
<file path=[Content_Types].xml><?xml version="1.0" encoding="utf-8"?>
<Types xmlns="http://schemas.openxmlformats.org/package/2006/content-types">
  <Default Extension="png" ContentType="image/png"/>
  <Default Extension="jpeg" ContentType="image/jpeg"/>
  <Default Extension="JPG" ContentType="image/.jp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fonts/font1.fntdata" ContentType="application/x-fontdata"/>
  <Override PartName="/ppt/fonts/font10.fntdata" ContentType="application/x-fontdata"/>
  <Override PartName="/ppt/fonts/font11.fntdata" ContentType="application/x-fontdata"/>
  <Override PartName="/ppt/fonts/font12.fntdata" ContentType="application/x-fontdata"/>
  <Override PartName="/ppt/fonts/font13.fntdata" ContentType="application/x-fontdata"/>
  <Override PartName="/ppt/fonts/font14.fntdata" ContentType="application/x-fontdata"/>
  <Override PartName="/ppt/fonts/font2.fntdata" ContentType="application/x-fontdata"/>
  <Override PartName="/ppt/fonts/font3.fntdata" ContentType="application/x-fontdata"/>
  <Override PartName="/ppt/fonts/font4.fntdata" ContentType="application/x-fontdata"/>
  <Override PartName="/ppt/fonts/font5.fntdata" ContentType="application/x-fontdata"/>
  <Override PartName="/ppt/fonts/font6.fntdata" ContentType="application/x-fontdata"/>
  <Override PartName="/ppt/fonts/font7.fntdata" ContentType="application/x-fontdata"/>
  <Override PartName="/ppt/fonts/font8.fntdata" ContentType="application/x-fontdata"/>
  <Override PartName="/ppt/fonts/font9.fntdata" ContentType="application/x-fontdata"/>
  <Override PartName="/ppt/media/image175.svg" ContentType="image/svg+xml"/>
  <Override PartName="/ppt/media/image176.svg" ContentType="image/svg+xml"/>
  <Override PartName="/ppt/media/image177.svg" ContentType="image/svg+xml"/>
  <Override PartName="/ppt/media/image178.svg" ContentType="image/svg+xml"/>
  <Override PartName="/ppt/media/image182.svg" ContentType="image/svg+xml"/>
  <Override PartName="/ppt/media/image183.svg" ContentType="image/svg+xml"/>
  <Override PartName="/ppt/media/image184.svg" ContentType="image/svg+xml"/>
  <Override PartName="/ppt/media/image185.svg" ContentType="image/svg+xml"/>
  <Override PartName="/ppt/media/image2.svg" ContentType="image/svg+xml"/>
  <Override PartName="/ppt/media/image259.svg" ContentType="image/svg+xml"/>
  <Override PartName="/ppt/media/image260.svg" ContentType="image/svg+xml"/>
  <Override PartName="/ppt/media/image27.svg" ContentType="image/svg+xml"/>
  <Override PartName="/ppt/media/image28.svg" ContentType="image/svg+xml"/>
  <Override PartName="/ppt/media/image30.svg" ContentType="image/svg+xml"/>
  <Override PartName="/ppt/media/image32.svg" ContentType="image/svg+xml"/>
  <Override PartName="/ppt/media/image33.svg" ContentType="image/svg+xml"/>
  <Override PartName="/ppt/media/image34.svg" ContentType="image/svg+xml"/>
  <Override PartName="/ppt/media/image35.svg" ContentType="image/svg+xml"/>
  <Override PartName="/ppt/media/image36.svg" ContentType="image/svg+xml"/>
  <Override PartName="/ppt/media/image37.svg" ContentType="image/svg+xml"/>
  <Override PartName="/ppt/media/image4.svg" ContentType="image/svg+xml"/>
  <Override PartName="/ppt/media/image6.svg" ContentType="image/svg+xml"/>
  <Override PartName="/ppt/media/image8.svg" ContentType="image/svg+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ags/tag10.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heme/theme1.xml" ContentType="application/vnd.openxmlformats-officedocument.theme+xml"/>
  <Override PartName="/ppt/theme/theme2.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3" Type="http://schemas.openxmlformats.org/package/2006/relationships/metadata/core-properties" Target="docProps/core.xml"/><Relationship Id="rId2" Type="http://schemas.openxmlformats.org/officeDocument/2006/relationships/extended-properties" Target="docProps/app.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48" r:id="rId1"/>
  </p:sldMasterIdLst>
  <p:notesMasterIdLst>
    <p:notesMasterId r:id="rId4"/>
  </p:notesMasterIdLst>
  <p:sldIdLst>
    <p:sldId id="310" r:id="rId3"/>
    <p:sldId id="309" r:id="rId5"/>
    <p:sldId id="311" r:id="rId6"/>
    <p:sldId id="256" r:id="rId7"/>
    <p:sldId id="266" r:id="rId8"/>
    <p:sldId id="267" r:id="rId9"/>
    <p:sldId id="268" r:id="rId10"/>
    <p:sldId id="269" r:id="rId11"/>
    <p:sldId id="270" r:id="rId12"/>
    <p:sldId id="271" r:id="rId13"/>
    <p:sldId id="272" r:id="rId14"/>
    <p:sldId id="275" r:id="rId15"/>
    <p:sldId id="276" r:id="rId16"/>
    <p:sldId id="296" r:id="rId17"/>
    <p:sldId id="297" r:id="rId18"/>
    <p:sldId id="277" r:id="rId19"/>
    <p:sldId id="278" r:id="rId20"/>
    <p:sldId id="279" r:id="rId21"/>
    <p:sldId id="280" r:id="rId22"/>
    <p:sldId id="281" r:id="rId23"/>
    <p:sldId id="282" r:id="rId24"/>
    <p:sldId id="290" r:id="rId25"/>
    <p:sldId id="291" r:id="rId26"/>
    <p:sldId id="292" r:id="rId27"/>
    <p:sldId id="293" r:id="rId28"/>
    <p:sldId id="294" r:id="rId29"/>
    <p:sldId id="295" r:id="rId30"/>
    <p:sldId id="312" r:id="rId31"/>
    <p:sldId id="313" r:id="rId32"/>
    <p:sldId id="314" r:id="rId33"/>
    <p:sldId id="315" r:id="rId34"/>
    <p:sldId id="283" r:id="rId35"/>
    <p:sldId id="284" r:id="rId36"/>
    <p:sldId id="285" r:id="rId37"/>
    <p:sldId id="286" r:id="rId38"/>
    <p:sldId id="287" r:id="rId39"/>
    <p:sldId id="288" r:id="rId40"/>
    <p:sldId id="316" r:id="rId41"/>
    <p:sldId id="317" r:id="rId42"/>
    <p:sldId id="289" r:id="rId43"/>
    <p:sldId id="298" r:id="rId44"/>
    <p:sldId id="299" r:id="rId45"/>
    <p:sldId id="300" r:id="rId46"/>
    <p:sldId id="318" r:id="rId47"/>
    <p:sldId id="319" r:id="rId48"/>
    <p:sldId id="301" r:id="rId49"/>
    <p:sldId id="302" r:id="rId50"/>
    <p:sldId id="303" r:id="rId51"/>
    <p:sldId id="304" r:id="rId52"/>
    <p:sldId id="305" r:id="rId53"/>
    <p:sldId id="306" r:id="rId54"/>
  </p:sldIdLst>
  <p:sldSz cx="7559675" cy="10259695"/>
  <p:notesSz cx="6858000" cy="9144000"/>
  <p:embeddedFontLst>
    <p:embeddedFont>
      <p:font typeface="微软雅黑" panose="020B0503020204020204" charset="-122"/>
      <p:regular r:id="rId58"/>
    </p:embeddedFont>
    <p:embeddedFont>
      <p:font typeface="标准粗黑" panose="02000503000000000000" charset="-122"/>
      <p:regular r:id="rId59"/>
    </p:embeddedFont>
    <p:embeddedFont>
      <p:font typeface="汉仪综艺体简" panose="02010600000101010101" charset="-122"/>
      <p:regular r:id="rId60"/>
    </p:embeddedFont>
    <p:embeddedFont>
      <p:font typeface="HarmonyOS Sans SC" panose="00000500000000000000" charset="-122"/>
      <p:regular r:id="rId61"/>
    </p:embeddedFont>
    <p:embeddedFont>
      <p:font typeface="Arial Narrow" panose="020B0606020202030204"/>
      <p:regular r:id="rId62"/>
      <p:bold r:id="rId63"/>
      <p:italic r:id="rId64"/>
      <p:boldItalic r:id="rId65"/>
    </p:embeddedFont>
    <p:embeddedFont>
      <p:font typeface="Calibri" panose="020F0502020204030204"/>
      <p:regular r:id="rId66"/>
      <p:bold r:id="rId67"/>
      <p:italic r:id="rId68"/>
      <p:boldItalic r:id="rId69"/>
    </p:embeddedFont>
    <p:embeddedFont>
      <p:font typeface="仿宋" panose="02010609060101010101" charset="-122"/>
      <p:regular r:id="rId70"/>
    </p:embeddedFont>
    <p:embeddedFont>
      <p:font typeface="等线" panose="02010600030101010101" charset="-122"/>
      <p:regular r:id="rId71"/>
    </p:embeddedFont>
  </p:embeddedFontLst>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FFFF"/>
    <a:srgbClr val="E6E7E9"/>
    <a:srgbClr val="CFAEAD"/>
    <a:srgbClr val="21294D"/>
    <a:srgbClr val="D1D2D4"/>
    <a:srgbClr val="F2F3F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snapToGrid="0">
      <p:cViewPr varScale="1">
        <p:scale>
          <a:sx n="114" d="100"/>
          <a:sy n="114" d="100"/>
        </p:scale>
        <p:origin x="414" y="10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6.xml"/><Relationship Id="rId8" Type="http://schemas.openxmlformats.org/officeDocument/2006/relationships/slide" Target="slides/slide5.xml"/><Relationship Id="rId71" Type="http://schemas.openxmlformats.org/officeDocument/2006/relationships/font" Target="fonts/font14.fntdata"/><Relationship Id="rId70" Type="http://schemas.openxmlformats.org/officeDocument/2006/relationships/font" Target="fonts/font13.fntdata"/><Relationship Id="rId7" Type="http://schemas.openxmlformats.org/officeDocument/2006/relationships/slide" Target="slides/slide4.xml"/><Relationship Id="rId69" Type="http://schemas.openxmlformats.org/officeDocument/2006/relationships/font" Target="fonts/font12.fntdata"/><Relationship Id="rId68" Type="http://schemas.openxmlformats.org/officeDocument/2006/relationships/font" Target="fonts/font11.fntdata"/><Relationship Id="rId67" Type="http://schemas.openxmlformats.org/officeDocument/2006/relationships/font" Target="fonts/font10.fntdata"/><Relationship Id="rId66" Type="http://schemas.openxmlformats.org/officeDocument/2006/relationships/font" Target="fonts/font9.fntdata"/><Relationship Id="rId65" Type="http://schemas.openxmlformats.org/officeDocument/2006/relationships/font" Target="fonts/font8.fntdata"/><Relationship Id="rId64" Type="http://schemas.openxmlformats.org/officeDocument/2006/relationships/font" Target="fonts/font7.fntdata"/><Relationship Id="rId63" Type="http://schemas.openxmlformats.org/officeDocument/2006/relationships/font" Target="fonts/font6.fntdata"/><Relationship Id="rId62" Type="http://schemas.openxmlformats.org/officeDocument/2006/relationships/font" Target="fonts/font5.fntdata"/><Relationship Id="rId61" Type="http://schemas.openxmlformats.org/officeDocument/2006/relationships/font" Target="fonts/font4.fntdata"/><Relationship Id="rId60" Type="http://schemas.openxmlformats.org/officeDocument/2006/relationships/font" Target="fonts/font3.fntdata"/><Relationship Id="rId6" Type="http://schemas.openxmlformats.org/officeDocument/2006/relationships/slide" Target="slides/slide3.xml"/><Relationship Id="rId59" Type="http://schemas.openxmlformats.org/officeDocument/2006/relationships/font" Target="fonts/font2.fntdata"/><Relationship Id="rId58" Type="http://schemas.openxmlformats.org/officeDocument/2006/relationships/font" Target="fonts/font1.fntdata"/><Relationship Id="rId57" Type="http://schemas.openxmlformats.org/officeDocument/2006/relationships/tableStyles" Target="tableStyles.xml"/><Relationship Id="rId56" Type="http://schemas.openxmlformats.org/officeDocument/2006/relationships/viewProps" Target="viewProps.xml"/><Relationship Id="rId55" Type="http://schemas.openxmlformats.org/officeDocument/2006/relationships/presProps" Target="presProps.xml"/><Relationship Id="rId54" Type="http://schemas.openxmlformats.org/officeDocument/2006/relationships/slide" Target="slides/slide51.xml"/><Relationship Id="rId53" Type="http://schemas.openxmlformats.org/officeDocument/2006/relationships/slide" Target="slides/slide50.xml"/><Relationship Id="rId52" Type="http://schemas.openxmlformats.org/officeDocument/2006/relationships/slide" Target="slides/slide49.xml"/><Relationship Id="rId51" Type="http://schemas.openxmlformats.org/officeDocument/2006/relationships/slide" Target="slides/slide48.xml"/><Relationship Id="rId50" Type="http://schemas.openxmlformats.org/officeDocument/2006/relationships/slide" Target="slides/slide47.xml"/><Relationship Id="rId5" Type="http://schemas.openxmlformats.org/officeDocument/2006/relationships/slide" Target="slides/slide2.xml"/><Relationship Id="rId49" Type="http://schemas.openxmlformats.org/officeDocument/2006/relationships/slide" Target="slides/slide46.xml"/><Relationship Id="rId48" Type="http://schemas.openxmlformats.org/officeDocument/2006/relationships/slide" Target="slides/slide45.xml"/><Relationship Id="rId47" Type="http://schemas.openxmlformats.org/officeDocument/2006/relationships/slide" Target="slides/slide44.xml"/><Relationship Id="rId46" Type="http://schemas.openxmlformats.org/officeDocument/2006/relationships/slide" Target="slides/slide43.xml"/><Relationship Id="rId45" Type="http://schemas.openxmlformats.org/officeDocument/2006/relationships/slide" Target="slides/slide42.xml"/><Relationship Id="rId44" Type="http://schemas.openxmlformats.org/officeDocument/2006/relationships/slide" Target="slides/slide41.xml"/><Relationship Id="rId43" Type="http://schemas.openxmlformats.org/officeDocument/2006/relationships/slide" Target="slides/slide40.xml"/><Relationship Id="rId42" Type="http://schemas.openxmlformats.org/officeDocument/2006/relationships/slide" Target="slides/slide39.xml"/><Relationship Id="rId41" Type="http://schemas.openxmlformats.org/officeDocument/2006/relationships/slide" Target="slides/slide38.xml"/><Relationship Id="rId40" Type="http://schemas.openxmlformats.org/officeDocument/2006/relationships/slide" Target="slides/slide37.xml"/><Relationship Id="rId4" Type="http://schemas.openxmlformats.org/officeDocument/2006/relationships/notesMaster" Target="notesMasters/notesMaster1.xml"/><Relationship Id="rId39" Type="http://schemas.openxmlformats.org/officeDocument/2006/relationships/slide" Target="slides/slide36.xml"/><Relationship Id="rId38" Type="http://schemas.openxmlformats.org/officeDocument/2006/relationships/slide" Target="slides/slide35.xml"/><Relationship Id="rId37" Type="http://schemas.openxmlformats.org/officeDocument/2006/relationships/slide" Target="slides/slide34.xml"/><Relationship Id="rId36" Type="http://schemas.openxmlformats.org/officeDocument/2006/relationships/slide" Target="slides/slide33.xml"/><Relationship Id="rId35" Type="http://schemas.openxmlformats.org/officeDocument/2006/relationships/slide" Target="slides/slide32.xml"/><Relationship Id="rId34" Type="http://schemas.openxmlformats.org/officeDocument/2006/relationships/slide" Target="slides/slide31.xml"/><Relationship Id="rId33" Type="http://schemas.openxmlformats.org/officeDocument/2006/relationships/slide" Target="slides/slide30.xml"/><Relationship Id="rId32" Type="http://schemas.openxmlformats.org/officeDocument/2006/relationships/slide" Target="slides/slide29.xml"/><Relationship Id="rId31" Type="http://schemas.openxmlformats.org/officeDocument/2006/relationships/slide" Target="slides/slide28.xml"/><Relationship Id="rId30" Type="http://schemas.openxmlformats.org/officeDocument/2006/relationships/slide" Target="slides/slide27.xml"/><Relationship Id="rId3" Type="http://schemas.openxmlformats.org/officeDocument/2006/relationships/slide" Target="slides/slide1.xml"/><Relationship Id="rId29" Type="http://schemas.openxmlformats.org/officeDocument/2006/relationships/slide" Target="slides/slide26.xml"/><Relationship Id="rId28" Type="http://schemas.openxmlformats.org/officeDocument/2006/relationships/slide" Target="slides/slide25.xml"/><Relationship Id="rId27" Type="http://schemas.openxmlformats.org/officeDocument/2006/relationships/slide" Target="slides/slide24.xml"/><Relationship Id="rId26" Type="http://schemas.openxmlformats.org/officeDocument/2006/relationships/slide" Target="slides/slide23.xml"/><Relationship Id="rId25" Type="http://schemas.openxmlformats.org/officeDocument/2006/relationships/slide" Target="slides/slide22.xml"/><Relationship Id="rId24" Type="http://schemas.openxmlformats.org/officeDocument/2006/relationships/slide" Target="slides/slide21.xml"/><Relationship Id="rId23" Type="http://schemas.openxmlformats.org/officeDocument/2006/relationships/slide" Target="slides/slide20.xml"/><Relationship Id="rId22" Type="http://schemas.openxmlformats.org/officeDocument/2006/relationships/slide" Target="slides/slide19.xml"/><Relationship Id="rId21" Type="http://schemas.openxmlformats.org/officeDocument/2006/relationships/slide" Target="slides/slide18.xml"/><Relationship Id="rId20" Type="http://schemas.openxmlformats.org/officeDocument/2006/relationships/slide" Target="slides/slide17.xml"/><Relationship Id="rId2" Type="http://schemas.openxmlformats.org/officeDocument/2006/relationships/theme" Target="theme/theme1.xml"/><Relationship Id="rId19" Type="http://schemas.openxmlformats.org/officeDocument/2006/relationships/slide" Target="slides/slide16.xml"/><Relationship Id="rId18" Type="http://schemas.openxmlformats.org/officeDocument/2006/relationships/slide" Target="slides/slide15.xml"/><Relationship Id="rId17" Type="http://schemas.openxmlformats.org/officeDocument/2006/relationships/slide" Target="slides/slide14.xml"/><Relationship Id="rId16" Type="http://schemas.openxmlformats.org/officeDocument/2006/relationships/slide" Target="slides/slide13.xml"/><Relationship Id="rId15" Type="http://schemas.openxmlformats.org/officeDocument/2006/relationships/slide" Target="slides/slide12.xml"/><Relationship Id="rId14" Type="http://schemas.openxmlformats.org/officeDocument/2006/relationships/slide" Target="slides/slide11.xml"/><Relationship Id="rId13" Type="http://schemas.openxmlformats.org/officeDocument/2006/relationships/slide" Target="slides/slide10.xml"/><Relationship Id="rId12" Type="http://schemas.openxmlformats.org/officeDocument/2006/relationships/slide" Target="slides/slide9.xml"/><Relationship Id="rId11" Type="http://schemas.openxmlformats.org/officeDocument/2006/relationships/slide" Target="slides/slide8.xml"/><Relationship Id="rId10" Type="http://schemas.openxmlformats.org/officeDocument/2006/relationships/slide" Target="slides/slide7.xml"/><Relationship Id="rId1" Type="http://schemas.openxmlformats.org/officeDocument/2006/relationships/slideMaster" Target="slideMasters/slide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2A48B96-639E-45A3-A0BA-2464DFDB1FAA}" type="datetimeFigureOut">
              <a:rPr lang="zh-CN" altLang="en-US" smtClean="0"/>
            </a:fld>
            <a:endParaRPr lang="zh-CN" altLang="en-US"/>
          </a:p>
        </p:txBody>
      </p:sp>
      <p:sp>
        <p:nvSpPr>
          <p:cNvPr id="4" name="幻灯片图像占位符 3"/>
          <p:cNvSpPr>
            <a:spLocks noGrp="1" noRot="1" noChangeAspect="1"/>
          </p:cNvSpPr>
          <p:nvPr>
            <p:ph type="sldImg" idx="2"/>
          </p:nvPr>
        </p:nvSpPr>
        <p:spPr>
          <a:xfrm>
            <a:off x="2292031" y="1143000"/>
            <a:ext cx="2273938"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6837353-30EB-4A48-80EB-173D804AEFBD}" type="slidenum">
              <a:rPr lang="zh-CN" altLang="en-US" smtClean="0"/>
            </a:fld>
            <a:endParaRPr lang="zh-CN" alt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xml"/></Relationships>
</file>

<file path=ppt/notesSlides/_rels/notesSlide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1.xml"/></Relationships>
</file>

<file path=ppt/notesSlides/_rels/notesSlide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3.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a:spLocks noGrp="1"/>
          </p:cNvSpPr>
          <p:nvPr>
            <p:ph type="sldImg" idx="2"/>
          </p:nvPr>
        </p:nvSpPr>
        <p:spPr/>
      </p:sp>
      <p:sp>
        <p:nvSpPr>
          <p:cNvPr id="3" name="文本占位符 2"/>
          <p:cNvSpPr>
            <a:spLocks noGrp="1"/>
          </p:cNvSpPr>
          <p:nvPr>
            <p:ph type="body" idx="3"/>
          </p:nvPr>
        </p:nvSpPr>
        <p:spPr/>
        <p:txBody>
          <a:bodyPr/>
          <a:p>
            <a:endParaRPr lang="zh-CN"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a:spLocks noGrp="1"/>
          </p:cNvSpPr>
          <p:nvPr>
            <p:ph type="sldImg" idx="2"/>
          </p:nvPr>
        </p:nvSpPr>
        <p:spPr/>
      </p:sp>
      <p:sp>
        <p:nvSpPr>
          <p:cNvPr id="3" name="文本占位符 2"/>
          <p:cNvSpPr>
            <a:spLocks noGrp="1"/>
          </p:cNvSpPr>
          <p:nvPr>
            <p:ph type="body" idx="3"/>
          </p:nvPr>
        </p:nvSpPr>
        <p:spPr/>
        <p:txBody>
          <a:bodyPr/>
          <a:p>
            <a:endParaRPr lang="zh-CN" alt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a:spLocks noGrp="1"/>
          </p:cNvSpPr>
          <p:nvPr>
            <p:ph type="sldImg" idx="2"/>
          </p:nvPr>
        </p:nvSpPr>
        <p:spPr/>
      </p:sp>
      <p:sp>
        <p:nvSpPr>
          <p:cNvPr id="3" name="文本占位符 2"/>
          <p:cNvSpPr>
            <a:spLocks noGrp="1"/>
          </p:cNvSpPr>
          <p:nvPr>
            <p:ph type="body" idx="3"/>
          </p:nvPr>
        </p:nvSpPr>
        <p:spPr/>
        <p:txBody>
          <a:bodyPr/>
          <a:p>
            <a:endParaRPr lang="zh-CN" alt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9" Type="http://schemas.openxmlformats.org/officeDocument/2006/relationships/image" Target="../media/image9.png"/><Relationship Id="rId8" Type="http://schemas.openxmlformats.org/officeDocument/2006/relationships/image" Target="../media/image8.svg"/><Relationship Id="rId7" Type="http://schemas.openxmlformats.org/officeDocument/2006/relationships/image" Target="../media/image7.png"/><Relationship Id="rId6" Type="http://schemas.openxmlformats.org/officeDocument/2006/relationships/image" Target="../media/image6.svg"/><Relationship Id="rId5" Type="http://schemas.openxmlformats.org/officeDocument/2006/relationships/image" Target="../media/image5.png"/><Relationship Id="rId4" Type="http://schemas.openxmlformats.org/officeDocument/2006/relationships/image" Target="../media/image4.svg"/><Relationship Id="rId3" Type="http://schemas.openxmlformats.org/officeDocument/2006/relationships/image" Target="../media/image3.png"/><Relationship Id="rId2" Type="http://schemas.openxmlformats.org/officeDocument/2006/relationships/image" Target="../media/image2.svg"/><Relationship Id="rId18" Type="http://schemas.openxmlformats.org/officeDocument/2006/relationships/notesSlide" Target="../notesSlides/notesSlide1.xml"/><Relationship Id="rId17" Type="http://schemas.openxmlformats.org/officeDocument/2006/relationships/slideLayout" Target="../slideLayouts/slideLayout1.xml"/><Relationship Id="rId16" Type="http://schemas.openxmlformats.org/officeDocument/2006/relationships/tags" Target="../tags/tag2.xml"/><Relationship Id="rId15" Type="http://schemas.openxmlformats.org/officeDocument/2006/relationships/tags" Target="../tags/tag1.xml"/><Relationship Id="rId14" Type="http://schemas.openxmlformats.org/officeDocument/2006/relationships/image" Target="../media/image14.jpeg"/><Relationship Id="rId13" Type="http://schemas.openxmlformats.org/officeDocument/2006/relationships/image" Target="../media/image13.png"/><Relationship Id="rId12" Type="http://schemas.openxmlformats.org/officeDocument/2006/relationships/image" Target="../media/image12.jpeg"/><Relationship Id="rId11" Type="http://schemas.openxmlformats.org/officeDocument/2006/relationships/image" Target="../media/image11.png"/><Relationship Id="rId10" Type="http://schemas.openxmlformats.org/officeDocument/2006/relationships/image" Target="../media/image10.jpeg"/><Relationship Id="rId1" Type="http://schemas.openxmlformats.org/officeDocument/2006/relationships/image" Target="../media/image1.png"/></Relationships>
</file>

<file path=ppt/slides/_rels/slide10.xml.rels><?xml version="1.0" encoding="UTF-8" standalone="yes"?>
<Relationships xmlns="http://schemas.openxmlformats.org/package/2006/relationships"><Relationship Id="rId9" Type="http://schemas.openxmlformats.org/officeDocument/2006/relationships/image" Target="../media/image44.jpeg"/><Relationship Id="rId8" Type="http://schemas.openxmlformats.org/officeDocument/2006/relationships/image" Target="../media/image87.jpeg"/><Relationship Id="rId7" Type="http://schemas.openxmlformats.org/officeDocument/2006/relationships/image" Target="../media/image59.png"/><Relationship Id="rId6" Type="http://schemas.openxmlformats.org/officeDocument/2006/relationships/image" Target="../media/image86.png"/><Relationship Id="rId5" Type="http://schemas.openxmlformats.org/officeDocument/2006/relationships/image" Target="../media/image85.png"/><Relationship Id="rId4" Type="http://schemas.openxmlformats.org/officeDocument/2006/relationships/image" Target="../media/image84.png"/><Relationship Id="rId3" Type="http://schemas.openxmlformats.org/officeDocument/2006/relationships/image" Target="../media/image83.png"/><Relationship Id="rId22" Type="http://schemas.openxmlformats.org/officeDocument/2006/relationships/slideLayout" Target="../slideLayouts/slideLayout1.xml"/><Relationship Id="rId21" Type="http://schemas.openxmlformats.org/officeDocument/2006/relationships/image" Target="../media/image9.png"/><Relationship Id="rId20" Type="http://schemas.openxmlformats.org/officeDocument/2006/relationships/image" Target="../media/image37.svg"/><Relationship Id="rId2" Type="http://schemas.openxmlformats.org/officeDocument/2006/relationships/image" Target="../media/image56.png"/><Relationship Id="rId19" Type="http://schemas.openxmlformats.org/officeDocument/2006/relationships/image" Target="../media/image7.png"/><Relationship Id="rId18" Type="http://schemas.openxmlformats.org/officeDocument/2006/relationships/image" Target="../media/image36.svg"/><Relationship Id="rId17" Type="http://schemas.openxmlformats.org/officeDocument/2006/relationships/image" Target="../media/image5.png"/><Relationship Id="rId16" Type="http://schemas.openxmlformats.org/officeDocument/2006/relationships/image" Target="../media/image35.svg"/><Relationship Id="rId15" Type="http://schemas.openxmlformats.org/officeDocument/2006/relationships/image" Target="../media/image3.png"/><Relationship Id="rId14" Type="http://schemas.openxmlformats.org/officeDocument/2006/relationships/image" Target="../media/image34.svg"/><Relationship Id="rId13" Type="http://schemas.openxmlformats.org/officeDocument/2006/relationships/image" Target="../media/image1.png"/><Relationship Id="rId12" Type="http://schemas.openxmlformats.org/officeDocument/2006/relationships/image" Target="../media/image10.jpeg"/><Relationship Id="rId11" Type="http://schemas.openxmlformats.org/officeDocument/2006/relationships/image" Target="../media/image15.png"/><Relationship Id="rId10" Type="http://schemas.openxmlformats.org/officeDocument/2006/relationships/image" Target="../media/image88.png"/><Relationship Id="rId1" Type="http://schemas.openxmlformats.org/officeDocument/2006/relationships/image" Target="../media/image82.png"/></Relationships>
</file>

<file path=ppt/slides/_rels/slide11.xml.rels><?xml version="1.0" encoding="UTF-8" standalone="yes"?>
<Relationships xmlns="http://schemas.openxmlformats.org/package/2006/relationships"><Relationship Id="rId9" Type="http://schemas.openxmlformats.org/officeDocument/2006/relationships/image" Target="../media/image34.svg"/><Relationship Id="rId8" Type="http://schemas.openxmlformats.org/officeDocument/2006/relationships/image" Target="../media/image92.png"/><Relationship Id="rId7" Type="http://schemas.openxmlformats.org/officeDocument/2006/relationships/image" Target="../media/image10.jpeg"/><Relationship Id="rId6" Type="http://schemas.openxmlformats.org/officeDocument/2006/relationships/image" Target="../media/image15.png"/><Relationship Id="rId5" Type="http://schemas.openxmlformats.org/officeDocument/2006/relationships/image" Target="../media/image91.png"/><Relationship Id="rId4" Type="http://schemas.openxmlformats.org/officeDocument/2006/relationships/image" Target="../media/image90.jpeg"/><Relationship Id="rId3" Type="http://schemas.openxmlformats.org/officeDocument/2006/relationships/image" Target="../media/image89.jpeg"/><Relationship Id="rId2" Type="http://schemas.openxmlformats.org/officeDocument/2006/relationships/image" Target="../media/image79.png"/><Relationship Id="rId17" Type="http://schemas.openxmlformats.org/officeDocument/2006/relationships/slideLayout" Target="../slideLayouts/slideLayout1.xml"/><Relationship Id="rId16" Type="http://schemas.openxmlformats.org/officeDocument/2006/relationships/image" Target="../media/image9.png"/><Relationship Id="rId15" Type="http://schemas.openxmlformats.org/officeDocument/2006/relationships/image" Target="../media/image37.svg"/><Relationship Id="rId14" Type="http://schemas.openxmlformats.org/officeDocument/2006/relationships/image" Target="../media/image94.png"/><Relationship Id="rId13" Type="http://schemas.openxmlformats.org/officeDocument/2006/relationships/image" Target="../media/image36.svg"/><Relationship Id="rId12" Type="http://schemas.openxmlformats.org/officeDocument/2006/relationships/image" Target="../media/image93.png"/><Relationship Id="rId11" Type="http://schemas.openxmlformats.org/officeDocument/2006/relationships/image" Target="../media/image35.svg"/><Relationship Id="rId10" Type="http://schemas.openxmlformats.org/officeDocument/2006/relationships/image" Target="../media/image3.png"/><Relationship Id="rId1" Type="http://schemas.openxmlformats.org/officeDocument/2006/relationships/image" Target="../media/image80.png"/></Relationships>
</file>

<file path=ppt/slides/_rels/slide12.xml.rels><?xml version="1.0" encoding="UTF-8" standalone="yes"?>
<Relationships xmlns="http://schemas.openxmlformats.org/package/2006/relationships"><Relationship Id="rId9" Type="http://schemas.openxmlformats.org/officeDocument/2006/relationships/image" Target="../media/image100.png"/><Relationship Id="rId8" Type="http://schemas.openxmlformats.org/officeDocument/2006/relationships/image" Target="../media/image99.png"/><Relationship Id="rId7" Type="http://schemas.openxmlformats.org/officeDocument/2006/relationships/image" Target="../media/image71.jpeg"/><Relationship Id="rId6" Type="http://schemas.openxmlformats.org/officeDocument/2006/relationships/image" Target="../media/image98.png"/><Relationship Id="rId5" Type="http://schemas.openxmlformats.org/officeDocument/2006/relationships/image" Target="../media/image46.png"/><Relationship Id="rId4" Type="http://schemas.openxmlformats.org/officeDocument/2006/relationships/image" Target="../media/image97.png"/><Relationship Id="rId3" Type="http://schemas.openxmlformats.org/officeDocument/2006/relationships/image" Target="../media/image77.png"/><Relationship Id="rId22" Type="http://schemas.openxmlformats.org/officeDocument/2006/relationships/slideLayout" Target="../slideLayouts/slideLayout1.xml"/><Relationship Id="rId21" Type="http://schemas.openxmlformats.org/officeDocument/2006/relationships/image" Target="../media/image9.png"/><Relationship Id="rId20" Type="http://schemas.openxmlformats.org/officeDocument/2006/relationships/image" Target="../media/image37.svg"/><Relationship Id="rId2" Type="http://schemas.openxmlformats.org/officeDocument/2006/relationships/image" Target="../media/image96.jpeg"/><Relationship Id="rId19" Type="http://schemas.openxmlformats.org/officeDocument/2006/relationships/image" Target="../media/image94.png"/><Relationship Id="rId18" Type="http://schemas.openxmlformats.org/officeDocument/2006/relationships/image" Target="../media/image36.svg"/><Relationship Id="rId17" Type="http://schemas.openxmlformats.org/officeDocument/2006/relationships/image" Target="../media/image93.png"/><Relationship Id="rId16" Type="http://schemas.openxmlformats.org/officeDocument/2006/relationships/image" Target="../media/image35.svg"/><Relationship Id="rId15" Type="http://schemas.openxmlformats.org/officeDocument/2006/relationships/image" Target="../media/image3.png"/><Relationship Id="rId14" Type="http://schemas.openxmlformats.org/officeDocument/2006/relationships/image" Target="../media/image34.svg"/><Relationship Id="rId13" Type="http://schemas.openxmlformats.org/officeDocument/2006/relationships/image" Target="../media/image92.png"/><Relationship Id="rId12" Type="http://schemas.openxmlformats.org/officeDocument/2006/relationships/image" Target="../media/image10.jpeg"/><Relationship Id="rId11" Type="http://schemas.openxmlformats.org/officeDocument/2006/relationships/image" Target="../media/image15.png"/><Relationship Id="rId10" Type="http://schemas.openxmlformats.org/officeDocument/2006/relationships/image" Target="../media/image101.png"/><Relationship Id="rId1" Type="http://schemas.openxmlformats.org/officeDocument/2006/relationships/image" Target="../media/image95.png"/></Relationships>
</file>

<file path=ppt/slides/_rels/slide13.xml.rels><?xml version="1.0" encoding="UTF-8" standalone="yes"?>
<Relationships xmlns="http://schemas.openxmlformats.org/package/2006/relationships"><Relationship Id="rId9" Type="http://schemas.openxmlformats.org/officeDocument/2006/relationships/image" Target="../media/image35.svg"/><Relationship Id="rId8" Type="http://schemas.openxmlformats.org/officeDocument/2006/relationships/image" Target="../media/image3.png"/><Relationship Id="rId7" Type="http://schemas.openxmlformats.org/officeDocument/2006/relationships/image" Target="../media/image34.svg"/><Relationship Id="rId6" Type="http://schemas.openxmlformats.org/officeDocument/2006/relationships/image" Target="../media/image92.png"/><Relationship Id="rId5" Type="http://schemas.openxmlformats.org/officeDocument/2006/relationships/image" Target="../media/image106.png"/><Relationship Id="rId4" Type="http://schemas.openxmlformats.org/officeDocument/2006/relationships/image" Target="../media/image105.jpeg"/><Relationship Id="rId3" Type="http://schemas.openxmlformats.org/officeDocument/2006/relationships/image" Target="../media/image104.png"/><Relationship Id="rId2" Type="http://schemas.openxmlformats.org/officeDocument/2006/relationships/image" Target="../media/image103.png"/><Relationship Id="rId15" Type="http://schemas.openxmlformats.org/officeDocument/2006/relationships/slideLayout" Target="../slideLayouts/slideLayout1.xml"/><Relationship Id="rId14" Type="http://schemas.openxmlformats.org/officeDocument/2006/relationships/image" Target="../media/image9.png"/><Relationship Id="rId13" Type="http://schemas.openxmlformats.org/officeDocument/2006/relationships/image" Target="../media/image37.svg"/><Relationship Id="rId12" Type="http://schemas.openxmlformats.org/officeDocument/2006/relationships/image" Target="../media/image94.png"/><Relationship Id="rId11" Type="http://schemas.openxmlformats.org/officeDocument/2006/relationships/image" Target="../media/image36.svg"/><Relationship Id="rId10" Type="http://schemas.openxmlformats.org/officeDocument/2006/relationships/image" Target="../media/image93.png"/><Relationship Id="rId1" Type="http://schemas.openxmlformats.org/officeDocument/2006/relationships/image" Target="../media/image102.png"/></Relationships>
</file>

<file path=ppt/slides/_rels/slide14.xml.rels><?xml version="1.0" encoding="UTF-8" standalone="yes"?>
<Relationships xmlns="http://schemas.openxmlformats.org/package/2006/relationships"><Relationship Id="rId9" Type="http://schemas.openxmlformats.org/officeDocument/2006/relationships/image" Target="../media/image37.svg"/><Relationship Id="rId8" Type="http://schemas.openxmlformats.org/officeDocument/2006/relationships/image" Target="../media/image94.png"/><Relationship Id="rId7" Type="http://schemas.openxmlformats.org/officeDocument/2006/relationships/image" Target="../media/image36.svg"/><Relationship Id="rId6" Type="http://schemas.openxmlformats.org/officeDocument/2006/relationships/image" Target="../media/image93.png"/><Relationship Id="rId5" Type="http://schemas.openxmlformats.org/officeDocument/2006/relationships/image" Target="../media/image35.svg"/><Relationship Id="rId4" Type="http://schemas.openxmlformats.org/officeDocument/2006/relationships/image" Target="../media/image3.png"/><Relationship Id="rId3" Type="http://schemas.openxmlformats.org/officeDocument/2006/relationships/image" Target="../media/image34.svg"/><Relationship Id="rId25" Type="http://schemas.openxmlformats.org/officeDocument/2006/relationships/slideLayout" Target="../slideLayouts/slideLayout1.xml"/><Relationship Id="rId24" Type="http://schemas.openxmlformats.org/officeDocument/2006/relationships/image" Target="../media/image114.png"/><Relationship Id="rId23" Type="http://schemas.openxmlformats.org/officeDocument/2006/relationships/image" Target="../media/image15.png"/><Relationship Id="rId22" Type="http://schemas.openxmlformats.org/officeDocument/2006/relationships/image" Target="../media/image113.png"/><Relationship Id="rId21" Type="http://schemas.openxmlformats.org/officeDocument/2006/relationships/image" Target="../media/image112.png"/><Relationship Id="rId20" Type="http://schemas.openxmlformats.org/officeDocument/2006/relationships/image" Target="../media/image111.png"/><Relationship Id="rId2" Type="http://schemas.openxmlformats.org/officeDocument/2006/relationships/image" Target="../media/image92.png"/><Relationship Id="rId19" Type="http://schemas.openxmlformats.org/officeDocument/2006/relationships/image" Target="../media/image86.png"/><Relationship Id="rId18" Type="http://schemas.openxmlformats.org/officeDocument/2006/relationships/image" Target="../media/image110.png"/><Relationship Id="rId17" Type="http://schemas.openxmlformats.org/officeDocument/2006/relationships/image" Target="../media/image88.png"/><Relationship Id="rId16" Type="http://schemas.openxmlformats.org/officeDocument/2006/relationships/image" Target="../media/image44.jpeg"/><Relationship Id="rId15" Type="http://schemas.openxmlformats.org/officeDocument/2006/relationships/image" Target="../media/image59.png"/><Relationship Id="rId14" Type="http://schemas.openxmlformats.org/officeDocument/2006/relationships/image" Target="../media/image109.png"/><Relationship Id="rId13" Type="http://schemas.openxmlformats.org/officeDocument/2006/relationships/image" Target="../media/image83.png"/><Relationship Id="rId12" Type="http://schemas.openxmlformats.org/officeDocument/2006/relationships/image" Target="../media/image108.jpeg"/><Relationship Id="rId11" Type="http://schemas.openxmlformats.org/officeDocument/2006/relationships/image" Target="../media/image107.png"/><Relationship Id="rId10" Type="http://schemas.openxmlformats.org/officeDocument/2006/relationships/image" Target="../media/image9.png"/><Relationship Id="rId1" Type="http://schemas.openxmlformats.org/officeDocument/2006/relationships/image" Target="../media/image10.jpeg"/></Relationships>
</file>

<file path=ppt/slides/_rels/slide15.xml.rels><?xml version="1.0" encoding="UTF-8" standalone="yes"?>
<Relationships xmlns="http://schemas.openxmlformats.org/package/2006/relationships"><Relationship Id="rId9" Type="http://schemas.openxmlformats.org/officeDocument/2006/relationships/image" Target="../media/image94.png"/><Relationship Id="rId8" Type="http://schemas.openxmlformats.org/officeDocument/2006/relationships/image" Target="../media/image36.svg"/><Relationship Id="rId7" Type="http://schemas.openxmlformats.org/officeDocument/2006/relationships/image" Target="../media/image93.png"/><Relationship Id="rId6" Type="http://schemas.openxmlformats.org/officeDocument/2006/relationships/image" Target="../media/image35.svg"/><Relationship Id="rId5" Type="http://schemas.openxmlformats.org/officeDocument/2006/relationships/image" Target="../media/image3.png"/><Relationship Id="rId4" Type="http://schemas.openxmlformats.org/officeDocument/2006/relationships/image" Target="../media/image34.svg"/><Relationship Id="rId3" Type="http://schemas.openxmlformats.org/officeDocument/2006/relationships/image" Target="../media/image92.png"/><Relationship Id="rId2" Type="http://schemas.openxmlformats.org/officeDocument/2006/relationships/image" Target="../media/image10.jpeg"/><Relationship Id="rId17" Type="http://schemas.openxmlformats.org/officeDocument/2006/relationships/slideLayout" Target="../slideLayouts/slideLayout1.xml"/><Relationship Id="rId16" Type="http://schemas.openxmlformats.org/officeDocument/2006/relationships/image" Target="../media/image119.jpeg"/><Relationship Id="rId15" Type="http://schemas.openxmlformats.org/officeDocument/2006/relationships/image" Target="../media/image118.jpeg"/><Relationship Id="rId14" Type="http://schemas.openxmlformats.org/officeDocument/2006/relationships/image" Target="../media/image117.png"/><Relationship Id="rId13" Type="http://schemas.openxmlformats.org/officeDocument/2006/relationships/image" Target="../media/image116.png"/><Relationship Id="rId12" Type="http://schemas.openxmlformats.org/officeDocument/2006/relationships/image" Target="../media/image115.png"/><Relationship Id="rId11" Type="http://schemas.openxmlformats.org/officeDocument/2006/relationships/image" Target="../media/image9.png"/><Relationship Id="rId10" Type="http://schemas.openxmlformats.org/officeDocument/2006/relationships/image" Target="../media/image37.svg"/><Relationship Id="rId1" Type="http://schemas.openxmlformats.org/officeDocument/2006/relationships/image" Target="../media/image15.png"/></Relationships>
</file>

<file path=ppt/slides/_rels/slide16.xml.rels><?xml version="1.0" encoding="UTF-8" standalone="yes"?>
<Relationships xmlns="http://schemas.openxmlformats.org/package/2006/relationships"><Relationship Id="rId9" Type="http://schemas.openxmlformats.org/officeDocument/2006/relationships/image" Target="../media/image126.png"/><Relationship Id="rId8" Type="http://schemas.openxmlformats.org/officeDocument/2006/relationships/image" Target="../media/image125.png"/><Relationship Id="rId7" Type="http://schemas.openxmlformats.org/officeDocument/2006/relationships/image" Target="../media/image124.png"/><Relationship Id="rId6" Type="http://schemas.openxmlformats.org/officeDocument/2006/relationships/image" Target="../media/image123.png"/><Relationship Id="rId5" Type="http://schemas.openxmlformats.org/officeDocument/2006/relationships/image" Target="../media/image59.png"/><Relationship Id="rId4" Type="http://schemas.openxmlformats.org/officeDocument/2006/relationships/image" Target="../media/image122.png"/><Relationship Id="rId3" Type="http://schemas.openxmlformats.org/officeDocument/2006/relationships/image" Target="../media/image83.png"/><Relationship Id="rId22" Type="http://schemas.openxmlformats.org/officeDocument/2006/relationships/slideLayout" Target="../slideLayouts/slideLayout1.xml"/><Relationship Id="rId21" Type="http://schemas.openxmlformats.org/officeDocument/2006/relationships/image" Target="../media/image9.png"/><Relationship Id="rId20" Type="http://schemas.openxmlformats.org/officeDocument/2006/relationships/image" Target="../media/image37.svg"/><Relationship Id="rId2" Type="http://schemas.openxmlformats.org/officeDocument/2006/relationships/image" Target="../media/image121.jpeg"/><Relationship Id="rId19" Type="http://schemas.openxmlformats.org/officeDocument/2006/relationships/image" Target="../media/image94.png"/><Relationship Id="rId18" Type="http://schemas.openxmlformats.org/officeDocument/2006/relationships/image" Target="../media/image36.svg"/><Relationship Id="rId17" Type="http://schemas.openxmlformats.org/officeDocument/2006/relationships/image" Target="../media/image93.png"/><Relationship Id="rId16" Type="http://schemas.openxmlformats.org/officeDocument/2006/relationships/image" Target="../media/image35.svg"/><Relationship Id="rId15" Type="http://schemas.openxmlformats.org/officeDocument/2006/relationships/image" Target="../media/image3.png"/><Relationship Id="rId14" Type="http://schemas.openxmlformats.org/officeDocument/2006/relationships/image" Target="../media/image34.svg"/><Relationship Id="rId13" Type="http://schemas.openxmlformats.org/officeDocument/2006/relationships/image" Target="../media/image92.png"/><Relationship Id="rId12" Type="http://schemas.openxmlformats.org/officeDocument/2006/relationships/image" Target="../media/image10.jpeg"/><Relationship Id="rId11" Type="http://schemas.openxmlformats.org/officeDocument/2006/relationships/image" Target="../media/image15.png"/><Relationship Id="rId10" Type="http://schemas.openxmlformats.org/officeDocument/2006/relationships/image" Target="../media/image127.png"/><Relationship Id="rId1" Type="http://schemas.openxmlformats.org/officeDocument/2006/relationships/image" Target="../media/image120.png"/></Relationships>
</file>

<file path=ppt/slides/_rels/slide17.xml.rels><?xml version="1.0" encoding="UTF-8" standalone="yes"?>
<Relationships xmlns="http://schemas.openxmlformats.org/package/2006/relationships"><Relationship Id="rId9" Type="http://schemas.openxmlformats.org/officeDocument/2006/relationships/image" Target="../media/image3.png"/><Relationship Id="rId8" Type="http://schemas.openxmlformats.org/officeDocument/2006/relationships/image" Target="../media/image34.svg"/><Relationship Id="rId7" Type="http://schemas.openxmlformats.org/officeDocument/2006/relationships/image" Target="../media/image92.png"/><Relationship Id="rId6" Type="http://schemas.openxmlformats.org/officeDocument/2006/relationships/image" Target="../media/image10.jpeg"/><Relationship Id="rId5" Type="http://schemas.openxmlformats.org/officeDocument/2006/relationships/image" Target="../media/image15.png"/><Relationship Id="rId4" Type="http://schemas.openxmlformats.org/officeDocument/2006/relationships/image" Target="../media/image115.png"/><Relationship Id="rId3" Type="http://schemas.openxmlformats.org/officeDocument/2006/relationships/image" Target="../media/image130.jpeg"/><Relationship Id="rId2" Type="http://schemas.openxmlformats.org/officeDocument/2006/relationships/image" Target="../media/image129.png"/><Relationship Id="rId16" Type="http://schemas.openxmlformats.org/officeDocument/2006/relationships/slideLayout" Target="../slideLayouts/slideLayout1.xml"/><Relationship Id="rId15" Type="http://schemas.openxmlformats.org/officeDocument/2006/relationships/image" Target="../media/image9.png"/><Relationship Id="rId14" Type="http://schemas.openxmlformats.org/officeDocument/2006/relationships/image" Target="../media/image37.svg"/><Relationship Id="rId13" Type="http://schemas.openxmlformats.org/officeDocument/2006/relationships/image" Target="../media/image94.png"/><Relationship Id="rId12" Type="http://schemas.openxmlformats.org/officeDocument/2006/relationships/image" Target="../media/image36.svg"/><Relationship Id="rId11" Type="http://schemas.openxmlformats.org/officeDocument/2006/relationships/image" Target="../media/image93.png"/><Relationship Id="rId10" Type="http://schemas.openxmlformats.org/officeDocument/2006/relationships/image" Target="../media/image35.svg"/><Relationship Id="rId1" Type="http://schemas.openxmlformats.org/officeDocument/2006/relationships/image" Target="../media/image128.png"/></Relationships>
</file>

<file path=ppt/slides/_rels/slide18.xml.rels><?xml version="1.0" encoding="UTF-8" standalone="yes"?>
<Relationships xmlns="http://schemas.openxmlformats.org/package/2006/relationships"><Relationship Id="rId9" Type="http://schemas.openxmlformats.org/officeDocument/2006/relationships/image" Target="../media/image139.png"/><Relationship Id="rId8" Type="http://schemas.openxmlformats.org/officeDocument/2006/relationships/image" Target="../media/image138.png"/><Relationship Id="rId7" Type="http://schemas.openxmlformats.org/officeDocument/2006/relationships/image" Target="../media/image137.jpeg"/><Relationship Id="rId6" Type="http://schemas.openxmlformats.org/officeDocument/2006/relationships/image" Target="../media/image136.png"/><Relationship Id="rId5" Type="http://schemas.openxmlformats.org/officeDocument/2006/relationships/image" Target="../media/image135.png"/><Relationship Id="rId4" Type="http://schemas.openxmlformats.org/officeDocument/2006/relationships/image" Target="../media/image134.png"/><Relationship Id="rId3" Type="http://schemas.openxmlformats.org/officeDocument/2006/relationships/image" Target="../media/image133.png"/><Relationship Id="rId21" Type="http://schemas.openxmlformats.org/officeDocument/2006/relationships/slideLayout" Target="../slideLayouts/slideLayout1.xml"/><Relationship Id="rId20" Type="http://schemas.openxmlformats.org/officeDocument/2006/relationships/image" Target="../media/image9.png"/><Relationship Id="rId2" Type="http://schemas.openxmlformats.org/officeDocument/2006/relationships/image" Target="../media/image132.png"/><Relationship Id="rId19" Type="http://schemas.openxmlformats.org/officeDocument/2006/relationships/image" Target="../media/image37.svg"/><Relationship Id="rId18" Type="http://schemas.openxmlformats.org/officeDocument/2006/relationships/image" Target="../media/image94.png"/><Relationship Id="rId17" Type="http://schemas.openxmlformats.org/officeDocument/2006/relationships/image" Target="../media/image36.svg"/><Relationship Id="rId16" Type="http://schemas.openxmlformats.org/officeDocument/2006/relationships/image" Target="../media/image93.png"/><Relationship Id="rId15" Type="http://schemas.openxmlformats.org/officeDocument/2006/relationships/image" Target="../media/image35.svg"/><Relationship Id="rId14" Type="http://schemas.openxmlformats.org/officeDocument/2006/relationships/image" Target="../media/image3.png"/><Relationship Id="rId13" Type="http://schemas.openxmlformats.org/officeDocument/2006/relationships/image" Target="../media/image34.svg"/><Relationship Id="rId12" Type="http://schemas.openxmlformats.org/officeDocument/2006/relationships/image" Target="../media/image92.png"/><Relationship Id="rId11" Type="http://schemas.openxmlformats.org/officeDocument/2006/relationships/image" Target="../media/image10.jpeg"/><Relationship Id="rId10" Type="http://schemas.openxmlformats.org/officeDocument/2006/relationships/image" Target="../media/image15.png"/><Relationship Id="rId1" Type="http://schemas.openxmlformats.org/officeDocument/2006/relationships/image" Target="../media/image131.png"/></Relationships>
</file>

<file path=ppt/slides/_rels/slide19.xml.rels><?xml version="1.0" encoding="UTF-8" standalone="yes"?>
<Relationships xmlns="http://schemas.openxmlformats.org/package/2006/relationships"><Relationship Id="rId9" Type="http://schemas.openxmlformats.org/officeDocument/2006/relationships/image" Target="../media/image94.png"/><Relationship Id="rId8" Type="http://schemas.openxmlformats.org/officeDocument/2006/relationships/image" Target="../media/image36.svg"/><Relationship Id="rId7" Type="http://schemas.openxmlformats.org/officeDocument/2006/relationships/image" Target="../media/image93.png"/><Relationship Id="rId6" Type="http://schemas.openxmlformats.org/officeDocument/2006/relationships/image" Target="../media/image35.svg"/><Relationship Id="rId5" Type="http://schemas.openxmlformats.org/officeDocument/2006/relationships/image" Target="../media/image3.png"/><Relationship Id="rId4" Type="http://schemas.openxmlformats.org/officeDocument/2006/relationships/image" Target="../media/image34.svg"/><Relationship Id="rId3" Type="http://schemas.openxmlformats.org/officeDocument/2006/relationships/image" Target="../media/image92.png"/><Relationship Id="rId2" Type="http://schemas.openxmlformats.org/officeDocument/2006/relationships/image" Target="../media/image141.jpeg"/><Relationship Id="rId12" Type="http://schemas.openxmlformats.org/officeDocument/2006/relationships/slideLayout" Target="../slideLayouts/slideLayout1.xml"/><Relationship Id="rId11" Type="http://schemas.openxmlformats.org/officeDocument/2006/relationships/image" Target="../media/image9.png"/><Relationship Id="rId10" Type="http://schemas.openxmlformats.org/officeDocument/2006/relationships/image" Target="../media/image37.svg"/><Relationship Id="rId1" Type="http://schemas.openxmlformats.org/officeDocument/2006/relationships/image" Target="../media/image140.png"/></Relationships>
</file>

<file path=ppt/slides/_rels/slide2.xml.rels><?xml version="1.0" encoding="UTF-8" standalone="yes"?>
<Relationships xmlns="http://schemas.openxmlformats.org/package/2006/relationships"><Relationship Id="rId9" Type="http://schemas.openxmlformats.org/officeDocument/2006/relationships/image" Target="../media/image23.jpeg"/><Relationship Id="rId8" Type="http://schemas.openxmlformats.org/officeDocument/2006/relationships/image" Target="../media/image22.png"/><Relationship Id="rId7" Type="http://schemas.openxmlformats.org/officeDocument/2006/relationships/image" Target="../media/image21.png"/><Relationship Id="rId6" Type="http://schemas.openxmlformats.org/officeDocument/2006/relationships/image" Target="../media/image20.jpeg"/><Relationship Id="rId5" Type="http://schemas.openxmlformats.org/officeDocument/2006/relationships/image" Target="../media/image19.png"/><Relationship Id="rId4" Type="http://schemas.openxmlformats.org/officeDocument/2006/relationships/image" Target="../media/image18.png"/><Relationship Id="rId30" Type="http://schemas.openxmlformats.org/officeDocument/2006/relationships/slideLayout" Target="../slideLayouts/slideLayout1.xml"/><Relationship Id="rId3" Type="http://schemas.openxmlformats.org/officeDocument/2006/relationships/image" Target="../media/image17.png"/><Relationship Id="rId29" Type="http://schemas.openxmlformats.org/officeDocument/2006/relationships/image" Target="../media/image9.png"/><Relationship Id="rId28" Type="http://schemas.openxmlformats.org/officeDocument/2006/relationships/image" Target="../media/image37.svg"/><Relationship Id="rId27" Type="http://schemas.openxmlformats.org/officeDocument/2006/relationships/image" Target="../media/image7.png"/><Relationship Id="rId26" Type="http://schemas.openxmlformats.org/officeDocument/2006/relationships/image" Target="../media/image36.svg"/><Relationship Id="rId25" Type="http://schemas.openxmlformats.org/officeDocument/2006/relationships/image" Target="../media/image5.png"/><Relationship Id="rId24" Type="http://schemas.openxmlformats.org/officeDocument/2006/relationships/image" Target="../media/image35.svg"/><Relationship Id="rId23" Type="http://schemas.openxmlformats.org/officeDocument/2006/relationships/image" Target="../media/image3.png"/><Relationship Id="rId22" Type="http://schemas.openxmlformats.org/officeDocument/2006/relationships/image" Target="../media/image34.svg"/><Relationship Id="rId21" Type="http://schemas.openxmlformats.org/officeDocument/2006/relationships/image" Target="../media/image1.png"/><Relationship Id="rId20" Type="http://schemas.openxmlformats.org/officeDocument/2006/relationships/image" Target="../media/image10.jpeg"/><Relationship Id="rId2" Type="http://schemas.openxmlformats.org/officeDocument/2006/relationships/image" Target="../media/image16.png"/><Relationship Id="rId19" Type="http://schemas.openxmlformats.org/officeDocument/2006/relationships/image" Target="../media/image33.svg"/><Relationship Id="rId18" Type="http://schemas.openxmlformats.org/officeDocument/2006/relationships/image" Target="../media/image32.svg"/><Relationship Id="rId17" Type="http://schemas.openxmlformats.org/officeDocument/2006/relationships/image" Target="../media/image31.png"/><Relationship Id="rId16" Type="http://schemas.openxmlformats.org/officeDocument/2006/relationships/image" Target="../media/image30.svg"/><Relationship Id="rId15" Type="http://schemas.openxmlformats.org/officeDocument/2006/relationships/image" Target="../media/image29.png"/><Relationship Id="rId14" Type="http://schemas.openxmlformats.org/officeDocument/2006/relationships/image" Target="../media/image28.svg"/><Relationship Id="rId13" Type="http://schemas.openxmlformats.org/officeDocument/2006/relationships/image" Target="../media/image27.svg"/><Relationship Id="rId12" Type="http://schemas.openxmlformats.org/officeDocument/2006/relationships/image" Target="../media/image26.png"/><Relationship Id="rId11" Type="http://schemas.openxmlformats.org/officeDocument/2006/relationships/image" Target="../media/image25.png"/><Relationship Id="rId10" Type="http://schemas.openxmlformats.org/officeDocument/2006/relationships/image" Target="../media/image24.jpeg"/><Relationship Id="rId1" Type="http://schemas.openxmlformats.org/officeDocument/2006/relationships/image" Target="../media/image15.png"/></Relationships>
</file>

<file path=ppt/slides/_rels/slide20.xml.rels><?xml version="1.0" encoding="UTF-8" standalone="yes"?>
<Relationships xmlns="http://schemas.openxmlformats.org/package/2006/relationships"><Relationship Id="rId9" Type="http://schemas.openxmlformats.org/officeDocument/2006/relationships/image" Target="../media/image36.svg"/><Relationship Id="rId8" Type="http://schemas.openxmlformats.org/officeDocument/2006/relationships/image" Target="../media/image93.png"/><Relationship Id="rId7" Type="http://schemas.openxmlformats.org/officeDocument/2006/relationships/image" Target="../media/image35.svg"/><Relationship Id="rId6" Type="http://schemas.openxmlformats.org/officeDocument/2006/relationships/image" Target="../media/image3.png"/><Relationship Id="rId5" Type="http://schemas.openxmlformats.org/officeDocument/2006/relationships/image" Target="../media/image34.svg"/><Relationship Id="rId4" Type="http://schemas.openxmlformats.org/officeDocument/2006/relationships/image" Target="../media/image92.png"/><Relationship Id="rId3" Type="http://schemas.openxmlformats.org/officeDocument/2006/relationships/image" Target="../media/image144.png"/><Relationship Id="rId2" Type="http://schemas.openxmlformats.org/officeDocument/2006/relationships/image" Target="../media/image143.png"/><Relationship Id="rId13" Type="http://schemas.openxmlformats.org/officeDocument/2006/relationships/slideLayout" Target="../slideLayouts/slideLayout1.xml"/><Relationship Id="rId12" Type="http://schemas.openxmlformats.org/officeDocument/2006/relationships/image" Target="../media/image9.png"/><Relationship Id="rId11" Type="http://schemas.openxmlformats.org/officeDocument/2006/relationships/image" Target="../media/image37.svg"/><Relationship Id="rId10" Type="http://schemas.openxmlformats.org/officeDocument/2006/relationships/image" Target="../media/image94.png"/><Relationship Id="rId1" Type="http://schemas.openxmlformats.org/officeDocument/2006/relationships/image" Target="../media/image142.jpeg"/></Relationships>
</file>

<file path=ppt/slides/_rels/slide21.xml.rels><?xml version="1.0" encoding="UTF-8" standalone="yes"?>
<Relationships xmlns="http://schemas.openxmlformats.org/package/2006/relationships"><Relationship Id="rId9" Type="http://schemas.openxmlformats.org/officeDocument/2006/relationships/image" Target="../media/image36.svg"/><Relationship Id="rId8" Type="http://schemas.openxmlformats.org/officeDocument/2006/relationships/image" Target="../media/image93.png"/><Relationship Id="rId7" Type="http://schemas.openxmlformats.org/officeDocument/2006/relationships/image" Target="../media/image35.svg"/><Relationship Id="rId6" Type="http://schemas.openxmlformats.org/officeDocument/2006/relationships/image" Target="../media/image3.png"/><Relationship Id="rId5" Type="http://schemas.openxmlformats.org/officeDocument/2006/relationships/image" Target="../media/image34.svg"/><Relationship Id="rId4" Type="http://schemas.openxmlformats.org/officeDocument/2006/relationships/image" Target="../media/image92.png"/><Relationship Id="rId3" Type="http://schemas.openxmlformats.org/officeDocument/2006/relationships/image" Target="../media/image147.png"/><Relationship Id="rId2" Type="http://schemas.openxmlformats.org/officeDocument/2006/relationships/image" Target="../media/image146.png"/><Relationship Id="rId14" Type="http://schemas.openxmlformats.org/officeDocument/2006/relationships/notesSlide" Target="../notesSlides/notesSlide2.xml"/><Relationship Id="rId13" Type="http://schemas.openxmlformats.org/officeDocument/2006/relationships/slideLayout" Target="../slideLayouts/slideLayout1.xml"/><Relationship Id="rId12" Type="http://schemas.openxmlformats.org/officeDocument/2006/relationships/image" Target="../media/image9.png"/><Relationship Id="rId11" Type="http://schemas.openxmlformats.org/officeDocument/2006/relationships/image" Target="../media/image37.svg"/><Relationship Id="rId10" Type="http://schemas.openxmlformats.org/officeDocument/2006/relationships/image" Target="../media/image94.png"/><Relationship Id="rId1" Type="http://schemas.openxmlformats.org/officeDocument/2006/relationships/image" Target="../media/image145.png"/></Relationships>
</file>

<file path=ppt/slides/_rels/slide22.xml.rels><?xml version="1.0" encoding="UTF-8" standalone="yes"?>
<Relationships xmlns="http://schemas.openxmlformats.org/package/2006/relationships"><Relationship Id="rId9" Type="http://schemas.openxmlformats.org/officeDocument/2006/relationships/image" Target="../media/image92.png"/><Relationship Id="rId8" Type="http://schemas.openxmlformats.org/officeDocument/2006/relationships/image" Target="../media/image151.png"/><Relationship Id="rId7" Type="http://schemas.openxmlformats.org/officeDocument/2006/relationships/image" Target="../media/image15.png"/><Relationship Id="rId6" Type="http://schemas.openxmlformats.org/officeDocument/2006/relationships/image" Target="../media/image150.png"/><Relationship Id="rId5" Type="http://schemas.openxmlformats.org/officeDocument/2006/relationships/image" Target="../media/image149.png"/><Relationship Id="rId4" Type="http://schemas.openxmlformats.org/officeDocument/2006/relationships/image" Target="../media/image77.png"/><Relationship Id="rId3" Type="http://schemas.openxmlformats.org/officeDocument/2006/relationships/image" Target="../media/image56.png"/><Relationship Id="rId2" Type="http://schemas.openxmlformats.org/officeDocument/2006/relationships/image" Target="../media/image148.png"/><Relationship Id="rId18" Type="http://schemas.openxmlformats.org/officeDocument/2006/relationships/slideLayout" Target="../slideLayouts/slideLayout1.xml"/><Relationship Id="rId17" Type="http://schemas.openxmlformats.org/officeDocument/2006/relationships/image" Target="../media/image9.png"/><Relationship Id="rId16" Type="http://schemas.openxmlformats.org/officeDocument/2006/relationships/image" Target="../media/image37.svg"/><Relationship Id="rId15" Type="http://schemas.openxmlformats.org/officeDocument/2006/relationships/image" Target="../media/image94.png"/><Relationship Id="rId14" Type="http://schemas.openxmlformats.org/officeDocument/2006/relationships/image" Target="../media/image36.svg"/><Relationship Id="rId13" Type="http://schemas.openxmlformats.org/officeDocument/2006/relationships/image" Target="../media/image93.png"/><Relationship Id="rId12" Type="http://schemas.openxmlformats.org/officeDocument/2006/relationships/image" Target="../media/image35.svg"/><Relationship Id="rId11" Type="http://schemas.openxmlformats.org/officeDocument/2006/relationships/image" Target="../media/image3.png"/><Relationship Id="rId10" Type="http://schemas.openxmlformats.org/officeDocument/2006/relationships/image" Target="../media/image34.svg"/><Relationship Id="rId1" Type="http://schemas.openxmlformats.org/officeDocument/2006/relationships/image" Target="../media/image10.jpeg"/></Relationships>
</file>

<file path=ppt/slides/_rels/slide23.xml.rels><?xml version="1.0" encoding="UTF-8" standalone="yes"?>
<Relationships xmlns="http://schemas.openxmlformats.org/package/2006/relationships"><Relationship Id="rId9" Type="http://schemas.openxmlformats.org/officeDocument/2006/relationships/image" Target="../media/image93.png"/><Relationship Id="rId8" Type="http://schemas.openxmlformats.org/officeDocument/2006/relationships/image" Target="../media/image35.svg"/><Relationship Id="rId7" Type="http://schemas.openxmlformats.org/officeDocument/2006/relationships/image" Target="../media/image3.png"/><Relationship Id="rId6" Type="http://schemas.openxmlformats.org/officeDocument/2006/relationships/image" Target="../media/image34.svg"/><Relationship Id="rId5" Type="http://schemas.openxmlformats.org/officeDocument/2006/relationships/image" Target="../media/image92.png"/><Relationship Id="rId4" Type="http://schemas.openxmlformats.org/officeDocument/2006/relationships/image" Target="../media/image15.png"/><Relationship Id="rId3" Type="http://schemas.openxmlformats.org/officeDocument/2006/relationships/image" Target="../media/image154.jpeg"/><Relationship Id="rId2" Type="http://schemas.openxmlformats.org/officeDocument/2006/relationships/image" Target="../media/image153.png"/><Relationship Id="rId15" Type="http://schemas.openxmlformats.org/officeDocument/2006/relationships/notesSlide" Target="../notesSlides/notesSlide3.xml"/><Relationship Id="rId14" Type="http://schemas.openxmlformats.org/officeDocument/2006/relationships/slideLayout" Target="../slideLayouts/slideLayout1.xml"/><Relationship Id="rId13" Type="http://schemas.openxmlformats.org/officeDocument/2006/relationships/image" Target="../media/image9.png"/><Relationship Id="rId12" Type="http://schemas.openxmlformats.org/officeDocument/2006/relationships/image" Target="../media/image37.svg"/><Relationship Id="rId11" Type="http://schemas.openxmlformats.org/officeDocument/2006/relationships/image" Target="../media/image94.png"/><Relationship Id="rId10" Type="http://schemas.openxmlformats.org/officeDocument/2006/relationships/image" Target="../media/image36.svg"/><Relationship Id="rId1" Type="http://schemas.openxmlformats.org/officeDocument/2006/relationships/image" Target="../media/image152.png"/></Relationships>
</file>

<file path=ppt/slides/_rels/slide24.xml.rels><?xml version="1.0" encoding="UTF-8" standalone="yes"?>
<Relationships xmlns="http://schemas.openxmlformats.org/package/2006/relationships"><Relationship Id="rId9" Type="http://schemas.openxmlformats.org/officeDocument/2006/relationships/image" Target="../media/image92.png"/><Relationship Id="rId8" Type="http://schemas.openxmlformats.org/officeDocument/2006/relationships/image" Target="../media/image10.jpeg"/><Relationship Id="rId7" Type="http://schemas.openxmlformats.org/officeDocument/2006/relationships/image" Target="../media/image15.png"/><Relationship Id="rId6" Type="http://schemas.openxmlformats.org/officeDocument/2006/relationships/image" Target="../media/image158.jpeg"/><Relationship Id="rId5" Type="http://schemas.openxmlformats.org/officeDocument/2006/relationships/image" Target="../media/image157.png"/><Relationship Id="rId4" Type="http://schemas.openxmlformats.org/officeDocument/2006/relationships/image" Target="../media/image156.png"/><Relationship Id="rId3" Type="http://schemas.openxmlformats.org/officeDocument/2006/relationships/image" Target="../media/image83.png"/><Relationship Id="rId2" Type="http://schemas.openxmlformats.org/officeDocument/2006/relationships/image" Target="../media/image56.png"/><Relationship Id="rId18" Type="http://schemas.openxmlformats.org/officeDocument/2006/relationships/slideLayout" Target="../slideLayouts/slideLayout1.xml"/><Relationship Id="rId17" Type="http://schemas.openxmlformats.org/officeDocument/2006/relationships/image" Target="../media/image9.png"/><Relationship Id="rId16" Type="http://schemas.openxmlformats.org/officeDocument/2006/relationships/image" Target="../media/image37.svg"/><Relationship Id="rId15" Type="http://schemas.openxmlformats.org/officeDocument/2006/relationships/image" Target="../media/image94.png"/><Relationship Id="rId14" Type="http://schemas.openxmlformats.org/officeDocument/2006/relationships/image" Target="../media/image36.svg"/><Relationship Id="rId13" Type="http://schemas.openxmlformats.org/officeDocument/2006/relationships/image" Target="../media/image93.png"/><Relationship Id="rId12" Type="http://schemas.openxmlformats.org/officeDocument/2006/relationships/image" Target="../media/image35.svg"/><Relationship Id="rId11" Type="http://schemas.openxmlformats.org/officeDocument/2006/relationships/image" Target="../media/image3.png"/><Relationship Id="rId10" Type="http://schemas.openxmlformats.org/officeDocument/2006/relationships/image" Target="../media/image34.svg"/><Relationship Id="rId1" Type="http://schemas.openxmlformats.org/officeDocument/2006/relationships/image" Target="../media/image155.png"/></Relationships>
</file>

<file path=ppt/slides/_rels/slide25.xml.rels><?xml version="1.0" encoding="UTF-8" standalone="yes"?>
<Relationships xmlns="http://schemas.openxmlformats.org/package/2006/relationships"><Relationship Id="rId9" Type="http://schemas.openxmlformats.org/officeDocument/2006/relationships/image" Target="../media/image34.svg"/><Relationship Id="rId8" Type="http://schemas.openxmlformats.org/officeDocument/2006/relationships/image" Target="../media/image92.png"/><Relationship Id="rId7" Type="http://schemas.openxmlformats.org/officeDocument/2006/relationships/image" Target="../media/image10.jpeg"/><Relationship Id="rId6" Type="http://schemas.openxmlformats.org/officeDocument/2006/relationships/image" Target="../media/image15.png"/><Relationship Id="rId5" Type="http://schemas.openxmlformats.org/officeDocument/2006/relationships/image" Target="../media/image163.png"/><Relationship Id="rId4" Type="http://schemas.openxmlformats.org/officeDocument/2006/relationships/image" Target="../media/image162.png"/><Relationship Id="rId3" Type="http://schemas.openxmlformats.org/officeDocument/2006/relationships/image" Target="../media/image161.jpeg"/><Relationship Id="rId2" Type="http://schemas.openxmlformats.org/officeDocument/2006/relationships/image" Target="../media/image160.jpeg"/><Relationship Id="rId17" Type="http://schemas.openxmlformats.org/officeDocument/2006/relationships/slideLayout" Target="../slideLayouts/slideLayout1.xml"/><Relationship Id="rId16" Type="http://schemas.openxmlformats.org/officeDocument/2006/relationships/image" Target="../media/image9.png"/><Relationship Id="rId15" Type="http://schemas.openxmlformats.org/officeDocument/2006/relationships/image" Target="../media/image37.svg"/><Relationship Id="rId14" Type="http://schemas.openxmlformats.org/officeDocument/2006/relationships/image" Target="../media/image94.png"/><Relationship Id="rId13" Type="http://schemas.openxmlformats.org/officeDocument/2006/relationships/image" Target="../media/image36.svg"/><Relationship Id="rId12" Type="http://schemas.openxmlformats.org/officeDocument/2006/relationships/image" Target="../media/image93.png"/><Relationship Id="rId11" Type="http://schemas.openxmlformats.org/officeDocument/2006/relationships/image" Target="../media/image35.svg"/><Relationship Id="rId10" Type="http://schemas.openxmlformats.org/officeDocument/2006/relationships/image" Target="../media/image3.png"/><Relationship Id="rId1" Type="http://schemas.openxmlformats.org/officeDocument/2006/relationships/image" Target="../media/image159.png"/></Relationships>
</file>

<file path=ppt/slides/_rels/slide26.xml.rels><?xml version="1.0" encoding="UTF-8" standalone="yes"?>
<Relationships xmlns="http://schemas.openxmlformats.org/package/2006/relationships"><Relationship Id="rId9" Type="http://schemas.openxmlformats.org/officeDocument/2006/relationships/image" Target="../media/image92.png"/><Relationship Id="rId8" Type="http://schemas.openxmlformats.org/officeDocument/2006/relationships/image" Target="../media/image10.jpeg"/><Relationship Id="rId7" Type="http://schemas.openxmlformats.org/officeDocument/2006/relationships/image" Target="../media/image15.png"/><Relationship Id="rId6" Type="http://schemas.openxmlformats.org/officeDocument/2006/relationships/image" Target="../media/image169.png"/><Relationship Id="rId5" Type="http://schemas.openxmlformats.org/officeDocument/2006/relationships/image" Target="../media/image168.jpeg"/><Relationship Id="rId4" Type="http://schemas.openxmlformats.org/officeDocument/2006/relationships/image" Target="../media/image167.png"/><Relationship Id="rId3" Type="http://schemas.openxmlformats.org/officeDocument/2006/relationships/image" Target="../media/image166.jpeg"/><Relationship Id="rId2" Type="http://schemas.openxmlformats.org/officeDocument/2006/relationships/image" Target="../media/image165.png"/><Relationship Id="rId18" Type="http://schemas.openxmlformats.org/officeDocument/2006/relationships/slideLayout" Target="../slideLayouts/slideLayout1.xml"/><Relationship Id="rId17" Type="http://schemas.openxmlformats.org/officeDocument/2006/relationships/image" Target="../media/image9.png"/><Relationship Id="rId16" Type="http://schemas.openxmlformats.org/officeDocument/2006/relationships/image" Target="../media/image37.svg"/><Relationship Id="rId15" Type="http://schemas.openxmlformats.org/officeDocument/2006/relationships/image" Target="../media/image94.png"/><Relationship Id="rId14" Type="http://schemas.openxmlformats.org/officeDocument/2006/relationships/image" Target="../media/image36.svg"/><Relationship Id="rId13" Type="http://schemas.openxmlformats.org/officeDocument/2006/relationships/image" Target="../media/image93.png"/><Relationship Id="rId12" Type="http://schemas.openxmlformats.org/officeDocument/2006/relationships/image" Target="../media/image35.svg"/><Relationship Id="rId11" Type="http://schemas.openxmlformats.org/officeDocument/2006/relationships/image" Target="../media/image3.png"/><Relationship Id="rId10" Type="http://schemas.openxmlformats.org/officeDocument/2006/relationships/image" Target="../media/image34.svg"/><Relationship Id="rId1" Type="http://schemas.openxmlformats.org/officeDocument/2006/relationships/image" Target="../media/image164.png"/></Relationships>
</file>

<file path=ppt/slides/_rels/slide27.xml.rels><?xml version="1.0" encoding="UTF-8" standalone="yes"?>
<Relationships xmlns="http://schemas.openxmlformats.org/package/2006/relationships"><Relationship Id="rId9" Type="http://schemas.openxmlformats.org/officeDocument/2006/relationships/image" Target="../media/image34.svg"/><Relationship Id="rId8" Type="http://schemas.openxmlformats.org/officeDocument/2006/relationships/image" Target="../media/image92.png"/><Relationship Id="rId7" Type="http://schemas.openxmlformats.org/officeDocument/2006/relationships/image" Target="../media/image10.jpeg"/><Relationship Id="rId6" Type="http://schemas.openxmlformats.org/officeDocument/2006/relationships/image" Target="../media/image15.png"/><Relationship Id="rId5" Type="http://schemas.openxmlformats.org/officeDocument/2006/relationships/image" Target="../media/image174.png"/><Relationship Id="rId4" Type="http://schemas.openxmlformats.org/officeDocument/2006/relationships/image" Target="../media/image173.png"/><Relationship Id="rId3" Type="http://schemas.openxmlformats.org/officeDocument/2006/relationships/image" Target="../media/image172.png"/><Relationship Id="rId2" Type="http://schemas.openxmlformats.org/officeDocument/2006/relationships/image" Target="../media/image171.png"/><Relationship Id="rId17" Type="http://schemas.openxmlformats.org/officeDocument/2006/relationships/slideLayout" Target="../slideLayouts/slideLayout1.xml"/><Relationship Id="rId16" Type="http://schemas.openxmlformats.org/officeDocument/2006/relationships/image" Target="../media/image9.png"/><Relationship Id="rId15" Type="http://schemas.openxmlformats.org/officeDocument/2006/relationships/image" Target="../media/image37.svg"/><Relationship Id="rId14" Type="http://schemas.openxmlformats.org/officeDocument/2006/relationships/image" Target="../media/image94.png"/><Relationship Id="rId13" Type="http://schemas.openxmlformats.org/officeDocument/2006/relationships/image" Target="../media/image36.svg"/><Relationship Id="rId12" Type="http://schemas.openxmlformats.org/officeDocument/2006/relationships/image" Target="../media/image93.png"/><Relationship Id="rId11" Type="http://schemas.openxmlformats.org/officeDocument/2006/relationships/image" Target="../media/image35.svg"/><Relationship Id="rId10" Type="http://schemas.openxmlformats.org/officeDocument/2006/relationships/image" Target="../media/image3.png"/><Relationship Id="rId1" Type="http://schemas.openxmlformats.org/officeDocument/2006/relationships/image" Target="../media/image170.png"/></Relationships>
</file>

<file path=ppt/slides/_rels/slide28.xml.rels><?xml version="1.0" encoding="UTF-8" standalone="yes"?>
<Relationships xmlns="http://schemas.openxmlformats.org/package/2006/relationships"><Relationship Id="rId9" Type="http://schemas.openxmlformats.org/officeDocument/2006/relationships/image" Target="../media/image7.png"/><Relationship Id="rId8" Type="http://schemas.openxmlformats.org/officeDocument/2006/relationships/image" Target="../media/image177.svg"/><Relationship Id="rId7" Type="http://schemas.openxmlformats.org/officeDocument/2006/relationships/image" Target="../media/image5.png"/><Relationship Id="rId6" Type="http://schemas.openxmlformats.org/officeDocument/2006/relationships/image" Target="../media/image176.svg"/><Relationship Id="rId5" Type="http://schemas.openxmlformats.org/officeDocument/2006/relationships/image" Target="../media/image3.png"/><Relationship Id="rId4" Type="http://schemas.openxmlformats.org/officeDocument/2006/relationships/image" Target="../media/image175.svg"/><Relationship Id="rId3" Type="http://schemas.openxmlformats.org/officeDocument/2006/relationships/image" Target="../media/image1.png"/><Relationship Id="rId2" Type="http://schemas.openxmlformats.org/officeDocument/2006/relationships/image" Target="../media/image10.jpeg"/><Relationship Id="rId16" Type="http://schemas.openxmlformats.org/officeDocument/2006/relationships/slideLayout" Target="../slideLayouts/slideLayout1.xml"/><Relationship Id="rId15" Type="http://schemas.openxmlformats.org/officeDocument/2006/relationships/image" Target="../media/image180.png"/><Relationship Id="rId14" Type="http://schemas.openxmlformats.org/officeDocument/2006/relationships/tags" Target="../tags/tag5.xml"/><Relationship Id="rId13" Type="http://schemas.openxmlformats.org/officeDocument/2006/relationships/tags" Target="../tags/tag4.xml"/><Relationship Id="rId12" Type="http://schemas.openxmlformats.org/officeDocument/2006/relationships/image" Target="../media/image179.png"/><Relationship Id="rId11" Type="http://schemas.openxmlformats.org/officeDocument/2006/relationships/image" Target="../media/image9.png"/><Relationship Id="rId10" Type="http://schemas.openxmlformats.org/officeDocument/2006/relationships/image" Target="../media/image178.svg"/><Relationship Id="rId1" Type="http://schemas.openxmlformats.org/officeDocument/2006/relationships/image" Target="../media/image15.png"/></Relationships>
</file>

<file path=ppt/slides/_rels/slide29.xml.rels><?xml version="1.0" encoding="UTF-8" standalone="yes"?>
<Relationships xmlns="http://schemas.openxmlformats.org/package/2006/relationships"><Relationship Id="rId9" Type="http://schemas.openxmlformats.org/officeDocument/2006/relationships/image" Target="../media/image7.png"/><Relationship Id="rId8" Type="http://schemas.openxmlformats.org/officeDocument/2006/relationships/image" Target="../media/image177.svg"/><Relationship Id="rId7" Type="http://schemas.openxmlformats.org/officeDocument/2006/relationships/image" Target="../media/image5.png"/><Relationship Id="rId6" Type="http://schemas.openxmlformats.org/officeDocument/2006/relationships/image" Target="../media/image176.svg"/><Relationship Id="rId5" Type="http://schemas.openxmlformats.org/officeDocument/2006/relationships/image" Target="../media/image3.png"/><Relationship Id="rId4" Type="http://schemas.openxmlformats.org/officeDocument/2006/relationships/image" Target="../media/image175.svg"/><Relationship Id="rId3" Type="http://schemas.openxmlformats.org/officeDocument/2006/relationships/image" Target="../media/image1.png"/><Relationship Id="rId2" Type="http://schemas.openxmlformats.org/officeDocument/2006/relationships/image" Target="../media/image10.jpeg"/><Relationship Id="rId14" Type="http://schemas.openxmlformats.org/officeDocument/2006/relationships/slideLayout" Target="../slideLayouts/slideLayout1.xml"/><Relationship Id="rId13" Type="http://schemas.openxmlformats.org/officeDocument/2006/relationships/image" Target="../media/image181.jpeg"/><Relationship Id="rId12" Type="http://schemas.openxmlformats.org/officeDocument/2006/relationships/tags" Target="../tags/tag6.xml"/><Relationship Id="rId11" Type="http://schemas.openxmlformats.org/officeDocument/2006/relationships/image" Target="../media/image9.png"/><Relationship Id="rId10" Type="http://schemas.openxmlformats.org/officeDocument/2006/relationships/image" Target="../media/image178.svg"/><Relationship Id="rId1" Type="http://schemas.openxmlformats.org/officeDocument/2006/relationships/image" Target="../media/image15.png"/></Relationships>
</file>

<file path=ppt/slides/_rels/slide3.xml.rels><?xml version="1.0" encoding="UTF-8" standalone="yes"?>
<Relationships xmlns="http://schemas.openxmlformats.org/package/2006/relationships"><Relationship Id="rId9" Type="http://schemas.openxmlformats.org/officeDocument/2006/relationships/image" Target="../media/image36.svg"/><Relationship Id="rId8" Type="http://schemas.openxmlformats.org/officeDocument/2006/relationships/image" Target="../media/image5.png"/><Relationship Id="rId7" Type="http://schemas.openxmlformats.org/officeDocument/2006/relationships/image" Target="../media/image35.svg"/><Relationship Id="rId6" Type="http://schemas.openxmlformats.org/officeDocument/2006/relationships/image" Target="../media/image3.png"/><Relationship Id="rId5" Type="http://schemas.openxmlformats.org/officeDocument/2006/relationships/image" Target="../media/image34.svg"/><Relationship Id="rId4" Type="http://schemas.openxmlformats.org/officeDocument/2006/relationships/image" Target="../media/image1.png"/><Relationship Id="rId3" Type="http://schemas.openxmlformats.org/officeDocument/2006/relationships/tags" Target="../tags/tag3.xml"/><Relationship Id="rId2" Type="http://schemas.openxmlformats.org/officeDocument/2006/relationships/image" Target="../media/image10.jpeg"/><Relationship Id="rId13" Type="http://schemas.openxmlformats.org/officeDocument/2006/relationships/slideLayout" Target="../slideLayouts/slideLayout1.xml"/><Relationship Id="rId12" Type="http://schemas.openxmlformats.org/officeDocument/2006/relationships/image" Target="../media/image9.png"/><Relationship Id="rId11" Type="http://schemas.openxmlformats.org/officeDocument/2006/relationships/image" Target="../media/image37.svg"/><Relationship Id="rId10" Type="http://schemas.openxmlformats.org/officeDocument/2006/relationships/image" Target="../media/image7.png"/><Relationship Id="rId1" Type="http://schemas.openxmlformats.org/officeDocument/2006/relationships/image" Target="../media/image15.png"/></Relationships>
</file>

<file path=ppt/slides/_rels/slide30.xml.rels><?xml version="1.0" encoding="UTF-8" standalone="yes"?>
<Relationships xmlns="http://schemas.openxmlformats.org/package/2006/relationships"><Relationship Id="rId9" Type="http://schemas.openxmlformats.org/officeDocument/2006/relationships/image" Target="../media/image7.png"/><Relationship Id="rId8" Type="http://schemas.openxmlformats.org/officeDocument/2006/relationships/image" Target="../media/image184.svg"/><Relationship Id="rId7" Type="http://schemas.openxmlformats.org/officeDocument/2006/relationships/image" Target="../media/image5.png"/><Relationship Id="rId6" Type="http://schemas.openxmlformats.org/officeDocument/2006/relationships/image" Target="../media/image183.svg"/><Relationship Id="rId5" Type="http://schemas.openxmlformats.org/officeDocument/2006/relationships/image" Target="../media/image3.png"/><Relationship Id="rId4" Type="http://schemas.openxmlformats.org/officeDocument/2006/relationships/image" Target="../media/image182.svg"/><Relationship Id="rId3" Type="http://schemas.openxmlformats.org/officeDocument/2006/relationships/image" Target="../media/image1.png"/><Relationship Id="rId2" Type="http://schemas.openxmlformats.org/officeDocument/2006/relationships/image" Target="../media/image10.jpeg"/><Relationship Id="rId17" Type="http://schemas.openxmlformats.org/officeDocument/2006/relationships/slideLayout" Target="../slideLayouts/slideLayout1.xml"/><Relationship Id="rId16" Type="http://schemas.openxmlformats.org/officeDocument/2006/relationships/image" Target="../media/image190.jpeg"/><Relationship Id="rId15" Type="http://schemas.openxmlformats.org/officeDocument/2006/relationships/image" Target="../media/image189.png"/><Relationship Id="rId14" Type="http://schemas.openxmlformats.org/officeDocument/2006/relationships/image" Target="../media/image188.png"/><Relationship Id="rId13" Type="http://schemas.openxmlformats.org/officeDocument/2006/relationships/image" Target="../media/image187.png"/><Relationship Id="rId12" Type="http://schemas.openxmlformats.org/officeDocument/2006/relationships/image" Target="../media/image186.png"/><Relationship Id="rId11" Type="http://schemas.openxmlformats.org/officeDocument/2006/relationships/image" Target="../media/image9.png"/><Relationship Id="rId10" Type="http://schemas.openxmlformats.org/officeDocument/2006/relationships/image" Target="../media/image185.svg"/><Relationship Id="rId1" Type="http://schemas.openxmlformats.org/officeDocument/2006/relationships/image" Target="../media/image15.png"/></Relationships>
</file>

<file path=ppt/slides/_rels/slide31.xml.rels><?xml version="1.0" encoding="UTF-8" standalone="yes"?>
<Relationships xmlns="http://schemas.openxmlformats.org/package/2006/relationships"><Relationship Id="rId9" Type="http://schemas.openxmlformats.org/officeDocument/2006/relationships/image" Target="../media/image7.png"/><Relationship Id="rId8" Type="http://schemas.openxmlformats.org/officeDocument/2006/relationships/image" Target="../media/image184.svg"/><Relationship Id="rId7" Type="http://schemas.openxmlformats.org/officeDocument/2006/relationships/image" Target="../media/image5.png"/><Relationship Id="rId6" Type="http://schemas.openxmlformats.org/officeDocument/2006/relationships/image" Target="../media/image183.svg"/><Relationship Id="rId5" Type="http://schemas.openxmlformats.org/officeDocument/2006/relationships/image" Target="../media/image3.png"/><Relationship Id="rId4" Type="http://schemas.openxmlformats.org/officeDocument/2006/relationships/image" Target="../media/image182.svg"/><Relationship Id="rId3" Type="http://schemas.openxmlformats.org/officeDocument/2006/relationships/image" Target="../media/image1.png"/><Relationship Id="rId24" Type="http://schemas.openxmlformats.org/officeDocument/2006/relationships/slideLayout" Target="../slideLayouts/slideLayout1.xml"/><Relationship Id="rId23" Type="http://schemas.openxmlformats.org/officeDocument/2006/relationships/image" Target="../media/image202.jpeg"/><Relationship Id="rId22" Type="http://schemas.openxmlformats.org/officeDocument/2006/relationships/image" Target="../media/image201.png"/><Relationship Id="rId21" Type="http://schemas.openxmlformats.org/officeDocument/2006/relationships/image" Target="../media/image200.png"/><Relationship Id="rId20" Type="http://schemas.openxmlformats.org/officeDocument/2006/relationships/image" Target="../media/image199.png"/><Relationship Id="rId2" Type="http://schemas.openxmlformats.org/officeDocument/2006/relationships/image" Target="../media/image10.jpeg"/><Relationship Id="rId19" Type="http://schemas.openxmlformats.org/officeDocument/2006/relationships/image" Target="../media/image198.png"/><Relationship Id="rId18" Type="http://schemas.openxmlformats.org/officeDocument/2006/relationships/image" Target="../media/image197.png"/><Relationship Id="rId17" Type="http://schemas.openxmlformats.org/officeDocument/2006/relationships/image" Target="../media/image196.png"/><Relationship Id="rId16" Type="http://schemas.openxmlformats.org/officeDocument/2006/relationships/image" Target="../media/image195.png"/><Relationship Id="rId15" Type="http://schemas.openxmlformats.org/officeDocument/2006/relationships/image" Target="../media/image194.png"/><Relationship Id="rId14" Type="http://schemas.openxmlformats.org/officeDocument/2006/relationships/image" Target="../media/image193.png"/><Relationship Id="rId13" Type="http://schemas.openxmlformats.org/officeDocument/2006/relationships/image" Target="../media/image192.jpeg"/><Relationship Id="rId12" Type="http://schemas.openxmlformats.org/officeDocument/2006/relationships/image" Target="../media/image191.png"/><Relationship Id="rId11" Type="http://schemas.openxmlformats.org/officeDocument/2006/relationships/image" Target="../media/image9.png"/><Relationship Id="rId10" Type="http://schemas.openxmlformats.org/officeDocument/2006/relationships/image" Target="../media/image185.svg"/><Relationship Id="rId1" Type="http://schemas.openxmlformats.org/officeDocument/2006/relationships/image" Target="../media/image15.png"/></Relationships>
</file>

<file path=ppt/slides/_rels/slide32.xml.rels><?xml version="1.0" encoding="UTF-8" standalone="yes"?>
<Relationships xmlns="http://schemas.openxmlformats.org/package/2006/relationships"><Relationship Id="rId9" Type="http://schemas.openxmlformats.org/officeDocument/2006/relationships/image" Target="../media/image10.jpeg"/><Relationship Id="rId8" Type="http://schemas.openxmlformats.org/officeDocument/2006/relationships/image" Target="../media/image15.png"/><Relationship Id="rId7" Type="http://schemas.openxmlformats.org/officeDocument/2006/relationships/image" Target="../media/image208.jpeg"/><Relationship Id="rId6" Type="http://schemas.openxmlformats.org/officeDocument/2006/relationships/image" Target="../media/image207.png"/><Relationship Id="rId5" Type="http://schemas.openxmlformats.org/officeDocument/2006/relationships/image" Target="../media/image168.jpeg"/><Relationship Id="rId4" Type="http://schemas.openxmlformats.org/officeDocument/2006/relationships/image" Target="../media/image206.png"/><Relationship Id="rId3" Type="http://schemas.openxmlformats.org/officeDocument/2006/relationships/image" Target="../media/image205.png"/><Relationship Id="rId2" Type="http://schemas.openxmlformats.org/officeDocument/2006/relationships/image" Target="../media/image204.png"/><Relationship Id="rId19" Type="http://schemas.openxmlformats.org/officeDocument/2006/relationships/slideLayout" Target="../slideLayouts/slideLayout1.xml"/><Relationship Id="rId18" Type="http://schemas.openxmlformats.org/officeDocument/2006/relationships/image" Target="../media/image9.png"/><Relationship Id="rId17" Type="http://schemas.openxmlformats.org/officeDocument/2006/relationships/image" Target="../media/image37.svg"/><Relationship Id="rId16" Type="http://schemas.openxmlformats.org/officeDocument/2006/relationships/image" Target="../media/image94.png"/><Relationship Id="rId15" Type="http://schemas.openxmlformats.org/officeDocument/2006/relationships/image" Target="../media/image36.svg"/><Relationship Id="rId14" Type="http://schemas.openxmlformats.org/officeDocument/2006/relationships/image" Target="../media/image93.png"/><Relationship Id="rId13" Type="http://schemas.openxmlformats.org/officeDocument/2006/relationships/image" Target="../media/image35.svg"/><Relationship Id="rId12" Type="http://schemas.openxmlformats.org/officeDocument/2006/relationships/image" Target="../media/image3.png"/><Relationship Id="rId11" Type="http://schemas.openxmlformats.org/officeDocument/2006/relationships/image" Target="../media/image34.svg"/><Relationship Id="rId10" Type="http://schemas.openxmlformats.org/officeDocument/2006/relationships/image" Target="../media/image92.png"/><Relationship Id="rId1" Type="http://schemas.openxmlformats.org/officeDocument/2006/relationships/image" Target="../media/image203.png"/></Relationships>
</file>

<file path=ppt/slides/_rels/slide33.xml.rels><?xml version="1.0" encoding="UTF-8" standalone="yes"?>
<Relationships xmlns="http://schemas.openxmlformats.org/package/2006/relationships"><Relationship Id="rId9" Type="http://schemas.openxmlformats.org/officeDocument/2006/relationships/image" Target="../media/image93.png"/><Relationship Id="rId8" Type="http://schemas.openxmlformats.org/officeDocument/2006/relationships/image" Target="../media/image35.svg"/><Relationship Id="rId7" Type="http://schemas.openxmlformats.org/officeDocument/2006/relationships/image" Target="../media/image3.png"/><Relationship Id="rId6" Type="http://schemas.openxmlformats.org/officeDocument/2006/relationships/image" Target="../media/image34.svg"/><Relationship Id="rId5" Type="http://schemas.openxmlformats.org/officeDocument/2006/relationships/image" Target="../media/image92.png"/><Relationship Id="rId4" Type="http://schemas.openxmlformats.org/officeDocument/2006/relationships/image" Target="../media/image10.jpeg"/><Relationship Id="rId3" Type="http://schemas.openxmlformats.org/officeDocument/2006/relationships/image" Target="../media/image15.png"/><Relationship Id="rId2" Type="http://schemas.openxmlformats.org/officeDocument/2006/relationships/image" Target="../media/image210.png"/><Relationship Id="rId14" Type="http://schemas.openxmlformats.org/officeDocument/2006/relationships/slideLayout" Target="../slideLayouts/slideLayout1.xml"/><Relationship Id="rId13" Type="http://schemas.openxmlformats.org/officeDocument/2006/relationships/image" Target="../media/image9.png"/><Relationship Id="rId12" Type="http://schemas.openxmlformats.org/officeDocument/2006/relationships/image" Target="../media/image37.svg"/><Relationship Id="rId11" Type="http://schemas.openxmlformats.org/officeDocument/2006/relationships/image" Target="../media/image94.png"/><Relationship Id="rId10" Type="http://schemas.openxmlformats.org/officeDocument/2006/relationships/image" Target="../media/image36.svg"/><Relationship Id="rId1" Type="http://schemas.openxmlformats.org/officeDocument/2006/relationships/image" Target="../media/image209.png"/></Relationships>
</file>

<file path=ppt/slides/_rels/slide34.xml.rels><?xml version="1.0" encoding="UTF-8" standalone="yes"?>
<Relationships xmlns="http://schemas.openxmlformats.org/package/2006/relationships"><Relationship Id="rId9" Type="http://schemas.openxmlformats.org/officeDocument/2006/relationships/image" Target="../media/image15.png"/><Relationship Id="rId8" Type="http://schemas.openxmlformats.org/officeDocument/2006/relationships/image" Target="../media/image71.jpeg"/><Relationship Id="rId7" Type="http://schemas.openxmlformats.org/officeDocument/2006/relationships/image" Target="../media/image215.png"/><Relationship Id="rId6" Type="http://schemas.openxmlformats.org/officeDocument/2006/relationships/image" Target="../media/image168.jpeg"/><Relationship Id="rId5" Type="http://schemas.openxmlformats.org/officeDocument/2006/relationships/image" Target="../media/image214.png"/><Relationship Id="rId4" Type="http://schemas.openxmlformats.org/officeDocument/2006/relationships/image" Target="../media/image206.png"/><Relationship Id="rId3" Type="http://schemas.openxmlformats.org/officeDocument/2006/relationships/image" Target="../media/image213.png"/><Relationship Id="rId20" Type="http://schemas.openxmlformats.org/officeDocument/2006/relationships/slideLayout" Target="../slideLayouts/slideLayout1.xml"/><Relationship Id="rId2" Type="http://schemas.openxmlformats.org/officeDocument/2006/relationships/image" Target="../media/image212.png"/><Relationship Id="rId19" Type="http://schemas.openxmlformats.org/officeDocument/2006/relationships/image" Target="../media/image9.png"/><Relationship Id="rId18" Type="http://schemas.openxmlformats.org/officeDocument/2006/relationships/image" Target="../media/image37.svg"/><Relationship Id="rId17" Type="http://schemas.openxmlformats.org/officeDocument/2006/relationships/image" Target="../media/image94.png"/><Relationship Id="rId16" Type="http://schemas.openxmlformats.org/officeDocument/2006/relationships/image" Target="../media/image36.svg"/><Relationship Id="rId15" Type="http://schemas.openxmlformats.org/officeDocument/2006/relationships/image" Target="../media/image93.png"/><Relationship Id="rId14" Type="http://schemas.openxmlformats.org/officeDocument/2006/relationships/image" Target="../media/image35.svg"/><Relationship Id="rId13" Type="http://schemas.openxmlformats.org/officeDocument/2006/relationships/image" Target="../media/image3.png"/><Relationship Id="rId12" Type="http://schemas.openxmlformats.org/officeDocument/2006/relationships/image" Target="../media/image34.svg"/><Relationship Id="rId11" Type="http://schemas.openxmlformats.org/officeDocument/2006/relationships/image" Target="../media/image92.png"/><Relationship Id="rId10" Type="http://schemas.openxmlformats.org/officeDocument/2006/relationships/image" Target="../media/image10.jpeg"/><Relationship Id="rId1" Type="http://schemas.openxmlformats.org/officeDocument/2006/relationships/image" Target="../media/image211.png"/></Relationships>
</file>

<file path=ppt/slides/_rels/slide35.xml.rels><?xml version="1.0" encoding="UTF-8" standalone="yes"?>
<Relationships xmlns="http://schemas.openxmlformats.org/package/2006/relationships"><Relationship Id="rId9" Type="http://schemas.openxmlformats.org/officeDocument/2006/relationships/image" Target="../media/image93.png"/><Relationship Id="rId8" Type="http://schemas.openxmlformats.org/officeDocument/2006/relationships/image" Target="../media/image35.svg"/><Relationship Id="rId7" Type="http://schemas.openxmlformats.org/officeDocument/2006/relationships/image" Target="../media/image3.png"/><Relationship Id="rId6" Type="http://schemas.openxmlformats.org/officeDocument/2006/relationships/image" Target="../media/image34.svg"/><Relationship Id="rId5" Type="http://schemas.openxmlformats.org/officeDocument/2006/relationships/image" Target="../media/image92.png"/><Relationship Id="rId4" Type="http://schemas.openxmlformats.org/officeDocument/2006/relationships/image" Target="../media/image10.jpeg"/><Relationship Id="rId3" Type="http://schemas.openxmlformats.org/officeDocument/2006/relationships/image" Target="../media/image15.png"/><Relationship Id="rId2" Type="http://schemas.openxmlformats.org/officeDocument/2006/relationships/image" Target="../media/image217.png"/><Relationship Id="rId14" Type="http://schemas.openxmlformats.org/officeDocument/2006/relationships/slideLayout" Target="../slideLayouts/slideLayout1.xml"/><Relationship Id="rId13" Type="http://schemas.openxmlformats.org/officeDocument/2006/relationships/image" Target="../media/image9.png"/><Relationship Id="rId12" Type="http://schemas.openxmlformats.org/officeDocument/2006/relationships/image" Target="../media/image37.svg"/><Relationship Id="rId11" Type="http://schemas.openxmlformats.org/officeDocument/2006/relationships/image" Target="../media/image94.png"/><Relationship Id="rId10" Type="http://schemas.openxmlformats.org/officeDocument/2006/relationships/image" Target="../media/image36.svg"/><Relationship Id="rId1" Type="http://schemas.openxmlformats.org/officeDocument/2006/relationships/image" Target="../media/image216.png"/></Relationships>
</file>

<file path=ppt/slides/_rels/slide36.xml.rels><?xml version="1.0" encoding="UTF-8" standalone="yes"?>
<Relationships xmlns="http://schemas.openxmlformats.org/package/2006/relationships"><Relationship Id="rId9" Type="http://schemas.openxmlformats.org/officeDocument/2006/relationships/image" Target="../media/image224.jpeg"/><Relationship Id="rId8" Type="http://schemas.openxmlformats.org/officeDocument/2006/relationships/image" Target="../media/image223.png"/><Relationship Id="rId7" Type="http://schemas.openxmlformats.org/officeDocument/2006/relationships/image" Target="../media/image71.jpeg"/><Relationship Id="rId6" Type="http://schemas.openxmlformats.org/officeDocument/2006/relationships/image" Target="../media/image222.jpeg"/><Relationship Id="rId5" Type="http://schemas.openxmlformats.org/officeDocument/2006/relationships/image" Target="../media/image221.png"/><Relationship Id="rId4" Type="http://schemas.openxmlformats.org/officeDocument/2006/relationships/image" Target="../media/image206.png"/><Relationship Id="rId3" Type="http://schemas.openxmlformats.org/officeDocument/2006/relationships/image" Target="../media/image220.png"/><Relationship Id="rId21" Type="http://schemas.openxmlformats.org/officeDocument/2006/relationships/slideLayout" Target="../slideLayouts/slideLayout1.xml"/><Relationship Id="rId20" Type="http://schemas.openxmlformats.org/officeDocument/2006/relationships/image" Target="../media/image9.png"/><Relationship Id="rId2" Type="http://schemas.openxmlformats.org/officeDocument/2006/relationships/image" Target="../media/image219.png"/><Relationship Id="rId19" Type="http://schemas.openxmlformats.org/officeDocument/2006/relationships/image" Target="../media/image37.svg"/><Relationship Id="rId18" Type="http://schemas.openxmlformats.org/officeDocument/2006/relationships/image" Target="../media/image94.png"/><Relationship Id="rId17" Type="http://schemas.openxmlformats.org/officeDocument/2006/relationships/image" Target="../media/image36.svg"/><Relationship Id="rId16" Type="http://schemas.openxmlformats.org/officeDocument/2006/relationships/image" Target="../media/image93.png"/><Relationship Id="rId15" Type="http://schemas.openxmlformats.org/officeDocument/2006/relationships/image" Target="../media/image35.svg"/><Relationship Id="rId14" Type="http://schemas.openxmlformats.org/officeDocument/2006/relationships/image" Target="../media/image3.png"/><Relationship Id="rId13" Type="http://schemas.openxmlformats.org/officeDocument/2006/relationships/image" Target="../media/image34.svg"/><Relationship Id="rId12" Type="http://schemas.openxmlformats.org/officeDocument/2006/relationships/image" Target="../media/image92.png"/><Relationship Id="rId11" Type="http://schemas.openxmlformats.org/officeDocument/2006/relationships/image" Target="../media/image10.jpeg"/><Relationship Id="rId10" Type="http://schemas.openxmlformats.org/officeDocument/2006/relationships/image" Target="../media/image15.png"/><Relationship Id="rId1" Type="http://schemas.openxmlformats.org/officeDocument/2006/relationships/image" Target="../media/image218.png"/></Relationships>
</file>

<file path=ppt/slides/_rels/slide37.xml.rels><?xml version="1.0" encoding="UTF-8" standalone="yes"?>
<Relationships xmlns="http://schemas.openxmlformats.org/package/2006/relationships"><Relationship Id="rId9" Type="http://schemas.openxmlformats.org/officeDocument/2006/relationships/image" Target="../media/image35.svg"/><Relationship Id="rId8" Type="http://schemas.openxmlformats.org/officeDocument/2006/relationships/image" Target="../media/image3.png"/><Relationship Id="rId7" Type="http://schemas.openxmlformats.org/officeDocument/2006/relationships/image" Target="../media/image34.svg"/><Relationship Id="rId6" Type="http://schemas.openxmlformats.org/officeDocument/2006/relationships/image" Target="../media/image92.png"/><Relationship Id="rId5" Type="http://schemas.openxmlformats.org/officeDocument/2006/relationships/image" Target="../media/image10.jpeg"/><Relationship Id="rId4" Type="http://schemas.openxmlformats.org/officeDocument/2006/relationships/image" Target="../media/image15.png"/><Relationship Id="rId3" Type="http://schemas.openxmlformats.org/officeDocument/2006/relationships/image" Target="../media/image227.jpeg"/><Relationship Id="rId2" Type="http://schemas.openxmlformats.org/officeDocument/2006/relationships/image" Target="../media/image226.png"/><Relationship Id="rId15" Type="http://schemas.openxmlformats.org/officeDocument/2006/relationships/slideLayout" Target="../slideLayouts/slideLayout1.xml"/><Relationship Id="rId14" Type="http://schemas.openxmlformats.org/officeDocument/2006/relationships/image" Target="../media/image9.png"/><Relationship Id="rId13" Type="http://schemas.openxmlformats.org/officeDocument/2006/relationships/image" Target="../media/image37.svg"/><Relationship Id="rId12" Type="http://schemas.openxmlformats.org/officeDocument/2006/relationships/image" Target="../media/image94.png"/><Relationship Id="rId11" Type="http://schemas.openxmlformats.org/officeDocument/2006/relationships/image" Target="../media/image36.svg"/><Relationship Id="rId10" Type="http://schemas.openxmlformats.org/officeDocument/2006/relationships/image" Target="../media/image93.png"/><Relationship Id="rId1" Type="http://schemas.openxmlformats.org/officeDocument/2006/relationships/image" Target="../media/image225.png"/></Relationships>
</file>

<file path=ppt/slides/_rels/slide38.xml.rels><?xml version="1.0" encoding="UTF-8" standalone="yes"?>
<Relationships xmlns="http://schemas.openxmlformats.org/package/2006/relationships"><Relationship Id="rId9" Type="http://schemas.openxmlformats.org/officeDocument/2006/relationships/image" Target="../media/image7.png"/><Relationship Id="rId8" Type="http://schemas.openxmlformats.org/officeDocument/2006/relationships/image" Target="../media/image184.svg"/><Relationship Id="rId7" Type="http://schemas.openxmlformats.org/officeDocument/2006/relationships/image" Target="../media/image5.png"/><Relationship Id="rId6" Type="http://schemas.openxmlformats.org/officeDocument/2006/relationships/image" Target="../media/image183.svg"/><Relationship Id="rId5" Type="http://schemas.openxmlformats.org/officeDocument/2006/relationships/image" Target="../media/image3.png"/><Relationship Id="rId4" Type="http://schemas.openxmlformats.org/officeDocument/2006/relationships/image" Target="../media/image182.svg"/><Relationship Id="rId3" Type="http://schemas.openxmlformats.org/officeDocument/2006/relationships/image" Target="../media/image1.png"/><Relationship Id="rId2" Type="http://schemas.openxmlformats.org/officeDocument/2006/relationships/image" Target="../media/image10.jpeg"/><Relationship Id="rId14" Type="http://schemas.openxmlformats.org/officeDocument/2006/relationships/slideLayout" Target="../slideLayouts/slideLayout1.xml"/><Relationship Id="rId13" Type="http://schemas.openxmlformats.org/officeDocument/2006/relationships/image" Target="../media/image229.png"/><Relationship Id="rId12" Type="http://schemas.openxmlformats.org/officeDocument/2006/relationships/image" Target="../media/image228.png"/><Relationship Id="rId11" Type="http://schemas.openxmlformats.org/officeDocument/2006/relationships/image" Target="../media/image9.png"/><Relationship Id="rId10" Type="http://schemas.openxmlformats.org/officeDocument/2006/relationships/image" Target="../media/image185.svg"/><Relationship Id="rId1" Type="http://schemas.openxmlformats.org/officeDocument/2006/relationships/image" Target="../media/image15.png"/></Relationships>
</file>

<file path=ppt/slides/_rels/slide39.xml.rels><?xml version="1.0" encoding="UTF-8" standalone="yes"?>
<Relationships xmlns="http://schemas.openxmlformats.org/package/2006/relationships"><Relationship Id="rId9" Type="http://schemas.openxmlformats.org/officeDocument/2006/relationships/image" Target="../media/image7.png"/><Relationship Id="rId8" Type="http://schemas.openxmlformats.org/officeDocument/2006/relationships/image" Target="../media/image184.svg"/><Relationship Id="rId7" Type="http://schemas.openxmlformats.org/officeDocument/2006/relationships/image" Target="../media/image5.png"/><Relationship Id="rId6" Type="http://schemas.openxmlformats.org/officeDocument/2006/relationships/image" Target="../media/image183.svg"/><Relationship Id="rId5" Type="http://schemas.openxmlformats.org/officeDocument/2006/relationships/image" Target="../media/image3.png"/><Relationship Id="rId4" Type="http://schemas.openxmlformats.org/officeDocument/2006/relationships/image" Target="../media/image182.svg"/><Relationship Id="rId3" Type="http://schemas.openxmlformats.org/officeDocument/2006/relationships/image" Target="../media/image1.png"/><Relationship Id="rId2" Type="http://schemas.openxmlformats.org/officeDocument/2006/relationships/image" Target="../media/image10.jpeg"/><Relationship Id="rId13" Type="http://schemas.openxmlformats.org/officeDocument/2006/relationships/slideLayout" Target="../slideLayouts/slideLayout1.xml"/><Relationship Id="rId12" Type="http://schemas.openxmlformats.org/officeDocument/2006/relationships/image" Target="../media/image230.png"/><Relationship Id="rId11" Type="http://schemas.openxmlformats.org/officeDocument/2006/relationships/image" Target="../media/image9.png"/><Relationship Id="rId10" Type="http://schemas.openxmlformats.org/officeDocument/2006/relationships/image" Target="../media/image185.svg"/><Relationship Id="rId1" Type="http://schemas.openxmlformats.org/officeDocument/2006/relationships/image" Target="../media/image15.png"/></Relationships>
</file>

<file path=ppt/slides/_rels/slide4.xml.rels><?xml version="1.0" encoding="UTF-8" standalone="yes"?>
<Relationships xmlns="http://schemas.openxmlformats.org/package/2006/relationships"><Relationship Id="rId9" Type="http://schemas.openxmlformats.org/officeDocument/2006/relationships/image" Target="../media/image46.png"/><Relationship Id="rId8" Type="http://schemas.openxmlformats.org/officeDocument/2006/relationships/image" Target="../media/image45.png"/><Relationship Id="rId7" Type="http://schemas.openxmlformats.org/officeDocument/2006/relationships/image" Target="../media/image44.jpeg"/><Relationship Id="rId6" Type="http://schemas.openxmlformats.org/officeDocument/2006/relationships/image" Target="../media/image43.png"/><Relationship Id="rId5" Type="http://schemas.openxmlformats.org/officeDocument/2006/relationships/image" Target="../media/image42.png"/><Relationship Id="rId4" Type="http://schemas.openxmlformats.org/officeDocument/2006/relationships/image" Target="../media/image41.png"/><Relationship Id="rId3" Type="http://schemas.openxmlformats.org/officeDocument/2006/relationships/image" Target="../media/image40.png"/><Relationship Id="rId22" Type="http://schemas.openxmlformats.org/officeDocument/2006/relationships/slideLayout" Target="../slideLayouts/slideLayout1.xml"/><Relationship Id="rId21" Type="http://schemas.openxmlformats.org/officeDocument/2006/relationships/image" Target="../media/image9.png"/><Relationship Id="rId20" Type="http://schemas.openxmlformats.org/officeDocument/2006/relationships/image" Target="../media/image37.svg"/><Relationship Id="rId2" Type="http://schemas.openxmlformats.org/officeDocument/2006/relationships/image" Target="../media/image39.png"/><Relationship Id="rId19" Type="http://schemas.openxmlformats.org/officeDocument/2006/relationships/image" Target="../media/image7.png"/><Relationship Id="rId18" Type="http://schemas.openxmlformats.org/officeDocument/2006/relationships/image" Target="../media/image36.svg"/><Relationship Id="rId17" Type="http://schemas.openxmlformats.org/officeDocument/2006/relationships/image" Target="../media/image5.png"/><Relationship Id="rId16" Type="http://schemas.openxmlformats.org/officeDocument/2006/relationships/image" Target="../media/image35.svg"/><Relationship Id="rId15" Type="http://schemas.openxmlformats.org/officeDocument/2006/relationships/image" Target="../media/image3.png"/><Relationship Id="rId14" Type="http://schemas.openxmlformats.org/officeDocument/2006/relationships/image" Target="../media/image34.svg"/><Relationship Id="rId13" Type="http://schemas.openxmlformats.org/officeDocument/2006/relationships/image" Target="../media/image1.png"/><Relationship Id="rId12" Type="http://schemas.openxmlformats.org/officeDocument/2006/relationships/image" Target="../media/image10.jpeg"/><Relationship Id="rId11" Type="http://schemas.openxmlformats.org/officeDocument/2006/relationships/image" Target="../media/image15.png"/><Relationship Id="rId10" Type="http://schemas.openxmlformats.org/officeDocument/2006/relationships/image" Target="../media/image47.png"/><Relationship Id="rId1" Type="http://schemas.openxmlformats.org/officeDocument/2006/relationships/image" Target="../media/image38.png"/></Relationships>
</file>

<file path=ppt/slides/_rels/slide40.xml.rels><?xml version="1.0" encoding="UTF-8" standalone="yes"?>
<Relationships xmlns="http://schemas.openxmlformats.org/package/2006/relationships"><Relationship Id="rId9" Type="http://schemas.openxmlformats.org/officeDocument/2006/relationships/image" Target="../media/image92.png"/><Relationship Id="rId8" Type="http://schemas.openxmlformats.org/officeDocument/2006/relationships/image" Target="../media/image10.jpeg"/><Relationship Id="rId7" Type="http://schemas.openxmlformats.org/officeDocument/2006/relationships/image" Target="../media/image15.png"/><Relationship Id="rId6" Type="http://schemas.openxmlformats.org/officeDocument/2006/relationships/image" Target="../media/image235.jpeg"/><Relationship Id="rId5" Type="http://schemas.openxmlformats.org/officeDocument/2006/relationships/image" Target="../media/image206.png"/><Relationship Id="rId4" Type="http://schemas.openxmlformats.org/officeDocument/2006/relationships/image" Target="../media/image234.jpeg"/><Relationship Id="rId3" Type="http://schemas.openxmlformats.org/officeDocument/2006/relationships/image" Target="../media/image233.png"/><Relationship Id="rId2" Type="http://schemas.openxmlformats.org/officeDocument/2006/relationships/image" Target="../media/image232.png"/><Relationship Id="rId18" Type="http://schemas.openxmlformats.org/officeDocument/2006/relationships/slideLayout" Target="../slideLayouts/slideLayout1.xml"/><Relationship Id="rId17" Type="http://schemas.openxmlformats.org/officeDocument/2006/relationships/image" Target="../media/image9.png"/><Relationship Id="rId16" Type="http://schemas.openxmlformats.org/officeDocument/2006/relationships/image" Target="../media/image37.svg"/><Relationship Id="rId15" Type="http://schemas.openxmlformats.org/officeDocument/2006/relationships/image" Target="../media/image94.png"/><Relationship Id="rId14" Type="http://schemas.openxmlformats.org/officeDocument/2006/relationships/image" Target="../media/image36.svg"/><Relationship Id="rId13" Type="http://schemas.openxmlformats.org/officeDocument/2006/relationships/image" Target="../media/image93.png"/><Relationship Id="rId12" Type="http://schemas.openxmlformats.org/officeDocument/2006/relationships/image" Target="../media/image35.svg"/><Relationship Id="rId11" Type="http://schemas.openxmlformats.org/officeDocument/2006/relationships/image" Target="../media/image3.png"/><Relationship Id="rId10" Type="http://schemas.openxmlformats.org/officeDocument/2006/relationships/image" Target="../media/image34.svg"/><Relationship Id="rId1" Type="http://schemas.openxmlformats.org/officeDocument/2006/relationships/image" Target="../media/image231.png"/></Relationships>
</file>

<file path=ppt/slides/_rels/slide41.xml.rels><?xml version="1.0" encoding="UTF-8" standalone="yes"?>
<Relationships xmlns="http://schemas.openxmlformats.org/package/2006/relationships"><Relationship Id="rId9" Type="http://schemas.openxmlformats.org/officeDocument/2006/relationships/image" Target="../media/image244.png"/><Relationship Id="rId8" Type="http://schemas.openxmlformats.org/officeDocument/2006/relationships/image" Target="../media/image243.jpeg"/><Relationship Id="rId7" Type="http://schemas.openxmlformats.org/officeDocument/2006/relationships/image" Target="../media/image242.png"/><Relationship Id="rId6" Type="http://schemas.openxmlformats.org/officeDocument/2006/relationships/image" Target="../media/image241.png"/><Relationship Id="rId5" Type="http://schemas.openxmlformats.org/officeDocument/2006/relationships/image" Target="../media/image240.png"/><Relationship Id="rId4" Type="http://schemas.openxmlformats.org/officeDocument/2006/relationships/image" Target="../media/image239.png"/><Relationship Id="rId3" Type="http://schemas.openxmlformats.org/officeDocument/2006/relationships/image" Target="../media/image238.png"/><Relationship Id="rId23" Type="http://schemas.openxmlformats.org/officeDocument/2006/relationships/slideLayout" Target="../slideLayouts/slideLayout1.xml"/><Relationship Id="rId22" Type="http://schemas.openxmlformats.org/officeDocument/2006/relationships/image" Target="../media/image9.png"/><Relationship Id="rId21" Type="http://schemas.openxmlformats.org/officeDocument/2006/relationships/image" Target="../media/image37.svg"/><Relationship Id="rId20" Type="http://schemas.openxmlformats.org/officeDocument/2006/relationships/image" Target="../media/image94.png"/><Relationship Id="rId2" Type="http://schemas.openxmlformats.org/officeDocument/2006/relationships/image" Target="../media/image237.png"/><Relationship Id="rId19" Type="http://schemas.openxmlformats.org/officeDocument/2006/relationships/image" Target="../media/image36.svg"/><Relationship Id="rId18" Type="http://schemas.openxmlformats.org/officeDocument/2006/relationships/image" Target="../media/image93.png"/><Relationship Id="rId17" Type="http://schemas.openxmlformats.org/officeDocument/2006/relationships/image" Target="../media/image35.svg"/><Relationship Id="rId16" Type="http://schemas.openxmlformats.org/officeDocument/2006/relationships/image" Target="../media/image3.png"/><Relationship Id="rId15" Type="http://schemas.openxmlformats.org/officeDocument/2006/relationships/image" Target="../media/image34.svg"/><Relationship Id="rId14" Type="http://schemas.openxmlformats.org/officeDocument/2006/relationships/image" Target="../media/image92.png"/><Relationship Id="rId13" Type="http://schemas.openxmlformats.org/officeDocument/2006/relationships/image" Target="../media/image10.jpeg"/><Relationship Id="rId12" Type="http://schemas.openxmlformats.org/officeDocument/2006/relationships/image" Target="../media/image15.png"/><Relationship Id="rId11" Type="http://schemas.openxmlformats.org/officeDocument/2006/relationships/image" Target="../media/image246.png"/><Relationship Id="rId10" Type="http://schemas.openxmlformats.org/officeDocument/2006/relationships/image" Target="../media/image245.jpeg"/><Relationship Id="rId1" Type="http://schemas.openxmlformats.org/officeDocument/2006/relationships/image" Target="../media/image236.png"/></Relationships>
</file>

<file path=ppt/slides/_rels/slide42.xml.rels><?xml version="1.0" encoding="UTF-8" standalone="yes"?>
<Relationships xmlns="http://schemas.openxmlformats.org/package/2006/relationships"><Relationship Id="rId9" Type="http://schemas.openxmlformats.org/officeDocument/2006/relationships/image" Target="../media/image92.png"/><Relationship Id="rId8" Type="http://schemas.openxmlformats.org/officeDocument/2006/relationships/image" Target="../media/image10.jpeg"/><Relationship Id="rId7" Type="http://schemas.openxmlformats.org/officeDocument/2006/relationships/image" Target="../media/image15.png"/><Relationship Id="rId6" Type="http://schemas.openxmlformats.org/officeDocument/2006/relationships/image" Target="../media/image206.png"/><Relationship Id="rId5" Type="http://schemas.openxmlformats.org/officeDocument/2006/relationships/image" Target="../media/image250.jpeg"/><Relationship Id="rId4" Type="http://schemas.openxmlformats.org/officeDocument/2006/relationships/image" Target="../media/image249.jpeg"/><Relationship Id="rId3" Type="http://schemas.openxmlformats.org/officeDocument/2006/relationships/image" Target="../media/image233.png"/><Relationship Id="rId2" Type="http://schemas.openxmlformats.org/officeDocument/2006/relationships/image" Target="../media/image248.png"/><Relationship Id="rId18" Type="http://schemas.openxmlformats.org/officeDocument/2006/relationships/slideLayout" Target="../slideLayouts/slideLayout1.xml"/><Relationship Id="rId17" Type="http://schemas.openxmlformats.org/officeDocument/2006/relationships/image" Target="../media/image9.png"/><Relationship Id="rId16" Type="http://schemas.openxmlformats.org/officeDocument/2006/relationships/image" Target="../media/image37.svg"/><Relationship Id="rId15" Type="http://schemas.openxmlformats.org/officeDocument/2006/relationships/image" Target="../media/image94.png"/><Relationship Id="rId14" Type="http://schemas.openxmlformats.org/officeDocument/2006/relationships/image" Target="../media/image36.svg"/><Relationship Id="rId13" Type="http://schemas.openxmlformats.org/officeDocument/2006/relationships/image" Target="../media/image93.png"/><Relationship Id="rId12" Type="http://schemas.openxmlformats.org/officeDocument/2006/relationships/image" Target="../media/image35.svg"/><Relationship Id="rId11" Type="http://schemas.openxmlformats.org/officeDocument/2006/relationships/image" Target="../media/image3.png"/><Relationship Id="rId10" Type="http://schemas.openxmlformats.org/officeDocument/2006/relationships/image" Target="../media/image34.svg"/><Relationship Id="rId1" Type="http://schemas.openxmlformats.org/officeDocument/2006/relationships/image" Target="../media/image247.png"/></Relationships>
</file>

<file path=ppt/slides/_rels/slide43.xml.rels><?xml version="1.0" encoding="UTF-8" standalone="yes"?>
<Relationships xmlns="http://schemas.openxmlformats.org/package/2006/relationships"><Relationship Id="rId9" Type="http://schemas.openxmlformats.org/officeDocument/2006/relationships/image" Target="../media/image258.png"/><Relationship Id="rId8" Type="http://schemas.openxmlformats.org/officeDocument/2006/relationships/image" Target="../media/image244.png"/><Relationship Id="rId7" Type="http://schemas.openxmlformats.org/officeDocument/2006/relationships/image" Target="../media/image257.png"/><Relationship Id="rId6" Type="http://schemas.openxmlformats.org/officeDocument/2006/relationships/image" Target="../media/image256.png"/><Relationship Id="rId5" Type="http://schemas.openxmlformats.org/officeDocument/2006/relationships/image" Target="../media/image255.jpeg"/><Relationship Id="rId4" Type="http://schemas.openxmlformats.org/officeDocument/2006/relationships/image" Target="../media/image254.png"/><Relationship Id="rId3" Type="http://schemas.openxmlformats.org/officeDocument/2006/relationships/image" Target="../media/image253.png"/><Relationship Id="rId21" Type="http://schemas.openxmlformats.org/officeDocument/2006/relationships/slideLayout" Target="../slideLayouts/slideLayout1.xml"/><Relationship Id="rId20" Type="http://schemas.openxmlformats.org/officeDocument/2006/relationships/image" Target="../media/image9.png"/><Relationship Id="rId2" Type="http://schemas.openxmlformats.org/officeDocument/2006/relationships/image" Target="../media/image252.png"/><Relationship Id="rId19" Type="http://schemas.openxmlformats.org/officeDocument/2006/relationships/image" Target="../media/image37.svg"/><Relationship Id="rId18" Type="http://schemas.openxmlformats.org/officeDocument/2006/relationships/image" Target="../media/image94.png"/><Relationship Id="rId17" Type="http://schemas.openxmlformats.org/officeDocument/2006/relationships/image" Target="../media/image36.svg"/><Relationship Id="rId16" Type="http://schemas.openxmlformats.org/officeDocument/2006/relationships/image" Target="../media/image93.png"/><Relationship Id="rId15" Type="http://schemas.openxmlformats.org/officeDocument/2006/relationships/image" Target="../media/image35.svg"/><Relationship Id="rId14" Type="http://schemas.openxmlformats.org/officeDocument/2006/relationships/image" Target="../media/image3.png"/><Relationship Id="rId13" Type="http://schemas.openxmlformats.org/officeDocument/2006/relationships/image" Target="../media/image34.svg"/><Relationship Id="rId12" Type="http://schemas.openxmlformats.org/officeDocument/2006/relationships/image" Target="../media/image92.png"/><Relationship Id="rId11" Type="http://schemas.openxmlformats.org/officeDocument/2006/relationships/image" Target="../media/image10.jpeg"/><Relationship Id="rId10" Type="http://schemas.openxmlformats.org/officeDocument/2006/relationships/image" Target="../media/image15.png"/><Relationship Id="rId1" Type="http://schemas.openxmlformats.org/officeDocument/2006/relationships/image" Target="../media/image251.jpeg"/></Relationships>
</file>

<file path=ppt/slides/_rels/slide44.xml.rels><?xml version="1.0" encoding="UTF-8" standalone="yes"?>
<Relationships xmlns="http://schemas.openxmlformats.org/package/2006/relationships"><Relationship Id="rId9" Type="http://schemas.openxmlformats.org/officeDocument/2006/relationships/image" Target="../media/image7.png"/><Relationship Id="rId8" Type="http://schemas.openxmlformats.org/officeDocument/2006/relationships/image" Target="../media/image260.svg"/><Relationship Id="rId7" Type="http://schemas.openxmlformats.org/officeDocument/2006/relationships/image" Target="../media/image5.png"/><Relationship Id="rId6" Type="http://schemas.openxmlformats.org/officeDocument/2006/relationships/image" Target="../media/image176.svg"/><Relationship Id="rId5" Type="http://schemas.openxmlformats.org/officeDocument/2006/relationships/image" Target="../media/image3.png"/><Relationship Id="rId4" Type="http://schemas.openxmlformats.org/officeDocument/2006/relationships/image" Target="../media/image259.svg"/><Relationship Id="rId3" Type="http://schemas.openxmlformats.org/officeDocument/2006/relationships/image" Target="../media/image1.png"/><Relationship Id="rId2" Type="http://schemas.openxmlformats.org/officeDocument/2006/relationships/image" Target="../media/image10.jpeg"/><Relationship Id="rId15" Type="http://schemas.openxmlformats.org/officeDocument/2006/relationships/slideLayout" Target="../slideLayouts/slideLayout1.xml"/><Relationship Id="rId14" Type="http://schemas.openxmlformats.org/officeDocument/2006/relationships/tags" Target="../tags/tag7.xml"/><Relationship Id="rId13" Type="http://schemas.openxmlformats.org/officeDocument/2006/relationships/image" Target="../media/image262.png"/><Relationship Id="rId12" Type="http://schemas.openxmlformats.org/officeDocument/2006/relationships/image" Target="../media/image261.jpeg"/><Relationship Id="rId11" Type="http://schemas.openxmlformats.org/officeDocument/2006/relationships/image" Target="../media/image9.png"/><Relationship Id="rId10" Type="http://schemas.openxmlformats.org/officeDocument/2006/relationships/image" Target="../media/image178.svg"/><Relationship Id="rId1" Type="http://schemas.openxmlformats.org/officeDocument/2006/relationships/image" Target="../media/image15.png"/></Relationships>
</file>

<file path=ppt/slides/_rels/slide45.xml.rels><?xml version="1.0" encoding="UTF-8" standalone="yes"?>
<Relationships xmlns="http://schemas.openxmlformats.org/package/2006/relationships"><Relationship Id="rId9" Type="http://schemas.openxmlformats.org/officeDocument/2006/relationships/image" Target="../media/image7.png"/><Relationship Id="rId8" Type="http://schemas.openxmlformats.org/officeDocument/2006/relationships/image" Target="../media/image260.svg"/><Relationship Id="rId7" Type="http://schemas.openxmlformats.org/officeDocument/2006/relationships/image" Target="../media/image5.png"/><Relationship Id="rId6" Type="http://schemas.openxmlformats.org/officeDocument/2006/relationships/image" Target="../media/image176.svg"/><Relationship Id="rId5" Type="http://schemas.openxmlformats.org/officeDocument/2006/relationships/image" Target="../media/image3.png"/><Relationship Id="rId4" Type="http://schemas.openxmlformats.org/officeDocument/2006/relationships/image" Target="../media/image259.svg"/><Relationship Id="rId3" Type="http://schemas.openxmlformats.org/officeDocument/2006/relationships/image" Target="../media/image1.png"/><Relationship Id="rId2" Type="http://schemas.openxmlformats.org/officeDocument/2006/relationships/image" Target="../media/image10.jpeg"/><Relationship Id="rId16" Type="http://schemas.openxmlformats.org/officeDocument/2006/relationships/slideLayout" Target="../slideLayouts/slideLayout1.xml"/><Relationship Id="rId15" Type="http://schemas.openxmlformats.org/officeDocument/2006/relationships/tags" Target="../tags/tag10.xml"/><Relationship Id="rId14" Type="http://schemas.openxmlformats.org/officeDocument/2006/relationships/tags" Target="../tags/tag9.xml"/><Relationship Id="rId13" Type="http://schemas.openxmlformats.org/officeDocument/2006/relationships/tags" Target="../tags/tag8.xml"/><Relationship Id="rId12" Type="http://schemas.openxmlformats.org/officeDocument/2006/relationships/image" Target="../media/image263.png"/><Relationship Id="rId11" Type="http://schemas.openxmlformats.org/officeDocument/2006/relationships/image" Target="../media/image9.png"/><Relationship Id="rId10" Type="http://schemas.openxmlformats.org/officeDocument/2006/relationships/image" Target="../media/image178.svg"/><Relationship Id="rId1" Type="http://schemas.openxmlformats.org/officeDocument/2006/relationships/image" Target="../media/image15.png"/></Relationships>
</file>

<file path=ppt/slides/_rels/slide46.xml.rels><?xml version="1.0" encoding="UTF-8" standalone="yes"?>
<Relationships xmlns="http://schemas.openxmlformats.org/package/2006/relationships"><Relationship Id="rId9" Type="http://schemas.openxmlformats.org/officeDocument/2006/relationships/image" Target="../media/image34.svg"/><Relationship Id="rId8" Type="http://schemas.openxmlformats.org/officeDocument/2006/relationships/image" Target="../media/image92.png"/><Relationship Id="rId7" Type="http://schemas.openxmlformats.org/officeDocument/2006/relationships/image" Target="../media/image10.jpeg"/><Relationship Id="rId6" Type="http://schemas.openxmlformats.org/officeDocument/2006/relationships/image" Target="../media/image15.png"/><Relationship Id="rId5" Type="http://schemas.openxmlformats.org/officeDocument/2006/relationships/image" Target="../media/image267.png"/><Relationship Id="rId4" Type="http://schemas.openxmlformats.org/officeDocument/2006/relationships/image" Target="../media/image206.png"/><Relationship Id="rId3" Type="http://schemas.openxmlformats.org/officeDocument/2006/relationships/image" Target="../media/image266.png"/><Relationship Id="rId2" Type="http://schemas.openxmlformats.org/officeDocument/2006/relationships/image" Target="../media/image265.png"/><Relationship Id="rId17" Type="http://schemas.openxmlformats.org/officeDocument/2006/relationships/slideLayout" Target="../slideLayouts/slideLayout1.xml"/><Relationship Id="rId16" Type="http://schemas.openxmlformats.org/officeDocument/2006/relationships/image" Target="../media/image9.png"/><Relationship Id="rId15" Type="http://schemas.openxmlformats.org/officeDocument/2006/relationships/image" Target="../media/image37.svg"/><Relationship Id="rId14" Type="http://schemas.openxmlformats.org/officeDocument/2006/relationships/image" Target="../media/image94.png"/><Relationship Id="rId13" Type="http://schemas.openxmlformats.org/officeDocument/2006/relationships/image" Target="../media/image36.svg"/><Relationship Id="rId12" Type="http://schemas.openxmlformats.org/officeDocument/2006/relationships/image" Target="../media/image93.png"/><Relationship Id="rId11" Type="http://schemas.openxmlformats.org/officeDocument/2006/relationships/image" Target="../media/image35.svg"/><Relationship Id="rId10" Type="http://schemas.openxmlformats.org/officeDocument/2006/relationships/image" Target="../media/image3.png"/><Relationship Id="rId1" Type="http://schemas.openxmlformats.org/officeDocument/2006/relationships/image" Target="../media/image264.png"/></Relationships>
</file>

<file path=ppt/slides/_rels/slide47.xml.rels><?xml version="1.0" encoding="UTF-8" standalone="yes"?>
<Relationships xmlns="http://schemas.openxmlformats.org/package/2006/relationships"><Relationship Id="rId9" Type="http://schemas.openxmlformats.org/officeDocument/2006/relationships/image" Target="../media/image36.svg"/><Relationship Id="rId8" Type="http://schemas.openxmlformats.org/officeDocument/2006/relationships/image" Target="../media/image93.png"/><Relationship Id="rId7" Type="http://schemas.openxmlformats.org/officeDocument/2006/relationships/image" Target="../media/image35.svg"/><Relationship Id="rId6" Type="http://schemas.openxmlformats.org/officeDocument/2006/relationships/image" Target="../media/image3.png"/><Relationship Id="rId5" Type="http://schemas.openxmlformats.org/officeDocument/2006/relationships/image" Target="../media/image34.svg"/><Relationship Id="rId4" Type="http://schemas.openxmlformats.org/officeDocument/2006/relationships/image" Target="../media/image92.png"/><Relationship Id="rId3" Type="http://schemas.openxmlformats.org/officeDocument/2006/relationships/image" Target="../media/image10.jpeg"/><Relationship Id="rId2" Type="http://schemas.openxmlformats.org/officeDocument/2006/relationships/image" Target="../media/image15.png"/><Relationship Id="rId13" Type="http://schemas.openxmlformats.org/officeDocument/2006/relationships/slideLayout" Target="../slideLayouts/slideLayout1.xml"/><Relationship Id="rId12" Type="http://schemas.openxmlformats.org/officeDocument/2006/relationships/image" Target="../media/image9.png"/><Relationship Id="rId11" Type="http://schemas.openxmlformats.org/officeDocument/2006/relationships/image" Target="../media/image37.svg"/><Relationship Id="rId10" Type="http://schemas.openxmlformats.org/officeDocument/2006/relationships/image" Target="../media/image94.png"/><Relationship Id="rId1" Type="http://schemas.openxmlformats.org/officeDocument/2006/relationships/image" Target="../media/image268.png"/></Relationships>
</file>

<file path=ppt/slides/_rels/slide48.xml.rels><?xml version="1.0" encoding="UTF-8" standalone="yes"?>
<Relationships xmlns="http://schemas.openxmlformats.org/package/2006/relationships"><Relationship Id="rId9" Type="http://schemas.openxmlformats.org/officeDocument/2006/relationships/image" Target="../media/image10.jpeg"/><Relationship Id="rId8" Type="http://schemas.openxmlformats.org/officeDocument/2006/relationships/image" Target="../media/image15.png"/><Relationship Id="rId7" Type="http://schemas.openxmlformats.org/officeDocument/2006/relationships/image" Target="../media/image274.png"/><Relationship Id="rId6" Type="http://schemas.openxmlformats.org/officeDocument/2006/relationships/image" Target="../media/image206.png"/><Relationship Id="rId5" Type="http://schemas.openxmlformats.org/officeDocument/2006/relationships/image" Target="../media/image273.png"/><Relationship Id="rId4" Type="http://schemas.openxmlformats.org/officeDocument/2006/relationships/image" Target="../media/image272.png"/><Relationship Id="rId3" Type="http://schemas.openxmlformats.org/officeDocument/2006/relationships/image" Target="../media/image271.png"/><Relationship Id="rId2" Type="http://schemas.openxmlformats.org/officeDocument/2006/relationships/image" Target="../media/image270.png"/><Relationship Id="rId19" Type="http://schemas.openxmlformats.org/officeDocument/2006/relationships/slideLayout" Target="../slideLayouts/slideLayout1.xml"/><Relationship Id="rId18" Type="http://schemas.openxmlformats.org/officeDocument/2006/relationships/image" Target="../media/image9.png"/><Relationship Id="rId17" Type="http://schemas.openxmlformats.org/officeDocument/2006/relationships/image" Target="../media/image37.svg"/><Relationship Id="rId16" Type="http://schemas.openxmlformats.org/officeDocument/2006/relationships/image" Target="../media/image94.png"/><Relationship Id="rId15" Type="http://schemas.openxmlformats.org/officeDocument/2006/relationships/image" Target="../media/image36.svg"/><Relationship Id="rId14" Type="http://schemas.openxmlformats.org/officeDocument/2006/relationships/image" Target="../media/image93.png"/><Relationship Id="rId13" Type="http://schemas.openxmlformats.org/officeDocument/2006/relationships/image" Target="../media/image35.svg"/><Relationship Id="rId12" Type="http://schemas.openxmlformats.org/officeDocument/2006/relationships/image" Target="../media/image3.png"/><Relationship Id="rId11" Type="http://schemas.openxmlformats.org/officeDocument/2006/relationships/image" Target="../media/image34.svg"/><Relationship Id="rId10" Type="http://schemas.openxmlformats.org/officeDocument/2006/relationships/image" Target="../media/image92.png"/><Relationship Id="rId1" Type="http://schemas.openxmlformats.org/officeDocument/2006/relationships/image" Target="../media/image269.png"/></Relationships>
</file>

<file path=ppt/slides/_rels/slide49.xml.rels><?xml version="1.0" encoding="UTF-8" standalone="yes"?>
<Relationships xmlns="http://schemas.openxmlformats.org/package/2006/relationships"><Relationship Id="rId9" Type="http://schemas.openxmlformats.org/officeDocument/2006/relationships/image" Target="../media/image36.svg"/><Relationship Id="rId8" Type="http://schemas.openxmlformats.org/officeDocument/2006/relationships/image" Target="../media/image93.png"/><Relationship Id="rId7" Type="http://schemas.openxmlformats.org/officeDocument/2006/relationships/image" Target="../media/image35.svg"/><Relationship Id="rId6" Type="http://schemas.openxmlformats.org/officeDocument/2006/relationships/image" Target="../media/image3.png"/><Relationship Id="rId5" Type="http://schemas.openxmlformats.org/officeDocument/2006/relationships/image" Target="../media/image34.svg"/><Relationship Id="rId4" Type="http://schemas.openxmlformats.org/officeDocument/2006/relationships/image" Target="../media/image92.png"/><Relationship Id="rId3" Type="http://schemas.openxmlformats.org/officeDocument/2006/relationships/image" Target="../media/image10.jpeg"/><Relationship Id="rId2" Type="http://schemas.openxmlformats.org/officeDocument/2006/relationships/image" Target="../media/image15.png"/><Relationship Id="rId13" Type="http://schemas.openxmlformats.org/officeDocument/2006/relationships/slideLayout" Target="../slideLayouts/slideLayout1.xml"/><Relationship Id="rId12" Type="http://schemas.openxmlformats.org/officeDocument/2006/relationships/image" Target="../media/image9.png"/><Relationship Id="rId11" Type="http://schemas.openxmlformats.org/officeDocument/2006/relationships/image" Target="../media/image37.svg"/><Relationship Id="rId10" Type="http://schemas.openxmlformats.org/officeDocument/2006/relationships/image" Target="../media/image94.png"/><Relationship Id="rId1" Type="http://schemas.openxmlformats.org/officeDocument/2006/relationships/image" Target="../media/image275.png"/></Relationships>
</file>

<file path=ppt/slides/_rels/slide5.xml.rels><?xml version="1.0" encoding="UTF-8" standalone="yes"?>
<Relationships xmlns="http://schemas.openxmlformats.org/package/2006/relationships"><Relationship Id="rId9" Type="http://schemas.openxmlformats.org/officeDocument/2006/relationships/image" Target="../media/image10.jpeg"/><Relationship Id="rId8" Type="http://schemas.openxmlformats.org/officeDocument/2006/relationships/image" Target="../media/image15.png"/><Relationship Id="rId7" Type="http://schemas.openxmlformats.org/officeDocument/2006/relationships/image" Target="../media/image54.png"/><Relationship Id="rId6" Type="http://schemas.openxmlformats.org/officeDocument/2006/relationships/image" Target="../media/image53.png"/><Relationship Id="rId5" Type="http://schemas.openxmlformats.org/officeDocument/2006/relationships/image" Target="../media/image52.png"/><Relationship Id="rId4" Type="http://schemas.openxmlformats.org/officeDocument/2006/relationships/image" Target="../media/image51.png"/><Relationship Id="rId3" Type="http://schemas.openxmlformats.org/officeDocument/2006/relationships/image" Target="../media/image50.png"/><Relationship Id="rId2" Type="http://schemas.openxmlformats.org/officeDocument/2006/relationships/image" Target="../media/image49.png"/><Relationship Id="rId19" Type="http://schemas.openxmlformats.org/officeDocument/2006/relationships/slideLayout" Target="../slideLayouts/slideLayout1.xml"/><Relationship Id="rId18" Type="http://schemas.openxmlformats.org/officeDocument/2006/relationships/image" Target="../media/image9.png"/><Relationship Id="rId17" Type="http://schemas.openxmlformats.org/officeDocument/2006/relationships/image" Target="../media/image37.svg"/><Relationship Id="rId16" Type="http://schemas.openxmlformats.org/officeDocument/2006/relationships/image" Target="../media/image7.png"/><Relationship Id="rId15" Type="http://schemas.openxmlformats.org/officeDocument/2006/relationships/image" Target="../media/image36.svg"/><Relationship Id="rId14" Type="http://schemas.openxmlformats.org/officeDocument/2006/relationships/image" Target="../media/image5.png"/><Relationship Id="rId13" Type="http://schemas.openxmlformats.org/officeDocument/2006/relationships/image" Target="../media/image35.svg"/><Relationship Id="rId12" Type="http://schemas.openxmlformats.org/officeDocument/2006/relationships/image" Target="../media/image3.png"/><Relationship Id="rId11" Type="http://schemas.openxmlformats.org/officeDocument/2006/relationships/image" Target="../media/image34.svg"/><Relationship Id="rId10" Type="http://schemas.openxmlformats.org/officeDocument/2006/relationships/image" Target="../media/image1.png"/><Relationship Id="rId1" Type="http://schemas.openxmlformats.org/officeDocument/2006/relationships/image" Target="../media/image48.png"/></Relationships>
</file>

<file path=ppt/slides/_rels/slide50.xml.rels><?xml version="1.0" encoding="UTF-8" standalone="yes"?>
<Relationships xmlns="http://schemas.openxmlformats.org/package/2006/relationships"><Relationship Id="rId9" Type="http://schemas.openxmlformats.org/officeDocument/2006/relationships/image" Target="../media/image3.png"/><Relationship Id="rId8" Type="http://schemas.openxmlformats.org/officeDocument/2006/relationships/image" Target="../media/image34.svg"/><Relationship Id="rId7" Type="http://schemas.openxmlformats.org/officeDocument/2006/relationships/image" Target="../media/image92.png"/><Relationship Id="rId6" Type="http://schemas.openxmlformats.org/officeDocument/2006/relationships/image" Target="../media/image10.jpeg"/><Relationship Id="rId5" Type="http://schemas.openxmlformats.org/officeDocument/2006/relationships/image" Target="../media/image15.png"/><Relationship Id="rId4" Type="http://schemas.openxmlformats.org/officeDocument/2006/relationships/image" Target="../media/image206.png"/><Relationship Id="rId3" Type="http://schemas.openxmlformats.org/officeDocument/2006/relationships/image" Target="../media/image277.jpeg"/><Relationship Id="rId2" Type="http://schemas.openxmlformats.org/officeDocument/2006/relationships/image" Target="../media/image276.png"/><Relationship Id="rId16" Type="http://schemas.openxmlformats.org/officeDocument/2006/relationships/slideLayout" Target="../slideLayouts/slideLayout1.xml"/><Relationship Id="rId15" Type="http://schemas.openxmlformats.org/officeDocument/2006/relationships/image" Target="../media/image9.png"/><Relationship Id="rId14" Type="http://schemas.openxmlformats.org/officeDocument/2006/relationships/image" Target="../media/image37.svg"/><Relationship Id="rId13" Type="http://schemas.openxmlformats.org/officeDocument/2006/relationships/image" Target="../media/image94.png"/><Relationship Id="rId12" Type="http://schemas.openxmlformats.org/officeDocument/2006/relationships/image" Target="../media/image36.svg"/><Relationship Id="rId11" Type="http://schemas.openxmlformats.org/officeDocument/2006/relationships/image" Target="../media/image93.png"/><Relationship Id="rId10" Type="http://schemas.openxmlformats.org/officeDocument/2006/relationships/image" Target="../media/image35.svg"/><Relationship Id="rId1" Type="http://schemas.openxmlformats.org/officeDocument/2006/relationships/image" Target="../media/image264.png"/></Relationships>
</file>

<file path=ppt/slides/_rels/slide51.xml.rels><?xml version="1.0" encoding="UTF-8" standalone="yes"?>
<Relationships xmlns="http://schemas.openxmlformats.org/package/2006/relationships"><Relationship Id="rId9" Type="http://schemas.openxmlformats.org/officeDocument/2006/relationships/image" Target="../media/image36.svg"/><Relationship Id="rId8" Type="http://schemas.openxmlformats.org/officeDocument/2006/relationships/image" Target="../media/image93.png"/><Relationship Id="rId7" Type="http://schemas.openxmlformats.org/officeDocument/2006/relationships/image" Target="../media/image35.svg"/><Relationship Id="rId6" Type="http://schemas.openxmlformats.org/officeDocument/2006/relationships/image" Target="../media/image3.png"/><Relationship Id="rId5" Type="http://schemas.openxmlformats.org/officeDocument/2006/relationships/image" Target="../media/image34.svg"/><Relationship Id="rId4" Type="http://schemas.openxmlformats.org/officeDocument/2006/relationships/image" Target="../media/image92.png"/><Relationship Id="rId3" Type="http://schemas.openxmlformats.org/officeDocument/2006/relationships/image" Target="../media/image10.jpeg"/><Relationship Id="rId2" Type="http://schemas.openxmlformats.org/officeDocument/2006/relationships/image" Target="../media/image15.png"/><Relationship Id="rId13" Type="http://schemas.openxmlformats.org/officeDocument/2006/relationships/slideLayout" Target="../slideLayouts/slideLayout1.xml"/><Relationship Id="rId12" Type="http://schemas.openxmlformats.org/officeDocument/2006/relationships/image" Target="../media/image9.png"/><Relationship Id="rId11" Type="http://schemas.openxmlformats.org/officeDocument/2006/relationships/image" Target="../media/image37.svg"/><Relationship Id="rId10" Type="http://schemas.openxmlformats.org/officeDocument/2006/relationships/image" Target="../media/image94.png"/><Relationship Id="rId1" Type="http://schemas.openxmlformats.org/officeDocument/2006/relationships/image" Target="../media/image278.png"/></Relationships>
</file>

<file path=ppt/slides/_rels/slide6.xml.rels><?xml version="1.0" encoding="UTF-8" standalone="yes"?>
<Relationships xmlns="http://schemas.openxmlformats.org/package/2006/relationships"><Relationship Id="rId9" Type="http://schemas.openxmlformats.org/officeDocument/2006/relationships/image" Target="../media/image63.png"/><Relationship Id="rId8" Type="http://schemas.openxmlformats.org/officeDocument/2006/relationships/image" Target="../media/image62.png"/><Relationship Id="rId7" Type="http://schemas.openxmlformats.org/officeDocument/2006/relationships/image" Target="../media/image61.png"/><Relationship Id="rId6" Type="http://schemas.openxmlformats.org/officeDocument/2006/relationships/image" Target="../media/image60.jpeg"/><Relationship Id="rId5" Type="http://schemas.openxmlformats.org/officeDocument/2006/relationships/image" Target="../media/image59.png"/><Relationship Id="rId4" Type="http://schemas.openxmlformats.org/officeDocument/2006/relationships/image" Target="../media/image58.png"/><Relationship Id="rId3" Type="http://schemas.openxmlformats.org/officeDocument/2006/relationships/image" Target="../media/image57.png"/><Relationship Id="rId22" Type="http://schemas.openxmlformats.org/officeDocument/2006/relationships/slideLayout" Target="../slideLayouts/slideLayout1.xml"/><Relationship Id="rId21" Type="http://schemas.openxmlformats.org/officeDocument/2006/relationships/image" Target="../media/image9.png"/><Relationship Id="rId20" Type="http://schemas.openxmlformats.org/officeDocument/2006/relationships/image" Target="../media/image37.svg"/><Relationship Id="rId2" Type="http://schemas.openxmlformats.org/officeDocument/2006/relationships/image" Target="../media/image56.png"/><Relationship Id="rId19" Type="http://schemas.openxmlformats.org/officeDocument/2006/relationships/image" Target="../media/image7.png"/><Relationship Id="rId18" Type="http://schemas.openxmlformats.org/officeDocument/2006/relationships/image" Target="../media/image36.svg"/><Relationship Id="rId17" Type="http://schemas.openxmlformats.org/officeDocument/2006/relationships/image" Target="../media/image5.png"/><Relationship Id="rId16" Type="http://schemas.openxmlformats.org/officeDocument/2006/relationships/image" Target="../media/image35.svg"/><Relationship Id="rId15" Type="http://schemas.openxmlformats.org/officeDocument/2006/relationships/image" Target="../media/image3.png"/><Relationship Id="rId14" Type="http://schemas.openxmlformats.org/officeDocument/2006/relationships/image" Target="../media/image34.svg"/><Relationship Id="rId13" Type="http://schemas.openxmlformats.org/officeDocument/2006/relationships/image" Target="../media/image1.png"/><Relationship Id="rId12" Type="http://schemas.openxmlformats.org/officeDocument/2006/relationships/image" Target="../media/image10.jpeg"/><Relationship Id="rId11" Type="http://schemas.openxmlformats.org/officeDocument/2006/relationships/image" Target="../media/image15.png"/><Relationship Id="rId10" Type="http://schemas.openxmlformats.org/officeDocument/2006/relationships/image" Target="../media/image64.jpeg"/><Relationship Id="rId1" Type="http://schemas.openxmlformats.org/officeDocument/2006/relationships/image" Target="../media/image55.png"/></Relationships>
</file>

<file path=ppt/slides/_rels/slide7.xml.rels><?xml version="1.0" encoding="UTF-8" standalone="yes"?>
<Relationships xmlns="http://schemas.openxmlformats.org/package/2006/relationships"><Relationship Id="rId9" Type="http://schemas.openxmlformats.org/officeDocument/2006/relationships/image" Target="../media/image3.png"/><Relationship Id="rId8" Type="http://schemas.openxmlformats.org/officeDocument/2006/relationships/image" Target="../media/image34.svg"/><Relationship Id="rId7" Type="http://schemas.openxmlformats.org/officeDocument/2006/relationships/image" Target="../media/image1.png"/><Relationship Id="rId6" Type="http://schemas.openxmlformats.org/officeDocument/2006/relationships/image" Target="../media/image10.jpeg"/><Relationship Id="rId5" Type="http://schemas.openxmlformats.org/officeDocument/2006/relationships/image" Target="../media/image15.png"/><Relationship Id="rId4" Type="http://schemas.openxmlformats.org/officeDocument/2006/relationships/image" Target="../media/image68.jpeg"/><Relationship Id="rId3" Type="http://schemas.openxmlformats.org/officeDocument/2006/relationships/image" Target="../media/image67.png"/><Relationship Id="rId2" Type="http://schemas.openxmlformats.org/officeDocument/2006/relationships/image" Target="../media/image66.png"/><Relationship Id="rId16" Type="http://schemas.openxmlformats.org/officeDocument/2006/relationships/slideLayout" Target="../slideLayouts/slideLayout1.xml"/><Relationship Id="rId15" Type="http://schemas.openxmlformats.org/officeDocument/2006/relationships/image" Target="../media/image9.png"/><Relationship Id="rId14" Type="http://schemas.openxmlformats.org/officeDocument/2006/relationships/image" Target="../media/image37.svg"/><Relationship Id="rId13" Type="http://schemas.openxmlformats.org/officeDocument/2006/relationships/image" Target="../media/image7.png"/><Relationship Id="rId12" Type="http://schemas.openxmlformats.org/officeDocument/2006/relationships/image" Target="../media/image36.svg"/><Relationship Id="rId11" Type="http://schemas.openxmlformats.org/officeDocument/2006/relationships/image" Target="../media/image5.png"/><Relationship Id="rId10" Type="http://schemas.openxmlformats.org/officeDocument/2006/relationships/image" Target="../media/image35.svg"/><Relationship Id="rId1" Type="http://schemas.openxmlformats.org/officeDocument/2006/relationships/image" Target="../media/image65.png"/></Relationships>
</file>

<file path=ppt/slides/_rels/slide8.xml.rels><?xml version="1.0" encoding="UTF-8" standalone="yes"?>
<Relationships xmlns="http://schemas.openxmlformats.org/package/2006/relationships"><Relationship Id="rId9" Type="http://schemas.openxmlformats.org/officeDocument/2006/relationships/image" Target="../media/image76.png"/><Relationship Id="rId8" Type="http://schemas.openxmlformats.org/officeDocument/2006/relationships/image" Target="../media/image75.png"/><Relationship Id="rId7" Type="http://schemas.openxmlformats.org/officeDocument/2006/relationships/image" Target="../media/image74.png"/><Relationship Id="rId6" Type="http://schemas.openxmlformats.org/officeDocument/2006/relationships/image" Target="../media/image73.png"/><Relationship Id="rId5" Type="http://schemas.openxmlformats.org/officeDocument/2006/relationships/image" Target="../media/image72.png"/><Relationship Id="rId4" Type="http://schemas.openxmlformats.org/officeDocument/2006/relationships/image" Target="../media/image71.jpeg"/><Relationship Id="rId3" Type="http://schemas.openxmlformats.org/officeDocument/2006/relationships/image" Target="../media/image46.png"/><Relationship Id="rId23" Type="http://schemas.openxmlformats.org/officeDocument/2006/relationships/slideLayout" Target="../slideLayouts/slideLayout1.xml"/><Relationship Id="rId22" Type="http://schemas.openxmlformats.org/officeDocument/2006/relationships/image" Target="../media/image9.png"/><Relationship Id="rId21" Type="http://schemas.openxmlformats.org/officeDocument/2006/relationships/image" Target="../media/image37.svg"/><Relationship Id="rId20" Type="http://schemas.openxmlformats.org/officeDocument/2006/relationships/image" Target="../media/image7.png"/><Relationship Id="rId2" Type="http://schemas.openxmlformats.org/officeDocument/2006/relationships/image" Target="../media/image70.jpeg"/><Relationship Id="rId19" Type="http://schemas.openxmlformats.org/officeDocument/2006/relationships/image" Target="../media/image36.svg"/><Relationship Id="rId18" Type="http://schemas.openxmlformats.org/officeDocument/2006/relationships/image" Target="../media/image5.png"/><Relationship Id="rId17" Type="http://schemas.openxmlformats.org/officeDocument/2006/relationships/image" Target="../media/image35.svg"/><Relationship Id="rId16" Type="http://schemas.openxmlformats.org/officeDocument/2006/relationships/image" Target="../media/image3.png"/><Relationship Id="rId15" Type="http://schemas.openxmlformats.org/officeDocument/2006/relationships/image" Target="../media/image34.svg"/><Relationship Id="rId14" Type="http://schemas.openxmlformats.org/officeDocument/2006/relationships/image" Target="../media/image1.png"/><Relationship Id="rId13" Type="http://schemas.openxmlformats.org/officeDocument/2006/relationships/image" Target="../media/image10.jpeg"/><Relationship Id="rId12" Type="http://schemas.openxmlformats.org/officeDocument/2006/relationships/image" Target="../media/image15.png"/><Relationship Id="rId11" Type="http://schemas.openxmlformats.org/officeDocument/2006/relationships/image" Target="../media/image78.jpeg"/><Relationship Id="rId10" Type="http://schemas.openxmlformats.org/officeDocument/2006/relationships/image" Target="../media/image77.png"/><Relationship Id="rId1" Type="http://schemas.openxmlformats.org/officeDocument/2006/relationships/image" Target="../media/image69.png"/></Relationships>
</file>

<file path=ppt/slides/_rels/slide9.xml.rels><?xml version="1.0" encoding="UTF-8" standalone="yes"?>
<Relationships xmlns="http://schemas.openxmlformats.org/package/2006/relationships"><Relationship Id="rId9" Type="http://schemas.openxmlformats.org/officeDocument/2006/relationships/image" Target="../media/image35.svg"/><Relationship Id="rId8" Type="http://schemas.openxmlformats.org/officeDocument/2006/relationships/image" Target="../media/image3.png"/><Relationship Id="rId7" Type="http://schemas.openxmlformats.org/officeDocument/2006/relationships/image" Target="../media/image34.svg"/><Relationship Id="rId6" Type="http://schemas.openxmlformats.org/officeDocument/2006/relationships/image" Target="../media/image1.png"/><Relationship Id="rId5" Type="http://schemas.openxmlformats.org/officeDocument/2006/relationships/image" Target="../media/image10.jpeg"/><Relationship Id="rId4" Type="http://schemas.openxmlformats.org/officeDocument/2006/relationships/image" Target="../media/image15.png"/><Relationship Id="rId3" Type="http://schemas.openxmlformats.org/officeDocument/2006/relationships/image" Target="../media/image81.png"/><Relationship Id="rId2" Type="http://schemas.openxmlformats.org/officeDocument/2006/relationships/image" Target="../media/image80.png"/><Relationship Id="rId15" Type="http://schemas.openxmlformats.org/officeDocument/2006/relationships/slideLayout" Target="../slideLayouts/slideLayout1.xml"/><Relationship Id="rId14" Type="http://schemas.openxmlformats.org/officeDocument/2006/relationships/image" Target="../media/image9.png"/><Relationship Id="rId13" Type="http://schemas.openxmlformats.org/officeDocument/2006/relationships/image" Target="../media/image37.svg"/><Relationship Id="rId12" Type="http://schemas.openxmlformats.org/officeDocument/2006/relationships/image" Target="../media/image7.png"/><Relationship Id="rId11" Type="http://schemas.openxmlformats.org/officeDocument/2006/relationships/image" Target="../media/image36.svg"/><Relationship Id="rId10" Type="http://schemas.openxmlformats.org/officeDocument/2006/relationships/image" Target="../media/image5.png"/><Relationship Id="rId1" Type="http://schemas.openxmlformats.org/officeDocument/2006/relationships/image" Target="../media/image79.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grpSp>
        <p:nvGrpSpPr>
          <p:cNvPr id="32" name="组合 31"/>
          <p:cNvGrpSpPr/>
          <p:nvPr/>
        </p:nvGrpSpPr>
        <p:grpSpPr>
          <a:xfrm>
            <a:off x="320203" y="200"/>
            <a:ext cx="6929120" cy="2519615"/>
            <a:chOff x="-576417" y="644758"/>
            <a:chExt cx="6929120" cy="2519615"/>
          </a:xfrm>
        </p:grpSpPr>
        <p:sp>
          <p:nvSpPr>
            <p:cNvPr id="23" name="文本框 22"/>
            <p:cNvSpPr txBox="1"/>
            <p:nvPr/>
          </p:nvSpPr>
          <p:spPr>
            <a:xfrm>
              <a:off x="-576417" y="644758"/>
              <a:ext cx="6929120" cy="475615"/>
            </a:xfrm>
            <a:prstGeom prst="rect">
              <a:avLst/>
            </a:prstGeom>
            <a:noFill/>
          </p:spPr>
          <p:txBody>
            <a:bodyPr wrap="none" lIns="36000" rIns="36000" rtlCol="0">
              <a:spAutoFit/>
            </a:bodyPr>
            <a:p>
              <a:pPr>
                <a:lnSpc>
                  <a:spcPct val="125000"/>
                </a:lnSpc>
              </a:pPr>
              <a:r>
                <a:rPr lang="zh-CN" altLang="en-US" sz="2000" dirty="0" smtClean="0">
                  <a:solidFill>
                    <a:schemeClr val="tx1"/>
                  </a:solidFill>
                  <a:effectLst>
                    <a:outerShdw blurRad="38100" dist="38100" dir="2700000" algn="tl">
                      <a:srgbClr val="000000">
                        <a:alpha val="43137"/>
                      </a:srgbClr>
                    </a:outerShdw>
                  </a:effectLst>
                  <a:latin typeface="汉仪大黑简" panose="02010600000101010101" pitchFamily="49" charset="-122"/>
                  <a:ea typeface="汉仪大黑简" panose="02010600000101010101" pitchFamily="49" charset="-122"/>
                  <a:cs typeface="+mn-ea"/>
                  <a:sym typeface="+mn-lt"/>
                </a:rPr>
                <a:t>生产及销售优质的通信产品</a:t>
              </a:r>
              <a:r>
                <a:rPr lang="zh-CN" altLang="en-US" sz="2000" dirty="0" smtClean="0">
                  <a:solidFill>
                    <a:schemeClr val="tx1"/>
                  </a:solidFill>
                  <a:effectLst>
                    <a:outerShdw blurRad="38100" dist="38100" dir="2700000" algn="tl">
                      <a:srgbClr val="000000">
                        <a:alpha val="43137"/>
                      </a:srgbClr>
                    </a:outerShdw>
                  </a:effectLst>
                  <a:latin typeface="汉仪大黑简" panose="02010600000101010101" pitchFamily="49" charset="-122"/>
                  <a:ea typeface="汉仪大黑简" panose="02010600000101010101" pitchFamily="49" charset="-122"/>
                  <a:cs typeface="+mn-ea"/>
                  <a:sym typeface="+mn-lt"/>
                </a:rPr>
                <a:t>，提供一站式解决方案及技术服务</a:t>
              </a:r>
              <a:endParaRPr lang="zh-CN" altLang="en-US" sz="2000" dirty="0" smtClean="0">
                <a:solidFill>
                  <a:schemeClr val="tx1"/>
                </a:solidFill>
                <a:effectLst>
                  <a:outerShdw blurRad="38100" dist="38100" dir="2700000" algn="tl">
                    <a:srgbClr val="000000">
                      <a:alpha val="43137"/>
                    </a:srgbClr>
                  </a:outerShdw>
                </a:effectLst>
                <a:latin typeface="汉仪大黑简" panose="02010600000101010101" pitchFamily="49" charset="-122"/>
                <a:ea typeface="汉仪大黑简" panose="02010600000101010101" pitchFamily="49" charset="-122"/>
                <a:cs typeface="+mn-ea"/>
                <a:sym typeface="+mn-lt"/>
              </a:endParaRPr>
            </a:p>
          </p:txBody>
        </p:sp>
        <p:sp>
          <p:nvSpPr>
            <p:cNvPr id="25" name="文本框 24"/>
            <p:cNvSpPr txBox="1"/>
            <p:nvPr/>
          </p:nvSpPr>
          <p:spPr>
            <a:xfrm>
              <a:off x="4002756" y="2457618"/>
              <a:ext cx="198120" cy="706755"/>
            </a:xfrm>
            <a:prstGeom prst="rect">
              <a:avLst/>
            </a:prstGeom>
            <a:noFill/>
          </p:spPr>
          <p:txBody>
            <a:bodyPr wrap="none" lIns="36000" rIns="36000" rtlCol="0">
              <a:spAutoFit/>
            </a:bodyPr>
            <a:p>
              <a:pPr>
                <a:lnSpc>
                  <a:spcPct val="125000"/>
                </a:lnSpc>
              </a:pPr>
              <a:endParaRPr lang="zh-CN" altLang="en-US" sz="3200" dirty="0" smtClean="0">
                <a:solidFill>
                  <a:schemeClr val="tx1"/>
                </a:solidFill>
                <a:effectLst>
                  <a:outerShdw blurRad="38100" dist="38100" dir="2700000" algn="tl">
                    <a:srgbClr val="000000">
                      <a:alpha val="43137"/>
                    </a:srgbClr>
                  </a:outerShdw>
                </a:effectLst>
                <a:latin typeface="汉仪大黑简" panose="02010600000101010101" pitchFamily="49" charset="-122"/>
                <a:ea typeface="汉仪大黑简" panose="02010600000101010101" pitchFamily="49" charset="-122"/>
                <a:cs typeface="+mn-ea"/>
                <a:sym typeface="+mn-lt"/>
              </a:endParaRPr>
            </a:p>
          </p:txBody>
        </p:sp>
      </p:grpSp>
      <p:sp>
        <p:nvSpPr>
          <p:cNvPr id="8" name="文本框 7"/>
          <p:cNvSpPr txBox="1"/>
          <p:nvPr/>
        </p:nvSpPr>
        <p:spPr>
          <a:xfrm>
            <a:off x="-1270" y="603250"/>
            <a:ext cx="7560310" cy="368300"/>
          </a:xfrm>
          <a:prstGeom prst="rect">
            <a:avLst/>
          </a:prstGeom>
        </p:spPr>
        <p:txBody>
          <a:bodyPr wrap="square">
            <a:spAutoFit/>
          </a:bodyPr>
          <a:p>
            <a:pPr algn="ctr"/>
            <a:r>
              <a:rPr lang="zh-CN" altLang="en-US" dirty="0" smtClean="0">
                <a:solidFill>
                  <a:schemeClr val="tx1"/>
                </a:solidFill>
                <a:effectLst>
                  <a:outerShdw blurRad="38100" dist="38100" dir="2700000" algn="tl">
                    <a:srgbClr val="000000">
                      <a:alpha val="43137"/>
                    </a:srgbClr>
                  </a:outerShdw>
                </a:effectLst>
                <a:latin typeface="汉仪大黑简" panose="02010600000101010101" pitchFamily="49" charset="-122"/>
                <a:ea typeface="汉仪大黑简" panose="02010600000101010101" pitchFamily="49" charset="-122"/>
                <a:cs typeface="+mn-ea"/>
              </a:rPr>
              <a:t>南京轩微特微波技术有限公司</a:t>
            </a:r>
            <a:endParaRPr lang="zh-CN" altLang="en-US" b="1" dirty="0" smtClean="0">
              <a:solidFill>
                <a:schemeClr val="tx1"/>
              </a:solidFill>
              <a:effectLst>
                <a:outerShdw blurRad="38100" dist="38100" dir="2700000" algn="tl">
                  <a:srgbClr val="000000">
                    <a:alpha val="43137"/>
                  </a:srgbClr>
                </a:outerShdw>
              </a:effectLst>
              <a:latin typeface="汉仪大黑简" panose="02010600000101010101" pitchFamily="49" charset="-122"/>
              <a:ea typeface="汉仪大黑简" panose="02010600000101010101" pitchFamily="49" charset="-122"/>
              <a:cs typeface="+mn-ea"/>
            </a:endParaRPr>
          </a:p>
        </p:txBody>
      </p:sp>
      <p:sp>
        <p:nvSpPr>
          <p:cNvPr id="10" name="文本框 9"/>
          <p:cNvSpPr txBox="1"/>
          <p:nvPr/>
        </p:nvSpPr>
        <p:spPr>
          <a:xfrm>
            <a:off x="-5715" y="837565"/>
            <a:ext cx="7559040" cy="275590"/>
          </a:xfrm>
          <a:prstGeom prst="rect">
            <a:avLst/>
          </a:prstGeom>
        </p:spPr>
        <p:txBody>
          <a:bodyPr wrap="square">
            <a:spAutoFit/>
          </a:bodyPr>
          <a:p>
            <a:pPr algn="ctr"/>
            <a:r>
              <a:rPr lang="en-US" altLang="zh-CN" sz="1200" b="1">
                <a:solidFill>
                  <a:schemeClr val="tx1"/>
                </a:solidFill>
                <a:latin typeface="微软雅黑" panose="020B0503020204020204" charset="-122"/>
                <a:ea typeface="微软雅黑" panose="020B0503020204020204" charset="-122"/>
              </a:rPr>
              <a:t>Nanjing Shinewave Technology Co.,LTD. </a:t>
            </a:r>
            <a:endParaRPr lang="en-US" altLang="zh-CN" sz="1200" b="1">
              <a:solidFill>
                <a:schemeClr val="tx1"/>
              </a:solidFill>
              <a:latin typeface="微软雅黑" panose="020B0503020204020204" charset="-122"/>
              <a:ea typeface="微软雅黑" panose="020B0503020204020204" charset="-122"/>
            </a:endParaRPr>
          </a:p>
        </p:txBody>
      </p:sp>
      <p:sp>
        <p:nvSpPr>
          <p:cNvPr id="11" name="文本框 10"/>
          <p:cNvSpPr txBox="1"/>
          <p:nvPr/>
        </p:nvSpPr>
        <p:spPr>
          <a:xfrm>
            <a:off x="577215" y="9690418"/>
            <a:ext cx="5080000" cy="275590"/>
          </a:xfrm>
          <a:prstGeom prst="rect">
            <a:avLst/>
          </a:prstGeom>
        </p:spPr>
        <p:txBody>
          <a:bodyPr>
            <a:spAutoFit/>
          </a:bodyPr>
          <a:p>
            <a:pPr algn="ctr"/>
            <a:r>
              <a:rPr lang="zh-CN" altLang="en-US" sz="1200" b="1">
                <a:solidFill>
                  <a:schemeClr val="tx1"/>
                </a:solidFill>
                <a:latin typeface="微软雅黑" panose="020B0503020204020204" charset="-122"/>
                <a:ea typeface="微软雅黑" panose="020B0503020204020204" charset="-122"/>
              </a:rPr>
              <a:t>南京市雨花区软件大道</a:t>
            </a:r>
            <a:r>
              <a:rPr lang="en-US" altLang="zh-CN" sz="1200" b="1">
                <a:solidFill>
                  <a:schemeClr val="tx1"/>
                </a:solidFill>
                <a:latin typeface="微软雅黑" panose="020B0503020204020204" charset="-122"/>
                <a:ea typeface="微软雅黑" panose="020B0503020204020204" charset="-122"/>
              </a:rPr>
              <a:t>180</a:t>
            </a:r>
            <a:r>
              <a:rPr lang="zh-CN" altLang="en-US" sz="1200" b="1">
                <a:solidFill>
                  <a:schemeClr val="tx1"/>
                </a:solidFill>
                <a:latin typeface="微软雅黑" panose="020B0503020204020204" charset="-122"/>
                <a:ea typeface="微软雅黑" panose="020B0503020204020204" charset="-122"/>
              </a:rPr>
              <a:t>号大数据产业基地</a:t>
            </a:r>
            <a:r>
              <a:rPr lang="en-US" altLang="zh-CN" sz="1200" b="1">
                <a:solidFill>
                  <a:schemeClr val="tx1"/>
                </a:solidFill>
                <a:latin typeface="微软雅黑" panose="020B0503020204020204" charset="-122"/>
                <a:ea typeface="微软雅黑" panose="020B0503020204020204" charset="-122"/>
              </a:rPr>
              <a:t>2</a:t>
            </a:r>
            <a:r>
              <a:rPr lang="zh-CN" altLang="en-US" sz="1200" b="1">
                <a:solidFill>
                  <a:schemeClr val="tx1"/>
                </a:solidFill>
                <a:latin typeface="微软雅黑" panose="020B0503020204020204" charset="-122"/>
                <a:ea typeface="微软雅黑" panose="020B0503020204020204" charset="-122"/>
              </a:rPr>
              <a:t>栋</a:t>
            </a:r>
            <a:endParaRPr lang="zh-CN" altLang="en-US" sz="1200" b="1">
              <a:solidFill>
                <a:schemeClr val="tx1"/>
              </a:solidFill>
              <a:latin typeface="微软雅黑" panose="020B0503020204020204" charset="-122"/>
              <a:ea typeface="微软雅黑" panose="020B0503020204020204" charset="-122"/>
            </a:endParaRPr>
          </a:p>
        </p:txBody>
      </p:sp>
      <p:pic>
        <p:nvPicPr>
          <p:cNvPr id="12" name="图片 11" descr="定位标志"/>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1160145" y="9690735"/>
            <a:ext cx="204470" cy="204470"/>
          </a:xfrm>
          <a:prstGeom prst="rect">
            <a:avLst/>
          </a:prstGeom>
        </p:spPr>
      </p:pic>
      <p:pic>
        <p:nvPicPr>
          <p:cNvPr id="15" name="图片 14" descr="电话"/>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4900930" y="9740900"/>
            <a:ext cx="186690" cy="186690"/>
          </a:xfrm>
          <a:prstGeom prst="rect">
            <a:avLst/>
          </a:prstGeom>
        </p:spPr>
      </p:pic>
      <p:sp>
        <p:nvSpPr>
          <p:cNvPr id="30" name="文本框 29"/>
          <p:cNvSpPr txBox="1"/>
          <p:nvPr/>
        </p:nvSpPr>
        <p:spPr>
          <a:xfrm>
            <a:off x="5072380" y="9690735"/>
            <a:ext cx="1979930" cy="282575"/>
          </a:xfrm>
          <a:prstGeom prst="rect">
            <a:avLst/>
          </a:prstGeom>
        </p:spPr>
        <p:txBody>
          <a:bodyPr>
            <a:noAutofit/>
          </a:bodyPr>
          <a:p>
            <a:r>
              <a:rPr lang="en-US" altLang="zh-CN" sz="1200" b="1">
                <a:solidFill>
                  <a:schemeClr val="tx1"/>
                </a:solidFill>
                <a:latin typeface="微软雅黑" panose="020B0503020204020204" charset="-122"/>
                <a:ea typeface="微软雅黑" panose="020B0503020204020204" charset="-122"/>
              </a:rPr>
              <a:t>+86-13951873509</a:t>
            </a:r>
            <a:endParaRPr lang="en-US" altLang="zh-CN" sz="1200" b="1">
              <a:solidFill>
                <a:schemeClr val="tx1"/>
              </a:solidFill>
              <a:latin typeface="微软雅黑" panose="020B0503020204020204" charset="-122"/>
              <a:ea typeface="微软雅黑" panose="020B0503020204020204" charset="-122"/>
            </a:endParaRPr>
          </a:p>
        </p:txBody>
      </p:sp>
      <p:pic>
        <p:nvPicPr>
          <p:cNvPr id="34" name="图片 33" descr="网页"/>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165225" y="9936480"/>
            <a:ext cx="192405" cy="192405"/>
          </a:xfrm>
          <a:prstGeom prst="rect">
            <a:avLst/>
          </a:prstGeom>
        </p:spPr>
      </p:pic>
      <p:sp>
        <p:nvSpPr>
          <p:cNvPr id="35" name="文本框 34"/>
          <p:cNvSpPr txBox="1"/>
          <p:nvPr/>
        </p:nvSpPr>
        <p:spPr>
          <a:xfrm>
            <a:off x="1342390" y="9889173"/>
            <a:ext cx="5080000" cy="275590"/>
          </a:xfrm>
          <a:prstGeom prst="rect">
            <a:avLst/>
          </a:prstGeom>
        </p:spPr>
        <p:txBody>
          <a:bodyPr>
            <a:spAutoFit/>
          </a:bodyPr>
          <a:p>
            <a:r>
              <a:rPr lang="en-US" altLang="zh-CN" sz="1200" b="1">
                <a:solidFill>
                  <a:schemeClr val="tx1"/>
                </a:solidFill>
                <a:latin typeface="微软雅黑" panose="020B0503020204020204" charset="-122"/>
                <a:ea typeface="微软雅黑" panose="020B0503020204020204" charset="-122"/>
              </a:rPr>
              <a:t>https://www.shinewave-tech.com</a:t>
            </a:r>
            <a:endParaRPr lang="en-US" altLang="zh-CN" sz="1200" b="1">
              <a:solidFill>
                <a:schemeClr val="tx1"/>
              </a:solidFill>
              <a:latin typeface="微软雅黑" panose="020B0503020204020204" charset="-122"/>
              <a:ea typeface="微软雅黑" panose="020B0503020204020204" charset="-122"/>
            </a:endParaRPr>
          </a:p>
        </p:txBody>
      </p:sp>
      <p:pic>
        <p:nvPicPr>
          <p:cNvPr id="36" name="图片 35" descr="信息"/>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4202430" y="9899650"/>
            <a:ext cx="239395" cy="239395"/>
          </a:xfrm>
          <a:prstGeom prst="rect">
            <a:avLst/>
          </a:prstGeom>
        </p:spPr>
      </p:pic>
      <p:sp>
        <p:nvSpPr>
          <p:cNvPr id="37" name="文本框 36"/>
          <p:cNvSpPr txBox="1"/>
          <p:nvPr/>
        </p:nvSpPr>
        <p:spPr>
          <a:xfrm>
            <a:off x="4426585" y="9889490"/>
            <a:ext cx="2519680" cy="282575"/>
          </a:xfrm>
          <a:prstGeom prst="rect">
            <a:avLst/>
          </a:prstGeom>
        </p:spPr>
        <p:txBody>
          <a:bodyPr>
            <a:noAutofit/>
          </a:bodyPr>
          <a:p>
            <a:pPr marL="0" indent="0">
              <a:spcBef>
                <a:spcPct val="0"/>
              </a:spcBef>
              <a:spcAft>
                <a:spcPct val="0"/>
              </a:spcAft>
            </a:pPr>
            <a:r>
              <a:rPr lang="en-US" altLang="zh-CN" sz="1200" b="1" i="0">
                <a:solidFill>
                  <a:schemeClr val="tx1"/>
                </a:solidFill>
                <a:latin typeface="微软雅黑" panose="020B0503020204020204" charset="-122"/>
                <a:ea typeface="微软雅黑" panose="020B0503020204020204" charset="-122"/>
              </a:rPr>
              <a:t>info@shinewave-tech.com</a:t>
            </a:r>
            <a:endParaRPr lang="en-US" altLang="zh-CN" sz="1200" b="1" i="0">
              <a:solidFill>
                <a:schemeClr val="tx1"/>
              </a:solidFill>
              <a:latin typeface="微软雅黑" panose="020B0503020204020204" charset="-122"/>
              <a:ea typeface="微软雅黑" panose="020B0503020204020204" charset="-122"/>
            </a:endParaRPr>
          </a:p>
        </p:txBody>
      </p:sp>
      <p:sp>
        <p:nvSpPr>
          <p:cNvPr id="39" name="文本框 38"/>
          <p:cNvSpPr txBox="1"/>
          <p:nvPr/>
        </p:nvSpPr>
        <p:spPr>
          <a:xfrm>
            <a:off x="4445" y="360680"/>
            <a:ext cx="7559675" cy="398780"/>
          </a:xfrm>
          <a:prstGeom prst="rect">
            <a:avLst/>
          </a:prstGeom>
        </p:spPr>
        <p:txBody>
          <a:bodyPr wrap="square">
            <a:spAutoFit/>
          </a:bodyPr>
          <a:p>
            <a:pPr marL="0" indent="0" algn="ctr">
              <a:lnSpc>
                <a:spcPct val="100000"/>
              </a:lnSpc>
              <a:spcBef>
                <a:spcPct val="0"/>
              </a:spcBef>
              <a:spcAft>
                <a:spcPct val="0"/>
              </a:spcAft>
            </a:pPr>
            <a:r>
              <a:rPr lang="en-US" altLang="zh-CN" sz="1000" b="0">
                <a:solidFill>
                  <a:schemeClr val="tx1"/>
                </a:solidFill>
              </a:rPr>
              <a:t>To produce and sell high-quality communication products</a:t>
            </a:r>
            <a:r>
              <a:rPr lang="zh-CN" altLang="en-US" sz="1000" b="0">
                <a:solidFill>
                  <a:schemeClr val="tx1"/>
                </a:solidFill>
                <a:ea typeface="宋体" panose="02010600030101010101" pitchFamily="2" charset="-122"/>
              </a:rPr>
              <a:t>，</a:t>
            </a:r>
            <a:r>
              <a:rPr lang="en-US" altLang="zh-CN" sz="1000" b="0">
                <a:solidFill>
                  <a:schemeClr val="tx1"/>
                </a:solidFill>
              </a:rPr>
              <a:t>and provide one-stop solutions and technical services.</a:t>
            </a:r>
            <a:endParaRPr lang="en-US" altLang="zh-CN" sz="1000" b="0">
              <a:solidFill>
                <a:schemeClr val="tx1"/>
              </a:solidFill>
            </a:endParaRPr>
          </a:p>
          <a:p>
            <a:pPr marL="0" indent="0">
              <a:lnSpc>
                <a:spcPct val="100000"/>
              </a:lnSpc>
              <a:spcBef>
                <a:spcPct val="0"/>
              </a:spcBef>
              <a:spcAft>
                <a:spcPct val="0"/>
              </a:spcAft>
            </a:pPr>
            <a:endParaRPr lang="en-US" altLang="zh-CN" sz="1000" b="0">
              <a:solidFill>
                <a:schemeClr val="tx1"/>
              </a:solidFill>
            </a:endParaRPr>
          </a:p>
        </p:txBody>
      </p:sp>
      <p:pic>
        <p:nvPicPr>
          <p:cNvPr id="40" name="图片 39" descr="SWT公司logo-透明"/>
          <p:cNvPicPr>
            <a:picLocks noChangeAspect="1"/>
          </p:cNvPicPr>
          <p:nvPr/>
        </p:nvPicPr>
        <p:blipFill>
          <a:blip r:embed="rId9"/>
          <a:stretch>
            <a:fillRect/>
          </a:stretch>
        </p:blipFill>
        <p:spPr>
          <a:xfrm>
            <a:off x="281305" y="9690735"/>
            <a:ext cx="744220" cy="434975"/>
          </a:xfrm>
          <a:prstGeom prst="rect">
            <a:avLst/>
          </a:prstGeom>
        </p:spPr>
      </p:pic>
      <p:pic>
        <p:nvPicPr>
          <p:cNvPr id="20" name="picture 658"/>
          <p:cNvPicPr>
            <a:picLocks noChangeAspect="1"/>
          </p:cNvPicPr>
          <p:nvPr/>
        </p:nvPicPr>
        <p:blipFill>
          <a:blip r:embed="rId10"/>
          <a:stretch>
            <a:fillRect/>
          </a:stretch>
        </p:blipFill>
        <p:spPr>
          <a:xfrm rot="21600000">
            <a:off x="154554" y="9558028"/>
            <a:ext cx="7094708" cy="10048"/>
          </a:xfrm>
          <a:prstGeom prst="rect">
            <a:avLst/>
          </a:prstGeom>
        </p:spPr>
      </p:pic>
      <p:pic>
        <p:nvPicPr>
          <p:cNvPr id="2" name="picture 658"/>
          <p:cNvPicPr>
            <a:picLocks noChangeAspect="1"/>
          </p:cNvPicPr>
          <p:nvPr/>
        </p:nvPicPr>
        <p:blipFill>
          <a:blip r:embed="rId10"/>
          <a:stretch>
            <a:fillRect/>
          </a:stretch>
        </p:blipFill>
        <p:spPr>
          <a:xfrm rot="21600000">
            <a:off x="281554" y="593098"/>
            <a:ext cx="7094708" cy="10048"/>
          </a:xfrm>
          <a:prstGeom prst="rect">
            <a:avLst/>
          </a:prstGeom>
        </p:spPr>
      </p:pic>
      <p:sp>
        <p:nvSpPr>
          <p:cNvPr id="3" name="Title 1"/>
          <p:cNvSpPr txBox="1"/>
          <p:nvPr/>
        </p:nvSpPr>
        <p:spPr>
          <a:xfrm>
            <a:off x="6823009" y="3564556"/>
            <a:ext cx="486695" cy="2142824"/>
          </a:xfrm>
          <a:prstGeom prst="rect">
            <a:avLst/>
          </a:prstGeom>
        </p:spPr>
        <p:txBody>
          <a:bodyPr vert="horz" lIns="36000"/>
          <a:lstStyle>
            <a:lvl1pPr algn="l" defTabSz="914400" rtl="0" eaLnBrk="1" latinLnBrk="0" hangingPunct="1">
              <a:lnSpc>
                <a:spcPct val="90000"/>
              </a:lnSpc>
              <a:spcBef>
                <a:spcPct val="0"/>
              </a:spcBef>
              <a:buNone/>
              <a:defRPr sz="3200" kern="1200">
                <a:solidFill>
                  <a:schemeClr val="bg2">
                    <a:lumMod val="50000"/>
                  </a:schemeClr>
                </a:solidFill>
                <a:latin typeface="+mj-lt"/>
                <a:ea typeface="+mj-ea"/>
                <a:cs typeface="+mj-cs"/>
              </a:defRPr>
            </a:lvl1pPr>
          </a:lstStyle>
          <a:p>
            <a:pPr>
              <a:lnSpc>
                <a:spcPct val="100000"/>
              </a:lnSpc>
            </a:pPr>
            <a:r>
              <a:rPr lang="zh-CN" altLang="en-US" b="1" dirty="0" smtClean="0">
                <a:solidFill>
                  <a:schemeClr val="tx1"/>
                </a:solidFill>
                <a:latin typeface="汉仪中等线简" panose="02010609000101010101" pitchFamily="49" charset="-122"/>
                <a:ea typeface="汉仪中等线简" panose="02010609000101010101" pitchFamily="49" charset="-122"/>
                <a:cs typeface="+mn-ea"/>
                <a:sym typeface="+mn-lt"/>
              </a:rPr>
              <a:t>公司简介</a:t>
            </a:r>
            <a:endParaRPr lang="zh-CN" altLang="en-US" b="1" dirty="0" smtClean="0">
              <a:solidFill>
                <a:schemeClr val="tx1"/>
              </a:solidFill>
              <a:latin typeface="汉仪中等线简" panose="02010609000101010101" pitchFamily="49" charset="-122"/>
              <a:ea typeface="汉仪中等线简" panose="02010609000101010101" pitchFamily="49" charset="-122"/>
              <a:cs typeface="+mn-ea"/>
              <a:sym typeface="+mn-lt"/>
            </a:endParaRPr>
          </a:p>
        </p:txBody>
      </p:sp>
      <p:sp>
        <p:nvSpPr>
          <p:cNvPr id="33" name="矩形 32"/>
          <p:cNvSpPr/>
          <p:nvPr/>
        </p:nvSpPr>
        <p:spPr bwMode="auto">
          <a:xfrm>
            <a:off x="4109019" y="3369946"/>
            <a:ext cx="3267230" cy="2492170"/>
          </a:xfrm>
          <a:prstGeom prst="rect">
            <a:avLst/>
          </a:prstGeom>
          <a:noFill/>
          <a:ln w="76200">
            <a:solidFill>
              <a:srgbClr val="14BDFC"/>
            </a:solidFill>
            <a:miter lim="800000"/>
          </a:ln>
        </p:spPr>
        <p:txBody>
          <a:bodyPr vert="horz" wrap="square" lIns="91440" tIns="45720" rIns="91440" bIns="45720" numCol="1" rtlCol="0" anchor="t" anchorCtr="0" compatLnSpc="1"/>
          <a:lstStyle/>
          <a:p>
            <a:pPr algn="ctr"/>
            <a:endParaRPr lang="en-US" altLang="zh-CN" dirty="0" smtClean="0">
              <a:solidFill>
                <a:schemeClr val="bg1"/>
              </a:solidFill>
              <a:latin typeface="汉仪中等线简" panose="02010609000101010101" pitchFamily="49" charset="-122"/>
              <a:ea typeface="汉仪中等线简" panose="02010609000101010101" pitchFamily="49" charset="-122"/>
              <a:cs typeface="+mn-ea"/>
              <a:sym typeface="+mn-lt"/>
            </a:endParaRPr>
          </a:p>
          <a:p>
            <a:pPr algn="ctr"/>
            <a:endParaRPr lang="en-US" altLang="zh-CN" b="1" dirty="0" smtClean="0">
              <a:solidFill>
                <a:schemeClr val="bg1"/>
              </a:solidFill>
              <a:latin typeface="汉仪中等线简" panose="02010609000101010101" pitchFamily="49" charset="-122"/>
              <a:ea typeface="汉仪中等线简" panose="02010609000101010101" pitchFamily="49" charset="-122"/>
              <a:cs typeface="+mn-ea"/>
              <a:sym typeface="+mn-lt"/>
            </a:endParaRPr>
          </a:p>
          <a:p>
            <a:pPr algn="ctr"/>
            <a:endParaRPr lang="en-US" altLang="zh-CN" b="1" dirty="0" smtClean="0">
              <a:solidFill>
                <a:schemeClr val="bg1"/>
              </a:solidFill>
              <a:latin typeface="汉仪中等线简" panose="02010609000101010101" pitchFamily="49" charset="-122"/>
              <a:ea typeface="汉仪中等线简" panose="02010609000101010101" pitchFamily="49" charset="-122"/>
              <a:cs typeface="+mn-ea"/>
              <a:sym typeface="+mn-lt"/>
            </a:endParaRPr>
          </a:p>
        </p:txBody>
      </p:sp>
      <p:pic>
        <p:nvPicPr>
          <p:cNvPr id="5" name="图片 4" descr="门口"/>
          <p:cNvPicPr>
            <a:picLocks noChangeAspect="1"/>
          </p:cNvPicPr>
          <p:nvPr/>
        </p:nvPicPr>
        <p:blipFill>
          <a:blip r:embed="rId11"/>
          <a:stretch>
            <a:fillRect/>
          </a:stretch>
        </p:blipFill>
        <p:spPr>
          <a:xfrm>
            <a:off x="5742305" y="1117600"/>
            <a:ext cx="1567180" cy="1567180"/>
          </a:xfrm>
          <a:prstGeom prst="rect">
            <a:avLst/>
          </a:prstGeom>
        </p:spPr>
      </p:pic>
      <p:pic>
        <p:nvPicPr>
          <p:cNvPr id="9" name="图片 8" descr="研发办公室"/>
          <p:cNvPicPr>
            <a:picLocks noChangeAspect="1"/>
          </p:cNvPicPr>
          <p:nvPr/>
        </p:nvPicPr>
        <p:blipFill>
          <a:blip r:embed="rId12"/>
          <a:stretch>
            <a:fillRect/>
          </a:stretch>
        </p:blipFill>
        <p:spPr>
          <a:xfrm>
            <a:off x="281305" y="5129530"/>
            <a:ext cx="2189480" cy="1368425"/>
          </a:xfrm>
          <a:prstGeom prst="rect">
            <a:avLst/>
          </a:prstGeom>
        </p:spPr>
      </p:pic>
      <p:pic>
        <p:nvPicPr>
          <p:cNvPr id="17" name="图片 16" descr="车间"/>
          <p:cNvPicPr>
            <a:picLocks noChangeAspect="1"/>
          </p:cNvPicPr>
          <p:nvPr/>
        </p:nvPicPr>
        <p:blipFill>
          <a:blip r:embed="rId13"/>
          <a:stretch>
            <a:fillRect/>
          </a:stretch>
        </p:blipFill>
        <p:spPr>
          <a:xfrm>
            <a:off x="153670" y="1082040"/>
            <a:ext cx="3297555" cy="1181100"/>
          </a:xfrm>
          <a:prstGeom prst="rect">
            <a:avLst/>
          </a:prstGeom>
        </p:spPr>
      </p:pic>
      <p:pic>
        <p:nvPicPr>
          <p:cNvPr id="7" name="图片 6" descr="公司外部"/>
          <p:cNvPicPr>
            <a:picLocks noChangeAspect="1"/>
          </p:cNvPicPr>
          <p:nvPr/>
        </p:nvPicPr>
        <p:blipFill>
          <a:blip r:embed="rId14"/>
          <a:stretch>
            <a:fillRect/>
          </a:stretch>
        </p:blipFill>
        <p:spPr>
          <a:xfrm>
            <a:off x="1701165" y="2164080"/>
            <a:ext cx="4892675" cy="3262630"/>
          </a:xfrm>
          <a:prstGeom prst="rect">
            <a:avLst/>
          </a:prstGeom>
        </p:spPr>
      </p:pic>
      <p:sp>
        <p:nvSpPr>
          <p:cNvPr id="14" name="TextBox 16"/>
          <p:cNvSpPr txBox="1"/>
          <p:nvPr>
            <p:custDataLst>
              <p:tags r:id="rId15"/>
            </p:custDataLst>
          </p:nvPr>
        </p:nvSpPr>
        <p:spPr>
          <a:xfrm>
            <a:off x="153670" y="6625590"/>
            <a:ext cx="3476625" cy="2932430"/>
          </a:xfrm>
          <a:prstGeom prst="rect">
            <a:avLst/>
          </a:prstGeom>
          <a:noFill/>
        </p:spPr>
        <p:txBody>
          <a:bodyPr wrap="square" lIns="36000" rIns="36000" rtlCol="0">
            <a:noAutofit/>
          </a:bodyPr>
          <a:p>
            <a:pPr>
              <a:lnSpc>
                <a:spcPct val="125000"/>
              </a:lnSpc>
            </a:pPr>
            <a:r>
              <a:rPr lang="zh-CN" altLang="en-US" sz="1400" b="1" dirty="0">
                <a:solidFill>
                  <a:schemeClr val="tx1"/>
                </a:solidFill>
                <a:latin typeface="汉仪中等线简" panose="02010609000101010101" pitchFamily="49" charset="-122"/>
                <a:ea typeface="汉仪中等线简" panose="02010609000101010101" pitchFamily="49" charset="-122"/>
                <a:cs typeface="+mn-ea"/>
                <a:sym typeface="+mn-lt"/>
              </a:rPr>
              <a:t>南京轩微特技术有限公司成立于</a:t>
            </a:r>
            <a:r>
              <a:rPr lang="en-US" altLang="zh-CN" sz="1400" b="1" dirty="0">
                <a:solidFill>
                  <a:schemeClr val="tx1"/>
                </a:solidFill>
                <a:latin typeface="汉仪中等线简" panose="02010609000101010101" pitchFamily="49" charset="-122"/>
                <a:ea typeface="汉仪中等线简" panose="02010609000101010101" pitchFamily="49" charset="-122"/>
                <a:cs typeface="+mn-ea"/>
                <a:sym typeface="+mn-lt"/>
              </a:rPr>
              <a:t> 2008 </a:t>
            </a:r>
            <a:r>
              <a:rPr lang="zh-CN" altLang="en-US" sz="1400" b="1" dirty="0">
                <a:solidFill>
                  <a:schemeClr val="tx1"/>
                </a:solidFill>
                <a:latin typeface="汉仪中等线简" panose="02010609000101010101" pitchFamily="49" charset="-122"/>
                <a:ea typeface="汉仪中等线简" panose="02010609000101010101" pitchFamily="49" charset="-122"/>
                <a:cs typeface="+mn-ea"/>
                <a:sym typeface="+mn-lt"/>
              </a:rPr>
              <a:t>年，专业从事射频微波功率放大器、有源</a:t>
            </a:r>
            <a:r>
              <a:rPr lang="en-US" altLang="zh-CN" sz="1400" b="1" dirty="0">
                <a:solidFill>
                  <a:schemeClr val="tx1"/>
                </a:solidFill>
                <a:latin typeface="汉仪中等线简" panose="02010609000101010101" pitchFamily="49" charset="-122"/>
                <a:ea typeface="汉仪中等线简" panose="02010609000101010101" pitchFamily="49" charset="-122"/>
                <a:cs typeface="+mn-ea"/>
                <a:sym typeface="+mn-lt"/>
              </a:rPr>
              <a:t>/</a:t>
            </a:r>
            <a:r>
              <a:rPr lang="zh-CN" altLang="en-US" sz="1400" b="1" dirty="0">
                <a:solidFill>
                  <a:schemeClr val="tx1"/>
                </a:solidFill>
                <a:latin typeface="汉仪中等线简" panose="02010609000101010101" pitchFamily="49" charset="-122"/>
                <a:ea typeface="汉仪中等线简" panose="02010609000101010101" pitchFamily="49" charset="-122"/>
                <a:cs typeface="+mn-ea"/>
                <a:sym typeface="+mn-lt"/>
              </a:rPr>
              <a:t>无源器件及子系统的研发、生产与销售。公司依托知名高校科研团队，组建了一支由博士、硕士构成的创新研发队伍，并持续引进行业高端人才与优秀毕业生。</a:t>
            </a:r>
            <a:endParaRPr lang="zh-CN" altLang="en-US" sz="1400" b="1" dirty="0">
              <a:solidFill>
                <a:schemeClr val="tx1"/>
              </a:solidFill>
              <a:latin typeface="汉仪中等线简" panose="02010609000101010101" pitchFamily="49" charset="-122"/>
              <a:ea typeface="汉仪中等线简" panose="02010609000101010101" pitchFamily="49" charset="-122"/>
              <a:cs typeface="+mn-ea"/>
              <a:sym typeface="+mn-lt"/>
            </a:endParaRPr>
          </a:p>
          <a:p>
            <a:pPr>
              <a:lnSpc>
                <a:spcPct val="125000"/>
              </a:lnSpc>
            </a:pPr>
            <a:r>
              <a:rPr lang="zh-CN" altLang="en-US" sz="1400" b="1" dirty="0">
                <a:solidFill>
                  <a:schemeClr val="tx1"/>
                </a:solidFill>
                <a:latin typeface="汉仪中等线简" panose="02010609000101010101" pitchFamily="49" charset="-122"/>
                <a:ea typeface="汉仪中等线简" panose="02010609000101010101" pitchFamily="49" charset="-122"/>
                <a:cs typeface="+mn-ea"/>
                <a:sym typeface="+mn-lt"/>
              </a:rPr>
              <a:t>公司拥有约</a:t>
            </a:r>
            <a:r>
              <a:rPr lang="en-US" altLang="zh-CN" sz="1400" b="1" dirty="0">
                <a:solidFill>
                  <a:schemeClr val="tx1"/>
                </a:solidFill>
                <a:latin typeface="汉仪中等线简" panose="02010609000101010101" pitchFamily="49" charset="-122"/>
                <a:ea typeface="汉仪中等线简" panose="02010609000101010101" pitchFamily="49" charset="-122"/>
                <a:cs typeface="+mn-ea"/>
                <a:sym typeface="+mn-lt"/>
              </a:rPr>
              <a:t> 20 </a:t>
            </a:r>
            <a:r>
              <a:rPr lang="zh-CN" altLang="en-US" sz="1400" b="1" dirty="0">
                <a:solidFill>
                  <a:schemeClr val="tx1"/>
                </a:solidFill>
                <a:latin typeface="汉仪中等线简" panose="02010609000101010101" pitchFamily="49" charset="-122"/>
                <a:ea typeface="汉仪中等线简" panose="02010609000101010101" pitchFamily="49" charset="-122"/>
                <a:cs typeface="+mn-ea"/>
                <a:sym typeface="+mn-lt"/>
              </a:rPr>
              <a:t>项授权发明专利，覆盖微波器件、电路及天线等领域。产品服务于雷达、电子对抗、航空航天、导航等军工领域，同时也面向微波通信、移动通信等民用市场。</a:t>
            </a:r>
            <a:endParaRPr lang="zh-CN" altLang="en-US" sz="1400" b="1" dirty="0">
              <a:solidFill>
                <a:schemeClr val="tx1"/>
              </a:solidFill>
              <a:latin typeface="汉仪中等线简" panose="02010609000101010101" pitchFamily="49" charset="-122"/>
              <a:ea typeface="汉仪中等线简" panose="02010609000101010101" pitchFamily="49" charset="-122"/>
              <a:cs typeface="+mn-ea"/>
              <a:sym typeface="+mn-lt"/>
            </a:endParaRPr>
          </a:p>
        </p:txBody>
      </p:sp>
      <p:sp>
        <p:nvSpPr>
          <p:cNvPr id="18" name="TextBox 16"/>
          <p:cNvSpPr txBox="1"/>
          <p:nvPr>
            <p:custDataLst>
              <p:tags r:id="rId16"/>
            </p:custDataLst>
          </p:nvPr>
        </p:nvSpPr>
        <p:spPr>
          <a:xfrm>
            <a:off x="3641090" y="6619240"/>
            <a:ext cx="3923030" cy="2802255"/>
          </a:xfrm>
          <a:prstGeom prst="rect">
            <a:avLst/>
          </a:prstGeom>
          <a:noFill/>
        </p:spPr>
        <p:txBody>
          <a:bodyPr wrap="square" lIns="36000" rIns="36000" rtlCol="0">
            <a:spAutoFit/>
          </a:bodyPr>
          <a:p>
            <a:pPr>
              <a:lnSpc>
                <a:spcPct val="105000"/>
              </a:lnSpc>
            </a:pPr>
            <a:r>
              <a:rPr lang="en-US" altLang="zh-CN" sz="1200" b="1" dirty="0">
                <a:solidFill>
                  <a:schemeClr val="tx1"/>
                </a:solidFill>
                <a:latin typeface="汉仪中等线简" panose="02010609000101010101" pitchFamily="49" charset="-122"/>
                <a:ea typeface="汉仪中等线简" panose="02010609000101010101" pitchFamily="49" charset="-122"/>
                <a:cs typeface="+mn-ea"/>
                <a:sym typeface="+mn-lt"/>
              </a:rPr>
              <a:t>Founded in 2008, Nanjing Shinewave Technology specializes in the R&amp;D, production and sales of RF microwave power amplifiers, active/passive devices and subsystems. Backed by research teams from renowned universities, it has built an innovative R&amp;D team composed of doctors and masters, and keeps attracting top industrial talents and graduates.</a:t>
            </a:r>
            <a:endParaRPr lang="en-US" altLang="zh-CN" sz="1200" b="1" dirty="0">
              <a:solidFill>
                <a:schemeClr val="tx1"/>
              </a:solidFill>
              <a:latin typeface="汉仪中等线简" panose="02010609000101010101" pitchFamily="49" charset="-122"/>
              <a:ea typeface="汉仪中等线简" panose="02010609000101010101" pitchFamily="49" charset="-122"/>
              <a:cs typeface="+mn-ea"/>
              <a:sym typeface="+mn-lt"/>
            </a:endParaRPr>
          </a:p>
          <a:p>
            <a:pPr>
              <a:lnSpc>
                <a:spcPct val="105000"/>
              </a:lnSpc>
            </a:pPr>
            <a:r>
              <a:rPr lang="en-US" altLang="zh-CN" sz="1200" b="1" dirty="0">
                <a:solidFill>
                  <a:schemeClr val="tx1"/>
                </a:solidFill>
                <a:latin typeface="汉仪中等线简" panose="02010609000101010101" pitchFamily="49" charset="-122"/>
                <a:ea typeface="汉仪中等线简" panose="02010609000101010101" pitchFamily="49" charset="-122"/>
                <a:cs typeface="+mn-ea"/>
                <a:sym typeface="+mn-lt"/>
              </a:rPr>
              <a:t>The company owns about 20 authorized invention patents covering microwave devices, circuits and antennas. Its products serve military fields including radar, electronic countermeasure, aerospace and navigation, as well as civil markets such as microwave and mobile communications.</a:t>
            </a:r>
            <a:endParaRPr lang="en-US" altLang="zh-CN" sz="1200" b="1" dirty="0">
              <a:solidFill>
                <a:schemeClr val="tx1"/>
              </a:solidFill>
              <a:latin typeface="汉仪中等线简" panose="02010609000101010101" pitchFamily="49" charset="-122"/>
              <a:ea typeface="汉仪中等线简" panose="02010609000101010101" pitchFamily="49" charset="-122"/>
              <a:cs typeface="+mn-ea"/>
              <a:sym typeface="+mn-lt"/>
            </a:endParaRPr>
          </a:p>
        </p:txBody>
      </p:sp>
      <p:sp>
        <p:nvSpPr>
          <p:cNvPr id="19" name="TextBox 15"/>
          <p:cNvSpPr txBox="1"/>
          <p:nvPr/>
        </p:nvSpPr>
        <p:spPr>
          <a:xfrm>
            <a:off x="4426828" y="5343451"/>
            <a:ext cx="1804670" cy="437515"/>
          </a:xfrm>
          <a:prstGeom prst="rect">
            <a:avLst/>
          </a:prstGeom>
          <a:noFill/>
        </p:spPr>
        <p:txBody>
          <a:bodyPr wrap="none" lIns="36000" rIns="36000" rtlCol="0">
            <a:spAutoFit/>
          </a:bodyPr>
          <a:p>
            <a:pPr algn="l">
              <a:lnSpc>
                <a:spcPct val="125000"/>
              </a:lnSpc>
            </a:pPr>
            <a:r>
              <a:rPr lang="en-US" altLang="zh-CN" b="1" dirty="0" smtClean="0">
                <a:solidFill>
                  <a:schemeClr val="tx1"/>
                </a:solidFill>
                <a:latin typeface="汉仪中等线简" panose="02010609000101010101" pitchFamily="49" charset="-122"/>
                <a:ea typeface="汉仪中等线简" panose="02010609000101010101" pitchFamily="49" charset="-122"/>
                <a:cs typeface="+mn-ea"/>
                <a:sym typeface="+mn-lt"/>
              </a:rPr>
              <a:t>Company Profile</a:t>
            </a:r>
            <a:endParaRPr lang="en-US" altLang="zh-CN" b="1" dirty="0" smtClean="0">
              <a:solidFill>
                <a:schemeClr val="tx1"/>
              </a:solidFill>
              <a:latin typeface="汉仪中等线简" panose="02010609000101010101" pitchFamily="49" charset="-122"/>
              <a:ea typeface="汉仪中等线简" panose="02010609000101010101" pitchFamily="49" charset="-122"/>
              <a:cs typeface="+mn-ea"/>
              <a:sym typeface="+mn-l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32"/>
                                        </p:tgtEl>
                                        <p:attrNameLst>
                                          <p:attrName>style.visibility</p:attrName>
                                        </p:attrNameLst>
                                      </p:cBhvr>
                                      <p:to>
                                        <p:strVal val="visible"/>
                                      </p:to>
                                    </p:set>
                                    <p:anim calcmode="lin" valueType="num">
                                      <p:cBhvr>
                                        <p:cTn id="7" dur="500" fill="hold"/>
                                        <p:tgtEl>
                                          <p:spTgt spid="32"/>
                                        </p:tgtEl>
                                        <p:attrNameLst>
                                          <p:attrName>ppt_w</p:attrName>
                                        </p:attrNameLst>
                                      </p:cBhvr>
                                      <p:tavLst>
                                        <p:tav tm="0">
                                          <p:val>
                                            <p:fltVal val="0"/>
                                          </p:val>
                                        </p:tav>
                                        <p:tav tm="100000">
                                          <p:val>
                                            <p:strVal val="#ppt_w"/>
                                          </p:val>
                                        </p:tav>
                                      </p:tavLst>
                                    </p:anim>
                                    <p:anim calcmode="lin" valueType="num">
                                      <p:cBhvr>
                                        <p:cTn id="8" dur="500" fill="hold"/>
                                        <p:tgtEl>
                                          <p:spTgt spid="32"/>
                                        </p:tgtEl>
                                        <p:attrNameLst>
                                          <p:attrName>ppt_h</p:attrName>
                                        </p:attrNameLst>
                                      </p:cBhvr>
                                      <p:tavLst>
                                        <p:tav tm="0">
                                          <p:val>
                                            <p:fltVal val="0"/>
                                          </p:val>
                                        </p:tav>
                                        <p:tav tm="100000">
                                          <p:val>
                                            <p:strVal val="#ppt_h"/>
                                          </p:val>
                                        </p:tav>
                                      </p:tavLst>
                                    </p:anim>
                                    <p:animEffect transition="in" filter="fade">
                                      <p:cBhvr>
                                        <p:cTn id="9" dur="500"/>
                                        <p:tgtEl>
                                          <p:spTgt spid="32"/>
                                        </p:tgtEl>
                                      </p:cBhvr>
                                    </p:animEffect>
                                  </p:childTnLst>
                                </p:cTn>
                              </p:par>
                              <p:par>
                                <p:cTn id="10" presetID="21" presetClass="entr" presetSubtype="1" fill="hold" grpId="0" nodeType="withEffect">
                                  <p:stCondLst>
                                    <p:cond delay="250"/>
                                  </p:stCondLst>
                                  <p:childTnLst>
                                    <p:set>
                                      <p:cBhvr>
                                        <p:cTn id="11" dur="1" fill="hold">
                                          <p:stCondLst>
                                            <p:cond delay="0"/>
                                          </p:stCondLst>
                                        </p:cTn>
                                        <p:tgtEl>
                                          <p:spTgt spid="33"/>
                                        </p:tgtEl>
                                        <p:attrNameLst>
                                          <p:attrName>style.visibility</p:attrName>
                                        </p:attrNameLst>
                                      </p:cBhvr>
                                      <p:to>
                                        <p:strVal val="visible"/>
                                      </p:to>
                                    </p:set>
                                    <p:animEffect transition="in" filter="wheel(1)">
                                      <p:cBhvr>
                                        <p:cTn id="12" dur="1000"/>
                                        <p:tgtEl>
                                          <p:spTgt spid="33"/>
                                        </p:tgtEl>
                                      </p:cBhvr>
                                    </p:animEffect>
                                  </p:childTnLst>
                                </p:cTn>
                              </p:par>
                              <p:par>
                                <p:cTn id="13" presetID="22" presetClass="entr" presetSubtype="8" fill="hold" grpId="0" nodeType="withEffect">
                                  <p:stCondLst>
                                    <p:cond delay="400"/>
                                  </p:stCondLst>
                                  <p:childTnLst>
                                    <p:set>
                                      <p:cBhvr>
                                        <p:cTn id="14" dur="1" fill="hold">
                                          <p:stCondLst>
                                            <p:cond delay="0"/>
                                          </p:stCondLst>
                                        </p:cTn>
                                        <p:tgtEl>
                                          <p:spTgt spid="3"/>
                                        </p:tgtEl>
                                        <p:attrNameLst>
                                          <p:attrName>style.visibility</p:attrName>
                                        </p:attrNameLst>
                                      </p:cBhvr>
                                      <p:to>
                                        <p:strVal val="visible"/>
                                      </p:to>
                                    </p:set>
                                    <p:animEffect transition="in" filter="wipe(left)">
                                      <p:cBhvr>
                                        <p:cTn id="15" dur="500"/>
                                        <p:tgtEl>
                                          <p:spTgt spid="3"/>
                                        </p:tgtEl>
                                      </p:cBhvr>
                                    </p:animEffect>
                                  </p:childTnLst>
                                </p:cTn>
                              </p:par>
                            </p:childTnLst>
                          </p:cTn>
                        </p:par>
                        <p:par>
                          <p:cTn id="16" fill="hold">
                            <p:stCondLst>
                              <p:cond delay="500"/>
                            </p:stCondLst>
                            <p:childTnLst>
                              <p:par>
                                <p:cTn id="17" presetID="2" presetClass="entr" presetSubtype="8" fill="hold" grpId="0" nodeType="afterEffect">
                                  <p:stCondLst>
                                    <p:cond delay="0"/>
                                  </p:stCondLst>
                                  <p:childTnLst>
                                    <p:set>
                                      <p:cBhvr>
                                        <p:cTn id="18" dur="1" fill="hold">
                                          <p:stCondLst>
                                            <p:cond delay="0"/>
                                          </p:stCondLst>
                                        </p:cTn>
                                        <p:tgtEl>
                                          <p:spTgt spid="19"/>
                                        </p:tgtEl>
                                        <p:attrNameLst>
                                          <p:attrName>style.visibility</p:attrName>
                                        </p:attrNameLst>
                                      </p:cBhvr>
                                      <p:to>
                                        <p:strVal val="visible"/>
                                      </p:to>
                                    </p:set>
                                    <p:anim calcmode="lin" valueType="num">
                                      <p:cBhvr additive="base">
                                        <p:cTn id="19" dur="500" fill="hold"/>
                                        <p:tgtEl>
                                          <p:spTgt spid="19"/>
                                        </p:tgtEl>
                                        <p:attrNameLst>
                                          <p:attrName>ppt_x</p:attrName>
                                        </p:attrNameLst>
                                      </p:cBhvr>
                                      <p:tavLst>
                                        <p:tav tm="0">
                                          <p:val>
                                            <p:strVal val="0-#ppt_w/2"/>
                                          </p:val>
                                        </p:tav>
                                        <p:tav tm="100000">
                                          <p:val>
                                            <p:strVal val="#ppt_x"/>
                                          </p:val>
                                        </p:tav>
                                      </p:tavLst>
                                    </p:anim>
                                    <p:anim calcmode="lin" valueType="num">
                                      <p:cBhvr additive="base">
                                        <p:cTn id="20" dur="500" fill="hold"/>
                                        <p:tgtEl>
                                          <p:spTgt spid="19"/>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33" grpId="0" bldLvl="0" animBg="1"/>
      <p:bldP spid="19"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grpSp>
        <p:nvGrpSpPr>
          <p:cNvPr id="16" name="group 16"/>
          <p:cNvGrpSpPr/>
          <p:nvPr/>
        </p:nvGrpSpPr>
        <p:grpSpPr>
          <a:xfrm rot="21600000">
            <a:off x="685324" y="6714745"/>
            <a:ext cx="6370296" cy="1493162"/>
            <a:chOff x="0" y="0"/>
            <a:chExt cx="6370296" cy="1493162"/>
          </a:xfrm>
        </p:grpSpPr>
        <p:pic>
          <p:nvPicPr>
            <p:cNvPr id="1026" name="picture 1026"/>
            <p:cNvPicPr>
              <a:picLocks noChangeAspect="1"/>
            </p:cNvPicPr>
            <p:nvPr/>
          </p:nvPicPr>
          <p:blipFill>
            <a:blip r:embed="rId1"/>
            <a:stretch>
              <a:fillRect/>
            </a:stretch>
          </p:blipFill>
          <p:spPr>
            <a:xfrm rot="21600000">
              <a:off x="0" y="0"/>
              <a:ext cx="6370296" cy="1484042"/>
            </a:xfrm>
            <a:prstGeom prst="rect">
              <a:avLst/>
            </a:prstGeom>
          </p:spPr>
        </p:pic>
        <p:sp>
          <p:nvSpPr>
            <p:cNvPr id="1028" name="textbox 1028"/>
            <p:cNvSpPr/>
            <p:nvPr/>
          </p:nvSpPr>
          <p:spPr>
            <a:xfrm>
              <a:off x="1898401" y="42576"/>
              <a:ext cx="3686175" cy="1440814"/>
            </a:xfrm>
            <a:prstGeom prst="rect">
              <a:avLst/>
            </a:prstGeom>
            <a:noFill/>
            <a:ln w="0" cap="flat">
              <a:noFill/>
              <a:prstDash val="solid"/>
              <a:miter lim="0"/>
            </a:ln>
          </p:spPr>
          <p:txBody>
            <a:bodyPr vert="horz" wrap="square" lIns="0" tIns="0" rIns="0" bIns="0"/>
            <a:p>
              <a:pPr algn="l" rtl="0" eaLnBrk="0">
                <a:lnSpc>
                  <a:spcPct val="82000"/>
                </a:lnSpc>
              </a:pPr>
              <a:endParaRPr sz="100" dirty="0">
                <a:latin typeface="Arial" panose="020B0604020202020204"/>
                <a:ea typeface="Arial" panose="020B0604020202020204"/>
                <a:cs typeface="Arial" panose="020B0604020202020204"/>
              </a:endParaRPr>
            </a:p>
            <a:p>
              <a:pPr marL="1708785" algn="l" rtl="0" eaLnBrk="0">
                <a:lnSpc>
                  <a:spcPct val="76000"/>
                </a:lnSpc>
              </a:pPr>
              <a:r>
                <a:rPr sz="800" kern="0" spc="40" dirty="0">
                  <a:solidFill>
                    <a:srgbClr val="FFFFFF">
                      <a:alpha val="100000"/>
                    </a:srgbClr>
                  </a:solidFill>
                  <a:latin typeface="Arial" panose="020B0604020202020204"/>
                  <a:ea typeface="Arial" panose="020B0604020202020204"/>
                  <a:cs typeface="Arial" panose="020B0604020202020204"/>
                </a:rPr>
                <a:t>VALUE</a:t>
              </a:r>
              <a:endParaRPr sz="800" dirty="0">
                <a:latin typeface="Arial" panose="020B0604020202020204"/>
                <a:ea typeface="Arial" panose="020B0604020202020204"/>
                <a:cs typeface="Arial" panose="020B0604020202020204"/>
              </a:endParaRPr>
            </a:p>
            <a:p>
              <a:pPr marL="525780" algn="l" rtl="0" eaLnBrk="0">
                <a:lnSpc>
                  <a:spcPct val="88000"/>
                </a:lnSpc>
                <a:spcBef>
                  <a:spcPts val="590"/>
                </a:spcBef>
              </a:pPr>
              <a:r>
                <a:rPr sz="800" kern="0" spc="0" dirty="0">
                  <a:solidFill>
                    <a:srgbClr val="231F20">
                      <a:alpha val="100000"/>
                    </a:srgbClr>
                  </a:solidFill>
                  <a:latin typeface="Arial" panose="020B0604020202020204"/>
                  <a:ea typeface="Arial" panose="020B0604020202020204"/>
                  <a:cs typeface="Arial" panose="020B0604020202020204"/>
                </a:rPr>
                <a:t>The</a:t>
              </a:r>
              <a:r>
                <a:rPr sz="800" kern="0" spc="90" dirty="0">
                  <a:solidFill>
                    <a:srgbClr val="231F20">
                      <a:alpha val="100000"/>
                    </a:srgbClr>
                  </a:solidFill>
                  <a:latin typeface="Arial" panose="020B0604020202020204"/>
                  <a:ea typeface="Arial" panose="020B0604020202020204"/>
                  <a:cs typeface="Arial" panose="020B0604020202020204"/>
                </a:rPr>
                <a:t> </a:t>
              </a:r>
              <a:r>
                <a:rPr sz="800" kern="0" spc="0" dirty="0">
                  <a:solidFill>
                    <a:srgbClr val="231F20">
                      <a:alpha val="100000"/>
                    </a:srgbClr>
                  </a:solidFill>
                  <a:latin typeface="Arial" panose="020B0604020202020204"/>
                  <a:ea typeface="Arial" panose="020B0604020202020204"/>
                  <a:cs typeface="Arial" panose="020B0604020202020204"/>
                </a:rPr>
                <a:t>standard</a:t>
              </a:r>
              <a:r>
                <a:rPr sz="800" kern="0" spc="120" dirty="0">
                  <a:solidFill>
                    <a:srgbClr val="231F20">
                      <a:alpha val="100000"/>
                    </a:srgbClr>
                  </a:solidFill>
                  <a:latin typeface="Arial" panose="020B0604020202020204"/>
                  <a:ea typeface="Arial" panose="020B0604020202020204"/>
                  <a:cs typeface="Arial" panose="020B0604020202020204"/>
                </a:rPr>
                <a:t> </a:t>
              </a:r>
              <a:r>
                <a:rPr sz="800" kern="0" spc="90" dirty="0">
                  <a:solidFill>
                    <a:srgbClr val="231F20">
                      <a:alpha val="100000"/>
                    </a:srgbClr>
                  </a:solidFill>
                  <a:latin typeface="Arial" panose="020B0604020202020204"/>
                  <a:ea typeface="Arial" panose="020B0604020202020204"/>
                  <a:cs typeface="Arial" panose="020B0604020202020204"/>
                </a:rPr>
                <a:t>19-</a:t>
              </a:r>
              <a:r>
                <a:rPr sz="800" kern="0" spc="0" dirty="0">
                  <a:solidFill>
                    <a:srgbClr val="231F20">
                      <a:alpha val="100000"/>
                    </a:srgbClr>
                  </a:solidFill>
                  <a:latin typeface="Arial" panose="020B0604020202020204"/>
                  <a:ea typeface="Arial" panose="020B0604020202020204"/>
                  <a:cs typeface="Arial" panose="020B0604020202020204"/>
                </a:rPr>
                <a:t>inch</a:t>
              </a:r>
              <a:r>
                <a:rPr sz="800" kern="0" spc="90" dirty="0">
                  <a:solidFill>
                    <a:srgbClr val="231F20">
                      <a:alpha val="100000"/>
                    </a:srgbClr>
                  </a:solidFill>
                  <a:latin typeface="Arial" panose="020B0604020202020204"/>
                  <a:ea typeface="Arial" panose="020B0604020202020204"/>
                  <a:cs typeface="Arial" panose="020B0604020202020204"/>
                </a:rPr>
                <a:t> </a:t>
              </a:r>
              <a:r>
                <a:rPr sz="800" kern="0" spc="0" dirty="0">
                  <a:solidFill>
                    <a:srgbClr val="231F20">
                      <a:alpha val="100000"/>
                    </a:srgbClr>
                  </a:solidFill>
                  <a:latin typeface="Arial" panose="020B0604020202020204"/>
                  <a:ea typeface="Arial" panose="020B0604020202020204"/>
                  <a:cs typeface="Arial" panose="020B0604020202020204"/>
                </a:rPr>
                <a:t>shelf</a:t>
              </a:r>
              <a:r>
                <a:rPr sz="800" kern="0" spc="90" dirty="0">
                  <a:solidFill>
                    <a:srgbClr val="231F20">
                      <a:alpha val="100000"/>
                    </a:srgbClr>
                  </a:solidFill>
                  <a:latin typeface="Arial" panose="020B0604020202020204"/>
                  <a:ea typeface="Arial" panose="020B0604020202020204"/>
                  <a:cs typeface="Arial" panose="020B0604020202020204"/>
                </a:rPr>
                <a:t> </a:t>
              </a:r>
              <a:r>
                <a:rPr sz="800" kern="0" spc="0" dirty="0">
                  <a:solidFill>
                    <a:srgbClr val="231F20">
                      <a:alpha val="100000"/>
                    </a:srgbClr>
                  </a:solidFill>
                  <a:latin typeface="Arial" panose="020B0604020202020204"/>
                  <a:ea typeface="Arial" panose="020B0604020202020204"/>
                  <a:cs typeface="Arial" panose="020B0604020202020204"/>
                </a:rPr>
                <a:t>is</a:t>
              </a:r>
              <a:r>
                <a:rPr sz="800" kern="0" spc="90" dirty="0">
                  <a:solidFill>
                    <a:srgbClr val="231F20">
                      <a:alpha val="100000"/>
                    </a:srgbClr>
                  </a:solidFill>
                  <a:latin typeface="Arial" panose="020B0604020202020204"/>
                  <a:ea typeface="Arial" panose="020B0604020202020204"/>
                  <a:cs typeface="Arial" panose="020B0604020202020204"/>
                </a:rPr>
                <a:t> 5</a:t>
              </a:r>
              <a:r>
                <a:rPr sz="800" kern="0" spc="0" dirty="0">
                  <a:solidFill>
                    <a:srgbClr val="231F20">
                      <a:alpha val="100000"/>
                    </a:srgbClr>
                  </a:solidFill>
                  <a:latin typeface="Arial" panose="020B0604020202020204"/>
                  <a:ea typeface="Arial" panose="020B0604020202020204"/>
                  <a:cs typeface="Arial" panose="020B0604020202020204"/>
                </a:rPr>
                <a:t>U</a:t>
              </a:r>
              <a:r>
                <a:rPr sz="800" kern="0" spc="80" dirty="0">
                  <a:solidFill>
                    <a:srgbClr val="231F20">
                      <a:alpha val="100000"/>
                    </a:srgbClr>
                  </a:solidFill>
                  <a:latin typeface="Arial" panose="020B0604020202020204"/>
                  <a:ea typeface="Arial" panose="020B0604020202020204"/>
                  <a:cs typeface="Arial" panose="020B0604020202020204"/>
                </a:rPr>
                <a:t> </a:t>
              </a:r>
              <a:r>
                <a:rPr sz="800" kern="0" spc="0" dirty="0">
                  <a:solidFill>
                    <a:srgbClr val="231F20">
                      <a:alpha val="100000"/>
                    </a:srgbClr>
                  </a:solidFill>
                  <a:latin typeface="Arial" panose="020B0604020202020204"/>
                  <a:ea typeface="Arial" panose="020B0604020202020204"/>
                  <a:cs typeface="Arial" panose="020B0604020202020204"/>
                </a:rPr>
                <a:t>high</a:t>
              </a:r>
              <a:r>
                <a:rPr sz="800" kern="0" spc="90" dirty="0">
                  <a:solidFill>
                    <a:srgbClr val="231F20">
                      <a:alpha val="100000"/>
                    </a:srgbClr>
                  </a:solidFill>
                  <a:latin typeface="Arial" panose="020B0604020202020204"/>
                  <a:ea typeface="Arial" panose="020B0604020202020204"/>
                  <a:cs typeface="Arial" panose="020B0604020202020204"/>
                </a:rPr>
                <a:t>,  482</a:t>
              </a:r>
              <a:r>
                <a:rPr sz="800" kern="0" spc="80" dirty="0">
                  <a:solidFill>
                    <a:srgbClr val="231F20">
                      <a:alpha val="100000"/>
                    </a:srgbClr>
                  </a:solidFill>
                  <a:latin typeface="Arial" panose="020B0604020202020204"/>
                  <a:ea typeface="Arial" panose="020B0604020202020204"/>
                  <a:cs typeface="Arial" panose="020B0604020202020204"/>
                </a:rPr>
                <a:t>*550*223</a:t>
              </a:r>
              <a:endParaRPr sz="800" dirty="0">
                <a:latin typeface="Arial" panose="020B0604020202020204"/>
                <a:ea typeface="Arial" panose="020B0604020202020204"/>
                <a:cs typeface="Arial" panose="020B0604020202020204"/>
              </a:endParaRPr>
            </a:p>
            <a:p>
              <a:pPr marL="1294765" algn="l" rtl="0" eaLnBrk="0">
                <a:lnSpc>
                  <a:spcPct val="88000"/>
                </a:lnSpc>
                <a:spcBef>
                  <a:spcPts val="550"/>
                </a:spcBef>
              </a:pPr>
              <a:r>
                <a:rPr sz="800" kern="0" spc="50" dirty="0">
                  <a:solidFill>
                    <a:srgbClr val="231F20">
                      <a:alpha val="100000"/>
                    </a:srgbClr>
                  </a:solidFill>
                  <a:latin typeface="Arial" panose="020B0604020202020204"/>
                  <a:ea typeface="Arial" panose="020B0604020202020204"/>
                  <a:cs typeface="Arial" panose="020B0604020202020204"/>
                </a:rPr>
                <a:t>N-K /</a:t>
              </a:r>
              <a:r>
                <a:rPr sz="800" kern="0" spc="120" dirty="0">
                  <a:solidFill>
                    <a:srgbClr val="231F20">
                      <a:alpha val="100000"/>
                    </a:srgbClr>
                  </a:solidFill>
                  <a:latin typeface="Arial" panose="020B0604020202020204"/>
                  <a:ea typeface="Arial" panose="020B0604020202020204"/>
                  <a:cs typeface="Arial" panose="020B0604020202020204"/>
                </a:rPr>
                <a:t> </a:t>
              </a:r>
              <a:r>
                <a:rPr sz="800" kern="0" spc="50" dirty="0">
                  <a:solidFill>
                    <a:srgbClr val="231F20">
                      <a:alpha val="100000"/>
                    </a:srgbClr>
                  </a:solidFill>
                  <a:latin typeface="Arial" panose="020B0604020202020204"/>
                  <a:ea typeface="Arial" panose="020B0604020202020204"/>
                  <a:cs typeface="Arial" panose="020B0604020202020204"/>
                </a:rPr>
                <a:t>N-K</a:t>
              </a:r>
              <a:r>
                <a:rPr sz="800" kern="0" spc="80" dirty="0">
                  <a:solidFill>
                    <a:srgbClr val="231F20">
                      <a:alpha val="100000"/>
                    </a:srgbClr>
                  </a:solidFill>
                  <a:latin typeface="Arial" panose="020B0604020202020204"/>
                  <a:ea typeface="Arial" panose="020B0604020202020204"/>
                  <a:cs typeface="Arial" panose="020B0604020202020204"/>
                </a:rPr>
                <a:t> </a:t>
              </a:r>
              <a:r>
                <a:rPr sz="800" kern="0" spc="50" dirty="0">
                  <a:solidFill>
                    <a:srgbClr val="231F20">
                      <a:alpha val="100000"/>
                    </a:srgbClr>
                  </a:solidFill>
                  <a:latin typeface="Arial" panose="020B0604020202020204"/>
                  <a:ea typeface="Arial" panose="020B0604020202020204"/>
                  <a:cs typeface="Arial" panose="020B0604020202020204"/>
                </a:rPr>
                <a:t>(</a:t>
              </a:r>
              <a:r>
                <a:rPr sz="800" kern="0" spc="0" dirty="0">
                  <a:solidFill>
                    <a:srgbClr val="231F20">
                      <a:alpha val="100000"/>
                    </a:srgbClr>
                  </a:solidFill>
                  <a:latin typeface="Arial" panose="020B0604020202020204"/>
                  <a:ea typeface="Arial" panose="020B0604020202020204"/>
                  <a:cs typeface="Arial" panose="020B0604020202020204"/>
                </a:rPr>
                <a:t>female</a:t>
              </a:r>
              <a:r>
                <a:rPr sz="800" kern="0" spc="50" dirty="0">
                  <a:solidFill>
                    <a:srgbClr val="231F20">
                      <a:alpha val="100000"/>
                    </a:srgbClr>
                  </a:solidFill>
                  <a:latin typeface="Arial" panose="020B0604020202020204"/>
                  <a:ea typeface="Arial" panose="020B0604020202020204"/>
                  <a:cs typeface="Arial" panose="020B0604020202020204"/>
                </a:rPr>
                <a:t>)</a:t>
              </a:r>
              <a:endParaRPr sz="800" dirty="0">
                <a:latin typeface="Arial" panose="020B0604020202020204"/>
                <a:ea typeface="Arial" panose="020B0604020202020204"/>
                <a:cs typeface="Arial" panose="020B0604020202020204"/>
              </a:endParaRPr>
            </a:p>
            <a:p>
              <a:pPr marL="12700" algn="l" rtl="0" eaLnBrk="0">
                <a:lnSpc>
                  <a:spcPct val="88000"/>
                </a:lnSpc>
                <a:spcBef>
                  <a:spcPts val="465"/>
                </a:spcBef>
              </a:pPr>
              <a:r>
                <a:rPr sz="800" kern="0" spc="40" dirty="0">
                  <a:solidFill>
                    <a:srgbClr val="231F20">
                      <a:alpha val="100000"/>
                    </a:srgbClr>
                  </a:solidFill>
                  <a:latin typeface="Arial" panose="020B0604020202020204"/>
                  <a:ea typeface="Arial" panose="020B0604020202020204"/>
                  <a:cs typeface="Arial" panose="020B0604020202020204"/>
                </a:rPr>
                <a:t>DB15</a:t>
              </a:r>
              <a:r>
                <a:rPr sz="800" kern="0" spc="40" dirty="0">
                  <a:solidFill>
                    <a:srgbClr val="231F20">
                      <a:alpha val="100000"/>
                    </a:srgbClr>
                  </a:solidFill>
                  <a:latin typeface="微软雅黑" panose="020B0503020204020204" charset="-122"/>
                  <a:ea typeface="微软雅黑" panose="020B0503020204020204" charset="-122"/>
                  <a:cs typeface="微软雅黑" panose="020B0503020204020204" charset="-122"/>
                </a:rPr>
                <a:t>：</a:t>
              </a:r>
              <a:r>
                <a:rPr sz="800" kern="0" spc="-100" dirty="0">
                  <a:solidFill>
                    <a:srgbClr val="231F20">
                      <a:alpha val="100000"/>
                    </a:srgbClr>
                  </a:solidFill>
                  <a:latin typeface="微软雅黑" panose="020B0503020204020204" charset="-122"/>
                  <a:ea typeface="微软雅黑" panose="020B0503020204020204" charset="-122"/>
                  <a:cs typeface="微软雅黑" panose="020B0503020204020204" charset="-122"/>
                </a:rPr>
                <a:t> </a:t>
              </a:r>
              <a:r>
                <a:rPr sz="800" kern="0" spc="40" dirty="0">
                  <a:solidFill>
                    <a:srgbClr val="231F20">
                      <a:alpha val="100000"/>
                    </a:srgbClr>
                  </a:solidFill>
                  <a:latin typeface="Arial" panose="020B0604020202020204"/>
                  <a:ea typeface="Arial" panose="020B0604020202020204"/>
                  <a:cs typeface="Arial" panose="020B0604020202020204"/>
                </a:rPr>
                <a:t>Power on/power off control; Gain Control;</a:t>
              </a:r>
              <a:r>
                <a:rPr sz="800" kern="0" spc="90" dirty="0">
                  <a:solidFill>
                    <a:srgbClr val="231F20">
                      <a:alpha val="100000"/>
                    </a:srgbClr>
                  </a:solidFill>
                  <a:latin typeface="Arial" panose="020B0604020202020204"/>
                  <a:ea typeface="Arial" panose="020B0604020202020204"/>
                  <a:cs typeface="Arial" panose="020B0604020202020204"/>
                </a:rPr>
                <a:t> </a:t>
              </a:r>
              <a:r>
                <a:rPr sz="800" kern="0" spc="40" dirty="0">
                  <a:solidFill>
                    <a:srgbClr val="231F20">
                      <a:alpha val="100000"/>
                    </a:srgbClr>
                  </a:solidFill>
                  <a:latin typeface="Arial" panose="020B0604020202020204"/>
                  <a:ea typeface="Arial" panose="020B0604020202020204"/>
                  <a:cs typeface="Arial" panose="020B0604020202020204"/>
                </a:rPr>
                <a:t>Monitoring parameter</a:t>
              </a:r>
              <a:r>
                <a:rPr sz="800" kern="0" spc="30" dirty="0">
                  <a:solidFill>
                    <a:srgbClr val="231F20">
                      <a:alpha val="100000"/>
                    </a:srgbClr>
                  </a:solidFill>
                  <a:latin typeface="Arial" panose="020B0604020202020204"/>
                  <a:ea typeface="Arial" panose="020B0604020202020204"/>
                  <a:cs typeface="Arial" panose="020B0604020202020204"/>
                </a:rPr>
                <a:t>s</a:t>
              </a:r>
              <a:endParaRPr sz="800" dirty="0">
                <a:latin typeface="Arial" panose="020B0604020202020204"/>
                <a:ea typeface="Arial" panose="020B0604020202020204"/>
                <a:cs typeface="Arial" panose="020B0604020202020204"/>
              </a:endParaRPr>
            </a:p>
            <a:p>
              <a:pPr marL="997585" algn="l" rtl="0" eaLnBrk="0">
                <a:lnSpc>
                  <a:spcPct val="88000"/>
                </a:lnSpc>
                <a:spcBef>
                  <a:spcPts val="235"/>
                </a:spcBef>
              </a:pPr>
              <a:r>
                <a:rPr sz="800" kern="0" spc="40" dirty="0">
                  <a:solidFill>
                    <a:srgbClr val="231F20">
                      <a:alpha val="100000"/>
                    </a:srgbClr>
                  </a:solidFill>
                  <a:latin typeface="Arial" panose="020B0604020202020204"/>
                  <a:ea typeface="Arial" panose="020B0604020202020204"/>
                  <a:cs typeface="Arial" panose="020B0604020202020204"/>
                </a:rPr>
                <a:t>include output power, tempera</a:t>
              </a:r>
              <a:r>
                <a:rPr sz="800" kern="0" spc="30" dirty="0">
                  <a:solidFill>
                    <a:srgbClr val="231F20">
                      <a:alpha val="100000"/>
                    </a:srgbClr>
                  </a:solidFill>
                  <a:latin typeface="Arial" panose="020B0604020202020204"/>
                  <a:ea typeface="Arial" panose="020B0604020202020204"/>
                  <a:cs typeface="Arial" panose="020B0604020202020204"/>
                </a:rPr>
                <a:t>ture</a:t>
              </a:r>
              <a:endParaRPr sz="800" dirty="0">
                <a:latin typeface="Arial" panose="020B0604020202020204"/>
                <a:ea typeface="Arial" panose="020B0604020202020204"/>
                <a:cs typeface="Arial" panose="020B0604020202020204"/>
              </a:endParaRPr>
            </a:p>
            <a:p>
              <a:pPr marL="262255" algn="l" rtl="0" eaLnBrk="0">
                <a:lnSpc>
                  <a:spcPct val="88000"/>
                </a:lnSpc>
                <a:spcBef>
                  <a:spcPts val="235"/>
                </a:spcBef>
              </a:pPr>
              <a:r>
                <a:rPr sz="800" kern="0" spc="40" dirty="0">
                  <a:solidFill>
                    <a:srgbClr val="231F20">
                      <a:alpha val="100000"/>
                    </a:srgbClr>
                  </a:solidFill>
                  <a:latin typeface="Arial" panose="020B0604020202020204"/>
                  <a:ea typeface="Arial" panose="020B0604020202020204"/>
                  <a:cs typeface="Arial" panose="020B0604020202020204"/>
                </a:rPr>
                <a:t>Remote control and</a:t>
              </a:r>
              <a:r>
                <a:rPr sz="800" kern="0" spc="80" dirty="0">
                  <a:solidFill>
                    <a:srgbClr val="231F20">
                      <a:alpha val="100000"/>
                    </a:srgbClr>
                  </a:solidFill>
                  <a:latin typeface="Arial" panose="020B0604020202020204"/>
                  <a:ea typeface="Arial" panose="020B0604020202020204"/>
                  <a:cs typeface="Arial" panose="020B0604020202020204"/>
                </a:rPr>
                <a:t> </a:t>
              </a:r>
              <a:r>
                <a:rPr sz="800" kern="0" spc="40" dirty="0">
                  <a:solidFill>
                    <a:srgbClr val="231F20">
                      <a:alpha val="100000"/>
                    </a:srgbClr>
                  </a:solidFill>
                  <a:latin typeface="Arial" panose="020B0604020202020204"/>
                  <a:ea typeface="Arial" panose="020B0604020202020204"/>
                  <a:cs typeface="Arial" panose="020B0604020202020204"/>
                </a:rPr>
                <a:t>monitoring can be</a:t>
              </a:r>
              <a:r>
                <a:rPr sz="800" kern="0" spc="90" dirty="0">
                  <a:solidFill>
                    <a:srgbClr val="231F20">
                      <a:alpha val="100000"/>
                    </a:srgbClr>
                  </a:solidFill>
                  <a:latin typeface="Arial" panose="020B0604020202020204"/>
                  <a:ea typeface="Arial" panose="020B0604020202020204"/>
                  <a:cs typeface="Arial" panose="020B0604020202020204"/>
                </a:rPr>
                <a:t> </a:t>
              </a:r>
              <a:r>
                <a:rPr sz="800" kern="0" spc="40" dirty="0">
                  <a:solidFill>
                    <a:srgbClr val="231F20">
                      <a:alpha val="100000"/>
                    </a:srgbClr>
                  </a:solidFill>
                  <a:latin typeface="Arial" panose="020B0604020202020204"/>
                  <a:ea typeface="Arial" panose="020B0604020202020204"/>
                  <a:cs typeface="Arial" panose="020B0604020202020204"/>
                </a:rPr>
                <a:t>realized through</a:t>
              </a:r>
              <a:r>
                <a:rPr sz="800" kern="0" spc="90" dirty="0">
                  <a:solidFill>
                    <a:srgbClr val="231F20">
                      <a:alpha val="100000"/>
                    </a:srgbClr>
                  </a:solidFill>
                  <a:latin typeface="Arial" panose="020B0604020202020204"/>
                  <a:ea typeface="Arial" panose="020B0604020202020204"/>
                  <a:cs typeface="Arial" panose="020B0604020202020204"/>
                </a:rPr>
                <a:t> </a:t>
              </a:r>
              <a:r>
                <a:rPr sz="800" kern="0" spc="40" dirty="0">
                  <a:solidFill>
                    <a:srgbClr val="231F20">
                      <a:alpha val="100000"/>
                    </a:srgbClr>
                  </a:solidFill>
                  <a:latin typeface="Arial" panose="020B0604020202020204"/>
                  <a:ea typeface="Arial" panose="020B0604020202020204"/>
                  <a:cs typeface="Arial" panose="020B0604020202020204"/>
                </a:rPr>
                <a:t>RS2</a:t>
              </a:r>
              <a:r>
                <a:rPr sz="800" kern="0" spc="30" dirty="0">
                  <a:solidFill>
                    <a:srgbClr val="231F20">
                      <a:alpha val="100000"/>
                    </a:srgbClr>
                  </a:solidFill>
                  <a:latin typeface="Arial" panose="020B0604020202020204"/>
                  <a:ea typeface="Arial" panose="020B0604020202020204"/>
                  <a:cs typeface="Arial" panose="020B0604020202020204"/>
                </a:rPr>
                <a:t>32</a:t>
              </a:r>
              <a:endParaRPr sz="800" dirty="0">
                <a:latin typeface="Arial" panose="020B0604020202020204"/>
                <a:ea typeface="Arial" panose="020B0604020202020204"/>
                <a:cs typeface="Arial" panose="020B0604020202020204"/>
              </a:endParaRPr>
            </a:p>
            <a:p>
              <a:pPr marL="154305" algn="l" rtl="0" eaLnBrk="0">
                <a:lnSpc>
                  <a:spcPct val="88000"/>
                </a:lnSpc>
                <a:spcBef>
                  <a:spcPts val="510"/>
                </a:spcBef>
              </a:pPr>
              <a:r>
                <a:rPr sz="800" kern="0" spc="40" dirty="0">
                  <a:solidFill>
                    <a:srgbClr val="231F20">
                      <a:alpha val="100000"/>
                    </a:srgbClr>
                  </a:solidFill>
                  <a:latin typeface="Arial" panose="020B0604020202020204"/>
                  <a:ea typeface="Arial" panose="020B0604020202020204"/>
                  <a:cs typeface="Arial" panose="020B0604020202020204"/>
                </a:rPr>
                <a:t>RJ45</a:t>
              </a:r>
              <a:r>
                <a:rPr sz="800" kern="0" spc="40" dirty="0">
                  <a:solidFill>
                    <a:srgbClr val="231F20">
                      <a:alpha val="100000"/>
                    </a:srgbClr>
                  </a:solidFill>
                  <a:latin typeface="微软雅黑" panose="020B0503020204020204" charset="-122"/>
                  <a:ea typeface="微软雅黑" panose="020B0503020204020204" charset="-122"/>
                  <a:cs typeface="微软雅黑" panose="020B0503020204020204" charset="-122"/>
                </a:rPr>
                <a:t>：</a:t>
              </a:r>
              <a:r>
                <a:rPr sz="800" kern="0" spc="-90" dirty="0">
                  <a:solidFill>
                    <a:srgbClr val="231F20">
                      <a:alpha val="100000"/>
                    </a:srgbClr>
                  </a:solidFill>
                  <a:latin typeface="微软雅黑" panose="020B0503020204020204" charset="-122"/>
                  <a:ea typeface="微软雅黑" panose="020B0503020204020204" charset="-122"/>
                  <a:cs typeface="微软雅黑" panose="020B0503020204020204" charset="-122"/>
                </a:rPr>
                <a:t> </a:t>
              </a:r>
              <a:r>
                <a:rPr sz="800" kern="0" spc="40" dirty="0">
                  <a:solidFill>
                    <a:srgbClr val="231F20">
                      <a:alpha val="100000"/>
                    </a:srgbClr>
                  </a:solidFill>
                  <a:latin typeface="Arial" panose="020B0604020202020204"/>
                  <a:ea typeface="Arial" panose="020B0604020202020204"/>
                  <a:cs typeface="Arial" panose="020B0604020202020204"/>
                </a:rPr>
                <a:t>Remote control and</a:t>
              </a:r>
              <a:r>
                <a:rPr sz="800" kern="0" spc="80" dirty="0">
                  <a:solidFill>
                    <a:srgbClr val="231F20">
                      <a:alpha val="100000"/>
                    </a:srgbClr>
                  </a:solidFill>
                  <a:latin typeface="Arial" panose="020B0604020202020204"/>
                  <a:ea typeface="Arial" panose="020B0604020202020204"/>
                  <a:cs typeface="Arial" panose="020B0604020202020204"/>
                </a:rPr>
                <a:t> </a:t>
              </a:r>
              <a:r>
                <a:rPr sz="800" kern="0" spc="40" dirty="0">
                  <a:solidFill>
                    <a:srgbClr val="231F20">
                      <a:alpha val="100000"/>
                    </a:srgbClr>
                  </a:solidFill>
                  <a:latin typeface="Arial" panose="020B0604020202020204"/>
                  <a:ea typeface="Arial" panose="020B0604020202020204"/>
                  <a:cs typeface="Arial" panose="020B0604020202020204"/>
                </a:rPr>
                <a:t>monitoring can be</a:t>
              </a:r>
              <a:r>
                <a:rPr sz="800" kern="0" spc="80" dirty="0">
                  <a:solidFill>
                    <a:srgbClr val="231F20">
                      <a:alpha val="100000"/>
                    </a:srgbClr>
                  </a:solidFill>
                  <a:latin typeface="Arial" panose="020B0604020202020204"/>
                  <a:ea typeface="Arial" panose="020B0604020202020204"/>
                  <a:cs typeface="Arial" panose="020B0604020202020204"/>
                </a:rPr>
                <a:t> </a:t>
              </a:r>
              <a:r>
                <a:rPr sz="800" kern="0" spc="40" dirty="0">
                  <a:solidFill>
                    <a:srgbClr val="231F20">
                      <a:alpha val="100000"/>
                    </a:srgbClr>
                  </a:solidFill>
                  <a:latin typeface="Arial" panose="020B0604020202020204"/>
                  <a:ea typeface="Arial" panose="020B0604020202020204"/>
                  <a:cs typeface="Arial" panose="020B0604020202020204"/>
                </a:rPr>
                <a:t>realized thro</a:t>
              </a:r>
              <a:r>
                <a:rPr sz="800" kern="0" spc="30" dirty="0">
                  <a:solidFill>
                    <a:srgbClr val="231F20">
                      <a:alpha val="100000"/>
                    </a:srgbClr>
                  </a:solidFill>
                  <a:latin typeface="Arial" panose="020B0604020202020204"/>
                  <a:ea typeface="Arial" panose="020B0604020202020204"/>
                  <a:cs typeface="Arial" panose="020B0604020202020204"/>
                </a:rPr>
                <a:t>ugh</a:t>
              </a:r>
              <a:r>
                <a:rPr sz="800" kern="0" spc="100" dirty="0">
                  <a:solidFill>
                    <a:srgbClr val="231F20">
                      <a:alpha val="100000"/>
                    </a:srgbClr>
                  </a:solidFill>
                  <a:latin typeface="Arial" panose="020B0604020202020204"/>
                  <a:ea typeface="Arial" panose="020B0604020202020204"/>
                  <a:cs typeface="Arial" panose="020B0604020202020204"/>
                </a:rPr>
                <a:t> </a:t>
              </a:r>
              <a:r>
                <a:rPr sz="800" kern="0" spc="30" dirty="0">
                  <a:solidFill>
                    <a:srgbClr val="231F20">
                      <a:alpha val="100000"/>
                    </a:srgbClr>
                  </a:solidFill>
                  <a:latin typeface="Arial" panose="020B0604020202020204"/>
                  <a:ea typeface="Arial" panose="020B0604020202020204"/>
                  <a:cs typeface="Arial" panose="020B0604020202020204"/>
                </a:rPr>
                <a:t>LAN</a:t>
              </a:r>
              <a:endParaRPr sz="800" dirty="0">
                <a:latin typeface="Arial" panose="020B0604020202020204"/>
                <a:ea typeface="Arial" panose="020B0604020202020204"/>
                <a:cs typeface="Arial" panose="020B0604020202020204"/>
              </a:endParaRPr>
            </a:p>
            <a:p>
              <a:pPr marL="879475" algn="l" rtl="0" eaLnBrk="0">
                <a:lnSpc>
                  <a:spcPct val="88000"/>
                </a:lnSpc>
                <a:spcBef>
                  <a:spcPts val="480"/>
                </a:spcBef>
              </a:pPr>
              <a:r>
                <a:rPr sz="800" kern="0" spc="40" dirty="0">
                  <a:solidFill>
                    <a:srgbClr val="231F20">
                      <a:alpha val="100000"/>
                    </a:srgbClr>
                  </a:solidFill>
                  <a:latin typeface="Arial" panose="020B0604020202020204"/>
                  <a:ea typeface="Arial" panose="020B0604020202020204"/>
                  <a:cs typeface="Arial" panose="020B0604020202020204"/>
                </a:rPr>
                <a:t>Built-in cooling system, force</a:t>
              </a:r>
              <a:r>
                <a:rPr sz="800" kern="0" spc="30" dirty="0">
                  <a:solidFill>
                    <a:srgbClr val="231F20">
                      <a:alpha val="100000"/>
                    </a:srgbClr>
                  </a:solidFill>
                  <a:latin typeface="Arial" panose="020B0604020202020204"/>
                  <a:ea typeface="Arial" panose="020B0604020202020204"/>
                  <a:cs typeface="Arial" panose="020B0604020202020204"/>
                </a:rPr>
                <a:t>d air</a:t>
              </a:r>
              <a:r>
                <a:rPr sz="800" kern="0" spc="50" dirty="0">
                  <a:solidFill>
                    <a:srgbClr val="231F20">
                      <a:alpha val="100000"/>
                    </a:srgbClr>
                  </a:solidFill>
                  <a:latin typeface="Arial" panose="020B0604020202020204"/>
                  <a:ea typeface="Arial" panose="020B0604020202020204"/>
                  <a:cs typeface="Arial" panose="020B0604020202020204"/>
                </a:rPr>
                <a:t> </a:t>
              </a:r>
              <a:r>
                <a:rPr sz="800" kern="0" spc="30" dirty="0">
                  <a:solidFill>
                    <a:srgbClr val="231F20">
                      <a:alpha val="100000"/>
                    </a:srgbClr>
                  </a:solidFill>
                  <a:latin typeface="Arial" panose="020B0604020202020204"/>
                  <a:ea typeface="Arial" panose="020B0604020202020204"/>
                  <a:cs typeface="Arial" panose="020B0604020202020204"/>
                </a:rPr>
                <a:t>cooling</a:t>
              </a:r>
              <a:endParaRPr sz="800" dirty="0">
                <a:latin typeface="Arial" panose="020B0604020202020204"/>
                <a:ea typeface="Arial" panose="020B0604020202020204"/>
                <a:cs typeface="Arial" panose="020B0604020202020204"/>
              </a:endParaRPr>
            </a:p>
            <a:p>
              <a:pPr marL="1797050" algn="l" rtl="0" eaLnBrk="0">
                <a:lnSpc>
                  <a:spcPts val="1225"/>
                </a:lnSpc>
                <a:spcBef>
                  <a:spcPts val="205"/>
                </a:spcBef>
              </a:pPr>
              <a:r>
                <a:rPr sz="800" kern="0" spc="30" dirty="0">
                  <a:solidFill>
                    <a:srgbClr val="231F20">
                      <a:alpha val="100000"/>
                    </a:srgbClr>
                  </a:solidFill>
                  <a:latin typeface="Arial" panose="020B0604020202020204"/>
                  <a:ea typeface="Arial" panose="020B0604020202020204"/>
                  <a:cs typeface="Arial" panose="020B0604020202020204"/>
                </a:rPr>
                <a:t>≤35</a:t>
              </a:r>
              <a:endParaRPr sz="800" dirty="0">
                <a:latin typeface="Arial" panose="020B0604020202020204"/>
                <a:ea typeface="Arial" panose="020B0604020202020204"/>
                <a:cs typeface="Arial" panose="020B0604020202020204"/>
              </a:endParaRPr>
            </a:p>
          </p:txBody>
        </p:sp>
        <p:pic>
          <p:nvPicPr>
            <p:cNvPr id="1030" name="picture 1030"/>
            <p:cNvPicPr>
              <a:picLocks noChangeAspect="1"/>
            </p:cNvPicPr>
            <p:nvPr/>
          </p:nvPicPr>
          <p:blipFill>
            <a:blip r:embed="rId2"/>
            <a:stretch>
              <a:fillRect/>
            </a:stretch>
          </p:blipFill>
          <p:spPr>
            <a:xfrm rot="21600000">
              <a:off x="5606966" y="45362"/>
              <a:ext cx="10715" cy="1447799"/>
            </a:xfrm>
            <a:prstGeom prst="rect">
              <a:avLst/>
            </a:prstGeom>
          </p:spPr>
        </p:pic>
        <p:pic>
          <p:nvPicPr>
            <p:cNvPr id="1032" name="picture 1032"/>
            <p:cNvPicPr>
              <a:picLocks noChangeAspect="1"/>
            </p:cNvPicPr>
            <p:nvPr/>
          </p:nvPicPr>
          <p:blipFill>
            <a:blip r:embed="rId3"/>
            <a:stretch>
              <a:fillRect/>
            </a:stretch>
          </p:blipFill>
          <p:spPr>
            <a:xfrm rot="21600000">
              <a:off x="1865089" y="45337"/>
              <a:ext cx="8048" cy="1441844"/>
            </a:xfrm>
            <a:prstGeom prst="rect">
              <a:avLst/>
            </a:prstGeom>
          </p:spPr>
        </p:pic>
      </p:grpSp>
      <p:sp>
        <p:nvSpPr>
          <p:cNvPr id="1034" name="textbox 1034"/>
          <p:cNvSpPr/>
          <p:nvPr/>
        </p:nvSpPr>
        <p:spPr>
          <a:xfrm>
            <a:off x="6624794" y="8039434"/>
            <a:ext cx="143510" cy="149225"/>
          </a:xfrm>
          <a:prstGeom prst="rect">
            <a:avLst/>
          </a:prstGeom>
          <a:noFill/>
          <a:ln w="0" cap="flat">
            <a:noFill/>
            <a:prstDash val="solid"/>
            <a:miter lim="0"/>
          </a:ln>
        </p:spPr>
        <p:txBody>
          <a:bodyPr vert="horz" wrap="square" lIns="0" tIns="0" rIns="0" bIns="0"/>
          <a:p>
            <a:pPr algn="l" rtl="0" eaLnBrk="0">
              <a:lnSpc>
                <a:spcPct val="83000"/>
              </a:lnSpc>
            </a:pPr>
            <a:endParaRPr sz="100" dirty="0">
              <a:latin typeface="Arial" panose="020B0604020202020204"/>
              <a:ea typeface="Arial" panose="020B0604020202020204"/>
              <a:cs typeface="Arial" panose="020B0604020202020204"/>
            </a:endParaRPr>
          </a:p>
          <a:p>
            <a:pPr marL="12700" algn="l" rtl="0" eaLnBrk="0">
              <a:lnSpc>
                <a:spcPts val="970"/>
              </a:lnSpc>
            </a:pPr>
            <a:r>
              <a:rPr sz="800" kern="0" spc="0" dirty="0">
                <a:solidFill>
                  <a:srgbClr val="231F20">
                    <a:alpha val="100000"/>
                  </a:srgbClr>
                </a:solidFill>
                <a:latin typeface="HarmonyOS Sans SC" panose="00000500000000000000" charset="-122"/>
                <a:ea typeface="HarmonyOS Sans SC" panose="00000500000000000000" charset="-122"/>
                <a:cs typeface="HarmonyOS Sans SC" panose="00000500000000000000" charset="-122"/>
              </a:rPr>
              <a:t>kg</a:t>
            </a:r>
            <a:endParaRPr sz="800" dirty="0">
              <a:latin typeface="HarmonyOS Sans SC" panose="00000500000000000000" charset="-122"/>
              <a:ea typeface="HarmonyOS Sans SC" panose="00000500000000000000" charset="-122"/>
              <a:cs typeface="HarmonyOS Sans SC" panose="00000500000000000000" charset="-122"/>
            </a:endParaRPr>
          </a:p>
        </p:txBody>
      </p:sp>
      <p:pic>
        <p:nvPicPr>
          <p:cNvPr id="1038" name="picture 1038"/>
          <p:cNvPicPr>
            <a:picLocks noChangeAspect="1"/>
          </p:cNvPicPr>
          <p:nvPr/>
        </p:nvPicPr>
        <p:blipFill>
          <a:blip r:embed="rId4"/>
          <a:stretch>
            <a:fillRect/>
          </a:stretch>
        </p:blipFill>
        <p:spPr>
          <a:xfrm rot="21600000">
            <a:off x="685562" y="8556638"/>
            <a:ext cx="6370017" cy="1077609"/>
          </a:xfrm>
          <a:prstGeom prst="rect">
            <a:avLst/>
          </a:prstGeom>
        </p:spPr>
      </p:pic>
      <p:sp>
        <p:nvSpPr>
          <p:cNvPr id="1040" name="textbox 1040"/>
          <p:cNvSpPr/>
          <p:nvPr/>
        </p:nvSpPr>
        <p:spPr>
          <a:xfrm>
            <a:off x="6534389" y="8594352"/>
            <a:ext cx="283209" cy="662305"/>
          </a:xfrm>
          <a:prstGeom prst="rect">
            <a:avLst/>
          </a:prstGeom>
          <a:noFill/>
          <a:ln w="0" cap="flat">
            <a:noFill/>
            <a:prstDash val="solid"/>
            <a:miter lim="0"/>
          </a:ln>
        </p:spPr>
        <p:txBody>
          <a:bodyPr vert="horz" wrap="square" lIns="0" tIns="0" rIns="0" bIns="0"/>
          <a:p>
            <a:pPr algn="l" rtl="0" eaLnBrk="0">
              <a:lnSpc>
                <a:spcPct val="82000"/>
              </a:lnSpc>
            </a:pPr>
            <a:endParaRPr sz="100" dirty="0">
              <a:latin typeface="Arial" panose="020B0604020202020204"/>
              <a:ea typeface="Arial" panose="020B0604020202020204"/>
              <a:cs typeface="Arial" panose="020B0604020202020204"/>
            </a:endParaRPr>
          </a:p>
          <a:p>
            <a:pPr marL="12700" algn="l" rtl="0" eaLnBrk="0">
              <a:lnSpc>
                <a:spcPct val="76000"/>
              </a:lnSpc>
            </a:pPr>
            <a:r>
              <a:rPr sz="800" kern="0" spc="30" dirty="0">
                <a:solidFill>
                  <a:srgbClr val="FFFFFF">
                    <a:alpha val="100000"/>
                  </a:srgbClr>
                </a:solidFill>
                <a:latin typeface="Arial" panose="020B0604020202020204"/>
                <a:ea typeface="Arial" panose="020B0604020202020204"/>
                <a:cs typeface="Arial" panose="020B0604020202020204"/>
              </a:rPr>
              <a:t>UNIT</a:t>
            </a:r>
            <a:endParaRPr sz="800" dirty="0">
              <a:latin typeface="Arial" panose="020B0604020202020204"/>
              <a:ea typeface="Arial" panose="020B0604020202020204"/>
              <a:cs typeface="Arial" panose="020B0604020202020204"/>
            </a:endParaRPr>
          </a:p>
          <a:p>
            <a:pPr marL="93345" algn="l" rtl="0" eaLnBrk="0">
              <a:lnSpc>
                <a:spcPts val="760"/>
              </a:lnSpc>
              <a:spcBef>
                <a:spcPts val="685"/>
              </a:spcBef>
            </a:pPr>
            <a:r>
              <a:rPr sz="500" kern="0" spc="-10" dirty="0">
                <a:solidFill>
                  <a:srgbClr val="231F20">
                    <a:alpha val="100000"/>
                  </a:srgbClr>
                </a:solidFill>
                <a:latin typeface="HarmonyOS Sans SC" panose="00000500000000000000" charset="-122"/>
                <a:ea typeface="HarmonyOS Sans SC" panose="00000500000000000000" charset="-122"/>
                <a:cs typeface="HarmonyOS Sans SC" panose="00000500000000000000" charset="-122"/>
              </a:rPr>
              <a:t>。C</a:t>
            </a:r>
            <a:endParaRPr sz="500" dirty="0">
              <a:latin typeface="HarmonyOS Sans SC" panose="00000500000000000000" charset="-122"/>
              <a:ea typeface="HarmonyOS Sans SC" panose="00000500000000000000" charset="-122"/>
              <a:cs typeface="HarmonyOS Sans SC" panose="00000500000000000000" charset="-122"/>
            </a:endParaRPr>
          </a:p>
          <a:p>
            <a:pPr marL="104775" algn="l" rtl="0" eaLnBrk="0">
              <a:lnSpc>
                <a:spcPts val="970"/>
              </a:lnSpc>
              <a:spcBef>
                <a:spcPts val="745"/>
              </a:spcBef>
            </a:pPr>
            <a:r>
              <a:rPr sz="800" kern="0" spc="50" dirty="0">
                <a:solidFill>
                  <a:srgbClr val="231F20">
                    <a:alpha val="100000"/>
                  </a:srgbClr>
                </a:solidFill>
                <a:latin typeface="HarmonyOS Sans SC" panose="00000500000000000000" charset="-122"/>
                <a:ea typeface="HarmonyOS Sans SC" panose="00000500000000000000" charset="-122"/>
                <a:cs typeface="HarmonyOS Sans SC" panose="00000500000000000000" charset="-122"/>
              </a:rPr>
              <a:t>%</a:t>
            </a:r>
            <a:endParaRPr sz="800" dirty="0">
              <a:latin typeface="HarmonyOS Sans SC" panose="00000500000000000000" charset="-122"/>
              <a:ea typeface="HarmonyOS Sans SC" panose="00000500000000000000" charset="-122"/>
              <a:cs typeface="HarmonyOS Sans SC" panose="00000500000000000000" charset="-122"/>
            </a:endParaRPr>
          </a:p>
          <a:p>
            <a:pPr algn="l" rtl="0" eaLnBrk="0">
              <a:lnSpc>
                <a:spcPct val="147000"/>
              </a:lnSpc>
            </a:pPr>
            <a:endParaRPr sz="200" dirty="0">
              <a:latin typeface="Arial" panose="020B0604020202020204"/>
              <a:ea typeface="Arial" panose="020B0604020202020204"/>
              <a:cs typeface="Arial" panose="020B0604020202020204"/>
            </a:endParaRPr>
          </a:p>
          <a:p>
            <a:pPr marL="93345" algn="l" rtl="0" eaLnBrk="0">
              <a:lnSpc>
                <a:spcPts val="760"/>
              </a:lnSpc>
              <a:spcBef>
                <a:spcPts val="0"/>
              </a:spcBef>
            </a:pPr>
            <a:r>
              <a:rPr sz="500" kern="0" spc="-10" dirty="0">
                <a:solidFill>
                  <a:srgbClr val="231F20">
                    <a:alpha val="100000"/>
                  </a:srgbClr>
                </a:solidFill>
                <a:latin typeface="HarmonyOS Sans SC" panose="00000500000000000000" charset="-122"/>
                <a:ea typeface="HarmonyOS Sans SC" panose="00000500000000000000" charset="-122"/>
                <a:cs typeface="HarmonyOS Sans SC" panose="00000500000000000000" charset="-122"/>
              </a:rPr>
              <a:t>。C</a:t>
            </a:r>
            <a:endParaRPr sz="500" dirty="0">
              <a:latin typeface="HarmonyOS Sans SC" panose="00000500000000000000" charset="-122"/>
              <a:ea typeface="HarmonyOS Sans SC" panose="00000500000000000000" charset="-122"/>
              <a:cs typeface="HarmonyOS Sans SC" panose="00000500000000000000" charset="-122"/>
            </a:endParaRPr>
          </a:p>
        </p:txBody>
      </p:sp>
      <p:pic>
        <p:nvPicPr>
          <p:cNvPr id="1076" name="picture 1076"/>
          <p:cNvPicPr>
            <a:picLocks noChangeAspect="1"/>
          </p:cNvPicPr>
          <p:nvPr/>
        </p:nvPicPr>
        <p:blipFill>
          <a:blip r:embed="rId5"/>
          <a:stretch>
            <a:fillRect/>
          </a:stretch>
        </p:blipFill>
        <p:spPr>
          <a:xfrm rot="21600000">
            <a:off x="4271564" y="1596527"/>
            <a:ext cx="2354531" cy="1929170"/>
          </a:xfrm>
          <a:prstGeom prst="rect">
            <a:avLst/>
          </a:prstGeom>
        </p:spPr>
      </p:pic>
      <p:pic>
        <p:nvPicPr>
          <p:cNvPr id="1078" name="picture 1078"/>
          <p:cNvPicPr>
            <a:picLocks noChangeAspect="1"/>
          </p:cNvPicPr>
          <p:nvPr/>
        </p:nvPicPr>
        <p:blipFill>
          <a:blip r:embed="rId6"/>
          <a:stretch>
            <a:fillRect/>
          </a:stretch>
        </p:blipFill>
        <p:spPr>
          <a:xfrm rot="21600000">
            <a:off x="685440" y="3755813"/>
            <a:ext cx="6370017" cy="2690160"/>
          </a:xfrm>
          <a:prstGeom prst="rect">
            <a:avLst/>
          </a:prstGeom>
        </p:spPr>
      </p:pic>
      <p:graphicFrame>
        <p:nvGraphicFramePr>
          <p:cNvPr id="1080" name="table 1080"/>
          <p:cNvGraphicFramePr>
            <a:graphicFrameLocks noGrp="1"/>
          </p:cNvGraphicFramePr>
          <p:nvPr/>
        </p:nvGraphicFramePr>
        <p:xfrm>
          <a:off x="2550535" y="3816251"/>
          <a:ext cx="3752215" cy="2629535"/>
        </p:xfrm>
        <a:graphic>
          <a:graphicData uri="http://schemas.openxmlformats.org/drawingml/2006/table">
            <a:tbl>
              <a:tblPr/>
              <a:tblGrid>
                <a:gridCol w="1251585"/>
                <a:gridCol w="1247775"/>
                <a:gridCol w="1252855"/>
              </a:tblGrid>
              <a:tr h="2629535">
                <a:tc>
                  <a:txBody>
                    <a:bodyPr/>
                    <a:p>
                      <a:pPr algn="l" rtl="0" eaLnBrk="0">
                        <a:lnSpc>
                          <a:spcPct val="12000"/>
                        </a:lnSpc>
                      </a:pPr>
                      <a:endParaRPr sz="100" dirty="0">
                        <a:latin typeface="Arial" panose="020B0604020202020204"/>
                        <a:ea typeface="Arial" panose="020B0604020202020204"/>
                        <a:cs typeface="Arial" panose="020B0604020202020204"/>
                      </a:endParaRPr>
                    </a:p>
                    <a:p>
                      <a:pPr marL="520065" algn="l" rtl="0" eaLnBrk="0">
                        <a:lnSpc>
                          <a:spcPct val="76000"/>
                        </a:lnSpc>
                      </a:pPr>
                      <a:r>
                        <a:rPr sz="800" kern="0" spc="30" dirty="0">
                          <a:solidFill>
                            <a:srgbClr val="FFFFFF">
                              <a:alpha val="100000"/>
                            </a:srgbClr>
                          </a:solidFill>
                          <a:latin typeface="Arial" panose="020B0604020202020204"/>
                          <a:ea typeface="Arial" panose="020B0604020202020204"/>
                          <a:cs typeface="Arial" panose="020B0604020202020204"/>
                        </a:rPr>
                        <a:t>MIN</a:t>
                      </a:r>
                      <a:endParaRPr sz="800" dirty="0">
                        <a:latin typeface="Arial" panose="020B0604020202020204"/>
                        <a:ea typeface="Arial" panose="020B0604020202020204"/>
                        <a:cs typeface="Arial" panose="020B0604020202020204"/>
                      </a:endParaRPr>
                    </a:p>
                    <a:p>
                      <a:pPr marL="502920" algn="l" rtl="0" eaLnBrk="0">
                        <a:lnSpc>
                          <a:spcPct val="88000"/>
                        </a:lnSpc>
                        <a:spcBef>
                          <a:spcPts val="595"/>
                        </a:spcBef>
                      </a:pPr>
                      <a:r>
                        <a:rPr sz="800" kern="0" spc="40" dirty="0">
                          <a:solidFill>
                            <a:srgbClr val="231F20">
                              <a:alpha val="100000"/>
                            </a:srgbClr>
                          </a:solidFill>
                          <a:latin typeface="Arial" panose="020B0604020202020204"/>
                          <a:ea typeface="Arial" panose="020B0604020202020204"/>
                          <a:cs typeface="Arial" panose="020B0604020202020204"/>
                        </a:rPr>
                        <a:t>2000</a:t>
                      </a:r>
                      <a:endParaRPr sz="800" dirty="0">
                        <a:latin typeface="Arial" panose="020B0604020202020204"/>
                        <a:ea typeface="Arial" panose="020B0604020202020204"/>
                        <a:cs typeface="Arial" panose="020B0604020202020204"/>
                      </a:endParaRPr>
                    </a:p>
                    <a:p>
                      <a:pPr algn="l" rtl="0" eaLnBrk="0">
                        <a:lnSpc>
                          <a:spcPct val="118000"/>
                        </a:lnSpc>
                      </a:pPr>
                      <a:endParaRPr sz="1000" dirty="0">
                        <a:latin typeface="Arial" panose="020B0604020202020204"/>
                        <a:ea typeface="Arial" panose="020B0604020202020204"/>
                        <a:cs typeface="Arial" panose="020B0604020202020204"/>
                      </a:endParaRPr>
                    </a:p>
                    <a:p>
                      <a:pPr algn="l" rtl="0" eaLnBrk="0">
                        <a:lnSpc>
                          <a:spcPct val="118000"/>
                        </a:lnSpc>
                      </a:pPr>
                      <a:endParaRPr sz="1000" dirty="0">
                        <a:latin typeface="Arial" panose="020B0604020202020204"/>
                        <a:ea typeface="Arial" panose="020B0604020202020204"/>
                        <a:cs typeface="Arial" panose="020B0604020202020204"/>
                      </a:endParaRPr>
                    </a:p>
                    <a:p>
                      <a:pPr marL="567690" algn="l" rtl="0" eaLnBrk="0">
                        <a:lnSpc>
                          <a:spcPct val="88000"/>
                        </a:lnSpc>
                        <a:spcBef>
                          <a:spcPts val="250"/>
                        </a:spcBef>
                      </a:pPr>
                      <a:r>
                        <a:rPr sz="800" kern="0" spc="20" dirty="0">
                          <a:solidFill>
                            <a:srgbClr val="231F20">
                              <a:alpha val="100000"/>
                            </a:srgbClr>
                          </a:solidFill>
                          <a:latin typeface="Arial" panose="020B0604020202020204"/>
                          <a:ea typeface="Arial" panose="020B0604020202020204"/>
                          <a:cs typeface="Arial" panose="020B0604020202020204"/>
                        </a:rPr>
                        <a:t>52</a:t>
                      </a:r>
                      <a:endParaRPr sz="800" dirty="0">
                        <a:latin typeface="Arial" panose="020B0604020202020204"/>
                        <a:ea typeface="Arial" panose="020B0604020202020204"/>
                        <a:cs typeface="Arial" panose="020B0604020202020204"/>
                      </a:endParaRPr>
                    </a:p>
                    <a:p>
                      <a:pPr marL="567690" algn="l" rtl="0" eaLnBrk="0">
                        <a:lnSpc>
                          <a:spcPct val="88000"/>
                        </a:lnSpc>
                        <a:spcBef>
                          <a:spcPts val="775"/>
                        </a:spcBef>
                      </a:pPr>
                      <a:r>
                        <a:rPr sz="800" kern="0" spc="20" dirty="0">
                          <a:solidFill>
                            <a:srgbClr val="231F20">
                              <a:alpha val="100000"/>
                            </a:srgbClr>
                          </a:solidFill>
                          <a:latin typeface="Arial" panose="020B0604020202020204"/>
                          <a:ea typeface="Arial" panose="020B0604020202020204"/>
                          <a:cs typeface="Arial" panose="020B0604020202020204"/>
                        </a:rPr>
                        <a:t>52</a:t>
                      </a:r>
                      <a:endParaRPr sz="800" dirty="0">
                        <a:latin typeface="Arial" panose="020B0604020202020204"/>
                        <a:ea typeface="Arial" panose="020B0604020202020204"/>
                        <a:cs typeface="Arial" panose="020B0604020202020204"/>
                      </a:endParaRPr>
                    </a:p>
                    <a:p>
                      <a:pPr algn="l" rtl="0" eaLnBrk="0">
                        <a:lnSpc>
                          <a:spcPct val="108000"/>
                        </a:lnSpc>
                      </a:pPr>
                      <a:endParaRPr sz="1000" dirty="0">
                        <a:latin typeface="Arial" panose="020B0604020202020204"/>
                        <a:ea typeface="Arial" panose="020B0604020202020204"/>
                        <a:cs typeface="Arial" panose="020B0604020202020204"/>
                      </a:endParaRPr>
                    </a:p>
                    <a:p>
                      <a:pPr algn="l" rtl="0" eaLnBrk="0">
                        <a:lnSpc>
                          <a:spcPct val="108000"/>
                        </a:lnSpc>
                      </a:pPr>
                      <a:endParaRPr sz="1000" dirty="0">
                        <a:latin typeface="Arial" panose="020B0604020202020204"/>
                        <a:ea typeface="Arial" panose="020B0604020202020204"/>
                        <a:cs typeface="Arial" panose="020B0604020202020204"/>
                      </a:endParaRPr>
                    </a:p>
                    <a:p>
                      <a:pPr algn="l" rtl="0" eaLnBrk="0">
                        <a:lnSpc>
                          <a:spcPct val="109000"/>
                        </a:lnSpc>
                      </a:pPr>
                      <a:endParaRPr sz="1000" dirty="0">
                        <a:latin typeface="Arial" panose="020B0604020202020204"/>
                        <a:ea typeface="Arial" panose="020B0604020202020204"/>
                        <a:cs typeface="Arial" panose="020B0604020202020204"/>
                      </a:endParaRPr>
                    </a:p>
                    <a:p>
                      <a:pPr algn="l" rtl="0" eaLnBrk="0">
                        <a:lnSpc>
                          <a:spcPct val="109000"/>
                        </a:lnSpc>
                      </a:pPr>
                      <a:endParaRPr sz="1000" dirty="0">
                        <a:latin typeface="Arial" panose="020B0604020202020204"/>
                        <a:ea typeface="Arial" panose="020B0604020202020204"/>
                        <a:cs typeface="Arial" panose="020B0604020202020204"/>
                      </a:endParaRPr>
                    </a:p>
                    <a:p>
                      <a:pPr algn="l" rtl="0" eaLnBrk="0">
                        <a:lnSpc>
                          <a:spcPct val="109000"/>
                        </a:lnSpc>
                      </a:pPr>
                      <a:endParaRPr sz="1000" dirty="0">
                        <a:latin typeface="Arial" panose="020B0604020202020204"/>
                        <a:ea typeface="Arial" panose="020B0604020202020204"/>
                        <a:cs typeface="Arial" panose="020B0604020202020204"/>
                      </a:endParaRPr>
                    </a:p>
                    <a:p>
                      <a:pPr algn="l" rtl="0" eaLnBrk="0">
                        <a:lnSpc>
                          <a:spcPct val="109000"/>
                        </a:lnSpc>
                      </a:pPr>
                      <a:endParaRPr sz="1000" dirty="0">
                        <a:latin typeface="Arial" panose="020B0604020202020204"/>
                        <a:ea typeface="Arial" panose="020B0604020202020204"/>
                        <a:cs typeface="Arial" panose="020B0604020202020204"/>
                      </a:endParaRPr>
                    </a:p>
                    <a:p>
                      <a:pPr algn="l" rtl="0" eaLnBrk="0">
                        <a:lnSpc>
                          <a:spcPct val="104000"/>
                        </a:lnSpc>
                      </a:pPr>
                      <a:endParaRPr sz="200" dirty="0">
                        <a:latin typeface="Arial" panose="020B0604020202020204"/>
                        <a:ea typeface="Arial" panose="020B0604020202020204"/>
                        <a:cs typeface="Arial" panose="020B0604020202020204"/>
                      </a:endParaRPr>
                    </a:p>
                    <a:p>
                      <a:pPr marL="534670" algn="l" rtl="0" eaLnBrk="0">
                        <a:lnSpc>
                          <a:spcPct val="88000"/>
                        </a:lnSpc>
                        <a:spcBef>
                          <a:spcPts val="0"/>
                        </a:spcBef>
                      </a:pPr>
                      <a:r>
                        <a:rPr sz="800" kern="0" spc="30" dirty="0">
                          <a:solidFill>
                            <a:srgbClr val="231F20">
                              <a:alpha val="100000"/>
                            </a:srgbClr>
                          </a:solidFill>
                          <a:latin typeface="Arial" panose="020B0604020202020204"/>
                          <a:ea typeface="Arial" panose="020B0604020202020204"/>
                          <a:cs typeface="Arial" panose="020B0604020202020204"/>
                        </a:rPr>
                        <a:t>200</a:t>
                      </a:r>
                      <a:endParaRPr sz="800" dirty="0">
                        <a:latin typeface="Arial" panose="020B0604020202020204"/>
                        <a:ea typeface="Arial" panose="020B0604020202020204"/>
                        <a:cs typeface="Arial" panose="020B0604020202020204"/>
                      </a:endParaRPr>
                    </a:p>
                  </a:txBody>
                  <a:tcPr marL="0" marR="0" marT="0" marB="0" vert="horz">
                    <a:lnL w="6350" cap="flat" cmpd="sng" algn="ctr">
                      <a:solidFill>
                        <a:srgbClr val="21294D"/>
                      </a:solidFill>
                      <a:prstDash val="solid"/>
                      <a:round/>
                      <a:headEnd type="none" w="med" len="med"/>
                      <a:tailEnd type="none" w="med" len="med"/>
                    </a:lnL>
                    <a:lnR w="9525" cap="flat" cmpd="sng" algn="ctr">
                      <a:solidFill>
                        <a:srgbClr val="21294D"/>
                      </a:solidFill>
                      <a:prstDash val="solid"/>
                      <a:round/>
                      <a:headEnd type="none" w="med" len="med"/>
                      <a:tailEnd type="none" w="med" len="med"/>
                    </a:lnR>
                    <a:lnT>
                      <a:noFill/>
                    </a:lnT>
                    <a:lnB>
                      <a:noFill/>
                    </a:lnB>
                  </a:tcPr>
                </a:tc>
                <a:tc>
                  <a:txBody>
                    <a:bodyPr/>
                    <a:p>
                      <a:pPr algn="l" rtl="0" eaLnBrk="0">
                        <a:lnSpc>
                          <a:spcPct val="12000"/>
                        </a:lnSpc>
                      </a:pPr>
                      <a:endParaRPr sz="100" dirty="0">
                        <a:latin typeface="Arial" panose="020B0604020202020204"/>
                        <a:ea typeface="Arial" panose="020B0604020202020204"/>
                        <a:cs typeface="Arial" panose="020B0604020202020204"/>
                      </a:endParaRPr>
                    </a:p>
                    <a:p>
                      <a:pPr marL="492125" algn="l" rtl="0" eaLnBrk="0">
                        <a:lnSpc>
                          <a:spcPct val="76000"/>
                        </a:lnSpc>
                      </a:pPr>
                      <a:r>
                        <a:rPr sz="800" kern="0" spc="30" dirty="0">
                          <a:solidFill>
                            <a:srgbClr val="FFFFFF">
                              <a:alpha val="100000"/>
                            </a:srgbClr>
                          </a:solidFill>
                          <a:latin typeface="Arial" panose="020B0604020202020204"/>
                          <a:ea typeface="Arial" panose="020B0604020202020204"/>
                          <a:cs typeface="Arial" panose="020B0604020202020204"/>
                        </a:rPr>
                        <a:t>TYP.</a:t>
                      </a:r>
                      <a:endParaRPr sz="800" dirty="0">
                        <a:latin typeface="Arial" panose="020B0604020202020204"/>
                        <a:ea typeface="Arial" panose="020B0604020202020204"/>
                        <a:cs typeface="Arial" panose="020B0604020202020204"/>
                      </a:endParaRPr>
                    </a:p>
                    <a:p>
                      <a:pPr algn="l" rtl="0" eaLnBrk="0">
                        <a:lnSpc>
                          <a:spcPct val="194000"/>
                        </a:lnSpc>
                      </a:pPr>
                      <a:endParaRPr sz="1000" dirty="0">
                        <a:latin typeface="Arial" panose="020B0604020202020204"/>
                        <a:ea typeface="Arial" panose="020B0604020202020204"/>
                        <a:cs typeface="Arial" panose="020B0604020202020204"/>
                      </a:endParaRPr>
                    </a:p>
                    <a:p>
                      <a:pPr marL="576580" algn="l" rtl="0" eaLnBrk="0">
                        <a:lnSpc>
                          <a:spcPct val="88000"/>
                        </a:lnSpc>
                        <a:spcBef>
                          <a:spcPts val="250"/>
                        </a:spcBef>
                      </a:pPr>
                      <a:r>
                        <a:rPr sz="800" kern="0" spc="0" dirty="0">
                          <a:solidFill>
                            <a:srgbClr val="231F20">
                              <a:alpha val="100000"/>
                            </a:srgbClr>
                          </a:solidFill>
                          <a:latin typeface="Arial" panose="020B0604020202020204"/>
                          <a:ea typeface="Arial" panose="020B0604020202020204"/>
                          <a:cs typeface="Arial" panose="020B0604020202020204"/>
                        </a:rPr>
                        <a:t>0</a:t>
                      </a:r>
                      <a:endParaRPr sz="800" dirty="0">
                        <a:latin typeface="Arial" panose="020B0604020202020204"/>
                        <a:ea typeface="Arial" panose="020B0604020202020204"/>
                        <a:cs typeface="Arial" panose="020B0604020202020204"/>
                      </a:endParaRPr>
                    </a:p>
                    <a:p>
                      <a:pPr algn="l" rtl="0" eaLnBrk="0">
                        <a:lnSpc>
                          <a:spcPct val="119000"/>
                        </a:lnSpc>
                      </a:pPr>
                      <a:endParaRPr sz="1000" dirty="0">
                        <a:latin typeface="Arial" panose="020B0604020202020204"/>
                        <a:ea typeface="Arial" panose="020B0604020202020204"/>
                        <a:cs typeface="Arial" panose="020B0604020202020204"/>
                      </a:endParaRPr>
                    </a:p>
                    <a:p>
                      <a:pPr algn="l" rtl="0" eaLnBrk="0">
                        <a:lnSpc>
                          <a:spcPct val="119000"/>
                        </a:lnSpc>
                      </a:pPr>
                      <a:endParaRPr sz="1000" dirty="0">
                        <a:latin typeface="Arial" panose="020B0604020202020204"/>
                        <a:ea typeface="Arial" panose="020B0604020202020204"/>
                        <a:cs typeface="Arial" panose="020B0604020202020204"/>
                      </a:endParaRPr>
                    </a:p>
                    <a:p>
                      <a:pPr algn="l" rtl="0" eaLnBrk="0">
                        <a:lnSpc>
                          <a:spcPct val="119000"/>
                        </a:lnSpc>
                      </a:pPr>
                      <a:endParaRPr sz="1000" dirty="0">
                        <a:latin typeface="Arial" panose="020B0604020202020204"/>
                        <a:ea typeface="Arial" panose="020B0604020202020204"/>
                        <a:cs typeface="Arial" panose="020B0604020202020204"/>
                      </a:endParaRPr>
                    </a:p>
                    <a:p>
                      <a:pPr marL="557530" algn="l" rtl="0" eaLnBrk="0">
                        <a:lnSpc>
                          <a:spcPct val="88000"/>
                        </a:lnSpc>
                        <a:spcBef>
                          <a:spcPts val="240"/>
                        </a:spcBef>
                      </a:pPr>
                      <a:r>
                        <a:rPr sz="800" kern="0" spc="30" dirty="0">
                          <a:solidFill>
                            <a:srgbClr val="231F20">
                              <a:alpha val="100000"/>
                            </a:srgbClr>
                          </a:solidFill>
                          <a:latin typeface="Arial" panose="020B0604020202020204"/>
                          <a:ea typeface="Arial" panose="020B0604020202020204"/>
                          <a:cs typeface="Arial" panose="020B0604020202020204"/>
                        </a:rPr>
                        <a:t>±4</a:t>
                      </a:r>
                      <a:endParaRPr sz="800" dirty="0">
                        <a:latin typeface="Arial" panose="020B0604020202020204"/>
                        <a:ea typeface="Arial" panose="020B0604020202020204"/>
                        <a:cs typeface="Arial" panose="020B0604020202020204"/>
                      </a:endParaRPr>
                    </a:p>
                    <a:p>
                      <a:pPr marL="544830" algn="l" rtl="0" eaLnBrk="0">
                        <a:lnSpc>
                          <a:spcPct val="88000"/>
                        </a:lnSpc>
                        <a:spcBef>
                          <a:spcPts val="990"/>
                        </a:spcBef>
                      </a:pPr>
                      <a:r>
                        <a:rPr sz="800" kern="0" spc="20" dirty="0">
                          <a:solidFill>
                            <a:srgbClr val="231F20">
                              <a:alpha val="100000"/>
                            </a:srgbClr>
                          </a:solidFill>
                          <a:latin typeface="Arial" panose="020B0604020202020204"/>
                          <a:ea typeface="Arial" panose="020B0604020202020204"/>
                          <a:cs typeface="Arial" panose="020B0604020202020204"/>
                        </a:rPr>
                        <a:t>50</a:t>
                      </a:r>
                      <a:endParaRPr sz="800" dirty="0">
                        <a:latin typeface="Arial" panose="020B0604020202020204"/>
                        <a:ea typeface="Arial" panose="020B0604020202020204"/>
                        <a:cs typeface="Arial" panose="020B0604020202020204"/>
                      </a:endParaRPr>
                    </a:p>
                    <a:p>
                      <a:pPr marL="524510" algn="l" rtl="0" eaLnBrk="0">
                        <a:lnSpc>
                          <a:spcPct val="88000"/>
                        </a:lnSpc>
                        <a:spcBef>
                          <a:spcPts val="870"/>
                        </a:spcBef>
                      </a:pPr>
                      <a:r>
                        <a:rPr sz="800" kern="0" spc="30" dirty="0">
                          <a:solidFill>
                            <a:srgbClr val="231F20">
                              <a:alpha val="100000"/>
                            </a:srgbClr>
                          </a:solidFill>
                          <a:latin typeface="Arial" panose="020B0604020202020204"/>
                          <a:ea typeface="Arial" panose="020B0604020202020204"/>
                          <a:cs typeface="Arial" panose="020B0604020202020204"/>
                        </a:rPr>
                        <a:t>-50</a:t>
                      </a:r>
                      <a:endParaRPr sz="800" dirty="0">
                        <a:latin typeface="Arial" panose="020B0604020202020204"/>
                        <a:ea typeface="Arial" panose="020B0604020202020204"/>
                        <a:cs typeface="Arial" panose="020B0604020202020204"/>
                      </a:endParaRPr>
                    </a:p>
                    <a:p>
                      <a:pPr marL="524510" algn="l" rtl="0" eaLnBrk="0">
                        <a:lnSpc>
                          <a:spcPct val="88000"/>
                        </a:lnSpc>
                        <a:spcBef>
                          <a:spcPts val="940"/>
                        </a:spcBef>
                      </a:pPr>
                      <a:r>
                        <a:rPr sz="800" kern="0" spc="30" dirty="0">
                          <a:solidFill>
                            <a:srgbClr val="231F20">
                              <a:alpha val="100000"/>
                            </a:srgbClr>
                          </a:solidFill>
                          <a:latin typeface="Arial" panose="020B0604020202020204"/>
                          <a:ea typeface="Arial" panose="020B0604020202020204"/>
                          <a:cs typeface="Arial" panose="020B0604020202020204"/>
                        </a:rPr>
                        <a:t>-15</a:t>
                      </a:r>
                      <a:endParaRPr sz="800" dirty="0">
                        <a:latin typeface="Arial" panose="020B0604020202020204"/>
                        <a:ea typeface="Arial" panose="020B0604020202020204"/>
                        <a:cs typeface="Arial" panose="020B0604020202020204"/>
                      </a:endParaRPr>
                    </a:p>
                    <a:p>
                      <a:pPr algn="l" rtl="0" eaLnBrk="0">
                        <a:lnSpc>
                          <a:spcPct val="110000"/>
                        </a:lnSpc>
                      </a:pPr>
                      <a:endParaRPr sz="700" dirty="0">
                        <a:latin typeface="Arial" panose="020B0604020202020204"/>
                        <a:ea typeface="Arial" panose="020B0604020202020204"/>
                        <a:cs typeface="Arial" panose="020B0604020202020204"/>
                      </a:endParaRPr>
                    </a:p>
                    <a:p>
                      <a:pPr marL="511175" algn="l" rtl="0" eaLnBrk="0">
                        <a:lnSpc>
                          <a:spcPct val="88000"/>
                        </a:lnSpc>
                        <a:spcBef>
                          <a:spcPts val="5"/>
                        </a:spcBef>
                      </a:pPr>
                      <a:r>
                        <a:rPr sz="800" kern="0" spc="30" dirty="0">
                          <a:solidFill>
                            <a:srgbClr val="231F20">
                              <a:alpha val="100000"/>
                            </a:srgbClr>
                          </a:solidFill>
                          <a:latin typeface="Arial" panose="020B0604020202020204"/>
                          <a:ea typeface="Arial" panose="020B0604020202020204"/>
                          <a:cs typeface="Arial" panose="020B0604020202020204"/>
                        </a:rPr>
                        <a:t>220</a:t>
                      </a:r>
                      <a:endParaRPr sz="800" dirty="0">
                        <a:latin typeface="Arial" panose="020B0604020202020204"/>
                        <a:ea typeface="Arial" panose="020B0604020202020204"/>
                        <a:cs typeface="Arial" panose="020B0604020202020204"/>
                      </a:endParaRPr>
                    </a:p>
                  </a:txBody>
                  <a:tcPr marL="0" marR="0" marT="0" marB="0" vert="horz">
                    <a:lnL w="9525" cap="flat" cmpd="sng" algn="ctr">
                      <a:solidFill>
                        <a:srgbClr val="21294D"/>
                      </a:solidFill>
                      <a:prstDash val="solid"/>
                      <a:round/>
                      <a:headEnd type="none" w="med" len="med"/>
                      <a:tailEnd type="none" w="med" len="med"/>
                    </a:lnL>
                    <a:lnR w="9525" cap="flat" cmpd="sng" algn="ctr">
                      <a:solidFill>
                        <a:srgbClr val="21294D"/>
                      </a:solidFill>
                      <a:prstDash val="solid"/>
                      <a:round/>
                      <a:headEnd type="none" w="med" len="med"/>
                      <a:tailEnd type="none" w="med" len="med"/>
                    </a:lnR>
                    <a:lnT>
                      <a:noFill/>
                    </a:lnT>
                    <a:lnB>
                      <a:noFill/>
                    </a:lnB>
                  </a:tcPr>
                </a:tc>
                <a:tc>
                  <a:txBody>
                    <a:bodyPr/>
                    <a:p>
                      <a:pPr algn="l" rtl="0" eaLnBrk="0">
                        <a:lnSpc>
                          <a:spcPct val="6000"/>
                        </a:lnSpc>
                      </a:pPr>
                      <a:endParaRPr sz="100" dirty="0">
                        <a:latin typeface="Arial" panose="020B0604020202020204"/>
                        <a:ea typeface="Arial" panose="020B0604020202020204"/>
                        <a:cs typeface="Arial" panose="020B0604020202020204"/>
                      </a:endParaRPr>
                    </a:p>
                    <a:p>
                      <a:pPr marL="487680" algn="l" rtl="0" eaLnBrk="0">
                        <a:lnSpc>
                          <a:spcPct val="75000"/>
                        </a:lnSpc>
                      </a:pPr>
                      <a:r>
                        <a:rPr sz="800" kern="0" spc="40" dirty="0">
                          <a:solidFill>
                            <a:srgbClr val="FFFFFF">
                              <a:alpha val="100000"/>
                            </a:srgbClr>
                          </a:solidFill>
                          <a:latin typeface="Arial" panose="020B0604020202020204"/>
                          <a:ea typeface="Arial" panose="020B0604020202020204"/>
                          <a:cs typeface="Arial" panose="020B0604020202020204"/>
                        </a:rPr>
                        <a:t>MAX</a:t>
                      </a:r>
                      <a:endParaRPr sz="800" dirty="0">
                        <a:latin typeface="Arial" panose="020B0604020202020204"/>
                        <a:ea typeface="Arial" panose="020B0604020202020204"/>
                        <a:cs typeface="Arial" panose="020B0604020202020204"/>
                      </a:endParaRPr>
                    </a:p>
                    <a:p>
                      <a:pPr marL="504190" algn="l" rtl="0" eaLnBrk="0">
                        <a:lnSpc>
                          <a:spcPct val="88000"/>
                        </a:lnSpc>
                        <a:spcBef>
                          <a:spcPts val="775"/>
                        </a:spcBef>
                      </a:pPr>
                      <a:r>
                        <a:rPr sz="800" kern="0" spc="30" dirty="0">
                          <a:solidFill>
                            <a:srgbClr val="231F20">
                              <a:alpha val="100000"/>
                            </a:srgbClr>
                          </a:solidFill>
                          <a:latin typeface="Arial" panose="020B0604020202020204"/>
                          <a:ea typeface="Arial" panose="020B0604020202020204"/>
                          <a:cs typeface="Arial" panose="020B0604020202020204"/>
                        </a:rPr>
                        <a:t>6000</a:t>
                      </a:r>
                      <a:endParaRPr sz="800" dirty="0">
                        <a:latin typeface="Arial" panose="020B0604020202020204"/>
                        <a:ea typeface="Arial" panose="020B0604020202020204"/>
                        <a:cs typeface="Arial" panose="020B0604020202020204"/>
                      </a:endParaRPr>
                    </a:p>
                    <a:p>
                      <a:pPr marL="600075" algn="l" rtl="0" eaLnBrk="0">
                        <a:lnSpc>
                          <a:spcPct val="88000"/>
                        </a:lnSpc>
                        <a:spcBef>
                          <a:spcPts val="980"/>
                        </a:spcBef>
                      </a:pPr>
                      <a:r>
                        <a:rPr sz="800" kern="0" spc="0" dirty="0">
                          <a:solidFill>
                            <a:srgbClr val="231F20">
                              <a:alpha val="100000"/>
                            </a:srgbClr>
                          </a:solidFill>
                          <a:latin typeface="Arial" panose="020B0604020202020204"/>
                          <a:ea typeface="Arial" panose="020B0604020202020204"/>
                          <a:cs typeface="Arial" panose="020B0604020202020204"/>
                        </a:rPr>
                        <a:t>5</a:t>
                      </a:r>
                      <a:endParaRPr sz="800" dirty="0">
                        <a:latin typeface="Arial" panose="020B0604020202020204"/>
                        <a:ea typeface="Arial" panose="020B0604020202020204"/>
                        <a:cs typeface="Arial" panose="020B0604020202020204"/>
                      </a:endParaRPr>
                    </a:p>
                    <a:p>
                      <a:pPr algn="l" rtl="0" eaLnBrk="0">
                        <a:lnSpc>
                          <a:spcPct val="105000"/>
                        </a:lnSpc>
                      </a:pPr>
                      <a:endParaRPr sz="1000" dirty="0">
                        <a:latin typeface="Arial" panose="020B0604020202020204"/>
                        <a:ea typeface="Arial" panose="020B0604020202020204"/>
                        <a:cs typeface="Arial" panose="020B0604020202020204"/>
                      </a:endParaRPr>
                    </a:p>
                    <a:p>
                      <a:pPr algn="l" rtl="0" eaLnBrk="0">
                        <a:lnSpc>
                          <a:spcPct val="105000"/>
                        </a:lnSpc>
                      </a:pPr>
                      <a:endParaRPr sz="1000" dirty="0">
                        <a:latin typeface="Arial" panose="020B0604020202020204"/>
                        <a:ea typeface="Arial" panose="020B0604020202020204"/>
                        <a:cs typeface="Arial" panose="020B0604020202020204"/>
                      </a:endParaRPr>
                    </a:p>
                    <a:p>
                      <a:pPr algn="l" rtl="0" eaLnBrk="0">
                        <a:lnSpc>
                          <a:spcPct val="105000"/>
                        </a:lnSpc>
                      </a:pPr>
                      <a:endParaRPr sz="1000" dirty="0">
                        <a:latin typeface="Arial" panose="020B0604020202020204"/>
                        <a:ea typeface="Arial" panose="020B0604020202020204"/>
                        <a:cs typeface="Arial" panose="020B0604020202020204"/>
                      </a:endParaRPr>
                    </a:p>
                    <a:p>
                      <a:pPr algn="l" rtl="0" eaLnBrk="0">
                        <a:lnSpc>
                          <a:spcPct val="105000"/>
                        </a:lnSpc>
                      </a:pPr>
                      <a:endParaRPr sz="1000" dirty="0">
                        <a:latin typeface="Arial" panose="020B0604020202020204"/>
                        <a:ea typeface="Arial" panose="020B0604020202020204"/>
                        <a:cs typeface="Arial" panose="020B0604020202020204"/>
                      </a:endParaRPr>
                    </a:p>
                    <a:p>
                      <a:pPr algn="l" rtl="0" eaLnBrk="0">
                        <a:lnSpc>
                          <a:spcPct val="105000"/>
                        </a:lnSpc>
                      </a:pPr>
                      <a:endParaRPr sz="1000" dirty="0">
                        <a:latin typeface="Arial" panose="020B0604020202020204"/>
                        <a:ea typeface="Arial" panose="020B0604020202020204"/>
                        <a:cs typeface="Arial" panose="020B0604020202020204"/>
                      </a:endParaRPr>
                    </a:p>
                    <a:p>
                      <a:pPr algn="l" rtl="0" eaLnBrk="0">
                        <a:lnSpc>
                          <a:spcPct val="106000"/>
                        </a:lnSpc>
                      </a:pPr>
                      <a:endParaRPr sz="1000" dirty="0">
                        <a:latin typeface="Arial" panose="020B0604020202020204"/>
                        <a:ea typeface="Arial" panose="020B0604020202020204"/>
                        <a:cs typeface="Arial" panose="020B0604020202020204"/>
                      </a:endParaRPr>
                    </a:p>
                    <a:p>
                      <a:pPr algn="l" rtl="0" eaLnBrk="0">
                        <a:lnSpc>
                          <a:spcPct val="106000"/>
                        </a:lnSpc>
                      </a:pPr>
                      <a:endParaRPr sz="1000" dirty="0">
                        <a:latin typeface="Arial" panose="020B0604020202020204"/>
                        <a:ea typeface="Arial" panose="020B0604020202020204"/>
                        <a:cs typeface="Arial" panose="020B0604020202020204"/>
                      </a:endParaRPr>
                    </a:p>
                    <a:p>
                      <a:pPr algn="l" rtl="0" eaLnBrk="0">
                        <a:lnSpc>
                          <a:spcPct val="106000"/>
                        </a:lnSpc>
                      </a:pPr>
                      <a:endParaRPr sz="1000" dirty="0">
                        <a:latin typeface="Arial" panose="020B0604020202020204"/>
                        <a:ea typeface="Arial" panose="020B0604020202020204"/>
                        <a:cs typeface="Arial" panose="020B0604020202020204"/>
                      </a:endParaRPr>
                    </a:p>
                    <a:p>
                      <a:pPr algn="l" rtl="0" eaLnBrk="0">
                        <a:lnSpc>
                          <a:spcPct val="106000"/>
                        </a:lnSpc>
                      </a:pPr>
                      <a:endParaRPr sz="1000" dirty="0">
                        <a:latin typeface="Arial" panose="020B0604020202020204"/>
                        <a:ea typeface="Arial" panose="020B0604020202020204"/>
                        <a:cs typeface="Arial" panose="020B0604020202020204"/>
                      </a:endParaRPr>
                    </a:p>
                    <a:p>
                      <a:pPr marL="535305" algn="l" rtl="0" eaLnBrk="0">
                        <a:lnSpc>
                          <a:spcPct val="88000"/>
                        </a:lnSpc>
                        <a:spcBef>
                          <a:spcPts val="245"/>
                        </a:spcBef>
                      </a:pPr>
                      <a:r>
                        <a:rPr sz="800" kern="0" spc="30" dirty="0">
                          <a:solidFill>
                            <a:srgbClr val="231F20">
                              <a:alpha val="100000"/>
                            </a:srgbClr>
                          </a:solidFill>
                          <a:latin typeface="Arial" panose="020B0604020202020204"/>
                          <a:ea typeface="Arial" panose="020B0604020202020204"/>
                          <a:cs typeface="Arial" panose="020B0604020202020204"/>
                        </a:rPr>
                        <a:t>260</a:t>
                      </a:r>
                      <a:endParaRPr sz="800" dirty="0">
                        <a:latin typeface="Arial" panose="020B0604020202020204"/>
                        <a:ea typeface="Arial" panose="020B0604020202020204"/>
                        <a:cs typeface="Arial" panose="020B0604020202020204"/>
                      </a:endParaRPr>
                    </a:p>
                    <a:p>
                      <a:pPr marL="503555" algn="l" rtl="0" eaLnBrk="0">
                        <a:lnSpc>
                          <a:spcPct val="88000"/>
                        </a:lnSpc>
                        <a:spcBef>
                          <a:spcPts val="915"/>
                        </a:spcBef>
                      </a:pPr>
                      <a:r>
                        <a:rPr sz="800" kern="0" spc="40" dirty="0">
                          <a:solidFill>
                            <a:srgbClr val="231F20">
                              <a:alpha val="100000"/>
                            </a:srgbClr>
                          </a:solidFill>
                          <a:latin typeface="Arial" panose="020B0604020202020204"/>
                          <a:ea typeface="Arial" panose="020B0604020202020204"/>
                          <a:cs typeface="Arial" panose="020B0604020202020204"/>
                        </a:rPr>
                        <a:t>2000</a:t>
                      </a:r>
                      <a:endParaRPr sz="800" dirty="0">
                        <a:latin typeface="Arial" panose="020B0604020202020204"/>
                        <a:ea typeface="Arial" panose="020B0604020202020204"/>
                        <a:cs typeface="Arial" panose="020B0604020202020204"/>
                      </a:endParaRPr>
                    </a:p>
                    <a:p>
                      <a:pPr algn="l" rtl="0" eaLnBrk="0">
                        <a:lnSpc>
                          <a:spcPct val="111000"/>
                        </a:lnSpc>
                      </a:pPr>
                      <a:endParaRPr sz="800" dirty="0">
                        <a:latin typeface="Arial" panose="020B0604020202020204"/>
                        <a:ea typeface="Arial" panose="020B0604020202020204"/>
                        <a:cs typeface="Arial" panose="020B0604020202020204"/>
                      </a:endParaRPr>
                    </a:p>
                    <a:p>
                      <a:pPr marL="598805" algn="l" rtl="0" eaLnBrk="0">
                        <a:lnSpc>
                          <a:spcPct val="88000"/>
                        </a:lnSpc>
                        <a:spcBef>
                          <a:spcPts val="0"/>
                        </a:spcBef>
                      </a:pPr>
                      <a:r>
                        <a:rPr sz="800" kern="0" spc="10" dirty="0">
                          <a:solidFill>
                            <a:srgbClr val="231F20">
                              <a:alpha val="100000"/>
                            </a:srgbClr>
                          </a:solidFill>
                          <a:latin typeface="Arial" panose="020B0604020202020204"/>
                          <a:ea typeface="Arial" panose="020B0604020202020204"/>
                          <a:cs typeface="Arial" panose="020B0604020202020204"/>
                        </a:rPr>
                        <a:t>2</a:t>
                      </a:r>
                      <a:endParaRPr sz="800" dirty="0">
                        <a:latin typeface="Arial" panose="020B0604020202020204"/>
                        <a:ea typeface="Arial" panose="020B0604020202020204"/>
                        <a:cs typeface="Arial" panose="020B0604020202020204"/>
                      </a:endParaRPr>
                    </a:p>
                  </a:txBody>
                  <a:tcPr marL="0" marR="0" marT="0" marB="0" vert="horz">
                    <a:lnL w="9525" cap="flat" cmpd="sng" algn="ctr">
                      <a:solidFill>
                        <a:srgbClr val="21294D"/>
                      </a:solidFill>
                      <a:prstDash val="solid"/>
                      <a:round/>
                      <a:headEnd type="none" w="med" len="med"/>
                      <a:tailEnd type="none" w="med" len="med"/>
                    </a:lnL>
                    <a:lnR w="9525" cap="flat" cmpd="sng" algn="ctr">
                      <a:solidFill>
                        <a:srgbClr val="21294D"/>
                      </a:solidFill>
                      <a:prstDash val="solid"/>
                      <a:round/>
                      <a:headEnd type="none" w="med" len="med"/>
                      <a:tailEnd type="none" w="med" len="med"/>
                    </a:lnR>
                    <a:lnT>
                      <a:noFill/>
                    </a:lnT>
                    <a:lnB>
                      <a:noFill/>
                    </a:lnB>
                  </a:tcPr>
                </a:tc>
              </a:tr>
            </a:tbl>
          </a:graphicData>
        </a:graphic>
      </p:graphicFrame>
      <p:sp>
        <p:nvSpPr>
          <p:cNvPr id="1082" name="textbox 1082"/>
          <p:cNvSpPr/>
          <p:nvPr/>
        </p:nvSpPr>
        <p:spPr>
          <a:xfrm>
            <a:off x="6533669" y="3803551"/>
            <a:ext cx="283209" cy="2371089"/>
          </a:xfrm>
          <a:prstGeom prst="rect">
            <a:avLst/>
          </a:prstGeom>
          <a:noFill/>
          <a:ln w="0" cap="flat">
            <a:noFill/>
            <a:prstDash val="solid"/>
            <a:miter lim="0"/>
          </a:ln>
        </p:spPr>
        <p:txBody>
          <a:bodyPr vert="horz" wrap="square" lIns="0" tIns="0" rIns="0" bIns="0"/>
          <a:p>
            <a:pPr algn="l" rtl="0" eaLnBrk="0">
              <a:lnSpc>
                <a:spcPct val="82000"/>
              </a:lnSpc>
            </a:pPr>
            <a:endParaRPr sz="100" dirty="0">
              <a:latin typeface="Arial" panose="020B0604020202020204"/>
              <a:ea typeface="Arial" panose="020B0604020202020204"/>
              <a:cs typeface="Arial" panose="020B0604020202020204"/>
            </a:endParaRPr>
          </a:p>
          <a:p>
            <a:pPr marL="12700" algn="l" rtl="0" eaLnBrk="0">
              <a:lnSpc>
                <a:spcPct val="76000"/>
              </a:lnSpc>
            </a:pPr>
            <a:r>
              <a:rPr sz="800" kern="0" spc="30" dirty="0">
                <a:solidFill>
                  <a:srgbClr val="FFFFFF">
                    <a:alpha val="100000"/>
                  </a:srgbClr>
                </a:solidFill>
                <a:latin typeface="Arial" panose="020B0604020202020204"/>
                <a:ea typeface="Arial" panose="020B0604020202020204"/>
                <a:cs typeface="Arial" panose="020B0604020202020204"/>
              </a:rPr>
              <a:t>UNIT</a:t>
            </a:r>
            <a:endParaRPr sz="800" dirty="0">
              <a:latin typeface="Arial" panose="020B0604020202020204"/>
              <a:ea typeface="Arial" panose="020B0604020202020204"/>
              <a:cs typeface="Arial" panose="020B0604020202020204"/>
            </a:endParaRPr>
          </a:p>
          <a:p>
            <a:pPr marL="35560" algn="l" rtl="0" eaLnBrk="0">
              <a:lnSpc>
                <a:spcPct val="76000"/>
              </a:lnSpc>
              <a:spcBef>
                <a:spcPts val="630"/>
              </a:spcBef>
            </a:pPr>
            <a:r>
              <a:rPr sz="800" kern="0" spc="40" dirty="0">
                <a:solidFill>
                  <a:srgbClr val="231F20">
                    <a:alpha val="100000"/>
                  </a:srgbClr>
                </a:solidFill>
                <a:latin typeface="Arial" panose="020B0604020202020204"/>
                <a:ea typeface="Arial" panose="020B0604020202020204"/>
                <a:cs typeface="Arial" panose="020B0604020202020204"/>
              </a:rPr>
              <a:t>MHz</a:t>
            </a:r>
            <a:endParaRPr sz="800" dirty="0">
              <a:latin typeface="Arial" panose="020B0604020202020204"/>
              <a:ea typeface="Arial" panose="020B0604020202020204"/>
              <a:cs typeface="Arial" panose="020B0604020202020204"/>
            </a:endParaRPr>
          </a:p>
          <a:p>
            <a:pPr marL="31115" algn="l" rtl="0" eaLnBrk="0">
              <a:lnSpc>
                <a:spcPct val="76000"/>
              </a:lnSpc>
              <a:spcBef>
                <a:spcPts val="1245"/>
              </a:spcBef>
            </a:pPr>
            <a:r>
              <a:rPr sz="800" kern="0" spc="50" dirty="0">
                <a:solidFill>
                  <a:srgbClr val="231F20">
                    <a:alpha val="100000"/>
                  </a:srgbClr>
                </a:solidFill>
                <a:latin typeface="Arial" panose="020B0604020202020204"/>
                <a:ea typeface="Arial" panose="020B0604020202020204"/>
                <a:cs typeface="Arial" panose="020B0604020202020204"/>
              </a:rPr>
              <a:t>dBm</a:t>
            </a:r>
            <a:endParaRPr sz="800" dirty="0">
              <a:latin typeface="Arial" panose="020B0604020202020204"/>
              <a:ea typeface="Arial" panose="020B0604020202020204"/>
              <a:cs typeface="Arial" panose="020B0604020202020204"/>
            </a:endParaRPr>
          </a:p>
          <a:p>
            <a:pPr marL="78740" algn="l" rtl="0" eaLnBrk="0">
              <a:lnSpc>
                <a:spcPct val="76000"/>
              </a:lnSpc>
              <a:spcBef>
                <a:spcPts val="1045"/>
              </a:spcBef>
            </a:pPr>
            <a:r>
              <a:rPr sz="800" kern="0" spc="30" dirty="0">
                <a:solidFill>
                  <a:srgbClr val="231F20">
                    <a:alpha val="100000"/>
                  </a:srgbClr>
                </a:solidFill>
                <a:latin typeface="Arial" panose="020B0604020202020204"/>
                <a:ea typeface="Arial" panose="020B0604020202020204"/>
                <a:cs typeface="Arial" panose="020B0604020202020204"/>
              </a:rPr>
              <a:t>dB</a:t>
            </a:r>
            <a:endParaRPr sz="800" dirty="0">
              <a:latin typeface="Arial" panose="020B0604020202020204"/>
              <a:ea typeface="Arial" panose="020B0604020202020204"/>
              <a:cs typeface="Arial" panose="020B0604020202020204"/>
            </a:endParaRPr>
          </a:p>
          <a:p>
            <a:pPr marL="31115" algn="l" rtl="0" eaLnBrk="0">
              <a:lnSpc>
                <a:spcPct val="76000"/>
              </a:lnSpc>
              <a:spcBef>
                <a:spcPts val="1070"/>
              </a:spcBef>
            </a:pPr>
            <a:r>
              <a:rPr sz="800" kern="0" spc="50" dirty="0">
                <a:solidFill>
                  <a:srgbClr val="231F20">
                    <a:alpha val="100000"/>
                  </a:srgbClr>
                </a:solidFill>
                <a:latin typeface="Arial" panose="020B0604020202020204"/>
                <a:ea typeface="Arial" panose="020B0604020202020204"/>
                <a:cs typeface="Arial" panose="020B0604020202020204"/>
              </a:rPr>
              <a:t>dBm</a:t>
            </a:r>
            <a:endParaRPr sz="800" dirty="0">
              <a:latin typeface="Arial" panose="020B0604020202020204"/>
              <a:ea typeface="Arial" panose="020B0604020202020204"/>
              <a:cs typeface="Arial" panose="020B0604020202020204"/>
            </a:endParaRPr>
          </a:p>
          <a:p>
            <a:pPr marL="78740" algn="l" rtl="0" eaLnBrk="0">
              <a:lnSpc>
                <a:spcPct val="76000"/>
              </a:lnSpc>
              <a:spcBef>
                <a:spcPts val="1055"/>
              </a:spcBef>
            </a:pPr>
            <a:r>
              <a:rPr sz="800" kern="0" spc="30" dirty="0">
                <a:solidFill>
                  <a:srgbClr val="231F20">
                    <a:alpha val="100000"/>
                  </a:srgbClr>
                </a:solidFill>
                <a:latin typeface="Arial" panose="020B0604020202020204"/>
                <a:ea typeface="Arial" panose="020B0604020202020204"/>
                <a:cs typeface="Arial" panose="020B0604020202020204"/>
              </a:rPr>
              <a:t>dB</a:t>
            </a:r>
            <a:endParaRPr sz="800" dirty="0">
              <a:latin typeface="Arial" panose="020B0604020202020204"/>
              <a:ea typeface="Arial" panose="020B0604020202020204"/>
              <a:cs typeface="Arial" panose="020B0604020202020204"/>
            </a:endParaRPr>
          </a:p>
          <a:p>
            <a:pPr marL="107315" algn="l" rtl="0" eaLnBrk="0">
              <a:lnSpc>
                <a:spcPct val="77000"/>
              </a:lnSpc>
              <a:spcBef>
                <a:spcPts val="1110"/>
              </a:spcBef>
            </a:pPr>
            <a:r>
              <a:rPr sz="800" kern="0" spc="20" dirty="0">
                <a:solidFill>
                  <a:srgbClr val="231F20">
                    <a:alpha val="100000"/>
                  </a:srgbClr>
                </a:solidFill>
                <a:latin typeface="Arial" panose="020B0604020202020204"/>
                <a:ea typeface="Arial" panose="020B0604020202020204"/>
                <a:cs typeface="Arial" panose="020B0604020202020204"/>
              </a:rPr>
              <a:t>Ω</a:t>
            </a:r>
            <a:endParaRPr sz="800" dirty="0">
              <a:latin typeface="Arial" panose="020B0604020202020204"/>
              <a:ea typeface="Arial" panose="020B0604020202020204"/>
              <a:cs typeface="Arial" panose="020B0604020202020204"/>
            </a:endParaRPr>
          </a:p>
          <a:p>
            <a:pPr marL="50165" algn="l" rtl="0" eaLnBrk="0">
              <a:lnSpc>
                <a:spcPct val="80000"/>
              </a:lnSpc>
              <a:spcBef>
                <a:spcPts val="960"/>
              </a:spcBef>
            </a:pPr>
            <a:r>
              <a:rPr sz="800" kern="0" spc="30" dirty="0">
                <a:solidFill>
                  <a:srgbClr val="231F20">
                    <a:alpha val="100000"/>
                  </a:srgbClr>
                </a:solidFill>
                <a:latin typeface="HarmonyOS Sans SC" panose="00000500000000000000" charset="-122"/>
                <a:ea typeface="HarmonyOS Sans SC" panose="00000500000000000000" charset="-122"/>
                <a:cs typeface="HarmonyOS Sans SC" panose="00000500000000000000" charset="-122"/>
              </a:rPr>
              <a:t>dBc</a:t>
            </a:r>
            <a:endParaRPr sz="800" dirty="0">
              <a:latin typeface="HarmonyOS Sans SC" panose="00000500000000000000" charset="-122"/>
              <a:ea typeface="HarmonyOS Sans SC" panose="00000500000000000000" charset="-122"/>
              <a:cs typeface="HarmonyOS Sans SC" panose="00000500000000000000" charset="-122"/>
            </a:endParaRPr>
          </a:p>
          <a:p>
            <a:pPr marL="50165" algn="l" rtl="0" eaLnBrk="0">
              <a:lnSpc>
                <a:spcPct val="80000"/>
              </a:lnSpc>
              <a:spcBef>
                <a:spcPts val="1020"/>
              </a:spcBef>
            </a:pPr>
            <a:r>
              <a:rPr sz="800" kern="0" spc="30" dirty="0">
                <a:solidFill>
                  <a:srgbClr val="231F20">
                    <a:alpha val="100000"/>
                  </a:srgbClr>
                </a:solidFill>
                <a:latin typeface="HarmonyOS Sans SC" panose="00000500000000000000" charset="-122"/>
                <a:ea typeface="HarmonyOS Sans SC" panose="00000500000000000000" charset="-122"/>
                <a:cs typeface="HarmonyOS Sans SC" panose="00000500000000000000" charset="-122"/>
              </a:rPr>
              <a:t>dBc</a:t>
            </a:r>
            <a:endParaRPr sz="800" dirty="0">
              <a:latin typeface="HarmonyOS Sans SC" panose="00000500000000000000" charset="-122"/>
              <a:ea typeface="HarmonyOS Sans SC" panose="00000500000000000000" charset="-122"/>
              <a:cs typeface="HarmonyOS Sans SC" panose="00000500000000000000" charset="-122"/>
            </a:endParaRPr>
          </a:p>
          <a:p>
            <a:pPr marL="24130" algn="l" rtl="0" eaLnBrk="0">
              <a:lnSpc>
                <a:spcPct val="78000"/>
              </a:lnSpc>
              <a:spcBef>
                <a:spcPts val="1010"/>
              </a:spcBef>
            </a:pPr>
            <a:r>
              <a:rPr sz="800" kern="0" spc="100" dirty="0">
                <a:solidFill>
                  <a:srgbClr val="231F20">
                    <a:alpha val="100000"/>
                  </a:srgbClr>
                </a:solidFill>
                <a:latin typeface="HarmonyOS Sans SC" panose="00000500000000000000" charset="-122"/>
                <a:ea typeface="HarmonyOS Sans SC" panose="00000500000000000000" charset="-122"/>
                <a:cs typeface="HarmonyOS Sans SC" panose="00000500000000000000" charset="-122"/>
              </a:rPr>
              <a:t>VAC</a:t>
            </a:r>
            <a:endParaRPr sz="800" dirty="0">
              <a:latin typeface="HarmonyOS Sans SC" panose="00000500000000000000" charset="-122"/>
              <a:ea typeface="HarmonyOS Sans SC" panose="00000500000000000000" charset="-122"/>
              <a:cs typeface="HarmonyOS Sans SC" panose="00000500000000000000" charset="-122"/>
            </a:endParaRPr>
          </a:p>
          <a:p>
            <a:pPr algn="l" rtl="0" eaLnBrk="0">
              <a:lnSpc>
                <a:spcPct val="110000"/>
              </a:lnSpc>
            </a:pPr>
            <a:endParaRPr sz="900" dirty="0">
              <a:latin typeface="Arial" panose="020B0604020202020204"/>
              <a:ea typeface="Arial" panose="020B0604020202020204"/>
              <a:cs typeface="Arial" panose="020B0604020202020204"/>
            </a:endParaRPr>
          </a:p>
          <a:p>
            <a:pPr algn="l" rtl="0" eaLnBrk="0">
              <a:lnSpc>
                <a:spcPct val="7000"/>
              </a:lnSpc>
            </a:pPr>
            <a:endParaRPr sz="100" dirty="0">
              <a:latin typeface="Arial" panose="020B0604020202020204"/>
              <a:ea typeface="Arial" panose="020B0604020202020204"/>
              <a:cs typeface="Arial" panose="020B0604020202020204"/>
            </a:endParaRPr>
          </a:p>
          <a:p>
            <a:pPr marL="92075" algn="l" rtl="0" eaLnBrk="0">
              <a:lnSpc>
                <a:spcPct val="76000"/>
              </a:lnSpc>
            </a:pPr>
            <a:r>
              <a:rPr sz="800" kern="0" spc="70" dirty="0">
                <a:solidFill>
                  <a:srgbClr val="231F20">
                    <a:alpha val="100000"/>
                  </a:srgbClr>
                </a:solidFill>
                <a:latin typeface="Arial" panose="020B0604020202020204"/>
                <a:ea typeface="Arial" panose="020B0604020202020204"/>
                <a:cs typeface="Arial" panose="020B0604020202020204"/>
              </a:rPr>
              <a:t>W</a:t>
            </a:r>
            <a:endParaRPr sz="800" dirty="0">
              <a:latin typeface="Arial" panose="020B0604020202020204"/>
              <a:ea typeface="Arial" panose="020B0604020202020204"/>
              <a:cs typeface="Arial" panose="020B0604020202020204"/>
            </a:endParaRPr>
          </a:p>
        </p:txBody>
      </p:sp>
      <p:sp>
        <p:nvSpPr>
          <p:cNvPr id="1084" name="textbox 1084"/>
          <p:cNvSpPr/>
          <p:nvPr/>
        </p:nvSpPr>
        <p:spPr>
          <a:xfrm>
            <a:off x="678090" y="8342100"/>
            <a:ext cx="2126614" cy="168910"/>
          </a:xfrm>
          <a:prstGeom prst="rect">
            <a:avLst/>
          </a:prstGeom>
          <a:noFill/>
          <a:ln w="0" cap="flat">
            <a:noFill/>
            <a:prstDash val="solid"/>
            <a:miter lim="0"/>
          </a:ln>
        </p:spPr>
        <p:txBody>
          <a:bodyPr vert="horz" wrap="square" lIns="0" tIns="0" rIns="0" bIns="0"/>
          <a:p>
            <a:pPr algn="l" rtl="0" eaLnBrk="0">
              <a:lnSpc>
                <a:spcPct val="87000"/>
              </a:lnSpc>
            </a:pPr>
            <a:endParaRPr sz="100" dirty="0">
              <a:latin typeface="Arial" panose="020B0604020202020204"/>
              <a:ea typeface="Arial" panose="020B0604020202020204"/>
              <a:cs typeface="Arial" panose="020B0604020202020204"/>
            </a:endParaRPr>
          </a:p>
          <a:p>
            <a:pPr marL="12700" algn="l" rtl="0" eaLnBrk="0">
              <a:lnSpc>
                <a:spcPct val="85000"/>
              </a:lnSpc>
            </a:pPr>
            <a:r>
              <a:rPr sz="1100" kern="0" spc="40" dirty="0">
                <a:solidFill>
                  <a:srgbClr val="21294D">
                    <a:alpha val="100000"/>
                  </a:srgbClr>
                </a:solidFill>
                <a:latin typeface="Arial" panose="020B0604020202020204"/>
                <a:ea typeface="Arial" panose="020B0604020202020204"/>
                <a:cs typeface="Arial" panose="020B0604020202020204"/>
              </a:rPr>
              <a:t>1.3</a:t>
            </a:r>
            <a:r>
              <a:rPr sz="1100" kern="0" spc="120" dirty="0">
                <a:solidFill>
                  <a:srgbClr val="21294D">
                    <a:alpha val="100000"/>
                  </a:srgbClr>
                </a:solidFill>
                <a:latin typeface="Arial" panose="020B0604020202020204"/>
                <a:ea typeface="Arial" panose="020B0604020202020204"/>
                <a:cs typeface="Arial" panose="020B0604020202020204"/>
              </a:rPr>
              <a:t> </a:t>
            </a:r>
            <a:r>
              <a:rPr sz="1100" kern="0" spc="40" dirty="0">
                <a:solidFill>
                  <a:srgbClr val="21294D">
                    <a:alpha val="100000"/>
                  </a:srgbClr>
                </a:solidFill>
                <a:latin typeface="Arial" panose="020B0604020202020204"/>
                <a:ea typeface="Arial" panose="020B0604020202020204"/>
                <a:cs typeface="Arial" panose="020B0604020202020204"/>
              </a:rPr>
              <a:t>Environ</a:t>
            </a:r>
            <a:r>
              <a:rPr sz="1100" kern="0" spc="30" dirty="0">
                <a:solidFill>
                  <a:srgbClr val="21294D">
                    <a:alpha val="100000"/>
                  </a:srgbClr>
                </a:solidFill>
                <a:latin typeface="Arial" panose="020B0604020202020204"/>
                <a:ea typeface="Arial" panose="020B0604020202020204"/>
                <a:cs typeface="Arial" panose="020B0604020202020204"/>
              </a:rPr>
              <a:t>mental /</a:t>
            </a:r>
            <a:r>
              <a:rPr sz="1100" kern="0" spc="120" dirty="0">
                <a:solidFill>
                  <a:srgbClr val="21294D">
                    <a:alpha val="100000"/>
                  </a:srgbClr>
                </a:solidFill>
                <a:latin typeface="Arial" panose="020B0604020202020204"/>
                <a:ea typeface="Arial" panose="020B0604020202020204"/>
                <a:cs typeface="Arial" panose="020B0604020202020204"/>
              </a:rPr>
              <a:t> </a:t>
            </a:r>
            <a:r>
              <a:rPr sz="1100" kern="0" spc="30" dirty="0">
                <a:solidFill>
                  <a:srgbClr val="21294D">
                    <a:alpha val="100000"/>
                  </a:srgbClr>
                </a:solidFill>
                <a:latin typeface="Arial" panose="020B0604020202020204"/>
                <a:ea typeface="Arial" panose="020B0604020202020204"/>
                <a:cs typeface="Arial" panose="020B0604020202020204"/>
              </a:rPr>
              <a:t>Protections</a:t>
            </a:r>
            <a:endParaRPr sz="1100" dirty="0">
              <a:latin typeface="Arial" panose="020B0604020202020204"/>
              <a:ea typeface="Arial" panose="020B0604020202020204"/>
              <a:cs typeface="Arial" panose="020B0604020202020204"/>
            </a:endParaRPr>
          </a:p>
        </p:txBody>
      </p:sp>
      <p:sp>
        <p:nvSpPr>
          <p:cNvPr id="1086" name="textbox 1086"/>
          <p:cNvSpPr/>
          <p:nvPr/>
        </p:nvSpPr>
        <p:spPr>
          <a:xfrm>
            <a:off x="856813" y="8594352"/>
            <a:ext cx="1370330" cy="924560"/>
          </a:xfrm>
          <a:prstGeom prst="rect">
            <a:avLst/>
          </a:prstGeom>
          <a:noFill/>
          <a:ln w="0" cap="flat">
            <a:noFill/>
            <a:prstDash val="solid"/>
            <a:miter lim="0"/>
          </a:ln>
        </p:spPr>
        <p:txBody>
          <a:bodyPr vert="horz" wrap="square" lIns="0" tIns="0" rIns="0" bIns="0"/>
          <a:p>
            <a:pPr algn="l" rtl="0" eaLnBrk="0">
              <a:lnSpc>
                <a:spcPct val="82000"/>
              </a:lnSpc>
            </a:pPr>
            <a:endParaRPr sz="100" dirty="0">
              <a:latin typeface="Arial" panose="020B0604020202020204"/>
              <a:ea typeface="Arial" panose="020B0604020202020204"/>
              <a:cs typeface="Arial" panose="020B0604020202020204"/>
            </a:endParaRPr>
          </a:p>
          <a:p>
            <a:pPr marL="30480" algn="l" rtl="0" eaLnBrk="0">
              <a:lnSpc>
                <a:spcPct val="76000"/>
              </a:lnSpc>
            </a:pPr>
            <a:r>
              <a:rPr sz="800" kern="0" spc="50" dirty="0">
                <a:solidFill>
                  <a:srgbClr val="FFFFFF">
                    <a:alpha val="100000"/>
                  </a:srgbClr>
                </a:solidFill>
                <a:latin typeface="Arial" panose="020B0604020202020204"/>
                <a:ea typeface="Arial" panose="020B0604020202020204"/>
                <a:cs typeface="Arial" panose="020B0604020202020204"/>
              </a:rPr>
              <a:t>PARAMETER</a:t>
            </a:r>
            <a:endParaRPr sz="800" dirty="0">
              <a:latin typeface="Arial" panose="020B0604020202020204"/>
              <a:ea typeface="Arial" panose="020B0604020202020204"/>
              <a:cs typeface="Arial" panose="020B0604020202020204"/>
            </a:endParaRPr>
          </a:p>
          <a:p>
            <a:pPr marL="17780" algn="l" rtl="0" eaLnBrk="0">
              <a:lnSpc>
                <a:spcPct val="88000"/>
              </a:lnSpc>
              <a:spcBef>
                <a:spcPts val="625"/>
              </a:spcBef>
            </a:pPr>
            <a:r>
              <a:rPr sz="800" kern="0" spc="30" dirty="0">
                <a:solidFill>
                  <a:srgbClr val="231F20">
                    <a:alpha val="100000"/>
                  </a:srgbClr>
                </a:solidFill>
                <a:latin typeface="Arial" panose="020B0604020202020204"/>
                <a:ea typeface="Arial" panose="020B0604020202020204"/>
                <a:cs typeface="Arial" panose="020B0604020202020204"/>
              </a:rPr>
              <a:t>Operating Temp.</a:t>
            </a:r>
            <a:endParaRPr sz="800" dirty="0">
              <a:latin typeface="Arial" panose="020B0604020202020204"/>
              <a:ea typeface="Arial" panose="020B0604020202020204"/>
              <a:cs typeface="Arial" panose="020B0604020202020204"/>
            </a:endParaRPr>
          </a:p>
          <a:p>
            <a:pPr marL="21590" algn="l" rtl="0" eaLnBrk="0">
              <a:lnSpc>
                <a:spcPct val="88000"/>
              </a:lnSpc>
              <a:spcBef>
                <a:spcPts val="620"/>
              </a:spcBef>
            </a:pPr>
            <a:r>
              <a:rPr sz="800" kern="0" spc="40" dirty="0">
                <a:solidFill>
                  <a:srgbClr val="231F20">
                    <a:alpha val="100000"/>
                  </a:srgbClr>
                </a:solidFill>
                <a:latin typeface="Arial" panose="020B0604020202020204"/>
                <a:ea typeface="Arial" panose="020B0604020202020204"/>
                <a:cs typeface="Arial" panose="020B0604020202020204"/>
              </a:rPr>
              <a:t>Humidity</a:t>
            </a:r>
            <a:r>
              <a:rPr sz="800" kern="0" spc="90" dirty="0">
                <a:solidFill>
                  <a:srgbClr val="231F20">
                    <a:alpha val="100000"/>
                  </a:srgbClr>
                </a:solidFill>
                <a:latin typeface="Arial" panose="020B0604020202020204"/>
                <a:ea typeface="Arial" panose="020B0604020202020204"/>
                <a:cs typeface="Arial" panose="020B0604020202020204"/>
              </a:rPr>
              <a:t> </a:t>
            </a:r>
            <a:r>
              <a:rPr sz="800" kern="0" spc="40" dirty="0">
                <a:solidFill>
                  <a:srgbClr val="231F20">
                    <a:alpha val="100000"/>
                  </a:srgbClr>
                </a:solidFill>
                <a:latin typeface="Arial" panose="020B0604020202020204"/>
                <a:ea typeface="Arial" panose="020B0604020202020204"/>
                <a:cs typeface="Arial" panose="020B0604020202020204"/>
              </a:rPr>
              <a:t>R</a:t>
            </a:r>
            <a:r>
              <a:rPr sz="800" kern="0" spc="30" dirty="0">
                <a:solidFill>
                  <a:srgbClr val="231F20">
                    <a:alpha val="100000"/>
                  </a:srgbClr>
                </a:solidFill>
                <a:latin typeface="Arial" panose="020B0604020202020204"/>
                <a:ea typeface="Arial" panose="020B0604020202020204"/>
                <a:cs typeface="Arial" panose="020B0604020202020204"/>
              </a:rPr>
              <a:t>ange</a:t>
            </a:r>
            <a:endParaRPr sz="800" dirty="0">
              <a:latin typeface="Arial" panose="020B0604020202020204"/>
              <a:ea typeface="Arial" panose="020B0604020202020204"/>
              <a:cs typeface="Arial" panose="020B0604020202020204"/>
            </a:endParaRPr>
          </a:p>
          <a:p>
            <a:pPr marL="12700" algn="l" rtl="0" eaLnBrk="0">
              <a:lnSpc>
                <a:spcPct val="88000"/>
              </a:lnSpc>
              <a:spcBef>
                <a:spcPts val="590"/>
              </a:spcBef>
            </a:pPr>
            <a:r>
              <a:rPr sz="800" kern="0" spc="40" dirty="0">
                <a:solidFill>
                  <a:srgbClr val="231F20">
                    <a:alpha val="100000"/>
                  </a:srgbClr>
                </a:solidFill>
                <a:latin typeface="Arial" panose="020B0604020202020204"/>
                <a:ea typeface="Arial" panose="020B0604020202020204"/>
                <a:cs typeface="Arial" panose="020B0604020202020204"/>
              </a:rPr>
              <a:t>Amplifier Safeguard Tem</a:t>
            </a:r>
            <a:r>
              <a:rPr sz="800" kern="0" spc="30" dirty="0">
                <a:solidFill>
                  <a:srgbClr val="231F20">
                    <a:alpha val="100000"/>
                  </a:srgbClr>
                </a:solidFill>
                <a:latin typeface="Arial" panose="020B0604020202020204"/>
                <a:ea typeface="Arial" panose="020B0604020202020204"/>
                <a:cs typeface="Arial" panose="020B0604020202020204"/>
              </a:rPr>
              <a:t>p.</a:t>
            </a:r>
            <a:endParaRPr sz="800" dirty="0">
              <a:latin typeface="Arial" panose="020B0604020202020204"/>
              <a:ea typeface="Arial" panose="020B0604020202020204"/>
              <a:cs typeface="Arial" panose="020B0604020202020204"/>
            </a:endParaRPr>
          </a:p>
          <a:p>
            <a:pPr algn="l" rtl="0" eaLnBrk="0">
              <a:lnSpc>
                <a:spcPct val="104000"/>
              </a:lnSpc>
            </a:pPr>
            <a:endParaRPr sz="1000" dirty="0">
              <a:latin typeface="Arial" panose="020B0604020202020204"/>
              <a:ea typeface="Arial" panose="020B0604020202020204"/>
              <a:cs typeface="Arial" panose="020B0604020202020204"/>
            </a:endParaRPr>
          </a:p>
          <a:p>
            <a:pPr marL="43815" algn="l" rtl="0" eaLnBrk="0">
              <a:lnSpc>
                <a:spcPct val="76000"/>
              </a:lnSpc>
              <a:spcBef>
                <a:spcPts val="5"/>
              </a:spcBef>
            </a:pPr>
            <a:r>
              <a:rPr sz="800" kern="0" spc="30" dirty="0">
                <a:solidFill>
                  <a:srgbClr val="231F20">
                    <a:alpha val="100000"/>
                  </a:srgbClr>
                </a:solidFill>
                <a:latin typeface="Arial" panose="020B0604020202020204"/>
                <a:ea typeface="Arial" panose="020B0604020202020204"/>
                <a:cs typeface="Arial" panose="020B0604020202020204"/>
              </a:rPr>
              <a:t>Protections</a:t>
            </a:r>
            <a:endParaRPr sz="800" dirty="0">
              <a:latin typeface="Arial" panose="020B0604020202020204"/>
              <a:ea typeface="Arial" panose="020B0604020202020204"/>
              <a:cs typeface="Arial" panose="020B0604020202020204"/>
            </a:endParaRPr>
          </a:p>
        </p:txBody>
      </p:sp>
      <p:sp>
        <p:nvSpPr>
          <p:cNvPr id="1094" name="textbox 1094"/>
          <p:cNvSpPr/>
          <p:nvPr/>
        </p:nvSpPr>
        <p:spPr>
          <a:xfrm>
            <a:off x="3413317" y="8596518"/>
            <a:ext cx="226695" cy="302895"/>
          </a:xfrm>
          <a:prstGeom prst="rect">
            <a:avLst/>
          </a:prstGeom>
          <a:noFill/>
          <a:ln w="0" cap="flat">
            <a:noFill/>
            <a:prstDash val="solid"/>
            <a:miter lim="0"/>
          </a:ln>
        </p:spPr>
        <p:txBody>
          <a:bodyPr vert="horz" wrap="square" lIns="0" tIns="0" rIns="0" bIns="0"/>
          <a:p>
            <a:pPr algn="l" rtl="0" eaLnBrk="0">
              <a:lnSpc>
                <a:spcPct val="82000"/>
              </a:lnSpc>
            </a:pPr>
            <a:endParaRPr sz="100" dirty="0">
              <a:latin typeface="Arial" panose="020B0604020202020204"/>
              <a:ea typeface="Arial" panose="020B0604020202020204"/>
              <a:cs typeface="Arial" panose="020B0604020202020204"/>
            </a:endParaRPr>
          </a:p>
          <a:p>
            <a:pPr marL="12700" algn="l" rtl="0" eaLnBrk="0">
              <a:lnSpc>
                <a:spcPct val="76000"/>
              </a:lnSpc>
            </a:pPr>
            <a:r>
              <a:rPr sz="800" kern="0" spc="30" dirty="0">
                <a:solidFill>
                  <a:srgbClr val="FFFFFF">
                    <a:alpha val="100000"/>
                  </a:srgbClr>
                </a:solidFill>
                <a:latin typeface="Arial" panose="020B0604020202020204"/>
                <a:ea typeface="Arial" panose="020B0604020202020204"/>
                <a:cs typeface="Arial" panose="020B0604020202020204"/>
              </a:rPr>
              <a:t>MIN</a:t>
            </a:r>
            <a:endParaRPr sz="800" dirty="0">
              <a:latin typeface="Arial" panose="020B0604020202020204"/>
              <a:ea typeface="Arial" panose="020B0604020202020204"/>
              <a:cs typeface="Arial" panose="020B0604020202020204"/>
            </a:endParaRPr>
          </a:p>
          <a:p>
            <a:pPr algn="l" rtl="0" eaLnBrk="0">
              <a:lnSpc>
                <a:spcPct val="101000"/>
              </a:lnSpc>
            </a:pPr>
            <a:endParaRPr sz="500" dirty="0">
              <a:latin typeface="Arial" panose="020B0604020202020204"/>
              <a:ea typeface="Arial" panose="020B0604020202020204"/>
              <a:cs typeface="Arial" panose="020B0604020202020204"/>
            </a:endParaRPr>
          </a:p>
          <a:p>
            <a:pPr marL="15875" algn="l" rtl="0" eaLnBrk="0">
              <a:lnSpc>
                <a:spcPct val="88000"/>
              </a:lnSpc>
              <a:spcBef>
                <a:spcPts val="5"/>
              </a:spcBef>
            </a:pPr>
            <a:r>
              <a:rPr sz="800" kern="0" spc="30" dirty="0">
                <a:solidFill>
                  <a:srgbClr val="231F20">
                    <a:alpha val="100000"/>
                  </a:srgbClr>
                </a:solidFill>
                <a:latin typeface="Arial" panose="020B0604020202020204"/>
                <a:ea typeface="Arial" panose="020B0604020202020204"/>
                <a:cs typeface="Arial" panose="020B0604020202020204"/>
              </a:rPr>
              <a:t>-25</a:t>
            </a:r>
            <a:endParaRPr sz="800" dirty="0">
              <a:latin typeface="Arial" panose="020B0604020202020204"/>
              <a:ea typeface="Arial" panose="020B0604020202020204"/>
              <a:cs typeface="Arial" panose="020B0604020202020204"/>
            </a:endParaRPr>
          </a:p>
        </p:txBody>
      </p:sp>
      <p:sp>
        <p:nvSpPr>
          <p:cNvPr id="1096" name="textbox 1096"/>
          <p:cNvSpPr/>
          <p:nvPr/>
        </p:nvSpPr>
        <p:spPr>
          <a:xfrm>
            <a:off x="2632705" y="9342323"/>
            <a:ext cx="3512184" cy="273050"/>
          </a:xfrm>
          <a:prstGeom prst="rect">
            <a:avLst/>
          </a:prstGeom>
          <a:noFill/>
          <a:ln w="0" cap="flat">
            <a:noFill/>
            <a:prstDash val="solid"/>
            <a:miter lim="0"/>
          </a:ln>
        </p:spPr>
        <p:txBody>
          <a:bodyPr vert="horz" wrap="square" lIns="0" tIns="0" rIns="0" bIns="0"/>
          <a:p>
            <a:pPr algn="l" rtl="0" eaLnBrk="0">
              <a:lnSpc>
                <a:spcPct val="11000"/>
              </a:lnSpc>
            </a:pPr>
            <a:endParaRPr sz="100" dirty="0">
              <a:latin typeface="Arial" panose="020B0604020202020204"/>
              <a:ea typeface="Arial" panose="020B0604020202020204"/>
              <a:cs typeface="Arial" panose="020B0604020202020204"/>
            </a:endParaRPr>
          </a:p>
          <a:p>
            <a:pPr marL="18415" indent="-5715" algn="l" rtl="0" eaLnBrk="0">
              <a:lnSpc>
                <a:spcPct val="106000"/>
              </a:lnSpc>
            </a:pPr>
            <a:r>
              <a:rPr sz="800" kern="0" spc="40" dirty="0">
                <a:solidFill>
                  <a:srgbClr val="231F20">
                    <a:alpha val="100000"/>
                  </a:srgbClr>
                </a:solidFill>
                <a:latin typeface="Arial" panose="020B0604020202020204"/>
                <a:ea typeface="Arial" panose="020B0604020202020204"/>
                <a:cs typeface="Arial" panose="020B0604020202020204"/>
              </a:rPr>
              <a:t>With over temperature protection, input over</a:t>
            </a:r>
            <a:r>
              <a:rPr sz="800" kern="0" spc="70" dirty="0">
                <a:solidFill>
                  <a:srgbClr val="231F20">
                    <a:alpha val="100000"/>
                  </a:srgbClr>
                </a:solidFill>
                <a:latin typeface="Arial" panose="020B0604020202020204"/>
                <a:ea typeface="Arial" panose="020B0604020202020204"/>
                <a:cs typeface="Arial" panose="020B0604020202020204"/>
              </a:rPr>
              <a:t> </a:t>
            </a:r>
            <a:r>
              <a:rPr sz="800" kern="0" spc="40" dirty="0">
                <a:solidFill>
                  <a:srgbClr val="231F20">
                    <a:alpha val="100000"/>
                  </a:srgbClr>
                </a:solidFill>
                <a:latin typeface="Arial" panose="020B0604020202020204"/>
                <a:ea typeface="Arial" panose="020B0604020202020204"/>
                <a:cs typeface="Arial" panose="020B0604020202020204"/>
              </a:rPr>
              <a:t>power</a:t>
            </a:r>
            <a:r>
              <a:rPr sz="800" kern="0" spc="70" dirty="0">
                <a:solidFill>
                  <a:srgbClr val="231F20">
                    <a:alpha val="100000"/>
                  </a:srgbClr>
                </a:solidFill>
                <a:latin typeface="Arial" panose="020B0604020202020204"/>
                <a:ea typeface="Arial" panose="020B0604020202020204"/>
                <a:cs typeface="Arial" panose="020B0604020202020204"/>
              </a:rPr>
              <a:t> </a:t>
            </a:r>
            <a:r>
              <a:rPr sz="800" kern="0" spc="40" dirty="0">
                <a:solidFill>
                  <a:srgbClr val="231F20">
                    <a:alpha val="100000"/>
                  </a:srgbClr>
                </a:solidFill>
                <a:latin typeface="Arial" panose="020B0604020202020204"/>
                <a:ea typeface="Arial" panose="020B0604020202020204"/>
                <a:cs typeface="Arial" panose="020B0604020202020204"/>
              </a:rPr>
              <a:t>protection,</a:t>
            </a:r>
            <a:r>
              <a:rPr sz="800" kern="0" spc="60" dirty="0">
                <a:solidFill>
                  <a:srgbClr val="231F20">
                    <a:alpha val="100000"/>
                  </a:srgbClr>
                </a:solidFill>
                <a:latin typeface="Arial" panose="020B0604020202020204"/>
                <a:ea typeface="Arial" panose="020B0604020202020204"/>
                <a:cs typeface="Arial" panose="020B0604020202020204"/>
              </a:rPr>
              <a:t> </a:t>
            </a:r>
            <a:r>
              <a:rPr sz="800" kern="0" spc="40" dirty="0">
                <a:solidFill>
                  <a:srgbClr val="231F20">
                    <a:alpha val="100000"/>
                  </a:srgbClr>
                </a:solidFill>
                <a:latin typeface="Arial" panose="020B0604020202020204"/>
                <a:ea typeface="Arial" panose="020B0604020202020204"/>
                <a:cs typeface="Arial" panose="020B0604020202020204"/>
              </a:rPr>
              <a:t>out</a:t>
            </a:r>
            <a:r>
              <a:rPr sz="800" kern="0" spc="30" dirty="0">
                <a:solidFill>
                  <a:srgbClr val="231F20">
                    <a:alpha val="100000"/>
                  </a:srgbClr>
                </a:solidFill>
                <a:latin typeface="Arial" panose="020B0604020202020204"/>
                <a:ea typeface="Arial" panose="020B0604020202020204"/>
                <a:cs typeface="Arial" panose="020B0604020202020204"/>
              </a:rPr>
              <a:t>put</a:t>
            </a:r>
            <a:r>
              <a:rPr sz="800" kern="0" spc="0" dirty="0">
                <a:solidFill>
                  <a:srgbClr val="231F20">
                    <a:alpha val="100000"/>
                  </a:srgbClr>
                </a:solidFill>
                <a:latin typeface="Arial" panose="020B0604020202020204"/>
                <a:ea typeface="Arial" panose="020B0604020202020204"/>
                <a:cs typeface="Arial" panose="020B0604020202020204"/>
              </a:rPr>
              <a:t>   </a:t>
            </a:r>
            <a:r>
              <a:rPr sz="800" kern="0" spc="50" dirty="0">
                <a:solidFill>
                  <a:srgbClr val="231F20">
                    <a:alpha val="100000"/>
                  </a:srgbClr>
                </a:solidFill>
                <a:latin typeface="Arial" panose="020B0604020202020204"/>
                <a:ea typeface="Arial" panose="020B0604020202020204"/>
                <a:cs typeface="Arial" panose="020B0604020202020204"/>
              </a:rPr>
              <a:t>mismatch protect</a:t>
            </a:r>
            <a:r>
              <a:rPr sz="800" kern="0" spc="40" dirty="0">
                <a:solidFill>
                  <a:srgbClr val="231F20">
                    <a:alpha val="100000"/>
                  </a:srgbClr>
                </a:solidFill>
                <a:latin typeface="Arial" panose="020B0604020202020204"/>
                <a:ea typeface="Arial" panose="020B0604020202020204"/>
                <a:cs typeface="Arial" panose="020B0604020202020204"/>
              </a:rPr>
              <a:t>ion</a:t>
            </a:r>
            <a:r>
              <a:rPr sz="800" kern="0" spc="80" dirty="0">
                <a:solidFill>
                  <a:srgbClr val="231F20">
                    <a:alpha val="100000"/>
                  </a:srgbClr>
                </a:solidFill>
                <a:latin typeface="Arial" panose="020B0604020202020204"/>
                <a:ea typeface="Arial" panose="020B0604020202020204"/>
                <a:cs typeface="Arial" panose="020B0604020202020204"/>
              </a:rPr>
              <a:t> </a:t>
            </a:r>
            <a:r>
              <a:rPr sz="800" kern="0" spc="40" dirty="0">
                <a:solidFill>
                  <a:srgbClr val="231F20">
                    <a:alpha val="100000"/>
                  </a:srgbClr>
                </a:solidFill>
                <a:latin typeface="Arial" panose="020B0604020202020204"/>
                <a:ea typeface="Arial" panose="020B0604020202020204"/>
                <a:cs typeface="Arial" panose="020B0604020202020204"/>
              </a:rPr>
              <a:t>Maximum withstand standing wave 4:1</a:t>
            </a:r>
            <a:endParaRPr sz="800" dirty="0">
              <a:latin typeface="Arial" panose="020B0604020202020204"/>
              <a:ea typeface="Arial" panose="020B0604020202020204"/>
              <a:cs typeface="Arial" panose="020B0604020202020204"/>
            </a:endParaRPr>
          </a:p>
        </p:txBody>
      </p:sp>
      <p:pic>
        <p:nvPicPr>
          <p:cNvPr id="1098" name="picture 1098"/>
          <p:cNvPicPr>
            <a:picLocks noChangeAspect="1"/>
          </p:cNvPicPr>
          <p:nvPr/>
        </p:nvPicPr>
        <p:blipFill>
          <a:blip r:embed="rId7"/>
          <a:stretch>
            <a:fillRect/>
          </a:stretch>
        </p:blipFill>
        <p:spPr>
          <a:xfrm rot="21600000">
            <a:off x="2550913" y="8614357"/>
            <a:ext cx="8024" cy="1019891"/>
          </a:xfrm>
          <a:prstGeom prst="rect">
            <a:avLst/>
          </a:prstGeom>
        </p:spPr>
      </p:pic>
      <p:sp>
        <p:nvSpPr>
          <p:cNvPr id="1100" name="textbox 1100"/>
          <p:cNvSpPr/>
          <p:nvPr/>
        </p:nvSpPr>
        <p:spPr>
          <a:xfrm>
            <a:off x="6559059" y="6757223"/>
            <a:ext cx="283209" cy="304165"/>
          </a:xfrm>
          <a:prstGeom prst="rect">
            <a:avLst/>
          </a:prstGeom>
          <a:noFill/>
          <a:ln w="0" cap="flat">
            <a:noFill/>
            <a:prstDash val="solid"/>
            <a:miter lim="0"/>
          </a:ln>
        </p:spPr>
        <p:txBody>
          <a:bodyPr vert="horz" wrap="square" lIns="0" tIns="0" rIns="0" bIns="0"/>
          <a:p>
            <a:pPr algn="l" rtl="0" eaLnBrk="0">
              <a:lnSpc>
                <a:spcPct val="82000"/>
              </a:lnSpc>
            </a:pPr>
            <a:endParaRPr sz="100" dirty="0">
              <a:latin typeface="Arial" panose="020B0604020202020204"/>
              <a:ea typeface="Arial" panose="020B0604020202020204"/>
              <a:cs typeface="Arial" panose="020B0604020202020204"/>
            </a:endParaRPr>
          </a:p>
          <a:p>
            <a:pPr marL="12700" algn="l" rtl="0" eaLnBrk="0">
              <a:lnSpc>
                <a:spcPct val="76000"/>
              </a:lnSpc>
            </a:pPr>
            <a:r>
              <a:rPr sz="800" kern="0" spc="30" dirty="0">
                <a:solidFill>
                  <a:srgbClr val="FFFFFF">
                    <a:alpha val="100000"/>
                  </a:srgbClr>
                </a:solidFill>
                <a:latin typeface="Arial" panose="020B0604020202020204"/>
                <a:ea typeface="Arial" panose="020B0604020202020204"/>
                <a:cs typeface="Arial" panose="020B0604020202020204"/>
              </a:rPr>
              <a:t>UNIT</a:t>
            </a:r>
            <a:endParaRPr sz="800" dirty="0">
              <a:latin typeface="Arial" panose="020B0604020202020204"/>
              <a:ea typeface="Arial" panose="020B0604020202020204"/>
              <a:cs typeface="Arial" panose="020B0604020202020204"/>
            </a:endParaRPr>
          </a:p>
          <a:p>
            <a:pPr algn="l" rtl="0" eaLnBrk="0">
              <a:lnSpc>
                <a:spcPct val="102000"/>
              </a:lnSpc>
            </a:pPr>
            <a:endParaRPr sz="400" dirty="0">
              <a:latin typeface="Arial" panose="020B0604020202020204"/>
              <a:ea typeface="Arial" panose="020B0604020202020204"/>
              <a:cs typeface="Arial" panose="020B0604020202020204"/>
            </a:endParaRPr>
          </a:p>
          <a:p>
            <a:pPr marL="52705" algn="l" rtl="0" eaLnBrk="0">
              <a:lnSpc>
                <a:spcPts val="970"/>
              </a:lnSpc>
              <a:spcBef>
                <a:spcPts val="0"/>
              </a:spcBef>
            </a:pPr>
            <a:r>
              <a:rPr sz="800" kern="0" spc="40" dirty="0">
                <a:solidFill>
                  <a:srgbClr val="231F20">
                    <a:alpha val="100000"/>
                  </a:srgbClr>
                </a:solidFill>
                <a:latin typeface="HarmonyOS Sans SC" panose="00000500000000000000" charset="-122"/>
                <a:ea typeface="HarmonyOS Sans SC" panose="00000500000000000000" charset="-122"/>
                <a:cs typeface="HarmonyOS Sans SC" panose="00000500000000000000" charset="-122"/>
              </a:rPr>
              <a:t>mm</a:t>
            </a:r>
            <a:endParaRPr sz="800" dirty="0">
              <a:latin typeface="HarmonyOS Sans SC" panose="00000500000000000000" charset="-122"/>
              <a:ea typeface="HarmonyOS Sans SC" panose="00000500000000000000" charset="-122"/>
              <a:cs typeface="HarmonyOS Sans SC" panose="00000500000000000000" charset="-122"/>
            </a:endParaRPr>
          </a:p>
        </p:txBody>
      </p:sp>
      <p:sp>
        <p:nvSpPr>
          <p:cNvPr id="1102" name="textbox 1102"/>
          <p:cNvSpPr/>
          <p:nvPr/>
        </p:nvSpPr>
        <p:spPr>
          <a:xfrm>
            <a:off x="6630629" y="7472846"/>
            <a:ext cx="130175" cy="71755"/>
          </a:xfrm>
          <a:prstGeom prst="rect">
            <a:avLst/>
          </a:prstGeom>
          <a:noFill/>
          <a:ln w="0" cap="flat">
            <a:noFill/>
            <a:prstDash val="solid"/>
            <a:miter lim="0"/>
          </a:ln>
        </p:spPr>
        <p:txBody>
          <a:bodyPr vert="horz" wrap="square" lIns="0" tIns="0" rIns="0" bIns="0"/>
          <a:p>
            <a:pPr algn="l" rtl="0" eaLnBrk="0">
              <a:lnSpc>
                <a:spcPct val="83000"/>
              </a:lnSpc>
            </a:pPr>
            <a:endParaRPr sz="100" dirty="0">
              <a:latin typeface="Arial" panose="020B0604020202020204"/>
              <a:ea typeface="Arial" panose="020B0604020202020204"/>
              <a:cs typeface="Arial" panose="020B0604020202020204"/>
            </a:endParaRPr>
          </a:p>
          <a:p>
            <a:pPr marL="12700" algn="l" rtl="0" eaLnBrk="0">
              <a:lnSpc>
                <a:spcPts val="360"/>
              </a:lnSpc>
            </a:pPr>
            <a:r>
              <a:rPr sz="800" kern="0" spc="10" dirty="0">
                <a:solidFill>
                  <a:srgbClr val="231F20">
                    <a:alpha val="100000"/>
                  </a:srgbClr>
                </a:solidFill>
                <a:latin typeface="HarmonyOS Sans SC" panose="00000500000000000000" charset="-122"/>
                <a:ea typeface="HarmonyOS Sans SC" panose="00000500000000000000" charset="-122"/>
                <a:cs typeface="HarmonyOS Sans SC" panose="00000500000000000000" charset="-122"/>
              </a:rPr>
              <a:t>--</a:t>
            </a:r>
            <a:endParaRPr sz="800" dirty="0">
              <a:latin typeface="HarmonyOS Sans SC" panose="00000500000000000000" charset="-122"/>
              <a:ea typeface="HarmonyOS Sans SC" panose="00000500000000000000" charset="-122"/>
              <a:cs typeface="HarmonyOS Sans SC" panose="00000500000000000000" charset="-122"/>
            </a:endParaRPr>
          </a:p>
        </p:txBody>
      </p:sp>
      <p:sp>
        <p:nvSpPr>
          <p:cNvPr id="1104" name="textbox 1104"/>
          <p:cNvSpPr/>
          <p:nvPr/>
        </p:nvSpPr>
        <p:spPr>
          <a:xfrm>
            <a:off x="6630629" y="7162641"/>
            <a:ext cx="130175" cy="71755"/>
          </a:xfrm>
          <a:prstGeom prst="rect">
            <a:avLst/>
          </a:prstGeom>
          <a:noFill/>
          <a:ln w="0" cap="flat">
            <a:noFill/>
            <a:prstDash val="solid"/>
            <a:miter lim="0"/>
          </a:ln>
        </p:spPr>
        <p:txBody>
          <a:bodyPr vert="horz" wrap="square" lIns="0" tIns="0" rIns="0" bIns="0"/>
          <a:p>
            <a:pPr algn="l" rtl="0" eaLnBrk="0">
              <a:lnSpc>
                <a:spcPct val="83000"/>
              </a:lnSpc>
            </a:pPr>
            <a:endParaRPr sz="100" dirty="0">
              <a:latin typeface="Arial" panose="020B0604020202020204"/>
              <a:ea typeface="Arial" panose="020B0604020202020204"/>
              <a:cs typeface="Arial" panose="020B0604020202020204"/>
            </a:endParaRPr>
          </a:p>
          <a:p>
            <a:pPr marL="12700" algn="l" rtl="0" eaLnBrk="0">
              <a:lnSpc>
                <a:spcPts val="360"/>
              </a:lnSpc>
            </a:pPr>
            <a:r>
              <a:rPr sz="800" kern="0" spc="10" dirty="0">
                <a:solidFill>
                  <a:srgbClr val="231F20">
                    <a:alpha val="100000"/>
                  </a:srgbClr>
                </a:solidFill>
                <a:latin typeface="HarmonyOS Sans SC" panose="00000500000000000000" charset="-122"/>
                <a:ea typeface="HarmonyOS Sans SC" panose="00000500000000000000" charset="-122"/>
                <a:cs typeface="HarmonyOS Sans SC" panose="00000500000000000000" charset="-122"/>
              </a:rPr>
              <a:t>--</a:t>
            </a:r>
            <a:endParaRPr sz="800" dirty="0">
              <a:latin typeface="HarmonyOS Sans SC" panose="00000500000000000000" charset="-122"/>
              <a:ea typeface="HarmonyOS Sans SC" panose="00000500000000000000" charset="-122"/>
              <a:cs typeface="HarmonyOS Sans SC" panose="00000500000000000000" charset="-122"/>
            </a:endParaRPr>
          </a:p>
        </p:txBody>
      </p:sp>
      <p:sp>
        <p:nvSpPr>
          <p:cNvPr id="1112" name="textbox 1112"/>
          <p:cNvSpPr/>
          <p:nvPr/>
        </p:nvSpPr>
        <p:spPr>
          <a:xfrm>
            <a:off x="870361" y="6757447"/>
            <a:ext cx="1585594" cy="1428750"/>
          </a:xfrm>
          <a:prstGeom prst="rect">
            <a:avLst/>
          </a:prstGeom>
          <a:noFill/>
          <a:ln w="0" cap="flat">
            <a:noFill/>
            <a:prstDash val="solid"/>
            <a:miter lim="0"/>
          </a:ln>
        </p:spPr>
        <p:txBody>
          <a:bodyPr vert="horz" wrap="square" lIns="0" tIns="0" rIns="0" bIns="0"/>
          <a:p>
            <a:pPr algn="l" rtl="0" eaLnBrk="0">
              <a:lnSpc>
                <a:spcPct val="82000"/>
              </a:lnSpc>
            </a:pPr>
            <a:endParaRPr sz="100" dirty="0">
              <a:latin typeface="Arial" panose="020B0604020202020204"/>
              <a:ea typeface="Arial" panose="020B0604020202020204"/>
              <a:cs typeface="Arial" panose="020B0604020202020204"/>
            </a:endParaRPr>
          </a:p>
          <a:p>
            <a:pPr marL="450215" algn="l" rtl="0" eaLnBrk="0">
              <a:lnSpc>
                <a:spcPct val="76000"/>
              </a:lnSpc>
            </a:pPr>
            <a:r>
              <a:rPr sz="800" kern="0" spc="50" dirty="0">
                <a:solidFill>
                  <a:srgbClr val="FFFFFF">
                    <a:alpha val="100000"/>
                  </a:srgbClr>
                </a:solidFill>
                <a:latin typeface="Arial" panose="020B0604020202020204"/>
                <a:ea typeface="Arial" panose="020B0604020202020204"/>
                <a:cs typeface="Arial" panose="020B0604020202020204"/>
              </a:rPr>
              <a:t>PARAMETER</a:t>
            </a:r>
            <a:endParaRPr sz="800" dirty="0">
              <a:latin typeface="Arial" panose="020B0604020202020204"/>
              <a:ea typeface="Arial" panose="020B0604020202020204"/>
              <a:cs typeface="Arial" panose="020B0604020202020204"/>
            </a:endParaRPr>
          </a:p>
          <a:p>
            <a:pPr marL="17780" algn="l" rtl="0" eaLnBrk="0">
              <a:lnSpc>
                <a:spcPct val="88000"/>
              </a:lnSpc>
              <a:spcBef>
                <a:spcPts val="590"/>
              </a:spcBef>
            </a:pPr>
            <a:r>
              <a:rPr sz="800" kern="0" spc="40" dirty="0">
                <a:solidFill>
                  <a:srgbClr val="231F20">
                    <a:alpha val="100000"/>
                  </a:srgbClr>
                </a:solidFill>
                <a:latin typeface="Arial" panose="020B0604020202020204"/>
                <a:ea typeface="Arial" panose="020B0604020202020204"/>
                <a:cs typeface="Arial" panose="020B0604020202020204"/>
              </a:rPr>
              <a:t>Dimensions (W</a:t>
            </a:r>
            <a:r>
              <a:rPr sz="800" kern="0" spc="20" dirty="0">
                <a:solidFill>
                  <a:srgbClr val="231F20">
                    <a:alpha val="100000"/>
                  </a:srgbClr>
                </a:solidFill>
                <a:latin typeface="Arial" panose="020B0604020202020204"/>
                <a:ea typeface="Arial" panose="020B0604020202020204"/>
                <a:cs typeface="Arial" panose="020B0604020202020204"/>
              </a:rPr>
              <a:t> </a:t>
            </a:r>
            <a:r>
              <a:rPr sz="800" kern="0" spc="40" dirty="0">
                <a:solidFill>
                  <a:srgbClr val="231F20">
                    <a:alpha val="100000"/>
                  </a:srgbClr>
                </a:solidFill>
                <a:latin typeface="Arial" panose="020B0604020202020204"/>
                <a:ea typeface="Arial" panose="020B0604020202020204"/>
                <a:cs typeface="Arial" panose="020B0604020202020204"/>
              </a:rPr>
              <a:t>x</a:t>
            </a:r>
            <a:r>
              <a:rPr sz="800" kern="0" spc="100" dirty="0">
                <a:solidFill>
                  <a:srgbClr val="231F20">
                    <a:alpha val="100000"/>
                  </a:srgbClr>
                </a:solidFill>
                <a:latin typeface="Arial" panose="020B0604020202020204"/>
                <a:ea typeface="Arial" panose="020B0604020202020204"/>
                <a:cs typeface="Arial" panose="020B0604020202020204"/>
              </a:rPr>
              <a:t> </a:t>
            </a:r>
            <a:r>
              <a:rPr sz="800" kern="0" spc="40" dirty="0">
                <a:solidFill>
                  <a:srgbClr val="231F20">
                    <a:alpha val="100000"/>
                  </a:srgbClr>
                </a:solidFill>
                <a:latin typeface="Arial" panose="020B0604020202020204"/>
                <a:ea typeface="Arial" panose="020B0604020202020204"/>
                <a:cs typeface="Arial" panose="020B0604020202020204"/>
              </a:rPr>
              <a:t>D</a:t>
            </a:r>
            <a:r>
              <a:rPr sz="800" kern="0" spc="30" dirty="0">
                <a:solidFill>
                  <a:srgbClr val="231F20">
                    <a:alpha val="100000"/>
                  </a:srgbClr>
                </a:solidFill>
                <a:latin typeface="Arial" panose="020B0604020202020204"/>
                <a:ea typeface="Arial" panose="020B0604020202020204"/>
                <a:cs typeface="Arial" panose="020B0604020202020204"/>
              </a:rPr>
              <a:t> x</a:t>
            </a:r>
            <a:r>
              <a:rPr sz="800" kern="0" spc="100" dirty="0">
                <a:solidFill>
                  <a:srgbClr val="231F20">
                    <a:alpha val="100000"/>
                  </a:srgbClr>
                </a:solidFill>
                <a:latin typeface="Arial" panose="020B0604020202020204"/>
                <a:ea typeface="Arial" panose="020B0604020202020204"/>
                <a:cs typeface="Arial" panose="020B0604020202020204"/>
              </a:rPr>
              <a:t> </a:t>
            </a:r>
            <a:r>
              <a:rPr sz="800" kern="0" spc="30" dirty="0">
                <a:solidFill>
                  <a:srgbClr val="231F20">
                    <a:alpha val="100000"/>
                  </a:srgbClr>
                </a:solidFill>
                <a:latin typeface="Arial" panose="020B0604020202020204"/>
                <a:ea typeface="Arial" panose="020B0604020202020204"/>
                <a:cs typeface="Arial" panose="020B0604020202020204"/>
              </a:rPr>
              <a:t>H)</a:t>
            </a:r>
            <a:endParaRPr sz="800" dirty="0">
              <a:latin typeface="Arial" panose="020B0604020202020204"/>
              <a:ea typeface="Arial" panose="020B0604020202020204"/>
              <a:cs typeface="Arial" panose="020B0604020202020204"/>
            </a:endParaRPr>
          </a:p>
          <a:p>
            <a:pPr marL="12700" algn="l" rtl="0" eaLnBrk="0">
              <a:lnSpc>
                <a:spcPct val="88000"/>
              </a:lnSpc>
              <a:spcBef>
                <a:spcPts val="680"/>
              </a:spcBef>
            </a:pPr>
            <a:r>
              <a:rPr sz="800" kern="0" spc="40" dirty="0">
                <a:solidFill>
                  <a:srgbClr val="231F20">
                    <a:alpha val="100000"/>
                  </a:srgbClr>
                </a:solidFill>
                <a:latin typeface="Arial" panose="020B0604020202020204"/>
                <a:ea typeface="Arial" panose="020B0604020202020204"/>
                <a:cs typeface="Arial" panose="020B0604020202020204"/>
              </a:rPr>
              <a:t>RF Connectors</a:t>
            </a:r>
            <a:r>
              <a:rPr sz="800" kern="0" spc="80" dirty="0">
                <a:solidFill>
                  <a:srgbClr val="231F20">
                    <a:alpha val="100000"/>
                  </a:srgbClr>
                </a:solidFill>
                <a:latin typeface="Arial" panose="020B0604020202020204"/>
                <a:ea typeface="Arial" panose="020B0604020202020204"/>
                <a:cs typeface="Arial" panose="020B0604020202020204"/>
              </a:rPr>
              <a:t> </a:t>
            </a:r>
            <a:r>
              <a:rPr sz="800" kern="0" spc="40" dirty="0">
                <a:solidFill>
                  <a:srgbClr val="231F20">
                    <a:alpha val="100000"/>
                  </a:srgbClr>
                </a:solidFill>
                <a:latin typeface="Arial" panose="020B0604020202020204"/>
                <a:ea typeface="Arial" panose="020B0604020202020204"/>
                <a:cs typeface="Arial" panose="020B0604020202020204"/>
              </a:rPr>
              <a:t>(Input /</a:t>
            </a:r>
            <a:r>
              <a:rPr sz="800" kern="0" spc="60" dirty="0">
                <a:solidFill>
                  <a:srgbClr val="231F20">
                    <a:alpha val="100000"/>
                  </a:srgbClr>
                </a:solidFill>
                <a:latin typeface="Arial" panose="020B0604020202020204"/>
                <a:ea typeface="Arial" panose="020B0604020202020204"/>
                <a:cs typeface="Arial" panose="020B0604020202020204"/>
              </a:rPr>
              <a:t> </a:t>
            </a:r>
            <a:r>
              <a:rPr sz="800" kern="0" spc="30" dirty="0">
                <a:solidFill>
                  <a:srgbClr val="231F20">
                    <a:alpha val="100000"/>
                  </a:srgbClr>
                </a:solidFill>
                <a:latin typeface="Arial" panose="020B0604020202020204"/>
                <a:ea typeface="Arial" panose="020B0604020202020204"/>
                <a:cs typeface="Arial" panose="020B0604020202020204"/>
              </a:rPr>
              <a:t>Output)</a:t>
            </a:r>
            <a:endParaRPr sz="800" dirty="0">
              <a:latin typeface="Arial" panose="020B0604020202020204"/>
              <a:ea typeface="Arial" panose="020B0604020202020204"/>
              <a:cs typeface="Arial" panose="020B0604020202020204"/>
            </a:endParaRPr>
          </a:p>
          <a:p>
            <a:pPr marL="13970" algn="l" rtl="0" eaLnBrk="0">
              <a:lnSpc>
                <a:spcPts val="2265"/>
              </a:lnSpc>
            </a:pPr>
            <a:r>
              <a:rPr sz="800" kern="0" spc="40" dirty="0">
                <a:solidFill>
                  <a:srgbClr val="231F20">
                    <a:alpha val="100000"/>
                  </a:srgbClr>
                </a:solidFill>
                <a:latin typeface="Arial" panose="020B0604020202020204"/>
                <a:ea typeface="Arial" panose="020B0604020202020204"/>
                <a:cs typeface="Arial" panose="020B0604020202020204"/>
              </a:rPr>
              <a:t>Control Connector  (Option1)</a:t>
            </a:r>
            <a:endParaRPr sz="800" dirty="0">
              <a:latin typeface="Arial" panose="020B0604020202020204"/>
              <a:ea typeface="Arial" panose="020B0604020202020204"/>
              <a:cs typeface="Arial" panose="020B0604020202020204"/>
            </a:endParaRPr>
          </a:p>
          <a:p>
            <a:pPr marL="23495" indent="-10160" algn="l" rtl="0" eaLnBrk="0">
              <a:lnSpc>
                <a:spcPct val="141000"/>
              </a:lnSpc>
              <a:spcBef>
                <a:spcPts val="1080"/>
              </a:spcBef>
            </a:pPr>
            <a:r>
              <a:rPr sz="800" kern="0" spc="40" dirty="0">
                <a:solidFill>
                  <a:srgbClr val="231F20">
                    <a:alpha val="100000"/>
                  </a:srgbClr>
                </a:solidFill>
                <a:latin typeface="Arial" panose="020B0604020202020204"/>
                <a:ea typeface="Arial" panose="020B0604020202020204"/>
                <a:cs typeface="Arial" panose="020B0604020202020204"/>
              </a:rPr>
              <a:t>Control Connector  (Option2)</a:t>
            </a:r>
            <a:r>
              <a:rPr sz="800" kern="0" spc="0" dirty="0">
                <a:solidFill>
                  <a:srgbClr val="231F20">
                    <a:alpha val="100000"/>
                  </a:srgbClr>
                </a:solidFill>
                <a:latin typeface="Arial" panose="020B0604020202020204"/>
                <a:ea typeface="Arial" panose="020B0604020202020204"/>
                <a:cs typeface="Arial" panose="020B0604020202020204"/>
              </a:rPr>
              <a:t>     </a:t>
            </a:r>
            <a:r>
              <a:rPr sz="800" kern="0" spc="30" dirty="0">
                <a:solidFill>
                  <a:srgbClr val="231F20">
                    <a:alpha val="100000"/>
                  </a:srgbClr>
                </a:solidFill>
                <a:latin typeface="Arial" panose="020B0604020202020204"/>
                <a:ea typeface="Arial" panose="020B0604020202020204"/>
                <a:cs typeface="Arial" panose="020B0604020202020204"/>
              </a:rPr>
              <a:t>Cooling</a:t>
            </a:r>
            <a:endParaRPr sz="800" dirty="0">
              <a:latin typeface="Arial" panose="020B0604020202020204"/>
              <a:ea typeface="Arial" panose="020B0604020202020204"/>
              <a:cs typeface="Arial" panose="020B0604020202020204"/>
            </a:endParaRPr>
          </a:p>
          <a:p>
            <a:pPr algn="l" rtl="0" eaLnBrk="0">
              <a:lnSpc>
                <a:spcPct val="131000"/>
              </a:lnSpc>
            </a:pPr>
            <a:endParaRPr sz="300" dirty="0">
              <a:latin typeface="Arial" panose="020B0604020202020204"/>
              <a:ea typeface="Arial" panose="020B0604020202020204"/>
              <a:cs typeface="Arial" panose="020B0604020202020204"/>
            </a:endParaRPr>
          </a:p>
          <a:p>
            <a:pPr marL="26035" algn="l" rtl="0" eaLnBrk="0">
              <a:lnSpc>
                <a:spcPct val="88000"/>
              </a:lnSpc>
            </a:pPr>
            <a:r>
              <a:rPr sz="800" kern="0" spc="40" dirty="0">
                <a:solidFill>
                  <a:srgbClr val="231F20">
                    <a:alpha val="100000"/>
                  </a:srgbClr>
                </a:solidFill>
                <a:latin typeface="Arial" panose="020B0604020202020204"/>
                <a:ea typeface="Arial" panose="020B0604020202020204"/>
                <a:cs typeface="Arial" panose="020B0604020202020204"/>
              </a:rPr>
              <a:t>Weight</a:t>
            </a:r>
            <a:endParaRPr sz="800" dirty="0">
              <a:latin typeface="Arial" panose="020B0604020202020204"/>
              <a:ea typeface="Arial" panose="020B0604020202020204"/>
              <a:cs typeface="Arial" panose="020B0604020202020204"/>
            </a:endParaRPr>
          </a:p>
        </p:txBody>
      </p:sp>
      <p:pic>
        <p:nvPicPr>
          <p:cNvPr id="1116" name="picture 1116"/>
          <p:cNvPicPr>
            <a:picLocks noChangeAspect="1"/>
          </p:cNvPicPr>
          <p:nvPr/>
        </p:nvPicPr>
        <p:blipFill>
          <a:blip r:embed="rId8"/>
          <a:stretch>
            <a:fillRect/>
          </a:stretch>
        </p:blipFill>
        <p:spPr>
          <a:xfrm rot="21600000">
            <a:off x="687202" y="656499"/>
            <a:ext cx="2660837" cy="2660836"/>
          </a:xfrm>
          <a:prstGeom prst="rect">
            <a:avLst/>
          </a:prstGeom>
        </p:spPr>
      </p:pic>
      <p:sp>
        <p:nvSpPr>
          <p:cNvPr id="1118" name="textbox 1118"/>
          <p:cNvSpPr/>
          <p:nvPr/>
        </p:nvSpPr>
        <p:spPr>
          <a:xfrm>
            <a:off x="192238" y="576196"/>
            <a:ext cx="7094855" cy="721994"/>
          </a:xfrm>
          <a:prstGeom prst="rect">
            <a:avLst/>
          </a:prstGeom>
          <a:solidFill>
            <a:srgbClr val="E6E7E9">
              <a:alpha val="100000"/>
            </a:srgbClr>
          </a:solidFill>
          <a:ln w="0" cap="flat">
            <a:noFill/>
            <a:prstDash val="solid"/>
            <a:miter lim="0"/>
          </a:ln>
        </p:spPr>
        <p:txBody>
          <a:bodyPr vert="horz" wrap="square" lIns="0" tIns="0" rIns="0" bIns="0"/>
          <a:p>
            <a:pPr algn="l" rtl="0" eaLnBrk="0">
              <a:lnSpc>
                <a:spcPct val="126000"/>
              </a:lnSpc>
            </a:pPr>
            <a:endParaRPr sz="300" dirty="0">
              <a:latin typeface="Arial" panose="020B0604020202020204"/>
              <a:ea typeface="Arial" panose="020B0604020202020204"/>
              <a:cs typeface="Arial" panose="020B0604020202020204"/>
            </a:endParaRPr>
          </a:p>
          <a:p>
            <a:pPr marL="200660" algn="l" rtl="0" eaLnBrk="0">
              <a:lnSpc>
                <a:spcPct val="83000"/>
              </a:lnSpc>
            </a:pPr>
            <a:r>
              <a:rPr sz="1700" b="1" kern="0" spc="70" dirty="0">
                <a:solidFill>
                  <a:srgbClr val="231F20">
                    <a:alpha val="100000"/>
                  </a:srgbClr>
                </a:solidFill>
                <a:latin typeface="Arial" panose="020B0604020202020204"/>
                <a:ea typeface="Arial" panose="020B0604020202020204"/>
                <a:cs typeface="Arial" panose="020B0604020202020204"/>
              </a:rPr>
              <a:t>RF</a:t>
            </a:r>
            <a:r>
              <a:rPr sz="1700" b="1" kern="0" spc="220" dirty="0">
                <a:solidFill>
                  <a:srgbClr val="231F20">
                    <a:alpha val="100000"/>
                  </a:srgbClr>
                </a:solidFill>
                <a:latin typeface="Arial" panose="020B0604020202020204"/>
                <a:ea typeface="Arial" panose="020B0604020202020204"/>
                <a:cs typeface="Arial" panose="020B0604020202020204"/>
              </a:rPr>
              <a:t> </a:t>
            </a:r>
            <a:r>
              <a:rPr sz="1700" b="1" kern="0" spc="70" dirty="0">
                <a:solidFill>
                  <a:srgbClr val="231F20">
                    <a:alpha val="100000"/>
                  </a:srgbClr>
                </a:solidFill>
                <a:latin typeface="Arial" panose="020B0604020202020204"/>
                <a:ea typeface="Arial" panose="020B0604020202020204"/>
                <a:cs typeface="Arial" panose="020B0604020202020204"/>
              </a:rPr>
              <a:t>Power Amplifier</a:t>
            </a:r>
            <a:endParaRPr sz="1700" dirty="0">
              <a:latin typeface="Arial" panose="020B0604020202020204"/>
              <a:ea typeface="Arial" panose="020B0604020202020204"/>
              <a:cs typeface="Arial" panose="020B0604020202020204"/>
            </a:endParaRPr>
          </a:p>
          <a:p>
            <a:pPr marL="187325" algn="l" rtl="0" eaLnBrk="0">
              <a:lnSpc>
                <a:spcPct val="85000"/>
              </a:lnSpc>
              <a:spcBef>
                <a:spcPts val="210"/>
              </a:spcBef>
            </a:pPr>
            <a:r>
              <a:rPr sz="1100" kern="0" spc="40" dirty="0">
                <a:solidFill>
                  <a:srgbClr val="231F20">
                    <a:alpha val="100000"/>
                  </a:srgbClr>
                </a:solidFill>
                <a:latin typeface="Arial" panose="020B0604020202020204"/>
                <a:ea typeface="Arial" panose="020B0604020202020204"/>
                <a:cs typeface="Arial" panose="020B0604020202020204"/>
              </a:rPr>
              <a:t>2-6GHz</a:t>
            </a:r>
            <a:r>
              <a:rPr sz="1100" kern="0" spc="220" dirty="0">
                <a:solidFill>
                  <a:srgbClr val="231F20">
                    <a:alpha val="100000"/>
                  </a:srgbClr>
                </a:solidFill>
                <a:latin typeface="Arial" panose="020B0604020202020204"/>
                <a:ea typeface="Arial" panose="020B0604020202020204"/>
                <a:cs typeface="Arial" panose="020B0604020202020204"/>
              </a:rPr>
              <a:t> </a:t>
            </a:r>
            <a:r>
              <a:rPr sz="1100" kern="0" spc="40" dirty="0">
                <a:solidFill>
                  <a:srgbClr val="231F20">
                    <a:alpha val="100000"/>
                  </a:srgbClr>
                </a:solidFill>
                <a:latin typeface="Arial" panose="020B0604020202020204"/>
                <a:ea typeface="Arial" panose="020B0604020202020204"/>
                <a:cs typeface="Arial" panose="020B0604020202020204"/>
              </a:rPr>
              <a:t>150W</a:t>
            </a:r>
            <a:r>
              <a:rPr sz="1100" kern="0" spc="-40" dirty="0">
                <a:solidFill>
                  <a:srgbClr val="231F20">
                    <a:alpha val="100000"/>
                  </a:srgbClr>
                </a:solidFill>
                <a:latin typeface="Arial" panose="020B0604020202020204"/>
                <a:ea typeface="Arial" panose="020B0604020202020204"/>
                <a:cs typeface="Arial" panose="020B0604020202020204"/>
              </a:rPr>
              <a:t> </a:t>
            </a:r>
            <a:r>
              <a:rPr sz="1100" kern="0" spc="40" dirty="0">
                <a:solidFill>
                  <a:srgbClr val="231F20">
                    <a:alpha val="100000"/>
                  </a:srgbClr>
                </a:solidFill>
                <a:latin typeface="Arial" panose="020B0604020202020204"/>
                <a:ea typeface="Arial" panose="020B0604020202020204"/>
                <a:cs typeface="Arial" panose="020B0604020202020204"/>
              </a:rPr>
              <a:t>Amplifier(Rack</a:t>
            </a:r>
            <a:r>
              <a:rPr sz="1100" kern="0" spc="120" dirty="0">
                <a:solidFill>
                  <a:srgbClr val="231F20">
                    <a:alpha val="100000"/>
                  </a:srgbClr>
                </a:solidFill>
                <a:latin typeface="Arial" panose="020B0604020202020204"/>
                <a:ea typeface="Arial" panose="020B0604020202020204"/>
                <a:cs typeface="Arial" panose="020B0604020202020204"/>
              </a:rPr>
              <a:t> </a:t>
            </a:r>
            <a:r>
              <a:rPr sz="1100" kern="0" spc="40" dirty="0">
                <a:solidFill>
                  <a:srgbClr val="231F20">
                    <a:alpha val="100000"/>
                  </a:srgbClr>
                </a:solidFill>
                <a:latin typeface="Arial" panose="020B0604020202020204"/>
                <a:ea typeface="Arial" panose="020B0604020202020204"/>
                <a:cs typeface="Arial" panose="020B0604020202020204"/>
              </a:rPr>
              <a:t>Mount)</a:t>
            </a:r>
            <a:endParaRPr sz="1100" dirty="0">
              <a:latin typeface="Arial" panose="020B0604020202020204"/>
              <a:ea typeface="Arial" panose="020B0604020202020204"/>
              <a:cs typeface="Arial" panose="020B0604020202020204"/>
            </a:endParaRPr>
          </a:p>
          <a:p>
            <a:pPr marL="194310" algn="l" rtl="0" eaLnBrk="0">
              <a:lnSpc>
                <a:spcPts val="1640"/>
              </a:lnSpc>
            </a:pPr>
            <a:r>
              <a:rPr sz="1100" kern="0" spc="0" dirty="0">
                <a:solidFill>
                  <a:srgbClr val="231F20">
                    <a:alpha val="100000"/>
                  </a:srgbClr>
                </a:solidFill>
                <a:latin typeface="Arial" panose="020B0604020202020204"/>
                <a:ea typeface="Arial" panose="020B0604020202020204"/>
                <a:cs typeface="Arial" panose="020B0604020202020204"/>
              </a:rPr>
              <a:t>Model</a:t>
            </a:r>
            <a:r>
              <a:rPr sz="1100" kern="0" spc="70" dirty="0">
                <a:solidFill>
                  <a:srgbClr val="231F20">
                    <a:alpha val="100000"/>
                  </a:srgbClr>
                </a:solidFill>
                <a:latin typeface="Arial" panose="020B0604020202020204"/>
                <a:ea typeface="Arial" panose="020B0604020202020204"/>
                <a:cs typeface="Arial" panose="020B0604020202020204"/>
              </a:rPr>
              <a:t>: </a:t>
            </a:r>
            <a:r>
              <a:rPr sz="1100" kern="0" spc="0" dirty="0">
                <a:solidFill>
                  <a:srgbClr val="231F20">
                    <a:alpha val="100000"/>
                  </a:srgbClr>
                </a:solidFill>
                <a:latin typeface="Arial" panose="020B0604020202020204"/>
                <a:ea typeface="Arial" panose="020B0604020202020204"/>
                <a:cs typeface="Arial" panose="020B0604020202020204"/>
              </a:rPr>
              <a:t>SW</a:t>
            </a:r>
            <a:r>
              <a:rPr sz="1100" kern="0" spc="70" dirty="0">
                <a:solidFill>
                  <a:srgbClr val="231F20">
                    <a:alpha val="100000"/>
                  </a:srgbClr>
                </a:solidFill>
                <a:latin typeface="Arial" panose="020B0604020202020204"/>
                <a:ea typeface="Arial" panose="020B0604020202020204"/>
                <a:cs typeface="Arial" panose="020B0604020202020204"/>
              </a:rPr>
              <a:t>-</a:t>
            </a:r>
            <a:r>
              <a:rPr sz="1100" kern="0" spc="0" dirty="0">
                <a:solidFill>
                  <a:srgbClr val="231F20">
                    <a:alpha val="100000"/>
                  </a:srgbClr>
                </a:solidFill>
                <a:latin typeface="Arial" panose="020B0604020202020204"/>
                <a:ea typeface="Arial" panose="020B0604020202020204"/>
                <a:cs typeface="Arial" panose="020B0604020202020204"/>
              </a:rPr>
              <a:t>PA</a:t>
            </a:r>
            <a:r>
              <a:rPr sz="1100" kern="0" spc="70" dirty="0">
                <a:solidFill>
                  <a:srgbClr val="231F20">
                    <a:alpha val="100000"/>
                  </a:srgbClr>
                </a:solidFill>
                <a:latin typeface="Arial" panose="020B0604020202020204"/>
                <a:ea typeface="Arial" panose="020B0604020202020204"/>
                <a:cs typeface="Arial" panose="020B0604020202020204"/>
              </a:rPr>
              <a:t>-20006000-52</a:t>
            </a:r>
            <a:r>
              <a:rPr sz="1100" kern="0" spc="60" dirty="0">
                <a:solidFill>
                  <a:srgbClr val="231F20">
                    <a:alpha val="100000"/>
                  </a:srgbClr>
                </a:solidFill>
                <a:latin typeface="Arial" panose="020B0604020202020204"/>
                <a:ea typeface="Arial" panose="020B0604020202020204"/>
                <a:cs typeface="Arial" panose="020B0604020202020204"/>
              </a:rPr>
              <a:t>C</a:t>
            </a:r>
            <a:endParaRPr sz="1100" dirty="0">
              <a:latin typeface="Arial" panose="020B0604020202020204"/>
              <a:ea typeface="Arial" panose="020B0604020202020204"/>
              <a:cs typeface="Arial" panose="020B0604020202020204"/>
            </a:endParaRPr>
          </a:p>
        </p:txBody>
      </p:sp>
      <p:sp>
        <p:nvSpPr>
          <p:cNvPr id="1120" name="textbox 1120"/>
          <p:cNvSpPr/>
          <p:nvPr/>
        </p:nvSpPr>
        <p:spPr>
          <a:xfrm>
            <a:off x="678090" y="6528962"/>
            <a:ext cx="1033780" cy="168910"/>
          </a:xfrm>
          <a:prstGeom prst="rect">
            <a:avLst/>
          </a:prstGeom>
          <a:noFill/>
          <a:ln w="0" cap="flat">
            <a:noFill/>
            <a:prstDash val="solid"/>
            <a:miter lim="0"/>
          </a:ln>
        </p:spPr>
        <p:txBody>
          <a:bodyPr vert="horz" wrap="square" lIns="0" tIns="0" rIns="0" bIns="0"/>
          <a:p>
            <a:pPr algn="l" rtl="0" eaLnBrk="0">
              <a:lnSpc>
                <a:spcPct val="87000"/>
              </a:lnSpc>
            </a:pPr>
            <a:endParaRPr sz="100" dirty="0">
              <a:latin typeface="Arial" panose="020B0604020202020204"/>
              <a:ea typeface="Arial" panose="020B0604020202020204"/>
              <a:cs typeface="Arial" panose="020B0604020202020204"/>
            </a:endParaRPr>
          </a:p>
          <a:p>
            <a:pPr marL="12700" algn="l" rtl="0" eaLnBrk="0">
              <a:lnSpc>
                <a:spcPct val="85000"/>
              </a:lnSpc>
            </a:pPr>
            <a:r>
              <a:rPr sz="1100" kern="0" spc="130" dirty="0">
                <a:solidFill>
                  <a:srgbClr val="21294D">
                    <a:alpha val="100000"/>
                  </a:srgbClr>
                </a:solidFill>
                <a:latin typeface="Arial" panose="020B0604020202020204"/>
                <a:ea typeface="Arial" panose="020B0604020202020204"/>
                <a:cs typeface="Arial" panose="020B0604020202020204"/>
              </a:rPr>
              <a:t>1.2</a:t>
            </a:r>
            <a:r>
              <a:rPr sz="1100" kern="0" spc="120" dirty="0">
                <a:solidFill>
                  <a:srgbClr val="21294D">
                    <a:alpha val="100000"/>
                  </a:srgbClr>
                </a:solidFill>
                <a:latin typeface="Arial" panose="020B0604020202020204"/>
                <a:ea typeface="Arial" panose="020B0604020202020204"/>
                <a:cs typeface="Arial" panose="020B0604020202020204"/>
              </a:rPr>
              <a:t> </a:t>
            </a:r>
            <a:r>
              <a:rPr sz="1100" kern="0" spc="0" dirty="0">
                <a:solidFill>
                  <a:srgbClr val="21294D">
                    <a:alpha val="100000"/>
                  </a:srgbClr>
                </a:solidFill>
                <a:latin typeface="Arial" panose="020B0604020202020204"/>
                <a:ea typeface="Arial" panose="020B0604020202020204"/>
                <a:cs typeface="Arial" panose="020B0604020202020204"/>
              </a:rPr>
              <a:t>Mechanical</a:t>
            </a:r>
            <a:endParaRPr sz="1100" dirty="0">
              <a:latin typeface="Arial" panose="020B0604020202020204"/>
              <a:ea typeface="Arial" panose="020B0604020202020204"/>
              <a:cs typeface="Arial" panose="020B0604020202020204"/>
            </a:endParaRPr>
          </a:p>
        </p:txBody>
      </p:sp>
      <p:sp>
        <p:nvSpPr>
          <p:cNvPr id="1124" name="textbox 1124"/>
          <p:cNvSpPr/>
          <p:nvPr/>
        </p:nvSpPr>
        <p:spPr>
          <a:xfrm>
            <a:off x="674453" y="3453331"/>
            <a:ext cx="2120900" cy="276225"/>
          </a:xfrm>
          <a:prstGeom prst="rect">
            <a:avLst/>
          </a:prstGeom>
          <a:noFill/>
          <a:ln w="0" cap="flat">
            <a:noFill/>
            <a:prstDash val="solid"/>
            <a:miter lim="0"/>
          </a:ln>
        </p:spPr>
        <p:txBody>
          <a:bodyPr vert="horz" wrap="square" lIns="0" tIns="0" rIns="0" bIns="0"/>
          <a:p>
            <a:pPr algn="l" rtl="0" eaLnBrk="0">
              <a:lnSpc>
                <a:spcPct val="87000"/>
              </a:lnSpc>
            </a:pPr>
            <a:endParaRPr sz="100" dirty="0">
              <a:latin typeface="Arial" panose="020B0604020202020204"/>
              <a:ea typeface="Arial" panose="020B0604020202020204"/>
              <a:cs typeface="Arial" panose="020B0604020202020204"/>
            </a:endParaRPr>
          </a:p>
          <a:p>
            <a:pPr marL="15875" algn="l" rtl="0" eaLnBrk="0">
              <a:lnSpc>
                <a:spcPct val="85000"/>
              </a:lnSpc>
            </a:pPr>
            <a:r>
              <a:rPr sz="1100" kern="0" spc="70" dirty="0">
                <a:solidFill>
                  <a:srgbClr val="21294D">
                    <a:alpha val="100000"/>
                  </a:srgbClr>
                </a:solidFill>
                <a:latin typeface="Arial" panose="020B0604020202020204"/>
                <a:ea typeface="Arial" panose="020B0604020202020204"/>
                <a:cs typeface="Arial" panose="020B0604020202020204"/>
              </a:rPr>
              <a:t>1.1</a:t>
            </a:r>
            <a:r>
              <a:rPr sz="1100" kern="0" spc="140" dirty="0">
                <a:solidFill>
                  <a:srgbClr val="21294D">
                    <a:alpha val="100000"/>
                  </a:srgbClr>
                </a:solidFill>
                <a:latin typeface="Arial" panose="020B0604020202020204"/>
                <a:ea typeface="Arial" panose="020B0604020202020204"/>
                <a:cs typeface="Arial" panose="020B0604020202020204"/>
              </a:rPr>
              <a:t> </a:t>
            </a:r>
            <a:r>
              <a:rPr sz="1100" kern="0" spc="0" dirty="0">
                <a:solidFill>
                  <a:srgbClr val="21294D">
                    <a:alpha val="100000"/>
                  </a:srgbClr>
                </a:solidFill>
                <a:latin typeface="Arial" panose="020B0604020202020204"/>
                <a:ea typeface="Arial" panose="020B0604020202020204"/>
                <a:cs typeface="Arial" panose="020B0604020202020204"/>
              </a:rPr>
              <a:t>RF</a:t>
            </a:r>
            <a:r>
              <a:rPr sz="1100" kern="0" spc="70" dirty="0">
                <a:solidFill>
                  <a:srgbClr val="21294D">
                    <a:alpha val="100000"/>
                  </a:srgbClr>
                </a:solidFill>
                <a:latin typeface="Arial" panose="020B0604020202020204"/>
                <a:ea typeface="Arial" panose="020B0604020202020204"/>
                <a:cs typeface="Arial" panose="020B0604020202020204"/>
              </a:rPr>
              <a:t> /</a:t>
            </a:r>
            <a:r>
              <a:rPr sz="1100" kern="0" spc="120" dirty="0">
                <a:solidFill>
                  <a:srgbClr val="21294D">
                    <a:alpha val="100000"/>
                  </a:srgbClr>
                </a:solidFill>
                <a:latin typeface="Arial" panose="020B0604020202020204"/>
                <a:ea typeface="Arial" panose="020B0604020202020204"/>
                <a:cs typeface="Arial" panose="020B0604020202020204"/>
              </a:rPr>
              <a:t> </a:t>
            </a:r>
            <a:r>
              <a:rPr sz="1100" kern="0" spc="0" dirty="0">
                <a:solidFill>
                  <a:srgbClr val="21294D">
                    <a:alpha val="100000"/>
                  </a:srgbClr>
                </a:solidFill>
                <a:latin typeface="Arial" panose="020B0604020202020204"/>
                <a:ea typeface="Arial" panose="020B0604020202020204"/>
                <a:cs typeface="Arial" panose="020B0604020202020204"/>
              </a:rPr>
              <a:t>Electrical</a:t>
            </a:r>
            <a:endParaRPr sz="1100" dirty="0">
              <a:latin typeface="Arial" panose="020B0604020202020204"/>
              <a:ea typeface="Arial" panose="020B0604020202020204"/>
              <a:cs typeface="Arial" panose="020B0604020202020204"/>
            </a:endParaRPr>
          </a:p>
          <a:p>
            <a:pPr algn="l" rtl="0" eaLnBrk="0">
              <a:lnSpc>
                <a:spcPct val="180000"/>
              </a:lnSpc>
            </a:pPr>
            <a:endParaRPr sz="100" dirty="0">
              <a:latin typeface="Arial" panose="020B0604020202020204"/>
              <a:ea typeface="Arial" panose="020B0604020202020204"/>
              <a:cs typeface="Arial" panose="020B0604020202020204"/>
            </a:endParaRPr>
          </a:p>
          <a:p>
            <a:pPr marL="12700" algn="l" rtl="0" eaLnBrk="0">
              <a:lnSpc>
                <a:spcPts val="630"/>
              </a:lnSpc>
            </a:pPr>
            <a:r>
              <a:rPr sz="500" kern="0" spc="40" dirty="0">
                <a:solidFill>
                  <a:srgbClr val="231F20">
                    <a:alpha val="100000"/>
                  </a:srgbClr>
                </a:solidFill>
                <a:latin typeface="Arial" panose="020B0604020202020204"/>
                <a:ea typeface="Arial" panose="020B0604020202020204"/>
                <a:cs typeface="Arial" panose="020B0604020202020204"/>
              </a:rPr>
              <a:t>Typical</a:t>
            </a:r>
            <a:r>
              <a:rPr sz="500" kern="0" spc="60" dirty="0">
                <a:solidFill>
                  <a:srgbClr val="231F20">
                    <a:alpha val="100000"/>
                  </a:srgbClr>
                </a:solidFill>
                <a:latin typeface="Arial" panose="020B0604020202020204"/>
                <a:ea typeface="Arial" panose="020B0604020202020204"/>
                <a:cs typeface="Arial" panose="020B0604020202020204"/>
              </a:rPr>
              <a:t> </a:t>
            </a:r>
            <a:r>
              <a:rPr sz="500" kern="0" spc="40" dirty="0">
                <a:solidFill>
                  <a:srgbClr val="231F20">
                    <a:alpha val="100000"/>
                  </a:srgbClr>
                </a:solidFill>
                <a:latin typeface="Arial" panose="020B0604020202020204"/>
                <a:ea typeface="Arial" panose="020B0604020202020204"/>
                <a:cs typeface="Arial" panose="020B0604020202020204"/>
              </a:rPr>
              <a:t>performance at 220V  AC</a:t>
            </a:r>
            <a:r>
              <a:rPr sz="500" kern="0" spc="60" dirty="0">
                <a:solidFill>
                  <a:srgbClr val="231F20">
                    <a:alpha val="100000"/>
                  </a:srgbClr>
                </a:solidFill>
                <a:latin typeface="Arial" panose="020B0604020202020204"/>
                <a:ea typeface="Arial" panose="020B0604020202020204"/>
                <a:cs typeface="Arial" panose="020B0604020202020204"/>
              </a:rPr>
              <a:t> </a:t>
            </a:r>
            <a:r>
              <a:rPr sz="500" kern="0" spc="40" dirty="0">
                <a:solidFill>
                  <a:srgbClr val="231F20">
                    <a:alpha val="100000"/>
                  </a:srgbClr>
                </a:solidFill>
                <a:latin typeface="Arial" panose="020B0604020202020204"/>
                <a:ea typeface="Arial" panose="020B0604020202020204"/>
                <a:cs typeface="Arial" panose="020B0604020202020204"/>
              </a:rPr>
              <a:t>+25</a:t>
            </a:r>
            <a:r>
              <a:rPr sz="500" kern="0" spc="40" dirty="0">
                <a:solidFill>
                  <a:srgbClr val="231F20">
                    <a:alpha val="100000"/>
                  </a:srgbClr>
                </a:solidFill>
                <a:latin typeface="HarmonyOS Sans SC" panose="00000500000000000000" charset="-122"/>
                <a:ea typeface="HarmonyOS Sans SC" panose="00000500000000000000" charset="-122"/>
                <a:cs typeface="HarmonyOS Sans SC" panose="00000500000000000000" charset="-122"/>
              </a:rPr>
              <a:t>。C</a:t>
            </a:r>
            <a:r>
              <a:rPr sz="500" kern="0" spc="40" dirty="0">
                <a:solidFill>
                  <a:srgbClr val="231F20">
                    <a:alpha val="100000"/>
                  </a:srgbClr>
                </a:solidFill>
                <a:latin typeface="Arial" panose="020B0604020202020204"/>
                <a:ea typeface="Arial" panose="020B0604020202020204"/>
                <a:cs typeface="Arial" panose="020B0604020202020204"/>
              </a:rPr>
              <a:t>,</a:t>
            </a:r>
            <a:r>
              <a:rPr sz="500" kern="0" spc="30" dirty="0">
                <a:solidFill>
                  <a:srgbClr val="231F20">
                    <a:alpha val="100000"/>
                  </a:srgbClr>
                </a:solidFill>
                <a:latin typeface="Arial" panose="020B0604020202020204"/>
                <a:ea typeface="Arial" panose="020B0604020202020204"/>
                <a:cs typeface="Arial" panose="020B0604020202020204"/>
              </a:rPr>
              <a:t> and</a:t>
            </a:r>
            <a:r>
              <a:rPr sz="500" kern="0" spc="70" dirty="0">
                <a:solidFill>
                  <a:srgbClr val="231F20">
                    <a:alpha val="100000"/>
                  </a:srgbClr>
                </a:solidFill>
                <a:latin typeface="Arial" panose="020B0604020202020204"/>
                <a:ea typeface="Arial" panose="020B0604020202020204"/>
                <a:cs typeface="Arial" panose="020B0604020202020204"/>
              </a:rPr>
              <a:t> </a:t>
            </a:r>
            <a:r>
              <a:rPr sz="500" kern="0" spc="30" dirty="0">
                <a:solidFill>
                  <a:srgbClr val="231F20">
                    <a:alpha val="100000"/>
                  </a:srgbClr>
                </a:solidFill>
                <a:latin typeface="Arial" panose="020B0604020202020204"/>
                <a:ea typeface="Arial" panose="020B0604020202020204"/>
                <a:cs typeface="Arial" panose="020B0604020202020204"/>
              </a:rPr>
              <a:t>in a</a:t>
            </a:r>
            <a:r>
              <a:rPr sz="500" kern="0" spc="50" dirty="0">
                <a:solidFill>
                  <a:srgbClr val="231F20">
                    <a:alpha val="100000"/>
                  </a:srgbClr>
                </a:solidFill>
                <a:latin typeface="Arial" panose="020B0604020202020204"/>
                <a:ea typeface="Arial" panose="020B0604020202020204"/>
                <a:cs typeface="Arial" panose="020B0604020202020204"/>
              </a:rPr>
              <a:t> </a:t>
            </a:r>
            <a:r>
              <a:rPr sz="500" kern="0" spc="30" dirty="0">
                <a:solidFill>
                  <a:srgbClr val="231F20">
                    <a:alpha val="100000"/>
                  </a:srgbClr>
                </a:solidFill>
                <a:latin typeface="Arial" panose="020B0604020202020204"/>
                <a:ea typeface="Arial" panose="020B0604020202020204"/>
                <a:cs typeface="Arial" panose="020B0604020202020204"/>
              </a:rPr>
              <a:t>50Ω system.</a:t>
            </a:r>
            <a:endParaRPr sz="500" dirty="0">
              <a:latin typeface="Arial" panose="020B0604020202020204"/>
              <a:ea typeface="Arial" panose="020B0604020202020204"/>
              <a:cs typeface="Arial" panose="020B0604020202020204"/>
            </a:endParaRPr>
          </a:p>
        </p:txBody>
      </p:sp>
      <p:sp>
        <p:nvSpPr>
          <p:cNvPr id="1126" name="textbox 1126"/>
          <p:cNvSpPr/>
          <p:nvPr/>
        </p:nvSpPr>
        <p:spPr>
          <a:xfrm>
            <a:off x="691997" y="3183914"/>
            <a:ext cx="2136139" cy="192404"/>
          </a:xfrm>
          <a:prstGeom prst="rect">
            <a:avLst/>
          </a:prstGeom>
          <a:noFill/>
          <a:ln w="0" cap="flat">
            <a:noFill/>
            <a:prstDash val="solid"/>
            <a:miter lim="0"/>
          </a:ln>
        </p:spPr>
        <p:txBody>
          <a:bodyPr vert="horz" wrap="square" lIns="0" tIns="0" rIns="0" bIns="0"/>
          <a:p>
            <a:pPr algn="l" rtl="0" eaLnBrk="0">
              <a:lnSpc>
                <a:spcPct val="86000"/>
              </a:lnSpc>
            </a:pPr>
            <a:endParaRPr sz="100" dirty="0">
              <a:latin typeface="Arial" panose="020B0604020202020204"/>
              <a:ea typeface="Arial" panose="020B0604020202020204"/>
              <a:cs typeface="Arial" panose="020B0604020202020204"/>
            </a:endParaRPr>
          </a:p>
          <a:p>
            <a:pPr marL="12700" algn="l" rtl="0" eaLnBrk="0">
              <a:lnSpc>
                <a:spcPct val="84000"/>
              </a:lnSpc>
            </a:pPr>
            <a:r>
              <a:rPr sz="1300" b="1" kern="0" spc="40" dirty="0">
                <a:solidFill>
                  <a:srgbClr val="231F20">
                    <a:alpha val="100000"/>
                  </a:srgbClr>
                </a:solidFill>
                <a:latin typeface="Arial" panose="020B0604020202020204"/>
                <a:ea typeface="Arial" panose="020B0604020202020204"/>
                <a:cs typeface="Arial" panose="020B0604020202020204"/>
              </a:rPr>
              <a:t>1.</a:t>
            </a:r>
            <a:r>
              <a:rPr sz="1300" b="1" kern="0" spc="120" dirty="0">
                <a:solidFill>
                  <a:srgbClr val="231F20">
                    <a:alpha val="100000"/>
                  </a:srgbClr>
                </a:solidFill>
                <a:latin typeface="Arial" panose="020B0604020202020204"/>
                <a:ea typeface="Arial" panose="020B0604020202020204"/>
                <a:cs typeface="Arial" panose="020B0604020202020204"/>
              </a:rPr>
              <a:t> </a:t>
            </a:r>
            <a:r>
              <a:rPr sz="1300" b="1" kern="0" spc="40" dirty="0">
                <a:solidFill>
                  <a:srgbClr val="231F20">
                    <a:alpha val="100000"/>
                  </a:srgbClr>
                </a:solidFill>
                <a:latin typeface="Arial" panose="020B0604020202020204"/>
                <a:ea typeface="Arial" panose="020B0604020202020204"/>
                <a:cs typeface="Arial" panose="020B0604020202020204"/>
              </a:rPr>
              <a:t>Products Speci</a:t>
            </a:r>
            <a:r>
              <a:rPr sz="1300" b="1" kern="0" spc="30" dirty="0">
                <a:solidFill>
                  <a:srgbClr val="231F20">
                    <a:alpha val="100000"/>
                  </a:srgbClr>
                </a:solidFill>
                <a:latin typeface="Arial" panose="020B0604020202020204"/>
                <a:ea typeface="Arial" panose="020B0604020202020204"/>
                <a:cs typeface="Arial" panose="020B0604020202020204"/>
              </a:rPr>
              <a:t>fication</a:t>
            </a:r>
            <a:endParaRPr sz="1300" dirty="0">
              <a:latin typeface="Arial" panose="020B0604020202020204"/>
              <a:ea typeface="Arial" panose="020B0604020202020204"/>
              <a:cs typeface="Arial" panose="020B0604020202020204"/>
            </a:endParaRPr>
          </a:p>
        </p:txBody>
      </p:sp>
      <p:sp>
        <p:nvSpPr>
          <p:cNvPr id="1130" name="textbox 1130"/>
          <p:cNvSpPr/>
          <p:nvPr/>
        </p:nvSpPr>
        <p:spPr>
          <a:xfrm>
            <a:off x="4117959" y="1352076"/>
            <a:ext cx="1650364" cy="149225"/>
          </a:xfrm>
          <a:prstGeom prst="rect">
            <a:avLst/>
          </a:prstGeom>
          <a:noFill/>
          <a:ln w="0" cap="flat">
            <a:noFill/>
            <a:prstDash val="solid"/>
            <a:miter lim="0"/>
          </a:ln>
        </p:spPr>
        <p:txBody>
          <a:bodyPr vert="horz" wrap="square" lIns="0" tIns="0" rIns="0" bIns="0"/>
          <a:p>
            <a:pPr algn="l" rtl="0" eaLnBrk="0">
              <a:lnSpc>
                <a:spcPct val="84000"/>
              </a:lnSpc>
            </a:pPr>
            <a:endParaRPr sz="100" dirty="0">
              <a:latin typeface="Arial" panose="020B0604020202020204"/>
              <a:ea typeface="Arial" panose="020B0604020202020204"/>
              <a:cs typeface="Arial" panose="020B0604020202020204"/>
            </a:endParaRPr>
          </a:p>
          <a:p>
            <a:pPr marL="12700" algn="l" rtl="0" eaLnBrk="0">
              <a:lnSpc>
                <a:spcPct val="81000"/>
              </a:lnSpc>
            </a:pPr>
            <a:r>
              <a:rPr sz="1000" kern="0" spc="10" dirty="0">
                <a:solidFill>
                  <a:srgbClr val="1F2B4A">
                    <a:alpha val="100000"/>
                  </a:srgbClr>
                </a:solidFill>
                <a:latin typeface="Arial" panose="020B0604020202020204"/>
                <a:ea typeface="Arial" panose="020B0604020202020204"/>
                <a:cs typeface="Arial" panose="020B0604020202020204"/>
              </a:rPr>
              <a:t>Output</a:t>
            </a:r>
            <a:r>
              <a:rPr sz="1000" kern="0" spc="110" dirty="0">
                <a:solidFill>
                  <a:srgbClr val="1F2B4A">
                    <a:alpha val="100000"/>
                  </a:srgbClr>
                </a:solidFill>
                <a:latin typeface="Arial" panose="020B0604020202020204"/>
                <a:ea typeface="Arial" panose="020B0604020202020204"/>
                <a:cs typeface="Arial" panose="020B0604020202020204"/>
              </a:rPr>
              <a:t> </a:t>
            </a:r>
            <a:r>
              <a:rPr sz="1000" kern="0" spc="10" dirty="0">
                <a:solidFill>
                  <a:srgbClr val="1F2B4A">
                    <a:alpha val="100000"/>
                  </a:srgbClr>
                </a:solidFill>
                <a:latin typeface="Arial" panose="020B0604020202020204"/>
                <a:ea typeface="Arial" panose="020B0604020202020204"/>
                <a:cs typeface="Arial" panose="020B0604020202020204"/>
              </a:rPr>
              <a:t>Power Curve Graph:</a:t>
            </a:r>
            <a:endParaRPr sz="1000" dirty="0">
              <a:latin typeface="Arial" panose="020B0604020202020204"/>
              <a:ea typeface="Arial" panose="020B0604020202020204"/>
              <a:cs typeface="Arial" panose="020B0604020202020204"/>
            </a:endParaRPr>
          </a:p>
        </p:txBody>
      </p:sp>
      <p:sp>
        <p:nvSpPr>
          <p:cNvPr id="1142" name="textbox 1142"/>
          <p:cNvSpPr/>
          <p:nvPr/>
        </p:nvSpPr>
        <p:spPr>
          <a:xfrm>
            <a:off x="856411" y="3801488"/>
            <a:ext cx="1094105" cy="2597150"/>
          </a:xfrm>
          <a:prstGeom prst="rect">
            <a:avLst/>
          </a:prstGeom>
          <a:noFill/>
          <a:ln w="0" cap="flat">
            <a:noFill/>
            <a:prstDash val="solid"/>
            <a:miter lim="0"/>
          </a:ln>
        </p:spPr>
        <p:txBody>
          <a:bodyPr vert="horz" wrap="square" lIns="0" tIns="0" rIns="0" bIns="0"/>
          <a:p>
            <a:pPr algn="l" rtl="0" eaLnBrk="0">
              <a:lnSpc>
                <a:spcPct val="82000"/>
              </a:lnSpc>
            </a:pPr>
            <a:endParaRPr sz="100" dirty="0">
              <a:latin typeface="Arial" panose="020B0604020202020204"/>
              <a:ea typeface="Arial" panose="020B0604020202020204"/>
              <a:cs typeface="Arial" panose="020B0604020202020204"/>
            </a:endParaRPr>
          </a:p>
          <a:p>
            <a:pPr marL="19685" algn="l" rtl="0" eaLnBrk="0">
              <a:lnSpc>
                <a:spcPct val="76000"/>
              </a:lnSpc>
            </a:pPr>
            <a:r>
              <a:rPr sz="800" kern="0" spc="50" dirty="0">
                <a:solidFill>
                  <a:srgbClr val="FFFFFF">
                    <a:alpha val="100000"/>
                  </a:srgbClr>
                </a:solidFill>
                <a:latin typeface="Arial" panose="020B0604020202020204"/>
                <a:ea typeface="Arial" panose="020B0604020202020204"/>
                <a:cs typeface="Arial" panose="020B0604020202020204"/>
              </a:rPr>
              <a:t>PARAMETER</a:t>
            </a:r>
            <a:endParaRPr sz="800" dirty="0">
              <a:latin typeface="Arial" panose="020B0604020202020204"/>
              <a:ea typeface="Arial" panose="020B0604020202020204"/>
              <a:cs typeface="Arial" panose="020B0604020202020204"/>
            </a:endParaRPr>
          </a:p>
          <a:p>
            <a:pPr marL="12700" algn="l" rtl="0" eaLnBrk="0">
              <a:lnSpc>
                <a:spcPct val="88000"/>
              </a:lnSpc>
              <a:spcBef>
                <a:spcPts val="815"/>
              </a:spcBef>
            </a:pPr>
            <a:r>
              <a:rPr sz="800" kern="0" spc="40" dirty="0">
                <a:solidFill>
                  <a:srgbClr val="231F20">
                    <a:alpha val="100000"/>
                  </a:srgbClr>
                </a:solidFill>
                <a:latin typeface="Arial" panose="020B0604020202020204"/>
                <a:ea typeface="Arial" panose="020B0604020202020204"/>
                <a:cs typeface="Arial" panose="020B0604020202020204"/>
              </a:rPr>
              <a:t>Operating</a:t>
            </a:r>
            <a:r>
              <a:rPr sz="800" kern="0" spc="100" dirty="0">
                <a:solidFill>
                  <a:srgbClr val="231F20">
                    <a:alpha val="100000"/>
                  </a:srgbClr>
                </a:solidFill>
                <a:latin typeface="Arial" panose="020B0604020202020204"/>
                <a:ea typeface="Arial" panose="020B0604020202020204"/>
                <a:cs typeface="Arial" panose="020B0604020202020204"/>
              </a:rPr>
              <a:t> </a:t>
            </a:r>
            <a:r>
              <a:rPr sz="800" kern="0" spc="40" dirty="0">
                <a:solidFill>
                  <a:srgbClr val="231F20">
                    <a:alpha val="100000"/>
                  </a:srgbClr>
                </a:solidFill>
                <a:latin typeface="Arial" panose="020B0604020202020204"/>
                <a:ea typeface="Arial" panose="020B0604020202020204"/>
                <a:cs typeface="Arial" panose="020B0604020202020204"/>
              </a:rPr>
              <a:t>Frequency</a:t>
            </a:r>
            <a:endParaRPr sz="800" dirty="0">
              <a:latin typeface="Arial" panose="020B0604020202020204"/>
              <a:ea typeface="Arial" panose="020B0604020202020204"/>
              <a:cs typeface="Arial" panose="020B0604020202020204"/>
            </a:endParaRPr>
          </a:p>
          <a:p>
            <a:pPr marL="16510" algn="l" rtl="0" eaLnBrk="0">
              <a:lnSpc>
                <a:spcPct val="76000"/>
              </a:lnSpc>
              <a:spcBef>
                <a:spcPts val="950"/>
              </a:spcBef>
            </a:pPr>
            <a:r>
              <a:rPr sz="800" kern="0" spc="30" dirty="0">
                <a:solidFill>
                  <a:srgbClr val="231F20">
                    <a:alpha val="100000"/>
                  </a:srgbClr>
                </a:solidFill>
                <a:latin typeface="Arial" panose="020B0604020202020204"/>
                <a:ea typeface="Arial" panose="020B0604020202020204"/>
                <a:cs typeface="Arial" panose="020B0604020202020204"/>
              </a:rPr>
              <a:t>RF</a:t>
            </a:r>
            <a:r>
              <a:rPr sz="800" kern="0" spc="140" dirty="0">
                <a:solidFill>
                  <a:srgbClr val="231F20">
                    <a:alpha val="100000"/>
                  </a:srgbClr>
                </a:solidFill>
                <a:latin typeface="Arial" panose="020B0604020202020204"/>
                <a:ea typeface="Arial" panose="020B0604020202020204"/>
                <a:cs typeface="Arial" panose="020B0604020202020204"/>
              </a:rPr>
              <a:t> </a:t>
            </a:r>
            <a:r>
              <a:rPr sz="800" kern="0" spc="30" dirty="0">
                <a:solidFill>
                  <a:srgbClr val="231F20">
                    <a:alpha val="100000"/>
                  </a:srgbClr>
                </a:solidFill>
                <a:latin typeface="Arial" panose="020B0604020202020204"/>
                <a:ea typeface="Arial" panose="020B0604020202020204"/>
                <a:cs typeface="Arial" panose="020B0604020202020204"/>
              </a:rPr>
              <a:t>INPUT</a:t>
            </a:r>
            <a:endParaRPr sz="800" dirty="0">
              <a:latin typeface="Arial" panose="020B0604020202020204"/>
              <a:ea typeface="Arial" panose="020B0604020202020204"/>
              <a:cs typeface="Arial" panose="020B0604020202020204"/>
            </a:endParaRPr>
          </a:p>
          <a:p>
            <a:pPr marL="15875" algn="l" rtl="0" eaLnBrk="0">
              <a:lnSpc>
                <a:spcPct val="77000"/>
              </a:lnSpc>
              <a:spcBef>
                <a:spcPts val="1050"/>
              </a:spcBef>
            </a:pPr>
            <a:r>
              <a:rPr sz="800" kern="0" spc="30" dirty="0">
                <a:solidFill>
                  <a:srgbClr val="231F20">
                    <a:alpha val="100000"/>
                  </a:srgbClr>
                </a:solidFill>
                <a:latin typeface="Arial" panose="020B0604020202020204"/>
                <a:ea typeface="Arial" panose="020B0604020202020204"/>
                <a:cs typeface="Arial" panose="020B0604020202020204"/>
              </a:rPr>
              <a:t>Power</a:t>
            </a:r>
            <a:r>
              <a:rPr sz="800" kern="0" spc="130" dirty="0">
                <a:solidFill>
                  <a:srgbClr val="231F20">
                    <a:alpha val="100000"/>
                  </a:srgbClr>
                </a:solidFill>
                <a:latin typeface="Arial" panose="020B0604020202020204"/>
                <a:ea typeface="Arial" panose="020B0604020202020204"/>
                <a:cs typeface="Arial" panose="020B0604020202020204"/>
              </a:rPr>
              <a:t> </a:t>
            </a:r>
            <a:r>
              <a:rPr sz="800" kern="0" spc="30" dirty="0">
                <a:solidFill>
                  <a:srgbClr val="231F20">
                    <a:alpha val="100000"/>
                  </a:srgbClr>
                </a:solidFill>
                <a:latin typeface="Arial" panose="020B0604020202020204"/>
                <a:ea typeface="Arial" panose="020B0604020202020204"/>
                <a:cs typeface="Arial" panose="020B0604020202020204"/>
              </a:rPr>
              <a:t>Gain</a:t>
            </a:r>
            <a:endParaRPr sz="800" dirty="0">
              <a:latin typeface="Arial" panose="020B0604020202020204"/>
              <a:ea typeface="Arial" panose="020B0604020202020204"/>
              <a:cs typeface="Arial" panose="020B0604020202020204"/>
            </a:endParaRPr>
          </a:p>
          <a:p>
            <a:pPr marL="15875" algn="l" rtl="0" eaLnBrk="0">
              <a:lnSpc>
                <a:spcPct val="88000"/>
              </a:lnSpc>
              <a:spcBef>
                <a:spcPts val="1045"/>
              </a:spcBef>
            </a:pPr>
            <a:r>
              <a:rPr sz="800" kern="0" spc="40" dirty="0">
                <a:solidFill>
                  <a:srgbClr val="231F20">
                    <a:alpha val="100000"/>
                  </a:srgbClr>
                </a:solidFill>
                <a:latin typeface="Arial" panose="020B0604020202020204"/>
                <a:ea typeface="Arial" panose="020B0604020202020204"/>
                <a:cs typeface="Arial" panose="020B0604020202020204"/>
              </a:rPr>
              <a:t>P-sat Output</a:t>
            </a:r>
            <a:r>
              <a:rPr sz="800" kern="0" spc="90" dirty="0">
                <a:solidFill>
                  <a:srgbClr val="231F20">
                    <a:alpha val="100000"/>
                  </a:srgbClr>
                </a:solidFill>
                <a:latin typeface="Arial" panose="020B0604020202020204"/>
                <a:ea typeface="Arial" panose="020B0604020202020204"/>
                <a:cs typeface="Arial" panose="020B0604020202020204"/>
              </a:rPr>
              <a:t> </a:t>
            </a:r>
            <a:r>
              <a:rPr sz="800" kern="0" spc="40" dirty="0">
                <a:solidFill>
                  <a:srgbClr val="231F20">
                    <a:alpha val="100000"/>
                  </a:srgbClr>
                </a:solidFill>
                <a:latin typeface="Arial" panose="020B0604020202020204"/>
                <a:ea typeface="Arial" panose="020B0604020202020204"/>
                <a:cs typeface="Arial" panose="020B0604020202020204"/>
              </a:rPr>
              <a:t>Po</a:t>
            </a:r>
            <a:r>
              <a:rPr sz="800" kern="0" spc="30" dirty="0">
                <a:solidFill>
                  <a:srgbClr val="231F20">
                    <a:alpha val="100000"/>
                  </a:srgbClr>
                </a:solidFill>
                <a:latin typeface="Arial" panose="020B0604020202020204"/>
                <a:ea typeface="Arial" panose="020B0604020202020204"/>
                <a:cs typeface="Arial" panose="020B0604020202020204"/>
              </a:rPr>
              <a:t>wer</a:t>
            </a:r>
            <a:endParaRPr sz="800" dirty="0">
              <a:latin typeface="Arial" panose="020B0604020202020204"/>
              <a:ea typeface="Arial" panose="020B0604020202020204"/>
              <a:cs typeface="Arial" panose="020B0604020202020204"/>
            </a:endParaRPr>
          </a:p>
          <a:p>
            <a:pPr marL="15875" algn="l" rtl="0" eaLnBrk="0">
              <a:lnSpc>
                <a:spcPct val="77000"/>
              </a:lnSpc>
              <a:spcBef>
                <a:spcPts val="945"/>
              </a:spcBef>
            </a:pPr>
            <a:r>
              <a:rPr sz="800" kern="0" spc="40" dirty="0">
                <a:solidFill>
                  <a:srgbClr val="231F20">
                    <a:alpha val="100000"/>
                  </a:srgbClr>
                </a:solidFill>
                <a:latin typeface="Arial" panose="020B0604020202020204"/>
                <a:ea typeface="Arial" panose="020B0604020202020204"/>
                <a:cs typeface="Arial" panose="020B0604020202020204"/>
              </a:rPr>
              <a:t>Power Gain</a:t>
            </a:r>
            <a:r>
              <a:rPr sz="800" kern="0" spc="90" dirty="0">
                <a:solidFill>
                  <a:srgbClr val="231F20">
                    <a:alpha val="100000"/>
                  </a:srgbClr>
                </a:solidFill>
                <a:latin typeface="Arial" panose="020B0604020202020204"/>
                <a:ea typeface="Arial" panose="020B0604020202020204"/>
                <a:cs typeface="Arial" panose="020B0604020202020204"/>
              </a:rPr>
              <a:t> </a:t>
            </a:r>
            <a:r>
              <a:rPr sz="800" kern="0" spc="40" dirty="0">
                <a:solidFill>
                  <a:srgbClr val="231F20">
                    <a:alpha val="100000"/>
                  </a:srgbClr>
                </a:solidFill>
                <a:latin typeface="Arial" panose="020B0604020202020204"/>
                <a:ea typeface="Arial" panose="020B0604020202020204"/>
                <a:cs typeface="Arial" panose="020B0604020202020204"/>
              </a:rPr>
              <a:t>Flatn</a:t>
            </a:r>
            <a:r>
              <a:rPr sz="800" kern="0" spc="30" dirty="0">
                <a:solidFill>
                  <a:srgbClr val="231F20">
                    <a:alpha val="100000"/>
                  </a:srgbClr>
                </a:solidFill>
                <a:latin typeface="Arial" panose="020B0604020202020204"/>
                <a:ea typeface="Arial" panose="020B0604020202020204"/>
                <a:cs typeface="Arial" panose="020B0604020202020204"/>
              </a:rPr>
              <a:t>ess</a:t>
            </a:r>
            <a:endParaRPr sz="800" dirty="0">
              <a:latin typeface="Arial" panose="020B0604020202020204"/>
              <a:ea typeface="Arial" panose="020B0604020202020204"/>
              <a:cs typeface="Arial" panose="020B0604020202020204"/>
            </a:endParaRPr>
          </a:p>
          <a:p>
            <a:pPr marL="17780" algn="l" rtl="0" eaLnBrk="0">
              <a:lnSpc>
                <a:spcPct val="88000"/>
              </a:lnSpc>
              <a:spcBef>
                <a:spcPts val="1045"/>
              </a:spcBef>
            </a:pPr>
            <a:r>
              <a:rPr sz="800" kern="0" spc="30" dirty="0">
                <a:solidFill>
                  <a:srgbClr val="231F20">
                    <a:alpha val="100000"/>
                  </a:srgbClr>
                </a:solidFill>
                <a:latin typeface="Arial" panose="020B0604020202020204"/>
                <a:ea typeface="Arial" panose="020B0604020202020204"/>
                <a:cs typeface="Arial" panose="020B0604020202020204"/>
              </a:rPr>
              <a:t>In/Out</a:t>
            </a:r>
            <a:r>
              <a:rPr sz="800" kern="0" spc="190" dirty="0">
                <a:solidFill>
                  <a:srgbClr val="231F20">
                    <a:alpha val="100000"/>
                  </a:srgbClr>
                </a:solidFill>
                <a:latin typeface="Arial" panose="020B0604020202020204"/>
                <a:ea typeface="Arial" panose="020B0604020202020204"/>
                <a:cs typeface="Arial" panose="020B0604020202020204"/>
              </a:rPr>
              <a:t> </a:t>
            </a:r>
            <a:r>
              <a:rPr sz="800" kern="0" spc="30" dirty="0">
                <a:solidFill>
                  <a:srgbClr val="231F20">
                    <a:alpha val="100000"/>
                  </a:srgbClr>
                </a:solidFill>
                <a:latin typeface="Arial" panose="020B0604020202020204"/>
                <a:ea typeface="Arial" panose="020B0604020202020204"/>
                <a:cs typeface="Arial" panose="020B0604020202020204"/>
              </a:rPr>
              <a:t>Impedance</a:t>
            </a:r>
            <a:endParaRPr sz="800" dirty="0">
              <a:latin typeface="Arial" panose="020B0604020202020204"/>
              <a:ea typeface="Arial" panose="020B0604020202020204"/>
              <a:cs typeface="Arial" panose="020B0604020202020204"/>
            </a:endParaRPr>
          </a:p>
          <a:p>
            <a:pPr marL="12700" algn="l" rtl="0" eaLnBrk="0">
              <a:lnSpc>
                <a:spcPct val="88000"/>
              </a:lnSpc>
              <a:spcBef>
                <a:spcPts val="940"/>
              </a:spcBef>
            </a:pPr>
            <a:r>
              <a:rPr sz="800" kern="0" spc="40" dirty="0">
                <a:solidFill>
                  <a:srgbClr val="231F20">
                    <a:alpha val="100000"/>
                  </a:srgbClr>
                </a:solidFill>
                <a:latin typeface="Arial" panose="020B0604020202020204"/>
                <a:ea typeface="Arial" panose="020B0604020202020204"/>
                <a:cs typeface="Arial" panose="020B0604020202020204"/>
              </a:rPr>
              <a:t>Spurious Signals</a:t>
            </a:r>
            <a:endParaRPr sz="800" dirty="0">
              <a:latin typeface="Arial" panose="020B0604020202020204"/>
              <a:ea typeface="Arial" panose="020B0604020202020204"/>
              <a:cs typeface="Arial" panose="020B0604020202020204"/>
            </a:endParaRPr>
          </a:p>
          <a:p>
            <a:pPr marL="16510" algn="l" rtl="0" eaLnBrk="0">
              <a:lnSpc>
                <a:spcPct val="88000"/>
              </a:lnSpc>
              <a:spcBef>
                <a:spcPts val="940"/>
              </a:spcBef>
            </a:pPr>
            <a:r>
              <a:rPr sz="800" kern="0" spc="40" dirty="0">
                <a:solidFill>
                  <a:srgbClr val="231F20">
                    <a:alpha val="100000"/>
                  </a:srgbClr>
                </a:solidFill>
                <a:latin typeface="Arial" panose="020B0604020202020204"/>
                <a:ea typeface="Arial" panose="020B0604020202020204"/>
                <a:cs typeface="Arial" panose="020B0604020202020204"/>
              </a:rPr>
              <a:t>Harmonic  Signals</a:t>
            </a:r>
            <a:endParaRPr sz="800" dirty="0">
              <a:latin typeface="Arial" panose="020B0604020202020204"/>
              <a:ea typeface="Arial" panose="020B0604020202020204"/>
              <a:cs typeface="Arial" panose="020B0604020202020204"/>
            </a:endParaRPr>
          </a:p>
          <a:p>
            <a:pPr marL="12700" algn="l" rtl="0" eaLnBrk="0">
              <a:lnSpc>
                <a:spcPct val="88000"/>
              </a:lnSpc>
              <a:spcBef>
                <a:spcPts val="940"/>
              </a:spcBef>
            </a:pPr>
            <a:r>
              <a:rPr sz="800" kern="0" spc="40" dirty="0">
                <a:solidFill>
                  <a:srgbClr val="231F20">
                    <a:alpha val="100000"/>
                  </a:srgbClr>
                </a:solidFill>
                <a:latin typeface="Arial" panose="020B0604020202020204"/>
                <a:ea typeface="Arial" panose="020B0604020202020204"/>
                <a:cs typeface="Arial" panose="020B0604020202020204"/>
              </a:rPr>
              <a:t>Operating Vo</a:t>
            </a:r>
            <a:r>
              <a:rPr sz="800" kern="0" spc="30" dirty="0">
                <a:solidFill>
                  <a:srgbClr val="231F20">
                    <a:alpha val="100000"/>
                  </a:srgbClr>
                </a:solidFill>
                <a:latin typeface="Arial" panose="020B0604020202020204"/>
                <a:ea typeface="Arial" panose="020B0604020202020204"/>
                <a:cs typeface="Arial" panose="020B0604020202020204"/>
              </a:rPr>
              <a:t>ltage</a:t>
            </a:r>
            <a:endParaRPr sz="800" dirty="0">
              <a:latin typeface="Arial" panose="020B0604020202020204"/>
              <a:ea typeface="Arial" panose="020B0604020202020204"/>
              <a:cs typeface="Arial" panose="020B0604020202020204"/>
            </a:endParaRPr>
          </a:p>
          <a:p>
            <a:pPr marL="12700" algn="l" rtl="0" eaLnBrk="0">
              <a:lnSpc>
                <a:spcPct val="88000"/>
              </a:lnSpc>
              <a:spcBef>
                <a:spcPts val="940"/>
              </a:spcBef>
            </a:pPr>
            <a:r>
              <a:rPr sz="800" kern="0" spc="40" dirty="0">
                <a:solidFill>
                  <a:srgbClr val="231F20">
                    <a:alpha val="100000"/>
                  </a:srgbClr>
                </a:solidFill>
                <a:latin typeface="Arial" panose="020B0604020202020204"/>
                <a:ea typeface="Arial" panose="020B0604020202020204"/>
                <a:cs typeface="Arial" panose="020B0604020202020204"/>
              </a:rPr>
              <a:t>Supply</a:t>
            </a:r>
            <a:r>
              <a:rPr sz="800" kern="0" spc="90" dirty="0">
                <a:solidFill>
                  <a:srgbClr val="231F20">
                    <a:alpha val="100000"/>
                  </a:srgbClr>
                </a:solidFill>
                <a:latin typeface="Arial" panose="020B0604020202020204"/>
                <a:ea typeface="Arial" panose="020B0604020202020204"/>
                <a:cs typeface="Arial" panose="020B0604020202020204"/>
              </a:rPr>
              <a:t> </a:t>
            </a:r>
            <a:r>
              <a:rPr sz="800" kern="0" spc="40" dirty="0">
                <a:solidFill>
                  <a:srgbClr val="231F20">
                    <a:alpha val="100000"/>
                  </a:srgbClr>
                </a:solidFill>
                <a:latin typeface="Arial" panose="020B0604020202020204"/>
                <a:ea typeface="Arial" panose="020B0604020202020204"/>
                <a:cs typeface="Arial" panose="020B0604020202020204"/>
              </a:rPr>
              <a:t>Power</a:t>
            </a:r>
            <a:endParaRPr sz="800" dirty="0">
              <a:latin typeface="Arial" panose="020B0604020202020204"/>
              <a:ea typeface="Arial" panose="020B0604020202020204"/>
              <a:cs typeface="Arial" panose="020B0604020202020204"/>
            </a:endParaRPr>
          </a:p>
          <a:p>
            <a:pPr algn="l" rtl="0" eaLnBrk="0">
              <a:lnSpc>
                <a:spcPct val="112000"/>
              </a:lnSpc>
            </a:pPr>
            <a:endParaRPr sz="700" dirty="0">
              <a:latin typeface="Arial" panose="020B0604020202020204"/>
              <a:ea typeface="Arial" panose="020B0604020202020204"/>
              <a:cs typeface="Arial" panose="020B0604020202020204"/>
            </a:endParaRPr>
          </a:p>
          <a:p>
            <a:pPr marL="17780" algn="l" rtl="0" eaLnBrk="0">
              <a:lnSpc>
                <a:spcPct val="88000"/>
              </a:lnSpc>
            </a:pPr>
            <a:r>
              <a:rPr sz="800" kern="0" spc="40" dirty="0">
                <a:solidFill>
                  <a:srgbClr val="231F20">
                    <a:alpha val="100000"/>
                  </a:srgbClr>
                </a:solidFill>
                <a:latin typeface="Arial" panose="020B0604020202020204"/>
                <a:ea typeface="Arial" panose="020B0604020202020204"/>
                <a:cs typeface="Arial" panose="020B0604020202020204"/>
              </a:rPr>
              <a:t>Input VSWR</a:t>
            </a:r>
            <a:endParaRPr sz="800" dirty="0">
              <a:latin typeface="Arial" panose="020B0604020202020204"/>
              <a:ea typeface="Arial" panose="020B0604020202020204"/>
              <a:cs typeface="Arial" panose="020B0604020202020204"/>
            </a:endParaRPr>
          </a:p>
        </p:txBody>
      </p:sp>
      <p:sp>
        <p:nvSpPr>
          <p:cNvPr id="1148" name="textbox 1148"/>
          <p:cNvSpPr/>
          <p:nvPr/>
        </p:nvSpPr>
        <p:spPr>
          <a:xfrm>
            <a:off x="4458112" y="8960228"/>
            <a:ext cx="249554" cy="330834"/>
          </a:xfrm>
          <a:prstGeom prst="rect">
            <a:avLst/>
          </a:prstGeom>
          <a:noFill/>
          <a:ln w="0" cap="flat">
            <a:noFill/>
            <a:prstDash val="solid"/>
            <a:miter lim="0"/>
          </a:ln>
        </p:spPr>
        <p:txBody>
          <a:bodyPr vert="horz" wrap="square" lIns="0" tIns="0" rIns="0" bIns="0"/>
          <a:p>
            <a:pPr algn="l" rtl="0" eaLnBrk="0">
              <a:lnSpc>
                <a:spcPct val="84000"/>
              </a:lnSpc>
            </a:pPr>
            <a:endParaRPr sz="100" dirty="0">
              <a:latin typeface="Arial" panose="020B0604020202020204"/>
              <a:ea typeface="Arial" panose="020B0604020202020204"/>
              <a:cs typeface="Arial" panose="020B0604020202020204"/>
            </a:endParaRPr>
          </a:p>
          <a:p>
            <a:pPr marL="12700" algn="l" rtl="0" eaLnBrk="0">
              <a:lnSpc>
                <a:spcPct val="88000"/>
              </a:lnSpc>
            </a:pPr>
            <a:r>
              <a:rPr sz="800" kern="0" spc="30" dirty="0">
                <a:solidFill>
                  <a:srgbClr val="231F20">
                    <a:alpha val="100000"/>
                  </a:srgbClr>
                </a:solidFill>
                <a:latin typeface="Arial" panose="020B0604020202020204"/>
                <a:ea typeface="Arial" panose="020B0604020202020204"/>
                <a:cs typeface="Arial" panose="020B0604020202020204"/>
              </a:rPr>
              <a:t>0-90</a:t>
            </a:r>
            <a:endParaRPr sz="800" dirty="0">
              <a:latin typeface="Arial" panose="020B0604020202020204"/>
              <a:ea typeface="Arial" panose="020B0604020202020204"/>
              <a:cs typeface="Arial" panose="020B0604020202020204"/>
            </a:endParaRPr>
          </a:p>
          <a:p>
            <a:pPr algn="l" rtl="0" eaLnBrk="0">
              <a:lnSpc>
                <a:spcPct val="119000"/>
              </a:lnSpc>
            </a:pPr>
            <a:endParaRPr sz="500" dirty="0">
              <a:latin typeface="Arial" panose="020B0604020202020204"/>
              <a:ea typeface="Arial" panose="020B0604020202020204"/>
              <a:cs typeface="Arial" panose="020B0604020202020204"/>
            </a:endParaRPr>
          </a:p>
          <a:p>
            <a:pPr marL="19050" algn="l" rtl="0" eaLnBrk="0">
              <a:lnSpc>
                <a:spcPct val="88000"/>
              </a:lnSpc>
              <a:spcBef>
                <a:spcPts val="0"/>
              </a:spcBef>
            </a:pPr>
            <a:r>
              <a:rPr sz="800" kern="0" spc="30" dirty="0">
                <a:solidFill>
                  <a:srgbClr val="231F20">
                    <a:alpha val="100000"/>
                  </a:srgbClr>
                </a:solidFill>
                <a:latin typeface="Arial" panose="020B0604020202020204"/>
                <a:ea typeface="Arial" panose="020B0604020202020204"/>
                <a:cs typeface="Arial" panose="020B0604020202020204"/>
              </a:rPr>
              <a:t>+80</a:t>
            </a:r>
            <a:endParaRPr sz="800" dirty="0">
              <a:latin typeface="Arial" panose="020B0604020202020204"/>
              <a:ea typeface="Arial" panose="020B0604020202020204"/>
              <a:cs typeface="Arial" panose="020B0604020202020204"/>
            </a:endParaRPr>
          </a:p>
        </p:txBody>
      </p:sp>
      <p:sp>
        <p:nvSpPr>
          <p:cNvPr id="1150" name="textbox 1150"/>
          <p:cNvSpPr/>
          <p:nvPr/>
        </p:nvSpPr>
        <p:spPr>
          <a:xfrm>
            <a:off x="5381318" y="8608520"/>
            <a:ext cx="264795" cy="290829"/>
          </a:xfrm>
          <a:prstGeom prst="rect">
            <a:avLst/>
          </a:prstGeom>
          <a:noFill/>
          <a:ln w="0" cap="flat">
            <a:noFill/>
            <a:prstDash val="solid"/>
            <a:miter lim="0"/>
          </a:ln>
        </p:spPr>
        <p:txBody>
          <a:bodyPr vert="horz" wrap="square" lIns="0" tIns="0" rIns="0" bIns="0"/>
          <a:p>
            <a:pPr algn="l" rtl="0" eaLnBrk="0">
              <a:lnSpc>
                <a:spcPct val="82000"/>
              </a:lnSpc>
            </a:pPr>
            <a:endParaRPr sz="100" dirty="0">
              <a:latin typeface="Arial" panose="020B0604020202020204"/>
              <a:ea typeface="Arial" panose="020B0604020202020204"/>
              <a:cs typeface="Arial" panose="020B0604020202020204"/>
            </a:endParaRPr>
          </a:p>
          <a:p>
            <a:pPr marL="12700" algn="l" rtl="0" eaLnBrk="0">
              <a:lnSpc>
                <a:spcPct val="76000"/>
              </a:lnSpc>
            </a:pPr>
            <a:r>
              <a:rPr sz="800" kern="0" spc="40" dirty="0">
                <a:solidFill>
                  <a:srgbClr val="FFFFFF">
                    <a:alpha val="100000"/>
                  </a:srgbClr>
                </a:solidFill>
                <a:latin typeface="Arial" panose="020B0604020202020204"/>
                <a:ea typeface="Arial" panose="020B0604020202020204"/>
                <a:cs typeface="Arial" panose="020B0604020202020204"/>
              </a:rPr>
              <a:t>MAX</a:t>
            </a:r>
            <a:endParaRPr sz="800" dirty="0">
              <a:latin typeface="Arial" panose="020B0604020202020204"/>
              <a:ea typeface="Arial" panose="020B0604020202020204"/>
              <a:cs typeface="Arial" panose="020B0604020202020204"/>
            </a:endParaRPr>
          </a:p>
          <a:p>
            <a:pPr algn="l" rtl="0" eaLnBrk="0">
              <a:lnSpc>
                <a:spcPct val="107000"/>
              </a:lnSpc>
            </a:pPr>
            <a:endParaRPr sz="400" dirty="0">
              <a:latin typeface="Arial" panose="020B0604020202020204"/>
              <a:ea typeface="Arial" panose="020B0604020202020204"/>
              <a:cs typeface="Arial" panose="020B0604020202020204"/>
            </a:endParaRPr>
          </a:p>
          <a:p>
            <a:pPr marL="20320" algn="l" rtl="0" eaLnBrk="0">
              <a:lnSpc>
                <a:spcPct val="88000"/>
              </a:lnSpc>
              <a:spcBef>
                <a:spcPts val="0"/>
              </a:spcBef>
            </a:pPr>
            <a:r>
              <a:rPr sz="800" kern="0" spc="30" dirty="0">
                <a:solidFill>
                  <a:srgbClr val="231F20">
                    <a:alpha val="100000"/>
                  </a:srgbClr>
                </a:solidFill>
                <a:latin typeface="Arial" panose="020B0604020202020204"/>
                <a:ea typeface="Arial" panose="020B0604020202020204"/>
                <a:cs typeface="Arial" panose="020B0604020202020204"/>
              </a:rPr>
              <a:t>+55</a:t>
            </a:r>
            <a:endParaRPr sz="800" dirty="0">
              <a:latin typeface="Arial" panose="020B0604020202020204"/>
              <a:ea typeface="Arial" panose="020B0604020202020204"/>
              <a:cs typeface="Arial" panose="020B0604020202020204"/>
            </a:endParaRPr>
          </a:p>
        </p:txBody>
      </p:sp>
      <p:pic>
        <p:nvPicPr>
          <p:cNvPr id="1152" name="picture 1152"/>
          <p:cNvPicPr>
            <a:picLocks noChangeAspect="1"/>
          </p:cNvPicPr>
          <p:nvPr/>
        </p:nvPicPr>
        <p:blipFill>
          <a:blip r:embed="rId9"/>
          <a:stretch>
            <a:fillRect/>
          </a:stretch>
        </p:blipFill>
        <p:spPr>
          <a:xfrm rot="21600000">
            <a:off x="6297696" y="8703251"/>
            <a:ext cx="6350" cy="1019915"/>
          </a:xfrm>
          <a:prstGeom prst="rect">
            <a:avLst/>
          </a:prstGeom>
        </p:spPr>
      </p:pic>
      <p:sp>
        <p:nvSpPr>
          <p:cNvPr id="1154" name="textbox 1154"/>
          <p:cNvSpPr/>
          <p:nvPr/>
        </p:nvSpPr>
        <p:spPr>
          <a:xfrm>
            <a:off x="6630629" y="7927639"/>
            <a:ext cx="130175" cy="71755"/>
          </a:xfrm>
          <a:prstGeom prst="rect">
            <a:avLst/>
          </a:prstGeom>
          <a:noFill/>
          <a:ln w="0" cap="flat">
            <a:noFill/>
            <a:prstDash val="solid"/>
            <a:miter lim="0"/>
          </a:ln>
        </p:spPr>
        <p:txBody>
          <a:bodyPr vert="horz" wrap="square" lIns="0" tIns="0" rIns="0" bIns="0"/>
          <a:p>
            <a:pPr algn="l" rtl="0" eaLnBrk="0">
              <a:lnSpc>
                <a:spcPct val="83000"/>
              </a:lnSpc>
            </a:pPr>
            <a:endParaRPr sz="100" dirty="0">
              <a:latin typeface="Arial" panose="020B0604020202020204"/>
              <a:ea typeface="Arial" panose="020B0604020202020204"/>
              <a:cs typeface="Arial" panose="020B0604020202020204"/>
            </a:endParaRPr>
          </a:p>
          <a:p>
            <a:pPr marL="12700" algn="l" rtl="0" eaLnBrk="0">
              <a:lnSpc>
                <a:spcPts val="360"/>
              </a:lnSpc>
            </a:pPr>
            <a:r>
              <a:rPr sz="800" kern="0" spc="10" dirty="0">
                <a:solidFill>
                  <a:srgbClr val="231F20">
                    <a:alpha val="100000"/>
                  </a:srgbClr>
                </a:solidFill>
                <a:latin typeface="HarmonyOS Sans SC" panose="00000500000000000000" charset="-122"/>
                <a:ea typeface="HarmonyOS Sans SC" panose="00000500000000000000" charset="-122"/>
                <a:cs typeface="HarmonyOS Sans SC" panose="00000500000000000000" charset="-122"/>
              </a:rPr>
              <a:t>--</a:t>
            </a:r>
            <a:endParaRPr sz="800" dirty="0">
              <a:latin typeface="HarmonyOS Sans SC" panose="00000500000000000000" charset="-122"/>
              <a:ea typeface="HarmonyOS Sans SC" panose="00000500000000000000" charset="-122"/>
              <a:cs typeface="HarmonyOS Sans SC" panose="00000500000000000000" charset="-122"/>
            </a:endParaRPr>
          </a:p>
        </p:txBody>
      </p:sp>
      <p:pic>
        <p:nvPicPr>
          <p:cNvPr id="1156" name="picture 1156"/>
          <p:cNvPicPr>
            <a:picLocks noChangeAspect="1"/>
          </p:cNvPicPr>
          <p:nvPr/>
        </p:nvPicPr>
        <p:blipFill>
          <a:blip r:embed="rId10"/>
          <a:stretch>
            <a:fillRect/>
          </a:stretch>
        </p:blipFill>
        <p:spPr>
          <a:xfrm rot="21600000">
            <a:off x="4559730" y="8703253"/>
            <a:ext cx="6350" cy="222885"/>
          </a:xfrm>
          <a:prstGeom prst="rect">
            <a:avLst/>
          </a:prstGeom>
        </p:spPr>
      </p:pic>
      <p:pic>
        <p:nvPicPr>
          <p:cNvPr id="736" name="picture 736"/>
          <p:cNvPicPr>
            <a:picLocks noChangeAspect="1"/>
          </p:cNvPicPr>
          <p:nvPr/>
        </p:nvPicPr>
        <p:blipFill>
          <a:blip r:embed="rId11"/>
          <a:stretch>
            <a:fillRect/>
          </a:stretch>
        </p:blipFill>
        <p:spPr>
          <a:xfrm rot="21600000">
            <a:off x="192238" y="539985"/>
            <a:ext cx="7094709" cy="6596"/>
          </a:xfrm>
          <a:prstGeom prst="rect">
            <a:avLst/>
          </a:prstGeom>
        </p:spPr>
      </p:pic>
      <p:pic>
        <p:nvPicPr>
          <p:cNvPr id="670" name="picture 670"/>
          <p:cNvPicPr>
            <a:picLocks noChangeAspect="1"/>
          </p:cNvPicPr>
          <p:nvPr/>
        </p:nvPicPr>
        <p:blipFill>
          <a:blip r:embed="rId12"/>
          <a:stretch>
            <a:fillRect/>
          </a:stretch>
        </p:blipFill>
        <p:spPr>
          <a:xfrm rot="21600000">
            <a:off x="263985" y="9719952"/>
            <a:ext cx="7094709" cy="10501"/>
          </a:xfrm>
          <a:prstGeom prst="rect">
            <a:avLst/>
          </a:prstGeom>
        </p:spPr>
      </p:pic>
      <p:sp>
        <p:nvSpPr>
          <p:cNvPr id="14" name="文本框 13"/>
          <p:cNvSpPr txBox="1"/>
          <p:nvPr/>
        </p:nvSpPr>
        <p:spPr>
          <a:xfrm>
            <a:off x="577215" y="9781858"/>
            <a:ext cx="5080000" cy="275590"/>
          </a:xfrm>
          <a:prstGeom prst="rect">
            <a:avLst/>
          </a:prstGeom>
        </p:spPr>
        <p:txBody>
          <a:bodyPr>
            <a:spAutoFit/>
          </a:bodyPr>
          <a:p>
            <a:pPr algn="ctr"/>
            <a:r>
              <a:rPr lang="zh-CN" altLang="en-US" sz="1200" b="1">
                <a:solidFill>
                  <a:schemeClr val="tx1"/>
                </a:solidFill>
                <a:latin typeface="微软雅黑" panose="020B0503020204020204" charset="-122"/>
                <a:ea typeface="微软雅黑" panose="020B0503020204020204" charset="-122"/>
              </a:rPr>
              <a:t>南京市雨花区软件大道</a:t>
            </a:r>
            <a:r>
              <a:rPr lang="en-US" altLang="zh-CN" sz="1200" b="1">
                <a:solidFill>
                  <a:schemeClr val="tx1"/>
                </a:solidFill>
                <a:latin typeface="微软雅黑" panose="020B0503020204020204" charset="-122"/>
                <a:ea typeface="微软雅黑" panose="020B0503020204020204" charset="-122"/>
              </a:rPr>
              <a:t>180</a:t>
            </a:r>
            <a:r>
              <a:rPr lang="zh-CN" altLang="en-US" sz="1200" b="1">
                <a:solidFill>
                  <a:schemeClr val="tx1"/>
                </a:solidFill>
                <a:latin typeface="微软雅黑" panose="020B0503020204020204" charset="-122"/>
                <a:ea typeface="微软雅黑" panose="020B0503020204020204" charset="-122"/>
              </a:rPr>
              <a:t>号大数据产业基地</a:t>
            </a:r>
            <a:r>
              <a:rPr lang="en-US" altLang="zh-CN" sz="1200" b="1">
                <a:solidFill>
                  <a:schemeClr val="tx1"/>
                </a:solidFill>
                <a:latin typeface="微软雅黑" panose="020B0503020204020204" charset="-122"/>
                <a:ea typeface="微软雅黑" panose="020B0503020204020204" charset="-122"/>
              </a:rPr>
              <a:t>2</a:t>
            </a:r>
            <a:r>
              <a:rPr lang="zh-CN" altLang="en-US" sz="1200" b="1">
                <a:solidFill>
                  <a:schemeClr val="tx1"/>
                </a:solidFill>
                <a:latin typeface="微软雅黑" panose="020B0503020204020204" charset="-122"/>
                <a:ea typeface="微软雅黑" panose="020B0503020204020204" charset="-122"/>
              </a:rPr>
              <a:t>栋</a:t>
            </a:r>
            <a:endParaRPr lang="zh-CN" altLang="en-US" sz="1200" b="1">
              <a:solidFill>
                <a:schemeClr val="tx1"/>
              </a:solidFill>
              <a:latin typeface="微软雅黑" panose="020B0503020204020204" charset="-122"/>
              <a:ea typeface="微软雅黑" panose="020B0503020204020204" charset="-122"/>
            </a:endParaRPr>
          </a:p>
        </p:txBody>
      </p:sp>
      <p:pic>
        <p:nvPicPr>
          <p:cNvPr id="17" name="图片 16" descr="定位标志"/>
          <p:cNvPicPr>
            <a:picLocks noChangeAspect="1"/>
          </p:cNvPicPr>
          <p:nvPr/>
        </p:nvPicPr>
        <p:blipFill>
          <a:blip r:embed="rId13">
            <a:extLst>
              <a:ext uri="{96DAC541-7B7A-43D3-8B79-37D633B846F1}">
                <asvg:svgBlip xmlns:asvg="http://schemas.microsoft.com/office/drawing/2016/SVG/main" r:embed="rId14"/>
              </a:ext>
            </a:extLst>
          </a:blip>
          <a:stretch>
            <a:fillRect/>
          </a:stretch>
        </p:blipFill>
        <p:spPr>
          <a:xfrm>
            <a:off x="1160145" y="9782175"/>
            <a:ext cx="204470" cy="204470"/>
          </a:xfrm>
          <a:prstGeom prst="rect">
            <a:avLst/>
          </a:prstGeom>
        </p:spPr>
      </p:pic>
      <p:pic>
        <p:nvPicPr>
          <p:cNvPr id="18" name="图片 17" descr="电话"/>
          <p:cNvPicPr>
            <a:picLocks noChangeAspect="1"/>
          </p:cNvPicPr>
          <p:nvPr/>
        </p:nvPicPr>
        <p:blipFill>
          <a:blip r:embed="rId15">
            <a:extLst>
              <a:ext uri="{96DAC541-7B7A-43D3-8B79-37D633B846F1}">
                <asvg:svgBlip xmlns:asvg="http://schemas.microsoft.com/office/drawing/2016/SVG/main" r:embed="rId16"/>
              </a:ext>
            </a:extLst>
          </a:blip>
          <a:stretch>
            <a:fillRect/>
          </a:stretch>
        </p:blipFill>
        <p:spPr>
          <a:xfrm>
            <a:off x="4900930" y="9832340"/>
            <a:ext cx="186690" cy="186690"/>
          </a:xfrm>
          <a:prstGeom prst="rect">
            <a:avLst/>
          </a:prstGeom>
        </p:spPr>
      </p:pic>
      <p:sp>
        <p:nvSpPr>
          <p:cNvPr id="19" name="文本框 18"/>
          <p:cNvSpPr txBox="1"/>
          <p:nvPr/>
        </p:nvSpPr>
        <p:spPr>
          <a:xfrm>
            <a:off x="5072380" y="9782175"/>
            <a:ext cx="1979930" cy="282575"/>
          </a:xfrm>
          <a:prstGeom prst="rect">
            <a:avLst/>
          </a:prstGeom>
        </p:spPr>
        <p:txBody>
          <a:bodyPr>
            <a:noAutofit/>
          </a:bodyPr>
          <a:p>
            <a:r>
              <a:rPr lang="en-US" altLang="zh-CN" sz="1200" b="1">
                <a:solidFill>
                  <a:schemeClr val="tx1"/>
                </a:solidFill>
                <a:latin typeface="微软雅黑" panose="020B0503020204020204" charset="-122"/>
                <a:ea typeface="微软雅黑" panose="020B0503020204020204" charset="-122"/>
              </a:rPr>
              <a:t>+86-13951873509</a:t>
            </a:r>
            <a:endParaRPr lang="en-US" altLang="zh-CN" sz="1200" b="1">
              <a:solidFill>
                <a:schemeClr val="tx1"/>
              </a:solidFill>
              <a:latin typeface="微软雅黑" panose="020B0503020204020204" charset="-122"/>
              <a:ea typeface="微软雅黑" panose="020B0503020204020204" charset="-122"/>
            </a:endParaRPr>
          </a:p>
        </p:txBody>
      </p:sp>
      <p:pic>
        <p:nvPicPr>
          <p:cNvPr id="20" name="图片 19" descr="网页"/>
          <p:cNvPicPr>
            <a:picLocks noChangeAspect="1"/>
          </p:cNvPicPr>
          <p:nvPr/>
        </p:nvPicPr>
        <p:blipFill>
          <a:blip r:embed="rId17">
            <a:extLst>
              <a:ext uri="{96DAC541-7B7A-43D3-8B79-37D633B846F1}">
                <asvg:svgBlip xmlns:asvg="http://schemas.microsoft.com/office/drawing/2016/SVG/main" r:embed="rId18"/>
              </a:ext>
            </a:extLst>
          </a:blip>
          <a:stretch>
            <a:fillRect/>
          </a:stretch>
        </p:blipFill>
        <p:spPr>
          <a:xfrm>
            <a:off x="1165225" y="10027920"/>
            <a:ext cx="192405" cy="192405"/>
          </a:xfrm>
          <a:prstGeom prst="rect">
            <a:avLst/>
          </a:prstGeom>
        </p:spPr>
      </p:pic>
      <p:sp>
        <p:nvSpPr>
          <p:cNvPr id="21" name="文本框 20"/>
          <p:cNvSpPr txBox="1"/>
          <p:nvPr/>
        </p:nvSpPr>
        <p:spPr>
          <a:xfrm>
            <a:off x="1342390" y="9980613"/>
            <a:ext cx="5080000" cy="275590"/>
          </a:xfrm>
          <a:prstGeom prst="rect">
            <a:avLst/>
          </a:prstGeom>
        </p:spPr>
        <p:txBody>
          <a:bodyPr>
            <a:spAutoFit/>
          </a:bodyPr>
          <a:p>
            <a:r>
              <a:rPr lang="en-US" altLang="zh-CN" sz="1200" b="1">
                <a:solidFill>
                  <a:schemeClr val="tx1"/>
                </a:solidFill>
                <a:latin typeface="微软雅黑" panose="020B0503020204020204" charset="-122"/>
                <a:ea typeface="微软雅黑" panose="020B0503020204020204" charset="-122"/>
              </a:rPr>
              <a:t>https://www.shinewave-tech.com</a:t>
            </a:r>
            <a:endParaRPr lang="en-US" altLang="zh-CN" sz="1200" b="1">
              <a:solidFill>
                <a:schemeClr val="tx1"/>
              </a:solidFill>
              <a:latin typeface="微软雅黑" panose="020B0503020204020204" charset="-122"/>
              <a:ea typeface="微软雅黑" panose="020B0503020204020204" charset="-122"/>
            </a:endParaRPr>
          </a:p>
        </p:txBody>
      </p:sp>
      <p:pic>
        <p:nvPicPr>
          <p:cNvPr id="23" name="图片 22" descr="信息"/>
          <p:cNvPicPr>
            <a:picLocks noChangeAspect="1"/>
          </p:cNvPicPr>
          <p:nvPr/>
        </p:nvPicPr>
        <p:blipFill>
          <a:blip r:embed="rId19">
            <a:extLst>
              <a:ext uri="{96DAC541-7B7A-43D3-8B79-37D633B846F1}">
                <asvg:svgBlip xmlns:asvg="http://schemas.microsoft.com/office/drawing/2016/SVG/main" r:embed="rId20"/>
              </a:ext>
            </a:extLst>
          </a:blip>
          <a:stretch>
            <a:fillRect/>
          </a:stretch>
        </p:blipFill>
        <p:spPr>
          <a:xfrm>
            <a:off x="4202430" y="9991090"/>
            <a:ext cx="239395" cy="239395"/>
          </a:xfrm>
          <a:prstGeom prst="rect">
            <a:avLst/>
          </a:prstGeom>
        </p:spPr>
      </p:pic>
      <p:sp>
        <p:nvSpPr>
          <p:cNvPr id="24" name="文本框 23"/>
          <p:cNvSpPr txBox="1"/>
          <p:nvPr/>
        </p:nvSpPr>
        <p:spPr>
          <a:xfrm>
            <a:off x="4426585" y="9980930"/>
            <a:ext cx="2519680" cy="282575"/>
          </a:xfrm>
          <a:prstGeom prst="rect">
            <a:avLst/>
          </a:prstGeom>
        </p:spPr>
        <p:txBody>
          <a:bodyPr>
            <a:noAutofit/>
          </a:bodyPr>
          <a:p>
            <a:pPr marL="0" indent="0">
              <a:spcBef>
                <a:spcPct val="0"/>
              </a:spcBef>
              <a:spcAft>
                <a:spcPct val="0"/>
              </a:spcAft>
            </a:pPr>
            <a:r>
              <a:rPr lang="en-US" altLang="zh-CN" sz="1200" b="1" i="0">
                <a:solidFill>
                  <a:schemeClr val="tx1"/>
                </a:solidFill>
                <a:latin typeface="微软雅黑" panose="020B0503020204020204" charset="-122"/>
                <a:ea typeface="微软雅黑" panose="020B0503020204020204" charset="-122"/>
              </a:rPr>
              <a:t>info@shinewave-tech.com</a:t>
            </a:r>
            <a:endParaRPr lang="en-US" altLang="zh-CN" sz="1200" b="1" i="0">
              <a:solidFill>
                <a:schemeClr val="tx1"/>
              </a:solidFill>
              <a:latin typeface="微软雅黑" panose="020B0503020204020204" charset="-122"/>
              <a:ea typeface="微软雅黑" panose="020B0503020204020204" charset="-122"/>
            </a:endParaRPr>
          </a:p>
        </p:txBody>
      </p:sp>
      <p:pic>
        <p:nvPicPr>
          <p:cNvPr id="25" name="图片 24" descr="SWT公司logo-透明"/>
          <p:cNvPicPr>
            <a:picLocks noChangeAspect="1"/>
          </p:cNvPicPr>
          <p:nvPr/>
        </p:nvPicPr>
        <p:blipFill>
          <a:blip r:embed="rId21"/>
          <a:stretch>
            <a:fillRect/>
          </a:stretch>
        </p:blipFill>
        <p:spPr>
          <a:xfrm>
            <a:off x="281305" y="9782175"/>
            <a:ext cx="744220" cy="434975"/>
          </a:xfrm>
          <a:prstGeom prst="rect">
            <a:avLst/>
          </a:prstGeom>
        </p:spPr>
      </p:pic>
      <p:sp>
        <p:nvSpPr>
          <p:cNvPr id="26" name="文本框 25"/>
          <p:cNvSpPr txBox="1"/>
          <p:nvPr/>
        </p:nvSpPr>
        <p:spPr>
          <a:xfrm>
            <a:off x="0" y="57150"/>
            <a:ext cx="7559675" cy="460375"/>
          </a:xfrm>
          <a:prstGeom prst="rect">
            <a:avLst/>
          </a:prstGeom>
        </p:spPr>
        <p:txBody>
          <a:bodyPr wrap="square">
            <a:spAutoFit/>
          </a:bodyPr>
          <a:p>
            <a:pPr marL="0" indent="0" algn="ctr">
              <a:lnSpc>
                <a:spcPts val="1440"/>
              </a:lnSpc>
              <a:spcBef>
                <a:spcPct val="0"/>
              </a:spcBef>
              <a:spcAft>
                <a:spcPct val="0"/>
              </a:spcAft>
            </a:pPr>
            <a:r>
              <a:rPr lang="zh-CN" altLang="en-US" sz="1600" b="1">
                <a:solidFill>
                  <a:schemeClr val="tx1"/>
                </a:solidFill>
              </a:rPr>
              <a:t>本图册为代表性规格产品，如需定制，可随时联系我司业务人员。</a:t>
            </a:r>
            <a:endParaRPr lang="zh-CN" altLang="en-US" sz="1600" b="1">
              <a:solidFill>
                <a:schemeClr val="tx1"/>
              </a:solidFill>
            </a:endParaRPr>
          </a:p>
          <a:p>
            <a:pPr marL="0" indent="0" algn="ctr">
              <a:lnSpc>
                <a:spcPts val="1440"/>
              </a:lnSpc>
              <a:spcBef>
                <a:spcPct val="0"/>
              </a:spcBef>
              <a:spcAft>
                <a:spcPct val="0"/>
              </a:spcAft>
            </a:pPr>
            <a:r>
              <a:rPr lang="en-US" altLang="zh-CN" sz="1200" b="1">
                <a:solidFill>
                  <a:srgbClr val="1F2329"/>
                </a:solidFill>
              </a:rPr>
              <a:t>This catalog features representative products. For customization, please contact our sales team.</a:t>
            </a:r>
            <a:endParaRPr lang="en-US" altLang="zh-CN" sz="1200" b="1">
              <a:solidFill>
                <a:srgbClr val="1F2329"/>
              </a:solidFill>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1044" name="picture 1044"/>
          <p:cNvPicPr>
            <a:picLocks noChangeAspect="1"/>
          </p:cNvPicPr>
          <p:nvPr/>
        </p:nvPicPr>
        <p:blipFill>
          <a:blip r:embed="rId1"/>
          <a:stretch>
            <a:fillRect/>
          </a:stretch>
        </p:blipFill>
        <p:spPr>
          <a:xfrm rot="21600000">
            <a:off x="377982" y="958673"/>
            <a:ext cx="6394888" cy="2066830"/>
          </a:xfrm>
          <a:prstGeom prst="rect">
            <a:avLst/>
          </a:prstGeom>
        </p:spPr>
      </p:pic>
      <p:graphicFrame>
        <p:nvGraphicFramePr>
          <p:cNvPr id="1046" name="table 1046"/>
          <p:cNvGraphicFramePr>
            <a:graphicFrameLocks noGrp="1"/>
          </p:cNvGraphicFramePr>
          <p:nvPr/>
        </p:nvGraphicFramePr>
        <p:xfrm>
          <a:off x="377982" y="958673"/>
          <a:ext cx="6394450" cy="2066290"/>
        </p:xfrm>
        <a:graphic>
          <a:graphicData uri="http://schemas.openxmlformats.org/drawingml/2006/table">
            <a:tbl>
              <a:tblPr/>
              <a:tblGrid>
                <a:gridCol w="1215389"/>
                <a:gridCol w="1248410"/>
                <a:gridCol w="3930650"/>
              </a:tblGrid>
              <a:tr h="171450">
                <a:tc gridSpan="2">
                  <a:txBody>
                    <a:bodyPr/>
                    <a:p>
                      <a:pPr algn="l" rtl="0" eaLnBrk="0">
                        <a:lnSpc>
                          <a:spcPct val="109000"/>
                        </a:lnSpc>
                      </a:pPr>
                      <a:endParaRPr sz="400" dirty="0">
                        <a:latin typeface="Arial" panose="020B0604020202020204"/>
                        <a:ea typeface="Arial" panose="020B0604020202020204"/>
                        <a:cs typeface="Arial" panose="020B0604020202020204"/>
                      </a:endParaRPr>
                    </a:p>
                    <a:p>
                      <a:pPr marL="384810" algn="l" rtl="0" eaLnBrk="0">
                        <a:lnSpc>
                          <a:spcPct val="77000"/>
                        </a:lnSpc>
                        <a:spcBef>
                          <a:spcPts val="0"/>
                        </a:spcBef>
                      </a:pPr>
                      <a:r>
                        <a:rPr sz="800" kern="0" spc="60" dirty="0">
                          <a:solidFill>
                            <a:srgbClr val="231F20">
                              <a:alpha val="100000"/>
                            </a:srgbClr>
                          </a:solidFill>
                          <a:latin typeface="Arial" panose="020B0604020202020204"/>
                          <a:ea typeface="Arial" panose="020B0604020202020204"/>
                          <a:cs typeface="Arial" panose="020B0604020202020204"/>
                        </a:rPr>
                        <a:t>AMPLIFIER CONNE</a:t>
                      </a:r>
                      <a:r>
                        <a:rPr sz="800" kern="0" spc="50" dirty="0">
                          <a:solidFill>
                            <a:srgbClr val="231F20">
                              <a:alpha val="100000"/>
                            </a:srgbClr>
                          </a:solidFill>
                          <a:latin typeface="Arial" panose="020B0604020202020204"/>
                          <a:ea typeface="Arial" panose="020B0604020202020204"/>
                          <a:cs typeface="Arial" panose="020B0604020202020204"/>
                        </a:rPr>
                        <a:t>CTOR TYPE:</a:t>
                      </a:r>
                      <a:endParaRPr sz="800" dirty="0">
                        <a:latin typeface="Arial" panose="020B0604020202020204"/>
                        <a:ea typeface="Arial" panose="020B0604020202020204"/>
                        <a:cs typeface="Arial" panose="020B0604020202020204"/>
                      </a:endParaRPr>
                    </a:p>
                  </a:txBody>
                  <a:tcPr marL="0" marR="0" marT="0" marB="0" vert="horz">
                    <a:lnL>
                      <a:noFill/>
                    </a:lnL>
                    <a:lnR w="9525" cap="flat" cmpd="sng" algn="ctr">
                      <a:solidFill>
                        <a:srgbClr val="21294D"/>
                      </a:solidFill>
                      <a:prstDash val="solid"/>
                      <a:round/>
                      <a:headEnd type="none" w="med" len="med"/>
                      <a:tailEnd type="none" w="med" len="med"/>
                    </a:lnR>
                    <a:lnT>
                      <a:noFill/>
                    </a:lnT>
                    <a:lnB>
                      <a:noFill/>
                    </a:lnB>
                  </a:tcPr>
                </a:tc>
                <a:tc hMerge="1">
                  <a:tcPr marL="0" marR="0" marT="0" marB="0" vert="horz">
                    <a:lnL>
                      <a:noFill/>
                    </a:lnL>
                    <a:lnR w="9525" cap="flat" cmpd="sng" algn="ctr">
                      <a:solidFill>
                        <a:srgbClr val="21294D"/>
                      </a:solidFill>
                      <a:prstDash val="solid"/>
                      <a:round/>
                      <a:headEnd type="none" w="med" len="med"/>
                      <a:tailEnd type="none" w="med" len="med"/>
                    </a:lnR>
                    <a:lnT>
                      <a:noFill/>
                    </a:lnT>
                    <a:lnB>
                      <a:noFill/>
                    </a:lnB>
                  </a:tcPr>
                </a:tc>
                <a:tc>
                  <a:txBody>
                    <a:bodyPr/>
                    <a:p>
                      <a:pPr algn="l" rtl="0" eaLnBrk="0">
                        <a:lnSpc>
                          <a:spcPct val="114000"/>
                        </a:lnSpc>
                      </a:pPr>
                      <a:endParaRPr sz="600" dirty="0">
                        <a:latin typeface="Arial" panose="020B0604020202020204"/>
                        <a:ea typeface="Arial" panose="020B0604020202020204"/>
                        <a:cs typeface="Arial" panose="020B0604020202020204"/>
                      </a:endParaRPr>
                    </a:p>
                    <a:p>
                      <a:pPr marL="167640" algn="l" rtl="0" eaLnBrk="0">
                        <a:lnSpc>
                          <a:spcPts val="360"/>
                        </a:lnSpc>
                        <a:spcBef>
                          <a:spcPts val="5"/>
                        </a:spcBef>
                      </a:pPr>
                      <a:r>
                        <a:rPr sz="800" kern="0" spc="-10" dirty="0">
                          <a:solidFill>
                            <a:srgbClr val="231F20">
                              <a:alpha val="100000"/>
                            </a:srgbClr>
                          </a:solidFill>
                          <a:latin typeface="微软雅黑" panose="020B0503020204020204" charset="-122"/>
                          <a:ea typeface="微软雅黑" panose="020B0503020204020204" charset="-122"/>
                          <a:cs typeface="微软雅黑" panose="020B0503020204020204" charset="-122"/>
                        </a:rPr>
                        <a:t>——</a:t>
                      </a:r>
                      <a:endParaRPr sz="800" dirty="0">
                        <a:latin typeface="微软雅黑" panose="020B0503020204020204" charset="-122"/>
                        <a:ea typeface="微软雅黑" panose="020B0503020204020204" charset="-122"/>
                        <a:cs typeface="微软雅黑" panose="020B0503020204020204" charset="-122"/>
                      </a:endParaRPr>
                    </a:p>
                  </a:txBody>
                  <a:tcPr marL="0" marR="0" marT="0" marB="0" vert="horz">
                    <a:lnL w="9525" cap="flat" cmpd="sng" algn="ctr">
                      <a:solidFill>
                        <a:srgbClr val="21294D"/>
                      </a:solidFill>
                      <a:prstDash val="solid"/>
                      <a:round/>
                      <a:headEnd type="none" w="med" len="med"/>
                      <a:tailEnd type="none" w="med" len="med"/>
                    </a:lnL>
                    <a:lnR>
                      <a:noFill/>
                    </a:lnR>
                    <a:lnT>
                      <a:noFill/>
                    </a:lnT>
                    <a:lnB>
                      <a:noFill/>
                    </a:lnB>
                  </a:tcPr>
                </a:tc>
              </a:tr>
              <a:tr h="228600">
                <a:tc gridSpan="2">
                  <a:txBody>
                    <a:bodyPr/>
                    <a:p>
                      <a:pPr algn="l" rtl="0" eaLnBrk="0">
                        <a:lnSpc>
                          <a:spcPct val="122000"/>
                        </a:lnSpc>
                      </a:pPr>
                      <a:endParaRPr sz="400" dirty="0">
                        <a:latin typeface="Arial" panose="020B0604020202020204"/>
                        <a:ea typeface="Arial" panose="020B0604020202020204"/>
                        <a:cs typeface="Arial" panose="020B0604020202020204"/>
                      </a:endParaRPr>
                    </a:p>
                    <a:p>
                      <a:pPr marL="387350" algn="l" rtl="0" eaLnBrk="0">
                        <a:lnSpc>
                          <a:spcPct val="77000"/>
                        </a:lnSpc>
                        <a:spcBef>
                          <a:spcPts val="0"/>
                        </a:spcBef>
                      </a:pPr>
                      <a:r>
                        <a:rPr sz="800" kern="0" spc="50" dirty="0">
                          <a:solidFill>
                            <a:srgbClr val="231F20">
                              <a:alpha val="100000"/>
                            </a:srgbClr>
                          </a:solidFill>
                          <a:latin typeface="Arial" panose="020B0604020202020204"/>
                          <a:ea typeface="Arial" panose="020B0604020202020204"/>
                          <a:cs typeface="Arial" panose="020B0604020202020204"/>
                        </a:rPr>
                        <a:t>TRIAD CABLE</a:t>
                      </a:r>
                      <a:r>
                        <a:rPr sz="800" kern="0" spc="80" dirty="0">
                          <a:solidFill>
                            <a:srgbClr val="231F20">
                              <a:alpha val="100000"/>
                            </a:srgbClr>
                          </a:solidFill>
                          <a:latin typeface="Arial" panose="020B0604020202020204"/>
                          <a:ea typeface="Arial" panose="020B0604020202020204"/>
                          <a:cs typeface="Arial" panose="020B0604020202020204"/>
                        </a:rPr>
                        <a:t> </a:t>
                      </a:r>
                      <a:r>
                        <a:rPr sz="800" kern="0" spc="50" dirty="0">
                          <a:solidFill>
                            <a:srgbClr val="231F20">
                              <a:alpha val="100000"/>
                            </a:srgbClr>
                          </a:solidFill>
                          <a:latin typeface="Arial" panose="020B0604020202020204"/>
                          <a:ea typeface="Arial" panose="020B0604020202020204"/>
                          <a:cs typeface="Arial" panose="020B0604020202020204"/>
                        </a:rPr>
                        <a:t>PART</a:t>
                      </a:r>
                      <a:r>
                        <a:rPr sz="800" kern="0" spc="80" dirty="0">
                          <a:solidFill>
                            <a:srgbClr val="231F20">
                              <a:alpha val="100000"/>
                            </a:srgbClr>
                          </a:solidFill>
                          <a:latin typeface="Arial" panose="020B0604020202020204"/>
                          <a:ea typeface="Arial" panose="020B0604020202020204"/>
                          <a:cs typeface="Arial" panose="020B0604020202020204"/>
                        </a:rPr>
                        <a:t> </a:t>
                      </a:r>
                      <a:r>
                        <a:rPr sz="800" kern="0" spc="50" dirty="0">
                          <a:solidFill>
                            <a:srgbClr val="231F20">
                              <a:alpha val="100000"/>
                            </a:srgbClr>
                          </a:solidFill>
                          <a:latin typeface="Arial" panose="020B0604020202020204"/>
                          <a:ea typeface="Arial" panose="020B0604020202020204"/>
                          <a:cs typeface="Arial" panose="020B0604020202020204"/>
                        </a:rPr>
                        <a:t>NUMB</a:t>
                      </a:r>
                      <a:r>
                        <a:rPr sz="800" kern="0" spc="40" dirty="0">
                          <a:solidFill>
                            <a:srgbClr val="231F20">
                              <a:alpha val="100000"/>
                            </a:srgbClr>
                          </a:solidFill>
                          <a:latin typeface="Arial" panose="020B0604020202020204"/>
                          <a:ea typeface="Arial" panose="020B0604020202020204"/>
                          <a:cs typeface="Arial" panose="020B0604020202020204"/>
                        </a:rPr>
                        <a:t>ER:</a:t>
                      </a:r>
                      <a:endParaRPr sz="800" dirty="0">
                        <a:latin typeface="Arial" panose="020B0604020202020204"/>
                        <a:ea typeface="Arial" panose="020B0604020202020204"/>
                        <a:cs typeface="Arial" panose="020B0604020202020204"/>
                      </a:endParaRPr>
                    </a:p>
                  </a:txBody>
                  <a:tcPr marL="0" marR="0" marT="0" marB="0" vert="horz">
                    <a:lnL>
                      <a:noFill/>
                    </a:lnL>
                    <a:lnR w="9525" cap="flat" cmpd="sng" algn="ctr">
                      <a:solidFill>
                        <a:srgbClr val="21294D"/>
                      </a:solidFill>
                      <a:prstDash val="solid"/>
                      <a:round/>
                      <a:headEnd type="none" w="med" len="med"/>
                      <a:tailEnd type="none" w="med" len="med"/>
                    </a:lnR>
                    <a:lnT>
                      <a:noFill/>
                    </a:lnT>
                    <a:lnB>
                      <a:noFill/>
                    </a:lnB>
                  </a:tcPr>
                </a:tc>
                <a:tc hMerge="1">
                  <a:tcPr marL="0" marR="0" marT="0" marB="0" vert="horz">
                    <a:lnL>
                      <a:noFill/>
                    </a:lnL>
                    <a:lnR w="9525" cap="flat" cmpd="sng" algn="ctr">
                      <a:solidFill>
                        <a:srgbClr val="21294D"/>
                      </a:solidFill>
                      <a:prstDash val="solid"/>
                      <a:round/>
                      <a:headEnd type="none" w="med" len="med"/>
                      <a:tailEnd type="none" w="med" len="med"/>
                    </a:lnR>
                    <a:lnT>
                      <a:noFill/>
                    </a:lnT>
                    <a:lnB>
                      <a:noFill/>
                    </a:lnB>
                  </a:tcPr>
                </a:tc>
                <a:tc>
                  <a:txBody>
                    <a:bodyPr/>
                    <a:p>
                      <a:pPr algn="l" rtl="0" eaLnBrk="0">
                        <a:lnSpc>
                          <a:spcPct val="114000"/>
                        </a:lnSpc>
                      </a:pPr>
                      <a:endParaRPr sz="600" dirty="0">
                        <a:latin typeface="Arial" panose="020B0604020202020204"/>
                        <a:ea typeface="Arial" panose="020B0604020202020204"/>
                        <a:cs typeface="Arial" panose="020B0604020202020204"/>
                      </a:endParaRPr>
                    </a:p>
                    <a:p>
                      <a:pPr marL="167640" algn="l" rtl="0" eaLnBrk="0">
                        <a:lnSpc>
                          <a:spcPts val="360"/>
                        </a:lnSpc>
                        <a:spcBef>
                          <a:spcPts val="5"/>
                        </a:spcBef>
                      </a:pPr>
                      <a:r>
                        <a:rPr sz="800" kern="0" spc="-10" dirty="0">
                          <a:solidFill>
                            <a:srgbClr val="231F20">
                              <a:alpha val="100000"/>
                            </a:srgbClr>
                          </a:solidFill>
                          <a:latin typeface="微软雅黑" panose="020B0503020204020204" charset="-122"/>
                          <a:ea typeface="微软雅黑" panose="020B0503020204020204" charset="-122"/>
                          <a:cs typeface="微软雅黑" panose="020B0503020204020204" charset="-122"/>
                        </a:rPr>
                        <a:t>——</a:t>
                      </a:r>
                      <a:endParaRPr sz="800" dirty="0">
                        <a:latin typeface="微软雅黑" panose="020B0503020204020204" charset="-122"/>
                        <a:ea typeface="微软雅黑" panose="020B0503020204020204" charset="-122"/>
                        <a:cs typeface="微软雅黑" panose="020B0503020204020204" charset="-122"/>
                      </a:endParaRPr>
                    </a:p>
                  </a:txBody>
                  <a:tcPr marL="0" marR="0" marT="0" marB="0" vert="horz">
                    <a:lnL w="9525" cap="flat" cmpd="sng" algn="ctr">
                      <a:solidFill>
                        <a:srgbClr val="21294D"/>
                      </a:solidFill>
                      <a:prstDash val="solid"/>
                      <a:round/>
                      <a:headEnd type="none" w="med" len="med"/>
                      <a:tailEnd type="none" w="med" len="med"/>
                    </a:lnL>
                    <a:lnR>
                      <a:noFill/>
                    </a:lnR>
                    <a:lnT>
                      <a:noFill/>
                    </a:lnT>
                    <a:lnB>
                      <a:noFill/>
                    </a:lnB>
                  </a:tcPr>
                </a:tc>
              </a:tr>
              <a:tr h="1666239">
                <a:tc>
                  <a:txBody>
                    <a:bodyPr/>
                    <a:p>
                      <a:pPr algn="l" rtl="0" eaLnBrk="0">
                        <a:lnSpc>
                          <a:spcPct val="123000"/>
                        </a:lnSpc>
                      </a:pPr>
                      <a:endParaRPr sz="100" dirty="0">
                        <a:latin typeface="Arial" panose="020B0604020202020204"/>
                        <a:ea typeface="Arial" panose="020B0604020202020204"/>
                        <a:cs typeface="Arial" panose="020B0604020202020204"/>
                      </a:endParaRPr>
                    </a:p>
                    <a:p>
                      <a:pPr marL="321945" algn="l" rtl="0" eaLnBrk="0">
                        <a:lnSpc>
                          <a:spcPct val="76000"/>
                        </a:lnSpc>
                        <a:spcBef>
                          <a:spcPts val="0"/>
                        </a:spcBef>
                      </a:pPr>
                      <a:r>
                        <a:rPr sz="800" kern="0" spc="50" dirty="0">
                          <a:solidFill>
                            <a:srgbClr val="FFFFFF">
                              <a:alpha val="100000"/>
                            </a:srgbClr>
                          </a:solidFill>
                          <a:latin typeface="Arial" panose="020B0604020202020204"/>
                          <a:ea typeface="Arial" panose="020B0604020202020204"/>
                          <a:cs typeface="Arial" panose="020B0604020202020204"/>
                        </a:rPr>
                        <a:t>NUMBER</a:t>
                      </a:r>
                      <a:endParaRPr sz="800" dirty="0">
                        <a:latin typeface="Arial" panose="020B0604020202020204"/>
                        <a:ea typeface="Arial" panose="020B0604020202020204"/>
                        <a:cs typeface="Arial" panose="020B0604020202020204"/>
                      </a:endParaRPr>
                    </a:p>
                    <a:p>
                      <a:pPr marL="526415" algn="l" rtl="0" eaLnBrk="0">
                        <a:lnSpc>
                          <a:spcPct val="76000"/>
                        </a:lnSpc>
                        <a:spcBef>
                          <a:spcPts val="870"/>
                        </a:spcBef>
                      </a:pPr>
                      <a:r>
                        <a:rPr sz="800" kern="0" spc="40" dirty="0">
                          <a:solidFill>
                            <a:srgbClr val="231F20">
                              <a:alpha val="100000"/>
                            </a:srgbClr>
                          </a:solidFill>
                          <a:latin typeface="Arial" panose="020B0604020202020204"/>
                          <a:ea typeface="Arial" panose="020B0604020202020204"/>
                          <a:cs typeface="Arial" panose="020B0604020202020204"/>
                        </a:rPr>
                        <a:t>X1</a:t>
                      </a:r>
                      <a:endParaRPr sz="800" dirty="0">
                        <a:latin typeface="Arial" panose="020B0604020202020204"/>
                        <a:ea typeface="Arial" panose="020B0604020202020204"/>
                        <a:cs typeface="Arial" panose="020B0604020202020204"/>
                      </a:endParaRPr>
                    </a:p>
                    <a:p>
                      <a:pPr marL="526415" algn="l" rtl="0" eaLnBrk="0">
                        <a:lnSpc>
                          <a:spcPct val="76000"/>
                        </a:lnSpc>
                        <a:spcBef>
                          <a:spcPts val="750"/>
                        </a:spcBef>
                      </a:pPr>
                      <a:r>
                        <a:rPr sz="800" kern="0" spc="40" dirty="0">
                          <a:solidFill>
                            <a:srgbClr val="231F20">
                              <a:alpha val="100000"/>
                            </a:srgbClr>
                          </a:solidFill>
                          <a:latin typeface="Arial" panose="020B0604020202020204"/>
                          <a:ea typeface="Arial" panose="020B0604020202020204"/>
                          <a:cs typeface="Arial" panose="020B0604020202020204"/>
                        </a:rPr>
                        <a:t>X2</a:t>
                      </a:r>
                      <a:endParaRPr sz="800" dirty="0">
                        <a:latin typeface="Arial" panose="020B0604020202020204"/>
                        <a:ea typeface="Arial" panose="020B0604020202020204"/>
                        <a:cs typeface="Arial" panose="020B0604020202020204"/>
                      </a:endParaRPr>
                    </a:p>
                    <a:p>
                      <a:pPr marL="526415" algn="l" rtl="0" eaLnBrk="0">
                        <a:lnSpc>
                          <a:spcPct val="75000"/>
                        </a:lnSpc>
                        <a:spcBef>
                          <a:spcPts val="715"/>
                        </a:spcBef>
                      </a:pPr>
                      <a:r>
                        <a:rPr sz="800" kern="0" spc="40" dirty="0">
                          <a:solidFill>
                            <a:srgbClr val="231F20">
                              <a:alpha val="100000"/>
                            </a:srgbClr>
                          </a:solidFill>
                          <a:latin typeface="Arial" panose="020B0604020202020204"/>
                          <a:ea typeface="Arial" panose="020B0604020202020204"/>
                          <a:cs typeface="Arial" panose="020B0604020202020204"/>
                        </a:rPr>
                        <a:t>X3</a:t>
                      </a:r>
                      <a:endParaRPr sz="800" dirty="0">
                        <a:latin typeface="Arial" panose="020B0604020202020204"/>
                        <a:ea typeface="Arial" panose="020B0604020202020204"/>
                        <a:cs typeface="Arial" panose="020B0604020202020204"/>
                      </a:endParaRPr>
                    </a:p>
                    <a:p>
                      <a:pPr marL="526415" algn="l" rtl="0" eaLnBrk="0">
                        <a:lnSpc>
                          <a:spcPct val="76000"/>
                        </a:lnSpc>
                        <a:spcBef>
                          <a:spcPts val="815"/>
                        </a:spcBef>
                      </a:pPr>
                      <a:r>
                        <a:rPr sz="800" kern="0" spc="40" dirty="0">
                          <a:solidFill>
                            <a:srgbClr val="231F20">
                              <a:alpha val="100000"/>
                            </a:srgbClr>
                          </a:solidFill>
                          <a:latin typeface="Arial" panose="020B0604020202020204"/>
                          <a:ea typeface="Arial" panose="020B0604020202020204"/>
                          <a:cs typeface="Arial" panose="020B0604020202020204"/>
                        </a:rPr>
                        <a:t>X4</a:t>
                      </a:r>
                      <a:endParaRPr sz="800" dirty="0">
                        <a:latin typeface="Arial" panose="020B0604020202020204"/>
                        <a:ea typeface="Arial" panose="020B0604020202020204"/>
                        <a:cs typeface="Arial" panose="020B0604020202020204"/>
                      </a:endParaRPr>
                    </a:p>
                    <a:p>
                      <a:pPr marL="526415" algn="l" rtl="0" eaLnBrk="0">
                        <a:lnSpc>
                          <a:spcPct val="76000"/>
                        </a:lnSpc>
                        <a:spcBef>
                          <a:spcPts val="745"/>
                        </a:spcBef>
                      </a:pPr>
                      <a:r>
                        <a:rPr sz="800" kern="0" spc="40" dirty="0">
                          <a:solidFill>
                            <a:srgbClr val="231F20">
                              <a:alpha val="100000"/>
                            </a:srgbClr>
                          </a:solidFill>
                          <a:latin typeface="Arial" panose="020B0604020202020204"/>
                          <a:ea typeface="Arial" panose="020B0604020202020204"/>
                          <a:cs typeface="Arial" panose="020B0604020202020204"/>
                        </a:rPr>
                        <a:t>X5</a:t>
                      </a:r>
                      <a:endParaRPr sz="800" dirty="0">
                        <a:latin typeface="Arial" panose="020B0604020202020204"/>
                        <a:ea typeface="Arial" panose="020B0604020202020204"/>
                        <a:cs typeface="Arial" panose="020B0604020202020204"/>
                      </a:endParaRPr>
                    </a:p>
                    <a:p>
                      <a:pPr marL="527050" algn="l" rtl="0" eaLnBrk="0">
                        <a:lnSpc>
                          <a:spcPct val="76000"/>
                        </a:lnSpc>
                        <a:spcBef>
                          <a:spcPts val="690"/>
                        </a:spcBef>
                      </a:pPr>
                      <a:r>
                        <a:rPr sz="800" kern="0" spc="40" dirty="0">
                          <a:solidFill>
                            <a:srgbClr val="231F20">
                              <a:alpha val="100000"/>
                            </a:srgbClr>
                          </a:solidFill>
                          <a:latin typeface="Arial" panose="020B0604020202020204"/>
                          <a:ea typeface="Arial" panose="020B0604020202020204"/>
                          <a:cs typeface="Arial" panose="020B0604020202020204"/>
                        </a:rPr>
                        <a:t>X6</a:t>
                      </a:r>
                      <a:endParaRPr sz="800" dirty="0">
                        <a:latin typeface="Arial" panose="020B0604020202020204"/>
                        <a:ea typeface="Arial" panose="020B0604020202020204"/>
                        <a:cs typeface="Arial" panose="020B0604020202020204"/>
                      </a:endParaRPr>
                    </a:p>
                    <a:p>
                      <a:pPr marL="525780" algn="l" rtl="0" eaLnBrk="0">
                        <a:lnSpc>
                          <a:spcPct val="76000"/>
                        </a:lnSpc>
                        <a:spcBef>
                          <a:spcPts val="760"/>
                        </a:spcBef>
                      </a:pPr>
                      <a:r>
                        <a:rPr sz="800" kern="0" spc="40" dirty="0">
                          <a:solidFill>
                            <a:srgbClr val="231F20">
                              <a:alpha val="100000"/>
                            </a:srgbClr>
                          </a:solidFill>
                          <a:latin typeface="Arial" panose="020B0604020202020204"/>
                          <a:ea typeface="Arial" panose="020B0604020202020204"/>
                          <a:cs typeface="Arial" panose="020B0604020202020204"/>
                        </a:rPr>
                        <a:t>X7</a:t>
                      </a:r>
                      <a:endParaRPr sz="800" dirty="0">
                        <a:latin typeface="Arial" panose="020B0604020202020204"/>
                        <a:ea typeface="Arial" panose="020B0604020202020204"/>
                        <a:cs typeface="Arial" panose="020B0604020202020204"/>
                      </a:endParaRPr>
                    </a:p>
                    <a:p>
                      <a:pPr algn="l" rtl="0" eaLnBrk="0">
                        <a:lnSpc>
                          <a:spcPct val="116000"/>
                        </a:lnSpc>
                      </a:pPr>
                      <a:endParaRPr sz="500" dirty="0">
                        <a:latin typeface="Arial" panose="020B0604020202020204"/>
                        <a:ea typeface="Arial" panose="020B0604020202020204"/>
                        <a:cs typeface="Arial" panose="020B0604020202020204"/>
                      </a:endParaRPr>
                    </a:p>
                    <a:p>
                      <a:pPr marL="525780" algn="l" rtl="0" eaLnBrk="0">
                        <a:lnSpc>
                          <a:spcPct val="76000"/>
                        </a:lnSpc>
                        <a:spcBef>
                          <a:spcPts val="0"/>
                        </a:spcBef>
                      </a:pPr>
                      <a:r>
                        <a:rPr sz="800" kern="0" spc="40" dirty="0">
                          <a:solidFill>
                            <a:srgbClr val="231F20">
                              <a:alpha val="100000"/>
                            </a:srgbClr>
                          </a:solidFill>
                          <a:latin typeface="Arial" panose="020B0604020202020204"/>
                          <a:ea typeface="Arial" panose="020B0604020202020204"/>
                          <a:cs typeface="Arial" panose="020B0604020202020204"/>
                        </a:rPr>
                        <a:t>X8</a:t>
                      </a:r>
                      <a:endParaRPr sz="800" dirty="0">
                        <a:latin typeface="Arial" panose="020B0604020202020204"/>
                        <a:ea typeface="Arial" panose="020B0604020202020204"/>
                        <a:cs typeface="Arial" panose="020B0604020202020204"/>
                      </a:endParaRPr>
                    </a:p>
                  </a:txBody>
                  <a:tcPr marL="0" marR="0" marT="0" marB="0" vert="horz">
                    <a:lnL>
                      <a:noFill/>
                    </a:lnL>
                    <a:lnR w="6350" cap="flat" cmpd="sng" algn="ctr">
                      <a:solidFill>
                        <a:srgbClr val="21294D"/>
                      </a:solidFill>
                      <a:prstDash val="solid"/>
                      <a:round/>
                      <a:headEnd type="none" w="med" len="med"/>
                      <a:tailEnd type="none" w="med" len="med"/>
                    </a:lnR>
                    <a:lnT>
                      <a:noFill/>
                    </a:lnT>
                    <a:lnB>
                      <a:noFill/>
                    </a:lnB>
                  </a:tcPr>
                </a:tc>
                <a:tc>
                  <a:txBody>
                    <a:bodyPr/>
                    <a:p>
                      <a:pPr algn="l" rtl="0" eaLnBrk="0">
                        <a:lnSpc>
                          <a:spcPct val="106000"/>
                        </a:lnSpc>
                      </a:pPr>
                      <a:endParaRPr sz="100" dirty="0">
                        <a:latin typeface="Arial" panose="020B0604020202020204"/>
                        <a:ea typeface="Arial" panose="020B0604020202020204"/>
                        <a:cs typeface="Arial" panose="020B0604020202020204"/>
                      </a:endParaRPr>
                    </a:p>
                    <a:p>
                      <a:pPr marL="294005" algn="l" rtl="0" eaLnBrk="0">
                        <a:lnSpc>
                          <a:spcPct val="88000"/>
                        </a:lnSpc>
                        <a:spcBef>
                          <a:spcPts val="0"/>
                        </a:spcBef>
                      </a:pPr>
                      <a:r>
                        <a:rPr sz="800" kern="0" spc="30" dirty="0">
                          <a:solidFill>
                            <a:srgbClr val="FFFFFF">
                              <a:alpha val="100000"/>
                            </a:srgbClr>
                          </a:solidFill>
                          <a:latin typeface="Arial" panose="020B0604020202020204"/>
                          <a:ea typeface="Arial" panose="020B0604020202020204"/>
                          <a:cs typeface="Arial" panose="020B0604020202020204"/>
                        </a:rPr>
                        <a:t>interface type</a:t>
                      </a:r>
                      <a:endParaRPr sz="800" dirty="0">
                        <a:latin typeface="Arial" panose="020B0604020202020204"/>
                        <a:ea typeface="Arial" panose="020B0604020202020204"/>
                        <a:cs typeface="Arial" panose="020B0604020202020204"/>
                      </a:endParaRPr>
                    </a:p>
                    <a:p>
                      <a:pPr marL="496570" algn="l" rtl="0" eaLnBrk="0">
                        <a:lnSpc>
                          <a:spcPct val="76000"/>
                        </a:lnSpc>
                        <a:spcBef>
                          <a:spcPts val="775"/>
                        </a:spcBef>
                      </a:pPr>
                      <a:r>
                        <a:rPr sz="800" kern="0" spc="70" dirty="0">
                          <a:solidFill>
                            <a:srgbClr val="231F20">
                              <a:alpha val="100000"/>
                            </a:srgbClr>
                          </a:solidFill>
                          <a:latin typeface="Arial" panose="020B0604020202020204"/>
                          <a:ea typeface="Arial" panose="020B0604020202020204"/>
                          <a:cs typeface="Arial" panose="020B0604020202020204"/>
                        </a:rPr>
                        <a:t>N-</a:t>
                      </a:r>
                      <a:r>
                        <a:rPr sz="800" kern="0" spc="0" dirty="0">
                          <a:solidFill>
                            <a:srgbClr val="231F20">
                              <a:alpha val="100000"/>
                            </a:srgbClr>
                          </a:solidFill>
                          <a:latin typeface="Arial" panose="020B0604020202020204"/>
                          <a:ea typeface="Arial" panose="020B0604020202020204"/>
                          <a:cs typeface="Arial" panose="020B0604020202020204"/>
                        </a:rPr>
                        <a:t>FK</a:t>
                      </a:r>
                      <a:endParaRPr sz="800" dirty="0">
                        <a:latin typeface="Arial" panose="020B0604020202020204"/>
                        <a:ea typeface="Arial" panose="020B0604020202020204"/>
                        <a:cs typeface="Arial" panose="020B0604020202020204"/>
                      </a:endParaRPr>
                    </a:p>
                    <a:p>
                      <a:pPr marL="496570" algn="l" rtl="0" eaLnBrk="0">
                        <a:lnSpc>
                          <a:spcPct val="76000"/>
                        </a:lnSpc>
                        <a:spcBef>
                          <a:spcPts val="750"/>
                        </a:spcBef>
                      </a:pPr>
                      <a:r>
                        <a:rPr sz="800" kern="0" spc="70" dirty="0">
                          <a:solidFill>
                            <a:srgbClr val="231F20">
                              <a:alpha val="100000"/>
                            </a:srgbClr>
                          </a:solidFill>
                          <a:latin typeface="Arial" panose="020B0604020202020204"/>
                          <a:ea typeface="Arial" panose="020B0604020202020204"/>
                          <a:cs typeface="Arial" panose="020B0604020202020204"/>
                        </a:rPr>
                        <a:t>N-</a:t>
                      </a:r>
                      <a:r>
                        <a:rPr sz="800" kern="0" spc="0" dirty="0">
                          <a:solidFill>
                            <a:srgbClr val="231F20">
                              <a:alpha val="100000"/>
                            </a:srgbClr>
                          </a:solidFill>
                          <a:latin typeface="Arial" panose="020B0604020202020204"/>
                          <a:ea typeface="Arial" panose="020B0604020202020204"/>
                          <a:cs typeface="Arial" panose="020B0604020202020204"/>
                        </a:rPr>
                        <a:t>FK</a:t>
                      </a:r>
                      <a:endParaRPr sz="800" dirty="0">
                        <a:latin typeface="Arial" panose="020B0604020202020204"/>
                        <a:ea typeface="Arial" panose="020B0604020202020204"/>
                        <a:cs typeface="Arial" panose="020B0604020202020204"/>
                      </a:endParaRPr>
                    </a:p>
                    <a:p>
                      <a:pPr marL="311785" algn="l" rtl="0" eaLnBrk="0">
                        <a:lnSpc>
                          <a:spcPct val="88000"/>
                        </a:lnSpc>
                        <a:spcBef>
                          <a:spcPts val="715"/>
                        </a:spcBef>
                      </a:pPr>
                      <a:r>
                        <a:rPr sz="800" kern="0" spc="40" dirty="0">
                          <a:solidFill>
                            <a:srgbClr val="231F20">
                              <a:alpha val="100000"/>
                            </a:srgbClr>
                          </a:solidFill>
                          <a:latin typeface="Arial" panose="020B0604020202020204"/>
                          <a:ea typeface="Arial" panose="020B0604020202020204"/>
                          <a:cs typeface="Arial" panose="020B0604020202020204"/>
                        </a:rPr>
                        <a:t>LCD displa</a:t>
                      </a:r>
                      <a:r>
                        <a:rPr sz="800" kern="0" spc="30" dirty="0">
                          <a:solidFill>
                            <a:srgbClr val="231F20">
                              <a:alpha val="100000"/>
                            </a:srgbClr>
                          </a:solidFill>
                          <a:latin typeface="Arial" panose="020B0604020202020204"/>
                          <a:ea typeface="Arial" panose="020B0604020202020204"/>
                          <a:cs typeface="Arial" panose="020B0604020202020204"/>
                        </a:rPr>
                        <a:t>y</a:t>
                      </a:r>
                      <a:endParaRPr sz="800" dirty="0">
                        <a:latin typeface="Arial" panose="020B0604020202020204"/>
                        <a:ea typeface="Arial" panose="020B0604020202020204"/>
                        <a:cs typeface="Arial" panose="020B0604020202020204"/>
                      </a:endParaRPr>
                    </a:p>
                    <a:p>
                      <a:pPr marL="448310" algn="l" rtl="0" eaLnBrk="0">
                        <a:lnSpc>
                          <a:spcPct val="77000"/>
                        </a:lnSpc>
                        <a:spcBef>
                          <a:spcPts val="675"/>
                        </a:spcBef>
                      </a:pPr>
                      <a:r>
                        <a:rPr sz="800" kern="0" spc="30" dirty="0">
                          <a:solidFill>
                            <a:srgbClr val="231F20">
                              <a:alpha val="100000"/>
                            </a:srgbClr>
                          </a:solidFill>
                          <a:latin typeface="Arial" panose="020B0604020202020204"/>
                          <a:ea typeface="Arial" panose="020B0604020202020204"/>
                          <a:cs typeface="Arial" panose="020B0604020202020204"/>
                        </a:rPr>
                        <a:t>Switch</a:t>
                      </a:r>
                      <a:endParaRPr sz="800" dirty="0">
                        <a:latin typeface="Arial" panose="020B0604020202020204"/>
                        <a:ea typeface="Arial" panose="020B0604020202020204"/>
                        <a:cs typeface="Arial" panose="020B0604020202020204"/>
                      </a:endParaRPr>
                    </a:p>
                    <a:p>
                      <a:pPr marL="487045" algn="l" rtl="0" eaLnBrk="0">
                        <a:lnSpc>
                          <a:spcPct val="76000"/>
                        </a:lnSpc>
                        <a:spcBef>
                          <a:spcPts val="740"/>
                        </a:spcBef>
                      </a:pPr>
                      <a:r>
                        <a:rPr sz="800" kern="0" spc="0" dirty="0">
                          <a:solidFill>
                            <a:srgbClr val="231F20">
                              <a:alpha val="100000"/>
                            </a:srgbClr>
                          </a:solidFill>
                          <a:latin typeface="Arial" panose="020B0604020202020204"/>
                          <a:ea typeface="Arial" panose="020B0604020202020204"/>
                          <a:cs typeface="Arial" panose="020B0604020202020204"/>
                        </a:rPr>
                        <a:t>RJ</a:t>
                      </a:r>
                      <a:r>
                        <a:rPr sz="800" kern="0" spc="60" dirty="0">
                          <a:solidFill>
                            <a:srgbClr val="231F20">
                              <a:alpha val="100000"/>
                            </a:srgbClr>
                          </a:solidFill>
                          <a:latin typeface="Arial" panose="020B0604020202020204"/>
                          <a:ea typeface="Arial" panose="020B0604020202020204"/>
                          <a:cs typeface="Arial" panose="020B0604020202020204"/>
                        </a:rPr>
                        <a:t>45</a:t>
                      </a:r>
                      <a:endParaRPr sz="800" dirty="0">
                        <a:latin typeface="Arial" panose="020B0604020202020204"/>
                        <a:ea typeface="Arial" panose="020B0604020202020204"/>
                        <a:cs typeface="Arial" panose="020B0604020202020204"/>
                      </a:endParaRPr>
                    </a:p>
                    <a:p>
                      <a:pPr marL="477520" algn="l" rtl="0" eaLnBrk="0">
                        <a:lnSpc>
                          <a:spcPct val="76000"/>
                        </a:lnSpc>
                        <a:spcBef>
                          <a:spcPts val="700"/>
                        </a:spcBef>
                      </a:pPr>
                      <a:r>
                        <a:rPr sz="800" kern="0" spc="0" dirty="0">
                          <a:solidFill>
                            <a:srgbClr val="231F20">
                              <a:alpha val="100000"/>
                            </a:srgbClr>
                          </a:solidFill>
                          <a:latin typeface="Arial" panose="020B0604020202020204"/>
                          <a:ea typeface="Arial" panose="020B0604020202020204"/>
                          <a:cs typeface="Arial" panose="020B0604020202020204"/>
                        </a:rPr>
                        <a:t>DB</a:t>
                      </a:r>
                      <a:r>
                        <a:rPr sz="800" kern="0" spc="70" dirty="0">
                          <a:solidFill>
                            <a:srgbClr val="231F20">
                              <a:alpha val="100000"/>
                            </a:srgbClr>
                          </a:solidFill>
                          <a:latin typeface="Arial" panose="020B0604020202020204"/>
                          <a:ea typeface="Arial" panose="020B0604020202020204"/>
                          <a:cs typeface="Arial" panose="020B0604020202020204"/>
                        </a:rPr>
                        <a:t>15</a:t>
                      </a:r>
                      <a:endParaRPr sz="800" dirty="0">
                        <a:latin typeface="Arial" panose="020B0604020202020204"/>
                        <a:ea typeface="Arial" panose="020B0604020202020204"/>
                        <a:cs typeface="Arial" panose="020B0604020202020204"/>
                      </a:endParaRPr>
                    </a:p>
                    <a:p>
                      <a:pPr marL="486410" algn="l" rtl="0" eaLnBrk="0">
                        <a:lnSpc>
                          <a:spcPct val="76000"/>
                        </a:lnSpc>
                        <a:spcBef>
                          <a:spcPts val="760"/>
                        </a:spcBef>
                      </a:pPr>
                      <a:r>
                        <a:rPr sz="800" kern="0" spc="70" dirty="0">
                          <a:solidFill>
                            <a:srgbClr val="231F20">
                              <a:alpha val="100000"/>
                            </a:srgbClr>
                          </a:solidFill>
                          <a:latin typeface="Arial" panose="020B0604020202020204"/>
                          <a:ea typeface="Arial" panose="020B0604020202020204"/>
                          <a:cs typeface="Arial" panose="020B0604020202020204"/>
                        </a:rPr>
                        <a:t>N-</a:t>
                      </a:r>
                      <a:r>
                        <a:rPr sz="800" kern="0" spc="0" dirty="0">
                          <a:solidFill>
                            <a:srgbClr val="231F20">
                              <a:alpha val="100000"/>
                            </a:srgbClr>
                          </a:solidFill>
                          <a:latin typeface="Arial" panose="020B0604020202020204"/>
                          <a:ea typeface="Arial" panose="020B0604020202020204"/>
                          <a:cs typeface="Arial" panose="020B0604020202020204"/>
                        </a:rPr>
                        <a:t>FK</a:t>
                      </a:r>
                      <a:endParaRPr sz="800" dirty="0">
                        <a:latin typeface="Arial" panose="020B0604020202020204"/>
                        <a:ea typeface="Arial" panose="020B0604020202020204"/>
                        <a:cs typeface="Arial" panose="020B0604020202020204"/>
                      </a:endParaRPr>
                    </a:p>
                    <a:p>
                      <a:pPr algn="l" rtl="0" eaLnBrk="0">
                        <a:lnSpc>
                          <a:spcPct val="117000"/>
                        </a:lnSpc>
                      </a:pPr>
                      <a:endParaRPr sz="500" dirty="0">
                        <a:latin typeface="Arial" panose="020B0604020202020204"/>
                        <a:ea typeface="Arial" panose="020B0604020202020204"/>
                        <a:cs typeface="Arial" panose="020B0604020202020204"/>
                      </a:endParaRPr>
                    </a:p>
                    <a:p>
                      <a:pPr marL="486410" algn="l" rtl="0" eaLnBrk="0">
                        <a:lnSpc>
                          <a:spcPct val="76000"/>
                        </a:lnSpc>
                        <a:spcBef>
                          <a:spcPts val="5"/>
                        </a:spcBef>
                      </a:pPr>
                      <a:r>
                        <a:rPr sz="800" kern="0" spc="70" dirty="0">
                          <a:solidFill>
                            <a:srgbClr val="231F20">
                              <a:alpha val="100000"/>
                            </a:srgbClr>
                          </a:solidFill>
                          <a:latin typeface="Arial" panose="020B0604020202020204"/>
                          <a:ea typeface="Arial" panose="020B0604020202020204"/>
                          <a:cs typeface="Arial" panose="020B0604020202020204"/>
                        </a:rPr>
                        <a:t>N-</a:t>
                      </a:r>
                      <a:r>
                        <a:rPr sz="800" kern="0" spc="0" dirty="0">
                          <a:solidFill>
                            <a:srgbClr val="231F20">
                              <a:alpha val="100000"/>
                            </a:srgbClr>
                          </a:solidFill>
                          <a:latin typeface="Arial" panose="020B0604020202020204"/>
                          <a:ea typeface="Arial" panose="020B0604020202020204"/>
                          <a:cs typeface="Arial" panose="020B0604020202020204"/>
                        </a:rPr>
                        <a:t>FK</a:t>
                      </a:r>
                      <a:endParaRPr sz="800" dirty="0">
                        <a:latin typeface="Arial" panose="020B0604020202020204"/>
                        <a:ea typeface="Arial" panose="020B0604020202020204"/>
                        <a:cs typeface="Arial" panose="020B0604020202020204"/>
                      </a:endParaRPr>
                    </a:p>
                  </a:txBody>
                  <a:tcPr marL="0" marR="0" marT="0" marB="0" vert="horz">
                    <a:lnL w="6350" cap="flat" cmpd="sng" algn="ctr">
                      <a:solidFill>
                        <a:srgbClr val="21294D"/>
                      </a:solidFill>
                      <a:prstDash val="solid"/>
                      <a:round/>
                      <a:headEnd type="none" w="med" len="med"/>
                      <a:tailEnd type="none" w="med" len="med"/>
                    </a:lnL>
                    <a:lnR w="9525" cap="flat" cmpd="sng" algn="ctr">
                      <a:solidFill>
                        <a:srgbClr val="21294D"/>
                      </a:solidFill>
                      <a:prstDash val="solid"/>
                      <a:round/>
                      <a:headEnd type="none" w="med" len="med"/>
                      <a:tailEnd type="none" w="med" len="med"/>
                    </a:lnR>
                    <a:lnT>
                      <a:noFill/>
                    </a:lnT>
                    <a:lnB>
                      <a:noFill/>
                    </a:lnB>
                  </a:tcPr>
                </a:tc>
                <a:tc>
                  <a:txBody>
                    <a:bodyPr/>
                    <a:p>
                      <a:pPr algn="l" rtl="0" eaLnBrk="0">
                        <a:lnSpc>
                          <a:spcPct val="108000"/>
                        </a:lnSpc>
                      </a:pPr>
                      <a:endParaRPr sz="100" dirty="0">
                        <a:latin typeface="Arial" panose="020B0604020202020204"/>
                        <a:ea typeface="Arial" panose="020B0604020202020204"/>
                        <a:cs typeface="Arial" panose="020B0604020202020204"/>
                      </a:endParaRPr>
                    </a:p>
                    <a:p>
                      <a:pPr marL="1606550" algn="l" rtl="0" eaLnBrk="0">
                        <a:lnSpc>
                          <a:spcPct val="77000"/>
                        </a:lnSpc>
                        <a:spcBef>
                          <a:spcPts val="0"/>
                        </a:spcBef>
                      </a:pPr>
                      <a:r>
                        <a:rPr sz="800" kern="0" spc="50" dirty="0">
                          <a:solidFill>
                            <a:srgbClr val="FFFFFF">
                              <a:alpha val="100000"/>
                            </a:srgbClr>
                          </a:solidFill>
                          <a:latin typeface="Arial" panose="020B0604020202020204"/>
                          <a:ea typeface="Arial" panose="020B0604020202020204"/>
                          <a:cs typeface="Arial" panose="020B0604020202020204"/>
                        </a:rPr>
                        <a:t>DESCRIPTION</a:t>
                      </a:r>
                      <a:endParaRPr sz="800" dirty="0">
                        <a:latin typeface="Arial" panose="020B0604020202020204"/>
                        <a:ea typeface="Arial" panose="020B0604020202020204"/>
                        <a:cs typeface="Arial" panose="020B0604020202020204"/>
                      </a:endParaRPr>
                    </a:p>
                    <a:p>
                      <a:pPr marL="1836420" algn="l" rtl="0" eaLnBrk="0">
                        <a:lnSpc>
                          <a:spcPct val="67000"/>
                        </a:lnSpc>
                        <a:spcBef>
                          <a:spcPts val="880"/>
                        </a:spcBef>
                      </a:pPr>
                      <a:r>
                        <a:rPr sz="800" kern="0" spc="10" dirty="0">
                          <a:solidFill>
                            <a:srgbClr val="231F20">
                              <a:alpha val="100000"/>
                            </a:srgbClr>
                          </a:solidFill>
                          <a:latin typeface="Arial" panose="020B0604020202020204"/>
                          <a:ea typeface="Arial" panose="020B0604020202020204"/>
                          <a:cs typeface="Arial" panose="020B0604020202020204"/>
                        </a:rPr>
                        <a:t>RF</a:t>
                      </a:r>
                      <a:r>
                        <a:rPr sz="800" kern="0" spc="120" dirty="0">
                          <a:solidFill>
                            <a:srgbClr val="231F20">
                              <a:alpha val="100000"/>
                            </a:srgbClr>
                          </a:solidFill>
                          <a:latin typeface="Arial" panose="020B0604020202020204"/>
                          <a:ea typeface="Arial" panose="020B0604020202020204"/>
                          <a:cs typeface="Arial" panose="020B0604020202020204"/>
                        </a:rPr>
                        <a:t> </a:t>
                      </a:r>
                      <a:r>
                        <a:rPr sz="800" kern="0" spc="10" dirty="0">
                          <a:solidFill>
                            <a:srgbClr val="231F20">
                              <a:alpha val="100000"/>
                            </a:srgbClr>
                          </a:solidFill>
                          <a:latin typeface="Arial" panose="020B0604020202020204"/>
                          <a:ea typeface="Arial" panose="020B0604020202020204"/>
                          <a:cs typeface="Arial" panose="020B0604020202020204"/>
                        </a:rPr>
                        <a:t>IN</a:t>
                      </a:r>
                      <a:endParaRPr sz="800" dirty="0">
                        <a:latin typeface="Arial" panose="020B0604020202020204"/>
                        <a:ea typeface="Arial" panose="020B0604020202020204"/>
                        <a:cs typeface="Arial" panose="020B0604020202020204"/>
                      </a:endParaRPr>
                    </a:p>
                    <a:p>
                      <a:pPr marL="1780540" algn="l" rtl="0" eaLnBrk="0">
                        <a:lnSpc>
                          <a:spcPts val="1490"/>
                        </a:lnSpc>
                      </a:pPr>
                      <a:r>
                        <a:rPr sz="800" kern="0" spc="40" dirty="0">
                          <a:solidFill>
                            <a:srgbClr val="231F20">
                              <a:alpha val="100000"/>
                            </a:srgbClr>
                          </a:solidFill>
                          <a:latin typeface="Arial" panose="020B0604020202020204"/>
                          <a:ea typeface="Arial" panose="020B0604020202020204"/>
                          <a:cs typeface="Arial" panose="020B0604020202020204"/>
                        </a:rPr>
                        <a:t>RF</a:t>
                      </a:r>
                      <a:r>
                        <a:rPr sz="800" kern="0" spc="70" dirty="0">
                          <a:solidFill>
                            <a:srgbClr val="231F20">
                              <a:alpha val="100000"/>
                            </a:srgbClr>
                          </a:solidFill>
                          <a:latin typeface="Arial" panose="020B0604020202020204"/>
                          <a:ea typeface="Arial" panose="020B0604020202020204"/>
                          <a:cs typeface="Arial" panose="020B0604020202020204"/>
                        </a:rPr>
                        <a:t> </a:t>
                      </a:r>
                      <a:r>
                        <a:rPr sz="800" kern="0" spc="40" dirty="0">
                          <a:solidFill>
                            <a:srgbClr val="231F20">
                              <a:alpha val="100000"/>
                            </a:srgbClr>
                          </a:solidFill>
                          <a:latin typeface="Arial" panose="020B0604020202020204"/>
                          <a:ea typeface="Arial" panose="020B0604020202020204"/>
                          <a:cs typeface="Arial" panose="020B0604020202020204"/>
                        </a:rPr>
                        <a:t>OUT</a:t>
                      </a:r>
                      <a:endParaRPr sz="800" dirty="0">
                        <a:latin typeface="Arial" panose="020B0604020202020204"/>
                        <a:ea typeface="Arial" panose="020B0604020202020204"/>
                        <a:cs typeface="Arial" panose="020B0604020202020204"/>
                      </a:endParaRPr>
                    </a:p>
                    <a:p>
                      <a:pPr marL="1013460" algn="l" rtl="0" eaLnBrk="0">
                        <a:lnSpc>
                          <a:spcPct val="88000"/>
                        </a:lnSpc>
                        <a:spcBef>
                          <a:spcPts val="790"/>
                        </a:spcBef>
                      </a:pPr>
                      <a:r>
                        <a:rPr sz="800" kern="0" spc="40" dirty="0">
                          <a:solidFill>
                            <a:srgbClr val="231F20">
                              <a:alpha val="100000"/>
                            </a:srgbClr>
                          </a:solidFill>
                          <a:latin typeface="Arial" panose="020B0604020202020204"/>
                          <a:ea typeface="Arial" panose="020B0604020202020204"/>
                          <a:cs typeface="Arial" panose="020B0604020202020204"/>
                        </a:rPr>
                        <a:t>Human-computer interaction interface</a:t>
                      </a:r>
                      <a:endParaRPr sz="800" dirty="0">
                        <a:latin typeface="Arial" panose="020B0604020202020204"/>
                        <a:ea typeface="Arial" panose="020B0604020202020204"/>
                        <a:cs typeface="Arial" panose="020B0604020202020204"/>
                      </a:endParaRPr>
                    </a:p>
                    <a:p>
                      <a:pPr marL="1640205" algn="l" rtl="0" eaLnBrk="0">
                        <a:lnSpc>
                          <a:spcPct val="77000"/>
                        </a:lnSpc>
                        <a:spcBef>
                          <a:spcPts val="675"/>
                        </a:spcBef>
                      </a:pPr>
                      <a:r>
                        <a:rPr sz="800" kern="0" spc="0" dirty="0">
                          <a:solidFill>
                            <a:srgbClr val="231F20">
                              <a:alpha val="100000"/>
                            </a:srgbClr>
                          </a:solidFill>
                          <a:latin typeface="Arial" panose="020B0604020202020204"/>
                          <a:ea typeface="Arial" panose="020B0604020202020204"/>
                          <a:cs typeface="Arial" panose="020B0604020202020204"/>
                        </a:rPr>
                        <a:t>AC</a:t>
                      </a:r>
                      <a:r>
                        <a:rPr sz="800" kern="0" spc="70" dirty="0">
                          <a:solidFill>
                            <a:srgbClr val="231F20">
                              <a:alpha val="100000"/>
                            </a:srgbClr>
                          </a:solidFill>
                          <a:latin typeface="Arial" panose="020B0604020202020204"/>
                          <a:ea typeface="Arial" panose="020B0604020202020204"/>
                          <a:cs typeface="Arial" panose="020B0604020202020204"/>
                        </a:rPr>
                        <a:t>/220V/50</a:t>
                      </a:r>
                      <a:r>
                        <a:rPr sz="800" kern="0" spc="0" dirty="0">
                          <a:solidFill>
                            <a:srgbClr val="231F20">
                              <a:alpha val="100000"/>
                            </a:srgbClr>
                          </a:solidFill>
                          <a:latin typeface="Arial" panose="020B0604020202020204"/>
                          <a:ea typeface="Arial" panose="020B0604020202020204"/>
                          <a:cs typeface="Arial" panose="020B0604020202020204"/>
                        </a:rPr>
                        <a:t>Hz</a:t>
                      </a:r>
                      <a:endParaRPr sz="800" dirty="0">
                        <a:latin typeface="Arial" panose="020B0604020202020204"/>
                        <a:ea typeface="Arial" panose="020B0604020202020204"/>
                        <a:cs typeface="Arial" panose="020B0604020202020204"/>
                      </a:endParaRPr>
                    </a:p>
                    <a:p>
                      <a:pPr marL="1884045" algn="l" rtl="0" eaLnBrk="0">
                        <a:lnSpc>
                          <a:spcPct val="76000"/>
                        </a:lnSpc>
                        <a:spcBef>
                          <a:spcPts val="740"/>
                        </a:spcBef>
                      </a:pPr>
                      <a:r>
                        <a:rPr sz="800" kern="0" spc="30" dirty="0">
                          <a:solidFill>
                            <a:srgbClr val="231F20">
                              <a:alpha val="100000"/>
                            </a:srgbClr>
                          </a:solidFill>
                          <a:latin typeface="Arial" panose="020B0604020202020204"/>
                          <a:ea typeface="Arial" panose="020B0604020202020204"/>
                          <a:cs typeface="Arial" panose="020B0604020202020204"/>
                        </a:rPr>
                        <a:t>LAN</a:t>
                      </a:r>
                      <a:endParaRPr sz="800" dirty="0">
                        <a:latin typeface="Arial" panose="020B0604020202020204"/>
                        <a:ea typeface="Arial" panose="020B0604020202020204"/>
                        <a:cs typeface="Arial" panose="020B0604020202020204"/>
                      </a:endParaRPr>
                    </a:p>
                    <a:p>
                      <a:pPr marL="1645920" algn="l" rtl="0" eaLnBrk="0">
                        <a:lnSpc>
                          <a:spcPct val="88000"/>
                        </a:lnSpc>
                        <a:spcBef>
                          <a:spcPts val="690"/>
                        </a:spcBef>
                      </a:pPr>
                      <a:r>
                        <a:rPr sz="800" kern="0" spc="30" dirty="0">
                          <a:solidFill>
                            <a:srgbClr val="231F20">
                              <a:alpha val="100000"/>
                            </a:srgbClr>
                          </a:solidFill>
                          <a:latin typeface="Arial" panose="020B0604020202020204"/>
                          <a:ea typeface="Arial" panose="020B0604020202020204"/>
                          <a:cs typeface="Arial" panose="020B0604020202020204"/>
                        </a:rPr>
                        <a:t>Control</a:t>
                      </a:r>
                      <a:r>
                        <a:rPr sz="800" kern="0" spc="140" dirty="0">
                          <a:solidFill>
                            <a:srgbClr val="231F20">
                              <a:alpha val="100000"/>
                            </a:srgbClr>
                          </a:solidFill>
                          <a:latin typeface="Arial" panose="020B0604020202020204"/>
                          <a:ea typeface="Arial" panose="020B0604020202020204"/>
                          <a:cs typeface="Arial" panose="020B0604020202020204"/>
                        </a:rPr>
                        <a:t> </a:t>
                      </a:r>
                      <a:r>
                        <a:rPr sz="800" kern="0" spc="30" dirty="0">
                          <a:solidFill>
                            <a:srgbClr val="231F20">
                              <a:alpha val="100000"/>
                            </a:srgbClr>
                          </a:solidFill>
                          <a:latin typeface="Arial" panose="020B0604020202020204"/>
                          <a:ea typeface="Arial" panose="020B0604020202020204"/>
                          <a:cs typeface="Arial" panose="020B0604020202020204"/>
                        </a:rPr>
                        <a:t>interface</a:t>
                      </a:r>
                      <a:endParaRPr sz="800" dirty="0">
                        <a:latin typeface="Arial" panose="020B0604020202020204"/>
                        <a:ea typeface="Arial" panose="020B0604020202020204"/>
                        <a:cs typeface="Arial" panose="020B0604020202020204"/>
                      </a:endParaRPr>
                    </a:p>
                    <a:p>
                      <a:pPr marL="1540510" algn="l" rtl="0" eaLnBrk="0">
                        <a:lnSpc>
                          <a:spcPct val="88000"/>
                        </a:lnSpc>
                        <a:spcBef>
                          <a:spcPts val="635"/>
                        </a:spcBef>
                      </a:pPr>
                      <a:r>
                        <a:rPr sz="800" kern="0" spc="40" dirty="0">
                          <a:solidFill>
                            <a:srgbClr val="231F20">
                              <a:alpha val="100000"/>
                            </a:srgbClr>
                          </a:solidFill>
                          <a:latin typeface="Arial" panose="020B0604020202020204"/>
                          <a:ea typeface="Arial" panose="020B0604020202020204"/>
                          <a:cs typeface="Arial" panose="020B0604020202020204"/>
                        </a:rPr>
                        <a:t>Forward coupl</a:t>
                      </a:r>
                      <a:r>
                        <a:rPr sz="800" kern="0" spc="30" dirty="0">
                          <a:solidFill>
                            <a:srgbClr val="231F20">
                              <a:alpha val="100000"/>
                            </a:srgbClr>
                          </a:solidFill>
                          <a:latin typeface="Arial" panose="020B0604020202020204"/>
                          <a:ea typeface="Arial" panose="020B0604020202020204"/>
                          <a:cs typeface="Arial" panose="020B0604020202020204"/>
                        </a:rPr>
                        <a:t>ing</a:t>
                      </a:r>
                      <a:r>
                        <a:rPr sz="800" kern="0" spc="80" dirty="0">
                          <a:solidFill>
                            <a:srgbClr val="231F20">
                              <a:alpha val="100000"/>
                            </a:srgbClr>
                          </a:solidFill>
                          <a:latin typeface="Arial" panose="020B0604020202020204"/>
                          <a:ea typeface="Arial" panose="020B0604020202020204"/>
                          <a:cs typeface="Arial" panose="020B0604020202020204"/>
                        </a:rPr>
                        <a:t> </a:t>
                      </a:r>
                      <a:r>
                        <a:rPr sz="800" kern="0" spc="30" dirty="0">
                          <a:solidFill>
                            <a:srgbClr val="231F20">
                              <a:alpha val="100000"/>
                            </a:srgbClr>
                          </a:solidFill>
                          <a:latin typeface="Arial" panose="020B0604020202020204"/>
                          <a:ea typeface="Arial" panose="020B0604020202020204"/>
                          <a:cs typeface="Arial" panose="020B0604020202020204"/>
                        </a:rPr>
                        <a:t>port</a:t>
                      </a:r>
                      <a:endParaRPr sz="800" dirty="0">
                        <a:latin typeface="Arial" panose="020B0604020202020204"/>
                        <a:ea typeface="Arial" panose="020B0604020202020204"/>
                        <a:cs typeface="Arial" panose="020B0604020202020204"/>
                      </a:endParaRPr>
                    </a:p>
                    <a:p>
                      <a:pPr marL="1549400" algn="l" rtl="0" eaLnBrk="0">
                        <a:lnSpc>
                          <a:spcPts val="1440"/>
                        </a:lnSpc>
                      </a:pPr>
                      <a:r>
                        <a:rPr sz="800" kern="0" spc="40" dirty="0">
                          <a:solidFill>
                            <a:srgbClr val="231F20">
                              <a:alpha val="100000"/>
                            </a:srgbClr>
                          </a:solidFill>
                          <a:latin typeface="Arial" panose="020B0604020202020204"/>
                          <a:ea typeface="Arial" panose="020B0604020202020204"/>
                          <a:cs typeface="Arial" panose="020B0604020202020204"/>
                        </a:rPr>
                        <a:t>Reverse coupli</a:t>
                      </a:r>
                      <a:r>
                        <a:rPr sz="800" kern="0" spc="30" dirty="0">
                          <a:solidFill>
                            <a:srgbClr val="231F20">
                              <a:alpha val="100000"/>
                            </a:srgbClr>
                          </a:solidFill>
                          <a:latin typeface="Arial" panose="020B0604020202020204"/>
                          <a:ea typeface="Arial" panose="020B0604020202020204"/>
                          <a:cs typeface="Arial" panose="020B0604020202020204"/>
                        </a:rPr>
                        <a:t>ng</a:t>
                      </a:r>
                      <a:r>
                        <a:rPr sz="800" kern="0" spc="80" dirty="0">
                          <a:solidFill>
                            <a:srgbClr val="231F20">
                              <a:alpha val="100000"/>
                            </a:srgbClr>
                          </a:solidFill>
                          <a:latin typeface="Arial" panose="020B0604020202020204"/>
                          <a:ea typeface="Arial" panose="020B0604020202020204"/>
                          <a:cs typeface="Arial" panose="020B0604020202020204"/>
                        </a:rPr>
                        <a:t> </a:t>
                      </a:r>
                      <a:r>
                        <a:rPr sz="800" kern="0" spc="30" dirty="0">
                          <a:solidFill>
                            <a:srgbClr val="231F20">
                              <a:alpha val="100000"/>
                            </a:srgbClr>
                          </a:solidFill>
                          <a:latin typeface="Arial" panose="020B0604020202020204"/>
                          <a:ea typeface="Arial" panose="020B0604020202020204"/>
                          <a:cs typeface="Arial" panose="020B0604020202020204"/>
                        </a:rPr>
                        <a:t>port</a:t>
                      </a:r>
                      <a:endParaRPr sz="800" dirty="0">
                        <a:latin typeface="Arial" panose="020B0604020202020204"/>
                        <a:ea typeface="Arial" panose="020B0604020202020204"/>
                        <a:cs typeface="Arial" panose="020B0604020202020204"/>
                      </a:endParaRPr>
                    </a:p>
                  </a:txBody>
                  <a:tcPr marL="0" marR="0" marT="0" marB="0" vert="horz">
                    <a:lnL w="9525" cap="flat" cmpd="sng" algn="ctr">
                      <a:solidFill>
                        <a:srgbClr val="21294D"/>
                      </a:solidFill>
                      <a:prstDash val="solid"/>
                      <a:round/>
                      <a:headEnd type="none" w="med" len="med"/>
                      <a:tailEnd type="none" w="med" len="med"/>
                    </a:lnL>
                    <a:lnR>
                      <a:noFill/>
                    </a:lnR>
                    <a:lnT>
                      <a:noFill/>
                    </a:lnT>
                    <a:lnB>
                      <a:noFill/>
                    </a:lnB>
                  </a:tcPr>
                </a:tc>
              </a:tr>
            </a:tbl>
          </a:graphicData>
        </a:graphic>
      </p:graphicFrame>
      <p:pic>
        <p:nvPicPr>
          <p:cNvPr id="1048" name="picture 1048"/>
          <p:cNvPicPr>
            <a:picLocks noChangeAspect="1"/>
          </p:cNvPicPr>
          <p:nvPr/>
        </p:nvPicPr>
        <p:blipFill>
          <a:blip r:embed="rId2"/>
          <a:stretch>
            <a:fillRect/>
          </a:stretch>
        </p:blipFill>
        <p:spPr>
          <a:xfrm rot="21600000">
            <a:off x="377982" y="3315386"/>
            <a:ext cx="6394888" cy="2256259"/>
          </a:xfrm>
          <a:prstGeom prst="rect">
            <a:avLst/>
          </a:prstGeom>
        </p:spPr>
      </p:pic>
      <p:graphicFrame>
        <p:nvGraphicFramePr>
          <p:cNvPr id="1050" name="table 1050"/>
          <p:cNvGraphicFramePr>
            <a:graphicFrameLocks noGrp="1"/>
          </p:cNvGraphicFramePr>
          <p:nvPr/>
        </p:nvGraphicFramePr>
        <p:xfrm>
          <a:off x="377982" y="3315386"/>
          <a:ext cx="6394450" cy="2256154"/>
        </p:xfrm>
        <a:graphic>
          <a:graphicData uri="http://schemas.openxmlformats.org/drawingml/2006/table">
            <a:tbl>
              <a:tblPr/>
              <a:tblGrid>
                <a:gridCol w="1215389"/>
                <a:gridCol w="1451610"/>
                <a:gridCol w="3727450"/>
              </a:tblGrid>
              <a:tr h="171450">
                <a:tc gridSpan="2">
                  <a:txBody>
                    <a:bodyPr/>
                    <a:p>
                      <a:pPr algn="l" rtl="0" eaLnBrk="0">
                        <a:lnSpc>
                          <a:spcPct val="109000"/>
                        </a:lnSpc>
                      </a:pPr>
                      <a:endParaRPr sz="400" dirty="0">
                        <a:latin typeface="Arial" panose="020B0604020202020204"/>
                        <a:ea typeface="Arial" panose="020B0604020202020204"/>
                        <a:cs typeface="Arial" panose="020B0604020202020204"/>
                      </a:endParaRPr>
                    </a:p>
                    <a:p>
                      <a:pPr marL="410210" algn="l" rtl="0" eaLnBrk="0">
                        <a:lnSpc>
                          <a:spcPct val="77000"/>
                        </a:lnSpc>
                        <a:spcBef>
                          <a:spcPts val="0"/>
                        </a:spcBef>
                      </a:pPr>
                      <a:r>
                        <a:rPr sz="800" kern="0" spc="60" dirty="0">
                          <a:solidFill>
                            <a:srgbClr val="231F20">
                              <a:alpha val="100000"/>
                            </a:srgbClr>
                          </a:solidFill>
                          <a:latin typeface="Arial" panose="020B0604020202020204"/>
                          <a:ea typeface="Arial" panose="020B0604020202020204"/>
                          <a:cs typeface="Arial" panose="020B0604020202020204"/>
                        </a:rPr>
                        <a:t>AMPLIFIER CONNE</a:t>
                      </a:r>
                      <a:r>
                        <a:rPr sz="800" kern="0" spc="50" dirty="0">
                          <a:solidFill>
                            <a:srgbClr val="231F20">
                              <a:alpha val="100000"/>
                            </a:srgbClr>
                          </a:solidFill>
                          <a:latin typeface="Arial" panose="020B0604020202020204"/>
                          <a:ea typeface="Arial" panose="020B0604020202020204"/>
                          <a:cs typeface="Arial" panose="020B0604020202020204"/>
                        </a:rPr>
                        <a:t>CTOR TYPE:</a:t>
                      </a:r>
                      <a:endParaRPr sz="800" dirty="0">
                        <a:latin typeface="Arial" panose="020B0604020202020204"/>
                        <a:ea typeface="Arial" panose="020B0604020202020204"/>
                        <a:cs typeface="Arial" panose="020B0604020202020204"/>
                      </a:endParaRPr>
                    </a:p>
                  </a:txBody>
                  <a:tcPr marL="0" marR="0" marT="0" marB="0" vert="horz">
                    <a:lnL>
                      <a:noFill/>
                    </a:lnL>
                    <a:lnR w="9525" cap="flat" cmpd="sng" algn="ctr">
                      <a:solidFill>
                        <a:srgbClr val="21294D"/>
                      </a:solidFill>
                      <a:prstDash val="solid"/>
                      <a:round/>
                      <a:headEnd type="none" w="med" len="med"/>
                      <a:tailEnd type="none" w="med" len="med"/>
                    </a:lnR>
                    <a:lnT>
                      <a:noFill/>
                    </a:lnT>
                    <a:lnB>
                      <a:noFill/>
                    </a:lnB>
                  </a:tcPr>
                </a:tc>
                <a:tc hMerge="1">
                  <a:tcPr marL="0" marR="0" marT="0" marB="0" vert="horz">
                    <a:lnL>
                      <a:noFill/>
                    </a:lnL>
                    <a:lnR w="9525" cap="flat" cmpd="sng" algn="ctr">
                      <a:solidFill>
                        <a:srgbClr val="21294D"/>
                      </a:solidFill>
                      <a:prstDash val="solid"/>
                      <a:round/>
                      <a:headEnd type="none" w="med" len="med"/>
                      <a:tailEnd type="none" w="med" len="med"/>
                    </a:lnR>
                    <a:lnT>
                      <a:noFill/>
                    </a:lnT>
                    <a:lnB>
                      <a:noFill/>
                    </a:lnB>
                  </a:tcPr>
                </a:tc>
                <a:tc>
                  <a:txBody>
                    <a:bodyPr/>
                    <a:p>
                      <a:pPr algn="l" rtl="0" eaLnBrk="0">
                        <a:lnSpc>
                          <a:spcPct val="111000"/>
                        </a:lnSpc>
                      </a:pPr>
                      <a:endParaRPr sz="400" dirty="0">
                        <a:latin typeface="Arial" panose="020B0604020202020204"/>
                        <a:ea typeface="Arial" panose="020B0604020202020204"/>
                        <a:cs typeface="Arial" panose="020B0604020202020204"/>
                      </a:endParaRPr>
                    </a:p>
                    <a:p>
                      <a:pPr marL="91440" algn="l" rtl="0" eaLnBrk="0">
                        <a:lnSpc>
                          <a:spcPct val="76000"/>
                        </a:lnSpc>
                        <a:spcBef>
                          <a:spcPts val="5"/>
                        </a:spcBef>
                      </a:pPr>
                      <a:r>
                        <a:rPr sz="800" kern="0" spc="0" dirty="0">
                          <a:solidFill>
                            <a:srgbClr val="231F20">
                              <a:alpha val="100000"/>
                            </a:srgbClr>
                          </a:solidFill>
                          <a:latin typeface="Arial" panose="020B0604020202020204"/>
                          <a:ea typeface="Arial" panose="020B0604020202020204"/>
                          <a:cs typeface="Arial" panose="020B0604020202020204"/>
                        </a:rPr>
                        <a:t>DB</a:t>
                      </a:r>
                      <a:r>
                        <a:rPr sz="800" kern="0" spc="70" dirty="0">
                          <a:solidFill>
                            <a:srgbClr val="231F20">
                              <a:alpha val="100000"/>
                            </a:srgbClr>
                          </a:solidFill>
                          <a:latin typeface="Arial" panose="020B0604020202020204"/>
                          <a:ea typeface="Arial" panose="020B0604020202020204"/>
                          <a:cs typeface="Arial" panose="020B0604020202020204"/>
                        </a:rPr>
                        <a:t>15</a:t>
                      </a:r>
                      <a:endParaRPr sz="800" dirty="0">
                        <a:latin typeface="Arial" panose="020B0604020202020204"/>
                        <a:ea typeface="Arial" panose="020B0604020202020204"/>
                        <a:cs typeface="Arial" panose="020B0604020202020204"/>
                      </a:endParaRPr>
                    </a:p>
                  </a:txBody>
                  <a:tcPr marL="0" marR="0" marT="0" marB="0" vert="horz">
                    <a:lnL w="9525" cap="flat" cmpd="sng" algn="ctr">
                      <a:solidFill>
                        <a:srgbClr val="21294D"/>
                      </a:solidFill>
                      <a:prstDash val="solid"/>
                      <a:round/>
                      <a:headEnd type="none" w="med" len="med"/>
                      <a:tailEnd type="none" w="med" len="med"/>
                    </a:lnL>
                    <a:lnR>
                      <a:noFill/>
                    </a:lnR>
                    <a:lnT>
                      <a:noFill/>
                    </a:lnT>
                    <a:lnB>
                      <a:noFill/>
                    </a:lnB>
                  </a:tcPr>
                </a:tc>
              </a:tr>
              <a:tr h="228600">
                <a:tc gridSpan="2">
                  <a:txBody>
                    <a:bodyPr/>
                    <a:p>
                      <a:pPr algn="l" rtl="0" eaLnBrk="0">
                        <a:lnSpc>
                          <a:spcPct val="122000"/>
                        </a:lnSpc>
                      </a:pPr>
                      <a:endParaRPr sz="400" dirty="0">
                        <a:latin typeface="Arial" panose="020B0604020202020204"/>
                        <a:ea typeface="Arial" panose="020B0604020202020204"/>
                        <a:cs typeface="Arial" panose="020B0604020202020204"/>
                      </a:endParaRPr>
                    </a:p>
                    <a:p>
                      <a:pPr marL="412750" algn="l" rtl="0" eaLnBrk="0">
                        <a:lnSpc>
                          <a:spcPct val="77000"/>
                        </a:lnSpc>
                        <a:spcBef>
                          <a:spcPts val="0"/>
                        </a:spcBef>
                      </a:pPr>
                      <a:r>
                        <a:rPr sz="800" kern="0" spc="50" dirty="0">
                          <a:solidFill>
                            <a:srgbClr val="231F20">
                              <a:alpha val="100000"/>
                            </a:srgbClr>
                          </a:solidFill>
                          <a:latin typeface="Arial" panose="020B0604020202020204"/>
                          <a:ea typeface="Arial" panose="020B0604020202020204"/>
                          <a:cs typeface="Arial" panose="020B0604020202020204"/>
                        </a:rPr>
                        <a:t>TRIAD CABLE</a:t>
                      </a:r>
                      <a:r>
                        <a:rPr sz="800" kern="0" spc="80" dirty="0">
                          <a:solidFill>
                            <a:srgbClr val="231F20">
                              <a:alpha val="100000"/>
                            </a:srgbClr>
                          </a:solidFill>
                          <a:latin typeface="Arial" panose="020B0604020202020204"/>
                          <a:ea typeface="Arial" panose="020B0604020202020204"/>
                          <a:cs typeface="Arial" panose="020B0604020202020204"/>
                        </a:rPr>
                        <a:t> </a:t>
                      </a:r>
                      <a:r>
                        <a:rPr sz="800" kern="0" spc="50" dirty="0">
                          <a:solidFill>
                            <a:srgbClr val="231F20">
                              <a:alpha val="100000"/>
                            </a:srgbClr>
                          </a:solidFill>
                          <a:latin typeface="Arial" panose="020B0604020202020204"/>
                          <a:ea typeface="Arial" panose="020B0604020202020204"/>
                          <a:cs typeface="Arial" panose="020B0604020202020204"/>
                        </a:rPr>
                        <a:t>PART</a:t>
                      </a:r>
                      <a:r>
                        <a:rPr sz="800" kern="0" spc="80" dirty="0">
                          <a:solidFill>
                            <a:srgbClr val="231F20">
                              <a:alpha val="100000"/>
                            </a:srgbClr>
                          </a:solidFill>
                          <a:latin typeface="Arial" panose="020B0604020202020204"/>
                          <a:ea typeface="Arial" panose="020B0604020202020204"/>
                          <a:cs typeface="Arial" panose="020B0604020202020204"/>
                        </a:rPr>
                        <a:t> </a:t>
                      </a:r>
                      <a:r>
                        <a:rPr sz="800" kern="0" spc="50" dirty="0">
                          <a:solidFill>
                            <a:srgbClr val="231F20">
                              <a:alpha val="100000"/>
                            </a:srgbClr>
                          </a:solidFill>
                          <a:latin typeface="Arial" panose="020B0604020202020204"/>
                          <a:ea typeface="Arial" panose="020B0604020202020204"/>
                          <a:cs typeface="Arial" panose="020B0604020202020204"/>
                        </a:rPr>
                        <a:t>NUMB</a:t>
                      </a:r>
                      <a:r>
                        <a:rPr sz="800" kern="0" spc="40" dirty="0">
                          <a:solidFill>
                            <a:srgbClr val="231F20">
                              <a:alpha val="100000"/>
                            </a:srgbClr>
                          </a:solidFill>
                          <a:latin typeface="Arial" panose="020B0604020202020204"/>
                          <a:ea typeface="Arial" panose="020B0604020202020204"/>
                          <a:cs typeface="Arial" panose="020B0604020202020204"/>
                        </a:rPr>
                        <a:t>ER:</a:t>
                      </a:r>
                      <a:endParaRPr sz="800" dirty="0">
                        <a:latin typeface="Arial" panose="020B0604020202020204"/>
                        <a:ea typeface="Arial" panose="020B0604020202020204"/>
                        <a:cs typeface="Arial" panose="020B0604020202020204"/>
                      </a:endParaRPr>
                    </a:p>
                  </a:txBody>
                  <a:tcPr marL="0" marR="0" marT="0" marB="0" vert="horz">
                    <a:lnL>
                      <a:noFill/>
                    </a:lnL>
                    <a:lnR w="9525" cap="flat" cmpd="sng" algn="ctr">
                      <a:solidFill>
                        <a:srgbClr val="21294D"/>
                      </a:solidFill>
                      <a:prstDash val="solid"/>
                      <a:round/>
                      <a:headEnd type="none" w="med" len="med"/>
                      <a:tailEnd type="none" w="med" len="med"/>
                    </a:lnR>
                    <a:lnT>
                      <a:noFill/>
                    </a:lnT>
                    <a:lnB>
                      <a:noFill/>
                    </a:lnB>
                  </a:tcPr>
                </a:tc>
                <a:tc hMerge="1">
                  <a:tcPr marL="0" marR="0" marT="0" marB="0" vert="horz">
                    <a:lnL>
                      <a:noFill/>
                    </a:lnL>
                    <a:lnR w="9525" cap="flat" cmpd="sng" algn="ctr">
                      <a:solidFill>
                        <a:srgbClr val="21294D"/>
                      </a:solidFill>
                      <a:prstDash val="solid"/>
                      <a:round/>
                      <a:headEnd type="none" w="med" len="med"/>
                      <a:tailEnd type="none" w="med" len="med"/>
                    </a:lnR>
                    <a:lnT>
                      <a:noFill/>
                    </a:lnT>
                    <a:lnB>
                      <a:noFill/>
                    </a:lnB>
                  </a:tcPr>
                </a:tc>
                <a:tc>
                  <a:txBody>
                    <a:bodyPr/>
                    <a:p>
                      <a:pPr algn="l" rtl="0" eaLnBrk="0">
                        <a:lnSpc>
                          <a:spcPct val="115000"/>
                        </a:lnSpc>
                      </a:pPr>
                      <a:endParaRPr sz="600" dirty="0">
                        <a:latin typeface="Arial" panose="020B0604020202020204"/>
                        <a:ea typeface="Arial" panose="020B0604020202020204"/>
                        <a:cs typeface="Arial" panose="020B0604020202020204"/>
                      </a:endParaRPr>
                    </a:p>
                    <a:p>
                      <a:pPr marL="90805" algn="l" rtl="0" eaLnBrk="0">
                        <a:lnSpc>
                          <a:spcPts val="360"/>
                        </a:lnSpc>
                        <a:spcBef>
                          <a:spcPts val="0"/>
                        </a:spcBef>
                      </a:pPr>
                      <a:r>
                        <a:rPr sz="800" kern="0" spc="-10" dirty="0">
                          <a:solidFill>
                            <a:srgbClr val="231F20">
                              <a:alpha val="100000"/>
                            </a:srgbClr>
                          </a:solidFill>
                          <a:latin typeface="微软雅黑" panose="020B0503020204020204" charset="-122"/>
                          <a:ea typeface="微软雅黑" panose="020B0503020204020204" charset="-122"/>
                          <a:cs typeface="微软雅黑" panose="020B0503020204020204" charset="-122"/>
                        </a:rPr>
                        <a:t>——</a:t>
                      </a:r>
                      <a:endParaRPr sz="800" dirty="0">
                        <a:latin typeface="微软雅黑" panose="020B0503020204020204" charset="-122"/>
                        <a:ea typeface="微软雅黑" panose="020B0503020204020204" charset="-122"/>
                        <a:cs typeface="微软雅黑" panose="020B0503020204020204" charset="-122"/>
                      </a:endParaRPr>
                    </a:p>
                  </a:txBody>
                  <a:tcPr marL="0" marR="0" marT="0" marB="0" vert="horz">
                    <a:lnL w="9525" cap="flat" cmpd="sng" algn="ctr">
                      <a:solidFill>
                        <a:srgbClr val="21294D"/>
                      </a:solidFill>
                      <a:prstDash val="solid"/>
                      <a:round/>
                      <a:headEnd type="none" w="med" len="med"/>
                      <a:tailEnd type="none" w="med" len="med"/>
                    </a:lnL>
                    <a:lnR>
                      <a:noFill/>
                    </a:lnR>
                    <a:lnT>
                      <a:noFill/>
                    </a:lnT>
                    <a:lnB>
                      <a:noFill/>
                    </a:lnB>
                  </a:tcPr>
                </a:tc>
              </a:tr>
              <a:tr h="1856104">
                <a:tc>
                  <a:txBody>
                    <a:bodyPr/>
                    <a:p>
                      <a:pPr algn="l" rtl="0" eaLnBrk="0">
                        <a:lnSpc>
                          <a:spcPct val="123000"/>
                        </a:lnSpc>
                      </a:pPr>
                      <a:endParaRPr sz="100" dirty="0">
                        <a:latin typeface="Arial" panose="020B0604020202020204"/>
                        <a:ea typeface="Arial" panose="020B0604020202020204"/>
                        <a:cs typeface="Arial" panose="020B0604020202020204"/>
                      </a:endParaRPr>
                    </a:p>
                    <a:p>
                      <a:pPr marL="321945" algn="l" rtl="0" eaLnBrk="0">
                        <a:lnSpc>
                          <a:spcPct val="76000"/>
                        </a:lnSpc>
                        <a:spcBef>
                          <a:spcPts val="0"/>
                        </a:spcBef>
                      </a:pPr>
                      <a:r>
                        <a:rPr sz="800" kern="0" spc="50" dirty="0">
                          <a:solidFill>
                            <a:srgbClr val="FFFFFF">
                              <a:alpha val="100000"/>
                            </a:srgbClr>
                          </a:solidFill>
                          <a:latin typeface="Arial" panose="020B0604020202020204"/>
                          <a:ea typeface="Arial" panose="020B0604020202020204"/>
                          <a:cs typeface="Arial" panose="020B0604020202020204"/>
                        </a:rPr>
                        <a:t>NUMBER</a:t>
                      </a:r>
                      <a:endParaRPr sz="800" dirty="0">
                        <a:latin typeface="Arial" panose="020B0604020202020204"/>
                        <a:ea typeface="Arial" panose="020B0604020202020204"/>
                        <a:cs typeface="Arial" panose="020B0604020202020204"/>
                      </a:endParaRPr>
                    </a:p>
                    <a:p>
                      <a:pPr marL="538480" algn="l" rtl="0" eaLnBrk="0">
                        <a:lnSpc>
                          <a:spcPct val="88000"/>
                        </a:lnSpc>
                        <a:spcBef>
                          <a:spcPts val="860"/>
                        </a:spcBef>
                      </a:pPr>
                      <a:r>
                        <a:rPr sz="800" kern="0" spc="-20" dirty="0">
                          <a:solidFill>
                            <a:srgbClr val="231F20">
                              <a:alpha val="100000"/>
                            </a:srgbClr>
                          </a:solidFill>
                          <a:latin typeface="Arial" panose="020B0604020202020204"/>
                          <a:ea typeface="Arial" panose="020B0604020202020204"/>
                          <a:cs typeface="Arial" panose="020B0604020202020204"/>
                        </a:rPr>
                        <a:t>1</a:t>
                      </a:r>
                      <a:endParaRPr sz="800" dirty="0">
                        <a:latin typeface="Arial" panose="020B0604020202020204"/>
                        <a:ea typeface="Arial" panose="020B0604020202020204"/>
                        <a:cs typeface="Arial" panose="020B0604020202020204"/>
                      </a:endParaRPr>
                    </a:p>
                    <a:p>
                      <a:pPr marL="528955" algn="l" rtl="0" eaLnBrk="0">
                        <a:lnSpc>
                          <a:spcPct val="88000"/>
                        </a:lnSpc>
                        <a:spcBef>
                          <a:spcPts val="635"/>
                        </a:spcBef>
                      </a:pPr>
                      <a:r>
                        <a:rPr sz="800" kern="0" spc="10" dirty="0">
                          <a:solidFill>
                            <a:srgbClr val="231F20">
                              <a:alpha val="100000"/>
                            </a:srgbClr>
                          </a:solidFill>
                          <a:latin typeface="Arial" panose="020B0604020202020204"/>
                          <a:ea typeface="Arial" panose="020B0604020202020204"/>
                          <a:cs typeface="Arial" panose="020B0604020202020204"/>
                        </a:rPr>
                        <a:t>2</a:t>
                      </a:r>
                      <a:endParaRPr sz="800" dirty="0">
                        <a:latin typeface="Arial" panose="020B0604020202020204"/>
                        <a:ea typeface="Arial" panose="020B0604020202020204"/>
                        <a:cs typeface="Arial" panose="020B0604020202020204"/>
                      </a:endParaRPr>
                    </a:p>
                    <a:p>
                      <a:pPr marL="530225" algn="l" rtl="0" eaLnBrk="0">
                        <a:lnSpc>
                          <a:spcPct val="88000"/>
                        </a:lnSpc>
                        <a:spcBef>
                          <a:spcPts val="600"/>
                        </a:spcBef>
                      </a:pPr>
                      <a:r>
                        <a:rPr sz="800" kern="0" spc="0" dirty="0">
                          <a:solidFill>
                            <a:srgbClr val="231F20">
                              <a:alpha val="100000"/>
                            </a:srgbClr>
                          </a:solidFill>
                          <a:latin typeface="Arial" panose="020B0604020202020204"/>
                          <a:ea typeface="Arial" panose="020B0604020202020204"/>
                          <a:cs typeface="Arial" panose="020B0604020202020204"/>
                        </a:rPr>
                        <a:t>3</a:t>
                      </a:r>
                      <a:endParaRPr sz="800" dirty="0">
                        <a:latin typeface="Arial" panose="020B0604020202020204"/>
                        <a:ea typeface="Arial" panose="020B0604020202020204"/>
                        <a:cs typeface="Arial" panose="020B0604020202020204"/>
                      </a:endParaRPr>
                    </a:p>
                    <a:p>
                      <a:pPr marL="527685" algn="l" rtl="0" eaLnBrk="0">
                        <a:lnSpc>
                          <a:spcPct val="88000"/>
                        </a:lnSpc>
                        <a:spcBef>
                          <a:spcPts val="695"/>
                        </a:spcBef>
                      </a:pPr>
                      <a:r>
                        <a:rPr sz="800" kern="0" spc="20" dirty="0">
                          <a:solidFill>
                            <a:srgbClr val="231F20">
                              <a:alpha val="100000"/>
                            </a:srgbClr>
                          </a:solidFill>
                          <a:latin typeface="Arial" panose="020B0604020202020204"/>
                          <a:ea typeface="Arial" panose="020B0604020202020204"/>
                          <a:cs typeface="Arial" panose="020B0604020202020204"/>
                        </a:rPr>
                        <a:t>4</a:t>
                      </a:r>
                      <a:endParaRPr sz="800" dirty="0">
                        <a:latin typeface="Arial" panose="020B0604020202020204"/>
                        <a:ea typeface="Arial" panose="020B0604020202020204"/>
                        <a:cs typeface="Arial" panose="020B0604020202020204"/>
                      </a:endParaRPr>
                    </a:p>
                    <a:p>
                      <a:pPr marL="530860" algn="l" rtl="0" eaLnBrk="0">
                        <a:lnSpc>
                          <a:spcPct val="88000"/>
                        </a:lnSpc>
                        <a:spcBef>
                          <a:spcPts val="630"/>
                        </a:spcBef>
                      </a:pPr>
                      <a:r>
                        <a:rPr sz="800" kern="0" spc="0" dirty="0">
                          <a:solidFill>
                            <a:srgbClr val="231F20">
                              <a:alpha val="100000"/>
                            </a:srgbClr>
                          </a:solidFill>
                          <a:latin typeface="Arial" panose="020B0604020202020204"/>
                          <a:ea typeface="Arial" panose="020B0604020202020204"/>
                          <a:cs typeface="Arial" panose="020B0604020202020204"/>
                        </a:rPr>
                        <a:t>5</a:t>
                      </a:r>
                      <a:endParaRPr sz="800" dirty="0">
                        <a:latin typeface="Arial" panose="020B0604020202020204"/>
                        <a:ea typeface="Arial" panose="020B0604020202020204"/>
                        <a:cs typeface="Arial" panose="020B0604020202020204"/>
                      </a:endParaRPr>
                    </a:p>
                    <a:p>
                      <a:pPr marL="530860" algn="l" rtl="0" eaLnBrk="0">
                        <a:lnSpc>
                          <a:spcPct val="88000"/>
                        </a:lnSpc>
                        <a:spcBef>
                          <a:spcPts val="570"/>
                        </a:spcBef>
                      </a:pPr>
                      <a:r>
                        <a:rPr sz="800" kern="0" spc="0" dirty="0">
                          <a:solidFill>
                            <a:srgbClr val="231F20">
                              <a:alpha val="100000"/>
                            </a:srgbClr>
                          </a:solidFill>
                          <a:latin typeface="Arial" panose="020B0604020202020204"/>
                          <a:ea typeface="Arial" panose="020B0604020202020204"/>
                          <a:cs typeface="Arial" panose="020B0604020202020204"/>
                        </a:rPr>
                        <a:t>6</a:t>
                      </a:r>
                      <a:endParaRPr sz="800" dirty="0">
                        <a:latin typeface="Arial" panose="020B0604020202020204"/>
                        <a:ea typeface="Arial" panose="020B0604020202020204"/>
                        <a:cs typeface="Arial" panose="020B0604020202020204"/>
                      </a:endParaRPr>
                    </a:p>
                    <a:p>
                      <a:pPr marL="530860" algn="l" rtl="0" eaLnBrk="0">
                        <a:lnSpc>
                          <a:spcPct val="88000"/>
                        </a:lnSpc>
                        <a:spcBef>
                          <a:spcPts val="650"/>
                        </a:spcBef>
                      </a:pPr>
                      <a:r>
                        <a:rPr sz="800" kern="0" spc="-10" dirty="0">
                          <a:solidFill>
                            <a:srgbClr val="231F20">
                              <a:alpha val="100000"/>
                            </a:srgbClr>
                          </a:solidFill>
                          <a:latin typeface="Arial" panose="020B0604020202020204"/>
                          <a:ea typeface="Arial" panose="020B0604020202020204"/>
                          <a:cs typeface="Arial" panose="020B0604020202020204"/>
                        </a:rPr>
                        <a:t>7</a:t>
                      </a:r>
                      <a:endParaRPr sz="800" dirty="0">
                        <a:latin typeface="Arial" panose="020B0604020202020204"/>
                        <a:ea typeface="Arial" panose="020B0604020202020204"/>
                        <a:cs typeface="Arial" panose="020B0604020202020204"/>
                      </a:endParaRPr>
                    </a:p>
                    <a:p>
                      <a:pPr marL="530225" algn="l" rtl="0" eaLnBrk="0">
                        <a:lnSpc>
                          <a:spcPct val="88000"/>
                        </a:lnSpc>
                        <a:spcBef>
                          <a:spcPts val="580"/>
                        </a:spcBef>
                      </a:pPr>
                      <a:r>
                        <a:rPr sz="800" kern="0" spc="0" dirty="0">
                          <a:solidFill>
                            <a:srgbClr val="231F20">
                              <a:alpha val="100000"/>
                            </a:srgbClr>
                          </a:solidFill>
                          <a:latin typeface="Arial" panose="020B0604020202020204"/>
                          <a:ea typeface="Arial" panose="020B0604020202020204"/>
                          <a:cs typeface="Arial" panose="020B0604020202020204"/>
                        </a:rPr>
                        <a:t>8</a:t>
                      </a:r>
                      <a:endParaRPr sz="800" dirty="0">
                        <a:latin typeface="Arial" panose="020B0604020202020204"/>
                        <a:ea typeface="Arial" panose="020B0604020202020204"/>
                        <a:cs typeface="Arial" panose="020B0604020202020204"/>
                      </a:endParaRPr>
                    </a:p>
                    <a:p>
                      <a:pPr algn="l" rtl="0" eaLnBrk="0">
                        <a:lnSpc>
                          <a:spcPct val="117000"/>
                        </a:lnSpc>
                      </a:pPr>
                      <a:endParaRPr sz="500" dirty="0">
                        <a:latin typeface="Arial" panose="020B0604020202020204"/>
                        <a:ea typeface="Arial" panose="020B0604020202020204"/>
                        <a:cs typeface="Arial" panose="020B0604020202020204"/>
                      </a:endParaRPr>
                    </a:p>
                    <a:p>
                      <a:pPr marL="454025" algn="l" rtl="0" eaLnBrk="0">
                        <a:lnSpc>
                          <a:spcPct val="88000"/>
                        </a:lnSpc>
                        <a:spcBef>
                          <a:spcPts val="0"/>
                        </a:spcBef>
                      </a:pPr>
                      <a:r>
                        <a:rPr sz="800" kern="0" spc="30" dirty="0">
                          <a:solidFill>
                            <a:srgbClr val="231F20">
                              <a:alpha val="100000"/>
                            </a:srgbClr>
                          </a:solidFill>
                          <a:latin typeface="Arial" panose="020B0604020202020204"/>
                          <a:ea typeface="Arial" panose="020B0604020202020204"/>
                          <a:cs typeface="Arial" panose="020B0604020202020204"/>
                        </a:rPr>
                        <a:t>9-15</a:t>
                      </a:r>
                      <a:endParaRPr sz="800" dirty="0">
                        <a:latin typeface="Arial" panose="020B0604020202020204"/>
                        <a:ea typeface="Arial" panose="020B0604020202020204"/>
                        <a:cs typeface="Arial" panose="020B0604020202020204"/>
                      </a:endParaRPr>
                    </a:p>
                  </a:txBody>
                  <a:tcPr marL="0" marR="0" marT="0" marB="0" vert="horz">
                    <a:lnL>
                      <a:noFill/>
                    </a:lnL>
                    <a:lnR w="6350" cap="flat" cmpd="sng" algn="ctr">
                      <a:solidFill>
                        <a:srgbClr val="21294D"/>
                      </a:solidFill>
                      <a:prstDash val="solid"/>
                      <a:round/>
                      <a:headEnd type="none" w="med" len="med"/>
                      <a:tailEnd type="none" w="med" len="med"/>
                    </a:lnR>
                    <a:lnT>
                      <a:noFill/>
                    </a:lnT>
                    <a:lnB>
                      <a:noFill/>
                    </a:lnB>
                  </a:tcPr>
                </a:tc>
                <a:tc>
                  <a:txBody>
                    <a:bodyPr/>
                    <a:p>
                      <a:pPr algn="l" rtl="0" eaLnBrk="0">
                        <a:lnSpc>
                          <a:spcPct val="126000"/>
                        </a:lnSpc>
                      </a:pPr>
                      <a:endParaRPr sz="100" dirty="0">
                        <a:latin typeface="Arial" panose="020B0604020202020204"/>
                        <a:ea typeface="Arial" panose="020B0604020202020204"/>
                        <a:cs typeface="Arial" panose="020B0604020202020204"/>
                      </a:endParaRPr>
                    </a:p>
                    <a:p>
                      <a:pPr marL="324485" algn="l" rtl="0" eaLnBrk="0">
                        <a:lnSpc>
                          <a:spcPct val="77000"/>
                        </a:lnSpc>
                        <a:spcBef>
                          <a:spcPts val="0"/>
                        </a:spcBef>
                      </a:pPr>
                      <a:r>
                        <a:rPr sz="800" kern="0" spc="30" dirty="0">
                          <a:solidFill>
                            <a:srgbClr val="FFFFFF">
                              <a:alpha val="100000"/>
                            </a:srgbClr>
                          </a:solidFill>
                          <a:latin typeface="Arial" panose="020B0604020202020204"/>
                          <a:ea typeface="Arial" panose="020B0604020202020204"/>
                          <a:cs typeface="Arial" panose="020B0604020202020204"/>
                        </a:rPr>
                        <a:t>Definition</a:t>
                      </a:r>
                      <a:endParaRPr sz="800" dirty="0">
                        <a:latin typeface="Arial" panose="020B0604020202020204"/>
                        <a:ea typeface="Arial" panose="020B0604020202020204"/>
                        <a:cs typeface="Arial" panose="020B0604020202020204"/>
                      </a:endParaRPr>
                    </a:p>
                    <a:p>
                      <a:pPr marL="460375" algn="l" rtl="0" eaLnBrk="0">
                        <a:lnSpc>
                          <a:spcPct val="76000"/>
                        </a:lnSpc>
                        <a:spcBef>
                          <a:spcPts val="825"/>
                        </a:spcBef>
                      </a:pPr>
                      <a:r>
                        <a:rPr sz="800" kern="0" spc="20" dirty="0">
                          <a:solidFill>
                            <a:srgbClr val="231F20">
                              <a:alpha val="100000"/>
                            </a:srgbClr>
                          </a:solidFill>
                          <a:latin typeface="Arial" panose="020B0604020202020204"/>
                          <a:ea typeface="Arial" panose="020B0604020202020204"/>
                          <a:cs typeface="Arial" panose="020B0604020202020204"/>
                        </a:rPr>
                        <a:t>PA Enable</a:t>
                      </a:r>
                      <a:endParaRPr sz="800" dirty="0">
                        <a:latin typeface="Arial" panose="020B0604020202020204"/>
                        <a:ea typeface="Arial" panose="020B0604020202020204"/>
                        <a:cs typeface="Arial" panose="020B0604020202020204"/>
                      </a:endParaRPr>
                    </a:p>
                    <a:p>
                      <a:pPr marL="87630" algn="l" rtl="0" eaLnBrk="0">
                        <a:lnSpc>
                          <a:spcPct val="88000"/>
                        </a:lnSpc>
                        <a:spcBef>
                          <a:spcPts val="725"/>
                        </a:spcBef>
                      </a:pPr>
                      <a:r>
                        <a:rPr sz="800" kern="0" spc="40" dirty="0">
                          <a:solidFill>
                            <a:srgbClr val="231F20">
                              <a:alpha val="100000"/>
                            </a:srgbClr>
                          </a:solidFill>
                          <a:latin typeface="Arial" panose="020B0604020202020204"/>
                          <a:ea typeface="Arial" panose="020B0604020202020204"/>
                          <a:cs typeface="Arial" panose="020B0604020202020204"/>
                        </a:rPr>
                        <a:t>Output</a:t>
                      </a:r>
                      <a:r>
                        <a:rPr sz="800" kern="0" spc="90" dirty="0">
                          <a:solidFill>
                            <a:srgbClr val="231F20">
                              <a:alpha val="100000"/>
                            </a:srgbClr>
                          </a:solidFill>
                          <a:latin typeface="Arial" panose="020B0604020202020204"/>
                          <a:ea typeface="Arial" panose="020B0604020202020204"/>
                          <a:cs typeface="Arial" panose="020B0604020202020204"/>
                        </a:rPr>
                        <a:t> </a:t>
                      </a:r>
                      <a:r>
                        <a:rPr sz="800" kern="0" spc="40" dirty="0">
                          <a:solidFill>
                            <a:srgbClr val="231F20">
                              <a:alpha val="100000"/>
                            </a:srgbClr>
                          </a:solidFill>
                          <a:latin typeface="Arial" panose="020B0604020202020204"/>
                          <a:ea typeface="Arial" panose="020B0604020202020204"/>
                          <a:cs typeface="Arial" panose="020B0604020202020204"/>
                        </a:rPr>
                        <a:t>Power monitoring</a:t>
                      </a:r>
                      <a:endParaRPr sz="800" dirty="0">
                        <a:latin typeface="Arial" panose="020B0604020202020204"/>
                        <a:ea typeface="Arial" panose="020B0604020202020204"/>
                        <a:cs typeface="Arial" panose="020B0604020202020204"/>
                      </a:endParaRPr>
                    </a:p>
                    <a:p>
                      <a:pPr marL="294005" indent="-244475" algn="l" rtl="0" eaLnBrk="0">
                        <a:lnSpc>
                          <a:spcPct val="152000"/>
                        </a:lnSpc>
                        <a:spcBef>
                          <a:spcPts val="130"/>
                        </a:spcBef>
                      </a:pPr>
                      <a:r>
                        <a:rPr sz="800" kern="0" spc="40" dirty="0">
                          <a:solidFill>
                            <a:srgbClr val="231F20">
                              <a:alpha val="100000"/>
                            </a:srgbClr>
                          </a:solidFill>
                          <a:latin typeface="Arial" panose="020B0604020202020204"/>
                          <a:ea typeface="Arial" panose="020B0604020202020204"/>
                          <a:cs typeface="Arial" panose="020B0604020202020204"/>
                        </a:rPr>
                        <a:t>Reverse</a:t>
                      </a:r>
                      <a:r>
                        <a:rPr sz="800" kern="0" spc="100" dirty="0">
                          <a:solidFill>
                            <a:srgbClr val="231F20">
                              <a:alpha val="100000"/>
                            </a:srgbClr>
                          </a:solidFill>
                          <a:latin typeface="Arial" panose="020B0604020202020204"/>
                          <a:ea typeface="Arial" panose="020B0604020202020204"/>
                          <a:cs typeface="Arial" panose="020B0604020202020204"/>
                        </a:rPr>
                        <a:t> </a:t>
                      </a:r>
                      <a:r>
                        <a:rPr sz="800" kern="0" spc="40" dirty="0">
                          <a:solidFill>
                            <a:srgbClr val="231F20">
                              <a:alpha val="100000"/>
                            </a:srgbClr>
                          </a:solidFill>
                          <a:latin typeface="Arial" panose="020B0604020202020204"/>
                          <a:ea typeface="Arial" panose="020B0604020202020204"/>
                          <a:cs typeface="Arial" panose="020B0604020202020204"/>
                        </a:rPr>
                        <a:t>Power monitoring</a:t>
                      </a:r>
                      <a:r>
                        <a:rPr sz="800" kern="0" spc="0" dirty="0">
                          <a:solidFill>
                            <a:srgbClr val="231F20">
                              <a:alpha val="100000"/>
                            </a:srgbClr>
                          </a:solidFill>
                          <a:latin typeface="Arial" panose="020B0604020202020204"/>
                          <a:ea typeface="Arial" panose="020B0604020202020204"/>
                          <a:cs typeface="Arial" panose="020B0604020202020204"/>
                        </a:rPr>
                        <a:t>    </a:t>
                      </a:r>
                      <a:r>
                        <a:rPr sz="800" kern="0" spc="30" dirty="0">
                          <a:solidFill>
                            <a:srgbClr val="231F20">
                              <a:alpha val="100000"/>
                            </a:srgbClr>
                          </a:solidFill>
                          <a:latin typeface="Arial" panose="020B0604020202020204"/>
                          <a:ea typeface="Arial" panose="020B0604020202020204"/>
                          <a:cs typeface="Arial" panose="020B0604020202020204"/>
                        </a:rPr>
                        <a:t>Temp</a:t>
                      </a:r>
                      <a:r>
                        <a:rPr sz="800" kern="0" spc="150" dirty="0">
                          <a:solidFill>
                            <a:srgbClr val="231F20">
                              <a:alpha val="100000"/>
                            </a:srgbClr>
                          </a:solidFill>
                          <a:latin typeface="Arial" panose="020B0604020202020204"/>
                          <a:ea typeface="Arial" panose="020B0604020202020204"/>
                          <a:cs typeface="Arial" panose="020B0604020202020204"/>
                        </a:rPr>
                        <a:t> </a:t>
                      </a:r>
                      <a:r>
                        <a:rPr sz="800" kern="0" spc="30" dirty="0">
                          <a:solidFill>
                            <a:srgbClr val="231F20">
                              <a:alpha val="100000"/>
                            </a:srgbClr>
                          </a:solidFill>
                          <a:latin typeface="Arial" panose="020B0604020202020204"/>
                          <a:ea typeface="Arial" panose="020B0604020202020204"/>
                          <a:cs typeface="Arial" panose="020B0604020202020204"/>
                        </a:rPr>
                        <a:t>monitoring</a:t>
                      </a:r>
                      <a:endParaRPr sz="800" dirty="0">
                        <a:latin typeface="Arial" panose="020B0604020202020204"/>
                        <a:ea typeface="Arial" panose="020B0604020202020204"/>
                        <a:cs typeface="Arial" panose="020B0604020202020204"/>
                      </a:endParaRPr>
                    </a:p>
                    <a:p>
                      <a:pPr marL="593090" algn="l" rtl="0" eaLnBrk="0">
                        <a:lnSpc>
                          <a:spcPct val="69000"/>
                        </a:lnSpc>
                        <a:spcBef>
                          <a:spcPts val="605"/>
                        </a:spcBef>
                      </a:pPr>
                      <a:r>
                        <a:rPr sz="800" kern="0" spc="50" dirty="0">
                          <a:solidFill>
                            <a:srgbClr val="231F20">
                              <a:alpha val="100000"/>
                            </a:srgbClr>
                          </a:solidFill>
                          <a:latin typeface="Arial" panose="020B0604020202020204"/>
                          <a:ea typeface="Arial" panose="020B0604020202020204"/>
                          <a:cs typeface="Arial" panose="020B0604020202020204"/>
                        </a:rPr>
                        <a:t>GND</a:t>
                      </a:r>
                      <a:endParaRPr sz="800" dirty="0">
                        <a:latin typeface="Arial" panose="020B0604020202020204"/>
                        <a:ea typeface="Arial" panose="020B0604020202020204"/>
                        <a:cs typeface="Arial" panose="020B0604020202020204"/>
                      </a:endParaRPr>
                    </a:p>
                    <a:p>
                      <a:pPr marL="602615" algn="l" rtl="0" eaLnBrk="0">
                        <a:lnSpc>
                          <a:spcPts val="1415"/>
                        </a:lnSpc>
                      </a:pPr>
                      <a:r>
                        <a:rPr sz="800" kern="0" spc="40" dirty="0">
                          <a:solidFill>
                            <a:srgbClr val="231F20">
                              <a:alpha val="100000"/>
                            </a:srgbClr>
                          </a:solidFill>
                          <a:latin typeface="Arial" panose="020B0604020202020204"/>
                          <a:ea typeface="Arial" panose="020B0604020202020204"/>
                          <a:cs typeface="Arial" panose="020B0604020202020204"/>
                        </a:rPr>
                        <a:t>RXD</a:t>
                      </a:r>
                      <a:endParaRPr sz="800" dirty="0">
                        <a:latin typeface="Arial" panose="020B0604020202020204"/>
                        <a:ea typeface="Arial" panose="020B0604020202020204"/>
                        <a:cs typeface="Arial" panose="020B0604020202020204"/>
                      </a:endParaRPr>
                    </a:p>
                    <a:p>
                      <a:pPr marL="602615" algn="l" rtl="0" eaLnBrk="0">
                        <a:lnSpc>
                          <a:spcPct val="67000"/>
                        </a:lnSpc>
                        <a:spcBef>
                          <a:spcPts val="850"/>
                        </a:spcBef>
                      </a:pPr>
                      <a:r>
                        <a:rPr sz="800" kern="0" spc="50" dirty="0">
                          <a:solidFill>
                            <a:srgbClr val="231F20">
                              <a:alpha val="100000"/>
                            </a:srgbClr>
                          </a:solidFill>
                          <a:latin typeface="Arial" panose="020B0604020202020204"/>
                          <a:ea typeface="Arial" panose="020B0604020202020204"/>
                          <a:cs typeface="Arial" panose="020B0604020202020204"/>
                        </a:rPr>
                        <a:t>TXD</a:t>
                      </a:r>
                      <a:endParaRPr sz="800" dirty="0">
                        <a:latin typeface="Arial" panose="020B0604020202020204"/>
                        <a:ea typeface="Arial" panose="020B0604020202020204"/>
                        <a:cs typeface="Arial" panose="020B0604020202020204"/>
                      </a:endParaRPr>
                    </a:p>
                    <a:p>
                      <a:pPr marL="593090" algn="l" rtl="0" eaLnBrk="0">
                        <a:lnSpc>
                          <a:spcPts val="1445"/>
                        </a:lnSpc>
                      </a:pPr>
                      <a:r>
                        <a:rPr sz="800" kern="0" spc="50" dirty="0">
                          <a:solidFill>
                            <a:srgbClr val="231F20">
                              <a:alpha val="100000"/>
                            </a:srgbClr>
                          </a:solidFill>
                          <a:latin typeface="Arial" panose="020B0604020202020204"/>
                          <a:ea typeface="Arial" panose="020B0604020202020204"/>
                          <a:cs typeface="Arial" panose="020B0604020202020204"/>
                        </a:rPr>
                        <a:t>GND</a:t>
                      </a:r>
                      <a:endParaRPr sz="800" dirty="0">
                        <a:latin typeface="Arial" panose="020B0604020202020204"/>
                        <a:ea typeface="Arial" panose="020B0604020202020204"/>
                        <a:cs typeface="Arial" panose="020B0604020202020204"/>
                      </a:endParaRPr>
                    </a:p>
                    <a:p>
                      <a:pPr algn="l" rtl="0" eaLnBrk="0">
                        <a:lnSpc>
                          <a:spcPct val="107000"/>
                        </a:lnSpc>
                      </a:pPr>
                      <a:endParaRPr sz="600" dirty="0">
                        <a:latin typeface="Arial" panose="020B0604020202020204"/>
                        <a:ea typeface="Arial" panose="020B0604020202020204"/>
                        <a:cs typeface="Arial" panose="020B0604020202020204"/>
                      </a:endParaRPr>
                    </a:p>
                    <a:p>
                      <a:pPr marL="640080" algn="l" rtl="0" eaLnBrk="0">
                        <a:lnSpc>
                          <a:spcPct val="77000"/>
                        </a:lnSpc>
                        <a:spcBef>
                          <a:spcPts val="5"/>
                        </a:spcBef>
                      </a:pPr>
                      <a:r>
                        <a:rPr sz="800" kern="0" spc="30" dirty="0">
                          <a:solidFill>
                            <a:srgbClr val="231F20">
                              <a:alpha val="100000"/>
                            </a:srgbClr>
                          </a:solidFill>
                          <a:latin typeface="Arial" panose="020B0604020202020204"/>
                          <a:ea typeface="Arial" panose="020B0604020202020204"/>
                          <a:cs typeface="Arial" panose="020B0604020202020204"/>
                        </a:rPr>
                        <a:t>NC</a:t>
                      </a:r>
                      <a:endParaRPr sz="800" dirty="0">
                        <a:latin typeface="Arial" panose="020B0604020202020204"/>
                        <a:ea typeface="Arial" panose="020B0604020202020204"/>
                        <a:cs typeface="Arial" panose="020B0604020202020204"/>
                      </a:endParaRPr>
                    </a:p>
                  </a:txBody>
                  <a:tcPr marL="0" marR="0" marT="0" marB="0" vert="horz">
                    <a:lnL w="6350" cap="flat" cmpd="sng" algn="ctr">
                      <a:solidFill>
                        <a:srgbClr val="21294D"/>
                      </a:solidFill>
                      <a:prstDash val="solid"/>
                      <a:round/>
                      <a:headEnd type="none" w="med" len="med"/>
                      <a:tailEnd type="none" w="med" len="med"/>
                    </a:lnL>
                    <a:lnR w="9525" cap="flat" cmpd="sng" algn="ctr">
                      <a:solidFill>
                        <a:srgbClr val="21294D"/>
                      </a:solidFill>
                      <a:prstDash val="solid"/>
                      <a:round/>
                      <a:headEnd type="none" w="med" len="med"/>
                      <a:tailEnd type="none" w="med" len="med"/>
                    </a:lnR>
                    <a:lnT>
                      <a:noFill/>
                    </a:lnT>
                    <a:lnB>
                      <a:noFill/>
                    </a:lnB>
                  </a:tcPr>
                </a:tc>
                <a:tc>
                  <a:txBody>
                    <a:bodyPr/>
                    <a:p>
                      <a:pPr algn="l" rtl="0" eaLnBrk="0">
                        <a:lnSpc>
                          <a:spcPct val="108000"/>
                        </a:lnSpc>
                      </a:pPr>
                      <a:endParaRPr sz="100" dirty="0">
                        <a:latin typeface="Arial" panose="020B0604020202020204"/>
                        <a:ea typeface="Arial" panose="020B0604020202020204"/>
                        <a:cs typeface="Arial" panose="020B0604020202020204"/>
                      </a:endParaRPr>
                    </a:p>
                    <a:p>
                      <a:pPr marL="1402715" algn="l" rtl="0" eaLnBrk="0">
                        <a:lnSpc>
                          <a:spcPct val="77000"/>
                        </a:lnSpc>
                        <a:spcBef>
                          <a:spcPts val="0"/>
                        </a:spcBef>
                      </a:pPr>
                      <a:r>
                        <a:rPr sz="800" kern="0" spc="50" dirty="0">
                          <a:solidFill>
                            <a:srgbClr val="FFFFFF">
                              <a:alpha val="100000"/>
                            </a:srgbClr>
                          </a:solidFill>
                          <a:latin typeface="Arial" panose="020B0604020202020204"/>
                          <a:ea typeface="Arial" panose="020B0604020202020204"/>
                          <a:cs typeface="Arial" panose="020B0604020202020204"/>
                        </a:rPr>
                        <a:t>DESCRIPTION</a:t>
                      </a:r>
                      <a:endParaRPr sz="800" dirty="0">
                        <a:latin typeface="Arial" panose="020B0604020202020204"/>
                        <a:ea typeface="Arial" panose="020B0604020202020204"/>
                        <a:cs typeface="Arial" panose="020B0604020202020204"/>
                      </a:endParaRPr>
                    </a:p>
                    <a:p>
                      <a:pPr marL="631825" indent="-89535" algn="l" rtl="0" eaLnBrk="0">
                        <a:lnSpc>
                          <a:spcPct val="145000"/>
                        </a:lnSpc>
                        <a:spcBef>
                          <a:spcPts val="380"/>
                        </a:spcBef>
                      </a:pPr>
                      <a:r>
                        <a:rPr sz="800" kern="0" spc="40" dirty="0">
                          <a:solidFill>
                            <a:srgbClr val="231F20">
                              <a:alpha val="100000"/>
                            </a:srgbClr>
                          </a:solidFill>
                          <a:latin typeface="Arial" panose="020B0604020202020204"/>
                          <a:ea typeface="Arial" panose="020B0604020202020204"/>
                          <a:cs typeface="Arial" panose="020B0604020202020204"/>
                        </a:rPr>
                        <a:t>TTL Hi=</a:t>
                      </a:r>
                      <a:r>
                        <a:rPr sz="800" kern="0" spc="90" dirty="0">
                          <a:solidFill>
                            <a:srgbClr val="231F20">
                              <a:alpha val="100000"/>
                            </a:srgbClr>
                          </a:solidFill>
                          <a:latin typeface="Arial" panose="020B0604020202020204"/>
                          <a:ea typeface="Arial" panose="020B0604020202020204"/>
                          <a:cs typeface="Arial" panose="020B0604020202020204"/>
                        </a:rPr>
                        <a:t> </a:t>
                      </a:r>
                      <a:r>
                        <a:rPr sz="800" kern="0" spc="40" dirty="0">
                          <a:solidFill>
                            <a:srgbClr val="231F20">
                              <a:alpha val="100000"/>
                            </a:srgbClr>
                          </a:solidFill>
                          <a:latin typeface="Arial" panose="020B0604020202020204"/>
                          <a:ea typeface="Arial" panose="020B0604020202020204"/>
                          <a:cs typeface="Arial" panose="020B0604020202020204"/>
                        </a:rPr>
                        <a:t>Enable, TTL Lo =</a:t>
                      </a:r>
                      <a:r>
                        <a:rPr sz="800" kern="0" spc="90" dirty="0">
                          <a:solidFill>
                            <a:srgbClr val="231F20">
                              <a:alpha val="100000"/>
                            </a:srgbClr>
                          </a:solidFill>
                          <a:latin typeface="Arial" panose="020B0604020202020204"/>
                          <a:ea typeface="Arial" panose="020B0604020202020204"/>
                          <a:cs typeface="Arial" panose="020B0604020202020204"/>
                        </a:rPr>
                        <a:t> </a:t>
                      </a:r>
                      <a:r>
                        <a:rPr sz="800" kern="0" spc="40" dirty="0">
                          <a:solidFill>
                            <a:srgbClr val="231F20">
                              <a:alpha val="100000"/>
                            </a:srgbClr>
                          </a:solidFill>
                          <a:latin typeface="Arial" panose="020B0604020202020204"/>
                          <a:ea typeface="Arial" panose="020B0604020202020204"/>
                          <a:cs typeface="Arial" panose="020B0604020202020204"/>
                        </a:rPr>
                        <a:t>Disable</a:t>
                      </a:r>
                      <a:r>
                        <a:rPr sz="800" kern="0" spc="60" dirty="0">
                          <a:solidFill>
                            <a:srgbClr val="231F20">
                              <a:alpha val="100000"/>
                            </a:srgbClr>
                          </a:solidFill>
                          <a:latin typeface="Arial" panose="020B0604020202020204"/>
                          <a:ea typeface="Arial" panose="020B0604020202020204"/>
                          <a:cs typeface="Arial" panose="020B0604020202020204"/>
                        </a:rPr>
                        <a:t> </a:t>
                      </a:r>
                      <a:r>
                        <a:rPr sz="800" kern="0" spc="40" dirty="0">
                          <a:solidFill>
                            <a:srgbClr val="231F20">
                              <a:alpha val="100000"/>
                            </a:srgbClr>
                          </a:solidFill>
                          <a:latin typeface="Arial" panose="020B0604020202020204"/>
                          <a:ea typeface="Arial" panose="020B0604020202020204"/>
                          <a:cs typeface="Arial" panose="020B0604020202020204"/>
                        </a:rPr>
                        <a:t>or</a:t>
                      </a:r>
                      <a:r>
                        <a:rPr sz="800" kern="0" spc="80" dirty="0">
                          <a:solidFill>
                            <a:srgbClr val="231F20">
                              <a:alpha val="100000"/>
                            </a:srgbClr>
                          </a:solidFill>
                          <a:latin typeface="Arial" panose="020B0604020202020204"/>
                          <a:ea typeface="Arial" panose="020B0604020202020204"/>
                          <a:cs typeface="Arial" panose="020B0604020202020204"/>
                        </a:rPr>
                        <a:t> </a:t>
                      </a:r>
                      <a:r>
                        <a:rPr sz="800" kern="0" spc="40" dirty="0">
                          <a:solidFill>
                            <a:srgbClr val="231F20">
                              <a:alpha val="100000"/>
                            </a:srgbClr>
                          </a:solidFill>
                          <a:latin typeface="Arial" panose="020B0604020202020204"/>
                          <a:ea typeface="Arial" panose="020B0604020202020204"/>
                          <a:cs typeface="Arial" panose="020B0604020202020204"/>
                        </a:rPr>
                        <a:t>No</a:t>
                      </a:r>
                      <a:r>
                        <a:rPr sz="800" kern="0" spc="70" dirty="0">
                          <a:solidFill>
                            <a:srgbClr val="231F20">
                              <a:alpha val="100000"/>
                            </a:srgbClr>
                          </a:solidFill>
                          <a:latin typeface="Arial" panose="020B0604020202020204"/>
                          <a:ea typeface="Arial" panose="020B0604020202020204"/>
                          <a:cs typeface="Arial" panose="020B0604020202020204"/>
                        </a:rPr>
                        <a:t> </a:t>
                      </a:r>
                      <a:r>
                        <a:rPr sz="800" kern="0" spc="30" dirty="0">
                          <a:solidFill>
                            <a:srgbClr val="231F20">
                              <a:alpha val="100000"/>
                            </a:srgbClr>
                          </a:solidFill>
                          <a:latin typeface="Arial" panose="020B0604020202020204"/>
                          <a:ea typeface="Arial" panose="020B0604020202020204"/>
                          <a:cs typeface="Arial" panose="020B0604020202020204"/>
                        </a:rPr>
                        <a:t>Connection</a:t>
                      </a:r>
                      <a:r>
                        <a:rPr sz="800" kern="0" spc="0" dirty="0">
                          <a:solidFill>
                            <a:srgbClr val="231F20">
                              <a:alpha val="100000"/>
                            </a:srgbClr>
                          </a:solidFill>
                          <a:latin typeface="Arial" panose="020B0604020202020204"/>
                          <a:ea typeface="Arial" panose="020B0604020202020204"/>
                          <a:cs typeface="Arial" panose="020B0604020202020204"/>
                        </a:rPr>
                        <a:t>                     </a:t>
                      </a:r>
                      <a:r>
                        <a:rPr sz="800" kern="0" spc="40" dirty="0">
                          <a:solidFill>
                            <a:srgbClr val="231F20">
                              <a:alpha val="100000"/>
                            </a:srgbClr>
                          </a:solidFill>
                          <a:latin typeface="Arial" panose="020B0604020202020204"/>
                          <a:ea typeface="Arial" panose="020B0604020202020204"/>
                          <a:cs typeface="Arial" panose="020B0604020202020204"/>
                        </a:rPr>
                        <a:t>Output</a:t>
                      </a:r>
                      <a:r>
                        <a:rPr sz="800" kern="0" spc="90" dirty="0">
                          <a:solidFill>
                            <a:srgbClr val="231F20">
                              <a:alpha val="100000"/>
                            </a:srgbClr>
                          </a:solidFill>
                          <a:latin typeface="Arial" panose="020B0604020202020204"/>
                          <a:ea typeface="Arial" panose="020B0604020202020204"/>
                          <a:cs typeface="Arial" panose="020B0604020202020204"/>
                        </a:rPr>
                        <a:t> </a:t>
                      </a:r>
                      <a:r>
                        <a:rPr sz="800" kern="0" spc="40" dirty="0">
                          <a:solidFill>
                            <a:srgbClr val="231F20">
                              <a:alpha val="100000"/>
                            </a:srgbClr>
                          </a:solidFill>
                          <a:latin typeface="Arial" panose="020B0604020202020204"/>
                          <a:ea typeface="Arial" panose="020B0604020202020204"/>
                          <a:cs typeface="Arial" panose="020B0604020202020204"/>
                        </a:rPr>
                        <a:t>Power Detection  (Output</a:t>
                      </a:r>
                      <a:r>
                        <a:rPr sz="800" kern="0" spc="60" dirty="0">
                          <a:solidFill>
                            <a:srgbClr val="231F20">
                              <a:alpha val="100000"/>
                            </a:srgbClr>
                          </a:solidFill>
                          <a:latin typeface="Arial" panose="020B0604020202020204"/>
                          <a:ea typeface="Arial" panose="020B0604020202020204"/>
                          <a:cs typeface="Arial" panose="020B0604020202020204"/>
                        </a:rPr>
                        <a:t> </a:t>
                      </a:r>
                      <a:r>
                        <a:rPr sz="800" kern="0" spc="40" dirty="0">
                          <a:solidFill>
                            <a:srgbClr val="231F20">
                              <a:alpha val="100000"/>
                            </a:srgbClr>
                          </a:solidFill>
                          <a:latin typeface="Arial" panose="020B0604020202020204"/>
                          <a:ea typeface="Arial" panose="020B0604020202020204"/>
                          <a:cs typeface="Arial" panose="020B0604020202020204"/>
                        </a:rPr>
                        <a:t>analog voltage</a:t>
                      </a:r>
                      <a:r>
                        <a:rPr sz="800" kern="0" spc="30" dirty="0">
                          <a:solidFill>
                            <a:srgbClr val="231F20">
                              <a:alpha val="100000"/>
                            </a:srgbClr>
                          </a:solidFill>
                          <a:latin typeface="Arial" panose="020B0604020202020204"/>
                          <a:ea typeface="Arial" panose="020B0604020202020204"/>
                          <a:cs typeface="Arial" panose="020B0604020202020204"/>
                        </a:rPr>
                        <a:t>)</a:t>
                      </a:r>
                      <a:endParaRPr sz="800" dirty="0">
                        <a:latin typeface="Arial" panose="020B0604020202020204"/>
                        <a:ea typeface="Arial" panose="020B0604020202020204"/>
                        <a:cs typeface="Arial" panose="020B0604020202020204"/>
                      </a:endParaRPr>
                    </a:p>
                    <a:p>
                      <a:pPr marL="638810" indent="-44450" algn="l" rtl="0" eaLnBrk="0">
                        <a:lnSpc>
                          <a:spcPct val="152000"/>
                        </a:lnSpc>
                        <a:spcBef>
                          <a:spcPts val="105"/>
                        </a:spcBef>
                      </a:pPr>
                      <a:r>
                        <a:rPr sz="800" kern="0" spc="40" dirty="0">
                          <a:solidFill>
                            <a:srgbClr val="231F20">
                              <a:alpha val="100000"/>
                            </a:srgbClr>
                          </a:solidFill>
                          <a:latin typeface="Arial" panose="020B0604020202020204"/>
                          <a:ea typeface="Arial" panose="020B0604020202020204"/>
                          <a:cs typeface="Arial" panose="020B0604020202020204"/>
                        </a:rPr>
                        <a:t>Reverse</a:t>
                      </a:r>
                      <a:r>
                        <a:rPr sz="800" kern="0" spc="110" dirty="0">
                          <a:solidFill>
                            <a:srgbClr val="231F20">
                              <a:alpha val="100000"/>
                            </a:srgbClr>
                          </a:solidFill>
                          <a:latin typeface="Arial" panose="020B0604020202020204"/>
                          <a:ea typeface="Arial" panose="020B0604020202020204"/>
                          <a:cs typeface="Arial" panose="020B0604020202020204"/>
                        </a:rPr>
                        <a:t> </a:t>
                      </a:r>
                      <a:r>
                        <a:rPr sz="800" kern="0" spc="40" dirty="0">
                          <a:solidFill>
                            <a:srgbClr val="231F20">
                              <a:alpha val="100000"/>
                            </a:srgbClr>
                          </a:solidFill>
                          <a:latin typeface="Arial" panose="020B0604020202020204"/>
                          <a:ea typeface="Arial" panose="020B0604020202020204"/>
                          <a:cs typeface="Arial" panose="020B0604020202020204"/>
                        </a:rPr>
                        <a:t>Power Detection  (Output analog voltage)</a:t>
                      </a:r>
                      <a:r>
                        <a:rPr sz="800" kern="0" spc="0" dirty="0">
                          <a:solidFill>
                            <a:srgbClr val="231F20">
                              <a:alpha val="100000"/>
                            </a:srgbClr>
                          </a:solidFill>
                          <a:latin typeface="Arial" panose="020B0604020202020204"/>
                          <a:ea typeface="Arial" panose="020B0604020202020204"/>
                          <a:cs typeface="Arial" panose="020B0604020202020204"/>
                        </a:rPr>
                        <a:t>                       </a:t>
                      </a:r>
                      <a:r>
                        <a:rPr sz="800" kern="0" spc="40" dirty="0">
                          <a:solidFill>
                            <a:srgbClr val="231F20">
                              <a:alpha val="100000"/>
                            </a:srgbClr>
                          </a:solidFill>
                          <a:latin typeface="Arial" panose="020B0604020202020204"/>
                          <a:ea typeface="Arial" panose="020B0604020202020204"/>
                          <a:cs typeface="Arial" panose="020B0604020202020204"/>
                        </a:rPr>
                        <a:t>Temp</a:t>
                      </a:r>
                      <a:r>
                        <a:rPr sz="800" kern="0" spc="80" dirty="0">
                          <a:solidFill>
                            <a:srgbClr val="231F20">
                              <a:alpha val="100000"/>
                            </a:srgbClr>
                          </a:solidFill>
                          <a:latin typeface="Arial" panose="020B0604020202020204"/>
                          <a:ea typeface="Arial" panose="020B0604020202020204"/>
                          <a:cs typeface="Arial" panose="020B0604020202020204"/>
                        </a:rPr>
                        <a:t> </a:t>
                      </a:r>
                      <a:r>
                        <a:rPr sz="800" kern="0" spc="40" dirty="0">
                          <a:solidFill>
                            <a:srgbClr val="231F20">
                              <a:alpha val="100000"/>
                            </a:srgbClr>
                          </a:solidFill>
                          <a:latin typeface="Arial" panose="020B0604020202020204"/>
                          <a:ea typeface="Arial" panose="020B0604020202020204"/>
                          <a:cs typeface="Arial" panose="020B0604020202020204"/>
                        </a:rPr>
                        <a:t>monitoring  alarm  (Output analog vol</a:t>
                      </a:r>
                      <a:r>
                        <a:rPr sz="800" kern="0" spc="30" dirty="0">
                          <a:solidFill>
                            <a:srgbClr val="231F20">
                              <a:alpha val="100000"/>
                            </a:srgbClr>
                          </a:solidFill>
                          <a:latin typeface="Arial" panose="020B0604020202020204"/>
                          <a:ea typeface="Arial" panose="020B0604020202020204"/>
                          <a:cs typeface="Arial" panose="020B0604020202020204"/>
                        </a:rPr>
                        <a:t>tage)</a:t>
                      </a:r>
                      <a:endParaRPr sz="800" dirty="0">
                        <a:latin typeface="Arial" panose="020B0604020202020204"/>
                        <a:ea typeface="Arial" panose="020B0604020202020204"/>
                        <a:cs typeface="Arial" panose="020B0604020202020204"/>
                      </a:endParaRPr>
                    </a:p>
                    <a:p>
                      <a:pPr marL="1741170" algn="l" rtl="0" eaLnBrk="0">
                        <a:lnSpc>
                          <a:spcPct val="77000"/>
                        </a:lnSpc>
                        <a:spcBef>
                          <a:spcPts val="570"/>
                        </a:spcBef>
                      </a:pPr>
                      <a:r>
                        <a:rPr sz="800" kern="0" spc="50" dirty="0">
                          <a:solidFill>
                            <a:srgbClr val="231F20">
                              <a:alpha val="100000"/>
                            </a:srgbClr>
                          </a:solidFill>
                          <a:latin typeface="Arial" panose="020B0604020202020204"/>
                          <a:ea typeface="Arial" panose="020B0604020202020204"/>
                          <a:cs typeface="Arial" panose="020B0604020202020204"/>
                        </a:rPr>
                        <a:t>GND</a:t>
                      </a:r>
                      <a:endParaRPr sz="800" dirty="0">
                        <a:latin typeface="Arial" panose="020B0604020202020204"/>
                        <a:ea typeface="Arial" panose="020B0604020202020204"/>
                        <a:cs typeface="Arial" panose="020B0604020202020204"/>
                      </a:endParaRPr>
                    </a:p>
                    <a:p>
                      <a:pPr algn="l" rtl="0" eaLnBrk="0">
                        <a:lnSpc>
                          <a:spcPct val="101000"/>
                        </a:lnSpc>
                      </a:pPr>
                      <a:endParaRPr sz="1000" dirty="0">
                        <a:latin typeface="Arial" panose="020B0604020202020204"/>
                        <a:ea typeface="Arial" panose="020B0604020202020204"/>
                        <a:cs typeface="Arial" panose="020B0604020202020204"/>
                      </a:endParaRPr>
                    </a:p>
                    <a:p>
                      <a:pPr algn="l" rtl="0" eaLnBrk="0">
                        <a:lnSpc>
                          <a:spcPct val="101000"/>
                        </a:lnSpc>
                      </a:pPr>
                      <a:endParaRPr sz="1000" dirty="0">
                        <a:latin typeface="Arial" panose="020B0604020202020204"/>
                        <a:ea typeface="Arial" panose="020B0604020202020204"/>
                        <a:cs typeface="Arial" panose="020B0604020202020204"/>
                      </a:endParaRPr>
                    </a:p>
                    <a:p>
                      <a:pPr algn="l" rtl="0" eaLnBrk="0">
                        <a:lnSpc>
                          <a:spcPct val="101000"/>
                        </a:lnSpc>
                      </a:pPr>
                      <a:endParaRPr sz="1000" dirty="0">
                        <a:latin typeface="Arial" panose="020B0604020202020204"/>
                        <a:ea typeface="Arial" panose="020B0604020202020204"/>
                        <a:cs typeface="Arial" panose="020B0604020202020204"/>
                      </a:endParaRPr>
                    </a:p>
                    <a:p>
                      <a:pPr algn="l" rtl="0" eaLnBrk="0">
                        <a:lnSpc>
                          <a:spcPct val="101000"/>
                        </a:lnSpc>
                      </a:pPr>
                      <a:endParaRPr sz="1000" dirty="0">
                        <a:latin typeface="Arial" panose="020B0604020202020204"/>
                        <a:ea typeface="Arial" panose="020B0604020202020204"/>
                        <a:cs typeface="Arial" panose="020B0604020202020204"/>
                      </a:endParaRPr>
                    </a:p>
                    <a:p>
                      <a:pPr algn="l" rtl="0" eaLnBrk="0">
                        <a:lnSpc>
                          <a:spcPct val="102000"/>
                        </a:lnSpc>
                      </a:pPr>
                      <a:endParaRPr sz="200" dirty="0">
                        <a:latin typeface="Arial" panose="020B0604020202020204"/>
                        <a:ea typeface="Arial" panose="020B0604020202020204"/>
                        <a:cs typeface="Arial" panose="020B0604020202020204"/>
                      </a:endParaRPr>
                    </a:p>
                    <a:p>
                      <a:pPr marL="1788160" algn="l" rtl="0" eaLnBrk="0">
                        <a:lnSpc>
                          <a:spcPct val="77000"/>
                        </a:lnSpc>
                        <a:spcBef>
                          <a:spcPts val="0"/>
                        </a:spcBef>
                      </a:pPr>
                      <a:r>
                        <a:rPr sz="800" kern="0" spc="30" dirty="0">
                          <a:solidFill>
                            <a:srgbClr val="231F20">
                              <a:alpha val="100000"/>
                            </a:srgbClr>
                          </a:solidFill>
                          <a:latin typeface="Arial" panose="020B0604020202020204"/>
                          <a:ea typeface="Arial" panose="020B0604020202020204"/>
                          <a:cs typeface="Arial" panose="020B0604020202020204"/>
                        </a:rPr>
                        <a:t>NC</a:t>
                      </a:r>
                      <a:endParaRPr sz="800" dirty="0">
                        <a:latin typeface="Arial" panose="020B0604020202020204"/>
                        <a:ea typeface="Arial" panose="020B0604020202020204"/>
                        <a:cs typeface="Arial" panose="020B0604020202020204"/>
                      </a:endParaRPr>
                    </a:p>
                  </a:txBody>
                  <a:tcPr marL="0" marR="0" marT="0" marB="0" vert="horz">
                    <a:lnL w="9525" cap="flat" cmpd="sng" algn="ctr">
                      <a:solidFill>
                        <a:srgbClr val="21294D"/>
                      </a:solidFill>
                      <a:prstDash val="solid"/>
                      <a:round/>
                      <a:headEnd type="none" w="med" len="med"/>
                      <a:tailEnd type="none" w="med" len="med"/>
                    </a:lnL>
                    <a:lnR>
                      <a:noFill/>
                    </a:lnR>
                    <a:lnT>
                      <a:noFill/>
                    </a:lnT>
                    <a:lnB>
                      <a:noFill/>
                    </a:lnB>
                  </a:tcPr>
                </a:tc>
              </a:tr>
            </a:tbl>
          </a:graphicData>
        </a:graphic>
      </p:graphicFrame>
      <p:sp>
        <p:nvSpPr>
          <p:cNvPr id="1052" name="textbox 1052"/>
          <p:cNvSpPr/>
          <p:nvPr/>
        </p:nvSpPr>
        <p:spPr>
          <a:xfrm>
            <a:off x="402375" y="5661744"/>
            <a:ext cx="3074035" cy="194310"/>
          </a:xfrm>
          <a:prstGeom prst="rect">
            <a:avLst/>
          </a:prstGeom>
          <a:noFill/>
          <a:ln w="0" cap="flat">
            <a:noFill/>
            <a:prstDash val="solid"/>
            <a:miter lim="0"/>
          </a:ln>
        </p:spPr>
        <p:txBody>
          <a:bodyPr vert="horz" wrap="square" lIns="0" tIns="0" rIns="0" bIns="0"/>
          <a:p>
            <a:pPr algn="l" rtl="0" eaLnBrk="0">
              <a:lnSpc>
                <a:spcPct val="86000"/>
              </a:lnSpc>
            </a:pPr>
            <a:endParaRPr sz="100" dirty="0">
              <a:latin typeface="Arial" panose="020B0604020202020204"/>
              <a:ea typeface="Arial" panose="020B0604020202020204"/>
              <a:cs typeface="Arial" panose="020B0604020202020204"/>
            </a:endParaRPr>
          </a:p>
          <a:p>
            <a:pPr marL="12700" algn="l" rtl="0" eaLnBrk="0">
              <a:lnSpc>
                <a:spcPct val="85000"/>
              </a:lnSpc>
            </a:pPr>
            <a:r>
              <a:rPr sz="1300" b="1" kern="0" spc="40" dirty="0">
                <a:solidFill>
                  <a:srgbClr val="231F20">
                    <a:alpha val="100000"/>
                  </a:srgbClr>
                </a:solidFill>
                <a:latin typeface="Arial" panose="020B0604020202020204"/>
                <a:ea typeface="Arial" panose="020B0604020202020204"/>
                <a:cs typeface="Arial" panose="020B0604020202020204"/>
              </a:rPr>
              <a:t>2. Outline</a:t>
            </a:r>
            <a:r>
              <a:rPr sz="1300" b="1" kern="0" spc="120" dirty="0">
                <a:solidFill>
                  <a:srgbClr val="231F20">
                    <a:alpha val="100000"/>
                  </a:srgbClr>
                </a:solidFill>
                <a:latin typeface="Arial" panose="020B0604020202020204"/>
                <a:ea typeface="Arial" panose="020B0604020202020204"/>
                <a:cs typeface="Arial" panose="020B0604020202020204"/>
              </a:rPr>
              <a:t> </a:t>
            </a:r>
            <a:r>
              <a:rPr sz="1300" b="1" kern="0" spc="40" dirty="0">
                <a:solidFill>
                  <a:srgbClr val="231F20">
                    <a:alpha val="100000"/>
                  </a:srgbClr>
                </a:solidFill>
                <a:latin typeface="Arial" panose="020B0604020202020204"/>
                <a:ea typeface="Arial" panose="020B0604020202020204"/>
                <a:cs typeface="Arial" panose="020B0604020202020204"/>
              </a:rPr>
              <a:t>Dimensio</a:t>
            </a:r>
            <a:r>
              <a:rPr sz="1300" b="1" kern="0" spc="30" dirty="0">
                <a:solidFill>
                  <a:srgbClr val="231F20">
                    <a:alpha val="100000"/>
                  </a:srgbClr>
                </a:solidFill>
                <a:latin typeface="Arial" panose="020B0604020202020204"/>
                <a:ea typeface="Arial" panose="020B0604020202020204"/>
                <a:cs typeface="Arial" panose="020B0604020202020204"/>
              </a:rPr>
              <a:t>n</a:t>
            </a:r>
            <a:r>
              <a:rPr sz="1300" b="1" kern="0" spc="130" dirty="0">
                <a:solidFill>
                  <a:srgbClr val="231F20">
                    <a:alpha val="100000"/>
                  </a:srgbClr>
                </a:solidFill>
                <a:latin typeface="Arial" panose="020B0604020202020204"/>
                <a:ea typeface="Arial" panose="020B0604020202020204"/>
                <a:cs typeface="Arial" panose="020B0604020202020204"/>
              </a:rPr>
              <a:t> </a:t>
            </a:r>
            <a:r>
              <a:rPr sz="1300" b="1" kern="0" spc="30" dirty="0">
                <a:solidFill>
                  <a:srgbClr val="231F20">
                    <a:alpha val="100000"/>
                  </a:srgbClr>
                </a:solidFill>
                <a:latin typeface="Arial" panose="020B0604020202020204"/>
                <a:ea typeface="Arial" panose="020B0604020202020204"/>
                <a:cs typeface="Arial" panose="020B0604020202020204"/>
              </a:rPr>
              <a:t>Drawing</a:t>
            </a:r>
            <a:r>
              <a:rPr sz="1300" b="1" kern="0" spc="-150" dirty="0">
                <a:solidFill>
                  <a:srgbClr val="231F20">
                    <a:alpha val="100000"/>
                  </a:srgbClr>
                </a:solidFill>
                <a:latin typeface="Arial" panose="020B0604020202020204"/>
                <a:ea typeface="Arial" panose="020B0604020202020204"/>
                <a:cs typeface="Arial" panose="020B0604020202020204"/>
              </a:rPr>
              <a:t> </a:t>
            </a:r>
            <a:r>
              <a:rPr sz="900" kern="0" spc="30" dirty="0">
                <a:solidFill>
                  <a:srgbClr val="231F20">
                    <a:alpha val="100000"/>
                  </a:srgbClr>
                </a:solidFill>
                <a:latin typeface="Arial" panose="020B0604020202020204"/>
                <a:ea typeface="Arial" panose="020B0604020202020204"/>
                <a:cs typeface="Arial" panose="020B0604020202020204"/>
              </a:rPr>
              <a:t>(unit:mm)</a:t>
            </a:r>
            <a:endParaRPr sz="900" dirty="0">
              <a:latin typeface="Arial" panose="020B0604020202020204"/>
              <a:ea typeface="Arial" panose="020B0604020202020204"/>
              <a:cs typeface="Arial" panose="020B0604020202020204"/>
            </a:endParaRPr>
          </a:p>
        </p:txBody>
      </p:sp>
      <p:pic>
        <p:nvPicPr>
          <p:cNvPr id="1054" name="picture 1054"/>
          <p:cNvPicPr>
            <a:picLocks noChangeAspect="1"/>
          </p:cNvPicPr>
          <p:nvPr/>
        </p:nvPicPr>
        <p:blipFill>
          <a:blip r:embed="rId3"/>
          <a:stretch>
            <a:fillRect/>
          </a:stretch>
        </p:blipFill>
        <p:spPr>
          <a:xfrm rot="21600000">
            <a:off x="478018" y="5899586"/>
            <a:ext cx="3436467" cy="1736799"/>
          </a:xfrm>
          <a:prstGeom prst="rect">
            <a:avLst/>
          </a:prstGeom>
        </p:spPr>
      </p:pic>
      <p:pic>
        <p:nvPicPr>
          <p:cNvPr id="1056" name="picture 1056"/>
          <p:cNvPicPr>
            <a:picLocks noChangeAspect="1"/>
          </p:cNvPicPr>
          <p:nvPr/>
        </p:nvPicPr>
        <p:blipFill>
          <a:blip r:embed="rId4"/>
          <a:stretch>
            <a:fillRect/>
          </a:stretch>
        </p:blipFill>
        <p:spPr>
          <a:xfrm rot="21600000">
            <a:off x="544647" y="7763176"/>
            <a:ext cx="3383847" cy="1553492"/>
          </a:xfrm>
          <a:prstGeom prst="rect">
            <a:avLst/>
          </a:prstGeom>
        </p:spPr>
      </p:pic>
      <p:sp>
        <p:nvSpPr>
          <p:cNvPr id="1058" name="textbox 1058"/>
          <p:cNvSpPr/>
          <p:nvPr/>
        </p:nvSpPr>
        <p:spPr>
          <a:xfrm>
            <a:off x="3049067" y="4819339"/>
            <a:ext cx="3715384" cy="378459"/>
          </a:xfrm>
          <a:prstGeom prst="rect">
            <a:avLst/>
          </a:prstGeom>
          <a:solidFill>
            <a:srgbClr val="D1D2D4">
              <a:alpha val="100000"/>
            </a:srgbClr>
          </a:solidFill>
          <a:ln w="0" cap="flat">
            <a:noFill/>
            <a:prstDash val="solid"/>
            <a:miter lim="0"/>
          </a:ln>
        </p:spPr>
        <p:txBody>
          <a:bodyPr vert="horz" wrap="square" lIns="0" tIns="0" rIns="0" bIns="0"/>
          <a:p>
            <a:pPr algn="l" rtl="0" eaLnBrk="0">
              <a:lnSpc>
                <a:spcPct val="128000"/>
              </a:lnSpc>
            </a:pPr>
            <a:endParaRPr sz="1000" dirty="0">
              <a:latin typeface="Arial" panose="020B0604020202020204"/>
              <a:ea typeface="Arial" panose="020B0604020202020204"/>
              <a:cs typeface="Arial" panose="020B0604020202020204"/>
            </a:endParaRPr>
          </a:p>
          <a:p>
            <a:pPr marL="965200" algn="l" rtl="0" eaLnBrk="0">
              <a:lnSpc>
                <a:spcPts val="1045"/>
              </a:lnSpc>
              <a:spcBef>
                <a:spcPts val="5"/>
              </a:spcBef>
            </a:pPr>
            <a:r>
              <a:rPr sz="800" kern="0" spc="0" dirty="0">
                <a:solidFill>
                  <a:srgbClr val="231F20">
                    <a:alpha val="100000"/>
                  </a:srgbClr>
                </a:solidFill>
                <a:latin typeface="Arial" panose="020B0604020202020204"/>
                <a:ea typeface="Arial" panose="020B0604020202020204"/>
                <a:cs typeface="Arial" panose="020B0604020202020204"/>
              </a:rPr>
              <a:t>RS</a:t>
            </a:r>
            <a:r>
              <a:rPr sz="800" kern="0" spc="140" dirty="0">
                <a:solidFill>
                  <a:srgbClr val="231F20">
                    <a:alpha val="100000"/>
                  </a:srgbClr>
                </a:solidFill>
                <a:latin typeface="Arial" panose="020B0604020202020204"/>
                <a:ea typeface="Arial" panose="020B0604020202020204"/>
                <a:cs typeface="Arial" panose="020B0604020202020204"/>
              </a:rPr>
              <a:t>232 </a:t>
            </a:r>
            <a:r>
              <a:rPr sz="800" kern="0" spc="0" dirty="0">
                <a:solidFill>
                  <a:srgbClr val="231F20">
                    <a:alpha val="100000"/>
                  </a:srgbClr>
                </a:solidFill>
                <a:latin typeface="Arial" panose="020B0604020202020204"/>
                <a:ea typeface="Arial" panose="020B0604020202020204"/>
                <a:cs typeface="Arial" panose="020B0604020202020204"/>
              </a:rPr>
              <a:t>serial</a:t>
            </a:r>
            <a:r>
              <a:rPr sz="800" kern="0" spc="100" dirty="0">
                <a:solidFill>
                  <a:srgbClr val="231F20">
                    <a:alpha val="100000"/>
                  </a:srgbClr>
                </a:solidFill>
                <a:latin typeface="Arial" panose="020B0604020202020204"/>
                <a:ea typeface="Arial" panose="020B0604020202020204"/>
                <a:cs typeface="Arial" panose="020B0604020202020204"/>
              </a:rPr>
              <a:t> </a:t>
            </a:r>
            <a:r>
              <a:rPr sz="800" kern="0" spc="0" dirty="0">
                <a:solidFill>
                  <a:srgbClr val="231F20">
                    <a:alpha val="100000"/>
                  </a:srgbClr>
                </a:solidFill>
                <a:latin typeface="Arial" panose="020B0604020202020204"/>
                <a:ea typeface="Arial" panose="020B0604020202020204"/>
                <a:cs typeface="Arial" panose="020B0604020202020204"/>
              </a:rPr>
              <a:t>bus</a:t>
            </a:r>
            <a:r>
              <a:rPr sz="800" kern="0" spc="90" dirty="0">
                <a:solidFill>
                  <a:srgbClr val="231F20">
                    <a:alpha val="100000"/>
                  </a:srgbClr>
                </a:solidFill>
                <a:latin typeface="Arial" panose="020B0604020202020204"/>
                <a:ea typeface="Arial" panose="020B0604020202020204"/>
                <a:cs typeface="Arial" panose="020B0604020202020204"/>
              </a:rPr>
              <a:t> </a:t>
            </a:r>
            <a:r>
              <a:rPr sz="800" kern="0" spc="0" dirty="0">
                <a:solidFill>
                  <a:srgbClr val="231F20">
                    <a:alpha val="100000"/>
                  </a:srgbClr>
                </a:solidFill>
                <a:latin typeface="Arial" panose="020B0604020202020204"/>
                <a:ea typeface="Arial" panose="020B0604020202020204"/>
                <a:cs typeface="Arial" panose="020B0604020202020204"/>
              </a:rPr>
              <a:t>interface</a:t>
            </a:r>
            <a:r>
              <a:rPr sz="800" kern="0" spc="140" dirty="0">
                <a:solidFill>
                  <a:srgbClr val="231F20">
                    <a:alpha val="100000"/>
                  </a:srgbClr>
                </a:solidFill>
                <a:latin typeface="Arial" panose="020B0604020202020204"/>
                <a:ea typeface="Arial" panose="020B0604020202020204"/>
                <a:cs typeface="Arial" panose="020B0604020202020204"/>
              </a:rPr>
              <a:t> </a:t>
            </a:r>
            <a:r>
              <a:rPr sz="800" kern="0" spc="140" dirty="0">
                <a:solidFill>
                  <a:srgbClr val="231F20">
                    <a:alpha val="100000"/>
                  </a:srgbClr>
                </a:solidFill>
                <a:latin typeface="微软雅黑" panose="020B0503020204020204" charset="-122"/>
                <a:ea typeface="微软雅黑" panose="020B0503020204020204" charset="-122"/>
                <a:cs typeface="微软雅黑" panose="020B0503020204020204" charset="-122"/>
              </a:rPr>
              <a:t>（</a:t>
            </a:r>
            <a:r>
              <a:rPr sz="800" kern="0" spc="-110" dirty="0">
                <a:solidFill>
                  <a:srgbClr val="231F20">
                    <a:alpha val="100000"/>
                  </a:srgbClr>
                </a:solidFill>
                <a:latin typeface="微软雅黑" panose="020B0503020204020204" charset="-122"/>
                <a:ea typeface="微软雅黑" panose="020B0503020204020204" charset="-122"/>
                <a:cs typeface="微软雅黑" panose="020B0503020204020204" charset="-122"/>
              </a:rPr>
              <a:t> </a:t>
            </a:r>
            <a:r>
              <a:rPr sz="800" kern="0" spc="0" dirty="0">
                <a:solidFill>
                  <a:srgbClr val="231F20">
                    <a:alpha val="100000"/>
                  </a:srgbClr>
                </a:solidFill>
                <a:latin typeface="Arial" panose="020B0604020202020204"/>
                <a:ea typeface="Arial" panose="020B0604020202020204"/>
                <a:cs typeface="Arial" panose="020B0604020202020204"/>
              </a:rPr>
              <a:t>TTL</a:t>
            </a:r>
            <a:r>
              <a:rPr sz="800" kern="0" spc="140" dirty="0">
                <a:solidFill>
                  <a:srgbClr val="231F20">
                    <a:alpha val="100000"/>
                  </a:srgbClr>
                </a:solidFill>
                <a:latin typeface="微软雅黑" panose="020B0503020204020204" charset="-122"/>
                <a:ea typeface="微软雅黑" panose="020B0503020204020204" charset="-122"/>
                <a:cs typeface="微软雅黑" panose="020B0503020204020204" charset="-122"/>
              </a:rPr>
              <a:t>）</a:t>
            </a:r>
            <a:endParaRPr sz="800" dirty="0">
              <a:latin typeface="微软雅黑" panose="020B0503020204020204" charset="-122"/>
              <a:ea typeface="微软雅黑" panose="020B0503020204020204" charset="-122"/>
              <a:cs typeface="微软雅黑" panose="020B0503020204020204" charset="-122"/>
            </a:endParaRPr>
          </a:p>
        </p:txBody>
      </p:sp>
      <p:pic>
        <p:nvPicPr>
          <p:cNvPr id="1060" name="picture 1060"/>
          <p:cNvPicPr>
            <a:picLocks noChangeAspect="1"/>
          </p:cNvPicPr>
          <p:nvPr/>
        </p:nvPicPr>
        <p:blipFill>
          <a:blip r:embed="rId5"/>
          <a:stretch>
            <a:fillRect/>
          </a:stretch>
        </p:blipFill>
        <p:spPr>
          <a:xfrm rot="21600000">
            <a:off x="4014673" y="5995921"/>
            <a:ext cx="2805373" cy="3336840"/>
          </a:xfrm>
          <a:prstGeom prst="rect">
            <a:avLst/>
          </a:prstGeom>
        </p:spPr>
      </p:pic>
      <p:sp>
        <p:nvSpPr>
          <p:cNvPr id="1092" name="textbox 1092"/>
          <p:cNvSpPr/>
          <p:nvPr/>
        </p:nvSpPr>
        <p:spPr>
          <a:xfrm>
            <a:off x="398069" y="737809"/>
            <a:ext cx="2608579" cy="168910"/>
          </a:xfrm>
          <a:prstGeom prst="rect">
            <a:avLst/>
          </a:prstGeom>
          <a:noFill/>
          <a:ln w="0" cap="flat">
            <a:noFill/>
            <a:prstDash val="solid"/>
            <a:miter lim="0"/>
          </a:ln>
        </p:spPr>
        <p:txBody>
          <a:bodyPr vert="horz" wrap="square" lIns="0" tIns="0" rIns="0" bIns="0"/>
          <a:p>
            <a:pPr algn="l" rtl="0" eaLnBrk="0">
              <a:lnSpc>
                <a:spcPct val="87000"/>
              </a:lnSpc>
            </a:pPr>
            <a:endParaRPr sz="100" dirty="0">
              <a:latin typeface="Arial" panose="020B0604020202020204"/>
              <a:ea typeface="Arial" panose="020B0604020202020204"/>
              <a:cs typeface="Arial" panose="020B0604020202020204"/>
            </a:endParaRPr>
          </a:p>
          <a:p>
            <a:pPr marL="12700" algn="l" rtl="0" eaLnBrk="0">
              <a:lnSpc>
                <a:spcPct val="85000"/>
              </a:lnSpc>
            </a:pPr>
            <a:r>
              <a:rPr sz="1100" kern="0" spc="40" dirty="0">
                <a:solidFill>
                  <a:srgbClr val="21294D">
                    <a:alpha val="100000"/>
                  </a:srgbClr>
                </a:solidFill>
                <a:latin typeface="Arial" panose="020B0604020202020204"/>
                <a:ea typeface="Arial" panose="020B0604020202020204"/>
                <a:cs typeface="Arial" panose="020B0604020202020204"/>
              </a:rPr>
              <a:t>1.4</a:t>
            </a:r>
            <a:r>
              <a:rPr sz="1100" kern="0" spc="210" dirty="0">
                <a:solidFill>
                  <a:srgbClr val="21294D">
                    <a:alpha val="100000"/>
                  </a:srgbClr>
                </a:solidFill>
                <a:latin typeface="Arial" panose="020B0604020202020204"/>
                <a:ea typeface="Arial" panose="020B0604020202020204"/>
                <a:cs typeface="Arial" panose="020B0604020202020204"/>
              </a:rPr>
              <a:t> </a:t>
            </a:r>
            <a:r>
              <a:rPr sz="1100" kern="0" spc="40" dirty="0">
                <a:solidFill>
                  <a:srgbClr val="21294D">
                    <a:alpha val="100000"/>
                  </a:srgbClr>
                </a:solidFill>
                <a:latin typeface="Arial" panose="020B0604020202020204"/>
                <a:ea typeface="Arial" panose="020B0604020202020204"/>
                <a:cs typeface="Arial" panose="020B0604020202020204"/>
              </a:rPr>
              <a:t>INPUT/OUTPUT Panel  Connector</a:t>
            </a:r>
            <a:endParaRPr sz="1100" dirty="0">
              <a:latin typeface="Arial" panose="020B0604020202020204"/>
              <a:ea typeface="Arial" panose="020B0604020202020204"/>
              <a:cs typeface="Arial" panose="020B0604020202020204"/>
            </a:endParaRPr>
          </a:p>
        </p:txBody>
      </p:sp>
      <p:sp>
        <p:nvSpPr>
          <p:cNvPr id="1146" name="textbox 1146"/>
          <p:cNvSpPr/>
          <p:nvPr/>
        </p:nvSpPr>
        <p:spPr>
          <a:xfrm>
            <a:off x="398093" y="3088920"/>
            <a:ext cx="1644014" cy="168910"/>
          </a:xfrm>
          <a:prstGeom prst="rect">
            <a:avLst/>
          </a:prstGeom>
          <a:noFill/>
          <a:ln w="0" cap="flat">
            <a:noFill/>
            <a:prstDash val="solid"/>
            <a:miter lim="0"/>
          </a:ln>
        </p:spPr>
        <p:txBody>
          <a:bodyPr vert="horz" wrap="square" lIns="0" tIns="0" rIns="0" bIns="0"/>
          <a:p>
            <a:pPr algn="l" rtl="0" eaLnBrk="0">
              <a:lnSpc>
                <a:spcPct val="87000"/>
              </a:lnSpc>
            </a:pPr>
            <a:endParaRPr sz="100" dirty="0">
              <a:latin typeface="Arial" panose="020B0604020202020204"/>
              <a:ea typeface="Arial" panose="020B0604020202020204"/>
              <a:cs typeface="Arial" panose="020B0604020202020204"/>
            </a:endParaRPr>
          </a:p>
          <a:p>
            <a:pPr marL="12700" algn="l" rtl="0" eaLnBrk="0">
              <a:lnSpc>
                <a:spcPct val="85000"/>
              </a:lnSpc>
            </a:pPr>
            <a:r>
              <a:rPr sz="1100" kern="0" spc="40" dirty="0">
                <a:solidFill>
                  <a:srgbClr val="21294D">
                    <a:alpha val="100000"/>
                  </a:srgbClr>
                </a:solidFill>
                <a:latin typeface="Arial" panose="020B0604020202020204"/>
                <a:ea typeface="Arial" panose="020B0604020202020204"/>
                <a:cs typeface="Arial" panose="020B0604020202020204"/>
              </a:rPr>
              <a:t>1.5 Connec</a:t>
            </a:r>
            <a:r>
              <a:rPr sz="1100" kern="0" spc="30" dirty="0">
                <a:solidFill>
                  <a:srgbClr val="21294D">
                    <a:alpha val="100000"/>
                  </a:srgbClr>
                </a:solidFill>
                <a:latin typeface="Arial" panose="020B0604020202020204"/>
                <a:ea typeface="Arial" panose="020B0604020202020204"/>
                <a:cs typeface="Arial" panose="020B0604020202020204"/>
              </a:rPr>
              <a:t>tor</a:t>
            </a:r>
            <a:r>
              <a:rPr sz="1100" kern="0" spc="100" dirty="0">
                <a:solidFill>
                  <a:srgbClr val="21294D">
                    <a:alpha val="100000"/>
                  </a:srgbClr>
                </a:solidFill>
                <a:latin typeface="Arial" panose="020B0604020202020204"/>
                <a:ea typeface="Arial" panose="020B0604020202020204"/>
                <a:cs typeface="Arial" panose="020B0604020202020204"/>
              </a:rPr>
              <a:t> </a:t>
            </a:r>
            <a:r>
              <a:rPr sz="1100" kern="0" spc="30" dirty="0">
                <a:solidFill>
                  <a:srgbClr val="21294D">
                    <a:alpha val="100000"/>
                  </a:srgbClr>
                </a:solidFill>
                <a:latin typeface="Arial" panose="020B0604020202020204"/>
                <a:ea typeface="Arial" panose="020B0604020202020204"/>
                <a:cs typeface="Arial" panose="020B0604020202020204"/>
              </a:rPr>
              <a:t>Definition</a:t>
            </a:r>
            <a:endParaRPr sz="1100" dirty="0">
              <a:latin typeface="Arial" panose="020B0604020202020204"/>
              <a:ea typeface="Arial" panose="020B0604020202020204"/>
              <a:cs typeface="Arial" panose="020B0604020202020204"/>
            </a:endParaRPr>
          </a:p>
        </p:txBody>
      </p:sp>
      <p:pic>
        <p:nvPicPr>
          <p:cNvPr id="736" name="picture 736"/>
          <p:cNvPicPr>
            <a:picLocks noChangeAspect="1"/>
          </p:cNvPicPr>
          <p:nvPr/>
        </p:nvPicPr>
        <p:blipFill>
          <a:blip r:embed="rId6"/>
          <a:stretch>
            <a:fillRect/>
          </a:stretch>
        </p:blipFill>
        <p:spPr>
          <a:xfrm rot="21600000">
            <a:off x="192238" y="539985"/>
            <a:ext cx="7094709" cy="6596"/>
          </a:xfrm>
          <a:prstGeom prst="rect">
            <a:avLst/>
          </a:prstGeom>
        </p:spPr>
      </p:pic>
      <p:pic>
        <p:nvPicPr>
          <p:cNvPr id="670" name="picture 670"/>
          <p:cNvPicPr>
            <a:picLocks noChangeAspect="1"/>
          </p:cNvPicPr>
          <p:nvPr/>
        </p:nvPicPr>
        <p:blipFill>
          <a:blip r:embed="rId7"/>
          <a:stretch>
            <a:fillRect/>
          </a:stretch>
        </p:blipFill>
        <p:spPr>
          <a:xfrm rot="21600000">
            <a:off x="263985" y="9719952"/>
            <a:ext cx="7094709" cy="10501"/>
          </a:xfrm>
          <a:prstGeom prst="rect">
            <a:avLst/>
          </a:prstGeom>
        </p:spPr>
      </p:pic>
      <p:sp>
        <p:nvSpPr>
          <p:cNvPr id="14" name="文本框 13"/>
          <p:cNvSpPr txBox="1"/>
          <p:nvPr/>
        </p:nvSpPr>
        <p:spPr>
          <a:xfrm>
            <a:off x="577215" y="9781858"/>
            <a:ext cx="5080000" cy="275590"/>
          </a:xfrm>
          <a:prstGeom prst="rect">
            <a:avLst/>
          </a:prstGeom>
        </p:spPr>
        <p:txBody>
          <a:bodyPr>
            <a:spAutoFit/>
          </a:bodyPr>
          <a:p>
            <a:pPr algn="ctr"/>
            <a:r>
              <a:rPr lang="zh-CN" altLang="en-US" sz="1200" b="1">
                <a:solidFill>
                  <a:schemeClr val="tx1"/>
                </a:solidFill>
                <a:latin typeface="微软雅黑" panose="020B0503020204020204" charset="-122"/>
                <a:ea typeface="微软雅黑" panose="020B0503020204020204" charset="-122"/>
              </a:rPr>
              <a:t>南京市雨花区软件大道</a:t>
            </a:r>
            <a:r>
              <a:rPr lang="en-US" altLang="zh-CN" sz="1200" b="1">
                <a:solidFill>
                  <a:schemeClr val="tx1"/>
                </a:solidFill>
                <a:latin typeface="微软雅黑" panose="020B0503020204020204" charset="-122"/>
                <a:ea typeface="微软雅黑" panose="020B0503020204020204" charset="-122"/>
              </a:rPr>
              <a:t>180</a:t>
            </a:r>
            <a:r>
              <a:rPr lang="zh-CN" altLang="en-US" sz="1200" b="1">
                <a:solidFill>
                  <a:schemeClr val="tx1"/>
                </a:solidFill>
                <a:latin typeface="微软雅黑" panose="020B0503020204020204" charset="-122"/>
                <a:ea typeface="微软雅黑" panose="020B0503020204020204" charset="-122"/>
              </a:rPr>
              <a:t>号大数据产业基地</a:t>
            </a:r>
            <a:r>
              <a:rPr lang="en-US" altLang="zh-CN" sz="1200" b="1">
                <a:solidFill>
                  <a:schemeClr val="tx1"/>
                </a:solidFill>
                <a:latin typeface="微软雅黑" panose="020B0503020204020204" charset="-122"/>
                <a:ea typeface="微软雅黑" panose="020B0503020204020204" charset="-122"/>
              </a:rPr>
              <a:t>2</a:t>
            </a:r>
            <a:r>
              <a:rPr lang="zh-CN" altLang="en-US" sz="1200" b="1">
                <a:solidFill>
                  <a:schemeClr val="tx1"/>
                </a:solidFill>
                <a:latin typeface="微软雅黑" panose="020B0503020204020204" charset="-122"/>
                <a:ea typeface="微软雅黑" panose="020B0503020204020204" charset="-122"/>
              </a:rPr>
              <a:t>栋</a:t>
            </a:r>
            <a:endParaRPr lang="zh-CN" altLang="en-US" sz="1200" b="1">
              <a:solidFill>
                <a:schemeClr val="tx1"/>
              </a:solidFill>
              <a:latin typeface="微软雅黑" panose="020B0503020204020204" charset="-122"/>
              <a:ea typeface="微软雅黑" panose="020B0503020204020204" charset="-122"/>
            </a:endParaRPr>
          </a:p>
        </p:txBody>
      </p:sp>
      <p:pic>
        <p:nvPicPr>
          <p:cNvPr id="16" name="图片 15" descr="定位标志"/>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1160145" y="9782175"/>
            <a:ext cx="204470" cy="204470"/>
          </a:xfrm>
          <a:prstGeom prst="rect">
            <a:avLst/>
          </a:prstGeom>
        </p:spPr>
      </p:pic>
      <p:pic>
        <p:nvPicPr>
          <p:cNvPr id="17" name="图片 16" descr="电话"/>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4900930" y="9832340"/>
            <a:ext cx="186690" cy="186690"/>
          </a:xfrm>
          <a:prstGeom prst="rect">
            <a:avLst/>
          </a:prstGeom>
        </p:spPr>
      </p:pic>
      <p:sp>
        <p:nvSpPr>
          <p:cNvPr id="18" name="文本框 17"/>
          <p:cNvSpPr txBox="1"/>
          <p:nvPr/>
        </p:nvSpPr>
        <p:spPr>
          <a:xfrm>
            <a:off x="5072380" y="9782175"/>
            <a:ext cx="1979930" cy="282575"/>
          </a:xfrm>
          <a:prstGeom prst="rect">
            <a:avLst/>
          </a:prstGeom>
        </p:spPr>
        <p:txBody>
          <a:bodyPr>
            <a:noAutofit/>
          </a:bodyPr>
          <a:p>
            <a:r>
              <a:rPr lang="en-US" altLang="zh-CN" sz="1200" b="1">
                <a:solidFill>
                  <a:schemeClr val="tx1"/>
                </a:solidFill>
                <a:latin typeface="微软雅黑" panose="020B0503020204020204" charset="-122"/>
                <a:ea typeface="微软雅黑" panose="020B0503020204020204" charset="-122"/>
              </a:rPr>
              <a:t>+86-13951873509</a:t>
            </a:r>
            <a:endParaRPr lang="en-US" altLang="zh-CN" sz="1200" b="1">
              <a:solidFill>
                <a:schemeClr val="tx1"/>
              </a:solidFill>
              <a:latin typeface="微软雅黑" panose="020B0503020204020204" charset="-122"/>
              <a:ea typeface="微软雅黑" panose="020B0503020204020204" charset="-122"/>
            </a:endParaRPr>
          </a:p>
        </p:txBody>
      </p:sp>
      <p:pic>
        <p:nvPicPr>
          <p:cNvPr id="19" name="图片 18" descr="网页"/>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1165225" y="10027920"/>
            <a:ext cx="192405" cy="192405"/>
          </a:xfrm>
          <a:prstGeom prst="rect">
            <a:avLst/>
          </a:prstGeom>
        </p:spPr>
      </p:pic>
      <p:sp>
        <p:nvSpPr>
          <p:cNvPr id="20" name="文本框 19"/>
          <p:cNvSpPr txBox="1"/>
          <p:nvPr/>
        </p:nvSpPr>
        <p:spPr>
          <a:xfrm>
            <a:off x="1342390" y="9980613"/>
            <a:ext cx="5080000" cy="275590"/>
          </a:xfrm>
          <a:prstGeom prst="rect">
            <a:avLst/>
          </a:prstGeom>
        </p:spPr>
        <p:txBody>
          <a:bodyPr>
            <a:spAutoFit/>
          </a:bodyPr>
          <a:p>
            <a:r>
              <a:rPr lang="en-US" altLang="zh-CN" sz="1200" b="1">
                <a:solidFill>
                  <a:schemeClr val="tx1"/>
                </a:solidFill>
                <a:latin typeface="微软雅黑" panose="020B0503020204020204" charset="-122"/>
                <a:ea typeface="微软雅黑" panose="020B0503020204020204" charset="-122"/>
              </a:rPr>
              <a:t>https://www.shinewave-tech.com</a:t>
            </a:r>
            <a:endParaRPr lang="en-US" altLang="zh-CN" sz="1200" b="1">
              <a:solidFill>
                <a:schemeClr val="tx1"/>
              </a:solidFill>
              <a:latin typeface="微软雅黑" panose="020B0503020204020204" charset="-122"/>
              <a:ea typeface="微软雅黑" panose="020B0503020204020204" charset="-122"/>
            </a:endParaRPr>
          </a:p>
        </p:txBody>
      </p:sp>
      <p:pic>
        <p:nvPicPr>
          <p:cNvPr id="21" name="图片 20" descr="信息"/>
          <p:cNvPicPr>
            <a:picLocks noChangeAspect="1"/>
          </p:cNvPicPr>
          <p:nvPr/>
        </p:nvPicPr>
        <p:blipFill>
          <a:blip r:embed="rId14">
            <a:extLst>
              <a:ext uri="{96DAC541-7B7A-43D3-8B79-37D633B846F1}">
                <asvg:svgBlip xmlns:asvg="http://schemas.microsoft.com/office/drawing/2016/SVG/main" r:embed="rId15"/>
              </a:ext>
            </a:extLst>
          </a:blip>
          <a:stretch>
            <a:fillRect/>
          </a:stretch>
        </p:blipFill>
        <p:spPr>
          <a:xfrm>
            <a:off x="4202430" y="9991090"/>
            <a:ext cx="239395" cy="239395"/>
          </a:xfrm>
          <a:prstGeom prst="rect">
            <a:avLst/>
          </a:prstGeom>
        </p:spPr>
      </p:pic>
      <p:sp>
        <p:nvSpPr>
          <p:cNvPr id="23" name="文本框 22"/>
          <p:cNvSpPr txBox="1"/>
          <p:nvPr/>
        </p:nvSpPr>
        <p:spPr>
          <a:xfrm>
            <a:off x="4426585" y="9980930"/>
            <a:ext cx="2519680" cy="282575"/>
          </a:xfrm>
          <a:prstGeom prst="rect">
            <a:avLst/>
          </a:prstGeom>
        </p:spPr>
        <p:txBody>
          <a:bodyPr>
            <a:noAutofit/>
          </a:bodyPr>
          <a:p>
            <a:pPr marL="0" indent="0">
              <a:spcBef>
                <a:spcPct val="0"/>
              </a:spcBef>
              <a:spcAft>
                <a:spcPct val="0"/>
              </a:spcAft>
            </a:pPr>
            <a:r>
              <a:rPr lang="en-US" altLang="zh-CN" sz="1200" b="1" i="0">
                <a:solidFill>
                  <a:schemeClr val="tx1"/>
                </a:solidFill>
                <a:latin typeface="微软雅黑" panose="020B0503020204020204" charset="-122"/>
                <a:ea typeface="微软雅黑" panose="020B0503020204020204" charset="-122"/>
              </a:rPr>
              <a:t>info@shinewave-tech.com</a:t>
            </a:r>
            <a:endParaRPr lang="en-US" altLang="zh-CN" sz="1200" b="1" i="0">
              <a:solidFill>
                <a:schemeClr val="tx1"/>
              </a:solidFill>
              <a:latin typeface="微软雅黑" panose="020B0503020204020204" charset="-122"/>
              <a:ea typeface="微软雅黑" panose="020B0503020204020204" charset="-122"/>
            </a:endParaRPr>
          </a:p>
        </p:txBody>
      </p:sp>
      <p:pic>
        <p:nvPicPr>
          <p:cNvPr id="24" name="图片 23" descr="SWT公司logo-透明"/>
          <p:cNvPicPr>
            <a:picLocks noChangeAspect="1"/>
          </p:cNvPicPr>
          <p:nvPr/>
        </p:nvPicPr>
        <p:blipFill>
          <a:blip r:embed="rId16"/>
          <a:stretch>
            <a:fillRect/>
          </a:stretch>
        </p:blipFill>
        <p:spPr>
          <a:xfrm>
            <a:off x="281305" y="9782175"/>
            <a:ext cx="744220" cy="434975"/>
          </a:xfrm>
          <a:prstGeom prst="rect">
            <a:avLst/>
          </a:prstGeom>
        </p:spPr>
      </p:pic>
      <p:sp>
        <p:nvSpPr>
          <p:cNvPr id="25" name="文本框 24"/>
          <p:cNvSpPr txBox="1"/>
          <p:nvPr/>
        </p:nvSpPr>
        <p:spPr>
          <a:xfrm>
            <a:off x="0" y="57150"/>
            <a:ext cx="7559675" cy="460375"/>
          </a:xfrm>
          <a:prstGeom prst="rect">
            <a:avLst/>
          </a:prstGeom>
        </p:spPr>
        <p:txBody>
          <a:bodyPr wrap="square">
            <a:spAutoFit/>
          </a:bodyPr>
          <a:p>
            <a:pPr marL="0" indent="0" algn="ctr">
              <a:lnSpc>
                <a:spcPts val="1440"/>
              </a:lnSpc>
              <a:spcBef>
                <a:spcPct val="0"/>
              </a:spcBef>
              <a:spcAft>
                <a:spcPct val="0"/>
              </a:spcAft>
            </a:pPr>
            <a:r>
              <a:rPr lang="zh-CN" altLang="en-US" sz="1600" b="1">
                <a:solidFill>
                  <a:schemeClr val="tx1"/>
                </a:solidFill>
              </a:rPr>
              <a:t>本图册为代表性规格产品，如需定制，可随时联系我司业务人员。</a:t>
            </a:r>
            <a:endParaRPr lang="zh-CN" altLang="en-US" sz="1600" b="1">
              <a:solidFill>
                <a:schemeClr val="tx1"/>
              </a:solidFill>
            </a:endParaRPr>
          </a:p>
          <a:p>
            <a:pPr marL="0" indent="0" algn="ctr">
              <a:lnSpc>
                <a:spcPts val="1440"/>
              </a:lnSpc>
              <a:spcBef>
                <a:spcPct val="0"/>
              </a:spcBef>
              <a:spcAft>
                <a:spcPct val="0"/>
              </a:spcAft>
            </a:pPr>
            <a:r>
              <a:rPr lang="en-US" altLang="zh-CN" sz="1200" b="1">
                <a:solidFill>
                  <a:srgbClr val="1F2329"/>
                </a:solidFill>
              </a:rPr>
              <a:t>This catalog features representative products. For customization, please contact our sales team.</a:t>
            </a:r>
            <a:endParaRPr lang="en-US" altLang="zh-CN" sz="1200" b="1">
              <a:solidFill>
                <a:srgbClr val="1F2329"/>
              </a:solidFill>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grpSp>
        <p:nvGrpSpPr>
          <p:cNvPr id="26" name="group 26"/>
          <p:cNvGrpSpPr/>
          <p:nvPr/>
        </p:nvGrpSpPr>
        <p:grpSpPr>
          <a:xfrm rot="21600000">
            <a:off x="635245" y="6692597"/>
            <a:ext cx="6370255" cy="1493162"/>
            <a:chOff x="0" y="0"/>
            <a:chExt cx="6370255" cy="1493162"/>
          </a:xfrm>
        </p:grpSpPr>
        <p:pic>
          <p:nvPicPr>
            <p:cNvPr id="1304" name="picture 1304"/>
            <p:cNvPicPr>
              <a:picLocks noChangeAspect="1"/>
            </p:cNvPicPr>
            <p:nvPr/>
          </p:nvPicPr>
          <p:blipFill>
            <a:blip r:embed="rId1"/>
            <a:stretch>
              <a:fillRect/>
            </a:stretch>
          </p:blipFill>
          <p:spPr>
            <a:xfrm rot="21600000">
              <a:off x="0" y="0"/>
              <a:ext cx="6370255" cy="1484066"/>
            </a:xfrm>
            <a:prstGeom prst="rect">
              <a:avLst/>
            </a:prstGeom>
          </p:spPr>
        </p:pic>
        <p:sp>
          <p:nvSpPr>
            <p:cNvPr id="1306" name="textbox 1306"/>
            <p:cNvSpPr/>
            <p:nvPr/>
          </p:nvSpPr>
          <p:spPr>
            <a:xfrm>
              <a:off x="1898403" y="42598"/>
              <a:ext cx="3686175" cy="1440814"/>
            </a:xfrm>
            <a:prstGeom prst="rect">
              <a:avLst/>
            </a:prstGeom>
            <a:noFill/>
            <a:ln w="0" cap="flat">
              <a:noFill/>
              <a:prstDash val="solid"/>
              <a:miter lim="0"/>
            </a:ln>
          </p:spPr>
          <p:txBody>
            <a:bodyPr vert="horz" wrap="square" lIns="0" tIns="0" rIns="0" bIns="0"/>
            <a:p>
              <a:pPr algn="l" rtl="0" eaLnBrk="0">
                <a:lnSpc>
                  <a:spcPct val="82000"/>
                </a:lnSpc>
              </a:pPr>
              <a:endParaRPr sz="100" dirty="0">
                <a:latin typeface="Arial" panose="020B0604020202020204"/>
                <a:ea typeface="Arial" panose="020B0604020202020204"/>
                <a:cs typeface="Arial" panose="020B0604020202020204"/>
              </a:endParaRPr>
            </a:p>
            <a:p>
              <a:pPr marL="1708150" algn="l" rtl="0" eaLnBrk="0">
                <a:lnSpc>
                  <a:spcPct val="76000"/>
                </a:lnSpc>
              </a:pPr>
              <a:r>
                <a:rPr sz="800" kern="0" spc="40" dirty="0">
                  <a:solidFill>
                    <a:srgbClr val="FFFFFF">
                      <a:alpha val="100000"/>
                    </a:srgbClr>
                  </a:solidFill>
                  <a:latin typeface="Arial" panose="020B0604020202020204"/>
                  <a:ea typeface="Arial" panose="020B0604020202020204"/>
                  <a:cs typeface="Arial" panose="020B0604020202020204"/>
                </a:rPr>
                <a:t>VALUE</a:t>
              </a:r>
              <a:endParaRPr sz="800" dirty="0">
                <a:latin typeface="Arial" panose="020B0604020202020204"/>
                <a:ea typeface="Arial" panose="020B0604020202020204"/>
                <a:cs typeface="Arial" panose="020B0604020202020204"/>
              </a:endParaRPr>
            </a:p>
            <a:p>
              <a:pPr marL="525780" algn="l" rtl="0" eaLnBrk="0">
                <a:lnSpc>
                  <a:spcPct val="88000"/>
                </a:lnSpc>
                <a:spcBef>
                  <a:spcPts val="590"/>
                </a:spcBef>
              </a:pPr>
              <a:r>
                <a:rPr sz="800" kern="0" spc="0" dirty="0">
                  <a:solidFill>
                    <a:srgbClr val="231F20">
                      <a:alpha val="100000"/>
                    </a:srgbClr>
                  </a:solidFill>
                  <a:latin typeface="Arial" panose="020B0604020202020204"/>
                  <a:ea typeface="Arial" panose="020B0604020202020204"/>
                  <a:cs typeface="Arial" panose="020B0604020202020204"/>
                </a:rPr>
                <a:t>The</a:t>
              </a:r>
              <a:r>
                <a:rPr sz="800" kern="0" spc="90" dirty="0">
                  <a:solidFill>
                    <a:srgbClr val="231F20">
                      <a:alpha val="100000"/>
                    </a:srgbClr>
                  </a:solidFill>
                  <a:latin typeface="Arial" panose="020B0604020202020204"/>
                  <a:ea typeface="Arial" panose="020B0604020202020204"/>
                  <a:cs typeface="Arial" panose="020B0604020202020204"/>
                </a:rPr>
                <a:t> </a:t>
              </a:r>
              <a:r>
                <a:rPr sz="800" kern="0" spc="0" dirty="0">
                  <a:solidFill>
                    <a:srgbClr val="231F20">
                      <a:alpha val="100000"/>
                    </a:srgbClr>
                  </a:solidFill>
                  <a:latin typeface="Arial" panose="020B0604020202020204"/>
                  <a:ea typeface="Arial" panose="020B0604020202020204"/>
                  <a:cs typeface="Arial" panose="020B0604020202020204"/>
                </a:rPr>
                <a:t>standard</a:t>
              </a:r>
              <a:r>
                <a:rPr sz="800" kern="0" spc="120" dirty="0">
                  <a:solidFill>
                    <a:srgbClr val="231F20">
                      <a:alpha val="100000"/>
                    </a:srgbClr>
                  </a:solidFill>
                  <a:latin typeface="Arial" panose="020B0604020202020204"/>
                  <a:ea typeface="Arial" panose="020B0604020202020204"/>
                  <a:cs typeface="Arial" panose="020B0604020202020204"/>
                </a:rPr>
                <a:t> </a:t>
              </a:r>
              <a:r>
                <a:rPr sz="800" kern="0" spc="90" dirty="0">
                  <a:solidFill>
                    <a:srgbClr val="231F20">
                      <a:alpha val="100000"/>
                    </a:srgbClr>
                  </a:solidFill>
                  <a:latin typeface="Arial" panose="020B0604020202020204"/>
                  <a:ea typeface="Arial" panose="020B0604020202020204"/>
                  <a:cs typeface="Arial" panose="020B0604020202020204"/>
                </a:rPr>
                <a:t>19-</a:t>
              </a:r>
              <a:r>
                <a:rPr sz="800" kern="0" spc="0" dirty="0">
                  <a:solidFill>
                    <a:srgbClr val="231F20">
                      <a:alpha val="100000"/>
                    </a:srgbClr>
                  </a:solidFill>
                  <a:latin typeface="Arial" panose="020B0604020202020204"/>
                  <a:ea typeface="Arial" panose="020B0604020202020204"/>
                  <a:cs typeface="Arial" panose="020B0604020202020204"/>
                </a:rPr>
                <a:t>inch</a:t>
              </a:r>
              <a:r>
                <a:rPr sz="800" kern="0" spc="90" dirty="0">
                  <a:solidFill>
                    <a:srgbClr val="231F20">
                      <a:alpha val="100000"/>
                    </a:srgbClr>
                  </a:solidFill>
                  <a:latin typeface="Arial" panose="020B0604020202020204"/>
                  <a:ea typeface="Arial" panose="020B0604020202020204"/>
                  <a:cs typeface="Arial" panose="020B0604020202020204"/>
                </a:rPr>
                <a:t> </a:t>
              </a:r>
              <a:r>
                <a:rPr sz="800" kern="0" spc="0" dirty="0">
                  <a:solidFill>
                    <a:srgbClr val="231F20">
                      <a:alpha val="100000"/>
                    </a:srgbClr>
                  </a:solidFill>
                  <a:latin typeface="Arial" panose="020B0604020202020204"/>
                  <a:ea typeface="Arial" panose="020B0604020202020204"/>
                  <a:cs typeface="Arial" panose="020B0604020202020204"/>
                </a:rPr>
                <a:t>shelf</a:t>
              </a:r>
              <a:r>
                <a:rPr sz="800" kern="0" spc="90" dirty="0">
                  <a:solidFill>
                    <a:srgbClr val="231F20">
                      <a:alpha val="100000"/>
                    </a:srgbClr>
                  </a:solidFill>
                  <a:latin typeface="Arial" panose="020B0604020202020204"/>
                  <a:ea typeface="Arial" panose="020B0604020202020204"/>
                  <a:cs typeface="Arial" panose="020B0604020202020204"/>
                </a:rPr>
                <a:t> </a:t>
              </a:r>
              <a:r>
                <a:rPr sz="800" kern="0" spc="0" dirty="0">
                  <a:solidFill>
                    <a:srgbClr val="231F20">
                      <a:alpha val="100000"/>
                    </a:srgbClr>
                  </a:solidFill>
                  <a:latin typeface="Arial" panose="020B0604020202020204"/>
                  <a:ea typeface="Arial" panose="020B0604020202020204"/>
                  <a:cs typeface="Arial" panose="020B0604020202020204"/>
                </a:rPr>
                <a:t>is</a:t>
              </a:r>
              <a:r>
                <a:rPr sz="800" kern="0" spc="90" dirty="0">
                  <a:solidFill>
                    <a:srgbClr val="231F20">
                      <a:alpha val="100000"/>
                    </a:srgbClr>
                  </a:solidFill>
                  <a:latin typeface="Arial" panose="020B0604020202020204"/>
                  <a:ea typeface="Arial" panose="020B0604020202020204"/>
                  <a:cs typeface="Arial" panose="020B0604020202020204"/>
                </a:rPr>
                <a:t> 8</a:t>
              </a:r>
              <a:r>
                <a:rPr sz="800" kern="0" spc="0" dirty="0">
                  <a:solidFill>
                    <a:srgbClr val="231F20">
                      <a:alpha val="100000"/>
                    </a:srgbClr>
                  </a:solidFill>
                  <a:latin typeface="Arial" panose="020B0604020202020204"/>
                  <a:ea typeface="Arial" panose="020B0604020202020204"/>
                  <a:cs typeface="Arial" panose="020B0604020202020204"/>
                </a:rPr>
                <a:t>U</a:t>
              </a:r>
              <a:r>
                <a:rPr sz="800" kern="0" spc="80" dirty="0">
                  <a:solidFill>
                    <a:srgbClr val="231F20">
                      <a:alpha val="100000"/>
                    </a:srgbClr>
                  </a:solidFill>
                  <a:latin typeface="Arial" panose="020B0604020202020204"/>
                  <a:ea typeface="Arial" panose="020B0604020202020204"/>
                  <a:cs typeface="Arial" panose="020B0604020202020204"/>
                </a:rPr>
                <a:t> </a:t>
              </a:r>
              <a:r>
                <a:rPr sz="800" kern="0" spc="0" dirty="0">
                  <a:solidFill>
                    <a:srgbClr val="231F20">
                      <a:alpha val="100000"/>
                    </a:srgbClr>
                  </a:solidFill>
                  <a:latin typeface="Arial" panose="020B0604020202020204"/>
                  <a:ea typeface="Arial" panose="020B0604020202020204"/>
                  <a:cs typeface="Arial" panose="020B0604020202020204"/>
                </a:rPr>
                <a:t>high</a:t>
              </a:r>
              <a:r>
                <a:rPr sz="800" kern="0" spc="90" dirty="0">
                  <a:solidFill>
                    <a:srgbClr val="231F20">
                      <a:alpha val="100000"/>
                    </a:srgbClr>
                  </a:solidFill>
                  <a:latin typeface="Arial" panose="020B0604020202020204"/>
                  <a:ea typeface="Arial" panose="020B0604020202020204"/>
                  <a:cs typeface="Arial" panose="020B0604020202020204"/>
                </a:rPr>
                <a:t>,  482</a:t>
              </a:r>
              <a:r>
                <a:rPr sz="800" kern="0" spc="80" dirty="0">
                  <a:solidFill>
                    <a:srgbClr val="231F20">
                      <a:alpha val="100000"/>
                    </a:srgbClr>
                  </a:solidFill>
                  <a:latin typeface="Arial" panose="020B0604020202020204"/>
                  <a:ea typeface="Arial" panose="020B0604020202020204"/>
                  <a:cs typeface="Arial" panose="020B0604020202020204"/>
                </a:rPr>
                <a:t>*550*356</a:t>
              </a:r>
              <a:endParaRPr sz="800" dirty="0">
                <a:latin typeface="Arial" panose="020B0604020202020204"/>
                <a:ea typeface="Arial" panose="020B0604020202020204"/>
                <a:cs typeface="Arial" panose="020B0604020202020204"/>
              </a:endParaRPr>
            </a:p>
            <a:p>
              <a:pPr marL="1285875" algn="l" rtl="0" eaLnBrk="0">
                <a:lnSpc>
                  <a:spcPct val="88000"/>
                </a:lnSpc>
                <a:spcBef>
                  <a:spcPts val="680"/>
                </a:spcBef>
              </a:pPr>
              <a:r>
                <a:rPr sz="800" kern="0" spc="60" dirty="0">
                  <a:solidFill>
                    <a:srgbClr val="231F20">
                      <a:alpha val="100000"/>
                    </a:srgbClr>
                  </a:solidFill>
                  <a:latin typeface="Arial" panose="020B0604020202020204"/>
                  <a:ea typeface="Arial" panose="020B0604020202020204"/>
                  <a:cs typeface="Arial" panose="020B0604020202020204"/>
                </a:rPr>
                <a:t>N-K /</a:t>
              </a:r>
              <a:r>
                <a:rPr sz="800" kern="0" spc="120" dirty="0">
                  <a:solidFill>
                    <a:srgbClr val="231F20">
                      <a:alpha val="100000"/>
                    </a:srgbClr>
                  </a:solidFill>
                  <a:latin typeface="Arial" panose="020B0604020202020204"/>
                  <a:ea typeface="Arial" panose="020B0604020202020204"/>
                  <a:cs typeface="Arial" panose="020B0604020202020204"/>
                </a:rPr>
                <a:t> </a:t>
              </a:r>
              <a:r>
                <a:rPr sz="800" kern="0" spc="60" dirty="0">
                  <a:solidFill>
                    <a:srgbClr val="231F20">
                      <a:alpha val="100000"/>
                    </a:srgbClr>
                  </a:solidFill>
                  <a:latin typeface="Arial" panose="020B0604020202020204"/>
                  <a:ea typeface="Arial" panose="020B0604020202020204"/>
                  <a:cs typeface="Arial" panose="020B0604020202020204"/>
                </a:rPr>
                <a:t>1-5/</a:t>
              </a:r>
              <a:r>
                <a:rPr sz="800" kern="0" spc="50" dirty="0">
                  <a:solidFill>
                    <a:srgbClr val="231F20">
                      <a:alpha val="100000"/>
                    </a:srgbClr>
                  </a:solidFill>
                  <a:latin typeface="Arial" panose="020B0604020202020204"/>
                  <a:ea typeface="Arial" panose="020B0604020202020204"/>
                  <a:cs typeface="Arial" panose="020B0604020202020204"/>
                </a:rPr>
                <a:t>8 </a:t>
              </a:r>
              <a:r>
                <a:rPr sz="800" kern="0" spc="0" dirty="0">
                  <a:solidFill>
                    <a:srgbClr val="231F20">
                      <a:alpha val="100000"/>
                    </a:srgbClr>
                  </a:solidFill>
                  <a:latin typeface="Arial" panose="020B0604020202020204"/>
                  <a:ea typeface="Arial" panose="020B0604020202020204"/>
                  <a:cs typeface="Arial" panose="020B0604020202020204"/>
                </a:rPr>
                <a:t>type</a:t>
              </a:r>
              <a:r>
                <a:rPr sz="800" kern="0" spc="80" dirty="0">
                  <a:solidFill>
                    <a:srgbClr val="231F20">
                      <a:alpha val="100000"/>
                    </a:srgbClr>
                  </a:solidFill>
                  <a:latin typeface="Arial" panose="020B0604020202020204"/>
                  <a:ea typeface="Arial" panose="020B0604020202020204"/>
                  <a:cs typeface="Arial" panose="020B0604020202020204"/>
                </a:rPr>
                <a:t> </a:t>
              </a:r>
              <a:r>
                <a:rPr sz="800" kern="0" spc="50" dirty="0">
                  <a:solidFill>
                    <a:srgbClr val="231F20">
                      <a:alpha val="100000"/>
                    </a:srgbClr>
                  </a:solidFill>
                  <a:latin typeface="Arial" panose="020B0604020202020204"/>
                  <a:ea typeface="Arial" panose="020B0604020202020204"/>
                  <a:cs typeface="Arial" panose="020B0604020202020204"/>
                </a:rPr>
                <a:t>(</a:t>
              </a:r>
              <a:r>
                <a:rPr sz="800" kern="0" spc="0" dirty="0">
                  <a:solidFill>
                    <a:srgbClr val="231F20">
                      <a:alpha val="100000"/>
                    </a:srgbClr>
                  </a:solidFill>
                  <a:latin typeface="Arial" panose="020B0604020202020204"/>
                  <a:ea typeface="Arial" panose="020B0604020202020204"/>
                  <a:cs typeface="Arial" panose="020B0604020202020204"/>
                </a:rPr>
                <a:t>female</a:t>
              </a:r>
              <a:r>
                <a:rPr sz="800" kern="0" spc="50" dirty="0">
                  <a:solidFill>
                    <a:srgbClr val="231F20">
                      <a:alpha val="100000"/>
                    </a:srgbClr>
                  </a:solidFill>
                  <a:latin typeface="Arial" panose="020B0604020202020204"/>
                  <a:ea typeface="Arial" panose="020B0604020202020204"/>
                  <a:cs typeface="Arial" panose="020B0604020202020204"/>
                </a:rPr>
                <a:t>)</a:t>
              </a:r>
              <a:endParaRPr sz="800" dirty="0">
                <a:latin typeface="Arial" panose="020B0604020202020204"/>
                <a:ea typeface="Arial" panose="020B0604020202020204"/>
                <a:cs typeface="Arial" panose="020B0604020202020204"/>
              </a:endParaRPr>
            </a:p>
            <a:p>
              <a:pPr marL="12700" algn="l" rtl="0" eaLnBrk="0">
                <a:lnSpc>
                  <a:spcPct val="88000"/>
                </a:lnSpc>
                <a:spcBef>
                  <a:spcPts val="340"/>
                </a:spcBef>
              </a:pPr>
              <a:r>
                <a:rPr sz="800" kern="0" spc="40" dirty="0">
                  <a:solidFill>
                    <a:srgbClr val="231F20">
                      <a:alpha val="100000"/>
                    </a:srgbClr>
                  </a:solidFill>
                  <a:latin typeface="Arial" panose="020B0604020202020204"/>
                  <a:ea typeface="Arial" panose="020B0604020202020204"/>
                  <a:cs typeface="Arial" panose="020B0604020202020204"/>
                </a:rPr>
                <a:t>DB15</a:t>
              </a:r>
              <a:r>
                <a:rPr sz="800" kern="0" spc="40" dirty="0">
                  <a:solidFill>
                    <a:srgbClr val="231F20">
                      <a:alpha val="100000"/>
                    </a:srgbClr>
                  </a:solidFill>
                  <a:latin typeface="微软雅黑" panose="020B0503020204020204" charset="-122"/>
                  <a:ea typeface="微软雅黑" panose="020B0503020204020204" charset="-122"/>
                  <a:cs typeface="微软雅黑" panose="020B0503020204020204" charset="-122"/>
                </a:rPr>
                <a:t>：</a:t>
              </a:r>
              <a:r>
                <a:rPr sz="800" kern="0" spc="-100" dirty="0">
                  <a:solidFill>
                    <a:srgbClr val="231F20">
                      <a:alpha val="100000"/>
                    </a:srgbClr>
                  </a:solidFill>
                  <a:latin typeface="微软雅黑" panose="020B0503020204020204" charset="-122"/>
                  <a:ea typeface="微软雅黑" panose="020B0503020204020204" charset="-122"/>
                  <a:cs typeface="微软雅黑" panose="020B0503020204020204" charset="-122"/>
                </a:rPr>
                <a:t> </a:t>
              </a:r>
              <a:r>
                <a:rPr sz="800" kern="0" spc="40" dirty="0">
                  <a:solidFill>
                    <a:srgbClr val="231F20">
                      <a:alpha val="100000"/>
                    </a:srgbClr>
                  </a:solidFill>
                  <a:latin typeface="Arial" panose="020B0604020202020204"/>
                  <a:ea typeface="Arial" panose="020B0604020202020204"/>
                  <a:cs typeface="Arial" panose="020B0604020202020204"/>
                </a:rPr>
                <a:t>Power on/power off control; Gain Control;</a:t>
              </a:r>
              <a:r>
                <a:rPr sz="800" kern="0" spc="90" dirty="0">
                  <a:solidFill>
                    <a:srgbClr val="231F20">
                      <a:alpha val="100000"/>
                    </a:srgbClr>
                  </a:solidFill>
                  <a:latin typeface="Arial" panose="020B0604020202020204"/>
                  <a:ea typeface="Arial" panose="020B0604020202020204"/>
                  <a:cs typeface="Arial" panose="020B0604020202020204"/>
                </a:rPr>
                <a:t> </a:t>
              </a:r>
              <a:r>
                <a:rPr sz="800" kern="0" spc="40" dirty="0">
                  <a:solidFill>
                    <a:srgbClr val="231F20">
                      <a:alpha val="100000"/>
                    </a:srgbClr>
                  </a:solidFill>
                  <a:latin typeface="Arial" panose="020B0604020202020204"/>
                  <a:ea typeface="Arial" panose="020B0604020202020204"/>
                  <a:cs typeface="Arial" panose="020B0604020202020204"/>
                </a:rPr>
                <a:t>Monitoring parameter</a:t>
              </a:r>
              <a:r>
                <a:rPr sz="800" kern="0" spc="30" dirty="0">
                  <a:solidFill>
                    <a:srgbClr val="231F20">
                      <a:alpha val="100000"/>
                    </a:srgbClr>
                  </a:solidFill>
                  <a:latin typeface="Arial" panose="020B0604020202020204"/>
                  <a:ea typeface="Arial" panose="020B0604020202020204"/>
                  <a:cs typeface="Arial" panose="020B0604020202020204"/>
                </a:rPr>
                <a:t>s</a:t>
              </a:r>
              <a:endParaRPr sz="800" dirty="0">
                <a:latin typeface="Arial" panose="020B0604020202020204"/>
                <a:ea typeface="Arial" panose="020B0604020202020204"/>
                <a:cs typeface="Arial" panose="020B0604020202020204"/>
              </a:endParaRPr>
            </a:p>
            <a:p>
              <a:pPr marL="997585" algn="l" rtl="0" eaLnBrk="0">
                <a:lnSpc>
                  <a:spcPct val="88000"/>
                </a:lnSpc>
                <a:spcBef>
                  <a:spcPts val="235"/>
                </a:spcBef>
              </a:pPr>
              <a:r>
                <a:rPr sz="800" kern="0" spc="40" dirty="0">
                  <a:solidFill>
                    <a:srgbClr val="231F20">
                      <a:alpha val="100000"/>
                    </a:srgbClr>
                  </a:solidFill>
                  <a:latin typeface="Arial" panose="020B0604020202020204"/>
                  <a:ea typeface="Arial" panose="020B0604020202020204"/>
                  <a:cs typeface="Arial" panose="020B0604020202020204"/>
                </a:rPr>
                <a:t>include output power, tempera</a:t>
              </a:r>
              <a:r>
                <a:rPr sz="800" kern="0" spc="30" dirty="0">
                  <a:solidFill>
                    <a:srgbClr val="231F20">
                      <a:alpha val="100000"/>
                    </a:srgbClr>
                  </a:solidFill>
                  <a:latin typeface="Arial" panose="020B0604020202020204"/>
                  <a:ea typeface="Arial" panose="020B0604020202020204"/>
                  <a:cs typeface="Arial" panose="020B0604020202020204"/>
                </a:rPr>
                <a:t>ture</a:t>
              </a:r>
              <a:endParaRPr sz="800" dirty="0">
                <a:latin typeface="Arial" panose="020B0604020202020204"/>
                <a:ea typeface="Arial" panose="020B0604020202020204"/>
                <a:cs typeface="Arial" panose="020B0604020202020204"/>
              </a:endParaRPr>
            </a:p>
            <a:p>
              <a:pPr marL="262255" algn="l" rtl="0" eaLnBrk="0">
                <a:lnSpc>
                  <a:spcPct val="88000"/>
                </a:lnSpc>
                <a:spcBef>
                  <a:spcPts val="235"/>
                </a:spcBef>
              </a:pPr>
              <a:r>
                <a:rPr sz="800" kern="0" spc="40" dirty="0">
                  <a:solidFill>
                    <a:srgbClr val="231F20">
                      <a:alpha val="100000"/>
                    </a:srgbClr>
                  </a:solidFill>
                  <a:latin typeface="Arial" panose="020B0604020202020204"/>
                  <a:ea typeface="Arial" panose="020B0604020202020204"/>
                  <a:cs typeface="Arial" panose="020B0604020202020204"/>
                </a:rPr>
                <a:t>Remote control and</a:t>
              </a:r>
              <a:r>
                <a:rPr sz="800" kern="0" spc="80" dirty="0">
                  <a:solidFill>
                    <a:srgbClr val="231F20">
                      <a:alpha val="100000"/>
                    </a:srgbClr>
                  </a:solidFill>
                  <a:latin typeface="Arial" panose="020B0604020202020204"/>
                  <a:ea typeface="Arial" panose="020B0604020202020204"/>
                  <a:cs typeface="Arial" panose="020B0604020202020204"/>
                </a:rPr>
                <a:t> </a:t>
              </a:r>
              <a:r>
                <a:rPr sz="800" kern="0" spc="40" dirty="0">
                  <a:solidFill>
                    <a:srgbClr val="231F20">
                      <a:alpha val="100000"/>
                    </a:srgbClr>
                  </a:solidFill>
                  <a:latin typeface="Arial" panose="020B0604020202020204"/>
                  <a:ea typeface="Arial" panose="020B0604020202020204"/>
                  <a:cs typeface="Arial" panose="020B0604020202020204"/>
                </a:rPr>
                <a:t>monitoring can be</a:t>
              </a:r>
              <a:r>
                <a:rPr sz="800" kern="0" spc="90" dirty="0">
                  <a:solidFill>
                    <a:srgbClr val="231F20">
                      <a:alpha val="100000"/>
                    </a:srgbClr>
                  </a:solidFill>
                  <a:latin typeface="Arial" panose="020B0604020202020204"/>
                  <a:ea typeface="Arial" panose="020B0604020202020204"/>
                  <a:cs typeface="Arial" panose="020B0604020202020204"/>
                </a:rPr>
                <a:t> </a:t>
              </a:r>
              <a:r>
                <a:rPr sz="800" kern="0" spc="40" dirty="0">
                  <a:solidFill>
                    <a:srgbClr val="231F20">
                      <a:alpha val="100000"/>
                    </a:srgbClr>
                  </a:solidFill>
                  <a:latin typeface="Arial" panose="020B0604020202020204"/>
                  <a:ea typeface="Arial" panose="020B0604020202020204"/>
                  <a:cs typeface="Arial" panose="020B0604020202020204"/>
                </a:rPr>
                <a:t>realized through</a:t>
              </a:r>
              <a:r>
                <a:rPr sz="800" kern="0" spc="90" dirty="0">
                  <a:solidFill>
                    <a:srgbClr val="231F20">
                      <a:alpha val="100000"/>
                    </a:srgbClr>
                  </a:solidFill>
                  <a:latin typeface="Arial" panose="020B0604020202020204"/>
                  <a:ea typeface="Arial" panose="020B0604020202020204"/>
                  <a:cs typeface="Arial" panose="020B0604020202020204"/>
                </a:rPr>
                <a:t> </a:t>
              </a:r>
              <a:r>
                <a:rPr sz="800" kern="0" spc="40" dirty="0">
                  <a:solidFill>
                    <a:srgbClr val="231F20">
                      <a:alpha val="100000"/>
                    </a:srgbClr>
                  </a:solidFill>
                  <a:latin typeface="Arial" panose="020B0604020202020204"/>
                  <a:ea typeface="Arial" panose="020B0604020202020204"/>
                  <a:cs typeface="Arial" panose="020B0604020202020204"/>
                </a:rPr>
                <a:t>RS2</a:t>
              </a:r>
              <a:r>
                <a:rPr sz="800" kern="0" spc="30" dirty="0">
                  <a:solidFill>
                    <a:srgbClr val="231F20">
                      <a:alpha val="100000"/>
                    </a:srgbClr>
                  </a:solidFill>
                  <a:latin typeface="Arial" panose="020B0604020202020204"/>
                  <a:ea typeface="Arial" panose="020B0604020202020204"/>
                  <a:cs typeface="Arial" panose="020B0604020202020204"/>
                </a:rPr>
                <a:t>32</a:t>
              </a:r>
              <a:endParaRPr sz="800" dirty="0">
                <a:latin typeface="Arial" panose="020B0604020202020204"/>
                <a:ea typeface="Arial" panose="020B0604020202020204"/>
                <a:cs typeface="Arial" panose="020B0604020202020204"/>
              </a:endParaRPr>
            </a:p>
            <a:p>
              <a:pPr marL="154305" algn="l" rtl="0" eaLnBrk="0">
                <a:lnSpc>
                  <a:spcPct val="88000"/>
                </a:lnSpc>
                <a:spcBef>
                  <a:spcPts val="510"/>
                </a:spcBef>
              </a:pPr>
              <a:r>
                <a:rPr sz="800" kern="0" spc="40" dirty="0">
                  <a:solidFill>
                    <a:srgbClr val="231F20">
                      <a:alpha val="100000"/>
                    </a:srgbClr>
                  </a:solidFill>
                  <a:latin typeface="Arial" panose="020B0604020202020204"/>
                  <a:ea typeface="Arial" panose="020B0604020202020204"/>
                  <a:cs typeface="Arial" panose="020B0604020202020204"/>
                </a:rPr>
                <a:t>RJ45</a:t>
              </a:r>
              <a:r>
                <a:rPr sz="800" kern="0" spc="40" dirty="0">
                  <a:solidFill>
                    <a:srgbClr val="231F20">
                      <a:alpha val="100000"/>
                    </a:srgbClr>
                  </a:solidFill>
                  <a:latin typeface="微软雅黑" panose="020B0503020204020204" charset="-122"/>
                  <a:ea typeface="微软雅黑" panose="020B0503020204020204" charset="-122"/>
                  <a:cs typeface="微软雅黑" panose="020B0503020204020204" charset="-122"/>
                </a:rPr>
                <a:t>：</a:t>
              </a:r>
              <a:r>
                <a:rPr sz="800" kern="0" spc="-90" dirty="0">
                  <a:solidFill>
                    <a:srgbClr val="231F20">
                      <a:alpha val="100000"/>
                    </a:srgbClr>
                  </a:solidFill>
                  <a:latin typeface="微软雅黑" panose="020B0503020204020204" charset="-122"/>
                  <a:ea typeface="微软雅黑" panose="020B0503020204020204" charset="-122"/>
                  <a:cs typeface="微软雅黑" panose="020B0503020204020204" charset="-122"/>
                </a:rPr>
                <a:t> </a:t>
              </a:r>
              <a:r>
                <a:rPr sz="800" kern="0" spc="40" dirty="0">
                  <a:solidFill>
                    <a:srgbClr val="231F20">
                      <a:alpha val="100000"/>
                    </a:srgbClr>
                  </a:solidFill>
                  <a:latin typeface="Arial" panose="020B0604020202020204"/>
                  <a:ea typeface="Arial" panose="020B0604020202020204"/>
                  <a:cs typeface="Arial" panose="020B0604020202020204"/>
                </a:rPr>
                <a:t>Remote control and</a:t>
              </a:r>
              <a:r>
                <a:rPr sz="800" kern="0" spc="80" dirty="0">
                  <a:solidFill>
                    <a:srgbClr val="231F20">
                      <a:alpha val="100000"/>
                    </a:srgbClr>
                  </a:solidFill>
                  <a:latin typeface="Arial" panose="020B0604020202020204"/>
                  <a:ea typeface="Arial" panose="020B0604020202020204"/>
                  <a:cs typeface="Arial" panose="020B0604020202020204"/>
                </a:rPr>
                <a:t> </a:t>
              </a:r>
              <a:r>
                <a:rPr sz="800" kern="0" spc="40" dirty="0">
                  <a:solidFill>
                    <a:srgbClr val="231F20">
                      <a:alpha val="100000"/>
                    </a:srgbClr>
                  </a:solidFill>
                  <a:latin typeface="Arial" panose="020B0604020202020204"/>
                  <a:ea typeface="Arial" panose="020B0604020202020204"/>
                  <a:cs typeface="Arial" panose="020B0604020202020204"/>
                </a:rPr>
                <a:t>monitoring can be</a:t>
              </a:r>
              <a:r>
                <a:rPr sz="800" kern="0" spc="80" dirty="0">
                  <a:solidFill>
                    <a:srgbClr val="231F20">
                      <a:alpha val="100000"/>
                    </a:srgbClr>
                  </a:solidFill>
                  <a:latin typeface="Arial" panose="020B0604020202020204"/>
                  <a:ea typeface="Arial" panose="020B0604020202020204"/>
                  <a:cs typeface="Arial" panose="020B0604020202020204"/>
                </a:rPr>
                <a:t> </a:t>
              </a:r>
              <a:r>
                <a:rPr sz="800" kern="0" spc="40" dirty="0">
                  <a:solidFill>
                    <a:srgbClr val="231F20">
                      <a:alpha val="100000"/>
                    </a:srgbClr>
                  </a:solidFill>
                  <a:latin typeface="Arial" panose="020B0604020202020204"/>
                  <a:ea typeface="Arial" panose="020B0604020202020204"/>
                  <a:cs typeface="Arial" panose="020B0604020202020204"/>
                </a:rPr>
                <a:t>realized thro</a:t>
              </a:r>
              <a:r>
                <a:rPr sz="800" kern="0" spc="30" dirty="0">
                  <a:solidFill>
                    <a:srgbClr val="231F20">
                      <a:alpha val="100000"/>
                    </a:srgbClr>
                  </a:solidFill>
                  <a:latin typeface="Arial" panose="020B0604020202020204"/>
                  <a:ea typeface="Arial" panose="020B0604020202020204"/>
                  <a:cs typeface="Arial" panose="020B0604020202020204"/>
                </a:rPr>
                <a:t>ugh</a:t>
              </a:r>
              <a:r>
                <a:rPr sz="800" kern="0" spc="100" dirty="0">
                  <a:solidFill>
                    <a:srgbClr val="231F20">
                      <a:alpha val="100000"/>
                    </a:srgbClr>
                  </a:solidFill>
                  <a:latin typeface="Arial" panose="020B0604020202020204"/>
                  <a:ea typeface="Arial" panose="020B0604020202020204"/>
                  <a:cs typeface="Arial" panose="020B0604020202020204"/>
                </a:rPr>
                <a:t> </a:t>
              </a:r>
              <a:r>
                <a:rPr sz="800" kern="0" spc="30" dirty="0">
                  <a:solidFill>
                    <a:srgbClr val="231F20">
                      <a:alpha val="100000"/>
                    </a:srgbClr>
                  </a:solidFill>
                  <a:latin typeface="Arial" panose="020B0604020202020204"/>
                  <a:ea typeface="Arial" panose="020B0604020202020204"/>
                  <a:cs typeface="Arial" panose="020B0604020202020204"/>
                </a:rPr>
                <a:t>LAN</a:t>
              </a:r>
              <a:endParaRPr sz="800" dirty="0">
                <a:latin typeface="Arial" panose="020B0604020202020204"/>
                <a:ea typeface="Arial" panose="020B0604020202020204"/>
                <a:cs typeface="Arial" panose="020B0604020202020204"/>
              </a:endParaRPr>
            </a:p>
            <a:p>
              <a:pPr marL="879475" algn="l" rtl="0" eaLnBrk="0">
                <a:lnSpc>
                  <a:spcPct val="88000"/>
                </a:lnSpc>
                <a:spcBef>
                  <a:spcPts val="480"/>
                </a:spcBef>
              </a:pPr>
              <a:r>
                <a:rPr sz="800" kern="0" spc="40" dirty="0">
                  <a:solidFill>
                    <a:srgbClr val="231F20">
                      <a:alpha val="100000"/>
                    </a:srgbClr>
                  </a:solidFill>
                  <a:latin typeface="Arial" panose="020B0604020202020204"/>
                  <a:ea typeface="Arial" panose="020B0604020202020204"/>
                  <a:cs typeface="Arial" panose="020B0604020202020204"/>
                </a:rPr>
                <a:t>Built-in cooling system, force</a:t>
              </a:r>
              <a:r>
                <a:rPr sz="800" kern="0" spc="30" dirty="0">
                  <a:solidFill>
                    <a:srgbClr val="231F20">
                      <a:alpha val="100000"/>
                    </a:srgbClr>
                  </a:solidFill>
                  <a:latin typeface="Arial" panose="020B0604020202020204"/>
                  <a:ea typeface="Arial" panose="020B0604020202020204"/>
                  <a:cs typeface="Arial" panose="020B0604020202020204"/>
                </a:rPr>
                <a:t>d air</a:t>
              </a:r>
              <a:r>
                <a:rPr sz="800" kern="0" spc="50" dirty="0">
                  <a:solidFill>
                    <a:srgbClr val="231F20">
                      <a:alpha val="100000"/>
                    </a:srgbClr>
                  </a:solidFill>
                  <a:latin typeface="Arial" panose="020B0604020202020204"/>
                  <a:ea typeface="Arial" panose="020B0604020202020204"/>
                  <a:cs typeface="Arial" panose="020B0604020202020204"/>
                </a:rPr>
                <a:t> </a:t>
              </a:r>
              <a:r>
                <a:rPr sz="800" kern="0" spc="30" dirty="0">
                  <a:solidFill>
                    <a:srgbClr val="231F20">
                      <a:alpha val="100000"/>
                    </a:srgbClr>
                  </a:solidFill>
                  <a:latin typeface="Arial" panose="020B0604020202020204"/>
                  <a:ea typeface="Arial" panose="020B0604020202020204"/>
                  <a:cs typeface="Arial" panose="020B0604020202020204"/>
                </a:rPr>
                <a:t>cooling</a:t>
              </a:r>
              <a:endParaRPr sz="800" dirty="0">
                <a:latin typeface="Arial" panose="020B0604020202020204"/>
                <a:ea typeface="Arial" panose="020B0604020202020204"/>
                <a:cs typeface="Arial" panose="020B0604020202020204"/>
              </a:endParaRPr>
            </a:p>
            <a:p>
              <a:pPr marL="1797050" algn="l" rtl="0" eaLnBrk="0">
                <a:lnSpc>
                  <a:spcPts val="1225"/>
                </a:lnSpc>
                <a:spcBef>
                  <a:spcPts val="205"/>
                </a:spcBef>
              </a:pPr>
              <a:r>
                <a:rPr sz="800" kern="0" spc="30" dirty="0">
                  <a:solidFill>
                    <a:srgbClr val="231F20">
                      <a:alpha val="100000"/>
                    </a:srgbClr>
                  </a:solidFill>
                  <a:latin typeface="Arial" panose="020B0604020202020204"/>
                  <a:ea typeface="Arial" panose="020B0604020202020204"/>
                  <a:cs typeface="Arial" panose="020B0604020202020204"/>
                </a:rPr>
                <a:t>≤50</a:t>
              </a:r>
              <a:endParaRPr sz="800" dirty="0">
                <a:latin typeface="Arial" panose="020B0604020202020204"/>
                <a:ea typeface="Arial" panose="020B0604020202020204"/>
                <a:cs typeface="Arial" panose="020B0604020202020204"/>
              </a:endParaRPr>
            </a:p>
          </p:txBody>
        </p:sp>
        <p:pic>
          <p:nvPicPr>
            <p:cNvPr id="1308" name="picture 1308"/>
            <p:cNvPicPr>
              <a:picLocks noChangeAspect="1"/>
            </p:cNvPicPr>
            <p:nvPr/>
          </p:nvPicPr>
          <p:blipFill>
            <a:blip r:embed="rId2"/>
            <a:stretch>
              <a:fillRect/>
            </a:stretch>
          </p:blipFill>
          <p:spPr>
            <a:xfrm rot="21600000">
              <a:off x="5606998" y="45362"/>
              <a:ext cx="10692" cy="1447800"/>
            </a:xfrm>
            <a:prstGeom prst="rect">
              <a:avLst/>
            </a:prstGeom>
          </p:spPr>
        </p:pic>
        <p:pic>
          <p:nvPicPr>
            <p:cNvPr id="1310" name="picture 1310"/>
            <p:cNvPicPr>
              <a:picLocks noChangeAspect="1"/>
            </p:cNvPicPr>
            <p:nvPr/>
          </p:nvPicPr>
          <p:blipFill>
            <a:blip r:embed="rId3"/>
            <a:stretch>
              <a:fillRect/>
            </a:stretch>
          </p:blipFill>
          <p:spPr>
            <a:xfrm rot="21600000">
              <a:off x="1865089" y="45343"/>
              <a:ext cx="8024" cy="1441844"/>
            </a:xfrm>
            <a:prstGeom prst="rect">
              <a:avLst/>
            </a:prstGeom>
          </p:spPr>
        </p:pic>
      </p:grpSp>
      <p:sp>
        <p:nvSpPr>
          <p:cNvPr id="1312" name="textbox 1312"/>
          <p:cNvSpPr/>
          <p:nvPr/>
        </p:nvSpPr>
        <p:spPr>
          <a:xfrm>
            <a:off x="6574718" y="8017288"/>
            <a:ext cx="143510" cy="149225"/>
          </a:xfrm>
          <a:prstGeom prst="rect">
            <a:avLst/>
          </a:prstGeom>
          <a:noFill/>
          <a:ln w="0" cap="flat">
            <a:noFill/>
            <a:prstDash val="solid"/>
            <a:miter lim="0"/>
          </a:ln>
        </p:spPr>
        <p:txBody>
          <a:bodyPr vert="horz" wrap="square" lIns="0" tIns="0" rIns="0" bIns="0"/>
          <a:p>
            <a:pPr algn="l" rtl="0" eaLnBrk="0">
              <a:lnSpc>
                <a:spcPct val="83000"/>
              </a:lnSpc>
            </a:pPr>
            <a:endParaRPr sz="100" dirty="0">
              <a:latin typeface="Arial" panose="020B0604020202020204"/>
              <a:ea typeface="Arial" panose="020B0604020202020204"/>
              <a:cs typeface="Arial" panose="020B0604020202020204"/>
            </a:endParaRPr>
          </a:p>
          <a:p>
            <a:pPr marL="12700" algn="l" rtl="0" eaLnBrk="0">
              <a:lnSpc>
                <a:spcPts val="970"/>
              </a:lnSpc>
            </a:pPr>
            <a:r>
              <a:rPr sz="800" kern="0" spc="0" dirty="0">
                <a:solidFill>
                  <a:srgbClr val="231F20">
                    <a:alpha val="100000"/>
                  </a:srgbClr>
                </a:solidFill>
                <a:latin typeface="HarmonyOS Sans SC" panose="00000500000000000000" charset="-122"/>
                <a:ea typeface="HarmonyOS Sans SC" panose="00000500000000000000" charset="-122"/>
                <a:cs typeface="HarmonyOS Sans SC" panose="00000500000000000000" charset="-122"/>
              </a:rPr>
              <a:t>kg</a:t>
            </a:r>
            <a:endParaRPr sz="800" dirty="0">
              <a:latin typeface="HarmonyOS Sans SC" panose="00000500000000000000" charset="-122"/>
              <a:ea typeface="HarmonyOS Sans SC" panose="00000500000000000000" charset="-122"/>
              <a:cs typeface="HarmonyOS Sans SC" panose="00000500000000000000" charset="-122"/>
            </a:endParaRPr>
          </a:p>
        </p:txBody>
      </p:sp>
      <p:grpSp>
        <p:nvGrpSpPr>
          <p:cNvPr id="28" name="group 28"/>
          <p:cNvGrpSpPr/>
          <p:nvPr/>
        </p:nvGrpSpPr>
        <p:grpSpPr>
          <a:xfrm rot="21600000">
            <a:off x="635483" y="8485224"/>
            <a:ext cx="6370017" cy="1077634"/>
            <a:chOff x="0" y="0"/>
            <a:chExt cx="6370017" cy="1077634"/>
          </a:xfrm>
        </p:grpSpPr>
        <p:pic>
          <p:nvPicPr>
            <p:cNvPr id="1314" name="picture 1314"/>
            <p:cNvPicPr>
              <a:picLocks noChangeAspect="1"/>
            </p:cNvPicPr>
            <p:nvPr/>
          </p:nvPicPr>
          <p:blipFill>
            <a:blip r:embed="rId4"/>
            <a:stretch>
              <a:fillRect/>
            </a:stretch>
          </p:blipFill>
          <p:spPr>
            <a:xfrm rot="21600000">
              <a:off x="0" y="0"/>
              <a:ext cx="6370017" cy="1077634"/>
            </a:xfrm>
            <a:prstGeom prst="rect">
              <a:avLst/>
            </a:prstGeom>
          </p:spPr>
        </p:pic>
        <p:sp>
          <p:nvSpPr>
            <p:cNvPr id="1316" name="textbox 1316"/>
            <p:cNvSpPr/>
            <p:nvPr/>
          </p:nvSpPr>
          <p:spPr>
            <a:xfrm>
              <a:off x="171253" y="37715"/>
              <a:ext cx="1370330" cy="925194"/>
            </a:xfrm>
            <a:prstGeom prst="rect">
              <a:avLst/>
            </a:prstGeom>
            <a:noFill/>
            <a:ln w="0" cap="flat">
              <a:noFill/>
              <a:prstDash val="solid"/>
              <a:miter lim="0"/>
            </a:ln>
          </p:spPr>
          <p:txBody>
            <a:bodyPr vert="horz" wrap="square" lIns="0" tIns="0" rIns="0" bIns="0"/>
            <a:p>
              <a:pPr algn="l" rtl="0" eaLnBrk="0">
                <a:lnSpc>
                  <a:spcPct val="82000"/>
                </a:lnSpc>
              </a:pPr>
              <a:endParaRPr sz="100" dirty="0">
                <a:latin typeface="Arial" panose="020B0604020202020204"/>
                <a:ea typeface="Arial" panose="020B0604020202020204"/>
                <a:cs typeface="Arial" panose="020B0604020202020204"/>
              </a:endParaRPr>
            </a:p>
            <a:p>
              <a:pPr marL="30480" algn="l" rtl="0" eaLnBrk="0">
                <a:lnSpc>
                  <a:spcPct val="76000"/>
                </a:lnSpc>
              </a:pPr>
              <a:r>
                <a:rPr sz="800" kern="0" spc="50" dirty="0">
                  <a:solidFill>
                    <a:srgbClr val="FFFFFF">
                      <a:alpha val="100000"/>
                    </a:srgbClr>
                  </a:solidFill>
                  <a:latin typeface="Arial" panose="020B0604020202020204"/>
                  <a:ea typeface="Arial" panose="020B0604020202020204"/>
                  <a:cs typeface="Arial" panose="020B0604020202020204"/>
                </a:rPr>
                <a:t>PARAMETER</a:t>
              </a:r>
              <a:endParaRPr sz="800" dirty="0">
                <a:latin typeface="Arial" panose="020B0604020202020204"/>
                <a:ea typeface="Arial" panose="020B0604020202020204"/>
                <a:cs typeface="Arial" panose="020B0604020202020204"/>
              </a:endParaRPr>
            </a:p>
            <a:p>
              <a:pPr marL="17780" algn="l" rtl="0" eaLnBrk="0">
                <a:lnSpc>
                  <a:spcPct val="88000"/>
                </a:lnSpc>
                <a:spcBef>
                  <a:spcPts val="625"/>
                </a:spcBef>
              </a:pPr>
              <a:r>
                <a:rPr sz="800" kern="0" spc="30" dirty="0">
                  <a:solidFill>
                    <a:srgbClr val="231F20">
                      <a:alpha val="100000"/>
                    </a:srgbClr>
                  </a:solidFill>
                  <a:latin typeface="Arial" panose="020B0604020202020204"/>
                  <a:ea typeface="Arial" panose="020B0604020202020204"/>
                  <a:cs typeface="Arial" panose="020B0604020202020204"/>
                </a:rPr>
                <a:t>Operating Temp.</a:t>
              </a:r>
              <a:endParaRPr sz="800" dirty="0">
                <a:latin typeface="Arial" panose="020B0604020202020204"/>
                <a:ea typeface="Arial" panose="020B0604020202020204"/>
                <a:cs typeface="Arial" panose="020B0604020202020204"/>
              </a:endParaRPr>
            </a:p>
            <a:p>
              <a:pPr marL="21590" algn="l" rtl="0" eaLnBrk="0">
                <a:lnSpc>
                  <a:spcPct val="88000"/>
                </a:lnSpc>
                <a:spcBef>
                  <a:spcPts val="620"/>
                </a:spcBef>
              </a:pPr>
              <a:r>
                <a:rPr sz="800" kern="0" spc="40" dirty="0">
                  <a:solidFill>
                    <a:srgbClr val="231F20">
                      <a:alpha val="100000"/>
                    </a:srgbClr>
                  </a:solidFill>
                  <a:latin typeface="Arial" panose="020B0604020202020204"/>
                  <a:ea typeface="Arial" panose="020B0604020202020204"/>
                  <a:cs typeface="Arial" panose="020B0604020202020204"/>
                </a:rPr>
                <a:t>Humidity</a:t>
              </a:r>
              <a:r>
                <a:rPr sz="800" kern="0" spc="90" dirty="0">
                  <a:solidFill>
                    <a:srgbClr val="231F20">
                      <a:alpha val="100000"/>
                    </a:srgbClr>
                  </a:solidFill>
                  <a:latin typeface="Arial" panose="020B0604020202020204"/>
                  <a:ea typeface="Arial" panose="020B0604020202020204"/>
                  <a:cs typeface="Arial" panose="020B0604020202020204"/>
                </a:rPr>
                <a:t> </a:t>
              </a:r>
              <a:r>
                <a:rPr sz="800" kern="0" spc="40" dirty="0">
                  <a:solidFill>
                    <a:srgbClr val="231F20">
                      <a:alpha val="100000"/>
                    </a:srgbClr>
                  </a:solidFill>
                  <a:latin typeface="Arial" panose="020B0604020202020204"/>
                  <a:ea typeface="Arial" panose="020B0604020202020204"/>
                  <a:cs typeface="Arial" panose="020B0604020202020204"/>
                </a:rPr>
                <a:t>R</a:t>
              </a:r>
              <a:r>
                <a:rPr sz="800" kern="0" spc="30" dirty="0">
                  <a:solidFill>
                    <a:srgbClr val="231F20">
                      <a:alpha val="100000"/>
                    </a:srgbClr>
                  </a:solidFill>
                  <a:latin typeface="Arial" panose="020B0604020202020204"/>
                  <a:ea typeface="Arial" panose="020B0604020202020204"/>
                  <a:cs typeface="Arial" panose="020B0604020202020204"/>
                </a:rPr>
                <a:t>ange</a:t>
              </a:r>
              <a:endParaRPr sz="800" dirty="0">
                <a:latin typeface="Arial" panose="020B0604020202020204"/>
                <a:ea typeface="Arial" panose="020B0604020202020204"/>
                <a:cs typeface="Arial" panose="020B0604020202020204"/>
              </a:endParaRPr>
            </a:p>
            <a:p>
              <a:pPr marL="12700" algn="l" rtl="0" eaLnBrk="0">
                <a:lnSpc>
                  <a:spcPct val="88000"/>
                </a:lnSpc>
                <a:spcBef>
                  <a:spcPts val="590"/>
                </a:spcBef>
              </a:pPr>
              <a:r>
                <a:rPr sz="800" kern="0" spc="40" dirty="0">
                  <a:solidFill>
                    <a:srgbClr val="231F20">
                      <a:alpha val="100000"/>
                    </a:srgbClr>
                  </a:solidFill>
                  <a:latin typeface="Arial" panose="020B0604020202020204"/>
                  <a:ea typeface="Arial" panose="020B0604020202020204"/>
                  <a:cs typeface="Arial" panose="020B0604020202020204"/>
                </a:rPr>
                <a:t>Amplifier Safeguard Tem</a:t>
              </a:r>
              <a:r>
                <a:rPr sz="800" kern="0" spc="30" dirty="0">
                  <a:solidFill>
                    <a:srgbClr val="231F20">
                      <a:alpha val="100000"/>
                    </a:srgbClr>
                  </a:solidFill>
                  <a:latin typeface="Arial" panose="020B0604020202020204"/>
                  <a:ea typeface="Arial" panose="020B0604020202020204"/>
                  <a:cs typeface="Arial" panose="020B0604020202020204"/>
                </a:rPr>
                <a:t>p.</a:t>
              </a:r>
              <a:endParaRPr sz="800" dirty="0">
                <a:latin typeface="Arial" panose="020B0604020202020204"/>
                <a:ea typeface="Arial" panose="020B0604020202020204"/>
                <a:cs typeface="Arial" panose="020B0604020202020204"/>
              </a:endParaRPr>
            </a:p>
            <a:p>
              <a:pPr algn="l" rtl="0" eaLnBrk="0">
                <a:lnSpc>
                  <a:spcPct val="104000"/>
                </a:lnSpc>
              </a:pPr>
              <a:endParaRPr sz="1000" dirty="0">
                <a:latin typeface="Arial" panose="020B0604020202020204"/>
                <a:ea typeface="Arial" panose="020B0604020202020204"/>
                <a:cs typeface="Arial" panose="020B0604020202020204"/>
              </a:endParaRPr>
            </a:p>
            <a:p>
              <a:pPr marL="43815" algn="l" rtl="0" eaLnBrk="0">
                <a:lnSpc>
                  <a:spcPct val="76000"/>
                </a:lnSpc>
                <a:spcBef>
                  <a:spcPts val="5"/>
                </a:spcBef>
              </a:pPr>
              <a:r>
                <a:rPr sz="800" kern="0" spc="30" dirty="0">
                  <a:solidFill>
                    <a:srgbClr val="231F20">
                      <a:alpha val="100000"/>
                    </a:srgbClr>
                  </a:solidFill>
                  <a:latin typeface="Arial" panose="020B0604020202020204"/>
                  <a:ea typeface="Arial" panose="020B0604020202020204"/>
                  <a:cs typeface="Arial" panose="020B0604020202020204"/>
                </a:rPr>
                <a:t>Protections</a:t>
              </a:r>
              <a:endParaRPr sz="800" dirty="0">
                <a:latin typeface="Arial" panose="020B0604020202020204"/>
                <a:ea typeface="Arial" panose="020B0604020202020204"/>
                <a:cs typeface="Arial" panose="020B0604020202020204"/>
              </a:endParaRPr>
            </a:p>
          </p:txBody>
        </p:sp>
        <p:pic>
          <p:nvPicPr>
            <p:cNvPr id="1318" name="picture 1318"/>
            <p:cNvPicPr>
              <a:picLocks noChangeAspect="1"/>
            </p:cNvPicPr>
            <p:nvPr/>
          </p:nvPicPr>
          <p:blipFill>
            <a:blip r:embed="rId5"/>
            <a:stretch>
              <a:fillRect/>
            </a:stretch>
          </p:blipFill>
          <p:spPr>
            <a:xfrm rot="21600000">
              <a:off x="1865352" y="57718"/>
              <a:ext cx="8024" cy="1019915"/>
            </a:xfrm>
            <a:prstGeom prst="rect">
              <a:avLst/>
            </a:prstGeom>
          </p:spPr>
        </p:pic>
        <p:pic>
          <p:nvPicPr>
            <p:cNvPr id="1320" name="picture 1320"/>
            <p:cNvPicPr>
              <a:picLocks noChangeAspect="1"/>
            </p:cNvPicPr>
            <p:nvPr/>
          </p:nvPicPr>
          <p:blipFill>
            <a:blip r:embed="rId6"/>
            <a:stretch>
              <a:fillRect/>
            </a:stretch>
          </p:blipFill>
          <p:spPr>
            <a:xfrm rot="21600000">
              <a:off x="5617978" y="146610"/>
              <a:ext cx="8263" cy="931023"/>
            </a:xfrm>
            <a:prstGeom prst="rect">
              <a:avLst/>
            </a:prstGeom>
          </p:spPr>
        </p:pic>
        <p:pic>
          <p:nvPicPr>
            <p:cNvPr id="1322" name="picture 1322"/>
            <p:cNvPicPr>
              <a:picLocks noChangeAspect="1"/>
            </p:cNvPicPr>
            <p:nvPr/>
          </p:nvPicPr>
          <p:blipFill>
            <a:blip r:embed="rId7"/>
            <a:stretch>
              <a:fillRect/>
            </a:stretch>
          </p:blipFill>
          <p:spPr>
            <a:xfrm rot="21600000">
              <a:off x="3874156" y="146614"/>
              <a:ext cx="6350" cy="222908"/>
            </a:xfrm>
            <a:prstGeom prst="rect">
              <a:avLst/>
            </a:prstGeom>
          </p:spPr>
        </p:pic>
      </p:grpSp>
      <p:sp>
        <p:nvSpPr>
          <p:cNvPr id="1324" name="textbox 1324"/>
          <p:cNvSpPr/>
          <p:nvPr/>
        </p:nvSpPr>
        <p:spPr>
          <a:xfrm>
            <a:off x="6484288" y="8522940"/>
            <a:ext cx="283209" cy="662305"/>
          </a:xfrm>
          <a:prstGeom prst="rect">
            <a:avLst/>
          </a:prstGeom>
          <a:noFill/>
          <a:ln w="0" cap="flat">
            <a:noFill/>
            <a:prstDash val="solid"/>
            <a:miter lim="0"/>
          </a:ln>
        </p:spPr>
        <p:txBody>
          <a:bodyPr vert="horz" wrap="square" lIns="0" tIns="0" rIns="0" bIns="0"/>
          <a:p>
            <a:pPr algn="l" rtl="0" eaLnBrk="0">
              <a:lnSpc>
                <a:spcPct val="82000"/>
              </a:lnSpc>
            </a:pPr>
            <a:endParaRPr sz="100" dirty="0">
              <a:latin typeface="Arial" panose="020B0604020202020204"/>
              <a:ea typeface="Arial" panose="020B0604020202020204"/>
              <a:cs typeface="Arial" panose="020B0604020202020204"/>
            </a:endParaRPr>
          </a:p>
          <a:p>
            <a:pPr marL="12700" algn="l" rtl="0" eaLnBrk="0">
              <a:lnSpc>
                <a:spcPct val="76000"/>
              </a:lnSpc>
            </a:pPr>
            <a:r>
              <a:rPr sz="800" kern="0" spc="30" dirty="0">
                <a:solidFill>
                  <a:srgbClr val="FFFFFF">
                    <a:alpha val="100000"/>
                  </a:srgbClr>
                </a:solidFill>
                <a:latin typeface="Arial" panose="020B0604020202020204"/>
                <a:ea typeface="Arial" panose="020B0604020202020204"/>
                <a:cs typeface="Arial" panose="020B0604020202020204"/>
              </a:rPr>
              <a:t>UNIT</a:t>
            </a:r>
            <a:endParaRPr sz="800" dirty="0">
              <a:latin typeface="Arial" panose="020B0604020202020204"/>
              <a:ea typeface="Arial" panose="020B0604020202020204"/>
              <a:cs typeface="Arial" panose="020B0604020202020204"/>
            </a:endParaRPr>
          </a:p>
          <a:p>
            <a:pPr marL="93345" algn="l" rtl="0" eaLnBrk="0">
              <a:lnSpc>
                <a:spcPts val="760"/>
              </a:lnSpc>
              <a:spcBef>
                <a:spcPts val="685"/>
              </a:spcBef>
            </a:pPr>
            <a:r>
              <a:rPr sz="500" kern="0" spc="-10" dirty="0">
                <a:solidFill>
                  <a:srgbClr val="231F20">
                    <a:alpha val="100000"/>
                  </a:srgbClr>
                </a:solidFill>
                <a:latin typeface="HarmonyOS Sans SC" panose="00000500000000000000" charset="-122"/>
                <a:ea typeface="HarmonyOS Sans SC" panose="00000500000000000000" charset="-122"/>
                <a:cs typeface="HarmonyOS Sans SC" panose="00000500000000000000" charset="-122"/>
              </a:rPr>
              <a:t>。C</a:t>
            </a:r>
            <a:endParaRPr sz="500" dirty="0">
              <a:latin typeface="HarmonyOS Sans SC" panose="00000500000000000000" charset="-122"/>
              <a:ea typeface="HarmonyOS Sans SC" panose="00000500000000000000" charset="-122"/>
              <a:cs typeface="HarmonyOS Sans SC" panose="00000500000000000000" charset="-122"/>
            </a:endParaRPr>
          </a:p>
          <a:p>
            <a:pPr marL="104775" algn="l" rtl="0" eaLnBrk="0">
              <a:lnSpc>
                <a:spcPts val="970"/>
              </a:lnSpc>
              <a:spcBef>
                <a:spcPts val="745"/>
              </a:spcBef>
            </a:pPr>
            <a:r>
              <a:rPr sz="800" kern="0" spc="50" dirty="0">
                <a:solidFill>
                  <a:srgbClr val="231F20">
                    <a:alpha val="100000"/>
                  </a:srgbClr>
                </a:solidFill>
                <a:latin typeface="HarmonyOS Sans SC" panose="00000500000000000000" charset="-122"/>
                <a:ea typeface="HarmonyOS Sans SC" panose="00000500000000000000" charset="-122"/>
                <a:cs typeface="HarmonyOS Sans SC" panose="00000500000000000000" charset="-122"/>
              </a:rPr>
              <a:t>%</a:t>
            </a:r>
            <a:endParaRPr sz="800" dirty="0">
              <a:latin typeface="HarmonyOS Sans SC" panose="00000500000000000000" charset="-122"/>
              <a:ea typeface="HarmonyOS Sans SC" panose="00000500000000000000" charset="-122"/>
              <a:cs typeface="HarmonyOS Sans SC" panose="00000500000000000000" charset="-122"/>
            </a:endParaRPr>
          </a:p>
          <a:p>
            <a:pPr algn="l" rtl="0" eaLnBrk="0">
              <a:lnSpc>
                <a:spcPct val="147000"/>
              </a:lnSpc>
            </a:pPr>
            <a:endParaRPr sz="200" dirty="0">
              <a:latin typeface="Arial" panose="020B0604020202020204"/>
              <a:ea typeface="Arial" panose="020B0604020202020204"/>
              <a:cs typeface="Arial" panose="020B0604020202020204"/>
            </a:endParaRPr>
          </a:p>
          <a:p>
            <a:pPr marL="93345" algn="l" rtl="0" eaLnBrk="0">
              <a:lnSpc>
                <a:spcPts val="760"/>
              </a:lnSpc>
              <a:spcBef>
                <a:spcPts val="0"/>
              </a:spcBef>
            </a:pPr>
            <a:r>
              <a:rPr sz="500" kern="0" spc="-10" dirty="0">
                <a:solidFill>
                  <a:srgbClr val="231F20">
                    <a:alpha val="100000"/>
                  </a:srgbClr>
                </a:solidFill>
                <a:latin typeface="HarmonyOS Sans SC" panose="00000500000000000000" charset="-122"/>
                <a:ea typeface="HarmonyOS Sans SC" panose="00000500000000000000" charset="-122"/>
                <a:cs typeface="HarmonyOS Sans SC" panose="00000500000000000000" charset="-122"/>
              </a:rPr>
              <a:t>。C</a:t>
            </a:r>
            <a:endParaRPr sz="500" dirty="0">
              <a:latin typeface="HarmonyOS Sans SC" panose="00000500000000000000" charset="-122"/>
              <a:ea typeface="HarmonyOS Sans SC" panose="00000500000000000000" charset="-122"/>
              <a:cs typeface="HarmonyOS Sans SC" panose="00000500000000000000" charset="-122"/>
            </a:endParaRPr>
          </a:p>
        </p:txBody>
      </p:sp>
      <p:pic>
        <p:nvPicPr>
          <p:cNvPr id="1352" name="picture 1352"/>
          <p:cNvPicPr>
            <a:picLocks noChangeAspect="1"/>
          </p:cNvPicPr>
          <p:nvPr/>
        </p:nvPicPr>
        <p:blipFill>
          <a:blip r:embed="rId8"/>
          <a:stretch>
            <a:fillRect/>
          </a:stretch>
        </p:blipFill>
        <p:spPr>
          <a:xfrm rot="21600000">
            <a:off x="654942" y="3761054"/>
            <a:ext cx="6370017" cy="2690180"/>
          </a:xfrm>
          <a:prstGeom prst="rect">
            <a:avLst/>
          </a:prstGeom>
        </p:spPr>
      </p:pic>
      <p:graphicFrame>
        <p:nvGraphicFramePr>
          <p:cNvPr id="1354" name="table 1354"/>
          <p:cNvGraphicFramePr>
            <a:graphicFrameLocks noGrp="1"/>
          </p:cNvGraphicFramePr>
          <p:nvPr/>
        </p:nvGraphicFramePr>
        <p:xfrm>
          <a:off x="2520031" y="3821421"/>
          <a:ext cx="3752215" cy="2629535"/>
        </p:xfrm>
        <a:graphic>
          <a:graphicData uri="http://schemas.openxmlformats.org/drawingml/2006/table">
            <a:tbl>
              <a:tblPr/>
              <a:tblGrid>
                <a:gridCol w="1251585"/>
                <a:gridCol w="1247775"/>
                <a:gridCol w="1252855"/>
              </a:tblGrid>
              <a:tr h="2629535">
                <a:tc>
                  <a:txBody>
                    <a:bodyPr/>
                    <a:p>
                      <a:pPr algn="l" rtl="0" eaLnBrk="0">
                        <a:lnSpc>
                          <a:spcPct val="13000"/>
                        </a:lnSpc>
                      </a:pPr>
                      <a:endParaRPr sz="100" dirty="0">
                        <a:latin typeface="Arial" panose="020B0604020202020204"/>
                        <a:ea typeface="Arial" panose="020B0604020202020204"/>
                        <a:cs typeface="Arial" panose="020B0604020202020204"/>
                      </a:endParaRPr>
                    </a:p>
                    <a:p>
                      <a:pPr marL="519430" algn="l" rtl="0" eaLnBrk="0">
                        <a:lnSpc>
                          <a:spcPct val="76000"/>
                        </a:lnSpc>
                      </a:pPr>
                      <a:r>
                        <a:rPr sz="800" kern="0" spc="30" dirty="0">
                          <a:solidFill>
                            <a:srgbClr val="FFFFFF">
                              <a:alpha val="100000"/>
                            </a:srgbClr>
                          </a:solidFill>
                          <a:latin typeface="Arial" panose="020B0604020202020204"/>
                          <a:ea typeface="Arial" panose="020B0604020202020204"/>
                          <a:cs typeface="Arial" panose="020B0604020202020204"/>
                        </a:rPr>
                        <a:t>MIN</a:t>
                      </a:r>
                      <a:endParaRPr sz="800" dirty="0">
                        <a:latin typeface="Arial" panose="020B0604020202020204"/>
                        <a:ea typeface="Arial" panose="020B0604020202020204"/>
                        <a:cs typeface="Arial" panose="020B0604020202020204"/>
                      </a:endParaRPr>
                    </a:p>
                    <a:p>
                      <a:pPr marL="503555" algn="l" rtl="0" eaLnBrk="0">
                        <a:lnSpc>
                          <a:spcPct val="88000"/>
                        </a:lnSpc>
                        <a:spcBef>
                          <a:spcPts val="675"/>
                        </a:spcBef>
                      </a:pPr>
                      <a:r>
                        <a:rPr sz="800" kern="0" spc="40" dirty="0">
                          <a:solidFill>
                            <a:srgbClr val="231F20">
                              <a:alpha val="100000"/>
                            </a:srgbClr>
                          </a:solidFill>
                          <a:latin typeface="Arial" panose="020B0604020202020204"/>
                          <a:ea typeface="Arial" panose="020B0604020202020204"/>
                          <a:cs typeface="Arial" panose="020B0604020202020204"/>
                        </a:rPr>
                        <a:t>495</a:t>
                      </a:r>
                      <a:endParaRPr sz="800" dirty="0">
                        <a:latin typeface="Arial" panose="020B0604020202020204"/>
                        <a:ea typeface="Arial" panose="020B0604020202020204"/>
                        <a:cs typeface="Arial" panose="020B0604020202020204"/>
                      </a:endParaRPr>
                    </a:p>
                    <a:p>
                      <a:pPr algn="l" rtl="0" eaLnBrk="0">
                        <a:lnSpc>
                          <a:spcPct val="138000"/>
                        </a:lnSpc>
                      </a:pPr>
                      <a:endParaRPr sz="1000" dirty="0">
                        <a:latin typeface="Arial" panose="020B0604020202020204"/>
                        <a:ea typeface="Arial" panose="020B0604020202020204"/>
                        <a:cs typeface="Arial" panose="020B0604020202020204"/>
                      </a:endParaRPr>
                    </a:p>
                    <a:p>
                      <a:pPr marL="518795" algn="l" rtl="0" eaLnBrk="0">
                        <a:lnSpc>
                          <a:spcPct val="88000"/>
                        </a:lnSpc>
                        <a:spcBef>
                          <a:spcPts val="250"/>
                        </a:spcBef>
                      </a:pPr>
                      <a:r>
                        <a:rPr sz="800" kern="0" spc="20" dirty="0">
                          <a:solidFill>
                            <a:srgbClr val="231F20">
                              <a:alpha val="100000"/>
                            </a:srgbClr>
                          </a:solidFill>
                          <a:latin typeface="Arial" panose="020B0604020202020204"/>
                          <a:ea typeface="Arial" panose="020B0604020202020204"/>
                          <a:cs typeface="Arial" panose="020B0604020202020204"/>
                        </a:rPr>
                        <a:t>67</a:t>
                      </a:r>
                      <a:endParaRPr sz="800" dirty="0">
                        <a:latin typeface="Arial" panose="020B0604020202020204"/>
                        <a:ea typeface="Arial" panose="020B0604020202020204"/>
                        <a:cs typeface="Arial" panose="020B0604020202020204"/>
                      </a:endParaRPr>
                    </a:p>
                    <a:p>
                      <a:pPr marL="492760" algn="l" rtl="0" eaLnBrk="0">
                        <a:lnSpc>
                          <a:spcPct val="88000"/>
                        </a:lnSpc>
                        <a:spcBef>
                          <a:spcPts val="650"/>
                        </a:spcBef>
                      </a:pPr>
                      <a:r>
                        <a:rPr sz="800" kern="0" spc="20" dirty="0">
                          <a:solidFill>
                            <a:srgbClr val="231F20">
                              <a:alpha val="100000"/>
                            </a:srgbClr>
                          </a:solidFill>
                          <a:latin typeface="Arial" panose="020B0604020202020204"/>
                          <a:ea typeface="Arial" panose="020B0604020202020204"/>
                          <a:cs typeface="Arial" panose="020B0604020202020204"/>
                        </a:rPr>
                        <a:t>60</a:t>
                      </a:r>
                      <a:endParaRPr sz="800" dirty="0">
                        <a:latin typeface="Arial" panose="020B0604020202020204"/>
                        <a:ea typeface="Arial" panose="020B0604020202020204"/>
                        <a:cs typeface="Arial" panose="020B0604020202020204"/>
                      </a:endParaRPr>
                    </a:p>
                    <a:p>
                      <a:pPr algn="l" rtl="0" eaLnBrk="0">
                        <a:lnSpc>
                          <a:spcPct val="106000"/>
                        </a:lnSpc>
                      </a:pPr>
                      <a:endParaRPr sz="1000" dirty="0">
                        <a:latin typeface="Arial" panose="020B0604020202020204"/>
                        <a:ea typeface="Arial" panose="020B0604020202020204"/>
                        <a:cs typeface="Arial" panose="020B0604020202020204"/>
                      </a:endParaRPr>
                    </a:p>
                    <a:p>
                      <a:pPr algn="l" rtl="0" eaLnBrk="0">
                        <a:lnSpc>
                          <a:spcPct val="106000"/>
                        </a:lnSpc>
                      </a:pPr>
                      <a:endParaRPr sz="1000" dirty="0">
                        <a:latin typeface="Arial" panose="020B0604020202020204"/>
                        <a:ea typeface="Arial" panose="020B0604020202020204"/>
                        <a:cs typeface="Arial" panose="020B0604020202020204"/>
                      </a:endParaRPr>
                    </a:p>
                    <a:p>
                      <a:pPr algn="l" rtl="0" eaLnBrk="0">
                        <a:lnSpc>
                          <a:spcPct val="106000"/>
                        </a:lnSpc>
                      </a:pPr>
                      <a:endParaRPr sz="1000" dirty="0">
                        <a:latin typeface="Arial" panose="020B0604020202020204"/>
                        <a:ea typeface="Arial" panose="020B0604020202020204"/>
                        <a:cs typeface="Arial" panose="020B0604020202020204"/>
                      </a:endParaRPr>
                    </a:p>
                    <a:p>
                      <a:pPr algn="l" rtl="0" eaLnBrk="0">
                        <a:lnSpc>
                          <a:spcPct val="106000"/>
                        </a:lnSpc>
                      </a:pPr>
                      <a:endParaRPr sz="1000" dirty="0">
                        <a:latin typeface="Arial" panose="020B0604020202020204"/>
                        <a:ea typeface="Arial" panose="020B0604020202020204"/>
                        <a:cs typeface="Arial" panose="020B0604020202020204"/>
                      </a:endParaRPr>
                    </a:p>
                    <a:p>
                      <a:pPr algn="l" rtl="0" eaLnBrk="0">
                        <a:lnSpc>
                          <a:spcPct val="106000"/>
                        </a:lnSpc>
                      </a:pPr>
                      <a:endParaRPr sz="1000" dirty="0">
                        <a:latin typeface="Arial" panose="020B0604020202020204"/>
                        <a:ea typeface="Arial" panose="020B0604020202020204"/>
                        <a:cs typeface="Arial" panose="020B0604020202020204"/>
                      </a:endParaRPr>
                    </a:p>
                    <a:p>
                      <a:pPr algn="l" rtl="0" eaLnBrk="0">
                        <a:lnSpc>
                          <a:spcPct val="106000"/>
                        </a:lnSpc>
                      </a:pPr>
                      <a:endParaRPr sz="1000" dirty="0">
                        <a:latin typeface="Arial" panose="020B0604020202020204"/>
                        <a:ea typeface="Arial" panose="020B0604020202020204"/>
                        <a:cs typeface="Arial" panose="020B0604020202020204"/>
                      </a:endParaRPr>
                    </a:p>
                    <a:p>
                      <a:pPr algn="l" rtl="0" eaLnBrk="0">
                        <a:lnSpc>
                          <a:spcPct val="106000"/>
                        </a:lnSpc>
                      </a:pPr>
                      <a:endParaRPr sz="1000" dirty="0">
                        <a:latin typeface="Arial" panose="020B0604020202020204"/>
                        <a:ea typeface="Arial" panose="020B0604020202020204"/>
                        <a:cs typeface="Arial" panose="020B0604020202020204"/>
                      </a:endParaRPr>
                    </a:p>
                    <a:p>
                      <a:pPr algn="l" rtl="0" eaLnBrk="0">
                        <a:lnSpc>
                          <a:spcPct val="107000"/>
                        </a:lnSpc>
                      </a:pPr>
                      <a:endParaRPr sz="1000" dirty="0">
                        <a:latin typeface="Arial" panose="020B0604020202020204"/>
                        <a:ea typeface="Arial" panose="020B0604020202020204"/>
                        <a:cs typeface="Arial" panose="020B0604020202020204"/>
                      </a:endParaRPr>
                    </a:p>
                    <a:p>
                      <a:pPr algn="l" rtl="0" eaLnBrk="0">
                        <a:lnSpc>
                          <a:spcPct val="103000"/>
                        </a:lnSpc>
                      </a:pPr>
                      <a:endParaRPr sz="200" dirty="0">
                        <a:latin typeface="Arial" panose="020B0604020202020204"/>
                        <a:ea typeface="Arial" panose="020B0604020202020204"/>
                        <a:cs typeface="Arial" panose="020B0604020202020204"/>
                      </a:endParaRPr>
                    </a:p>
                    <a:p>
                      <a:pPr marL="514350" algn="l" rtl="0" eaLnBrk="0">
                        <a:lnSpc>
                          <a:spcPct val="88000"/>
                        </a:lnSpc>
                        <a:spcBef>
                          <a:spcPts val="0"/>
                        </a:spcBef>
                      </a:pPr>
                      <a:r>
                        <a:rPr sz="800" kern="0" spc="30" dirty="0">
                          <a:solidFill>
                            <a:srgbClr val="231F20">
                              <a:alpha val="100000"/>
                            </a:srgbClr>
                          </a:solidFill>
                          <a:latin typeface="Arial" panose="020B0604020202020204"/>
                          <a:ea typeface="Arial" panose="020B0604020202020204"/>
                          <a:cs typeface="Arial" panose="020B0604020202020204"/>
                        </a:rPr>
                        <a:t>200</a:t>
                      </a:r>
                      <a:endParaRPr sz="800" dirty="0">
                        <a:latin typeface="Arial" panose="020B0604020202020204"/>
                        <a:ea typeface="Arial" panose="020B0604020202020204"/>
                        <a:cs typeface="Arial" panose="020B0604020202020204"/>
                      </a:endParaRPr>
                    </a:p>
                  </a:txBody>
                  <a:tcPr marL="0" marR="0" marT="0" marB="0" vert="horz">
                    <a:lnL w="6350" cap="flat" cmpd="sng" algn="ctr">
                      <a:solidFill>
                        <a:srgbClr val="21294D"/>
                      </a:solidFill>
                      <a:prstDash val="solid"/>
                      <a:round/>
                      <a:headEnd type="none" w="med" len="med"/>
                      <a:tailEnd type="none" w="med" len="med"/>
                    </a:lnL>
                    <a:lnR w="9525" cap="flat" cmpd="sng" algn="ctr">
                      <a:solidFill>
                        <a:srgbClr val="21294D"/>
                      </a:solidFill>
                      <a:prstDash val="solid"/>
                      <a:round/>
                      <a:headEnd type="none" w="med" len="med"/>
                      <a:tailEnd type="none" w="med" len="med"/>
                    </a:lnR>
                    <a:lnT>
                      <a:noFill/>
                    </a:lnT>
                    <a:lnB>
                      <a:noFill/>
                    </a:lnB>
                  </a:tcPr>
                </a:tc>
                <a:tc>
                  <a:txBody>
                    <a:bodyPr/>
                    <a:p>
                      <a:pPr algn="l" rtl="0" eaLnBrk="0">
                        <a:lnSpc>
                          <a:spcPct val="13000"/>
                        </a:lnSpc>
                      </a:pPr>
                      <a:endParaRPr sz="100" dirty="0">
                        <a:latin typeface="Arial" panose="020B0604020202020204"/>
                        <a:ea typeface="Arial" panose="020B0604020202020204"/>
                        <a:cs typeface="Arial" panose="020B0604020202020204"/>
                      </a:endParaRPr>
                    </a:p>
                    <a:p>
                      <a:pPr marL="492125" algn="l" rtl="0" eaLnBrk="0">
                        <a:lnSpc>
                          <a:spcPct val="76000"/>
                        </a:lnSpc>
                      </a:pPr>
                      <a:r>
                        <a:rPr sz="800" kern="0" spc="30" dirty="0">
                          <a:solidFill>
                            <a:srgbClr val="FFFFFF">
                              <a:alpha val="100000"/>
                            </a:srgbClr>
                          </a:solidFill>
                          <a:latin typeface="Arial" panose="020B0604020202020204"/>
                          <a:ea typeface="Arial" panose="020B0604020202020204"/>
                          <a:cs typeface="Arial" panose="020B0604020202020204"/>
                        </a:rPr>
                        <a:t>TYP.</a:t>
                      </a:r>
                      <a:endParaRPr sz="800" dirty="0">
                        <a:latin typeface="Arial" panose="020B0604020202020204"/>
                        <a:ea typeface="Arial" panose="020B0604020202020204"/>
                        <a:cs typeface="Arial" panose="020B0604020202020204"/>
                      </a:endParaRPr>
                    </a:p>
                    <a:p>
                      <a:pPr algn="l" rtl="0" eaLnBrk="0">
                        <a:lnSpc>
                          <a:spcPct val="161000"/>
                        </a:lnSpc>
                      </a:pPr>
                      <a:endParaRPr sz="1000" dirty="0">
                        <a:latin typeface="Arial" panose="020B0604020202020204"/>
                        <a:ea typeface="Arial" panose="020B0604020202020204"/>
                        <a:cs typeface="Arial" panose="020B0604020202020204"/>
                      </a:endParaRPr>
                    </a:p>
                    <a:p>
                      <a:pPr marL="579120" algn="l" rtl="0" eaLnBrk="0">
                        <a:lnSpc>
                          <a:spcPct val="88000"/>
                        </a:lnSpc>
                        <a:spcBef>
                          <a:spcPts val="250"/>
                        </a:spcBef>
                      </a:pPr>
                      <a:r>
                        <a:rPr sz="800" kern="0" spc="0" dirty="0">
                          <a:solidFill>
                            <a:srgbClr val="231F20">
                              <a:alpha val="100000"/>
                            </a:srgbClr>
                          </a:solidFill>
                          <a:latin typeface="Arial" panose="020B0604020202020204"/>
                          <a:ea typeface="Arial" panose="020B0604020202020204"/>
                          <a:cs typeface="Arial" panose="020B0604020202020204"/>
                        </a:rPr>
                        <a:t>0</a:t>
                      </a:r>
                      <a:endParaRPr sz="800" dirty="0">
                        <a:latin typeface="Arial" panose="020B0604020202020204"/>
                        <a:ea typeface="Arial" panose="020B0604020202020204"/>
                        <a:cs typeface="Arial" panose="020B0604020202020204"/>
                      </a:endParaRPr>
                    </a:p>
                    <a:p>
                      <a:pPr algn="l" rtl="0" eaLnBrk="0">
                        <a:lnSpc>
                          <a:spcPct val="127000"/>
                        </a:lnSpc>
                      </a:pPr>
                      <a:endParaRPr sz="1000" dirty="0">
                        <a:latin typeface="Arial" panose="020B0604020202020204"/>
                        <a:ea typeface="Arial" panose="020B0604020202020204"/>
                        <a:cs typeface="Arial" panose="020B0604020202020204"/>
                      </a:endParaRPr>
                    </a:p>
                    <a:p>
                      <a:pPr algn="l" rtl="0" eaLnBrk="0">
                        <a:lnSpc>
                          <a:spcPct val="127000"/>
                        </a:lnSpc>
                      </a:pPr>
                      <a:endParaRPr sz="1000" dirty="0">
                        <a:latin typeface="Arial" panose="020B0604020202020204"/>
                        <a:ea typeface="Arial" panose="020B0604020202020204"/>
                        <a:cs typeface="Arial" panose="020B0604020202020204"/>
                      </a:endParaRPr>
                    </a:p>
                    <a:p>
                      <a:pPr marL="547370" algn="l" rtl="0" eaLnBrk="0">
                        <a:lnSpc>
                          <a:spcPct val="88000"/>
                        </a:lnSpc>
                        <a:spcBef>
                          <a:spcPts val="245"/>
                        </a:spcBef>
                      </a:pPr>
                      <a:r>
                        <a:rPr sz="800" kern="0" spc="30" dirty="0">
                          <a:solidFill>
                            <a:srgbClr val="231F20">
                              <a:alpha val="100000"/>
                            </a:srgbClr>
                          </a:solidFill>
                          <a:latin typeface="Arial" panose="020B0604020202020204"/>
                          <a:ea typeface="Arial" panose="020B0604020202020204"/>
                          <a:cs typeface="Arial" panose="020B0604020202020204"/>
                        </a:rPr>
                        <a:t>±1</a:t>
                      </a:r>
                      <a:endParaRPr sz="800" dirty="0">
                        <a:latin typeface="Arial" panose="020B0604020202020204"/>
                        <a:ea typeface="Arial" panose="020B0604020202020204"/>
                        <a:cs typeface="Arial" panose="020B0604020202020204"/>
                      </a:endParaRPr>
                    </a:p>
                    <a:p>
                      <a:pPr marL="547370" algn="l" rtl="0" eaLnBrk="0">
                        <a:lnSpc>
                          <a:spcPct val="88000"/>
                        </a:lnSpc>
                        <a:spcBef>
                          <a:spcPts val="485"/>
                        </a:spcBef>
                      </a:pPr>
                      <a:r>
                        <a:rPr sz="800" kern="0" spc="30" dirty="0">
                          <a:solidFill>
                            <a:srgbClr val="231F20">
                              <a:alpha val="100000"/>
                            </a:srgbClr>
                          </a:solidFill>
                          <a:latin typeface="Arial" panose="020B0604020202020204"/>
                          <a:ea typeface="Arial" panose="020B0604020202020204"/>
                          <a:cs typeface="Arial" panose="020B0604020202020204"/>
                        </a:rPr>
                        <a:t>±1</a:t>
                      </a:r>
                      <a:endParaRPr sz="800" dirty="0">
                        <a:latin typeface="Arial" panose="020B0604020202020204"/>
                        <a:ea typeface="Arial" panose="020B0604020202020204"/>
                        <a:cs typeface="Arial" panose="020B0604020202020204"/>
                      </a:endParaRPr>
                    </a:p>
                    <a:p>
                      <a:pPr marL="547370" algn="l" rtl="0" eaLnBrk="0">
                        <a:lnSpc>
                          <a:spcPct val="88000"/>
                        </a:lnSpc>
                        <a:spcBef>
                          <a:spcPts val="745"/>
                        </a:spcBef>
                      </a:pPr>
                      <a:r>
                        <a:rPr sz="800" kern="0" spc="20" dirty="0">
                          <a:solidFill>
                            <a:srgbClr val="231F20">
                              <a:alpha val="100000"/>
                            </a:srgbClr>
                          </a:solidFill>
                          <a:latin typeface="Arial" panose="020B0604020202020204"/>
                          <a:ea typeface="Arial" panose="020B0604020202020204"/>
                          <a:cs typeface="Arial" panose="020B0604020202020204"/>
                        </a:rPr>
                        <a:t>50</a:t>
                      </a:r>
                      <a:endParaRPr sz="800" dirty="0">
                        <a:latin typeface="Arial" panose="020B0604020202020204"/>
                        <a:ea typeface="Arial" panose="020B0604020202020204"/>
                        <a:cs typeface="Arial" panose="020B0604020202020204"/>
                      </a:endParaRPr>
                    </a:p>
                    <a:p>
                      <a:pPr marL="511810" algn="l" rtl="0" eaLnBrk="0">
                        <a:lnSpc>
                          <a:spcPct val="88000"/>
                        </a:lnSpc>
                        <a:spcBef>
                          <a:spcPts val="475"/>
                        </a:spcBef>
                      </a:pPr>
                      <a:r>
                        <a:rPr sz="800" kern="0" spc="30" dirty="0">
                          <a:solidFill>
                            <a:srgbClr val="231F20">
                              <a:alpha val="100000"/>
                            </a:srgbClr>
                          </a:solidFill>
                          <a:latin typeface="Arial" panose="020B0604020202020204"/>
                          <a:ea typeface="Arial" panose="020B0604020202020204"/>
                          <a:cs typeface="Arial" panose="020B0604020202020204"/>
                        </a:rPr>
                        <a:t>-60</a:t>
                      </a:r>
                      <a:endParaRPr sz="800" dirty="0">
                        <a:latin typeface="Arial" panose="020B0604020202020204"/>
                        <a:ea typeface="Arial" panose="020B0604020202020204"/>
                        <a:cs typeface="Arial" panose="020B0604020202020204"/>
                      </a:endParaRPr>
                    </a:p>
                    <a:p>
                      <a:pPr marL="527050" algn="l" rtl="0" eaLnBrk="0">
                        <a:lnSpc>
                          <a:spcPct val="88000"/>
                        </a:lnSpc>
                        <a:spcBef>
                          <a:spcPts val="665"/>
                        </a:spcBef>
                      </a:pPr>
                      <a:r>
                        <a:rPr sz="800" kern="0" spc="30" dirty="0">
                          <a:solidFill>
                            <a:srgbClr val="231F20">
                              <a:alpha val="100000"/>
                            </a:srgbClr>
                          </a:solidFill>
                          <a:latin typeface="Arial" panose="020B0604020202020204"/>
                          <a:ea typeface="Arial" panose="020B0604020202020204"/>
                          <a:cs typeface="Arial" panose="020B0604020202020204"/>
                        </a:rPr>
                        <a:t>-20</a:t>
                      </a:r>
                      <a:endParaRPr sz="800" dirty="0">
                        <a:latin typeface="Arial" panose="020B0604020202020204"/>
                        <a:ea typeface="Arial" panose="020B0604020202020204"/>
                        <a:cs typeface="Arial" panose="020B0604020202020204"/>
                      </a:endParaRPr>
                    </a:p>
                    <a:p>
                      <a:pPr algn="l" rtl="0" eaLnBrk="0">
                        <a:lnSpc>
                          <a:spcPct val="126000"/>
                        </a:lnSpc>
                      </a:pPr>
                      <a:endParaRPr sz="1000" dirty="0">
                        <a:latin typeface="Arial" panose="020B0604020202020204"/>
                        <a:ea typeface="Arial" panose="020B0604020202020204"/>
                        <a:cs typeface="Arial" panose="020B0604020202020204"/>
                      </a:endParaRPr>
                    </a:p>
                    <a:p>
                      <a:pPr algn="l" rtl="0" eaLnBrk="0">
                        <a:lnSpc>
                          <a:spcPct val="127000"/>
                        </a:lnSpc>
                      </a:pPr>
                      <a:endParaRPr sz="1000" dirty="0">
                        <a:latin typeface="Arial" panose="020B0604020202020204"/>
                        <a:ea typeface="Arial" panose="020B0604020202020204"/>
                        <a:cs typeface="Arial" panose="020B0604020202020204"/>
                      </a:endParaRPr>
                    </a:p>
                    <a:p>
                      <a:pPr algn="l" rtl="0" eaLnBrk="0">
                        <a:lnSpc>
                          <a:spcPct val="104000"/>
                        </a:lnSpc>
                      </a:pPr>
                      <a:endParaRPr sz="200" dirty="0">
                        <a:latin typeface="Arial" panose="020B0604020202020204"/>
                        <a:ea typeface="Arial" panose="020B0604020202020204"/>
                        <a:cs typeface="Arial" panose="020B0604020202020204"/>
                      </a:endParaRPr>
                    </a:p>
                    <a:p>
                      <a:pPr marL="508635" algn="l" rtl="0" eaLnBrk="0">
                        <a:lnSpc>
                          <a:spcPct val="88000"/>
                        </a:lnSpc>
                      </a:pPr>
                      <a:r>
                        <a:rPr sz="800" kern="0" spc="30" dirty="0">
                          <a:solidFill>
                            <a:srgbClr val="231F20">
                              <a:alpha val="100000"/>
                            </a:srgbClr>
                          </a:solidFill>
                          <a:latin typeface="Arial" panose="020B0604020202020204"/>
                          <a:ea typeface="Arial" panose="020B0604020202020204"/>
                          <a:cs typeface="Arial" panose="020B0604020202020204"/>
                        </a:rPr>
                        <a:t>220</a:t>
                      </a:r>
                      <a:endParaRPr sz="800" dirty="0">
                        <a:latin typeface="Arial" panose="020B0604020202020204"/>
                        <a:ea typeface="Arial" panose="020B0604020202020204"/>
                        <a:cs typeface="Arial" panose="020B0604020202020204"/>
                      </a:endParaRPr>
                    </a:p>
                  </a:txBody>
                  <a:tcPr marL="0" marR="0" marT="0" marB="0" vert="horz">
                    <a:lnL w="9525" cap="flat" cmpd="sng" algn="ctr">
                      <a:solidFill>
                        <a:srgbClr val="21294D"/>
                      </a:solidFill>
                      <a:prstDash val="solid"/>
                      <a:round/>
                      <a:headEnd type="none" w="med" len="med"/>
                      <a:tailEnd type="none" w="med" len="med"/>
                    </a:lnL>
                    <a:lnR w="9525" cap="flat" cmpd="sng" algn="ctr">
                      <a:solidFill>
                        <a:srgbClr val="21294D"/>
                      </a:solidFill>
                      <a:prstDash val="solid"/>
                      <a:round/>
                      <a:headEnd type="none" w="med" len="med"/>
                      <a:tailEnd type="none" w="med" len="med"/>
                    </a:lnR>
                    <a:lnT>
                      <a:noFill/>
                    </a:lnT>
                    <a:lnB>
                      <a:noFill/>
                    </a:lnB>
                  </a:tcPr>
                </a:tc>
                <a:tc>
                  <a:txBody>
                    <a:bodyPr/>
                    <a:p>
                      <a:pPr algn="l" rtl="0" eaLnBrk="0">
                        <a:lnSpc>
                          <a:spcPct val="6000"/>
                        </a:lnSpc>
                      </a:pPr>
                      <a:endParaRPr sz="100" dirty="0">
                        <a:latin typeface="Arial" panose="020B0604020202020204"/>
                        <a:ea typeface="Arial" panose="020B0604020202020204"/>
                        <a:cs typeface="Arial" panose="020B0604020202020204"/>
                      </a:endParaRPr>
                    </a:p>
                    <a:p>
                      <a:pPr marL="487045" algn="l" rtl="0" eaLnBrk="0">
                        <a:lnSpc>
                          <a:spcPct val="75000"/>
                        </a:lnSpc>
                      </a:pPr>
                      <a:r>
                        <a:rPr sz="800" kern="0" spc="40" dirty="0">
                          <a:solidFill>
                            <a:srgbClr val="FFFFFF">
                              <a:alpha val="100000"/>
                            </a:srgbClr>
                          </a:solidFill>
                          <a:latin typeface="Arial" panose="020B0604020202020204"/>
                          <a:ea typeface="Arial" panose="020B0604020202020204"/>
                          <a:cs typeface="Arial" panose="020B0604020202020204"/>
                        </a:rPr>
                        <a:t>MAX</a:t>
                      </a:r>
                      <a:endParaRPr sz="800" dirty="0">
                        <a:latin typeface="Arial" panose="020B0604020202020204"/>
                        <a:ea typeface="Arial" panose="020B0604020202020204"/>
                        <a:cs typeface="Arial" panose="020B0604020202020204"/>
                      </a:endParaRPr>
                    </a:p>
                    <a:p>
                      <a:pPr marL="525780" algn="l" rtl="0" eaLnBrk="0">
                        <a:lnSpc>
                          <a:spcPct val="88000"/>
                        </a:lnSpc>
                        <a:spcBef>
                          <a:spcPts val="770"/>
                        </a:spcBef>
                      </a:pPr>
                      <a:r>
                        <a:rPr sz="800" kern="0" spc="30" dirty="0">
                          <a:solidFill>
                            <a:srgbClr val="231F20">
                              <a:alpha val="100000"/>
                            </a:srgbClr>
                          </a:solidFill>
                          <a:latin typeface="Arial" panose="020B0604020202020204"/>
                          <a:ea typeface="Arial" panose="020B0604020202020204"/>
                          <a:cs typeface="Arial" panose="020B0604020202020204"/>
                        </a:rPr>
                        <a:t>505</a:t>
                      </a:r>
                      <a:endParaRPr sz="800" dirty="0">
                        <a:latin typeface="Arial" panose="020B0604020202020204"/>
                        <a:ea typeface="Arial" panose="020B0604020202020204"/>
                        <a:cs typeface="Arial" panose="020B0604020202020204"/>
                      </a:endParaRPr>
                    </a:p>
                    <a:p>
                      <a:pPr marL="589915" algn="l" rtl="0" eaLnBrk="0">
                        <a:lnSpc>
                          <a:spcPct val="88000"/>
                        </a:lnSpc>
                        <a:spcBef>
                          <a:spcPts val="540"/>
                        </a:spcBef>
                      </a:pPr>
                      <a:r>
                        <a:rPr sz="800" kern="0" spc="0" dirty="0">
                          <a:solidFill>
                            <a:srgbClr val="231F20">
                              <a:alpha val="100000"/>
                            </a:srgbClr>
                          </a:solidFill>
                          <a:latin typeface="Arial" panose="020B0604020202020204"/>
                          <a:ea typeface="Arial" panose="020B0604020202020204"/>
                          <a:cs typeface="Arial" panose="020B0604020202020204"/>
                        </a:rPr>
                        <a:t>5</a:t>
                      </a:r>
                      <a:endParaRPr sz="800" dirty="0">
                        <a:latin typeface="Arial" panose="020B0604020202020204"/>
                        <a:ea typeface="Arial" panose="020B0604020202020204"/>
                        <a:cs typeface="Arial" panose="020B0604020202020204"/>
                      </a:endParaRPr>
                    </a:p>
                    <a:p>
                      <a:pPr algn="l" rtl="0" eaLnBrk="0">
                        <a:lnSpc>
                          <a:spcPct val="141000"/>
                        </a:lnSpc>
                      </a:pPr>
                      <a:endParaRPr sz="1000" dirty="0">
                        <a:latin typeface="Arial" panose="020B0604020202020204"/>
                        <a:ea typeface="Arial" panose="020B0604020202020204"/>
                        <a:cs typeface="Arial" panose="020B0604020202020204"/>
                      </a:endParaRPr>
                    </a:p>
                    <a:p>
                      <a:pPr marL="577215" algn="l" rtl="0" eaLnBrk="0">
                        <a:lnSpc>
                          <a:spcPct val="88000"/>
                        </a:lnSpc>
                        <a:spcBef>
                          <a:spcPts val="240"/>
                        </a:spcBef>
                      </a:pPr>
                      <a:r>
                        <a:rPr sz="800" kern="0" spc="20" dirty="0">
                          <a:solidFill>
                            <a:srgbClr val="231F20">
                              <a:alpha val="100000"/>
                            </a:srgbClr>
                          </a:solidFill>
                          <a:latin typeface="Arial" panose="020B0604020202020204"/>
                          <a:ea typeface="Arial" panose="020B0604020202020204"/>
                          <a:cs typeface="Arial" panose="020B0604020202020204"/>
                        </a:rPr>
                        <a:t>67</a:t>
                      </a:r>
                      <a:endParaRPr sz="800" dirty="0">
                        <a:latin typeface="Arial" panose="020B0604020202020204"/>
                        <a:ea typeface="Arial" panose="020B0604020202020204"/>
                        <a:cs typeface="Arial" panose="020B0604020202020204"/>
                      </a:endParaRPr>
                    </a:p>
                    <a:p>
                      <a:pPr algn="l" rtl="0" eaLnBrk="0">
                        <a:lnSpc>
                          <a:spcPct val="102000"/>
                        </a:lnSpc>
                      </a:pPr>
                      <a:endParaRPr sz="1000" dirty="0">
                        <a:latin typeface="Arial" panose="020B0604020202020204"/>
                        <a:ea typeface="Arial" panose="020B0604020202020204"/>
                        <a:cs typeface="Arial" panose="020B0604020202020204"/>
                      </a:endParaRPr>
                    </a:p>
                    <a:p>
                      <a:pPr algn="l" rtl="0" eaLnBrk="0">
                        <a:lnSpc>
                          <a:spcPct val="102000"/>
                        </a:lnSpc>
                      </a:pPr>
                      <a:endParaRPr sz="1000" dirty="0">
                        <a:latin typeface="Arial" panose="020B0604020202020204"/>
                        <a:ea typeface="Arial" panose="020B0604020202020204"/>
                        <a:cs typeface="Arial" panose="020B0604020202020204"/>
                      </a:endParaRPr>
                    </a:p>
                    <a:p>
                      <a:pPr algn="l" rtl="0" eaLnBrk="0">
                        <a:lnSpc>
                          <a:spcPct val="102000"/>
                        </a:lnSpc>
                      </a:pPr>
                      <a:endParaRPr sz="1000" dirty="0">
                        <a:latin typeface="Arial" panose="020B0604020202020204"/>
                        <a:ea typeface="Arial" panose="020B0604020202020204"/>
                        <a:cs typeface="Arial" panose="020B0604020202020204"/>
                      </a:endParaRPr>
                    </a:p>
                    <a:p>
                      <a:pPr algn="l" rtl="0" eaLnBrk="0">
                        <a:lnSpc>
                          <a:spcPct val="102000"/>
                        </a:lnSpc>
                      </a:pPr>
                      <a:endParaRPr sz="1000" dirty="0">
                        <a:latin typeface="Arial" panose="020B0604020202020204"/>
                        <a:ea typeface="Arial" panose="020B0604020202020204"/>
                        <a:cs typeface="Arial" panose="020B0604020202020204"/>
                      </a:endParaRPr>
                    </a:p>
                    <a:p>
                      <a:pPr algn="l" rtl="0" eaLnBrk="0">
                        <a:lnSpc>
                          <a:spcPct val="102000"/>
                        </a:lnSpc>
                      </a:pPr>
                      <a:endParaRPr sz="1000" dirty="0">
                        <a:latin typeface="Arial" panose="020B0604020202020204"/>
                        <a:ea typeface="Arial" panose="020B0604020202020204"/>
                        <a:cs typeface="Arial" panose="020B0604020202020204"/>
                      </a:endParaRPr>
                    </a:p>
                    <a:p>
                      <a:pPr algn="l" rtl="0" eaLnBrk="0">
                        <a:lnSpc>
                          <a:spcPct val="103000"/>
                        </a:lnSpc>
                      </a:pPr>
                      <a:endParaRPr sz="1000" dirty="0">
                        <a:latin typeface="Arial" panose="020B0604020202020204"/>
                        <a:ea typeface="Arial" panose="020B0604020202020204"/>
                        <a:cs typeface="Arial" panose="020B0604020202020204"/>
                      </a:endParaRPr>
                    </a:p>
                    <a:p>
                      <a:pPr marL="535940" algn="l" rtl="0" eaLnBrk="0">
                        <a:lnSpc>
                          <a:spcPct val="88000"/>
                        </a:lnSpc>
                        <a:spcBef>
                          <a:spcPts val="250"/>
                        </a:spcBef>
                      </a:pPr>
                      <a:r>
                        <a:rPr sz="800" kern="0" spc="20" dirty="0">
                          <a:solidFill>
                            <a:srgbClr val="231F20">
                              <a:alpha val="100000"/>
                            </a:srgbClr>
                          </a:solidFill>
                          <a:latin typeface="Arial" panose="020B0604020202020204"/>
                          <a:ea typeface="Arial" panose="020B0604020202020204"/>
                          <a:cs typeface="Arial" panose="020B0604020202020204"/>
                        </a:rPr>
                        <a:t>0.5</a:t>
                      </a:r>
                      <a:endParaRPr sz="800" dirty="0">
                        <a:latin typeface="Arial" panose="020B0604020202020204"/>
                        <a:ea typeface="Arial" panose="020B0604020202020204"/>
                        <a:cs typeface="Arial" panose="020B0604020202020204"/>
                      </a:endParaRPr>
                    </a:p>
                    <a:p>
                      <a:pPr marL="543560" algn="l" rtl="0" eaLnBrk="0">
                        <a:lnSpc>
                          <a:spcPct val="88000"/>
                        </a:lnSpc>
                        <a:spcBef>
                          <a:spcPts val="580"/>
                        </a:spcBef>
                      </a:pPr>
                      <a:r>
                        <a:rPr sz="800" kern="0" spc="0" dirty="0">
                          <a:solidFill>
                            <a:srgbClr val="231F20">
                              <a:alpha val="100000"/>
                            </a:srgbClr>
                          </a:solidFill>
                          <a:latin typeface="Arial" panose="020B0604020202020204"/>
                          <a:ea typeface="Arial" panose="020B0604020202020204"/>
                          <a:cs typeface="Arial" panose="020B0604020202020204"/>
                        </a:rPr>
                        <a:t>1.5</a:t>
                      </a:r>
                      <a:endParaRPr sz="800" dirty="0">
                        <a:latin typeface="Arial" panose="020B0604020202020204"/>
                        <a:ea typeface="Arial" panose="020B0604020202020204"/>
                        <a:cs typeface="Arial" panose="020B0604020202020204"/>
                      </a:endParaRPr>
                    </a:p>
                    <a:p>
                      <a:pPr marL="524510" algn="l" rtl="0" eaLnBrk="0">
                        <a:lnSpc>
                          <a:spcPct val="88000"/>
                        </a:lnSpc>
                        <a:spcBef>
                          <a:spcPts val="475"/>
                        </a:spcBef>
                      </a:pPr>
                      <a:r>
                        <a:rPr sz="800" kern="0" spc="30" dirty="0">
                          <a:solidFill>
                            <a:srgbClr val="231F20">
                              <a:alpha val="100000"/>
                            </a:srgbClr>
                          </a:solidFill>
                          <a:latin typeface="Arial" panose="020B0604020202020204"/>
                          <a:ea typeface="Arial" panose="020B0604020202020204"/>
                          <a:cs typeface="Arial" panose="020B0604020202020204"/>
                        </a:rPr>
                        <a:t>260</a:t>
                      </a:r>
                      <a:endParaRPr sz="800" dirty="0">
                        <a:latin typeface="Arial" panose="020B0604020202020204"/>
                        <a:ea typeface="Arial" panose="020B0604020202020204"/>
                        <a:cs typeface="Arial" panose="020B0604020202020204"/>
                      </a:endParaRPr>
                    </a:p>
                    <a:p>
                      <a:pPr marL="502285" algn="l" rtl="0" eaLnBrk="0">
                        <a:lnSpc>
                          <a:spcPct val="88000"/>
                        </a:lnSpc>
                        <a:spcBef>
                          <a:spcPts val="510"/>
                        </a:spcBef>
                      </a:pPr>
                      <a:r>
                        <a:rPr sz="800" kern="0" spc="20" dirty="0">
                          <a:solidFill>
                            <a:srgbClr val="231F20">
                              <a:alpha val="100000"/>
                            </a:srgbClr>
                          </a:solidFill>
                          <a:latin typeface="Arial" panose="020B0604020202020204"/>
                          <a:ea typeface="Arial" panose="020B0604020202020204"/>
                          <a:cs typeface="Arial" panose="020B0604020202020204"/>
                        </a:rPr>
                        <a:t>1000</a:t>
                      </a:r>
                      <a:endParaRPr sz="800" dirty="0">
                        <a:latin typeface="Arial" panose="020B0604020202020204"/>
                        <a:ea typeface="Arial" panose="020B0604020202020204"/>
                        <a:cs typeface="Arial" panose="020B0604020202020204"/>
                      </a:endParaRPr>
                    </a:p>
                    <a:p>
                      <a:pPr algn="l" rtl="0" eaLnBrk="0">
                        <a:lnSpc>
                          <a:spcPct val="103000"/>
                        </a:lnSpc>
                      </a:pPr>
                      <a:endParaRPr sz="500" dirty="0">
                        <a:latin typeface="Arial" panose="020B0604020202020204"/>
                        <a:ea typeface="Arial" panose="020B0604020202020204"/>
                        <a:cs typeface="Arial" panose="020B0604020202020204"/>
                      </a:endParaRPr>
                    </a:p>
                    <a:p>
                      <a:pPr marL="588010" algn="l" rtl="0" eaLnBrk="0">
                        <a:lnSpc>
                          <a:spcPct val="88000"/>
                        </a:lnSpc>
                        <a:spcBef>
                          <a:spcPts val="5"/>
                        </a:spcBef>
                      </a:pPr>
                      <a:r>
                        <a:rPr sz="800" kern="0" spc="10" dirty="0">
                          <a:solidFill>
                            <a:srgbClr val="231F20">
                              <a:alpha val="100000"/>
                            </a:srgbClr>
                          </a:solidFill>
                          <a:latin typeface="Arial" panose="020B0604020202020204"/>
                          <a:ea typeface="Arial" panose="020B0604020202020204"/>
                          <a:cs typeface="Arial" panose="020B0604020202020204"/>
                        </a:rPr>
                        <a:t>2</a:t>
                      </a:r>
                      <a:endParaRPr sz="800" dirty="0">
                        <a:latin typeface="Arial" panose="020B0604020202020204"/>
                        <a:ea typeface="Arial" panose="020B0604020202020204"/>
                        <a:cs typeface="Arial" panose="020B0604020202020204"/>
                      </a:endParaRPr>
                    </a:p>
                  </a:txBody>
                  <a:tcPr marL="0" marR="0" marT="0" marB="0" vert="horz">
                    <a:lnL w="9525" cap="flat" cmpd="sng" algn="ctr">
                      <a:solidFill>
                        <a:srgbClr val="21294D"/>
                      </a:solidFill>
                      <a:prstDash val="solid"/>
                      <a:round/>
                      <a:headEnd type="none" w="med" len="med"/>
                      <a:tailEnd type="none" w="med" len="med"/>
                    </a:lnL>
                    <a:lnR w="9525" cap="flat" cmpd="sng" algn="ctr">
                      <a:solidFill>
                        <a:srgbClr val="21294D"/>
                      </a:solidFill>
                      <a:prstDash val="solid"/>
                      <a:round/>
                      <a:headEnd type="none" w="med" len="med"/>
                      <a:tailEnd type="none" w="med" len="med"/>
                    </a:lnR>
                    <a:lnT>
                      <a:noFill/>
                    </a:lnT>
                    <a:lnB>
                      <a:noFill/>
                    </a:lnB>
                  </a:tcPr>
                </a:tc>
              </a:tr>
            </a:tbl>
          </a:graphicData>
        </a:graphic>
      </p:graphicFrame>
      <p:pic>
        <p:nvPicPr>
          <p:cNvPr id="1356" name="picture 1356"/>
          <p:cNvPicPr>
            <a:picLocks noChangeAspect="1"/>
          </p:cNvPicPr>
          <p:nvPr/>
        </p:nvPicPr>
        <p:blipFill>
          <a:blip r:embed="rId9"/>
          <a:stretch>
            <a:fillRect/>
          </a:stretch>
        </p:blipFill>
        <p:spPr>
          <a:xfrm rot="21600000">
            <a:off x="4234501" y="1601099"/>
            <a:ext cx="2802118" cy="1900092"/>
          </a:xfrm>
          <a:prstGeom prst="rect">
            <a:avLst/>
          </a:prstGeom>
        </p:spPr>
      </p:pic>
      <p:sp>
        <p:nvSpPr>
          <p:cNvPr id="1358" name="textbox 1358"/>
          <p:cNvSpPr/>
          <p:nvPr/>
        </p:nvSpPr>
        <p:spPr>
          <a:xfrm>
            <a:off x="6427732" y="3808721"/>
            <a:ext cx="422275" cy="2453004"/>
          </a:xfrm>
          <a:prstGeom prst="rect">
            <a:avLst/>
          </a:prstGeom>
          <a:noFill/>
          <a:ln w="0" cap="flat">
            <a:noFill/>
            <a:prstDash val="solid"/>
            <a:miter lim="0"/>
          </a:ln>
        </p:spPr>
        <p:txBody>
          <a:bodyPr vert="horz" wrap="square" lIns="0" tIns="0" rIns="0" bIns="0"/>
          <a:p>
            <a:pPr algn="l" rtl="0" eaLnBrk="0">
              <a:lnSpc>
                <a:spcPct val="82000"/>
              </a:lnSpc>
            </a:pPr>
            <a:endParaRPr sz="100" dirty="0">
              <a:latin typeface="Arial" panose="020B0604020202020204"/>
              <a:ea typeface="Arial" panose="020B0604020202020204"/>
              <a:cs typeface="Arial" panose="020B0604020202020204"/>
            </a:endParaRPr>
          </a:p>
          <a:p>
            <a:pPr marL="87630" algn="l" rtl="0" eaLnBrk="0">
              <a:lnSpc>
                <a:spcPct val="76000"/>
              </a:lnSpc>
            </a:pPr>
            <a:r>
              <a:rPr sz="800" kern="0" spc="30" dirty="0">
                <a:solidFill>
                  <a:srgbClr val="FFFFFF">
                    <a:alpha val="100000"/>
                  </a:srgbClr>
                </a:solidFill>
                <a:latin typeface="Arial" panose="020B0604020202020204"/>
                <a:ea typeface="Arial" panose="020B0604020202020204"/>
                <a:cs typeface="Arial" panose="020B0604020202020204"/>
              </a:rPr>
              <a:t>UNIT</a:t>
            </a:r>
            <a:endParaRPr sz="800" dirty="0">
              <a:latin typeface="Arial" panose="020B0604020202020204"/>
              <a:ea typeface="Arial" panose="020B0604020202020204"/>
              <a:cs typeface="Arial" panose="020B0604020202020204"/>
            </a:endParaRPr>
          </a:p>
          <a:p>
            <a:pPr marL="112395" algn="l" rtl="0" eaLnBrk="0">
              <a:lnSpc>
                <a:spcPct val="76000"/>
              </a:lnSpc>
              <a:spcBef>
                <a:spcPts val="635"/>
              </a:spcBef>
            </a:pPr>
            <a:r>
              <a:rPr sz="800" kern="0" spc="40" dirty="0">
                <a:solidFill>
                  <a:srgbClr val="231F20">
                    <a:alpha val="100000"/>
                  </a:srgbClr>
                </a:solidFill>
                <a:latin typeface="Arial" panose="020B0604020202020204"/>
                <a:ea typeface="Arial" panose="020B0604020202020204"/>
                <a:cs typeface="Arial" panose="020B0604020202020204"/>
              </a:rPr>
              <a:t>MHz</a:t>
            </a:r>
            <a:endParaRPr sz="800" dirty="0">
              <a:latin typeface="Arial" panose="020B0604020202020204"/>
              <a:ea typeface="Arial" panose="020B0604020202020204"/>
              <a:cs typeface="Arial" panose="020B0604020202020204"/>
            </a:endParaRPr>
          </a:p>
          <a:p>
            <a:pPr marL="107950" algn="l" rtl="0" eaLnBrk="0">
              <a:lnSpc>
                <a:spcPct val="76000"/>
              </a:lnSpc>
              <a:spcBef>
                <a:spcPts val="670"/>
              </a:spcBef>
            </a:pPr>
            <a:r>
              <a:rPr sz="800" kern="0" spc="50" dirty="0">
                <a:solidFill>
                  <a:srgbClr val="231F20">
                    <a:alpha val="100000"/>
                  </a:srgbClr>
                </a:solidFill>
                <a:latin typeface="Arial" panose="020B0604020202020204"/>
                <a:ea typeface="Arial" panose="020B0604020202020204"/>
                <a:cs typeface="Arial" panose="020B0604020202020204"/>
              </a:rPr>
              <a:t>dBm</a:t>
            </a:r>
            <a:endParaRPr sz="800" dirty="0">
              <a:latin typeface="Arial" panose="020B0604020202020204"/>
              <a:ea typeface="Arial" panose="020B0604020202020204"/>
              <a:cs typeface="Arial" panose="020B0604020202020204"/>
            </a:endParaRPr>
          </a:p>
          <a:p>
            <a:pPr marL="155575" algn="l" rtl="0" eaLnBrk="0">
              <a:lnSpc>
                <a:spcPct val="76000"/>
              </a:lnSpc>
              <a:spcBef>
                <a:spcPts val="855"/>
              </a:spcBef>
            </a:pPr>
            <a:r>
              <a:rPr sz="800" kern="0" spc="30" dirty="0">
                <a:solidFill>
                  <a:srgbClr val="231F20">
                    <a:alpha val="100000"/>
                  </a:srgbClr>
                </a:solidFill>
                <a:latin typeface="Arial" panose="020B0604020202020204"/>
                <a:ea typeface="Arial" panose="020B0604020202020204"/>
                <a:cs typeface="Arial" panose="020B0604020202020204"/>
              </a:rPr>
              <a:t>dB</a:t>
            </a:r>
            <a:endParaRPr sz="800" dirty="0">
              <a:latin typeface="Arial" panose="020B0604020202020204"/>
              <a:ea typeface="Arial" panose="020B0604020202020204"/>
              <a:cs typeface="Arial" panose="020B0604020202020204"/>
            </a:endParaRPr>
          </a:p>
          <a:p>
            <a:pPr marL="107950" algn="l" rtl="0" eaLnBrk="0">
              <a:lnSpc>
                <a:spcPct val="76000"/>
              </a:lnSpc>
              <a:spcBef>
                <a:spcPts val="505"/>
              </a:spcBef>
            </a:pPr>
            <a:r>
              <a:rPr sz="800" kern="0" spc="50" dirty="0">
                <a:solidFill>
                  <a:srgbClr val="231F20">
                    <a:alpha val="100000"/>
                  </a:srgbClr>
                </a:solidFill>
                <a:latin typeface="Arial" panose="020B0604020202020204"/>
                <a:ea typeface="Arial" panose="020B0604020202020204"/>
                <a:cs typeface="Arial" panose="020B0604020202020204"/>
              </a:rPr>
              <a:t>dBm</a:t>
            </a:r>
            <a:endParaRPr sz="800" dirty="0">
              <a:latin typeface="Arial" panose="020B0604020202020204"/>
              <a:ea typeface="Arial" panose="020B0604020202020204"/>
              <a:cs typeface="Arial" panose="020B0604020202020204"/>
            </a:endParaRPr>
          </a:p>
          <a:p>
            <a:pPr marL="155575" algn="l" rtl="0" eaLnBrk="0">
              <a:lnSpc>
                <a:spcPct val="76000"/>
              </a:lnSpc>
              <a:spcBef>
                <a:spcPts val="815"/>
              </a:spcBef>
            </a:pPr>
            <a:r>
              <a:rPr sz="800" kern="0" spc="30" dirty="0">
                <a:solidFill>
                  <a:srgbClr val="231F20">
                    <a:alpha val="100000"/>
                  </a:srgbClr>
                </a:solidFill>
                <a:latin typeface="Arial" panose="020B0604020202020204"/>
                <a:ea typeface="Arial" panose="020B0604020202020204"/>
                <a:cs typeface="Arial" panose="020B0604020202020204"/>
              </a:rPr>
              <a:t>dB</a:t>
            </a:r>
            <a:endParaRPr sz="800" dirty="0">
              <a:latin typeface="Arial" panose="020B0604020202020204"/>
              <a:ea typeface="Arial" panose="020B0604020202020204"/>
              <a:cs typeface="Arial" panose="020B0604020202020204"/>
            </a:endParaRPr>
          </a:p>
          <a:p>
            <a:pPr marL="155575" algn="l" rtl="0" eaLnBrk="0">
              <a:lnSpc>
                <a:spcPct val="76000"/>
              </a:lnSpc>
              <a:spcBef>
                <a:spcPts val="565"/>
              </a:spcBef>
            </a:pPr>
            <a:r>
              <a:rPr sz="800" kern="0" spc="30" dirty="0">
                <a:solidFill>
                  <a:srgbClr val="231F20">
                    <a:alpha val="100000"/>
                  </a:srgbClr>
                </a:solidFill>
                <a:latin typeface="Arial" panose="020B0604020202020204"/>
                <a:ea typeface="Arial" panose="020B0604020202020204"/>
                <a:cs typeface="Arial" panose="020B0604020202020204"/>
              </a:rPr>
              <a:t>dB</a:t>
            </a:r>
            <a:endParaRPr sz="800" dirty="0">
              <a:latin typeface="Arial" panose="020B0604020202020204"/>
              <a:ea typeface="Arial" panose="020B0604020202020204"/>
              <a:cs typeface="Arial" panose="020B0604020202020204"/>
            </a:endParaRPr>
          </a:p>
          <a:p>
            <a:pPr marL="184150" algn="l" rtl="0" eaLnBrk="0">
              <a:lnSpc>
                <a:spcPct val="77000"/>
              </a:lnSpc>
              <a:spcBef>
                <a:spcPts val="655"/>
              </a:spcBef>
            </a:pPr>
            <a:r>
              <a:rPr sz="800" kern="0" spc="20" dirty="0">
                <a:solidFill>
                  <a:srgbClr val="231F20">
                    <a:alpha val="100000"/>
                  </a:srgbClr>
                </a:solidFill>
                <a:latin typeface="Arial" panose="020B0604020202020204"/>
                <a:ea typeface="Arial" panose="020B0604020202020204"/>
                <a:cs typeface="Arial" panose="020B0604020202020204"/>
              </a:rPr>
              <a:t>Ω</a:t>
            </a:r>
            <a:endParaRPr sz="800" dirty="0">
              <a:latin typeface="Arial" panose="020B0604020202020204"/>
              <a:ea typeface="Arial" panose="020B0604020202020204"/>
              <a:cs typeface="Arial" panose="020B0604020202020204"/>
            </a:endParaRPr>
          </a:p>
          <a:p>
            <a:pPr marL="127000" algn="l" rtl="0" eaLnBrk="0">
              <a:lnSpc>
                <a:spcPct val="80000"/>
              </a:lnSpc>
              <a:spcBef>
                <a:spcPts val="655"/>
              </a:spcBef>
            </a:pPr>
            <a:r>
              <a:rPr sz="800" kern="0" spc="30" dirty="0">
                <a:solidFill>
                  <a:srgbClr val="231F20">
                    <a:alpha val="100000"/>
                  </a:srgbClr>
                </a:solidFill>
                <a:latin typeface="HarmonyOS Sans SC" panose="00000500000000000000" charset="-122"/>
                <a:ea typeface="HarmonyOS Sans SC" panose="00000500000000000000" charset="-122"/>
                <a:cs typeface="HarmonyOS Sans SC" panose="00000500000000000000" charset="-122"/>
              </a:rPr>
              <a:t>dBc</a:t>
            </a:r>
            <a:endParaRPr sz="800" dirty="0">
              <a:latin typeface="HarmonyOS Sans SC" panose="00000500000000000000" charset="-122"/>
              <a:ea typeface="HarmonyOS Sans SC" panose="00000500000000000000" charset="-122"/>
              <a:cs typeface="HarmonyOS Sans SC" panose="00000500000000000000" charset="-122"/>
            </a:endParaRPr>
          </a:p>
          <a:p>
            <a:pPr marL="127000" algn="l" rtl="0" eaLnBrk="0">
              <a:lnSpc>
                <a:spcPct val="80000"/>
              </a:lnSpc>
              <a:spcBef>
                <a:spcPts val="655"/>
              </a:spcBef>
            </a:pPr>
            <a:r>
              <a:rPr sz="800" kern="0" spc="30" dirty="0">
                <a:solidFill>
                  <a:srgbClr val="231F20">
                    <a:alpha val="100000"/>
                  </a:srgbClr>
                </a:solidFill>
                <a:latin typeface="HarmonyOS Sans SC" panose="00000500000000000000" charset="-122"/>
                <a:ea typeface="HarmonyOS Sans SC" panose="00000500000000000000" charset="-122"/>
                <a:cs typeface="HarmonyOS Sans SC" panose="00000500000000000000" charset="-122"/>
              </a:rPr>
              <a:t>dBc</a:t>
            </a:r>
            <a:endParaRPr sz="800" dirty="0">
              <a:latin typeface="HarmonyOS Sans SC" panose="00000500000000000000" charset="-122"/>
              <a:ea typeface="HarmonyOS Sans SC" panose="00000500000000000000" charset="-122"/>
              <a:cs typeface="HarmonyOS Sans SC" panose="00000500000000000000" charset="-122"/>
            </a:endParaRPr>
          </a:p>
          <a:p>
            <a:pPr marL="100330" indent="-88265" algn="l" rtl="0" eaLnBrk="0">
              <a:lnSpc>
                <a:spcPct val="159000"/>
              </a:lnSpc>
              <a:spcBef>
                <a:spcPts val="175"/>
              </a:spcBef>
            </a:pPr>
            <a:r>
              <a:rPr sz="800" kern="0" spc="0" dirty="0">
                <a:solidFill>
                  <a:srgbClr val="231F20">
                    <a:alpha val="100000"/>
                  </a:srgbClr>
                </a:solidFill>
                <a:latin typeface="HarmonyOS Sans SC" panose="00000500000000000000" charset="-122"/>
                <a:ea typeface="HarmonyOS Sans SC" panose="00000500000000000000" charset="-122"/>
                <a:cs typeface="HarmonyOS Sans SC" panose="00000500000000000000" charset="-122"/>
              </a:rPr>
              <a:t>deg</a:t>
            </a:r>
            <a:r>
              <a:rPr sz="800" kern="0" spc="70" dirty="0">
                <a:solidFill>
                  <a:srgbClr val="231F20">
                    <a:alpha val="100000"/>
                  </a:srgbClr>
                </a:solidFill>
                <a:latin typeface="HarmonyOS Sans SC" panose="00000500000000000000" charset="-122"/>
                <a:ea typeface="HarmonyOS Sans SC" panose="00000500000000000000" charset="-122"/>
                <a:cs typeface="HarmonyOS Sans SC" panose="00000500000000000000" charset="-122"/>
              </a:rPr>
              <a:t> /</a:t>
            </a:r>
            <a:r>
              <a:rPr sz="800" kern="0" spc="10" dirty="0">
                <a:solidFill>
                  <a:srgbClr val="231F20">
                    <a:alpha val="100000"/>
                  </a:srgbClr>
                </a:solidFill>
                <a:latin typeface="HarmonyOS Sans SC" panose="00000500000000000000" charset="-122"/>
                <a:ea typeface="HarmonyOS Sans SC" panose="00000500000000000000" charset="-122"/>
                <a:cs typeface="HarmonyOS Sans SC" panose="00000500000000000000" charset="-122"/>
              </a:rPr>
              <a:t> </a:t>
            </a:r>
            <a:r>
              <a:rPr sz="800" kern="0" spc="70" dirty="0">
                <a:solidFill>
                  <a:srgbClr val="231F20">
                    <a:alpha val="100000"/>
                  </a:srgbClr>
                </a:solidFill>
                <a:latin typeface="HarmonyOS Sans SC" panose="00000500000000000000" charset="-122"/>
                <a:ea typeface="HarmonyOS Sans SC" panose="00000500000000000000" charset="-122"/>
                <a:cs typeface="HarmonyOS Sans SC" panose="00000500000000000000" charset="-122"/>
              </a:rPr>
              <a:t>℃</a:t>
            </a:r>
            <a:r>
              <a:rPr sz="800" kern="0" spc="0" dirty="0">
                <a:solidFill>
                  <a:srgbClr val="231F20">
                    <a:alpha val="100000"/>
                  </a:srgbClr>
                </a:solidFill>
                <a:latin typeface="HarmonyOS Sans SC" panose="00000500000000000000" charset="-122"/>
                <a:ea typeface="HarmonyOS Sans SC" panose="00000500000000000000" charset="-122"/>
                <a:cs typeface="HarmonyOS Sans SC" panose="00000500000000000000" charset="-122"/>
              </a:rPr>
              <a:t>  </a:t>
            </a:r>
            <a:r>
              <a:rPr sz="800" kern="0" spc="0" dirty="0">
                <a:solidFill>
                  <a:srgbClr val="231F20">
                    <a:alpha val="100000"/>
                  </a:srgbClr>
                </a:solidFill>
                <a:latin typeface="HarmonyOS Sans SC" panose="00000500000000000000" charset="-122"/>
                <a:ea typeface="HarmonyOS Sans SC" panose="00000500000000000000" charset="-122"/>
                <a:cs typeface="HarmonyOS Sans SC" panose="00000500000000000000" charset="-122"/>
              </a:rPr>
              <a:t>% /</a:t>
            </a:r>
            <a:r>
              <a:rPr sz="800" kern="0" spc="90" dirty="0">
                <a:solidFill>
                  <a:srgbClr val="231F20">
                    <a:alpha val="100000"/>
                  </a:srgbClr>
                </a:solidFill>
                <a:latin typeface="HarmonyOS Sans SC" panose="00000500000000000000" charset="-122"/>
                <a:ea typeface="HarmonyOS Sans SC" panose="00000500000000000000" charset="-122"/>
                <a:cs typeface="HarmonyOS Sans SC" panose="00000500000000000000" charset="-122"/>
              </a:rPr>
              <a:t> </a:t>
            </a:r>
            <a:r>
              <a:rPr sz="800" kern="0" spc="0" dirty="0">
                <a:solidFill>
                  <a:srgbClr val="231F20">
                    <a:alpha val="100000"/>
                  </a:srgbClr>
                </a:solidFill>
                <a:latin typeface="HarmonyOS Sans SC" panose="00000500000000000000" charset="-122"/>
                <a:ea typeface="HarmonyOS Sans SC" panose="00000500000000000000" charset="-122"/>
                <a:cs typeface="HarmonyOS Sans SC" panose="00000500000000000000" charset="-122"/>
              </a:rPr>
              <a:t>K</a:t>
            </a:r>
            <a:endParaRPr sz="800" dirty="0">
              <a:latin typeface="HarmonyOS Sans SC" panose="00000500000000000000" charset="-122"/>
              <a:ea typeface="HarmonyOS Sans SC" panose="00000500000000000000" charset="-122"/>
              <a:cs typeface="HarmonyOS Sans SC" panose="00000500000000000000" charset="-122"/>
            </a:endParaRPr>
          </a:p>
          <a:p>
            <a:pPr marL="100965" algn="l" rtl="0" eaLnBrk="0">
              <a:lnSpc>
                <a:spcPct val="78000"/>
              </a:lnSpc>
              <a:spcBef>
                <a:spcPts val="330"/>
              </a:spcBef>
            </a:pPr>
            <a:r>
              <a:rPr sz="800" kern="0" spc="100" dirty="0">
                <a:solidFill>
                  <a:srgbClr val="231F20">
                    <a:alpha val="100000"/>
                  </a:srgbClr>
                </a:solidFill>
                <a:latin typeface="HarmonyOS Sans SC" panose="00000500000000000000" charset="-122"/>
                <a:ea typeface="HarmonyOS Sans SC" panose="00000500000000000000" charset="-122"/>
                <a:cs typeface="HarmonyOS Sans SC" panose="00000500000000000000" charset="-122"/>
              </a:rPr>
              <a:t>VAC</a:t>
            </a:r>
            <a:endParaRPr sz="800" dirty="0">
              <a:latin typeface="HarmonyOS Sans SC" panose="00000500000000000000" charset="-122"/>
              <a:ea typeface="HarmonyOS Sans SC" panose="00000500000000000000" charset="-122"/>
              <a:cs typeface="HarmonyOS Sans SC" panose="00000500000000000000" charset="-122"/>
            </a:endParaRPr>
          </a:p>
          <a:p>
            <a:pPr algn="l" rtl="0" eaLnBrk="0">
              <a:lnSpc>
                <a:spcPct val="116000"/>
              </a:lnSpc>
            </a:pPr>
            <a:endParaRPr sz="500" dirty="0">
              <a:latin typeface="Arial" panose="020B0604020202020204"/>
              <a:ea typeface="Arial" panose="020B0604020202020204"/>
              <a:cs typeface="Arial" panose="020B0604020202020204"/>
            </a:endParaRPr>
          </a:p>
          <a:p>
            <a:pPr marL="168910" algn="l" rtl="0" eaLnBrk="0">
              <a:lnSpc>
                <a:spcPct val="76000"/>
              </a:lnSpc>
              <a:spcBef>
                <a:spcPts val="5"/>
              </a:spcBef>
            </a:pPr>
            <a:r>
              <a:rPr sz="800" kern="0" spc="70" dirty="0">
                <a:solidFill>
                  <a:srgbClr val="231F20">
                    <a:alpha val="100000"/>
                  </a:srgbClr>
                </a:solidFill>
                <a:latin typeface="Arial" panose="020B0604020202020204"/>
                <a:ea typeface="Arial" panose="020B0604020202020204"/>
                <a:cs typeface="Arial" panose="020B0604020202020204"/>
              </a:rPr>
              <a:t>W</a:t>
            </a:r>
            <a:endParaRPr sz="800" dirty="0">
              <a:latin typeface="Arial" panose="020B0604020202020204"/>
              <a:ea typeface="Arial" panose="020B0604020202020204"/>
              <a:cs typeface="Arial" panose="020B0604020202020204"/>
            </a:endParaRPr>
          </a:p>
        </p:txBody>
      </p:sp>
      <p:sp>
        <p:nvSpPr>
          <p:cNvPr id="1360" name="textbox 1360"/>
          <p:cNvSpPr/>
          <p:nvPr/>
        </p:nvSpPr>
        <p:spPr>
          <a:xfrm>
            <a:off x="658849" y="8254088"/>
            <a:ext cx="2126614" cy="168910"/>
          </a:xfrm>
          <a:prstGeom prst="rect">
            <a:avLst/>
          </a:prstGeom>
          <a:noFill/>
          <a:ln w="0" cap="flat">
            <a:noFill/>
            <a:prstDash val="solid"/>
            <a:miter lim="0"/>
          </a:ln>
        </p:spPr>
        <p:txBody>
          <a:bodyPr vert="horz" wrap="square" lIns="0" tIns="0" rIns="0" bIns="0"/>
          <a:p>
            <a:pPr algn="l" rtl="0" eaLnBrk="0">
              <a:lnSpc>
                <a:spcPct val="87000"/>
              </a:lnSpc>
            </a:pPr>
            <a:endParaRPr sz="100" dirty="0">
              <a:latin typeface="Arial" panose="020B0604020202020204"/>
              <a:ea typeface="Arial" panose="020B0604020202020204"/>
              <a:cs typeface="Arial" panose="020B0604020202020204"/>
            </a:endParaRPr>
          </a:p>
          <a:p>
            <a:pPr marL="12700" algn="l" rtl="0" eaLnBrk="0">
              <a:lnSpc>
                <a:spcPct val="85000"/>
              </a:lnSpc>
            </a:pPr>
            <a:r>
              <a:rPr sz="1100" kern="0" spc="40" dirty="0">
                <a:solidFill>
                  <a:srgbClr val="21294D">
                    <a:alpha val="100000"/>
                  </a:srgbClr>
                </a:solidFill>
                <a:latin typeface="Arial" panose="020B0604020202020204"/>
                <a:ea typeface="Arial" panose="020B0604020202020204"/>
                <a:cs typeface="Arial" panose="020B0604020202020204"/>
              </a:rPr>
              <a:t>1.3</a:t>
            </a:r>
            <a:r>
              <a:rPr sz="1100" kern="0" spc="120" dirty="0">
                <a:solidFill>
                  <a:srgbClr val="21294D">
                    <a:alpha val="100000"/>
                  </a:srgbClr>
                </a:solidFill>
                <a:latin typeface="Arial" panose="020B0604020202020204"/>
                <a:ea typeface="Arial" panose="020B0604020202020204"/>
                <a:cs typeface="Arial" panose="020B0604020202020204"/>
              </a:rPr>
              <a:t> </a:t>
            </a:r>
            <a:r>
              <a:rPr sz="1100" kern="0" spc="40" dirty="0">
                <a:solidFill>
                  <a:srgbClr val="21294D">
                    <a:alpha val="100000"/>
                  </a:srgbClr>
                </a:solidFill>
                <a:latin typeface="Arial" panose="020B0604020202020204"/>
                <a:ea typeface="Arial" panose="020B0604020202020204"/>
                <a:cs typeface="Arial" panose="020B0604020202020204"/>
              </a:rPr>
              <a:t>Environ</a:t>
            </a:r>
            <a:r>
              <a:rPr sz="1100" kern="0" spc="30" dirty="0">
                <a:solidFill>
                  <a:srgbClr val="21294D">
                    <a:alpha val="100000"/>
                  </a:srgbClr>
                </a:solidFill>
                <a:latin typeface="Arial" panose="020B0604020202020204"/>
                <a:ea typeface="Arial" panose="020B0604020202020204"/>
                <a:cs typeface="Arial" panose="020B0604020202020204"/>
              </a:rPr>
              <a:t>mental /</a:t>
            </a:r>
            <a:r>
              <a:rPr sz="1100" kern="0" spc="120" dirty="0">
                <a:solidFill>
                  <a:srgbClr val="21294D">
                    <a:alpha val="100000"/>
                  </a:srgbClr>
                </a:solidFill>
                <a:latin typeface="Arial" panose="020B0604020202020204"/>
                <a:ea typeface="Arial" panose="020B0604020202020204"/>
                <a:cs typeface="Arial" panose="020B0604020202020204"/>
              </a:rPr>
              <a:t> </a:t>
            </a:r>
            <a:r>
              <a:rPr sz="1100" kern="0" spc="30" dirty="0">
                <a:solidFill>
                  <a:srgbClr val="21294D">
                    <a:alpha val="100000"/>
                  </a:srgbClr>
                </a:solidFill>
                <a:latin typeface="Arial" panose="020B0604020202020204"/>
                <a:ea typeface="Arial" panose="020B0604020202020204"/>
                <a:cs typeface="Arial" panose="020B0604020202020204"/>
              </a:rPr>
              <a:t>Protections</a:t>
            </a:r>
            <a:endParaRPr sz="1100" dirty="0">
              <a:latin typeface="Arial" panose="020B0604020202020204"/>
              <a:ea typeface="Arial" panose="020B0604020202020204"/>
              <a:cs typeface="Arial" panose="020B0604020202020204"/>
            </a:endParaRPr>
          </a:p>
        </p:txBody>
      </p:sp>
      <p:sp>
        <p:nvSpPr>
          <p:cNvPr id="1366" name="textbox 1366"/>
          <p:cNvSpPr/>
          <p:nvPr/>
        </p:nvSpPr>
        <p:spPr>
          <a:xfrm>
            <a:off x="3363240" y="8525131"/>
            <a:ext cx="226695" cy="302895"/>
          </a:xfrm>
          <a:prstGeom prst="rect">
            <a:avLst/>
          </a:prstGeom>
          <a:noFill/>
          <a:ln w="0" cap="flat">
            <a:noFill/>
            <a:prstDash val="solid"/>
            <a:miter lim="0"/>
          </a:ln>
        </p:spPr>
        <p:txBody>
          <a:bodyPr vert="horz" wrap="square" lIns="0" tIns="0" rIns="0" bIns="0"/>
          <a:p>
            <a:pPr algn="l" rtl="0" eaLnBrk="0">
              <a:lnSpc>
                <a:spcPct val="82000"/>
              </a:lnSpc>
            </a:pPr>
            <a:endParaRPr sz="100" dirty="0">
              <a:latin typeface="Arial" panose="020B0604020202020204"/>
              <a:ea typeface="Arial" panose="020B0604020202020204"/>
              <a:cs typeface="Arial" panose="020B0604020202020204"/>
            </a:endParaRPr>
          </a:p>
          <a:p>
            <a:pPr marL="12700" algn="l" rtl="0" eaLnBrk="0">
              <a:lnSpc>
                <a:spcPct val="76000"/>
              </a:lnSpc>
            </a:pPr>
            <a:r>
              <a:rPr sz="800" kern="0" spc="30" dirty="0">
                <a:solidFill>
                  <a:srgbClr val="FFFFFF">
                    <a:alpha val="100000"/>
                  </a:srgbClr>
                </a:solidFill>
                <a:latin typeface="Arial" panose="020B0604020202020204"/>
                <a:ea typeface="Arial" panose="020B0604020202020204"/>
                <a:cs typeface="Arial" panose="020B0604020202020204"/>
              </a:rPr>
              <a:t>MIN</a:t>
            </a:r>
            <a:endParaRPr sz="800" dirty="0">
              <a:latin typeface="Arial" panose="020B0604020202020204"/>
              <a:ea typeface="Arial" panose="020B0604020202020204"/>
              <a:cs typeface="Arial" panose="020B0604020202020204"/>
            </a:endParaRPr>
          </a:p>
          <a:p>
            <a:pPr algn="l" rtl="0" eaLnBrk="0">
              <a:lnSpc>
                <a:spcPct val="101000"/>
              </a:lnSpc>
            </a:pPr>
            <a:endParaRPr sz="500" dirty="0">
              <a:latin typeface="Arial" panose="020B0604020202020204"/>
              <a:ea typeface="Arial" panose="020B0604020202020204"/>
              <a:cs typeface="Arial" panose="020B0604020202020204"/>
            </a:endParaRPr>
          </a:p>
          <a:p>
            <a:pPr marL="15875" algn="l" rtl="0" eaLnBrk="0">
              <a:lnSpc>
                <a:spcPct val="88000"/>
              </a:lnSpc>
              <a:spcBef>
                <a:spcPts val="5"/>
              </a:spcBef>
            </a:pPr>
            <a:r>
              <a:rPr sz="800" kern="0" spc="30" dirty="0">
                <a:solidFill>
                  <a:srgbClr val="231F20">
                    <a:alpha val="100000"/>
                  </a:srgbClr>
                </a:solidFill>
                <a:latin typeface="Arial" panose="020B0604020202020204"/>
                <a:ea typeface="Arial" panose="020B0604020202020204"/>
                <a:cs typeface="Arial" panose="020B0604020202020204"/>
              </a:rPr>
              <a:t>-25</a:t>
            </a:r>
            <a:endParaRPr sz="800" dirty="0">
              <a:latin typeface="Arial" panose="020B0604020202020204"/>
              <a:ea typeface="Arial" panose="020B0604020202020204"/>
              <a:cs typeface="Arial" panose="020B0604020202020204"/>
            </a:endParaRPr>
          </a:p>
        </p:txBody>
      </p:sp>
      <p:sp>
        <p:nvSpPr>
          <p:cNvPr id="1368" name="textbox 1368"/>
          <p:cNvSpPr/>
          <p:nvPr/>
        </p:nvSpPr>
        <p:spPr>
          <a:xfrm>
            <a:off x="2582628" y="9270910"/>
            <a:ext cx="3512184" cy="274320"/>
          </a:xfrm>
          <a:prstGeom prst="rect">
            <a:avLst/>
          </a:prstGeom>
          <a:noFill/>
          <a:ln w="0" cap="flat">
            <a:noFill/>
            <a:prstDash val="solid"/>
            <a:miter lim="0"/>
          </a:ln>
        </p:spPr>
        <p:txBody>
          <a:bodyPr vert="horz" wrap="square" lIns="0" tIns="493" rIns="0" bIns="0"/>
          <a:p>
            <a:pPr marL="18415" indent="-5715" algn="l" rtl="0" eaLnBrk="0">
              <a:lnSpc>
                <a:spcPct val="107000"/>
              </a:lnSpc>
              <a:spcBef>
                <a:spcPts val="5"/>
              </a:spcBef>
            </a:pPr>
            <a:r>
              <a:rPr sz="800" kern="0" spc="40" dirty="0">
                <a:solidFill>
                  <a:srgbClr val="231F20">
                    <a:alpha val="100000"/>
                  </a:srgbClr>
                </a:solidFill>
                <a:latin typeface="Arial" panose="020B0604020202020204"/>
                <a:ea typeface="Arial" panose="020B0604020202020204"/>
                <a:cs typeface="Arial" panose="020B0604020202020204"/>
              </a:rPr>
              <a:t>With over temperature protection, input over</a:t>
            </a:r>
            <a:r>
              <a:rPr sz="800" kern="0" spc="70" dirty="0">
                <a:solidFill>
                  <a:srgbClr val="231F20">
                    <a:alpha val="100000"/>
                  </a:srgbClr>
                </a:solidFill>
                <a:latin typeface="Arial" panose="020B0604020202020204"/>
                <a:ea typeface="Arial" panose="020B0604020202020204"/>
                <a:cs typeface="Arial" panose="020B0604020202020204"/>
              </a:rPr>
              <a:t> </a:t>
            </a:r>
            <a:r>
              <a:rPr sz="800" kern="0" spc="40" dirty="0">
                <a:solidFill>
                  <a:srgbClr val="231F20">
                    <a:alpha val="100000"/>
                  </a:srgbClr>
                </a:solidFill>
                <a:latin typeface="Arial" panose="020B0604020202020204"/>
                <a:ea typeface="Arial" panose="020B0604020202020204"/>
                <a:cs typeface="Arial" panose="020B0604020202020204"/>
              </a:rPr>
              <a:t>power</a:t>
            </a:r>
            <a:r>
              <a:rPr sz="800" kern="0" spc="70" dirty="0">
                <a:solidFill>
                  <a:srgbClr val="231F20">
                    <a:alpha val="100000"/>
                  </a:srgbClr>
                </a:solidFill>
                <a:latin typeface="Arial" panose="020B0604020202020204"/>
                <a:ea typeface="Arial" panose="020B0604020202020204"/>
                <a:cs typeface="Arial" panose="020B0604020202020204"/>
              </a:rPr>
              <a:t> </a:t>
            </a:r>
            <a:r>
              <a:rPr sz="800" kern="0" spc="40" dirty="0">
                <a:solidFill>
                  <a:srgbClr val="231F20">
                    <a:alpha val="100000"/>
                  </a:srgbClr>
                </a:solidFill>
                <a:latin typeface="Arial" panose="020B0604020202020204"/>
                <a:ea typeface="Arial" panose="020B0604020202020204"/>
                <a:cs typeface="Arial" panose="020B0604020202020204"/>
              </a:rPr>
              <a:t>protection,</a:t>
            </a:r>
            <a:r>
              <a:rPr sz="800" kern="0" spc="60" dirty="0">
                <a:solidFill>
                  <a:srgbClr val="231F20">
                    <a:alpha val="100000"/>
                  </a:srgbClr>
                </a:solidFill>
                <a:latin typeface="Arial" panose="020B0604020202020204"/>
                <a:ea typeface="Arial" panose="020B0604020202020204"/>
                <a:cs typeface="Arial" panose="020B0604020202020204"/>
              </a:rPr>
              <a:t> </a:t>
            </a:r>
            <a:r>
              <a:rPr sz="800" kern="0" spc="40" dirty="0">
                <a:solidFill>
                  <a:srgbClr val="231F20">
                    <a:alpha val="100000"/>
                  </a:srgbClr>
                </a:solidFill>
                <a:latin typeface="Arial" panose="020B0604020202020204"/>
                <a:ea typeface="Arial" panose="020B0604020202020204"/>
                <a:cs typeface="Arial" panose="020B0604020202020204"/>
              </a:rPr>
              <a:t>out</a:t>
            </a:r>
            <a:r>
              <a:rPr sz="800" kern="0" spc="30" dirty="0">
                <a:solidFill>
                  <a:srgbClr val="231F20">
                    <a:alpha val="100000"/>
                  </a:srgbClr>
                </a:solidFill>
                <a:latin typeface="Arial" panose="020B0604020202020204"/>
                <a:ea typeface="Arial" panose="020B0604020202020204"/>
                <a:cs typeface="Arial" panose="020B0604020202020204"/>
              </a:rPr>
              <a:t>put</a:t>
            </a:r>
            <a:r>
              <a:rPr sz="800" kern="0" spc="0" dirty="0">
                <a:solidFill>
                  <a:srgbClr val="231F20">
                    <a:alpha val="100000"/>
                  </a:srgbClr>
                </a:solidFill>
                <a:latin typeface="Arial" panose="020B0604020202020204"/>
                <a:ea typeface="Arial" panose="020B0604020202020204"/>
                <a:cs typeface="Arial" panose="020B0604020202020204"/>
              </a:rPr>
              <a:t>   </a:t>
            </a:r>
            <a:r>
              <a:rPr sz="800" kern="0" spc="50" dirty="0">
                <a:solidFill>
                  <a:srgbClr val="231F20">
                    <a:alpha val="100000"/>
                  </a:srgbClr>
                </a:solidFill>
                <a:latin typeface="Arial" panose="020B0604020202020204"/>
                <a:ea typeface="Arial" panose="020B0604020202020204"/>
                <a:cs typeface="Arial" panose="020B0604020202020204"/>
              </a:rPr>
              <a:t>mismatch pro</a:t>
            </a:r>
            <a:r>
              <a:rPr sz="800" kern="0" spc="40" dirty="0">
                <a:solidFill>
                  <a:srgbClr val="231F20">
                    <a:alpha val="100000"/>
                  </a:srgbClr>
                </a:solidFill>
                <a:latin typeface="Arial" panose="020B0604020202020204"/>
                <a:ea typeface="Arial" panose="020B0604020202020204"/>
                <a:cs typeface="Arial" panose="020B0604020202020204"/>
              </a:rPr>
              <a:t>tection VSWR 4:1</a:t>
            </a:r>
            <a:endParaRPr sz="800" dirty="0">
              <a:latin typeface="Arial" panose="020B0604020202020204"/>
              <a:ea typeface="Arial" panose="020B0604020202020204"/>
              <a:cs typeface="Arial" panose="020B0604020202020204"/>
            </a:endParaRPr>
          </a:p>
        </p:txBody>
      </p:sp>
      <p:sp>
        <p:nvSpPr>
          <p:cNvPr id="1370" name="textbox 1370"/>
          <p:cNvSpPr/>
          <p:nvPr/>
        </p:nvSpPr>
        <p:spPr>
          <a:xfrm>
            <a:off x="6580551" y="7140495"/>
            <a:ext cx="130175" cy="71755"/>
          </a:xfrm>
          <a:prstGeom prst="rect">
            <a:avLst/>
          </a:prstGeom>
          <a:noFill/>
          <a:ln w="0" cap="flat">
            <a:noFill/>
            <a:prstDash val="solid"/>
            <a:miter lim="0"/>
          </a:ln>
        </p:spPr>
        <p:txBody>
          <a:bodyPr vert="horz" wrap="square" lIns="0" tIns="0" rIns="0" bIns="0"/>
          <a:p>
            <a:pPr algn="l" rtl="0" eaLnBrk="0">
              <a:lnSpc>
                <a:spcPct val="83000"/>
              </a:lnSpc>
            </a:pPr>
            <a:endParaRPr sz="100" dirty="0">
              <a:latin typeface="Arial" panose="020B0604020202020204"/>
              <a:ea typeface="Arial" panose="020B0604020202020204"/>
              <a:cs typeface="Arial" panose="020B0604020202020204"/>
            </a:endParaRPr>
          </a:p>
          <a:p>
            <a:pPr marL="12700" algn="l" rtl="0" eaLnBrk="0">
              <a:lnSpc>
                <a:spcPts val="360"/>
              </a:lnSpc>
            </a:pPr>
            <a:r>
              <a:rPr sz="800" kern="0" spc="10" dirty="0">
                <a:solidFill>
                  <a:srgbClr val="231F20">
                    <a:alpha val="100000"/>
                  </a:srgbClr>
                </a:solidFill>
                <a:latin typeface="HarmonyOS Sans SC" panose="00000500000000000000" charset="-122"/>
                <a:ea typeface="HarmonyOS Sans SC" panose="00000500000000000000" charset="-122"/>
                <a:cs typeface="HarmonyOS Sans SC" panose="00000500000000000000" charset="-122"/>
              </a:rPr>
              <a:t>--</a:t>
            </a:r>
            <a:endParaRPr sz="800" dirty="0">
              <a:latin typeface="HarmonyOS Sans SC" panose="00000500000000000000" charset="-122"/>
              <a:ea typeface="HarmonyOS Sans SC" panose="00000500000000000000" charset="-122"/>
              <a:cs typeface="HarmonyOS Sans SC" panose="00000500000000000000" charset="-122"/>
            </a:endParaRPr>
          </a:p>
        </p:txBody>
      </p:sp>
      <p:sp>
        <p:nvSpPr>
          <p:cNvPr id="1372" name="textbox 1372"/>
          <p:cNvSpPr/>
          <p:nvPr/>
        </p:nvSpPr>
        <p:spPr>
          <a:xfrm>
            <a:off x="6508982" y="6735075"/>
            <a:ext cx="283209" cy="304165"/>
          </a:xfrm>
          <a:prstGeom prst="rect">
            <a:avLst/>
          </a:prstGeom>
          <a:noFill/>
          <a:ln w="0" cap="flat">
            <a:noFill/>
            <a:prstDash val="solid"/>
            <a:miter lim="0"/>
          </a:ln>
        </p:spPr>
        <p:txBody>
          <a:bodyPr vert="horz" wrap="square" lIns="0" tIns="0" rIns="0" bIns="0"/>
          <a:p>
            <a:pPr algn="l" rtl="0" eaLnBrk="0">
              <a:lnSpc>
                <a:spcPct val="82000"/>
              </a:lnSpc>
            </a:pPr>
            <a:endParaRPr sz="100" dirty="0">
              <a:latin typeface="Arial" panose="020B0604020202020204"/>
              <a:ea typeface="Arial" panose="020B0604020202020204"/>
              <a:cs typeface="Arial" panose="020B0604020202020204"/>
            </a:endParaRPr>
          </a:p>
          <a:p>
            <a:pPr marL="12700" algn="l" rtl="0" eaLnBrk="0">
              <a:lnSpc>
                <a:spcPct val="76000"/>
              </a:lnSpc>
            </a:pPr>
            <a:r>
              <a:rPr sz="800" kern="0" spc="30" dirty="0">
                <a:solidFill>
                  <a:srgbClr val="FFFFFF">
                    <a:alpha val="100000"/>
                  </a:srgbClr>
                </a:solidFill>
                <a:latin typeface="Arial" panose="020B0604020202020204"/>
                <a:ea typeface="Arial" panose="020B0604020202020204"/>
                <a:cs typeface="Arial" panose="020B0604020202020204"/>
              </a:rPr>
              <a:t>UNIT</a:t>
            </a:r>
            <a:endParaRPr sz="800" dirty="0">
              <a:latin typeface="Arial" panose="020B0604020202020204"/>
              <a:ea typeface="Arial" panose="020B0604020202020204"/>
              <a:cs typeface="Arial" panose="020B0604020202020204"/>
            </a:endParaRPr>
          </a:p>
          <a:p>
            <a:pPr algn="l" rtl="0" eaLnBrk="0">
              <a:lnSpc>
                <a:spcPct val="102000"/>
              </a:lnSpc>
            </a:pPr>
            <a:endParaRPr sz="400" dirty="0">
              <a:latin typeface="Arial" panose="020B0604020202020204"/>
              <a:ea typeface="Arial" panose="020B0604020202020204"/>
              <a:cs typeface="Arial" panose="020B0604020202020204"/>
            </a:endParaRPr>
          </a:p>
          <a:p>
            <a:pPr marL="52705" algn="l" rtl="0" eaLnBrk="0">
              <a:lnSpc>
                <a:spcPts val="970"/>
              </a:lnSpc>
              <a:spcBef>
                <a:spcPts val="0"/>
              </a:spcBef>
            </a:pPr>
            <a:r>
              <a:rPr sz="800" kern="0" spc="40" dirty="0">
                <a:solidFill>
                  <a:srgbClr val="231F20">
                    <a:alpha val="100000"/>
                  </a:srgbClr>
                </a:solidFill>
                <a:latin typeface="HarmonyOS Sans SC" panose="00000500000000000000" charset="-122"/>
                <a:ea typeface="HarmonyOS Sans SC" panose="00000500000000000000" charset="-122"/>
                <a:cs typeface="HarmonyOS Sans SC" panose="00000500000000000000" charset="-122"/>
              </a:rPr>
              <a:t>mm</a:t>
            </a:r>
            <a:endParaRPr sz="800" dirty="0">
              <a:latin typeface="HarmonyOS Sans SC" panose="00000500000000000000" charset="-122"/>
              <a:ea typeface="HarmonyOS Sans SC" panose="00000500000000000000" charset="-122"/>
              <a:cs typeface="HarmonyOS Sans SC" panose="00000500000000000000" charset="-122"/>
            </a:endParaRPr>
          </a:p>
        </p:txBody>
      </p:sp>
      <p:sp>
        <p:nvSpPr>
          <p:cNvPr id="1374" name="textbox 1374"/>
          <p:cNvSpPr/>
          <p:nvPr/>
        </p:nvSpPr>
        <p:spPr>
          <a:xfrm>
            <a:off x="6580551" y="7450699"/>
            <a:ext cx="130175" cy="71755"/>
          </a:xfrm>
          <a:prstGeom prst="rect">
            <a:avLst/>
          </a:prstGeom>
          <a:noFill/>
          <a:ln w="0" cap="flat">
            <a:noFill/>
            <a:prstDash val="solid"/>
            <a:miter lim="0"/>
          </a:ln>
        </p:spPr>
        <p:txBody>
          <a:bodyPr vert="horz" wrap="square" lIns="0" tIns="0" rIns="0" bIns="0"/>
          <a:p>
            <a:pPr algn="l" rtl="0" eaLnBrk="0">
              <a:lnSpc>
                <a:spcPct val="83000"/>
              </a:lnSpc>
            </a:pPr>
            <a:endParaRPr sz="100" dirty="0">
              <a:latin typeface="Arial" panose="020B0604020202020204"/>
              <a:ea typeface="Arial" panose="020B0604020202020204"/>
              <a:cs typeface="Arial" panose="020B0604020202020204"/>
            </a:endParaRPr>
          </a:p>
          <a:p>
            <a:pPr marL="12700" algn="l" rtl="0" eaLnBrk="0">
              <a:lnSpc>
                <a:spcPts val="360"/>
              </a:lnSpc>
            </a:pPr>
            <a:r>
              <a:rPr sz="800" kern="0" spc="10" dirty="0">
                <a:solidFill>
                  <a:srgbClr val="231F20">
                    <a:alpha val="100000"/>
                  </a:srgbClr>
                </a:solidFill>
                <a:latin typeface="HarmonyOS Sans SC" panose="00000500000000000000" charset="-122"/>
                <a:ea typeface="HarmonyOS Sans SC" panose="00000500000000000000" charset="-122"/>
                <a:cs typeface="HarmonyOS Sans SC" panose="00000500000000000000" charset="-122"/>
              </a:rPr>
              <a:t>--</a:t>
            </a:r>
            <a:endParaRPr sz="800" dirty="0">
              <a:latin typeface="HarmonyOS Sans SC" panose="00000500000000000000" charset="-122"/>
              <a:ea typeface="HarmonyOS Sans SC" panose="00000500000000000000" charset="-122"/>
              <a:cs typeface="HarmonyOS Sans SC" panose="00000500000000000000" charset="-122"/>
            </a:endParaRPr>
          </a:p>
        </p:txBody>
      </p:sp>
      <p:sp>
        <p:nvSpPr>
          <p:cNvPr id="1382" name="textbox 1382"/>
          <p:cNvSpPr/>
          <p:nvPr/>
        </p:nvSpPr>
        <p:spPr>
          <a:xfrm>
            <a:off x="820285" y="6735298"/>
            <a:ext cx="1585594" cy="1428750"/>
          </a:xfrm>
          <a:prstGeom prst="rect">
            <a:avLst/>
          </a:prstGeom>
          <a:noFill/>
          <a:ln w="0" cap="flat">
            <a:noFill/>
            <a:prstDash val="solid"/>
            <a:miter lim="0"/>
          </a:ln>
        </p:spPr>
        <p:txBody>
          <a:bodyPr vert="horz" wrap="square" lIns="0" tIns="0" rIns="0" bIns="0"/>
          <a:p>
            <a:pPr algn="l" rtl="0" eaLnBrk="0">
              <a:lnSpc>
                <a:spcPct val="82000"/>
              </a:lnSpc>
            </a:pPr>
            <a:endParaRPr sz="100" dirty="0">
              <a:latin typeface="Arial" panose="020B0604020202020204"/>
              <a:ea typeface="Arial" panose="020B0604020202020204"/>
              <a:cs typeface="Arial" panose="020B0604020202020204"/>
            </a:endParaRPr>
          </a:p>
          <a:p>
            <a:pPr marL="450215" algn="l" rtl="0" eaLnBrk="0">
              <a:lnSpc>
                <a:spcPct val="76000"/>
              </a:lnSpc>
            </a:pPr>
            <a:r>
              <a:rPr sz="800" kern="0" spc="50" dirty="0">
                <a:solidFill>
                  <a:srgbClr val="FFFFFF">
                    <a:alpha val="100000"/>
                  </a:srgbClr>
                </a:solidFill>
                <a:latin typeface="Arial" panose="020B0604020202020204"/>
                <a:ea typeface="Arial" panose="020B0604020202020204"/>
                <a:cs typeface="Arial" panose="020B0604020202020204"/>
              </a:rPr>
              <a:t>PARAMETER</a:t>
            </a:r>
            <a:endParaRPr sz="800" dirty="0">
              <a:latin typeface="Arial" panose="020B0604020202020204"/>
              <a:ea typeface="Arial" panose="020B0604020202020204"/>
              <a:cs typeface="Arial" panose="020B0604020202020204"/>
            </a:endParaRPr>
          </a:p>
          <a:p>
            <a:pPr marL="17780" algn="l" rtl="0" eaLnBrk="0">
              <a:lnSpc>
                <a:spcPct val="88000"/>
              </a:lnSpc>
              <a:spcBef>
                <a:spcPts val="590"/>
              </a:spcBef>
            </a:pPr>
            <a:r>
              <a:rPr sz="800" kern="0" spc="40" dirty="0">
                <a:solidFill>
                  <a:srgbClr val="231F20">
                    <a:alpha val="100000"/>
                  </a:srgbClr>
                </a:solidFill>
                <a:latin typeface="Arial" panose="020B0604020202020204"/>
                <a:ea typeface="Arial" panose="020B0604020202020204"/>
                <a:cs typeface="Arial" panose="020B0604020202020204"/>
              </a:rPr>
              <a:t>Dimensions (W</a:t>
            </a:r>
            <a:r>
              <a:rPr sz="800" kern="0" spc="20" dirty="0">
                <a:solidFill>
                  <a:srgbClr val="231F20">
                    <a:alpha val="100000"/>
                  </a:srgbClr>
                </a:solidFill>
                <a:latin typeface="Arial" panose="020B0604020202020204"/>
                <a:ea typeface="Arial" panose="020B0604020202020204"/>
                <a:cs typeface="Arial" panose="020B0604020202020204"/>
              </a:rPr>
              <a:t> </a:t>
            </a:r>
            <a:r>
              <a:rPr sz="800" kern="0" spc="40" dirty="0">
                <a:solidFill>
                  <a:srgbClr val="231F20">
                    <a:alpha val="100000"/>
                  </a:srgbClr>
                </a:solidFill>
                <a:latin typeface="Arial" panose="020B0604020202020204"/>
                <a:ea typeface="Arial" panose="020B0604020202020204"/>
                <a:cs typeface="Arial" panose="020B0604020202020204"/>
              </a:rPr>
              <a:t>x</a:t>
            </a:r>
            <a:r>
              <a:rPr sz="800" kern="0" spc="100" dirty="0">
                <a:solidFill>
                  <a:srgbClr val="231F20">
                    <a:alpha val="100000"/>
                  </a:srgbClr>
                </a:solidFill>
                <a:latin typeface="Arial" panose="020B0604020202020204"/>
                <a:ea typeface="Arial" panose="020B0604020202020204"/>
                <a:cs typeface="Arial" panose="020B0604020202020204"/>
              </a:rPr>
              <a:t> </a:t>
            </a:r>
            <a:r>
              <a:rPr sz="800" kern="0" spc="40" dirty="0">
                <a:solidFill>
                  <a:srgbClr val="231F20">
                    <a:alpha val="100000"/>
                  </a:srgbClr>
                </a:solidFill>
                <a:latin typeface="Arial" panose="020B0604020202020204"/>
                <a:ea typeface="Arial" panose="020B0604020202020204"/>
                <a:cs typeface="Arial" panose="020B0604020202020204"/>
              </a:rPr>
              <a:t>D</a:t>
            </a:r>
            <a:r>
              <a:rPr sz="800" kern="0" spc="30" dirty="0">
                <a:solidFill>
                  <a:srgbClr val="231F20">
                    <a:alpha val="100000"/>
                  </a:srgbClr>
                </a:solidFill>
                <a:latin typeface="Arial" panose="020B0604020202020204"/>
                <a:ea typeface="Arial" panose="020B0604020202020204"/>
                <a:cs typeface="Arial" panose="020B0604020202020204"/>
              </a:rPr>
              <a:t> x</a:t>
            </a:r>
            <a:r>
              <a:rPr sz="800" kern="0" spc="100" dirty="0">
                <a:solidFill>
                  <a:srgbClr val="231F20">
                    <a:alpha val="100000"/>
                  </a:srgbClr>
                </a:solidFill>
                <a:latin typeface="Arial" panose="020B0604020202020204"/>
                <a:ea typeface="Arial" panose="020B0604020202020204"/>
                <a:cs typeface="Arial" panose="020B0604020202020204"/>
              </a:rPr>
              <a:t> </a:t>
            </a:r>
            <a:r>
              <a:rPr sz="800" kern="0" spc="30" dirty="0">
                <a:solidFill>
                  <a:srgbClr val="231F20">
                    <a:alpha val="100000"/>
                  </a:srgbClr>
                </a:solidFill>
                <a:latin typeface="Arial" panose="020B0604020202020204"/>
                <a:ea typeface="Arial" panose="020B0604020202020204"/>
                <a:cs typeface="Arial" panose="020B0604020202020204"/>
              </a:rPr>
              <a:t>H)</a:t>
            </a:r>
            <a:endParaRPr sz="800" dirty="0">
              <a:latin typeface="Arial" panose="020B0604020202020204"/>
              <a:ea typeface="Arial" panose="020B0604020202020204"/>
              <a:cs typeface="Arial" panose="020B0604020202020204"/>
            </a:endParaRPr>
          </a:p>
          <a:p>
            <a:pPr marL="12700" algn="l" rtl="0" eaLnBrk="0">
              <a:lnSpc>
                <a:spcPct val="88000"/>
              </a:lnSpc>
              <a:spcBef>
                <a:spcPts val="680"/>
              </a:spcBef>
            </a:pPr>
            <a:r>
              <a:rPr sz="800" kern="0" spc="40" dirty="0">
                <a:solidFill>
                  <a:srgbClr val="231F20">
                    <a:alpha val="100000"/>
                  </a:srgbClr>
                </a:solidFill>
                <a:latin typeface="Arial" panose="020B0604020202020204"/>
                <a:ea typeface="Arial" panose="020B0604020202020204"/>
                <a:cs typeface="Arial" panose="020B0604020202020204"/>
              </a:rPr>
              <a:t>RF Connectors</a:t>
            </a:r>
            <a:r>
              <a:rPr sz="800" kern="0" spc="80" dirty="0">
                <a:solidFill>
                  <a:srgbClr val="231F20">
                    <a:alpha val="100000"/>
                  </a:srgbClr>
                </a:solidFill>
                <a:latin typeface="Arial" panose="020B0604020202020204"/>
                <a:ea typeface="Arial" panose="020B0604020202020204"/>
                <a:cs typeface="Arial" panose="020B0604020202020204"/>
              </a:rPr>
              <a:t> </a:t>
            </a:r>
            <a:r>
              <a:rPr sz="800" kern="0" spc="40" dirty="0">
                <a:solidFill>
                  <a:srgbClr val="231F20">
                    <a:alpha val="100000"/>
                  </a:srgbClr>
                </a:solidFill>
                <a:latin typeface="Arial" panose="020B0604020202020204"/>
                <a:ea typeface="Arial" panose="020B0604020202020204"/>
                <a:cs typeface="Arial" panose="020B0604020202020204"/>
              </a:rPr>
              <a:t>(Input /</a:t>
            </a:r>
            <a:r>
              <a:rPr sz="800" kern="0" spc="60" dirty="0">
                <a:solidFill>
                  <a:srgbClr val="231F20">
                    <a:alpha val="100000"/>
                  </a:srgbClr>
                </a:solidFill>
                <a:latin typeface="Arial" panose="020B0604020202020204"/>
                <a:ea typeface="Arial" panose="020B0604020202020204"/>
                <a:cs typeface="Arial" panose="020B0604020202020204"/>
              </a:rPr>
              <a:t> </a:t>
            </a:r>
            <a:r>
              <a:rPr sz="800" kern="0" spc="30" dirty="0">
                <a:solidFill>
                  <a:srgbClr val="231F20">
                    <a:alpha val="100000"/>
                  </a:srgbClr>
                </a:solidFill>
                <a:latin typeface="Arial" panose="020B0604020202020204"/>
                <a:ea typeface="Arial" panose="020B0604020202020204"/>
                <a:cs typeface="Arial" panose="020B0604020202020204"/>
              </a:rPr>
              <a:t>Output)</a:t>
            </a:r>
            <a:endParaRPr sz="800" dirty="0">
              <a:latin typeface="Arial" panose="020B0604020202020204"/>
              <a:ea typeface="Arial" panose="020B0604020202020204"/>
              <a:cs typeface="Arial" panose="020B0604020202020204"/>
            </a:endParaRPr>
          </a:p>
          <a:p>
            <a:pPr marL="13970" algn="l" rtl="0" eaLnBrk="0">
              <a:lnSpc>
                <a:spcPts val="2265"/>
              </a:lnSpc>
            </a:pPr>
            <a:r>
              <a:rPr sz="800" kern="0" spc="40" dirty="0">
                <a:solidFill>
                  <a:srgbClr val="231F20">
                    <a:alpha val="100000"/>
                  </a:srgbClr>
                </a:solidFill>
                <a:latin typeface="Arial" panose="020B0604020202020204"/>
                <a:ea typeface="Arial" panose="020B0604020202020204"/>
                <a:cs typeface="Arial" panose="020B0604020202020204"/>
              </a:rPr>
              <a:t>Control Connector  (Option1)</a:t>
            </a:r>
            <a:endParaRPr sz="800" dirty="0">
              <a:latin typeface="Arial" panose="020B0604020202020204"/>
              <a:ea typeface="Arial" panose="020B0604020202020204"/>
              <a:cs typeface="Arial" panose="020B0604020202020204"/>
            </a:endParaRPr>
          </a:p>
          <a:p>
            <a:pPr marL="23495" indent="-10160" algn="l" rtl="0" eaLnBrk="0">
              <a:lnSpc>
                <a:spcPct val="141000"/>
              </a:lnSpc>
              <a:spcBef>
                <a:spcPts val="1080"/>
              </a:spcBef>
            </a:pPr>
            <a:r>
              <a:rPr sz="800" kern="0" spc="40" dirty="0">
                <a:solidFill>
                  <a:srgbClr val="231F20">
                    <a:alpha val="100000"/>
                  </a:srgbClr>
                </a:solidFill>
                <a:latin typeface="Arial" panose="020B0604020202020204"/>
                <a:ea typeface="Arial" panose="020B0604020202020204"/>
                <a:cs typeface="Arial" panose="020B0604020202020204"/>
              </a:rPr>
              <a:t>Control Connector  (Option2)</a:t>
            </a:r>
            <a:r>
              <a:rPr sz="800" kern="0" spc="0" dirty="0">
                <a:solidFill>
                  <a:srgbClr val="231F20">
                    <a:alpha val="100000"/>
                  </a:srgbClr>
                </a:solidFill>
                <a:latin typeface="Arial" panose="020B0604020202020204"/>
                <a:ea typeface="Arial" panose="020B0604020202020204"/>
                <a:cs typeface="Arial" panose="020B0604020202020204"/>
              </a:rPr>
              <a:t>     </a:t>
            </a:r>
            <a:r>
              <a:rPr sz="800" kern="0" spc="30" dirty="0">
                <a:solidFill>
                  <a:srgbClr val="231F20">
                    <a:alpha val="100000"/>
                  </a:srgbClr>
                </a:solidFill>
                <a:latin typeface="Arial" panose="020B0604020202020204"/>
                <a:ea typeface="Arial" panose="020B0604020202020204"/>
                <a:cs typeface="Arial" panose="020B0604020202020204"/>
              </a:rPr>
              <a:t>Cooling</a:t>
            </a:r>
            <a:endParaRPr sz="800" dirty="0">
              <a:latin typeface="Arial" panose="020B0604020202020204"/>
              <a:ea typeface="Arial" panose="020B0604020202020204"/>
              <a:cs typeface="Arial" panose="020B0604020202020204"/>
            </a:endParaRPr>
          </a:p>
          <a:p>
            <a:pPr algn="l" rtl="0" eaLnBrk="0">
              <a:lnSpc>
                <a:spcPct val="131000"/>
              </a:lnSpc>
            </a:pPr>
            <a:endParaRPr sz="300" dirty="0">
              <a:latin typeface="Arial" panose="020B0604020202020204"/>
              <a:ea typeface="Arial" panose="020B0604020202020204"/>
              <a:cs typeface="Arial" panose="020B0604020202020204"/>
            </a:endParaRPr>
          </a:p>
          <a:p>
            <a:pPr marL="26035" algn="l" rtl="0" eaLnBrk="0">
              <a:lnSpc>
                <a:spcPct val="88000"/>
              </a:lnSpc>
            </a:pPr>
            <a:r>
              <a:rPr sz="800" kern="0" spc="40" dirty="0">
                <a:solidFill>
                  <a:srgbClr val="231F20">
                    <a:alpha val="100000"/>
                  </a:srgbClr>
                </a:solidFill>
                <a:latin typeface="Arial" panose="020B0604020202020204"/>
                <a:ea typeface="Arial" panose="020B0604020202020204"/>
                <a:cs typeface="Arial" panose="020B0604020202020204"/>
              </a:rPr>
              <a:t>Weight</a:t>
            </a:r>
            <a:endParaRPr sz="800" dirty="0">
              <a:latin typeface="Arial" panose="020B0604020202020204"/>
              <a:ea typeface="Arial" panose="020B0604020202020204"/>
              <a:cs typeface="Arial" panose="020B0604020202020204"/>
            </a:endParaRPr>
          </a:p>
        </p:txBody>
      </p:sp>
      <p:pic>
        <p:nvPicPr>
          <p:cNvPr id="1386" name="picture 1386"/>
          <p:cNvPicPr>
            <a:picLocks noChangeAspect="1"/>
          </p:cNvPicPr>
          <p:nvPr/>
        </p:nvPicPr>
        <p:blipFill>
          <a:blip r:embed="rId10"/>
          <a:stretch>
            <a:fillRect/>
          </a:stretch>
        </p:blipFill>
        <p:spPr>
          <a:xfrm rot="21600000">
            <a:off x="684489" y="785514"/>
            <a:ext cx="2691335" cy="2736587"/>
          </a:xfrm>
          <a:prstGeom prst="rect">
            <a:avLst/>
          </a:prstGeom>
        </p:spPr>
      </p:pic>
      <p:sp>
        <p:nvSpPr>
          <p:cNvPr id="1388" name="textbox 1388"/>
          <p:cNvSpPr/>
          <p:nvPr/>
        </p:nvSpPr>
        <p:spPr>
          <a:xfrm>
            <a:off x="192238" y="576196"/>
            <a:ext cx="7094855" cy="721994"/>
          </a:xfrm>
          <a:prstGeom prst="rect">
            <a:avLst/>
          </a:prstGeom>
          <a:solidFill>
            <a:srgbClr val="E6E7E9">
              <a:alpha val="100000"/>
            </a:srgbClr>
          </a:solidFill>
          <a:ln w="0" cap="flat">
            <a:noFill/>
            <a:prstDash val="solid"/>
            <a:miter lim="0"/>
          </a:ln>
        </p:spPr>
        <p:txBody>
          <a:bodyPr vert="horz" wrap="square" lIns="0" tIns="0" rIns="0" bIns="0"/>
          <a:p>
            <a:pPr algn="l" rtl="0" eaLnBrk="0">
              <a:lnSpc>
                <a:spcPct val="106000"/>
              </a:lnSpc>
            </a:pPr>
            <a:endParaRPr sz="500" dirty="0">
              <a:latin typeface="Arial" panose="020B0604020202020204"/>
              <a:ea typeface="Arial" panose="020B0604020202020204"/>
              <a:cs typeface="Arial" panose="020B0604020202020204"/>
            </a:endParaRPr>
          </a:p>
          <a:p>
            <a:pPr marL="227330" algn="l" rtl="0" eaLnBrk="0">
              <a:lnSpc>
                <a:spcPct val="83000"/>
              </a:lnSpc>
              <a:spcBef>
                <a:spcPts val="5"/>
              </a:spcBef>
            </a:pPr>
            <a:r>
              <a:rPr sz="1700" b="1" kern="0" spc="70" dirty="0">
                <a:solidFill>
                  <a:srgbClr val="231F20">
                    <a:alpha val="100000"/>
                  </a:srgbClr>
                </a:solidFill>
                <a:latin typeface="Arial" panose="020B0604020202020204"/>
                <a:ea typeface="Arial" panose="020B0604020202020204"/>
                <a:cs typeface="Arial" panose="020B0604020202020204"/>
              </a:rPr>
              <a:t>RF</a:t>
            </a:r>
            <a:r>
              <a:rPr sz="1700" b="1" kern="0" spc="220" dirty="0">
                <a:solidFill>
                  <a:srgbClr val="231F20">
                    <a:alpha val="100000"/>
                  </a:srgbClr>
                </a:solidFill>
                <a:latin typeface="Arial" panose="020B0604020202020204"/>
                <a:ea typeface="Arial" panose="020B0604020202020204"/>
                <a:cs typeface="Arial" panose="020B0604020202020204"/>
              </a:rPr>
              <a:t> </a:t>
            </a:r>
            <a:r>
              <a:rPr sz="1700" b="1" kern="0" spc="70" dirty="0">
                <a:solidFill>
                  <a:srgbClr val="231F20">
                    <a:alpha val="100000"/>
                  </a:srgbClr>
                </a:solidFill>
                <a:latin typeface="Arial" panose="020B0604020202020204"/>
                <a:ea typeface="Arial" panose="020B0604020202020204"/>
                <a:cs typeface="Arial" panose="020B0604020202020204"/>
              </a:rPr>
              <a:t>Power Amplifier</a:t>
            </a:r>
            <a:endParaRPr sz="1700" dirty="0">
              <a:latin typeface="Arial" panose="020B0604020202020204"/>
              <a:ea typeface="Arial" panose="020B0604020202020204"/>
              <a:cs typeface="Arial" panose="020B0604020202020204"/>
            </a:endParaRPr>
          </a:p>
          <a:p>
            <a:pPr marL="212090" algn="l" rtl="0" eaLnBrk="0">
              <a:lnSpc>
                <a:spcPct val="85000"/>
              </a:lnSpc>
              <a:spcBef>
                <a:spcPts val="125"/>
              </a:spcBef>
            </a:pPr>
            <a:r>
              <a:rPr sz="1100" kern="0" spc="140" dirty="0">
                <a:solidFill>
                  <a:srgbClr val="231F20">
                    <a:alpha val="100000"/>
                  </a:srgbClr>
                </a:solidFill>
                <a:latin typeface="Arial" panose="020B0604020202020204"/>
                <a:ea typeface="Arial" panose="020B0604020202020204"/>
                <a:cs typeface="Arial" panose="020B0604020202020204"/>
              </a:rPr>
              <a:t>495-505</a:t>
            </a:r>
            <a:r>
              <a:rPr sz="1100" kern="0" spc="0" dirty="0">
                <a:solidFill>
                  <a:srgbClr val="231F20">
                    <a:alpha val="100000"/>
                  </a:srgbClr>
                </a:solidFill>
                <a:latin typeface="Arial" panose="020B0604020202020204"/>
                <a:ea typeface="Arial" panose="020B0604020202020204"/>
                <a:cs typeface="Arial" panose="020B0604020202020204"/>
              </a:rPr>
              <a:t>MHz</a:t>
            </a:r>
            <a:r>
              <a:rPr sz="1100" kern="0" spc="140" dirty="0">
                <a:solidFill>
                  <a:srgbClr val="231F20">
                    <a:alpha val="100000"/>
                  </a:srgbClr>
                </a:solidFill>
                <a:latin typeface="Arial" panose="020B0604020202020204"/>
                <a:ea typeface="Arial" panose="020B0604020202020204"/>
                <a:cs typeface="Arial" panose="020B0604020202020204"/>
              </a:rPr>
              <a:t> 5</a:t>
            </a:r>
            <a:r>
              <a:rPr sz="1100" kern="0" spc="0" dirty="0">
                <a:solidFill>
                  <a:srgbClr val="231F20">
                    <a:alpha val="100000"/>
                  </a:srgbClr>
                </a:solidFill>
                <a:latin typeface="Arial" panose="020B0604020202020204"/>
                <a:ea typeface="Arial" panose="020B0604020202020204"/>
                <a:cs typeface="Arial" panose="020B0604020202020204"/>
              </a:rPr>
              <a:t>KW</a:t>
            </a:r>
            <a:r>
              <a:rPr sz="1100" kern="0" spc="40" dirty="0">
                <a:solidFill>
                  <a:srgbClr val="231F20">
                    <a:alpha val="100000"/>
                  </a:srgbClr>
                </a:solidFill>
                <a:latin typeface="Arial" panose="020B0604020202020204"/>
                <a:ea typeface="Arial" panose="020B0604020202020204"/>
                <a:cs typeface="Arial" panose="020B0604020202020204"/>
              </a:rPr>
              <a:t> </a:t>
            </a:r>
            <a:r>
              <a:rPr sz="1100" kern="0" spc="0" dirty="0">
                <a:solidFill>
                  <a:srgbClr val="231F20">
                    <a:alpha val="100000"/>
                  </a:srgbClr>
                </a:solidFill>
                <a:latin typeface="Arial" panose="020B0604020202020204"/>
                <a:ea typeface="Arial" panose="020B0604020202020204"/>
                <a:cs typeface="Arial" panose="020B0604020202020204"/>
              </a:rPr>
              <a:t>Amplifier</a:t>
            </a:r>
            <a:r>
              <a:rPr sz="1100" kern="0" spc="140" dirty="0">
                <a:solidFill>
                  <a:srgbClr val="231F20">
                    <a:alpha val="100000"/>
                  </a:srgbClr>
                </a:solidFill>
                <a:latin typeface="Arial" panose="020B0604020202020204"/>
                <a:ea typeface="Arial" panose="020B0604020202020204"/>
                <a:cs typeface="Arial" panose="020B0604020202020204"/>
              </a:rPr>
              <a:t>(</a:t>
            </a:r>
            <a:r>
              <a:rPr sz="1100" kern="0" spc="0" dirty="0">
                <a:solidFill>
                  <a:srgbClr val="231F20">
                    <a:alpha val="100000"/>
                  </a:srgbClr>
                </a:solidFill>
                <a:latin typeface="Arial" panose="020B0604020202020204"/>
                <a:ea typeface="Arial" panose="020B0604020202020204"/>
                <a:cs typeface="Arial" panose="020B0604020202020204"/>
              </a:rPr>
              <a:t>Rack</a:t>
            </a:r>
            <a:r>
              <a:rPr sz="1100" kern="0" spc="120" dirty="0">
                <a:solidFill>
                  <a:srgbClr val="231F20">
                    <a:alpha val="100000"/>
                  </a:srgbClr>
                </a:solidFill>
                <a:latin typeface="Arial" panose="020B0604020202020204"/>
                <a:ea typeface="Arial" panose="020B0604020202020204"/>
                <a:cs typeface="Arial" panose="020B0604020202020204"/>
              </a:rPr>
              <a:t> </a:t>
            </a:r>
            <a:r>
              <a:rPr sz="1100" kern="0" spc="0" dirty="0">
                <a:solidFill>
                  <a:srgbClr val="231F20">
                    <a:alpha val="100000"/>
                  </a:srgbClr>
                </a:solidFill>
                <a:latin typeface="Arial" panose="020B0604020202020204"/>
                <a:ea typeface="Arial" panose="020B0604020202020204"/>
                <a:cs typeface="Arial" panose="020B0604020202020204"/>
              </a:rPr>
              <a:t>Mount</a:t>
            </a:r>
            <a:r>
              <a:rPr sz="1100" kern="0" spc="140" dirty="0">
                <a:solidFill>
                  <a:srgbClr val="231F20">
                    <a:alpha val="100000"/>
                  </a:srgbClr>
                </a:solidFill>
                <a:latin typeface="Arial" panose="020B0604020202020204"/>
                <a:ea typeface="Arial" panose="020B0604020202020204"/>
                <a:cs typeface="Arial" panose="020B0604020202020204"/>
              </a:rPr>
              <a:t>)</a:t>
            </a:r>
            <a:endParaRPr sz="1100" dirty="0">
              <a:latin typeface="Arial" panose="020B0604020202020204"/>
              <a:ea typeface="Arial" panose="020B0604020202020204"/>
              <a:cs typeface="Arial" panose="020B0604020202020204"/>
            </a:endParaRPr>
          </a:p>
          <a:p>
            <a:pPr marL="220980" algn="l" rtl="0" eaLnBrk="0">
              <a:lnSpc>
                <a:spcPts val="1550"/>
              </a:lnSpc>
            </a:pPr>
            <a:r>
              <a:rPr sz="1100" kern="0" spc="0" dirty="0">
                <a:solidFill>
                  <a:srgbClr val="231F20">
                    <a:alpha val="100000"/>
                  </a:srgbClr>
                </a:solidFill>
                <a:latin typeface="Arial" panose="020B0604020202020204"/>
                <a:ea typeface="Arial" panose="020B0604020202020204"/>
                <a:cs typeface="Arial" panose="020B0604020202020204"/>
              </a:rPr>
              <a:t>Model</a:t>
            </a:r>
            <a:r>
              <a:rPr sz="1100" kern="0" spc="70" dirty="0">
                <a:solidFill>
                  <a:srgbClr val="231F20">
                    <a:alpha val="100000"/>
                  </a:srgbClr>
                </a:solidFill>
                <a:latin typeface="Arial" panose="020B0604020202020204"/>
                <a:ea typeface="Arial" panose="020B0604020202020204"/>
                <a:cs typeface="Arial" panose="020B0604020202020204"/>
              </a:rPr>
              <a:t>: </a:t>
            </a:r>
            <a:r>
              <a:rPr sz="1100" kern="0" spc="0" dirty="0">
                <a:solidFill>
                  <a:srgbClr val="231F20">
                    <a:alpha val="100000"/>
                  </a:srgbClr>
                </a:solidFill>
                <a:latin typeface="Arial" panose="020B0604020202020204"/>
                <a:ea typeface="Arial" panose="020B0604020202020204"/>
                <a:cs typeface="Arial" panose="020B0604020202020204"/>
              </a:rPr>
              <a:t>SW</a:t>
            </a:r>
            <a:r>
              <a:rPr sz="1100" kern="0" spc="70" dirty="0">
                <a:solidFill>
                  <a:srgbClr val="231F20">
                    <a:alpha val="100000"/>
                  </a:srgbClr>
                </a:solidFill>
                <a:latin typeface="Arial" panose="020B0604020202020204"/>
                <a:ea typeface="Arial" panose="020B0604020202020204"/>
                <a:cs typeface="Arial" panose="020B0604020202020204"/>
              </a:rPr>
              <a:t>-</a:t>
            </a:r>
            <a:r>
              <a:rPr sz="1100" kern="0" spc="0" dirty="0">
                <a:solidFill>
                  <a:srgbClr val="231F20">
                    <a:alpha val="100000"/>
                  </a:srgbClr>
                </a:solidFill>
                <a:latin typeface="Arial" panose="020B0604020202020204"/>
                <a:ea typeface="Arial" panose="020B0604020202020204"/>
                <a:cs typeface="Arial" panose="020B0604020202020204"/>
              </a:rPr>
              <a:t>PA</a:t>
            </a:r>
            <a:r>
              <a:rPr sz="1100" kern="0" spc="70" dirty="0">
                <a:solidFill>
                  <a:srgbClr val="231F20">
                    <a:alpha val="100000"/>
                  </a:srgbClr>
                </a:solidFill>
                <a:latin typeface="Arial" panose="020B0604020202020204"/>
                <a:ea typeface="Arial" panose="020B0604020202020204"/>
                <a:cs typeface="Arial" panose="020B0604020202020204"/>
              </a:rPr>
              <a:t>-04950505-67</a:t>
            </a:r>
            <a:r>
              <a:rPr sz="1100" kern="0" spc="60" dirty="0">
                <a:solidFill>
                  <a:srgbClr val="231F20">
                    <a:alpha val="100000"/>
                  </a:srgbClr>
                </a:solidFill>
                <a:latin typeface="Arial" panose="020B0604020202020204"/>
                <a:ea typeface="Arial" panose="020B0604020202020204"/>
                <a:cs typeface="Arial" panose="020B0604020202020204"/>
              </a:rPr>
              <a:t>C</a:t>
            </a:r>
            <a:endParaRPr sz="1100" dirty="0">
              <a:latin typeface="Arial" panose="020B0604020202020204"/>
              <a:ea typeface="Arial" panose="020B0604020202020204"/>
              <a:cs typeface="Arial" panose="020B0604020202020204"/>
            </a:endParaRPr>
          </a:p>
        </p:txBody>
      </p:sp>
      <p:sp>
        <p:nvSpPr>
          <p:cNvPr id="1390" name="textbox 1390"/>
          <p:cNvSpPr/>
          <p:nvPr/>
        </p:nvSpPr>
        <p:spPr>
          <a:xfrm>
            <a:off x="4225997" y="1378898"/>
            <a:ext cx="1650364" cy="149225"/>
          </a:xfrm>
          <a:prstGeom prst="rect">
            <a:avLst/>
          </a:prstGeom>
          <a:noFill/>
          <a:ln w="0" cap="flat">
            <a:noFill/>
            <a:prstDash val="solid"/>
            <a:miter lim="0"/>
          </a:ln>
        </p:spPr>
        <p:txBody>
          <a:bodyPr vert="horz" wrap="square" lIns="0" tIns="0" rIns="0" bIns="0"/>
          <a:p>
            <a:pPr algn="l" rtl="0" eaLnBrk="0">
              <a:lnSpc>
                <a:spcPct val="84000"/>
              </a:lnSpc>
            </a:pPr>
            <a:endParaRPr sz="100" dirty="0">
              <a:latin typeface="Arial" panose="020B0604020202020204"/>
              <a:ea typeface="Arial" panose="020B0604020202020204"/>
              <a:cs typeface="Arial" panose="020B0604020202020204"/>
            </a:endParaRPr>
          </a:p>
          <a:p>
            <a:pPr marL="12700" algn="l" rtl="0" eaLnBrk="0">
              <a:lnSpc>
                <a:spcPct val="81000"/>
              </a:lnSpc>
            </a:pPr>
            <a:r>
              <a:rPr sz="1000" kern="0" spc="10" dirty="0">
                <a:solidFill>
                  <a:srgbClr val="1F2B4A">
                    <a:alpha val="100000"/>
                  </a:srgbClr>
                </a:solidFill>
                <a:latin typeface="Arial" panose="020B0604020202020204"/>
                <a:ea typeface="Arial" panose="020B0604020202020204"/>
                <a:cs typeface="Arial" panose="020B0604020202020204"/>
              </a:rPr>
              <a:t>Output</a:t>
            </a:r>
            <a:r>
              <a:rPr sz="1000" kern="0" spc="110" dirty="0">
                <a:solidFill>
                  <a:srgbClr val="1F2B4A">
                    <a:alpha val="100000"/>
                  </a:srgbClr>
                </a:solidFill>
                <a:latin typeface="Arial" panose="020B0604020202020204"/>
                <a:ea typeface="Arial" panose="020B0604020202020204"/>
                <a:cs typeface="Arial" panose="020B0604020202020204"/>
              </a:rPr>
              <a:t> </a:t>
            </a:r>
            <a:r>
              <a:rPr sz="1000" kern="0" spc="10" dirty="0">
                <a:solidFill>
                  <a:srgbClr val="1F2B4A">
                    <a:alpha val="100000"/>
                  </a:srgbClr>
                </a:solidFill>
                <a:latin typeface="Arial" panose="020B0604020202020204"/>
                <a:ea typeface="Arial" panose="020B0604020202020204"/>
                <a:cs typeface="Arial" panose="020B0604020202020204"/>
              </a:rPr>
              <a:t>Power Curve Graph:</a:t>
            </a:r>
            <a:endParaRPr sz="1000" dirty="0">
              <a:latin typeface="Arial" panose="020B0604020202020204"/>
              <a:ea typeface="Arial" panose="020B0604020202020204"/>
              <a:cs typeface="Arial" panose="020B0604020202020204"/>
            </a:endParaRPr>
          </a:p>
        </p:txBody>
      </p:sp>
      <p:sp>
        <p:nvSpPr>
          <p:cNvPr id="1392" name="textbox 1392"/>
          <p:cNvSpPr/>
          <p:nvPr/>
        </p:nvSpPr>
        <p:spPr>
          <a:xfrm>
            <a:off x="639156" y="6496386"/>
            <a:ext cx="1033780" cy="168910"/>
          </a:xfrm>
          <a:prstGeom prst="rect">
            <a:avLst/>
          </a:prstGeom>
          <a:noFill/>
          <a:ln w="0" cap="flat">
            <a:noFill/>
            <a:prstDash val="solid"/>
            <a:miter lim="0"/>
          </a:ln>
        </p:spPr>
        <p:txBody>
          <a:bodyPr vert="horz" wrap="square" lIns="0" tIns="0" rIns="0" bIns="0"/>
          <a:p>
            <a:pPr algn="l" rtl="0" eaLnBrk="0">
              <a:lnSpc>
                <a:spcPct val="87000"/>
              </a:lnSpc>
            </a:pPr>
            <a:endParaRPr sz="100" dirty="0">
              <a:latin typeface="Arial" panose="020B0604020202020204"/>
              <a:ea typeface="Arial" panose="020B0604020202020204"/>
              <a:cs typeface="Arial" panose="020B0604020202020204"/>
            </a:endParaRPr>
          </a:p>
          <a:p>
            <a:pPr marL="12700" algn="l" rtl="0" eaLnBrk="0">
              <a:lnSpc>
                <a:spcPct val="85000"/>
              </a:lnSpc>
            </a:pPr>
            <a:r>
              <a:rPr sz="1100" kern="0" spc="130" dirty="0">
                <a:solidFill>
                  <a:srgbClr val="21294D">
                    <a:alpha val="100000"/>
                  </a:srgbClr>
                </a:solidFill>
                <a:latin typeface="Arial" panose="020B0604020202020204"/>
                <a:ea typeface="Arial" panose="020B0604020202020204"/>
                <a:cs typeface="Arial" panose="020B0604020202020204"/>
              </a:rPr>
              <a:t>1.2</a:t>
            </a:r>
            <a:r>
              <a:rPr sz="1100" kern="0" spc="120" dirty="0">
                <a:solidFill>
                  <a:srgbClr val="21294D">
                    <a:alpha val="100000"/>
                  </a:srgbClr>
                </a:solidFill>
                <a:latin typeface="Arial" panose="020B0604020202020204"/>
                <a:ea typeface="Arial" panose="020B0604020202020204"/>
                <a:cs typeface="Arial" panose="020B0604020202020204"/>
              </a:rPr>
              <a:t> </a:t>
            </a:r>
            <a:r>
              <a:rPr sz="1100" kern="0" spc="0" dirty="0">
                <a:solidFill>
                  <a:srgbClr val="21294D">
                    <a:alpha val="100000"/>
                  </a:srgbClr>
                </a:solidFill>
                <a:latin typeface="Arial" panose="020B0604020202020204"/>
                <a:ea typeface="Arial" panose="020B0604020202020204"/>
                <a:cs typeface="Arial" panose="020B0604020202020204"/>
              </a:rPr>
              <a:t>Mechanical</a:t>
            </a:r>
            <a:endParaRPr sz="1100" dirty="0">
              <a:latin typeface="Arial" panose="020B0604020202020204"/>
              <a:ea typeface="Arial" panose="020B0604020202020204"/>
              <a:cs typeface="Arial" panose="020B0604020202020204"/>
            </a:endParaRPr>
          </a:p>
        </p:txBody>
      </p:sp>
      <p:sp>
        <p:nvSpPr>
          <p:cNvPr id="1394" name="textbox 1394"/>
          <p:cNvSpPr/>
          <p:nvPr/>
        </p:nvSpPr>
        <p:spPr>
          <a:xfrm>
            <a:off x="830804" y="3806746"/>
            <a:ext cx="1392555" cy="2621279"/>
          </a:xfrm>
          <a:prstGeom prst="rect">
            <a:avLst/>
          </a:prstGeom>
          <a:noFill/>
          <a:ln w="0" cap="flat">
            <a:noFill/>
            <a:prstDash val="solid"/>
            <a:miter lim="0"/>
          </a:ln>
        </p:spPr>
        <p:txBody>
          <a:bodyPr vert="horz" wrap="square" lIns="0" tIns="0" rIns="0" bIns="0"/>
          <a:p>
            <a:pPr algn="l" rtl="0" eaLnBrk="0">
              <a:lnSpc>
                <a:spcPct val="82000"/>
              </a:lnSpc>
            </a:pPr>
            <a:endParaRPr sz="100" dirty="0">
              <a:latin typeface="Arial" panose="020B0604020202020204"/>
              <a:ea typeface="Arial" panose="020B0604020202020204"/>
              <a:cs typeface="Arial" panose="020B0604020202020204"/>
            </a:endParaRPr>
          </a:p>
          <a:p>
            <a:pPr marL="15240" algn="l" rtl="0" eaLnBrk="0">
              <a:lnSpc>
                <a:spcPct val="76000"/>
              </a:lnSpc>
            </a:pPr>
            <a:r>
              <a:rPr sz="800" kern="0" spc="50" dirty="0">
                <a:solidFill>
                  <a:srgbClr val="FFFFFF">
                    <a:alpha val="100000"/>
                  </a:srgbClr>
                </a:solidFill>
                <a:latin typeface="Arial" panose="020B0604020202020204"/>
                <a:ea typeface="Arial" panose="020B0604020202020204"/>
                <a:cs typeface="Arial" panose="020B0604020202020204"/>
              </a:rPr>
              <a:t>PARAMETER</a:t>
            </a:r>
            <a:endParaRPr sz="800" dirty="0">
              <a:latin typeface="Arial" panose="020B0604020202020204"/>
              <a:ea typeface="Arial" panose="020B0604020202020204"/>
              <a:cs typeface="Arial" panose="020B0604020202020204"/>
            </a:endParaRPr>
          </a:p>
          <a:p>
            <a:pPr marL="12700" algn="l" rtl="0" eaLnBrk="0">
              <a:lnSpc>
                <a:spcPct val="88000"/>
              </a:lnSpc>
              <a:spcBef>
                <a:spcPts val="630"/>
              </a:spcBef>
            </a:pPr>
            <a:r>
              <a:rPr sz="800" kern="0" spc="40" dirty="0">
                <a:solidFill>
                  <a:srgbClr val="231F20">
                    <a:alpha val="100000"/>
                  </a:srgbClr>
                </a:solidFill>
                <a:latin typeface="Arial" panose="020B0604020202020204"/>
                <a:ea typeface="Arial" panose="020B0604020202020204"/>
                <a:cs typeface="Arial" panose="020B0604020202020204"/>
              </a:rPr>
              <a:t>Operating</a:t>
            </a:r>
            <a:r>
              <a:rPr sz="800" kern="0" spc="100" dirty="0">
                <a:solidFill>
                  <a:srgbClr val="231F20">
                    <a:alpha val="100000"/>
                  </a:srgbClr>
                </a:solidFill>
                <a:latin typeface="Arial" panose="020B0604020202020204"/>
                <a:ea typeface="Arial" panose="020B0604020202020204"/>
                <a:cs typeface="Arial" panose="020B0604020202020204"/>
              </a:rPr>
              <a:t> </a:t>
            </a:r>
            <a:r>
              <a:rPr sz="800" kern="0" spc="40" dirty="0">
                <a:solidFill>
                  <a:srgbClr val="231F20">
                    <a:alpha val="100000"/>
                  </a:srgbClr>
                </a:solidFill>
                <a:latin typeface="Arial" panose="020B0604020202020204"/>
                <a:ea typeface="Arial" panose="020B0604020202020204"/>
                <a:cs typeface="Arial" panose="020B0604020202020204"/>
              </a:rPr>
              <a:t>Frequency</a:t>
            </a:r>
            <a:endParaRPr sz="800" dirty="0">
              <a:latin typeface="Arial" panose="020B0604020202020204"/>
              <a:ea typeface="Arial" panose="020B0604020202020204"/>
              <a:cs typeface="Arial" panose="020B0604020202020204"/>
            </a:endParaRPr>
          </a:p>
          <a:p>
            <a:pPr marL="16510" algn="l" rtl="0" eaLnBrk="0">
              <a:lnSpc>
                <a:spcPct val="76000"/>
              </a:lnSpc>
              <a:spcBef>
                <a:spcPts val="575"/>
              </a:spcBef>
            </a:pPr>
            <a:r>
              <a:rPr sz="800" kern="0" spc="30" dirty="0">
                <a:solidFill>
                  <a:srgbClr val="231F20">
                    <a:alpha val="100000"/>
                  </a:srgbClr>
                </a:solidFill>
                <a:latin typeface="Arial" panose="020B0604020202020204"/>
                <a:ea typeface="Arial" panose="020B0604020202020204"/>
                <a:cs typeface="Arial" panose="020B0604020202020204"/>
              </a:rPr>
              <a:t>RF</a:t>
            </a:r>
            <a:r>
              <a:rPr sz="800" kern="0" spc="140" dirty="0">
                <a:solidFill>
                  <a:srgbClr val="231F20">
                    <a:alpha val="100000"/>
                  </a:srgbClr>
                </a:solidFill>
                <a:latin typeface="Arial" panose="020B0604020202020204"/>
                <a:ea typeface="Arial" panose="020B0604020202020204"/>
                <a:cs typeface="Arial" panose="020B0604020202020204"/>
              </a:rPr>
              <a:t> </a:t>
            </a:r>
            <a:r>
              <a:rPr sz="800" kern="0" spc="30" dirty="0">
                <a:solidFill>
                  <a:srgbClr val="231F20">
                    <a:alpha val="100000"/>
                  </a:srgbClr>
                </a:solidFill>
                <a:latin typeface="Arial" panose="020B0604020202020204"/>
                <a:ea typeface="Arial" panose="020B0604020202020204"/>
                <a:cs typeface="Arial" panose="020B0604020202020204"/>
              </a:rPr>
              <a:t>INPUT</a:t>
            </a:r>
            <a:endParaRPr sz="800" dirty="0">
              <a:latin typeface="Arial" panose="020B0604020202020204"/>
              <a:ea typeface="Arial" panose="020B0604020202020204"/>
              <a:cs typeface="Arial" panose="020B0604020202020204"/>
            </a:endParaRPr>
          </a:p>
          <a:p>
            <a:pPr marL="15875" algn="l" rtl="0" eaLnBrk="0">
              <a:lnSpc>
                <a:spcPct val="77000"/>
              </a:lnSpc>
              <a:spcBef>
                <a:spcPts val="675"/>
              </a:spcBef>
            </a:pPr>
            <a:r>
              <a:rPr sz="800" kern="0" spc="30" dirty="0">
                <a:solidFill>
                  <a:srgbClr val="231F20">
                    <a:alpha val="100000"/>
                  </a:srgbClr>
                </a:solidFill>
                <a:latin typeface="Arial" panose="020B0604020202020204"/>
                <a:ea typeface="Arial" panose="020B0604020202020204"/>
                <a:cs typeface="Arial" panose="020B0604020202020204"/>
              </a:rPr>
              <a:t>Power</a:t>
            </a:r>
            <a:r>
              <a:rPr sz="800" kern="0" spc="130" dirty="0">
                <a:solidFill>
                  <a:srgbClr val="231F20">
                    <a:alpha val="100000"/>
                  </a:srgbClr>
                </a:solidFill>
                <a:latin typeface="Arial" panose="020B0604020202020204"/>
                <a:ea typeface="Arial" panose="020B0604020202020204"/>
                <a:cs typeface="Arial" panose="020B0604020202020204"/>
              </a:rPr>
              <a:t> </a:t>
            </a:r>
            <a:r>
              <a:rPr sz="800" kern="0" spc="30" dirty="0">
                <a:solidFill>
                  <a:srgbClr val="231F20">
                    <a:alpha val="100000"/>
                  </a:srgbClr>
                </a:solidFill>
                <a:latin typeface="Arial" panose="020B0604020202020204"/>
                <a:ea typeface="Arial" panose="020B0604020202020204"/>
                <a:cs typeface="Arial" panose="020B0604020202020204"/>
              </a:rPr>
              <a:t>Gain</a:t>
            </a:r>
            <a:endParaRPr sz="800" dirty="0">
              <a:latin typeface="Arial" panose="020B0604020202020204"/>
              <a:ea typeface="Arial" panose="020B0604020202020204"/>
              <a:cs typeface="Arial" panose="020B0604020202020204"/>
            </a:endParaRPr>
          </a:p>
          <a:p>
            <a:pPr marL="15875" algn="l" rtl="0" eaLnBrk="0">
              <a:lnSpc>
                <a:spcPct val="88000"/>
              </a:lnSpc>
              <a:spcBef>
                <a:spcPts val="680"/>
              </a:spcBef>
            </a:pPr>
            <a:r>
              <a:rPr sz="800" kern="0" spc="40" dirty="0">
                <a:solidFill>
                  <a:srgbClr val="231F20">
                    <a:alpha val="100000"/>
                  </a:srgbClr>
                </a:solidFill>
                <a:latin typeface="Arial" panose="020B0604020202020204"/>
                <a:ea typeface="Arial" panose="020B0604020202020204"/>
                <a:cs typeface="Arial" panose="020B0604020202020204"/>
              </a:rPr>
              <a:t>P-sat Output</a:t>
            </a:r>
            <a:r>
              <a:rPr sz="800" kern="0" spc="90" dirty="0">
                <a:solidFill>
                  <a:srgbClr val="231F20">
                    <a:alpha val="100000"/>
                  </a:srgbClr>
                </a:solidFill>
                <a:latin typeface="Arial" panose="020B0604020202020204"/>
                <a:ea typeface="Arial" panose="020B0604020202020204"/>
                <a:cs typeface="Arial" panose="020B0604020202020204"/>
              </a:rPr>
              <a:t> </a:t>
            </a:r>
            <a:r>
              <a:rPr sz="800" kern="0" spc="40" dirty="0">
                <a:solidFill>
                  <a:srgbClr val="231F20">
                    <a:alpha val="100000"/>
                  </a:srgbClr>
                </a:solidFill>
                <a:latin typeface="Arial" panose="020B0604020202020204"/>
                <a:ea typeface="Arial" panose="020B0604020202020204"/>
                <a:cs typeface="Arial" panose="020B0604020202020204"/>
              </a:rPr>
              <a:t>Po</a:t>
            </a:r>
            <a:r>
              <a:rPr sz="800" kern="0" spc="30" dirty="0">
                <a:solidFill>
                  <a:srgbClr val="231F20">
                    <a:alpha val="100000"/>
                  </a:srgbClr>
                </a:solidFill>
                <a:latin typeface="Arial" panose="020B0604020202020204"/>
                <a:ea typeface="Arial" panose="020B0604020202020204"/>
                <a:cs typeface="Arial" panose="020B0604020202020204"/>
              </a:rPr>
              <a:t>wer</a:t>
            </a:r>
            <a:endParaRPr sz="800" dirty="0">
              <a:latin typeface="Arial" panose="020B0604020202020204"/>
              <a:ea typeface="Arial" panose="020B0604020202020204"/>
              <a:cs typeface="Arial" panose="020B0604020202020204"/>
            </a:endParaRPr>
          </a:p>
          <a:p>
            <a:pPr marL="12700" algn="l" rtl="0" eaLnBrk="0">
              <a:lnSpc>
                <a:spcPct val="88000"/>
              </a:lnSpc>
              <a:spcBef>
                <a:spcPts val="505"/>
              </a:spcBef>
            </a:pPr>
            <a:r>
              <a:rPr sz="800" kern="0" spc="40" dirty="0">
                <a:solidFill>
                  <a:srgbClr val="231F20">
                    <a:alpha val="100000"/>
                  </a:srgbClr>
                </a:solidFill>
                <a:latin typeface="Arial" panose="020B0604020202020204"/>
                <a:ea typeface="Arial" panose="020B0604020202020204"/>
                <a:cs typeface="Arial" panose="020B0604020202020204"/>
              </a:rPr>
              <a:t>Small Signal</a:t>
            </a:r>
            <a:r>
              <a:rPr sz="800" kern="0" spc="70" dirty="0">
                <a:solidFill>
                  <a:srgbClr val="231F20">
                    <a:alpha val="100000"/>
                  </a:srgbClr>
                </a:solidFill>
                <a:latin typeface="Arial" panose="020B0604020202020204"/>
                <a:ea typeface="Arial" panose="020B0604020202020204"/>
                <a:cs typeface="Arial" panose="020B0604020202020204"/>
              </a:rPr>
              <a:t> </a:t>
            </a:r>
            <a:r>
              <a:rPr sz="800" kern="0" spc="40" dirty="0">
                <a:solidFill>
                  <a:srgbClr val="231F20">
                    <a:alpha val="100000"/>
                  </a:srgbClr>
                </a:solidFill>
                <a:latin typeface="Arial" panose="020B0604020202020204"/>
                <a:ea typeface="Arial" panose="020B0604020202020204"/>
                <a:cs typeface="Arial" panose="020B0604020202020204"/>
              </a:rPr>
              <a:t>Gain</a:t>
            </a:r>
            <a:r>
              <a:rPr sz="800" kern="0" spc="100" dirty="0">
                <a:solidFill>
                  <a:srgbClr val="231F20">
                    <a:alpha val="100000"/>
                  </a:srgbClr>
                </a:solidFill>
                <a:latin typeface="Arial" panose="020B0604020202020204"/>
                <a:ea typeface="Arial" panose="020B0604020202020204"/>
                <a:cs typeface="Arial" panose="020B0604020202020204"/>
              </a:rPr>
              <a:t> </a:t>
            </a:r>
            <a:r>
              <a:rPr sz="800" kern="0" spc="40" dirty="0">
                <a:solidFill>
                  <a:srgbClr val="231F20">
                    <a:alpha val="100000"/>
                  </a:srgbClr>
                </a:solidFill>
                <a:latin typeface="Arial" panose="020B0604020202020204"/>
                <a:ea typeface="Arial" panose="020B0604020202020204"/>
                <a:cs typeface="Arial" panose="020B0604020202020204"/>
              </a:rPr>
              <a:t>F</a:t>
            </a:r>
            <a:r>
              <a:rPr sz="800" kern="0" spc="30" dirty="0">
                <a:solidFill>
                  <a:srgbClr val="231F20">
                    <a:alpha val="100000"/>
                  </a:srgbClr>
                </a:solidFill>
                <a:latin typeface="Arial" panose="020B0604020202020204"/>
                <a:ea typeface="Arial" panose="020B0604020202020204"/>
                <a:cs typeface="Arial" panose="020B0604020202020204"/>
              </a:rPr>
              <a:t>latness</a:t>
            </a:r>
            <a:endParaRPr sz="800" dirty="0">
              <a:latin typeface="Arial" panose="020B0604020202020204"/>
              <a:ea typeface="Arial" panose="020B0604020202020204"/>
              <a:cs typeface="Arial" panose="020B0604020202020204"/>
            </a:endParaRPr>
          </a:p>
          <a:p>
            <a:pPr marL="15875" algn="l" rtl="0" eaLnBrk="0">
              <a:lnSpc>
                <a:spcPct val="77000"/>
              </a:lnSpc>
              <a:spcBef>
                <a:spcPts val="620"/>
              </a:spcBef>
            </a:pPr>
            <a:r>
              <a:rPr sz="800" kern="0" spc="40" dirty="0">
                <a:solidFill>
                  <a:srgbClr val="231F20">
                    <a:alpha val="100000"/>
                  </a:srgbClr>
                </a:solidFill>
                <a:latin typeface="Arial" panose="020B0604020202020204"/>
                <a:ea typeface="Arial" panose="020B0604020202020204"/>
                <a:cs typeface="Arial" panose="020B0604020202020204"/>
              </a:rPr>
              <a:t>Power Gain</a:t>
            </a:r>
            <a:r>
              <a:rPr sz="800" kern="0" spc="90" dirty="0">
                <a:solidFill>
                  <a:srgbClr val="231F20">
                    <a:alpha val="100000"/>
                  </a:srgbClr>
                </a:solidFill>
                <a:latin typeface="Arial" panose="020B0604020202020204"/>
                <a:ea typeface="Arial" panose="020B0604020202020204"/>
                <a:cs typeface="Arial" panose="020B0604020202020204"/>
              </a:rPr>
              <a:t> </a:t>
            </a:r>
            <a:r>
              <a:rPr sz="800" kern="0" spc="40" dirty="0">
                <a:solidFill>
                  <a:srgbClr val="231F20">
                    <a:alpha val="100000"/>
                  </a:srgbClr>
                </a:solidFill>
                <a:latin typeface="Arial" panose="020B0604020202020204"/>
                <a:ea typeface="Arial" panose="020B0604020202020204"/>
                <a:cs typeface="Arial" panose="020B0604020202020204"/>
              </a:rPr>
              <a:t>Flatn</a:t>
            </a:r>
            <a:r>
              <a:rPr sz="800" kern="0" spc="30" dirty="0">
                <a:solidFill>
                  <a:srgbClr val="231F20">
                    <a:alpha val="100000"/>
                  </a:srgbClr>
                </a:solidFill>
                <a:latin typeface="Arial" panose="020B0604020202020204"/>
                <a:ea typeface="Arial" panose="020B0604020202020204"/>
                <a:cs typeface="Arial" panose="020B0604020202020204"/>
              </a:rPr>
              <a:t>ess</a:t>
            </a:r>
            <a:endParaRPr sz="800" dirty="0">
              <a:latin typeface="Arial" panose="020B0604020202020204"/>
              <a:ea typeface="Arial" panose="020B0604020202020204"/>
              <a:cs typeface="Arial" panose="020B0604020202020204"/>
            </a:endParaRPr>
          </a:p>
          <a:p>
            <a:pPr marL="17780" algn="l" rtl="0" eaLnBrk="0">
              <a:lnSpc>
                <a:spcPct val="88000"/>
              </a:lnSpc>
              <a:spcBef>
                <a:spcPts val="670"/>
              </a:spcBef>
            </a:pPr>
            <a:r>
              <a:rPr sz="800" kern="0" spc="30" dirty="0">
                <a:solidFill>
                  <a:srgbClr val="231F20">
                    <a:alpha val="100000"/>
                  </a:srgbClr>
                </a:solidFill>
                <a:latin typeface="Arial" panose="020B0604020202020204"/>
                <a:ea typeface="Arial" panose="020B0604020202020204"/>
                <a:cs typeface="Arial" panose="020B0604020202020204"/>
              </a:rPr>
              <a:t>In/Out</a:t>
            </a:r>
            <a:r>
              <a:rPr sz="800" kern="0" spc="190" dirty="0">
                <a:solidFill>
                  <a:srgbClr val="231F20">
                    <a:alpha val="100000"/>
                  </a:srgbClr>
                </a:solidFill>
                <a:latin typeface="Arial" panose="020B0604020202020204"/>
                <a:ea typeface="Arial" panose="020B0604020202020204"/>
                <a:cs typeface="Arial" panose="020B0604020202020204"/>
              </a:rPr>
              <a:t> </a:t>
            </a:r>
            <a:r>
              <a:rPr sz="800" kern="0" spc="30" dirty="0">
                <a:solidFill>
                  <a:srgbClr val="231F20">
                    <a:alpha val="100000"/>
                  </a:srgbClr>
                </a:solidFill>
                <a:latin typeface="Arial" panose="020B0604020202020204"/>
                <a:ea typeface="Arial" panose="020B0604020202020204"/>
                <a:cs typeface="Arial" panose="020B0604020202020204"/>
              </a:rPr>
              <a:t>Impedance</a:t>
            </a:r>
            <a:endParaRPr sz="800" dirty="0">
              <a:latin typeface="Arial" panose="020B0604020202020204"/>
              <a:ea typeface="Arial" panose="020B0604020202020204"/>
              <a:cs typeface="Arial" panose="020B0604020202020204"/>
            </a:endParaRPr>
          </a:p>
          <a:p>
            <a:pPr marL="12700" algn="l" rtl="0" eaLnBrk="0">
              <a:lnSpc>
                <a:spcPct val="88000"/>
              </a:lnSpc>
              <a:spcBef>
                <a:spcPts val="565"/>
              </a:spcBef>
            </a:pPr>
            <a:r>
              <a:rPr sz="800" kern="0" spc="40" dirty="0">
                <a:solidFill>
                  <a:srgbClr val="231F20">
                    <a:alpha val="100000"/>
                  </a:srgbClr>
                </a:solidFill>
                <a:latin typeface="Arial" panose="020B0604020202020204"/>
                <a:ea typeface="Arial" panose="020B0604020202020204"/>
                <a:cs typeface="Arial" panose="020B0604020202020204"/>
              </a:rPr>
              <a:t>Spurious Signals</a:t>
            </a:r>
            <a:endParaRPr sz="800" dirty="0">
              <a:latin typeface="Arial" panose="020B0604020202020204"/>
              <a:ea typeface="Arial" panose="020B0604020202020204"/>
              <a:cs typeface="Arial" panose="020B0604020202020204"/>
            </a:endParaRPr>
          </a:p>
          <a:p>
            <a:pPr marL="16510" algn="l" rtl="0" eaLnBrk="0">
              <a:lnSpc>
                <a:spcPct val="88000"/>
              </a:lnSpc>
              <a:spcBef>
                <a:spcPts val="565"/>
              </a:spcBef>
            </a:pPr>
            <a:r>
              <a:rPr sz="800" kern="0" spc="40" dirty="0">
                <a:solidFill>
                  <a:srgbClr val="231F20">
                    <a:alpha val="100000"/>
                  </a:srgbClr>
                </a:solidFill>
                <a:latin typeface="Arial" panose="020B0604020202020204"/>
                <a:ea typeface="Arial" panose="020B0604020202020204"/>
                <a:cs typeface="Arial" panose="020B0604020202020204"/>
              </a:rPr>
              <a:t>Harmonic  Signals</a:t>
            </a:r>
            <a:endParaRPr sz="800" dirty="0">
              <a:latin typeface="Arial" panose="020B0604020202020204"/>
              <a:ea typeface="Arial" panose="020B0604020202020204"/>
              <a:cs typeface="Arial" panose="020B0604020202020204"/>
            </a:endParaRPr>
          </a:p>
          <a:p>
            <a:pPr marL="15875" algn="l" rtl="0" eaLnBrk="0">
              <a:lnSpc>
                <a:spcPct val="88000"/>
              </a:lnSpc>
              <a:spcBef>
                <a:spcPts val="465"/>
              </a:spcBef>
            </a:pPr>
            <a:r>
              <a:rPr sz="800" kern="0" spc="30" dirty="0">
                <a:solidFill>
                  <a:srgbClr val="231F20">
                    <a:alpha val="100000"/>
                  </a:srgbClr>
                </a:solidFill>
                <a:latin typeface="Arial" panose="020B0604020202020204"/>
                <a:ea typeface="Arial" panose="020B0604020202020204"/>
                <a:cs typeface="Arial" panose="020B0604020202020204"/>
              </a:rPr>
              <a:t>Phase drift</a:t>
            </a:r>
            <a:r>
              <a:rPr sz="800" kern="0" spc="120" dirty="0">
                <a:solidFill>
                  <a:srgbClr val="231F20">
                    <a:alpha val="100000"/>
                  </a:srgbClr>
                </a:solidFill>
                <a:latin typeface="Arial" panose="020B0604020202020204"/>
                <a:ea typeface="Arial" panose="020B0604020202020204"/>
                <a:cs typeface="Arial" panose="020B0604020202020204"/>
              </a:rPr>
              <a:t> </a:t>
            </a:r>
            <a:r>
              <a:rPr sz="800" kern="0" spc="30" dirty="0">
                <a:solidFill>
                  <a:srgbClr val="231F20">
                    <a:alpha val="100000"/>
                  </a:srgbClr>
                </a:solidFill>
                <a:latin typeface="Arial" panose="020B0604020202020204"/>
                <a:ea typeface="Arial" panose="020B0604020202020204"/>
                <a:cs typeface="Arial" panose="020B0604020202020204"/>
              </a:rPr>
              <a:t>coefficient</a:t>
            </a:r>
            <a:endParaRPr sz="800" dirty="0">
              <a:latin typeface="Arial" panose="020B0604020202020204"/>
              <a:ea typeface="Arial" panose="020B0604020202020204"/>
              <a:cs typeface="Arial" panose="020B0604020202020204"/>
            </a:endParaRPr>
          </a:p>
          <a:p>
            <a:pPr marL="13335" algn="l" rtl="0" eaLnBrk="0">
              <a:lnSpc>
                <a:spcPts val="1410"/>
              </a:lnSpc>
            </a:pPr>
            <a:r>
              <a:rPr sz="800" kern="0" spc="30" dirty="0">
                <a:solidFill>
                  <a:srgbClr val="231F20">
                    <a:alpha val="100000"/>
                  </a:srgbClr>
                </a:solidFill>
                <a:latin typeface="Arial" panose="020B0604020202020204"/>
                <a:ea typeface="Arial" panose="020B0604020202020204"/>
                <a:cs typeface="Arial" panose="020B0604020202020204"/>
              </a:rPr>
              <a:t>Gain drift</a:t>
            </a:r>
            <a:r>
              <a:rPr sz="800" kern="0" spc="100" dirty="0">
                <a:solidFill>
                  <a:srgbClr val="231F20">
                    <a:alpha val="100000"/>
                  </a:srgbClr>
                </a:solidFill>
                <a:latin typeface="Arial" panose="020B0604020202020204"/>
                <a:ea typeface="Arial" panose="020B0604020202020204"/>
                <a:cs typeface="Arial" panose="020B0604020202020204"/>
              </a:rPr>
              <a:t> </a:t>
            </a:r>
            <a:r>
              <a:rPr sz="800" kern="0" spc="30" dirty="0">
                <a:solidFill>
                  <a:srgbClr val="231F20">
                    <a:alpha val="100000"/>
                  </a:srgbClr>
                </a:solidFill>
                <a:latin typeface="Arial" panose="020B0604020202020204"/>
                <a:ea typeface="Arial" panose="020B0604020202020204"/>
                <a:cs typeface="Arial" panose="020B0604020202020204"/>
              </a:rPr>
              <a:t>coefficient</a:t>
            </a:r>
            <a:endParaRPr sz="800" dirty="0">
              <a:latin typeface="Arial" panose="020B0604020202020204"/>
              <a:ea typeface="Arial" panose="020B0604020202020204"/>
              <a:cs typeface="Arial" panose="020B0604020202020204"/>
            </a:endParaRPr>
          </a:p>
          <a:p>
            <a:pPr marL="12700" algn="l" rtl="0" eaLnBrk="0">
              <a:lnSpc>
                <a:spcPts val="1410"/>
              </a:lnSpc>
            </a:pPr>
            <a:r>
              <a:rPr sz="800" kern="0" spc="40" dirty="0">
                <a:solidFill>
                  <a:srgbClr val="231F20">
                    <a:alpha val="100000"/>
                  </a:srgbClr>
                </a:solidFill>
                <a:latin typeface="Arial" panose="020B0604020202020204"/>
                <a:ea typeface="Arial" panose="020B0604020202020204"/>
                <a:cs typeface="Arial" panose="020B0604020202020204"/>
              </a:rPr>
              <a:t>Operating Vo</a:t>
            </a:r>
            <a:r>
              <a:rPr sz="800" kern="0" spc="30" dirty="0">
                <a:solidFill>
                  <a:srgbClr val="231F20">
                    <a:alpha val="100000"/>
                  </a:srgbClr>
                </a:solidFill>
                <a:latin typeface="Arial" panose="020B0604020202020204"/>
                <a:ea typeface="Arial" panose="020B0604020202020204"/>
                <a:cs typeface="Arial" panose="020B0604020202020204"/>
              </a:rPr>
              <a:t>ltage</a:t>
            </a:r>
            <a:endParaRPr sz="800" dirty="0">
              <a:latin typeface="Arial" panose="020B0604020202020204"/>
              <a:ea typeface="Arial" panose="020B0604020202020204"/>
              <a:cs typeface="Arial" panose="020B0604020202020204"/>
            </a:endParaRPr>
          </a:p>
          <a:p>
            <a:pPr marL="12700" algn="l" rtl="0" eaLnBrk="0">
              <a:lnSpc>
                <a:spcPct val="88000"/>
              </a:lnSpc>
              <a:spcBef>
                <a:spcPts val="565"/>
              </a:spcBef>
            </a:pPr>
            <a:r>
              <a:rPr sz="800" kern="0" spc="40" dirty="0">
                <a:solidFill>
                  <a:srgbClr val="231F20">
                    <a:alpha val="100000"/>
                  </a:srgbClr>
                </a:solidFill>
                <a:latin typeface="Arial" panose="020B0604020202020204"/>
                <a:ea typeface="Arial" panose="020B0604020202020204"/>
                <a:cs typeface="Arial" panose="020B0604020202020204"/>
              </a:rPr>
              <a:t>Supply</a:t>
            </a:r>
            <a:r>
              <a:rPr sz="800" kern="0" spc="90" dirty="0">
                <a:solidFill>
                  <a:srgbClr val="231F20">
                    <a:alpha val="100000"/>
                  </a:srgbClr>
                </a:solidFill>
                <a:latin typeface="Arial" panose="020B0604020202020204"/>
                <a:ea typeface="Arial" panose="020B0604020202020204"/>
                <a:cs typeface="Arial" panose="020B0604020202020204"/>
              </a:rPr>
              <a:t> </a:t>
            </a:r>
            <a:r>
              <a:rPr sz="800" kern="0" spc="40" dirty="0">
                <a:solidFill>
                  <a:srgbClr val="231F20">
                    <a:alpha val="100000"/>
                  </a:srgbClr>
                </a:solidFill>
                <a:latin typeface="Arial" panose="020B0604020202020204"/>
                <a:ea typeface="Arial" panose="020B0604020202020204"/>
                <a:cs typeface="Arial" panose="020B0604020202020204"/>
              </a:rPr>
              <a:t>Power</a:t>
            </a:r>
            <a:endParaRPr sz="800" dirty="0">
              <a:latin typeface="Arial" panose="020B0604020202020204"/>
              <a:ea typeface="Arial" panose="020B0604020202020204"/>
              <a:cs typeface="Arial" panose="020B0604020202020204"/>
            </a:endParaRPr>
          </a:p>
          <a:p>
            <a:pPr algn="l" rtl="0" eaLnBrk="0">
              <a:lnSpc>
                <a:spcPct val="117000"/>
              </a:lnSpc>
            </a:pPr>
            <a:endParaRPr sz="400" dirty="0">
              <a:latin typeface="Arial" panose="020B0604020202020204"/>
              <a:ea typeface="Arial" panose="020B0604020202020204"/>
              <a:cs typeface="Arial" panose="020B0604020202020204"/>
            </a:endParaRPr>
          </a:p>
          <a:p>
            <a:pPr marL="17780" algn="l" rtl="0" eaLnBrk="0">
              <a:lnSpc>
                <a:spcPct val="88000"/>
              </a:lnSpc>
              <a:spcBef>
                <a:spcPts val="5"/>
              </a:spcBef>
            </a:pPr>
            <a:r>
              <a:rPr sz="800" kern="0" spc="40" dirty="0">
                <a:solidFill>
                  <a:srgbClr val="231F20">
                    <a:alpha val="100000"/>
                  </a:srgbClr>
                </a:solidFill>
                <a:latin typeface="Arial" panose="020B0604020202020204"/>
                <a:ea typeface="Arial" panose="020B0604020202020204"/>
                <a:cs typeface="Arial" panose="020B0604020202020204"/>
              </a:rPr>
              <a:t>Input/Output VSWR</a:t>
            </a:r>
            <a:endParaRPr sz="800" dirty="0">
              <a:latin typeface="Arial" panose="020B0604020202020204"/>
              <a:ea typeface="Arial" panose="020B0604020202020204"/>
              <a:cs typeface="Arial" panose="020B0604020202020204"/>
            </a:endParaRPr>
          </a:p>
        </p:txBody>
      </p:sp>
      <p:sp>
        <p:nvSpPr>
          <p:cNvPr id="1400" name="textbox 1400"/>
          <p:cNvSpPr/>
          <p:nvPr/>
        </p:nvSpPr>
        <p:spPr>
          <a:xfrm>
            <a:off x="841070" y="3617135"/>
            <a:ext cx="2120900" cy="105410"/>
          </a:xfrm>
          <a:prstGeom prst="rect">
            <a:avLst/>
          </a:prstGeom>
          <a:noFill/>
          <a:ln w="0" cap="flat">
            <a:noFill/>
            <a:prstDash val="solid"/>
            <a:miter lim="0"/>
          </a:ln>
        </p:spPr>
        <p:txBody>
          <a:bodyPr vert="horz" wrap="square" lIns="0" tIns="0" rIns="0" bIns="0"/>
          <a:p>
            <a:pPr algn="l" rtl="0" eaLnBrk="0">
              <a:lnSpc>
                <a:spcPct val="83000"/>
              </a:lnSpc>
            </a:pPr>
            <a:endParaRPr sz="100" dirty="0">
              <a:latin typeface="Arial" panose="020B0604020202020204"/>
              <a:ea typeface="Arial" panose="020B0604020202020204"/>
              <a:cs typeface="Arial" panose="020B0604020202020204"/>
            </a:endParaRPr>
          </a:p>
          <a:p>
            <a:pPr marL="12700" algn="l" rtl="0" eaLnBrk="0">
              <a:lnSpc>
                <a:spcPts val="630"/>
              </a:lnSpc>
            </a:pPr>
            <a:r>
              <a:rPr sz="500" kern="0" spc="40" dirty="0">
                <a:solidFill>
                  <a:srgbClr val="231F20">
                    <a:alpha val="100000"/>
                  </a:srgbClr>
                </a:solidFill>
                <a:latin typeface="Arial" panose="020B0604020202020204"/>
                <a:ea typeface="Arial" panose="020B0604020202020204"/>
                <a:cs typeface="Arial" panose="020B0604020202020204"/>
              </a:rPr>
              <a:t>Typical</a:t>
            </a:r>
            <a:r>
              <a:rPr sz="500" kern="0" spc="60" dirty="0">
                <a:solidFill>
                  <a:srgbClr val="231F20">
                    <a:alpha val="100000"/>
                  </a:srgbClr>
                </a:solidFill>
                <a:latin typeface="Arial" panose="020B0604020202020204"/>
                <a:ea typeface="Arial" panose="020B0604020202020204"/>
                <a:cs typeface="Arial" panose="020B0604020202020204"/>
              </a:rPr>
              <a:t> </a:t>
            </a:r>
            <a:r>
              <a:rPr sz="500" kern="0" spc="40" dirty="0">
                <a:solidFill>
                  <a:srgbClr val="231F20">
                    <a:alpha val="100000"/>
                  </a:srgbClr>
                </a:solidFill>
                <a:latin typeface="Arial" panose="020B0604020202020204"/>
                <a:ea typeface="Arial" panose="020B0604020202020204"/>
                <a:cs typeface="Arial" panose="020B0604020202020204"/>
              </a:rPr>
              <a:t>performance at 220V  AC</a:t>
            </a:r>
            <a:r>
              <a:rPr sz="500" kern="0" spc="60" dirty="0">
                <a:solidFill>
                  <a:srgbClr val="231F20">
                    <a:alpha val="100000"/>
                  </a:srgbClr>
                </a:solidFill>
                <a:latin typeface="Arial" panose="020B0604020202020204"/>
                <a:ea typeface="Arial" panose="020B0604020202020204"/>
                <a:cs typeface="Arial" panose="020B0604020202020204"/>
              </a:rPr>
              <a:t> </a:t>
            </a:r>
            <a:r>
              <a:rPr sz="500" kern="0" spc="40" dirty="0">
                <a:solidFill>
                  <a:srgbClr val="231F20">
                    <a:alpha val="100000"/>
                  </a:srgbClr>
                </a:solidFill>
                <a:latin typeface="Arial" panose="020B0604020202020204"/>
                <a:ea typeface="Arial" panose="020B0604020202020204"/>
                <a:cs typeface="Arial" panose="020B0604020202020204"/>
              </a:rPr>
              <a:t>+25</a:t>
            </a:r>
            <a:r>
              <a:rPr sz="500" kern="0" spc="40" dirty="0">
                <a:solidFill>
                  <a:srgbClr val="231F20">
                    <a:alpha val="100000"/>
                  </a:srgbClr>
                </a:solidFill>
                <a:latin typeface="HarmonyOS Sans SC" panose="00000500000000000000" charset="-122"/>
                <a:ea typeface="HarmonyOS Sans SC" panose="00000500000000000000" charset="-122"/>
                <a:cs typeface="HarmonyOS Sans SC" panose="00000500000000000000" charset="-122"/>
              </a:rPr>
              <a:t>。C</a:t>
            </a:r>
            <a:r>
              <a:rPr sz="500" kern="0" spc="40" dirty="0">
                <a:solidFill>
                  <a:srgbClr val="231F20">
                    <a:alpha val="100000"/>
                  </a:srgbClr>
                </a:solidFill>
                <a:latin typeface="Arial" panose="020B0604020202020204"/>
                <a:ea typeface="Arial" panose="020B0604020202020204"/>
                <a:cs typeface="Arial" panose="020B0604020202020204"/>
              </a:rPr>
              <a:t>,</a:t>
            </a:r>
            <a:r>
              <a:rPr sz="500" kern="0" spc="30" dirty="0">
                <a:solidFill>
                  <a:srgbClr val="231F20">
                    <a:alpha val="100000"/>
                  </a:srgbClr>
                </a:solidFill>
                <a:latin typeface="Arial" panose="020B0604020202020204"/>
                <a:ea typeface="Arial" panose="020B0604020202020204"/>
                <a:cs typeface="Arial" panose="020B0604020202020204"/>
              </a:rPr>
              <a:t> and</a:t>
            </a:r>
            <a:r>
              <a:rPr sz="500" kern="0" spc="70" dirty="0">
                <a:solidFill>
                  <a:srgbClr val="231F20">
                    <a:alpha val="100000"/>
                  </a:srgbClr>
                </a:solidFill>
                <a:latin typeface="Arial" panose="020B0604020202020204"/>
                <a:ea typeface="Arial" panose="020B0604020202020204"/>
                <a:cs typeface="Arial" panose="020B0604020202020204"/>
              </a:rPr>
              <a:t> </a:t>
            </a:r>
            <a:r>
              <a:rPr sz="500" kern="0" spc="30" dirty="0">
                <a:solidFill>
                  <a:srgbClr val="231F20">
                    <a:alpha val="100000"/>
                  </a:srgbClr>
                </a:solidFill>
                <a:latin typeface="Arial" panose="020B0604020202020204"/>
                <a:ea typeface="Arial" panose="020B0604020202020204"/>
                <a:cs typeface="Arial" panose="020B0604020202020204"/>
              </a:rPr>
              <a:t>in a</a:t>
            </a:r>
            <a:r>
              <a:rPr sz="500" kern="0" spc="50" dirty="0">
                <a:solidFill>
                  <a:srgbClr val="231F20">
                    <a:alpha val="100000"/>
                  </a:srgbClr>
                </a:solidFill>
                <a:latin typeface="Arial" panose="020B0604020202020204"/>
                <a:ea typeface="Arial" panose="020B0604020202020204"/>
                <a:cs typeface="Arial" panose="020B0604020202020204"/>
              </a:rPr>
              <a:t> </a:t>
            </a:r>
            <a:r>
              <a:rPr sz="500" kern="0" spc="30" dirty="0">
                <a:solidFill>
                  <a:srgbClr val="231F20">
                    <a:alpha val="100000"/>
                  </a:srgbClr>
                </a:solidFill>
                <a:latin typeface="Arial" panose="020B0604020202020204"/>
                <a:ea typeface="Arial" panose="020B0604020202020204"/>
                <a:cs typeface="Arial" panose="020B0604020202020204"/>
              </a:rPr>
              <a:t>50Ω system.</a:t>
            </a:r>
            <a:endParaRPr sz="500" dirty="0">
              <a:latin typeface="Arial" panose="020B0604020202020204"/>
              <a:ea typeface="Arial" panose="020B0604020202020204"/>
              <a:cs typeface="Arial" panose="020B0604020202020204"/>
            </a:endParaRPr>
          </a:p>
        </p:txBody>
      </p:sp>
      <p:sp>
        <p:nvSpPr>
          <p:cNvPr id="1402" name="textbox 1402"/>
          <p:cNvSpPr/>
          <p:nvPr/>
        </p:nvSpPr>
        <p:spPr>
          <a:xfrm>
            <a:off x="653122" y="3242231"/>
            <a:ext cx="2136139" cy="392429"/>
          </a:xfrm>
          <a:prstGeom prst="rect">
            <a:avLst/>
          </a:prstGeom>
          <a:noFill/>
          <a:ln w="0" cap="flat">
            <a:noFill/>
            <a:prstDash val="solid"/>
            <a:miter lim="0"/>
          </a:ln>
        </p:spPr>
        <p:txBody>
          <a:bodyPr vert="horz" wrap="square" lIns="0" tIns="0" rIns="0" bIns="0"/>
          <a:p>
            <a:pPr algn="l" rtl="0" eaLnBrk="0">
              <a:lnSpc>
                <a:spcPct val="86000"/>
              </a:lnSpc>
            </a:pPr>
            <a:endParaRPr sz="100" dirty="0">
              <a:latin typeface="Arial" panose="020B0604020202020204"/>
              <a:ea typeface="Arial" panose="020B0604020202020204"/>
              <a:cs typeface="Arial" panose="020B0604020202020204"/>
            </a:endParaRPr>
          </a:p>
          <a:p>
            <a:pPr marL="12700" algn="l" rtl="0" eaLnBrk="0">
              <a:lnSpc>
                <a:spcPct val="84000"/>
              </a:lnSpc>
            </a:pPr>
            <a:r>
              <a:rPr sz="1300" b="1" kern="0" spc="40" dirty="0">
                <a:solidFill>
                  <a:srgbClr val="231F20">
                    <a:alpha val="100000"/>
                  </a:srgbClr>
                </a:solidFill>
                <a:latin typeface="Arial" panose="020B0604020202020204"/>
                <a:ea typeface="Arial" panose="020B0604020202020204"/>
                <a:cs typeface="Arial" panose="020B0604020202020204"/>
              </a:rPr>
              <a:t>1.</a:t>
            </a:r>
            <a:r>
              <a:rPr sz="1300" b="1" kern="0" spc="120" dirty="0">
                <a:solidFill>
                  <a:srgbClr val="231F20">
                    <a:alpha val="100000"/>
                  </a:srgbClr>
                </a:solidFill>
                <a:latin typeface="Arial" panose="020B0604020202020204"/>
                <a:ea typeface="Arial" panose="020B0604020202020204"/>
                <a:cs typeface="Arial" panose="020B0604020202020204"/>
              </a:rPr>
              <a:t> </a:t>
            </a:r>
            <a:r>
              <a:rPr sz="1300" b="1" kern="0" spc="40" dirty="0">
                <a:solidFill>
                  <a:srgbClr val="231F20">
                    <a:alpha val="100000"/>
                  </a:srgbClr>
                </a:solidFill>
                <a:latin typeface="Arial" panose="020B0604020202020204"/>
                <a:ea typeface="Arial" panose="020B0604020202020204"/>
                <a:cs typeface="Arial" panose="020B0604020202020204"/>
              </a:rPr>
              <a:t>Products Speci</a:t>
            </a:r>
            <a:r>
              <a:rPr sz="1300" b="1" kern="0" spc="30" dirty="0">
                <a:solidFill>
                  <a:srgbClr val="231F20">
                    <a:alpha val="100000"/>
                  </a:srgbClr>
                </a:solidFill>
                <a:latin typeface="Arial" panose="020B0604020202020204"/>
                <a:ea typeface="Arial" panose="020B0604020202020204"/>
                <a:cs typeface="Arial" panose="020B0604020202020204"/>
              </a:rPr>
              <a:t>fication</a:t>
            </a:r>
            <a:endParaRPr sz="1300" dirty="0">
              <a:latin typeface="Arial" panose="020B0604020202020204"/>
              <a:ea typeface="Arial" panose="020B0604020202020204"/>
              <a:cs typeface="Arial" panose="020B0604020202020204"/>
            </a:endParaRPr>
          </a:p>
          <a:p>
            <a:pPr algn="l" rtl="0" eaLnBrk="0">
              <a:lnSpc>
                <a:spcPct val="125000"/>
              </a:lnSpc>
            </a:pPr>
            <a:endParaRPr sz="300" dirty="0">
              <a:latin typeface="Arial" panose="020B0604020202020204"/>
              <a:ea typeface="Arial" panose="020B0604020202020204"/>
              <a:cs typeface="Arial" panose="020B0604020202020204"/>
            </a:endParaRPr>
          </a:p>
          <a:p>
            <a:pPr marL="198755" algn="l" rtl="0" eaLnBrk="0">
              <a:lnSpc>
                <a:spcPct val="85000"/>
              </a:lnSpc>
              <a:spcBef>
                <a:spcPts val="0"/>
              </a:spcBef>
            </a:pPr>
            <a:r>
              <a:rPr sz="1100" kern="0" spc="70" dirty="0">
                <a:solidFill>
                  <a:srgbClr val="21294D">
                    <a:alpha val="100000"/>
                  </a:srgbClr>
                </a:solidFill>
                <a:latin typeface="Arial" panose="020B0604020202020204"/>
                <a:ea typeface="Arial" panose="020B0604020202020204"/>
                <a:cs typeface="Arial" panose="020B0604020202020204"/>
              </a:rPr>
              <a:t>1.1</a:t>
            </a:r>
            <a:r>
              <a:rPr sz="1100" kern="0" spc="140" dirty="0">
                <a:solidFill>
                  <a:srgbClr val="21294D">
                    <a:alpha val="100000"/>
                  </a:srgbClr>
                </a:solidFill>
                <a:latin typeface="Arial" panose="020B0604020202020204"/>
                <a:ea typeface="Arial" panose="020B0604020202020204"/>
                <a:cs typeface="Arial" panose="020B0604020202020204"/>
              </a:rPr>
              <a:t> </a:t>
            </a:r>
            <a:r>
              <a:rPr sz="1100" kern="0" spc="0" dirty="0">
                <a:solidFill>
                  <a:srgbClr val="21294D">
                    <a:alpha val="100000"/>
                  </a:srgbClr>
                </a:solidFill>
                <a:latin typeface="Arial" panose="020B0604020202020204"/>
                <a:ea typeface="Arial" panose="020B0604020202020204"/>
                <a:cs typeface="Arial" panose="020B0604020202020204"/>
              </a:rPr>
              <a:t>RF</a:t>
            </a:r>
            <a:r>
              <a:rPr sz="1100" kern="0" spc="70" dirty="0">
                <a:solidFill>
                  <a:srgbClr val="21294D">
                    <a:alpha val="100000"/>
                  </a:srgbClr>
                </a:solidFill>
                <a:latin typeface="Arial" panose="020B0604020202020204"/>
                <a:ea typeface="Arial" panose="020B0604020202020204"/>
                <a:cs typeface="Arial" panose="020B0604020202020204"/>
              </a:rPr>
              <a:t> /</a:t>
            </a:r>
            <a:r>
              <a:rPr sz="1100" kern="0" spc="120" dirty="0">
                <a:solidFill>
                  <a:srgbClr val="21294D">
                    <a:alpha val="100000"/>
                  </a:srgbClr>
                </a:solidFill>
                <a:latin typeface="Arial" panose="020B0604020202020204"/>
                <a:ea typeface="Arial" panose="020B0604020202020204"/>
                <a:cs typeface="Arial" panose="020B0604020202020204"/>
              </a:rPr>
              <a:t> </a:t>
            </a:r>
            <a:r>
              <a:rPr sz="1100" kern="0" spc="0" dirty="0">
                <a:solidFill>
                  <a:srgbClr val="21294D">
                    <a:alpha val="100000"/>
                  </a:srgbClr>
                </a:solidFill>
                <a:latin typeface="Arial" panose="020B0604020202020204"/>
                <a:ea typeface="Arial" panose="020B0604020202020204"/>
                <a:cs typeface="Arial" panose="020B0604020202020204"/>
              </a:rPr>
              <a:t>Electrical</a:t>
            </a:r>
            <a:endParaRPr sz="1100" dirty="0">
              <a:latin typeface="Arial" panose="020B0604020202020204"/>
              <a:ea typeface="Arial" panose="020B0604020202020204"/>
              <a:cs typeface="Arial" panose="020B0604020202020204"/>
            </a:endParaRPr>
          </a:p>
        </p:txBody>
      </p:sp>
      <p:sp>
        <p:nvSpPr>
          <p:cNvPr id="1416" name="textbox 1416"/>
          <p:cNvSpPr/>
          <p:nvPr/>
        </p:nvSpPr>
        <p:spPr>
          <a:xfrm>
            <a:off x="4408037" y="8888836"/>
            <a:ext cx="249554" cy="330834"/>
          </a:xfrm>
          <a:prstGeom prst="rect">
            <a:avLst/>
          </a:prstGeom>
          <a:noFill/>
          <a:ln w="0" cap="flat">
            <a:noFill/>
            <a:prstDash val="solid"/>
            <a:miter lim="0"/>
          </a:ln>
        </p:spPr>
        <p:txBody>
          <a:bodyPr vert="horz" wrap="square" lIns="0" tIns="0" rIns="0" bIns="0"/>
          <a:p>
            <a:pPr algn="l" rtl="0" eaLnBrk="0">
              <a:lnSpc>
                <a:spcPct val="84000"/>
              </a:lnSpc>
            </a:pPr>
            <a:endParaRPr sz="100" dirty="0">
              <a:latin typeface="Arial" panose="020B0604020202020204"/>
              <a:ea typeface="Arial" panose="020B0604020202020204"/>
              <a:cs typeface="Arial" panose="020B0604020202020204"/>
            </a:endParaRPr>
          </a:p>
          <a:p>
            <a:pPr marL="12700" algn="l" rtl="0" eaLnBrk="0">
              <a:lnSpc>
                <a:spcPct val="88000"/>
              </a:lnSpc>
            </a:pPr>
            <a:r>
              <a:rPr sz="800" kern="0" spc="30" dirty="0">
                <a:solidFill>
                  <a:srgbClr val="231F20">
                    <a:alpha val="100000"/>
                  </a:srgbClr>
                </a:solidFill>
                <a:latin typeface="Arial" panose="020B0604020202020204"/>
                <a:ea typeface="Arial" panose="020B0604020202020204"/>
                <a:cs typeface="Arial" panose="020B0604020202020204"/>
              </a:rPr>
              <a:t>0-90</a:t>
            </a:r>
            <a:endParaRPr sz="800" dirty="0">
              <a:latin typeface="Arial" panose="020B0604020202020204"/>
              <a:ea typeface="Arial" panose="020B0604020202020204"/>
              <a:cs typeface="Arial" panose="020B0604020202020204"/>
            </a:endParaRPr>
          </a:p>
          <a:p>
            <a:pPr algn="l" rtl="0" eaLnBrk="0">
              <a:lnSpc>
                <a:spcPct val="119000"/>
              </a:lnSpc>
            </a:pPr>
            <a:endParaRPr sz="500" dirty="0">
              <a:latin typeface="Arial" panose="020B0604020202020204"/>
              <a:ea typeface="Arial" panose="020B0604020202020204"/>
              <a:cs typeface="Arial" panose="020B0604020202020204"/>
            </a:endParaRPr>
          </a:p>
          <a:p>
            <a:pPr marL="19050" algn="l" rtl="0" eaLnBrk="0">
              <a:lnSpc>
                <a:spcPct val="88000"/>
              </a:lnSpc>
              <a:spcBef>
                <a:spcPts val="0"/>
              </a:spcBef>
            </a:pPr>
            <a:r>
              <a:rPr sz="800" kern="0" spc="30" dirty="0">
                <a:solidFill>
                  <a:srgbClr val="231F20">
                    <a:alpha val="100000"/>
                  </a:srgbClr>
                </a:solidFill>
                <a:latin typeface="Arial" panose="020B0604020202020204"/>
                <a:ea typeface="Arial" panose="020B0604020202020204"/>
                <a:cs typeface="Arial" panose="020B0604020202020204"/>
              </a:rPr>
              <a:t>+80</a:t>
            </a:r>
            <a:endParaRPr sz="800" dirty="0">
              <a:latin typeface="Arial" panose="020B0604020202020204"/>
              <a:ea typeface="Arial" panose="020B0604020202020204"/>
              <a:cs typeface="Arial" panose="020B0604020202020204"/>
            </a:endParaRPr>
          </a:p>
        </p:txBody>
      </p:sp>
      <p:sp>
        <p:nvSpPr>
          <p:cNvPr id="1418" name="textbox 1418"/>
          <p:cNvSpPr/>
          <p:nvPr/>
        </p:nvSpPr>
        <p:spPr>
          <a:xfrm>
            <a:off x="5331242" y="8537133"/>
            <a:ext cx="264795" cy="290829"/>
          </a:xfrm>
          <a:prstGeom prst="rect">
            <a:avLst/>
          </a:prstGeom>
          <a:noFill/>
          <a:ln w="0" cap="flat">
            <a:noFill/>
            <a:prstDash val="solid"/>
            <a:miter lim="0"/>
          </a:ln>
        </p:spPr>
        <p:txBody>
          <a:bodyPr vert="horz" wrap="square" lIns="0" tIns="0" rIns="0" bIns="0"/>
          <a:p>
            <a:pPr algn="l" rtl="0" eaLnBrk="0">
              <a:lnSpc>
                <a:spcPct val="82000"/>
              </a:lnSpc>
            </a:pPr>
            <a:endParaRPr sz="100" dirty="0">
              <a:latin typeface="Arial" panose="020B0604020202020204"/>
              <a:ea typeface="Arial" panose="020B0604020202020204"/>
              <a:cs typeface="Arial" panose="020B0604020202020204"/>
            </a:endParaRPr>
          </a:p>
          <a:p>
            <a:pPr marL="12700" algn="l" rtl="0" eaLnBrk="0">
              <a:lnSpc>
                <a:spcPct val="76000"/>
              </a:lnSpc>
            </a:pPr>
            <a:r>
              <a:rPr sz="800" kern="0" spc="40" dirty="0">
                <a:solidFill>
                  <a:srgbClr val="FFFFFF">
                    <a:alpha val="100000"/>
                  </a:srgbClr>
                </a:solidFill>
                <a:latin typeface="Arial" panose="020B0604020202020204"/>
                <a:ea typeface="Arial" panose="020B0604020202020204"/>
                <a:cs typeface="Arial" panose="020B0604020202020204"/>
              </a:rPr>
              <a:t>MAX</a:t>
            </a:r>
            <a:endParaRPr sz="800" dirty="0">
              <a:latin typeface="Arial" panose="020B0604020202020204"/>
              <a:ea typeface="Arial" panose="020B0604020202020204"/>
              <a:cs typeface="Arial" panose="020B0604020202020204"/>
            </a:endParaRPr>
          </a:p>
          <a:p>
            <a:pPr algn="l" rtl="0" eaLnBrk="0">
              <a:lnSpc>
                <a:spcPct val="107000"/>
              </a:lnSpc>
            </a:pPr>
            <a:endParaRPr sz="400" dirty="0">
              <a:latin typeface="Arial" panose="020B0604020202020204"/>
              <a:ea typeface="Arial" panose="020B0604020202020204"/>
              <a:cs typeface="Arial" panose="020B0604020202020204"/>
            </a:endParaRPr>
          </a:p>
          <a:p>
            <a:pPr marL="20320" algn="l" rtl="0" eaLnBrk="0">
              <a:lnSpc>
                <a:spcPct val="88000"/>
              </a:lnSpc>
              <a:spcBef>
                <a:spcPts val="0"/>
              </a:spcBef>
            </a:pPr>
            <a:r>
              <a:rPr sz="800" kern="0" spc="30" dirty="0">
                <a:solidFill>
                  <a:srgbClr val="231F20">
                    <a:alpha val="100000"/>
                  </a:srgbClr>
                </a:solidFill>
                <a:latin typeface="Arial" panose="020B0604020202020204"/>
                <a:ea typeface="Arial" panose="020B0604020202020204"/>
                <a:cs typeface="Arial" panose="020B0604020202020204"/>
              </a:rPr>
              <a:t>+55</a:t>
            </a:r>
            <a:endParaRPr sz="800" dirty="0">
              <a:latin typeface="Arial" panose="020B0604020202020204"/>
              <a:ea typeface="Arial" panose="020B0604020202020204"/>
              <a:cs typeface="Arial" panose="020B0604020202020204"/>
            </a:endParaRPr>
          </a:p>
        </p:txBody>
      </p:sp>
      <p:sp>
        <p:nvSpPr>
          <p:cNvPr id="1420" name="textbox 1420"/>
          <p:cNvSpPr/>
          <p:nvPr/>
        </p:nvSpPr>
        <p:spPr>
          <a:xfrm>
            <a:off x="6580551" y="7905493"/>
            <a:ext cx="130175" cy="71755"/>
          </a:xfrm>
          <a:prstGeom prst="rect">
            <a:avLst/>
          </a:prstGeom>
          <a:noFill/>
          <a:ln w="0" cap="flat">
            <a:noFill/>
            <a:prstDash val="solid"/>
            <a:miter lim="0"/>
          </a:ln>
        </p:spPr>
        <p:txBody>
          <a:bodyPr vert="horz" wrap="square" lIns="0" tIns="0" rIns="0" bIns="0"/>
          <a:p>
            <a:pPr algn="l" rtl="0" eaLnBrk="0">
              <a:lnSpc>
                <a:spcPct val="83000"/>
              </a:lnSpc>
            </a:pPr>
            <a:endParaRPr sz="100" dirty="0">
              <a:latin typeface="Arial" panose="020B0604020202020204"/>
              <a:ea typeface="Arial" panose="020B0604020202020204"/>
              <a:cs typeface="Arial" panose="020B0604020202020204"/>
            </a:endParaRPr>
          </a:p>
          <a:p>
            <a:pPr marL="12700" algn="l" rtl="0" eaLnBrk="0">
              <a:lnSpc>
                <a:spcPts val="360"/>
              </a:lnSpc>
            </a:pPr>
            <a:r>
              <a:rPr sz="800" kern="0" spc="10" dirty="0">
                <a:solidFill>
                  <a:srgbClr val="231F20">
                    <a:alpha val="100000"/>
                  </a:srgbClr>
                </a:solidFill>
                <a:latin typeface="HarmonyOS Sans SC" panose="00000500000000000000" charset="-122"/>
                <a:ea typeface="HarmonyOS Sans SC" panose="00000500000000000000" charset="-122"/>
                <a:cs typeface="HarmonyOS Sans SC" panose="00000500000000000000" charset="-122"/>
              </a:rPr>
              <a:t>--</a:t>
            </a:r>
            <a:endParaRPr sz="800" dirty="0">
              <a:latin typeface="HarmonyOS Sans SC" panose="00000500000000000000" charset="-122"/>
              <a:ea typeface="HarmonyOS Sans SC" panose="00000500000000000000" charset="-122"/>
              <a:cs typeface="HarmonyOS Sans SC" panose="00000500000000000000" charset="-122"/>
            </a:endParaRPr>
          </a:p>
        </p:txBody>
      </p:sp>
      <p:pic>
        <p:nvPicPr>
          <p:cNvPr id="736" name="picture 736"/>
          <p:cNvPicPr>
            <a:picLocks noChangeAspect="1"/>
          </p:cNvPicPr>
          <p:nvPr/>
        </p:nvPicPr>
        <p:blipFill>
          <a:blip r:embed="rId11"/>
          <a:stretch>
            <a:fillRect/>
          </a:stretch>
        </p:blipFill>
        <p:spPr>
          <a:xfrm rot="21600000">
            <a:off x="192238" y="539985"/>
            <a:ext cx="7094709" cy="6596"/>
          </a:xfrm>
          <a:prstGeom prst="rect">
            <a:avLst/>
          </a:prstGeom>
        </p:spPr>
      </p:pic>
      <p:pic>
        <p:nvPicPr>
          <p:cNvPr id="670" name="picture 670"/>
          <p:cNvPicPr>
            <a:picLocks noChangeAspect="1"/>
          </p:cNvPicPr>
          <p:nvPr/>
        </p:nvPicPr>
        <p:blipFill>
          <a:blip r:embed="rId12"/>
          <a:stretch>
            <a:fillRect/>
          </a:stretch>
        </p:blipFill>
        <p:spPr>
          <a:xfrm rot="21600000">
            <a:off x="263985" y="9719952"/>
            <a:ext cx="7094709" cy="10501"/>
          </a:xfrm>
          <a:prstGeom prst="rect">
            <a:avLst/>
          </a:prstGeom>
        </p:spPr>
      </p:pic>
      <p:sp>
        <p:nvSpPr>
          <p:cNvPr id="14" name="文本框 13"/>
          <p:cNvSpPr txBox="1"/>
          <p:nvPr/>
        </p:nvSpPr>
        <p:spPr>
          <a:xfrm>
            <a:off x="577215" y="9781858"/>
            <a:ext cx="5080000" cy="275590"/>
          </a:xfrm>
          <a:prstGeom prst="rect">
            <a:avLst/>
          </a:prstGeom>
        </p:spPr>
        <p:txBody>
          <a:bodyPr>
            <a:spAutoFit/>
          </a:bodyPr>
          <a:p>
            <a:pPr algn="ctr"/>
            <a:r>
              <a:rPr lang="zh-CN" altLang="en-US" sz="1200" b="1">
                <a:solidFill>
                  <a:schemeClr val="tx1"/>
                </a:solidFill>
                <a:latin typeface="微软雅黑" panose="020B0503020204020204" charset="-122"/>
                <a:ea typeface="微软雅黑" panose="020B0503020204020204" charset="-122"/>
              </a:rPr>
              <a:t>南京市雨花区软件大道</a:t>
            </a:r>
            <a:r>
              <a:rPr lang="en-US" altLang="zh-CN" sz="1200" b="1">
                <a:solidFill>
                  <a:schemeClr val="tx1"/>
                </a:solidFill>
                <a:latin typeface="微软雅黑" panose="020B0503020204020204" charset="-122"/>
                <a:ea typeface="微软雅黑" panose="020B0503020204020204" charset="-122"/>
              </a:rPr>
              <a:t>180</a:t>
            </a:r>
            <a:r>
              <a:rPr lang="zh-CN" altLang="en-US" sz="1200" b="1">
                <a:solidFill>
                  <a:schemeClr val="tx1"/>
                </a:solidFill>
                <a:latin typeface="微软雅黑" panose="020B0503020204020204" charset="-122"/>
                <a:ea typeface="微软雅黑" panose="020B0503020204020204" charset="-122"/>
              </a:rPr>
              <a:t>号大数据产业基地</a:t>
            </a:r>
            <a:r>
              <a:rPr lang="en-US" altLang="zh-CN" sz="1200" b="1">
                <a:solidFill>
                  <a:schemeClr val="tx1"/>
                </a:solidFill>
                <a:latin typeface="微软雅黑" panose="020B0503020204020204" charset="-122"/>
                <a:ea typeface="微软雅黑" panose="020B0503020204020204" charset="-122"/>
              </a:rPr>
              <a:t>2</a:t>
            </a:r>
            <a:r>
              <a:rPr lang="zh-CN" altLang="en-US" sz="1200" b="1">
                <a:solidFill>
                  <a:schemeClr val="tx1"/>
                </a:solidFill>
                <a:latin typeface="微软雅黑" panose="020B0503020204020204" charset="-122"/>
                <a:ea typeface="微软雅黑" panose="020B0503020204020204" charset="-122"/>
              </a:rPr>
              <a:t>栋</a:t>
            </a:r>
            <a:endParaRPr lang="zh-CN" altLang="en-US" sz="1200" b="1">
              <a:solidFill>
                <a:schemeClr val="tx1"/>
              </a:solidFill>
              <a:latin typeface="微软雅黑" panose="020B0503020204020204" charset="-122"/>
              <a:ea typeface="微软雅黑" panose="020B0503020204020204" charset="-122"/>
            </a:endParaRPr>
          </a:p>
        </p:txBody>
      </p:sp>
      <p:pic>
        <p:nvPicPr>
          <p:cNvPr id="16" name="图片 15" descr="定位标志"/>
          <p:cNvPicPr>
            <a:picLocks noChangeAspect="1"/>
          </p:cNvPicPr>
          <p:nvPr/>
        </p:nvPicPr>
        <p:blipFill>
          <a:blip r:embed="rId13">
            <a:extLst>
              <a:ext uri="{96DAC541-7B7A-43D3-8B79-37D633B846F1}">
                <asvg:svgBlip xmlns:asvg="http://schemas.microsoft.com/office/drawing/2016/SVG/main" r:embed="rId14"/>
              </a:ext>
            </a:extLst>
          </a:blip>
          <a:stretch>
            <a:fillRect/>
          </a:stretch>
        </p:blipFill>
        <p:spPr>
          <a:xfrm>
            <a:off x="1160145" y="9782175"/>
            <a:ext cx="204470" cy="204470"/>
          </a:xfrm>
          <a:prstGeom prst="rect">
            <a:avLst/>
          </a:prstGeom>
        </p:spPr>
      </p:pic>
      <p:pic>
        <p:nvPicPr>
          <p:cNvPr id="17" name="图片 16" descr="电话"/>
          <p:cNvPicPr>
            <a:picLocks noChangeAspect="1"/>
          </p:cNvPicPr>
          <p:nvPr/>
        </p:nvPicPr>
        <p:blipFill>
          <a:blip r:embed="rId15">
            <a:extLst>
              <a:ext uri="{96DAC541-7B7A-43D3-8B79-37D633B846F1}">
                <asvg:svgBlip xmlns:asvg="http://schemas.microsoft.com/office/drawing/2016/SVG/main" r:embed="rId16"/>
              </a:ext>
            </a:extLst>
          </a:blip>
          <a:stretch>
            <a:fillRect/>
          </a:stretch>
        </p:blipFill>
        <p:spPr>
          <a:xfrm>
            <a:off x="4900930" y="9832340"/>
            <a:ext cx="186690" cy="186690"/>
          </a:xfrm>
          <a:prstGeom prst="rect">
            <a:avLst/>
          </a:prstGeom>
        </p:spPr>
      </p:pic>
      <p:sp>
        <p:nvSpPr>
          <p:cNvPr id="18" name="文本框 17"/>
          <p:cNvSpPr txBox="1"/>
          <p:nvPr/>
        </p:nvSpPr>
        <p:spPr>
          <a:xfrm>
            <a:off x="5072380" y="9782175"/>
            <a:ext cx="1979930" cy="282575"/>
          </a:xfrm>
          <a:prstGeom prst="rect">
            <a:avLst/>
          </a:prstGeom>
        </p:spPr>
        <p:txBody>
          <a:bodyPr>
            <a:noAutofit/>
          </a:bodyPr>
          <a:p>
            <a:r>
              <a:rPr lang="en-US" altLang="zh-CN" sz="1200" b="1">
                <a:solidFill>
                  <a:schemeClr val="tx1"/>
                </a:solidFill>
                <a:latin typeface="微软雅黑" panose="020B0503020204020204" charset="-122"/>
                <a:ea typeface="微软雅黑" panose="020B0503020204020204" charset="-122"/>
              </a:rPr>
              <a:t>+86-13951873509</a:t>
            </a:r>
            <a:endParaRPr lang="en-US" altLang="zh-CN" sz="1200" b="1">
              <a:solidFill>
                <a:schemeClr val="tx1"/>
              </a:solidFill>
              <a:latin typeface="微软雅黑" panose="020B0503020204020204" charset="-122"/>
              <a:ea typeface="微软雅黑" panose="020B0503020204020204" charset="-122"/>
            </a:endParaRPr>
          </a:p>
        </p:txBody>
      </p:sp>
      <p:pic>
        <p:nvPicPr>
          <p:cNvPr id="19" name="图片 18" descr="网页"/>
          <p:cNvPicPr>
            <a:picLocks noChangeAspect="1"/>
          </p:cNvPicPr>
          <p:nvPr/>
        </p:nvPicPr>
        <p:blipFill>
          <a:blip r:embed="rId17">
            <a:extLst>
              <a:ext uri="{96DAC541-7B7A-43D3-8B79-37D633B846F1}">
                <asvg:svgBlip xmlns:asvg="http://schemas.microsoft.com/office/drawing/2016/SVG/main" r:embed="rId18"/>
              </a:ext>
            </a:extLst>
          </a:blip>
          <a:stretch>
            <a:fillRect/>
          </a:stretch>
        </p:blipFill>
        <p:spPr>
          <a:xfrm>
            <a:off x="1165225" y="10027920"/>
            <a:ext cx="192405" cy="192405"/>
          </a:xfrm>
          <a:prstGeom prst="rect">
            <a:avLst/>
          </a:prstGeom>
        </p:spPr>
      </p:pic>
      <p:sp>
        <p:nvSpPr>
          <p:cNvPr id="20" name="文本框 19"/>
          <p:cNvSpPr txBox="1"/>
          <p:nvPr/>
        </p:nvSpPr>
        <p:spPr>
          <a:xfrm>
            <a:off x="1342390" y="9980613"/>
            <a:ext cx="5080000" cy="275590"/>
          </a:xfrm>
          <a:prstGeom prst="rect">
            <a:avLst/>
          </a:prstGeom>
        </p:spPr>
        <p:txBody>
          <a:bodyPr>
            <a:spAutoFit/>
          </a:bodyPr>
          <a:p>
            <a:r>
              <a:rPr lang="en-US" altLang="zh-CN" sz="1200" b="1">
                <a:solidFill>
                  <a:schemeClr val="tx1"/>
                </a:solidFill>
                <a:latin typeface="微软雅黑" panose="020B0503020204020204" charset="-122"/>
                <a:ea typeface="微软雅黑" panose="020B0503020204020204" charset="-122"/>
              </a:rPr>
              <a:t>https://www.shinewave-tech.com</a:t>
            </a:r>
            <a:endParaRPr lang="en-US" altLang="zh-CN" sz="1200" b="1">
              <a:solidFill>
                <a:schemeClr val="tx1"/>
              </a:solidFill>
              <a:latin typeface="微软雅黑" panose="020B0503020204020204" charset="-122"/>
              <a:ea typeface="微软雅黑" panose="020B0503020204020204" charset="-122"/>
            </a:endParaRPr>
          </a:p>
        </p:txBody>
      </p:sp>
      <p:pic>
        <p:nvPicPr>
          <p:cNvPr id="21" name="图片 20" descr="信息"/>
          <p:cNvPicPr>
            <a:picLocks noChangeAspect="1"/>
          </p:cNvPicPr>
          <p:nvPr/>
        </p:nvPicPr>
        <p:blipFill>
          <a:blip r:embed="rId19">
            <a:extLst>
              <a:ext uri="{96DAC541-7B7A-43D3-8B79-37D633B846F1}">
                <asvg:svgBlip xmlns:asvg="http://schemas.microsoft.com/office/drawing/2016/SVG/main" r:embed="rId20"/>
              </a:ext>
            </a:extLst>
          </a:blip>
          <a:stretch>
            <a:fillRect/>
          </a:stretch>
        </p:blipFill>
        <p:spPr>
          <a:xfrm>
            <a:off x="4202430" y="9991090"/>
            <a:ext cx="239395" cy="239395"/>
          </a:xfrm>
          <a:prstGeom prst="rect">
            <a:avLst/>
          </a:prstGeom>
        </p:spPr>
      </p:pic>
      <p:sp>
        <p:nvSpPr>
          <p:cNvPr id="23" name="文本框 22"/>
          <p:cNvSpPr txBox="1"/>
          <p:nvPr/>
        </p:nvSpPr>
        <p:spPr>
          <a:xfrm>
            <a:off x="4426585" y="9980930"/>
            <a:ext cx="2519680" cy="282575"/>
          </a:xfrm>
          <a:prstGeom prst="rect">
            <a:avLst/>
          </a:prstGeom>
        </p:spPr>
        <p:txBody>
          <a:bodyPr>
            <a:noAutofit/>
          </a:bodyPr>
          <a:p>
            <a:pPr marL="0" indent="0">
              <a:spcBef>
                <a:spcPct val="0"/>
              </a:spcBef>
              <a:spcAft>
                <a:spcPct val="0"/>
              </a:spcAft>
            </a:pPr>
            <a:r>
              <a:rPr lang="en-US" altLang="zh-CN" sz="1200" b="1" i="0">
                <a:solidFill>
                  <a:schemeClr val="tx1"/>
                </a:solidFill>
                <a:latin typeface="微软雅黑" panose="020B0503020204020204" charset="-122"/>
                <a:ea typeface="微软雅黑" panose="020B0503020204020204" charset="-122"/>
              </a:rPr>
              <a:t>info@shinewave-tech.com</a:t>
            </a:r>
            <a:endParaRPr lang="en-US" altLang="zh-CN" sz="1200" b="1" i="0">
              <a:solidFill>
                <a:schemeClr val="tx1"/>
              </a:solidFill>
              <a:latin typeface="微软雅黑" panose="020B0503020204020204" charset="-122"/>
              <a:ea typeface="微软雅黑" panose="020B0503020204020204" charset="-122"/>
            </a:endParaRPr>
          </a:p>
        </p:txBody>
      </p:sp>
      <p:pic>
        <p:nvPicPr>
          <p:cNvPr id="24" name="图片 23" descr="SWT公司logo-透明"/>
          <p:cNvPicPr>
            <a:picLocks noChangeAspect="1"/>
          </p:cNvPicPr>
          <p:nvPr/>
        </p:nvPicPr>
        <p:blipFill>
          <a:blip r:embed="rId21"/>
          <a:stretch>
            <a:fillRect/>
          </a:stretch>
        </p:blipFill>
        <p:spPr>
          <a:xfrm>
            <a:off x="281305" y="9782175"/>
            <a:ext cx="744220" cy="434975"/>
          </a:xfrm>
          <a:prstGeom prst="rect">
            <a:avLst/>
          </a:prstGeom>
        </p:spPr>
      </p:pic>
      <p:sp>
        <p:nvSpPr>
          <p:cNvPr id="25" name="文本框 24"/>
          <p:cNvSpPr txBox="1"/>
          <p:nvPr/>
        </p:nvSpPr>
        <p:spPr>
          <a:xfrm>
            <a:off x="0" y="57150"/>
            <a:ext cx="7559675" cy="460375"/>
          </a:xfrm>
          <a:prstGeom prst="rect">
            <a:avLst/>
          </a:prstGeom>
        </p:spPr>
        <p:txBody>
          <a:bodyPr wrap="square">
            <a:spAutoFit/>
          </a:bodyPr>
          <a:p>
            <a:pPr marL="0" indent="0" algn="ctr">
              <a:lnSpc>
                <a:spcPts val="1440"/>
              </a:lnSpc>
              <a:spcBef>
                <a:spcPct val="0"/>
              </a:spcBef>
              <a:spcAft>
                <a:spcPct val="0"/>
              </a:spcAft>
            </a:pPr>
            <a:r>
              <a:rPr lang="zh-CN" altLang="en-US" sz="1600" b="1">
                <a:solidFill>
                  <a:schemeClr val="tx1"/>
                </a:solidFill>
              </a:rPr>
              <a:t>本图册为代表性规格产品，如需定制，可随时联系我司业务人员。</a:t>
            </a:r>
            <a:endParaRPr lang="zh-CN" altLang="en-US" sz="1600" b="1">
              <a:solidFill>
                <a:schemeClr val="tx1"/>
              </a:solidFill>
            </a:endParaRPr>
          </a:p>
          <a:p>
            <a:pPr marL="0" indent="0" algn="ctr">
              <a:lnSpc>
                <a:spcPts val="1440"/>
              </a:lnSpc>
              <a:spcBef>
                <a:spcPct val="0"/>
              </a:spcBef>
              <a:spcAft>
                <a:spcPct val="0"/>
              </a:spcAft>
            </a:pPr>
            <a:r>
              <a:rPr lang="en-US" altLang="zh-CN" sz="1200" b="1">
                <a:solidFill>
                  <a:srgbClr val="1F2329"/>
                </a:solidFill>
              </a:rPr>
              <a:t>This catalog features representative products. For customization, please contact our sales team.</a:t>
            </a:r>
            <a:endParaRPr lang="en-US" altLang="zh-CN" sz="1200" b="1">
              <a:solidFill>
                <a:srgbClr val="1F2329"/>
              </a:solidFill>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1326" name="picture 1326"/>
          <p:cNvPicPr>
            <a:picLocks noChangeAspect="1"/>
          </p:cNvPicPr>
          <p:nvPr/>
        </p:nvPicPr>
        <p:blipFill>
          <a:blip r:embed="rId1"/>
          <a:stretch>
            <a:fillRect/>
          </a:stretch>
        </p:blipFill>
        <p:spPr>
          <a:xfrm rot="21600000">
            <a:off x="344384" y="3125913"/>
            <a:ext cx="6787774" cy="2256259"/>
          </a:xfrm>
          <a:prstGeom prst="rect">
            <a:avLst/>
          </a:prstGeom>
        </p:spPr>
      </p:pic>
      <p:pic>
        <p:nvPicPr>
          <p:cNvPr id="1328" name="picture 1328"/>
          <p:cNvPicPr>
            <a:picLocks noChangeAspect="1"/>
          </p:cNvPicPr>
          <p:nvPr/>
        </p:nvPicPr>
        <p:blipFill>
          <a:blip r:embed="rId2"/>
          <a:stretch>
            <a:fillRect/>
          </a:stretch>
        </p:blipFill>
        <p:spPr>
          <a:xfrm rot="21600000">
            <a:off x="344384" y="735428"/>
            <a:ext cx="6814291" cy="2066856"/>
          </a:xfrm>
          <a:prstGeom prst="rect">
            <a:avLst/>
          </a:prstGeom>
        </p:spPr>
      </p:pic>
      <p:graphicFrame>
        <p:nvGraphicFramePr>
          <p:cNvPr id="1330" name="table 1330"/>
          <p:cNvGraphicFramePr>
            <a:graphicFrameLocks noGrp="1"/>
          </p:cNvGraphicFramePr>
          <p:nvPr/>
        </p:nvGraphicFramePr>
        <p:xfrm>
          <a:off x="207894" y="539958"/>
          <a:ext cx="6948805" cy="9189720"/>
        </p:xfrm>
        <a:graphic>
          <a:graphicData uri="http://schemas.openxmlformats.org/drawingml/2006/table">
            <a:tbl>
              <a:tblPr/>
              <a:tblGrid>
                <a:gridCol w="1351914"/>
                <a:gridCol w="1248410"/>
                <a:gridCol w="203200"/>
                <a:gridCol w="497840"/>
                <a:gridCol w="3647440"/>
              </a:tblGrid>
              <a:tr h="195580">
                <a:tc gridSpan="5">
                  <a:txBody>
                    <a:bodyPr/>
                    <a:p>
                      <a:pPr algn="l" rtl="0" eaLnBrk="0">
                        <a:lnSpc>
                          <a:spcPct val="116000"/>
                        </a:lnSpc>
                      </a:pPr>
                      <a:endParaRPr sz="300" dirty="0">
                        <a:latin typeface="Arial" panose="020B0604020202020204"/>
                        <a:ea typeface="Arial" panose="020B0604020202020204"/>
                        <a:cs typeface="Arial" panose="020B0604020202020204"/>
                      </a:endParaRPr>
                    </a:p>
                    <a:p>
                      <a:pPr marL="177800" algn="l" rtl="0" eaLnBrk="0">
                        <a:lnSpc>
                          <a:spcPct val="81000"/>
                        </a:lnSpc>
                        <a:spcBef>
                          <a:spcPts val="5"/>
                        </a:spcBef>
                      </a:pPr>
                      <a:r>
                        <a:rPr sz="1100" kern="0" spc="40" dirty="0">
                          <a:solidFill>
                            <a:srgbClr val="21294D">
                              <a:alpha val="100000"/>
                            </a:srgbClr>
                          </a:solidFill>
                          <a:latin typeface="Arial" panose="020B0604020202020204"/>
                          <a:ea typeface="Arial" panose="020B0604020202020204"/>
                          <a:cs typeface="Arial" panose="020B0604020202020204"/>
                        </a:rPr>
                        <a:t>1.4</a:t>
                      </a:r>
                      <a:r>
                        <a:rPr sz="1100" kern="0" spc="210" dirty="0">
                          <a:solidFill>
                            <a:srgbClr val="21294D">
                              <a:alpha val="100000"/>
                            </a:srgbClr>
                          </a:solidFill>
                          <a:latin typeface="Arial" panose="020B0604020202020204"/>
                          <a:ea typeface="Arial" panose="020B0604020202020204"/>
                          <a:cs typeface="Arial" panose="020B0604020202020204"/>
                        </a:rPr>
                        <a:t> </a:t>
                      </a:r>
                      <a:r>
                        <a:rPr sz="1100" kern="0" spc="40" dirty="0">
                          <a:solidFill>
                            <a:srgbClr val="21294D">
                              <a:alpha val="100000"/>
                            </a:srgbClr>
                          </a:solidFill>
                          <a:latin typeface="Arial" panose="020B0604020202020204"/>
                          <a:ea typeface="Arial" panose="020B0604020202020204"/>
                          <a:cs typeface="Arial" panose="020B0604020202020204"/>
                        </a:rPr>
                        <a:t>INPUT/OUTPUT panel  Connector</a:t>
                      </a:r>
                      <a:endParaRPr sz="1100" dirty="0">
                        <a:latin typeface="Arial" panose="020B0604020202020204"/>
                        <a:ea typeface="Arial" panose="020B0604020202020204"/>
                        <a:cs typeface="Arial" panose="020B0604020202020204"/>
                      </a:endParaRPr>
                    </a:p>
                  </a:txBody>
                  <a:tcPr marL="0" marR="0" marT="0" marB="0" vert="horz">
                    <a:lnL>
                      <a:noFill/>
                    </a:lnL>
                    <a:lnR>
                      <a:noFill/>
                    </a:lnR>
                    <a:lnT w="6350" cap="flat" cmpd="sng" algn="ctr">
                      <a:solidFill>
                        <a:srgbClr val="231F20"/>
                      </a:solidFill>
                      <a:prstDash val="solid"/>
                      <a:round/>
                      <a:headEnd type="none" w="med" len="med"/>
                      <a:tailEnd type="none" w="med" len="med"/>
                    </a:lnT>
                    <a:lnB>
                      <a:noFill/>
                    </a:lnB>
                  </a:tcPr>
                </a:tc>
                <a:tc hMerge="1">
                  <a:tcPr marL="0" marR="0" marT="0" marB="0" vert="horz">
                    <a:lnL>
                      <a:noFill/>
                    </a:lnL>
                    <a:lnR>
                      <a:noFill/>
                    </a:lnR>
                    <a:lnT w="6350" cap="flat" cmpd="sng" algn="ctr">
                      <a:solidFill>
                        <a:srgbClr val="231F20"/>
                      </a:solidFill>
                      <a:prstDash val="solid"/>
                      <a:round/>
                      <a:headEnd type="none" w="med" len="med"/>
                      <a:tailEnd type="none" w="med" len="med"/>
                    </a:lnT>
                    <a:lnB>
                      <a:noFill/>
                    </a:lnB>
                  </a:tcPr>
                </a:tc>
                <a:tc hMerge="1">
                  <a:tcPr marL="0" marR="0" marT="0" marB="0" vert="horz">
                    <a:lnL>
                      <a:noFill/>
                    </a:lnL>
                    <a:lnR>
                      <a:noFill/>
                    </a:lnR>
                    <a:lnT w="6350" cap="flat" cmpd="sng" algn="ctr">
                      <a:solidFill>
                        <a:srgbClr val="231F20"/>
                      </a:solidFill>
                      <a:prstDash val="solid"/>
                      <a:round/>
                      <a:headEnd type="none" w="med" len="med"/>
                      <a:tailEnd type="none" w="med" len="med"/>
                    </a:lnT>
                    <a:lnB>
                      <a:noFill/>
                    </a:lnB>
                  </a:tcPr>
                </a:tc>
                <a:tc hMerge="1">
                  <a:tcPr marL="0" marR="0" marT="0" marB="0" vert="horz">
                    <a:lnL>
                      <a:noFill/>
                    </a:lnL>
                    <a:lnR>
                      <a:noFill/>
                    </a:lnR>
                    <a:lnT w="6350" cap="flat" cmpd="sng" algn="ctr">
                      <a:solidFill>
                        <a:srgbClr val="231F20"/>
                      </a:solidFill>
                      <a:prstDash val="solid"/>
                      <a:round/>
                      <a:headEnd type="none" w="med" len="med"/>
                      <a:tailEnd type="none" w="med" len="med"/>
                    </a:lnT>
                    <a:lnB>
                      <a:noFill/>
                    </a:lnB>
                  </a:tcPr>
                </a:tc>
                <a:tc hMerge="1">
                  <a:tcPr marL="0" marR="0" marT="0" marB="0" vert="horz">
                    <a:lnL>
                      <a:noFill/>
                    </a:lnL>
                    <a:lnR>
                      <a:noFill/>
                    </a:lnR>
                    <a:lnT w="6350" cap="flat" cmpd="sng" algn="ctr">
                      <a:solidFill>
                        <a:srgbClr val="231F20"/>
                      </a:solidFill>
                      <a:prstDash val="solid"/>
                      <a:round/>
                      <a:headEnd type="none" w="med" len="med"/>
                      <a:tailEnd type="none" w="med" len="med"/>
                    </a:lnT>
                    <a:lnB>
                      <a:noFill/>
                    </a:lnB>
                  </a:tcPr>
                </a:tc>
              </a:tr>
              <a:tr h="375920">
                <a:tc gridSpan="2">
                  <a:txBody>
                    <a:bodyPr/>
                    <a:p>
                      <a:pPr algn="l" rtl="0" eaLnBrk="0">
                        <a:lnSpc>
                          <a:spcPct val="109000"/>
                        </a:lnSpc>
                      </a:pPr>
                      <a:endParaRPr sz="400" dirty="0">
                        <a:latin typeface="Arial" panose="020B0604020202020204"/>
                        <a:ea typeface="Arial" panose="020B0604020202020204"/>
                        <a:cs typeface="Arial" panose="020B0604020202020204"/>
                      </a:endParaRPr>
                    </a:p>
                    <a:p>
                      <a:pPr marL="521335" algn="l" rtl="0" eaLnBrk="0">
                        <a:lnSpc>
                          <a:spcPct val="77000"/>
                        </a:lnSpc>
                        <a:spcBef>
                          <a:spcPts val="0"/>
                        </a:spcBef>
                      </a:pPr>
                      <a:r>
                        <a:rPr sz="800" kern="0" spc="60" dirty="0">
                          <a:solidFill>
                            <a:srgbClr val="231F20">
                              <a:alpha val="100000"/>
                            </a:srgbClr>
                          </a:solidFill>
                          <a:latin typeface="Arial" panose="020B0604020202020204"/>
                          <a:ea typeface="Arial" panose="020B0604020202020204"/>
                          <a:cs typeface="Arial" panose="020B0604020202020204"/>
                        </a:rPr>
                        <a:t>AMPLIFIER CONNE</a:t>
                      </a:r>
                      <a:r>
                        <a:rPr sz="800" kern="0" spc="50" dirty="0">
                          <a:solidFill>
                            <a:srgbClr val="231F20">
                              <a:alpha val="100000"/>
                            </a:srgbClr>
                          </a:solidFill>
                          <a:latin typeface="Arial" panose="020B0604020202020204"/>
                          <a:ea typeface="Arial" panose="020B0604020202020204"/>
                          <a:cs typeface="Arial" panose="020B0604020202020204"/>
                        </a:rPr>
                        <a:t>CTOR TYPE:</a:t>
                      </a:r>
                      <a:endParaRPr sz="800" dirty="0">
                        <a:latin typeface="Arial" panose="020B0604020202020204"/>
                        <a:ea typeface="Arial" panose="020B0604020202020204"/>
                        <a:cs typeface="Arial" panose="020B0604020202020204"/>
                      </a:endParaRPr>
                    </a:p>
                    <a:p>
                      <a:pPr algn="l" rtl="0" eaLnBrk="0">
                        <a:lnSpc>
                          <a:spcPct val="112000"/>
                        </a:lnSpc>
                      </a:pPr>
                      <a:endParaRPr sz="500" dirty="0">
                        <a:latin typeface="Arial" panose="020B0604020202020204"/>
                        <a:ea typeface="Arial" panose="020B0604020202020204"/>
                        <a:cs typeface="Arial" panose="020B0604020202020204"/>
                      </a:endParaRPr>
                    </a:p>
                    <a:p>
                      <a:pPr marL="523875" algn="l" rtl="0" eaLnBrk="0">
                        <a:lnSpc>
                          <a:spcPct val="77000"/>
                        </a:lnSpc>
                        <a:spcBef>
                          <a:spcPts val="0"/>
                        </a:spcBef>
                      </a:pPr>
                      <a:r>
                        <a:rPr sz="800" kern="0" spc="50" dirty="0">
                          <a:solidFill>
                            <a:srgbClr val="231F20">
                              <a:alpha val="100000"/>
                            </a:srgbClr>
                          </a:solidFill>
                          <a:latin typeface="Arial" panose="020B0604020202020204"/>
                          <a:ea typeface="Arial" panose="020B0604020202020204"/>
                          <a:cs typeface="Arial" panose="020B0604020202020204"/>
                        </a:rPr>
                        <a:t>TRIAD CABLE</a:t>
                      </a:r>
                      <a:r>
                        <a:rPr sz="800" kern="0" spc="80" dirty="0">
                          <a:solidFill>
                            <a:srgbClr val="231F20">
                              <a:alpha val="100000"/>
                            </a:srgbClr>
                          </a:solidFill>
                          <a:latin typeface="Arial" panose="020B0604020202020204"/>
                          <a:ea typeface="Arial" panose="020B0604020202020204"/>
                          <a:cs typeface="Arial" panose="020B0604020202020204"/>
                        </a:rPr>
                        <a:t> </a:t>
                      </a:r>
                      <a:r>
                        <a:rPr sz="800" kern="0" spc="50" dirty="0">
                          <a:solidFill>
                            <a:srgbClr val="231F20">
                              <a:alpha val="100000"/>
                            </a:srgbClr>
                          </a:solidFill>
                          <a:latin typeface="Arial" panose="020B0604020202020204"/>
                          <a:ea typeface="Arial" panose="020B0604020202020204"/>
                          <a:cs typeface="Arial" panose="020B0604020202020204"/>
                        </a:rPr>
                        <a:t>PART</a:t>
                      </a:r>
                      <a:r>
                        <a:rPr sz="800" kern="0" spc="80" dirty="0">
                          <a:solidFill>
                            <a:srgbClr val="231F20">
                              <a:alpha val="100000"/>
                            </a:srgbClr>
                          </a:solidFill>
                          <a:latin typeface="Arial" panose="020B0604020202020204"/>
                          <a:ea typeface="Arial" panose="020B0604020202020204"/>
                          <a:cs typeface="Arial" panose="020B0604020202020204"/>
                        </a:rPr>
                        <a:t> </a:t>
                      </a:r>
                      <a:r>
                        <a:rPr sz="800" kern="0" spc="50" dirty="0">
                          <a:solidFill>
                            <a:srgbClr val="231F20">
                              <a:alpha val="100000"/>
                            </a:srgbClr>
                          </a:solidFill>
                          <a:latin typeface="Arial" panose="020B0604020202020204"/>
                          <a:ea typeface="Arial" panose="020B0604020202020204"/>
                          <a:cs typeface="Arial" panose="020B0604020202020204"/>
                        </a:rPr>
                        <a:t>NUMB</a:t>
                      </a:r>
                      <a:r>
                        <a:rPr sz="800" kern="0" spc="40" dirty="0">
                          <a:solidFill>
                            <a:srgbClr val="231F20">
                              <a:alpha val="100000"/>
                            </a:srgbClr>
                          </a:solidFill>
                          <a:latin typeface="Arial" panose="020B0604020202020204"/>
                          <a:ea typeface="Arial" panose="020B0604020202020204"/>
                          <a:cs typeface="Arial" panose="020B0604020202020204"/>
                        </a:rPr>
                        <a:t>ER:</a:t>
                      </a:r>
                      <a:endParaRPr sz="800" dirty="0">
                        <a:latin typeface="Arial" panose="020B0604020202020204"/>
                        <a:ea typeface="Arial" panose="020B0604020202020204"/>
                        <a:cs typeface="Arial" panose="020B0604020202020204"/>
                      </a:endParaRPr>
                    </a:p>
                  </a:txBody>
                  <a:tcPr marL="0" marR="0" marT="0" marB="0" vert="horz">
                    <a:lnL>
                      <a:noFill/>
                    </a:lnL>
                    <a:lnR w="9525" cap="flat" cmpd="sng" algn="ctr">
                      <a:solidFill>
                        <a:srgbClr val="21294D"/>
                      </a:solidFill>
                      <a:prstDash val="solid"/>
                      <a:round/>
                      <a:headEnd type="none" w="med" len="med"/>
                      <a:tailEnd type="none" w="med" len="med"/>
                    </a:lnR>
                    <a:lnT>
                      <a:noFill/>
                    </a:lnT>
                    <a:lnB>
                      <a:noFill/>
                    </a:lnB>
                  </a:tcPr>
                </a:tc>
                <a:tc hMerge="1">
                  <a:tcPr marL="0" marR="0" marT="0" marB="0" vert="horz">
                    <a:lnL>
                      <a:noFill/>
                    </a:lnL>
                    <a:lnR w="9525" cap="flat" cmpd="sng" algn="ctr">
                      <a:solidFill>
                        <a:srgbClr val="21294D"/>
                      </a:solidFill>
                      <a:prstDash val="solid"/>
                      <a:round/>
                      <a:headEnd type="none" w="med" len="med"/>
                      <a:tailEnd type="none" w="med" len="med"/>
                    </a:lnR>
                    <a:lnT>
                      <a:noFill/>
                    </a:lnT>
                    <a:lnB>
                      <a:noFill/>
                    </a:lnB>
                  </a:tcPr>
                </a:tc>
                <a:tc gridSpan="3">
                  <a:txBody>
                    <a:bodyPr/>
                    <a:p>
                      <a:pPr algn="l" rtl="0" eaLnBrk="0">
                        <a:lnSpc>
                          <a:spcPct val="114000"/>
                        </a:lnSpc>
                      </a:pPr>
                      <a:endParaRPr sz="600" dirty="0">
                        <a:latin typeface="Arial" panose="020B0604020202020204"/>
                        <a:ea typeface="Arial" panose="020B0604020202020204"/>
                        <a:cs typeface="Arial" panose="020B0604020202020204"/>
                      </a:endParaRPr>
                    </a:p>
                    <a:p>
                      <a:pPr marL="167640" algn="l" rtl="0" eaLnBrk="0">
                        <a:lnSpc>
                          <a:spcPts val="360"/>
                        </a:lnSpc>
                        <a:spcBef>
                          <a:spcPts val="0"/>
                        </a:spcBef>
                      </a:pPr>
                      <a:r>
                        <a:rPr sz="800" kern="0" spc="-10" dirty="0">
                          <a:solidFill>
                            <a:srgbClr val="231F20">
                              <a:alpha val="100000"/>
                            </a:srgbClr>
                          </a:solidFill>
                          <a:latin typeface="微软雅黑" panose="020B0503020204020204" charset="-122"/>
                          <a:ea typeface="微软雅黑" panose="020B0503020204020204" charset="-122"/>
                          <a:cs typeface="微软雅黑" panose="020B0503020204020204" charset="-122"/>
                        </a:rPr>
                        <a:t>——</a:t>
                      </a:r>
                      <a:endParaRPr sz="800" dirty="0">
                        <a:latin typeface="微软雅黑" panose="020B0503020204020204" charset="-122"/>
                        <a:ea typeface="微软雅黑" panose="020B0503020204020204" charset="-122"/>
                        <a:cs typeface="微软雅黑" panose="020B0503020204020204" charset="-122"/>
                      </a:endParaRPr>
                    </a:p>
                    <a:p>
                      <a:pPr algn="l" rtl="0" eaLnBrk="0">
                        <a:lnSpc>
                          <a:spcPct val="103000"/>
                        </a:lnSpc>
                      </a:pPr>
                      <a:endParaRPr sz="800" dirty="0">
                        <a:latin typeface="Arial" panose="020B0604020202020204"/>
                        <a:ea typeface="Arial" panose="020B0604020202020204"/>
                        <a:cs typeface="Arial" panose="020B0604020202020204"/>
                      </a:endParaRPr>
                    </a:p>
                    <a:p>
                      <a:pPr marL="167640" algn="l" rtl="0" eaLnBrk="0">
                        <a:lnSpc>
                          <a:spcPts val="360"/>
                        </a:lnSpc>
                        <a:spcBef>
                          <a:spcPts val="5"/>
                        </a:spcBef>
                      </a:pPr>
                      <a:r>
                        <a:rPr sz="800" kern="0" spc="-10" dirty="0">
                          <a:solidFill>
                            <a:srgbClr val="231F20">
                              <a:alpha val="100000"/>
                            </a:srgbClr>
                          </a:solidFill>
                          <a:latin typeface="微软雅黑" panose="020B0503020204020204" charset="-122"/>
                          <a:ea typeface="微软雅黑" panose="020B0503020204020204" charset="-122"/>
                          <a:cs typeface="微软雅黑" panose="020B0503020204020204" charset="-122"/>
                        </a:rPr>
                        <a:t>——</a:t>
                      </a:r>
                      <a:endParaRPr sz="800" dirty="0">
                        <a:latin typeface="微软雅黑" panose="020B0503020204020204" charset="-122"/>
                        <a:ea typeface="微软雅黑" panose="020B0503020204020204" charset="-122"/>
                        <a:cs typeface="微软雅黑" panose="020B0503020204020204" charset="-122"/>
                      </a:endParaRPr>
                    </a:p>
                  </a:txBody>
                  <a:tcPr marL="0" marR="0" marT="0" marB="0" vert="horz">
                    <a:lnL w="9525" cap="flat" cmpd="sng" algn="ctr">
                      <a:solidFill>
                        <a:srgbClr val="21294D"/>
                      </a:solidFill>
                      <a:prstDash val="solid"/>
                      <a:round/>
                      <a:headEnd type="none" w="med" len="med"/>
                      <a:tailEnd type="none" w="med" len="med"/>
                    </a:lnL>
                    <a:lnR>
                      <a:noFill/>
                    </a:lnR>
                    <a:lnT>
                      <a:noFill/>
                    </a:lnT>
                    <a:lnB>
                      <a:noFill/>
                    </a:lnB>
                  </a:tcPr>
                </a:tc>
                <a:tc hMerge="1">
                  <a:tcPr marL="0" marR="0" marT="0" marB="0" vert="horz">
                    <a:lnL w="9525" cap="flat" cmpd="sng" algn="ctr">
                      <a:solidFill>
                        <a:srgbClr val="21294D"/>
                      </a:solidFill>
                      <a:prstDash val="solid"/>
                      <a:round/>
                      <a:headEnd type="none" w="med" len="med"/>
                      <a:tailEnd type="none" w="med" len="med"/>
                    </a:lnL>
                    <a:lnR>
                      <a:noFill/>
                    </a:lnR>
                    <a:lnT>
                      <a:noFill/>
                    </a:lnT>
                    <a:lnB>
                      <a:noFill/>
                    </a:lnB>
                  </a:tcPr>
                </a:tc>
                <a:tc hMerge="1">
                  <a:tcPr marL="0" marR="0" marT="0" marB="0" vert="horz">
                    <a:lnL w="9525" cap="flat" cmpd="sng" algn="ctr">
                      <a:solidFill>
                        <a:srgbClr val="21294D"/>
                      </a:solidFill>
                      <a:prstDash val="solid"/>
                      <a:round/>
                      <a:headEnd type="none" w="med" len="med"/>
                      <a:tailEnd type="none" w="med" len="med"/>
                    </a:lnL>
                    <a:lnR>
                      <a:noFill/>
                    </a:lnR>
                    <a:lnT>
                      <a:noFill/>
                    </a:lnT>
                    <a:lnB>
                      <a:noFill/>
                    </a:lnB>
                  </a:tcPr>
                </a:tc>
              </a:tr>
              <a:tr h="1691005">
                <a:tc>
                  <a:txBody>
                    <a:bodyPr/>
                    <a:p>
                      <a:pPr algn="l" rtl="0" eaLnBrk="0">
                        <a:lnSpc>
                          <a:spcPct val="140000"/>
                        </a:lnSpc>
                      </a:pPr>
                      <a:endParaRPr sz="200" dirty="0">
                        <a:latin typeface="Arial" panose="020B0604020202020204"/>
                        <a:ea typeface="Arial" panose="020B0604020202020204"/>
                        <a:cs typeface="Arial" panose="020B0604020202020204"/>
                      </a:endParaRPr>
                    </a:p>
                    <a:p>
                      <a:pPr marL="458470" algn="l" rtl="0" eaLnBrk="0">
                        <a:lnSpc>
                          <a:spcPct val="76000"/>
                        </a:lnSpc>
                        <a:spcBef>
                          <a:spcPts val="0"/>
                        </a:spcBef>
                      </a:pPr>
                      <a:r>
                        <a:rPr sz="800" kern="0" spc="50" dirty="0">
                          <a:solidFill>
                            <a:srgbClr val="FFFFFF">
                              <a:alpha val="100000"/>
                            </a:srgbClr>
                          </a:solidFill>
                          <a:latin typeface="Arial" panose="020B0604020202020204"/>
                          <a:ea typeface="Arial" panose="020B0604020202020204"/>
                          <a:cs typeface="Arial" panose="020B0604020202020204"/>
                        </a:rPr>
                        <a:t>NUMBER</a:t>
                      </a:r>
                      <a:endParaRPr sz="800" dirty="0">
                        <a:latin typeface="Arial" panose="020B0604020202020204"/>
                        <a:ea typeface="Arial" panose="020B0604020202020204"/>
                        <a:cs typeface="Arial" panose="020B0604020202020204"/>
                      </a:endParaRPr>
                    </a:p>
                    <a:p>
                      <a:pPr marL="662940" algn="l" rtl="0" eaLnBrk="0">
                        <a:lnSpc>
                          <a:spcPct val="76000"/>
                        </a:lnSpc>
                        <a:spcBef>
                          <a:spcPts val="870"/>
                        </a:spcBef>
                      </a:pPr>
                      <a:r>
                        <a:rPr sz="800" kern="0" spc="40" dirty="0">
                          <a:solidFill>
                            <a:srgbClr val="231F20">
                              <a:alpha val="100000"/>
                            </a:srgbClr>
                          </a:solidFill>
                          <a:latin typeface="Arial" panose="020B0604020202020204"/>
                          <a:ea typeface="Arial" panose="020B0604020202020204"/>
                          <a:cs typeface="Arial" panose="020B0604020202020204"/>
                        </a:rPr>
                        <a:t>X1</a:t>
                      </a:r>
                      <a:endParaRPr sz="800" dirty="0">
                        <a:latin typeface="Arial" panose="020B0604020202020204"/>
                        <a:ea typeface="Arial" panose="020B0604020202020204"/>
                        <a:cs typeface="Arial" panose="020B0604020202020204"/>
                      </a:endParaRPr>
                    </a:p>
                    <a:p>
                      <a:pPr marL="662940" algn="l" rtl="0" eaLnBrk="0">
                        <a:lnSpc>
                          <a:spcPct val="76000"/>
                        </a:lnSpc>
                        <a:spcBef>
                          <a:spcPts val="750"/>
                        </a:spcBef>
                      </a:pPr>
                      <a:r>
                        <a:rPr sz="800" kern="0" spc="40" dirty="0">
                          <a:solidFill>
                            <a:srgbClr val="231F20">
                              <a:alpha val="100000"/>
                            </a:srgbClr>
                          </a:solidFill>
                          <a:latin typeface="Arial" panose="020B0604020202020204"/>
                          <a:ea typeface="Arial" panose="020B0604020202020204"/>
                          <a:cs typeface="Arial" panose="020B0604020202020204"/>
                        </a:rPr>
                        <a:t>X2</a:t>
                      </a:r>
                      <a:endParaRPr sz="800" dirty="0">
                        <a:latin typeface="Arial" panose="020B0604020202020204"/>
                        <a:ea typeface="Arial" panose="020B0604020202020204"/>
                        <a:cs typeface="Arial" panose="020B0604020202020204"/>
                      </a:endParaRPr>
                    </a:p>
                    <a:p>
                      <a:pPr marL="662940" algn="l" rtl="0" eaLnBrk="0">
                        <a:lnSpc>
                          <a:spcPct val="75000"/>
                        </a:lnSpc>
                        <a:spcBef>
                          <a:spcPts val="715"/>
                        </a:spcBef>
                      </a:pPr>
                      <a:r>
                        <a:rPr sz="800" kern="0" spc="40" dirty="0">
                          <a:solidFill>
                            <a:srgbClr val="231F20">
                              <a:alpha val="100000"/>
                            </a:srgbClr>
                          </a:solidFill>
                          <a:latin typeface="Arial" panose="020B0604020202020204"/>
                          <a:ea typeface="Arial" panose="020B0604020202020204"/>
                          <a:cs typeface="Arial" panose="020B0604020202020204"/>
                        </a:rPr>
                        <a:t>X3</a:t>
                      </a:r>
                      <a:endParaRPr sz="800" dirty="0">
                        <a:latin typeface="Arial" panose="020B0604020202020204"/>
                        <a:ea typeface="Arial" panose="020B0604020202020204"/>
                        <a:cs typeface="Arial" panose="020B0604020202020204"/>
                      </a:endParaRPr>
                    </a:p>
                    <a:p>
                      <a:pPr marL="662940" algn="l" rtl="0" eaLnBrk="0">
                        <a:lnSpc>
                          <a:spcPct val="76000"/>
                        </a:lnSpc>
                        <a:spcBef>
                          <a:spcPts val="815"/>
                        </a:spcBef>
                      </a:pPr>
                      <a:r>
                        <a:rPr sz="800" kern="0" spc="40" dirty="0">
                          <a:solidFill>
                            <a:srgbClr val="231F20">
                              <a:alpha val="100000"/>
                            </a:srgbClr>
                          </a:solidFill>
                          <a:latin typeface="Arial" panose="020B0604020202020204"/>
                          <a:ea typeface="Arial" panose="020B0604020202020204"/>
                          <a:cs typeface="Arial" panose="020B0604020202020204"/>
                        </a:rPr>
                        <a:t>X4</a:t>
                      </a:r>
                      <a:endParaRPr sz="800" dirty="0">
                        <a:latin typeface="Arial" panose="020B0604020202020204"/>
                        <a:ea typeface="Arial" panose="020B0604020202020204"/>
                        <a:cs typeface="Arial" panose="020B0604020202020204"/>
                      </a:endParaRPr>
                    </a:p>
                    <a:p>
                      <a:pPr marL="662940" algn="l" rtl="0" eaLnBrk="0">
                        <a:lnSpc>
                          <a:spcPct val="76000"/>
                        </a:lnSpc>
                        <a:spcBef>
                          <a:spcPts val="745"/>
                        </a:spcBef>
                      </a:pPr>
                      <a:r>
                        <a:rPr sz="800" kern="0" spc="40" dirty="0">
                          <a:solidFill>
                            <a:srgbClr val="231F20">
                              <a:alpha val="100000"/>
                            </a:srgbClr>
                          </a:solidFill>
                          <a:latin typeface="Arial" panose="020B0604020202020204"/>
                          <a:ea typeface="Arial" panose="020B0604020202020204"/>
                          <a:cs typeface="Arial" panose="020B0604020202020204"/>
                        </a:rPr>
                        <a:t>X5</a:t>
                      </a:r>
                      <a:endParaRPr sz="800" dirty="0">
                        <a:latin typeface="Arial" panose="020B0604020202020204"/>
                        <a:ea typeface="Arial" panose="020B0604020202020204"/>
                        <a:cs typeface="Arial" panose="020B0604020202020204"/>
                      </a:endParaRPr>
                    </a:p>
                    <a:p>
                      <a:pPr marL="663575" algn="l" rtl="0" eaLnBrk="0">
                        <a:lnSpc>
                          <a:spcPct val="76000"/>
                        </a:lnSpc>
                        <a:spcBef>
                          <a:spcPts val="690"/>
                        </a:spcBef>
                      </a:pPr>
                      <a:r>
                        <a:rPr sz="800" kern="0" spc="40" dirty="0">
                          <a:solidFill>
                            <a:srgbClr val="231F20">
                              <a:alpha val="100000"/>
                            </a:srgbClr>
                          </a:solidFill>
                          <a:latin typeface="Arial" panose="020B0604020202020204"/>
                          <a:ea typeface="Arial" panose="020B0604020202020204"/>
                          <a:cs typeface="Arial" panose="020B0604020202020204"/>
                        </a:rPr>
                        <a:t>X6</a:t>
                      </a:r>
                      <a:endParaRPr sz="800" dirty="0">
                        <a:latin typeface="Arial" panose="020B0604020202020204"/>
                        <a:ea typeface="Arial" panose="020B0604020202020204"/>
                        <a:cs typeface="Arial" panose="020B0604020202020204"/>
                      </a:endParaRPr>
                    </a:p>
                    <a:p>
                      <a:pPr marL="662305" algn="l" rtl="0" eaLnBrk="0">
                        <a:lnSpc>
                          <a:spcPct val="76000"/>
                        </a:lnSpc>
                        <a:spcBef>
                          <a:spcPts val="760"/>
                        </a:spcBef>
                      </a:pPr>
                      <a:r>
                        <a:rPr sz="800" kern="0" spc="40" dirty="0">
                          <a:solidFill>
                            <a:srgbClr val="231F20">
                              <a:alpha val="100000"/>
                            </a:srgbClr>
                          </a:solidFill>
                          <a:latin typeface="Arial" panose="020B0604020202020204"/>
                          <a:ea typeface="Arial" panose="020B0604020202020204"/>
                          <a:cs typeface="Arial" panose="020B0604020202020204"/>
                        </a:rPr>
                        <a:t>X7</a:t>
                      </a:r>
                      <a:endParaRPr sz="800" dirty="0">
                        <a:latin typeface="Arial" panose="020B0604020202020204"/>
                        <a:ea typeface="Arial" panose="020B0604020202020204"/>
                        <a:cs typeface="Arial" panose="020B0604020202020204"/>
                      </a:endParaRPr>
                    </a:p>
                    <a:p>
                      <a:pPr algn="l" rtl="0" eaLnBrk="0">
                        <a:lnSpc>
                          <a:spcPct val="116000"/>
                        </a:lnSpc>
                      </a:pPr>
                      <a:endParaRPr sz="500" dirty="0">
                        <a:latin typeface="Arial" panose="020B0604020202020204"/>
                        <a:ea typeface="Arial" panose="020B0604020202020204"/>
                        <a:cs typeface="Arial" panose="020B0604020202020204"/>
                      </a:endParaRPr>
                    </a:p>
                    <a:p>
                      <a:pPr marL="662305" algn="l" rtl="0" eaLnBrk="0">
                        <a:lnSpc>
                          <a:spcPct val="76000"/>
                        </a:lnSpc>
                        <a:spcBef>
                          <a:spcPts val="0"/>
                        </a:spcBef>
                      </a:pPr>
                      <a:r>
                        <a:rPr sz="800" kern="0" spc="40" dirty="0">
                          <a:solidFill>
                            <a:srgbClr val="231F20">
                              <a:alpha val="100000"/>
                            </a:srgbClr>
                          </a:solidFill>
                          <a:latin typeface="Arial" panose="020B0604020202020204"/>
                          <a:ea typeface="Arial" panose="020B0604020202020204"/>
                          <a:cs typeface="Arial" panose="020B0604020202020204"/>
                        </a:rPr>
                        <a:t>X8</a:t>
                      </a:r>
                      <a:endParaRPr sz="800" dirty="0">
                        <a:latin typeface="Arial" panose="020B0604020202020204"/>
                        <a:ea typeface="Arial" panose="020B0604020202020204"/>
                        <a:cs typeface="Arial" panose="020B0604020202020204"/>
                      </a:endParaRPr>
                    </a:p>
                  </a:txBody>
                  <a:tcPr marL="0" marR="0" marT="0" marB="0" vert="horz">
                    <a:lnL>
                      <a:noFill/>
                    </a:lnL>
                    <a:lnR w="6350" cap="flat" cmpd="sng" algn="ctr">
                      <a:solidFill>
                        <a:srgbClr val="21294D"/>
                      </a:solidFill>
                      <a:prstDash val="solid"/>
                      <a:round/>
                      <a:headEnd type="none" w="med" len="med"/>
                      <a:tailEnd type="none" w="med" len="med"/>
                    </a:lnR>
                    <a:lnT>
                      <a:noFill/>
                    </a:lnT>
                    <a:lnB>
                      <a:noFill/>
                    </a:lnB>
                  </a:tcPr>
                </a:tc>
                <a:tc>
                  <a:txBody>
                    <a:bodyPr/>
                    <a:p>
                      <a:pPr algn="l" rtl="0" eaLnBrk="0">
                        <a:lnSpc>
                          <a:spcPct val="132000"/>
                        </a:lnSpc>
                      </a:pPr>
                      <a:endParaRPr sz="200" dirty="0">
                        <a:latin typeface="Arial" panose="020B0604020202020204"/>
                        <a:ea typeface="Arial" panose="020B0604020202020204"/>
                        <a:cs typeface="Arial" panose="020B0604020202020204"/>
                      </a:endParaRPr>
                    </a:p>
                    <a:p>
                      <a:pPr marL="294005" algn="l" rtl="0" eaLnBrk="0">
                        <a:lnSpc>
                          <a:spcPct val="88000"/>
                        </a:lnSpc>
                        <a:spcBef>
                          <a:spcPts val="0"/>
                        </a:spcBef>
                      </a:pPr>
                      <a:r>
                        <a:rPr sz="800" kern="0" spc="30" dirty="0">
                          <a:solidFill>
                            <a:srgbClr val="FFFFFF">
                              <a:alpha val="100000"/>
                            </a:srgbClr>
                          </a:solidFill>
                          <a:latin typeface="Arial" panose="020B0604020202020204"/>
                          <a:ea typeface="Arial" panose="020B0604020202020204"/>
                          <a:cs typeface="Arial" panose="020B0604020202020204"/>
                        </a:rPr>
                        <a:t>interface type</a:t>
                      </a:r>
                      <a:endParaRPr sz="800" dirty="0">
                        <a:latin typeface="Arial" panose="020B0604020202020204"/>
                        <a:ea typeface="Arial" panose="020B0604020202020204"/>
                        <a:cs typeface="Arial" panose="020B0604020202020204"/>
                      </a:endParaRPr>
                    </a:p>
                    <a:p>
                      <a:pPr marL="496570" algn="l" rtl="0" eaLnBrk="0">
                        <a:lnSpc>
                          <a:spcPct val="76000"/>
                        </a:lnSpc>
                        <a:spcBef>
                          <a:spcPts val="775"/>
                        </a:spcBef>
                      </a:pPr>
                      <a:r>
                        <a:rPr sz="800" kern="0" spc="70" dirty="0">
                          <a:solidFill>
                            <a:srgbClr val="231F20">
                              <a:alpha val="100000"/>
                            </a:srgbClr>
                          </a:solidFill>
                          <a:latin typeface="Arial" panose="020B0604020202020204"/>
                          <a:ea typeface="Arial" panose="020B0604020202020204"/>
                          <a:cs typeface="Arial" panose="020B0604020202020204"/>
                        </a:rPr>
                        <a:t>N-</a:t>
                      </a:r>
                      <a:r>
                        <a:rPr sz="800" kern="0" spc="0" dirty="0">
                          <a:solidFill>
                            <a:srgbClr val="231F20">
                              <a:alpha val="100000"/>
                            </a:srgbClr>
                          </a:solidFill>
                          <a:latin typeface="Arial" panose="020B0604020202020204"/>
                          <a:ea typeface="Arial" panose="020B0604020202020204"/>
                          <a:cs typeface="Arial" panose="020B0604020202020204"/>
                        </a:rPr>
                        <a:t>FK</a:t>
                      </a:r>
                      <a:endParaRPr sz="800" dirty="0">
                        <a:latin typeface="Arial" panose="020B0604020202020204"/>
                        <a:ea typeface="Arial" panose="020B0604020202020204"/>
                        <a:cs typeface="Arial" panose="020B0604020202020204"/>
                      </a:endParaRPr>
                    </a:p>
                    <a:p>
                      <a:pPr marL="407670" algn="l" rtl="0" eaLnBrk="0">
                        <a:lnSpc>
                          <a:spcPct val="88000"/>
                        </a:lnSpc>
                        <a:spcBef>
                          <a:spcPts val="755"/>
                        </a:spcBef>
                      </a:pPr>
                      <a:r>
                        <a:rPr sz="800" kern="0" spc="50" dirty="0">
                          <a:solidFill>
                            <a:srgbClr val="231F20">
                              <a:alpha val="100000"/>
                            </a:srgbClr>
                          </a:solidFill>
                          <a:latin typeface="Arial" panose="020B0604020202020204"/>
                          <a:ea typeface="Arial" panose="020B0604020202020204"/>
                          <a:cs typeface="Arial" panose="020B0604020202020204"/>
                        </a:rPr>
                        <a:t>1-5/8 </a:t>
                      </a:r>
                      <a:r>
                        <a:rPr sz="800" kern="0" spc="0" dirty="0">
                          <a:solidFill>
                            <a:srgbClr val="231F20">
                              <a:alpha val="100000"/>
                            </a:srgbClr>
                          </a:solidFill>
                          <a:latin typeface="Arial" panose="020B0604020202020204"/>
                          <a:ea typeface="Arial" panose="020B0604020202020204"/>
                          <a:cs typeface="Arial" panose="020B0604020202020204"/>
                        </a:rPr>
                        <a:t>type</a:t>
                      </a:r>
                      <a:endParaRPr sz="800" dirty="0">
                        <a:latin typeface="Arial" panose="020B0604020202020204"/>
                        <a:ea typeface="Arial" panose="020B0604020202020204"/>
                        <a:cs typeface="Arial" panose="020B0604020202020204"/>
                      </a:endParaRPr>
                    </a:p>
                    <a:p>
                      <a:pPr marL="311785" algn="l" rtl="0" eaLnBrk="0">
                        <a:lnSpc>
                          <a:spcPct val="88000"/>
                        </a:lnSpc>
                        <a:spcBef>
                          <a:spcPts val="600"/>
                        </a:spcBef>
                      </a:pPr>
                      <a:r>
                        <a:rPr sz="800" kern="0" spc="40" dirty="0">
                          <a:solidFill>
                            <a:srgbClr val="231F20">
                              <a:alpha val="100000"/>
                            </a:srgbClr>
                          </a:solidFill>
                          <a:latin typeface="Arial" panose="020B0604020202020204"/>
                          <a:ea typeface="Arial" panose="020B0604020202020204"/>
                          <a:cs typeface="Arial" panose="020B0604020202020204"/>
                        </a:rPr>
                        <a:t>LCD displa</a:t>
                      </a:r>
                      <a:r>
                        <a:rPr sz="800" kern="0" spc="30" dirty="0">
                          <a:solidFill>
                            <a:srgbClr val="231F20">
                              <a:alpha val="100000"/>
                            </a:srgbClr>
                          </a:solidFill>
                          <a:latin typeface="Arial" panose="020B0604020202020204"/>
                          <a:ea typeface="Arial" panose="020B0604020202020204"/>
                          <a:cs typeface="Arial" panose="020B0604020202020204"/>
                        </a:rPr>
                        <a:t>y</a:t>
                      </a:r>
                      <a:endParaRPr sz="800" dirty="0">
                        <a:latin typeface="Arial" panose="020B0604020202020204"/>
                        <a:ea typeface="Arial" panose="020B0604020202020204"/>
                        <a:cs typeface="Arial" panose="020B0604020202020204"/>
                      </a:endParaRPr>
                    </a:p>
                    <a:p>
                      <a:pPr marL="448310" algn="l" rtl="0" eaLnBrk="0">
                        <a:lnSpc>
                          <a:spcPct val="77000"/>
                        </a:lnSpc>
                        <a:spcBef>
                          <a:spcPts val="675"/>
                        </a:spcBef>
                      </a:pPr>
                      <a:r>
                        <a:rPr sz="800" kern="0" spc="30" dirty="0">
                          <a:solidFill>
                            <a:srgbClr val="231F20">
                              <a:alpha val="100000"/>
                            </a:srgbClr>
                          </a:solidFill>
                          <a:latin typeface="Arial" panose="020B0604020202020204"/>
                          <a:ea typeface="Arial" panose="020B0604020202020204"/>
                          <a:cs typeface="Arial" panose="020B0604020202020204"/>
                        </a:rPr>
                        <a:t>Switch</a:t>
                      </a:r>
                      <a:endParaRPr sz="800" dirty="0">
                        <a:latin typeface="Arial" panose="020B0604020202020204"/>
                        <a:ea typeface="Arial" panose="020B0604020202020204"/>
                        <a:cs typeface="Arial" panose="020B0604020202020204"/>
                      </a:endParaRPr>
                    </a:p>
                    <a:p>
                      <a:pPr marL="487045" algn="l" rtl="0" eaLnBrk="0">
                        <a:lnSpc>
                          <a:spcPct val="76000"/>
                        </a:lnSpc>
                        <a:spcBef>
                          <a:spcPts val="740"/>
                        </a:spcBef>
                      </a:pPr>
                      <a:r>
                        <a:rPr sz="800" kern="0" spc="0" dirty="0">
                          <a:solidFill>
                            <a:srgbClr val="231F20">
                              <a:alpha val="100000"/>
                            </a:srgbClr>
                          </a:solidFill>
                          <a:latin typeface="Arial" panose="020B0604020202020204"/>
                          <a:ea typeface="Arial" panose="020B0604020202020204"/>
                          <a:cs typeface="Arial" panose="020B0604020202020204"/>
                        </a:rPr>
                        <a:t>RJ</a:t>
                      </a:r>
                      <a:r>
                        <a:rPr sz="800" kern="0" spc="60" dirty="0">
                          <a:solidFill>
                            <a:srgbClr val="231F20">
                              <a:alpha val="100000"/>
                            </a:srgbClr>
                          </a:solidFill>
                          <a:latin typeface="Arial" panose="020B0604020202020204"/>
                          <a:ea typeface="Arial" panose="020B0604020202020204"/>
                          <a:cs typeface="Arial" panose="020B0604020202020204"/>
                        </a:rPr>
                        <a:t>45</a:t>
                      </a:r>
                      <a:endParaRPr sz="800" dirty="0">
                        <a:latin typeface="Arial" panose="020B0604020202020204"/>
                        <a:ea typeface="Arial" panose="020B0604020202020204"/>
                        <a:cs typeface="Arial" panose="020B0604020202020204"/>
                      </a:endParaRPr>
                    </a:p>
                    <a:p>
                      <a:pPr marL="476885" algn="l" rtl="0" eaLnBrk="0">
                        <a:lnSpc>
                          <a:spcPct val="76000"/>
                        </a:lnSpc>
                        <a:spcBef>
                          <a:spcPts val="700"/>
                        </a:spcBef>
                      </a:pPr>
                      <a:r>
                        <a:rPr sz="800" kern="0" spc="0" dirty="0">
                          <a:solidFill>
                            <a:srgbClr val="231F20">
                              <a:alpha val="100000"/>
                            </a:srgbClr>
                          </a:solidFill>
                          <a:latin typeface="Arial" panose="020B0604020202020204"/>
                          <a:ea typeface="Arial" panose="020B0604020202020204"/>
                          <a:cs typeface="Arial" panose="020B0604020202020204"/>
                        </a:rPr>
                        <a:t>DB</a:t>
                      </a:r>
                      <a:r>
                        <a:rPr sz="800" kern="0" spc="70" dirty="0">
                          <a:solidFill>
                            <a:srgbClr val="231F20">
                              <a:alpha val="100000"/>
                            </a:srgbClr>
                          </a:solidFill>
                          <a:latin typeface="Arial" panose="020B0604020202020204"/>
                          <a:ea typeface="Arial" panose="020B0604020202020204"/>
                          <a:cs typeface="Arial" panose="020B0604020202020204"/>
                        </a:rPr>
                        <a:t>15</a:t>
                      </a:r>
                      <a:endParaRPr sz="800" dirty="0">
                        <a:latin typeface="Arial" panose="020B0604020202020204"/>
                        <a:ea typeface="Arial" panose="020B0604020202020204"/>
                        <a:cs typeface="Arial" panose="020B0604020202020204"/>
                      </a:endParaRPr>
                    </a:p>
                    <a:p>
                      <a:pPr marL="486410" algn="l" rtl="0" eaLnBrk="0">
                        <a:lnSpc>
                          <a:spcPct val="76000"/>
                        </a:lnSpc>
                        <a:spcBef>
                          <a:spcPts val="760"/>
                        </a:spcBef>
                      </a:pPr>
                      <a:r>
                        <a:rPr sz="800" kern="0" spc="70" dirty="0">
                          <a:solidFill>
                            <a:srgbClr val="231F20">
                              <a:alpha val="100000"/>
                            </a:srgbClr>
                          </a:solidFill>
                          <a:latin typeface="Arial" panose="020B0604020202020204"/>
                          <a:ea typeface="Arial" panose="020B0604020202020204"/>
                          <a:cs typeface="Arial" panose="020B0604020202020204"/>
                        </a:rPr>
                        <a:t>N-</a:t>
                      </a:r>
                      <a:r>
                        <a:rPr sz="800" kern="0" spc="0" dirty="0">
                          <a:solidFill>
                            <a:srgbClr val="231F20">
                              <a:alpha val="100000"/>
                            </a:srgbClr>
                          </a:solidFill>
                          <a:latin typeface="Arial" panose="020B0604020202020204"/>
                          <a:ea typeface="Arial" panose="020B0604020202020204"/>
                          <a:cs typeface="Arial" panose="020B0604020202020204"/>
                        </a:rPr>
                        <a:t>FK</a:t>
                      </a:r>
                      <a:endParaRPr sz="800" dirty="0">
                        <a:latin typeface="Arial" panose="020B0604020202020204"/>
                        <a:ea typeface="Arial" panose="020B0604020202020204"/>
                        <a:cs typeface="Arial" panose="020B0604020202020204"/>
                      </a:endParaRPr>
                    </a:p>
                    <a:p>
                      <a:pPr algn="l" rtl="0" eaLnBrk="0">
                        <a:lnSpc>
                          <a:spcPct val="117000"/>
                        </a:lnSpc>
                      </a:pPr>
                      <a:endParaRPr sz="500" dirty="0">
                        <a:latin typeface="Arial" panose="020B0604020202020204"/>
                        <a:ea typeface="Arial" panose="020B0604020202020204"/>
                        <a:cs typeface="Arial" panose="020B0604020202020204"/>
                      </a:endParaRPr>
                    </a:p>
                    <a:p>
                      <a:pPr marL="486410" algn="l" rtl="0" eaLnBrk="0">
                        <a:lnSpc>
                          <a:spcPct val="76000"/>
                        </a:lnSpc>
                        <a:spcBef>
                          <a:spcPts val="5"/>
                        </a:spcBef>
                      </a:pPr>
                      <a:r>
                        <a:rPr sz="800" kern="0" spc="70" dirty="0">
                          <a:solidFill>
                            <a:srgbClr val="231F20">
                              <a:alpha val="100000"/>
                            </a:srgbClr>
                          </a:solidFill>
                          <a:latin typeface="Arial" panose="020B0604020202020204"/>
                          <a:ea typeface="Arial" panose="020B0604020202020204"/>
                          <a:cs typeface="Arial" panose="020B0604020202020204"/>
                        </a:rPr>
                        <a:t>N-</a:t>
                      </a:r>
                      <a:r>
                        <a:rPr sz="800" kern="0" spc="0" dirty="0">
                          <a:solidFill>
                            <a:srgbClr val="231F20">
                              <a:alpha val="100000"/>
                            </a:srgbClr>
                          </a:solidFill>
                          <a:latin typeface="Arial" panose="020B0604020202020204"/>
                          <a:ea typeface="Arial" panose="020B0604020202020204"/>
                          <a:cs typeface="Arial" panose="020B0604020202020204"/>
                        </a:rPr>
                        <a:t>FK</a:t>
                      </a:r>
                      <a:endParaRPr sz="800" dirty="0">
                        <a:latin typeface="Arial" panose="020B0604020202020204"/>
                        <a:ea typeface="Arial" panose="020B0604020202020204"/>
                        <a:cs typeface="Arial" panose="020B0604020202020204"/>
                      </a:endParaRPr>
                    </a:p>
                  </a:txBody>
                  <a:tcPr marL="0" marR="0" marT="0" marB="0" vert="horz">
                    <a:lnL w="6350" cap="flat" cmpd="sng" algn="ctr">
                      <a:solidFill>
                        <a:srgbClr val="21294D"/>
                      </a:solidFill>
                      <a:prstDash val="solid"/>
                      <a:round/>
                      <a:headEnd type="none" w="med" len="med"/>
                      <a:tailEnd type="none" w="med" len="med"/>
                    </a:lnL>
                    <a:lnR w="9525" cap="flat" cmpd="sng" algn="ctr">
                      <a:solidFill>
                        <a:srgbClr val="21294D"/>
                      </a:solidFill>
                      <a:prstDash val="solid"/>
                      <a:round/>
                      <a:headEnd type="none" w="med" len="med"/>
                      <a:tailEnd type="none" w="med" len="med"/>
                    </a:lnR>
                    <a:lnT>
                      <a:noFill/>
                    </a:lnT>
                    <a:lnB>
                      <a:noFill/>
                    </a:lnB>
                  </a:tcPr>
                </a:tc>
                <a:tc gridSpan="3">
                  <a:txBody>
                    <a:bodyPr/>
                    <a:p>
                      <a:pPr algn="l" rtl="0" eaLnBrk="0">
                        <a:lnSpc>
                          <a:spcPct val="133000"/>
                        </a:lnSpc>
                      </a:pPr>
                      <a:endParaRPr sz="200" dirty="0">
                        <a:latin typeface="Arial" panose="020B0604020202020204"/>
                        <a:ea typeface="Arial" panose="020B0604020202020204"/>
                        <a:cs typeface="Arial" panose="020B0604020202020204"/>
                      </a:endParaRPr>
                    </a:p>
                    <a:p>
                      <a:pPr marL="1605915" algn="l" rtl="0" eaLnBrk="0">
                        <a:lnSpc>
                          <a:spcPct val="77000"/>
                        </a:lnSpc>
                        <a:spcBef>
                          <a:spcPts val="0"/>
                        </a:spcBef>
                      </a:pPr>
                      <a:r>
                        <a:rPr sz="800" kern="0" spc="50" dirty="0">
                          <a:solidFill>
                            <a:srgbClr val="FFFFFF">
                              <a:alpha val="100000"/>
                            </a:srgbClr>
                          </a:solidFill>
                          <a:latin typeface="Arial" panose="020B0604020202020204"/>
                          <a:ea typeface="Arial" panose="020B0604020202020204"/>
                          <a:cs typeface="Arial" panose="020B0604020202020204"/>
                        </a:rPr>
                        <a:t>DESCRIPTION</a:t>
                      </a:r>
                      <a:endParaRPr sz="800" dirty="0">
                        <a:latin typeface="Arial" panose="020B0604020202020204"/>
                        <a:ea typeface="Arial" panose="020B0604020202020204"/>
                        <a:cs typeface="Arial" panose="020B0604020202020204"/>
                      </a:endParaRPr>
                    </a:p>
                    <a:p>
                      <a:pPr marL="1836420" algn="l" rtl="0" eaLnBrk="0">
                        <a:lnSpc>
                          <a:spcPct val="67000"/>
                        </a:lnSpc>
                        <a:spcBef>
                          <a:spcPts val="880"/>
                        </a:spcBef>
                      </a:pPr>
                      <a:r>
                        <a:rPr sz="800" kern="0" spc="10" dirty="0">
                          <a:solidFill>
                            <a:srgbClr val="231F20">
                              <a:alpha val="100000"/>
                            </a:srgbClr>
                          </a:solidFill>
                          <a:latin typeface="Arial" panose="020B0604020202020204"/>
                          <a:ea typeface="Arial" panose="020B0604020202020204"/>
                          <a:cs typeface="Arial" panose="020B0604020202020204"/>
                        </a:rPr>
                        <a:t>RF</a:t>
                      </a:r>
                      <a:r>
                        <a:rPr sz="800" kern="0" spc="120" dirty="0">
                          <a:solidFill>
                            <a:srgbClr val="231F20">
                              <a:alpha val="100000"/>
                            </a:srgbClr>
                          </a:solidFill>
                          <a:latin typeface="Arial" panose="020B0604020202020204"/>
                          <a:ea typeface="Arial" panose="020B0604020202020204"/>
                          <a:cs typeface="Arial" panose="020B0604020202020204"/>
                        </a:rPr>
                        <a:t> </a:t>
                      </a:r>
                      <a:r>
                        <a:rPr sz="800" kern="0" spc="10" dirty="0">
                          <a:solidFill>
                            <a:srgbClr val="231F20">
                              <a:alpha val="100000"/>
                            </a:srgbClr>
                          </a:solidFill>
                          <a:latin typeface="Arial" panose="020B0604020202020204"/>
                          <a:ea typeface="Arial" panose="020B0604020202020204"/>
                          <a:cs typeface="Arial" panose="020B0604020202020204"/>
                        </a:rPr>
                        <a:t>IN</a:t>
                      </a:r>
                      <a:endParaRPr sz="800" dirty="0">
                        <a:latin typeface="Arial" panose="020B0604020202020204"/>
                        <a:ea typeface="Arial" panose="020B0604020202020204"/>
                        <a:cs typeface="Arial" panose="020B0604020202020204"/>
                      </a:endParaRPr>
                    </a:p>
                    <a:p>
                      <a:pPr marL="1780540" algn="l" rtl="0" eaLnBrk="0">
                        <a:lnSpc>
                          <a:spcPts val="1490"/>
                        </a:lnSpc>
                      </a:pPr>
                      <a:r>
                        <a:rPr sz="800" kern="0" spc="40" dirty="0">
                          <a:solidFill>
                            <a:srgbClr val="231F20">
                              <a:alpha val="100000"/>
                            </a:srgbClr>
                          </a:solidFill>
                          <a:latin typeface="Arial" panose="020B0604020202020204"/>
                          <a:ea typeface="Arial" panose="020B0604020202020204"/>
                          <a:cs typeface="Arial" panose="020B0604020202020204"/>
                        </a:rPr>
                        <a:t>RF</a:t>
                      </a:r>
                      <a:r>
                        <a:rPr sz="800" kern="0" spc="70" dirty="0">
                          <a:solidFill>
                            <a:srgbClr val="231F20">
                              <a:alpha val="100000"/>
                            </a:srgbClr>
                          </a:solidFill>
                          <a:latin typeface="Arial" panose="020B0604020202020204"/>
                          <a:ea typeface="Arial" panose="020B0604020202020204"/>
                          <a:cs typeface="Arial" panose="020B0604020202020204"/>
                        </a:rPr>
                        <a:t> </a:t>
                      </a:r>
                      <a:r>
                        <a:rPr sz="800" kern="0" spc="40" dirty="0">
                          <a:solidFill>
                            <a:srgbClr val="231F20">
                              <a:alpha val="100000"/>
                            </a:srgbClr>
                          </a:solidFill>
                          <a:latin typeface="Arial" panose="020B0604020202020204"/>
                          <a:ea typeface="Arial" panose="020B0604020202020204"/>
                          <a:cs typeface="Arial" panose="020B0604020202020204"/>
                        </a:rPr>
                        <a:t>OUT</a:t>
                      </a:r>
                      <a:endParaRPr sz="800" dirty="0">
                        <a:latin typeface="Arial" panose="020B0604020202020204"/>
                        <a:ea typeface="Arial" panose="020B0604020202020204"/>
                        <a:cs typeface="Arial" panose="020B0604020202020204"/>
                      </a:endParaRPr>
                    </a:p>
                    <a:p>
                      <a:pPr marL="1013460" algn="l" rtl="0" eaLnBrk="0">
                        <a:lnSpc>
                          <a:spcPct val="88000"/>
                        </a:lnSpc>
                        <a:spcBef>
                          <a:spcPts val="790"/>
                        </a:spcBef>
                      </a:pPr>
                      <a:r>
                        <a:rPr sz="800" kern="0" spc="40" dirty="0">
                          <a:solidFill>
                            <a:srgbClr val="231F20">
                              <a:alpha val="100000"/>
                            </a:srgbClr>
                          </a:solidFill>
                          <a:latin typeface="Arial" panose="020B0604020202020204"/>
                          <a:ea typeface="Arial" panose="020B0604020202020204"/>
                          <a:cs typeface="Arial" panose="020B0604020202020204"/>
                        </a:rPr>
                        <a:t>Human-computer interaction interface</a:t>
                      </a:r>
                      <a:endParaRPr sz="800" dirty="0">
                        <a:latin typeface="Arial" panose="020B0604020202020204"/>
                        <a:ea typeface="Arial" panose="020B0604020202020204"/>
                        <a:cs typeface="Arial" panose="020B0604020202020204"/>
                      </a:endParaRPr>
                    </a:p>
                    <a:p>
                      <a:pPr marL="1640205" algn="l" rtl="0" eaLnBrk="0">
                        <a:lnSpc>
                          <a:spcPct val="77000"/>
                        </a:lnSpc>
                        <a:spcBef>
                          <a:spcPts val="675"/>
                        </a:spcBef>
                      </a:pPr>
                      <a:r>
                        <a:rPr sz="800" kern="0" spc="0" dirty="0">
                          <a:solidFill>
                            <a:srgbClr val="231F20">
                              <a:alpha val="100000"/>
                            </a:srgbClr>
                          </a:solidFill>
                          <a:latin typeface="Arial" panose="020B0604020202020204"/>
                          <a:ea typeface="Arial" panose="020B0604020202020204"/>
                          <a:cs typeface="Arial" panose="020B0604020202020204"/>
                        </a:rPr>
                        <a:t>AC</a:t>
                      </a:r>
                      <a:r>
                        <a:rPr sz="800" kern="0" spc="70" dirty="0">
                          <a:solidFill>
                            <a:srgbClr val="231F20">
                              <a:alpha val="100000"/>
                            </a:srgbClr>
                          </a:solidFill>
                          <a:latin typeface="Arial" panose="020B0604020202020204"/>
                          <a:ea typeface="Arial" panose="020B0604020202020204"/>
                          <a:cs typeface="Arial" panose="020B0604020202020204"/>
                        </a:rPr>
                        <a:t>/220V/50</a:t>
                      </a:r>
                      <a:r>
                        <a:rPr sz="800" kern="0" spc="0" dirty="0">
                          <a:solidFill>
                            <a:srgbClr val="231F20">
                              <a:alpha val="100000"/>
                            </a:srgbClr>
                          </a:solidFill>
                          <a:latin typeface="Arial" panose="020B0604020202020204"/>
                          <a:ea typeface="Arial" panose="020B0604020202020204"/>
                          <a:cs typeface="Arial" panose="020B0604020202020204"/>
                        </a:rPr>
                        <a:t>Hz</a:t>
                      </a:r>
                      <a:endParaRPr sz="800" dirty="0">
                        <a:latin typeface="Arial" panose="020B0604020202020204"/>
                        <a:ea typeface="Arial" panose="020B0604020202020204"/>
                        <a:cs typeface="Arial" panose="020B0604020202020204"/>
                      </a:endParaRPr>
                    </a:p>
                    <a:p>
                      <a:pPr marL="1884045" algn="l" rtl="0" eaLnBrk="0">
                        <a:lnSpc>
                          <a:spcPct val="76000"/>
                        </a:lnSpc>
                        <a:spcBef>
                          <a:spcPts val="740"/>
                        </a:spcBef>
                      </a:pPr>
                      <a:r>
                        <a:rPr sz="800" kern="0" spc="30" dirty="0">
                          <a:solidFill>
                            <a:srgbClr val="231F20">
                              <a:alpha val="100000"/>
                            </a:srgbClr>
                          </a:solidFill>
                          <a:latin typeface="Arial" panose="020B0604020202020204"/>
                          <a:ea typeface="Arial" panose="020B0604020202020204"/>
                          <a:cs typeface="Arial" panose="020B0604020202020204"/>
                        </a:rPr>
                        <a:t>LAN</a:t>
                      </a:r>
                      <a:endParaRPr sz="800" dirty="0">
                        <a:latin typeface="Arial" panose="020B0604020202020204"/>
                        <a:ea typeface="Arial" panose="020B0604020202020204"/>
                        <a:cs typeface="Arial" panose="020B0604020202020204"/>
                      </a:endParaRPr>
                    </a:p>
                    <a:p>
                      <a:pPr marL="1645920" algn="l" rtl="0" eaLnBrk="0">
                        <a:lnSpc>
                          <a:spcPct val="88000"/>
                        </a:lnSpc>
                        <a:spcBef>
                          <a:spcPts val="690"/>
                        </a:spcBef>
                      </a:pPr>
                      <a:r>
                        <a:rPr sz="800" kern="0" spc="30" dirty="0">
                          <a:solidFill>
                            <a:srgbClr val="231F20">
                              <a:alpha val="100000"/>
                            </a:srgbClr>
                          </a:solidFill>
                          <a:latin typeface="Arial" panose="020B0604020202020204"/>
                          <a:ea typeface="Arial" panose="020B0604020202020204"/>
                          <a:cs typeface="Arial" panose="020B0604020202020204"/>
                        </a:rPr>
                        <a:t>Control</a:t>
                      </a:r>
                      <a:r>
                        <a:rPr sz="800" kern="0" spc="140" dirty="0">
                          <a:solidFill>
                            <a:srgbClr val="231F20">
                              <a:alpha val="100000"/>
                            </a:srgbClr>
                          </a:solidFill>
                          <a:latin typeface="Arial" panose="020B0604020202020204"/>
                          <a:ea typeface="Arial" panose="020B0604020202020204"/>
                          <a:cs typeface="Arial" panose="020B0604020202020204"/>
                        </a:rPr>
                        <a:t> </a:t>
                      </a:r>
                      <a:r>
                        <a:rPr sz="800" kern="0" spc="30" dirty="0">
                          <a:solidFill>
                            <a:srgbClr val="231F20">
                              <a:alpha val="100000"/>
                            </a:srgbClr>
                          </a:solidFill>
                          <a:latin typeface="Arial" panose="020B0604020202020204"/>
                          <a:ea typeface="Arial" panose="020B0604020202020204"/>
                          <a:cs typeface="Arial" panose="020B0604020202020204"/>
                        </a:rPr>
                        <a:t>interface</a:t>
                      </a:r>
                      <a:endParaRPr sz="800" dirty="0">
                        <a:latin typeface="Arial" panose="020B0604020202020204"/>
                        <a:ea typeface="Arial" panose="020B0604020202020204"/>
                        <a:cs typeface="Arial" panose="020B0604020202020204"/>
                      </a:endParaRPr>
                    </a:p>
                    <a:p>
                      <a:pPr marL="1540510" algn="l" rtl="0" eaLnBrk="0">
                        <a:lnSpc>
                          <a:spcPct val="88000"/>
                        </a:lnSpc>
                        <a:spcBef>
                          <a:spcPts val="635"/>
                        </a:spcBef>
                      </a:pPr>
                      <a:r>
                        <a:rPr sz="800" kern="0" spc="40" dirty="0">
                          <a:solidFill>
                            <a:srgbClr val="231F20">
                              <a:alpha val="100000"/>
                            </a:srgbClr>
                          </a:solidFill>
                          <a:latin typeface="Arial" panose="020B0604020202020204"/>
                          <a:ea typeface="Arial" panose="020B0604020202020204"/>
                          <a:cs typeface="Arial" panose="020B0604020202020204"/>
                        </a:rPr>
                        <a:t>Forward coupl</a:t>
                      </a:r>
                      <a:r>
                        <a:rPr sz="800" kern="0" spc="30" dirty="0">
                          <a:solidFill>
                            <a:srgbClr val="231F20">
                              <a:alpha val="100000"/>
                            </a:srgbClr>
                          </a:solidFill>
                          <a:latin typeface="Arial" panose="020B0604020202020204"/>
                          <a:ea typeface="Arial" panose="020B0604020202020204"/>
                          <a:cs typeface="Arial" panose="020B0604020202020204"/>
                        </a:rPr>
                        <a:t>ing</a:t>
                      </a:r>
                      <a:r>
                        <a:rPr sz="800" kern="0" spc="80" dirty="0">
                          <a:solidFill>
                            <a:srgbClr val="231F20">
                              <a:alpha val="100000"/>
                            </a:srgbClr>
                          </a:solidFill>
                          <a:latin typeface="Arial" panose="020B0604020202020204"/>
                          <a:ea typeface="Arial" panose="020B0604020202020204"/>
                          <a:cs typeface="Arial" panose="020B0604020202020204"/>
                        </a:rPr>
                        <a:t> </a:t>
                      </a:r>
                      <a:r>
                        <a:rPr sz="800" kern="0" spc="30" dirty="0">
                          <a:solidFill>
                            <a:srgbClr val="231F20">
                              <a:alpha val="100000"/>
                            </a:srgbClr>
                          </a:solidFill>
                          <a:latin typeface="Arial" panose="020B0604020202020204"/>
                          <a:ea typeface="Arial" panose="020B0604020202020204"/>
                          <a:cs typeface="Arial" panose="020B0604020202020204"/>
                        </a:rPr>
                        <a:t>port</a:t>
                      </a:r>
                      <a:endParaRPr sz="800" dirty="0">
                        <a:latin typeface="Arial" panose="020B0604020202020204"/>
                        <a:ea typeface="Arial" panose="020B0604020202020204"/>
                        <a:cs typeface="Arial" panose="020B0604020202020204"/>
                      </a:endParaRPr>
                    </a:p>
                    <a:p>
                      <a:pPr marL="1549400" algn="l" rtl="0" eaLnBrk="0">
                        <a:lnSpc>
                          <a:spcPts val="1440"/>
                        </a:lnSpc>
                      </a:pPr>
                      <a:r>
                        <a:rPr sz="800" kern="0" spc="40" dirty="0">
                          <a:solidFill>
                            <a:srgbClr val="231F20">
                              <a:alpha val="100000"/>
                            </a:srgbClr>
                          </a:solidFill>
                          <a:latin typeface="Arial" panose="020B0604020202020204"/>
                          <a:ea typeface="Arial" panose="020B0604020202020204"/>
                          <a:cs typeface="Arial" panose="020B0604020202020204"/>
                        </a:rPr>
                        <a:t>Reverse coupli</a:t>
                      </a:r>
                      <a:r>
                        <a:rPr sz="800" kern="0" spc="30" dirty="0">
                          <a:solidFill>
                            <a:srgbClr val="231F20">
                              <a:alpha val="100000"/>
                            </a:srgbClr>
                          </a:solidFill>
                          <a:latin typeface="Arial" panose="020B0604020202020204"/>
                          <a:ea typeface="Arial" panose="020B0604020202020204"/>
                          <a:cs typeface="Arial" panose="020B0604020202020204"/>
                        </a:rPr>
                        <a:t>ng</a:t>
                      </a:r>
                      <a:r>
                        <a:rPr sz="800" kern="0" spc="80" dirty="0">
                          <a:solidFill>
                            <a:srgbClr val="231F20">
                              <a:alpha val="100000"/>
                            </a:srgbClr>
                          </a:solidFill>
                          <a:latin typeface="Arial" panose="020B0604020202020204"/>
                          <a:ea typeface="Arial" panose="020B0604020202020204"/>
                          <a:cs typeface="Arial" panose="020B0604020202020204"/>
                        </a:rPr>
                        <a:t> </a:t>
                      </a:r>
                      <a:r>
                        <a:rPr sz="800" kern="0" spc="30" dirty="0">
                          <a:solidFill>
                            <a:srgbClr val="231F20">
                              <a:alpha val="100000"/>
                            </a:srgbClr>
                          </a:solidFill>
                          <a:latin typeface="Arial" panose="020B0604020202020204"/>
                          <a:ea typeface="Arial" panose="020B0604020202020204"/>
                          <a:cs typeface="Arial" panose="020B0604020202020204"/>
                        </a:rPr>
                        <a:t>port</a:t>
                      </a:r>
                      <a:endParaRPr sz="800" dirty="0">
                        <a:latin typeface="Arial" panose="020B0604020202020204"/>
                        <a:ea typeface="Arial" panose="020B0604020202020204"/>
                        <a:cs typeface="Arial" panose="020B0604020202020204"/>
                      </a:endParaRPr>
                    </a:p>
                  </a:txBody>
                  <a:tcPr marL="0" marR="0" marT="0" marB="0" vert="horz">
                    <a:lnL w="9525" cap="flat" cmpd="sng" algn="ctr">
                      <a:solidFill>
                        <a:srgbClr val="21294D"/>
                      </a:solidFill>
                      <a:prstDash val="solid"/>
                      <a:round/>
                      <a:headEnd type="none" w="med" len="med"/>
                      <a:tailEnd type="none" w="med" len="med"/>
                    </a:lnL>
                    <a:lnR>
                      <a:noFill/>
                    </a:lnR>
                    <a:lnT>
                      <a:noFill/>
                    </a:lnT>
                    <a:lnB>
                      <a:noFill/>
                    </a:lnB>
                  </a:tcPr>
                </a:tc>
                <a:tc hMerge="1">
                  <a:tcPr marL="0" marR="0" marT="0" marB="0" vert="horz">
                    <a:lnL w="9525" cap="flat" cmpd="sng" algn="ctr">
                      <a:solidFill>
                        <a:srgbClr val="21294D"/>
                      </a:solidFill>
                      <a:prstDash val="solid"/>
                      <a:round/>
                      <a:headEnd type="none" w="med" len="med"/>
                      <a:tailEnd type="none" w="med" len="med"/>
                    </a:lnL>
                    <a:lnR>
                      <a:noFill/>
                    </a:lnR>
                    <a:lnT>
                      <a:noFill/>
                    </a:lnT>
                    <a:lnB>
                      <a:noFill/>
                    </a:lnB>
                  </a:tcPr>
                </a:tc>
                <a:tc hMerge="1">
                  <a:tcPr marL="0" marR="0" marT="0" marB="0" vert="horz">
                    <a:lnL w="9525" cap="flat" cmpd="sng" algn="ctr">
                      <a:solidFill>
                        <a:srgbClr val="21294D"/>
                      </a:solidFill>
                      <a:prstDash val="solid"/>
                      <a:round/>
                      <a:headEnd type="none" w="med" len="med"/>
                      <a:tailEnd type="none" w="med" len="med"/>
                    </a:lnL>
                    <a:lnR>
                      <a:noFill/>
                    </a:lnR>
                    <a:lnT>
                      <a:noFill/>
                    </a:lnT>
                    <a:lnB>
                      <a:noFill/>
                    </a:lnB>
                  </a:tcPr>
                </a:tc>
              </a:tr>
              <a:tr h="323850">
                <a:tc gridSpan="5">
                  <a:txBody>
                    <a:bodyPr/>
                    <a:p>
                      <a:pPr algn="l" rtl="0" eaLnBrk="0">
                        <a:lnSpc>
                          <a:spcPct val="104000"/>
                        </a:lnSpc>
                      </a:pPr>
                      <a:endParaRPr sz="600" dirty="0">
                        <a:latin typeface="Arial" panose="020B0604020202020204"/>
                        <a:ea typeface="Arial" panose="020B0604020202020204"/>
                        <a:cs typeface="Arial" panose="020B0604020202020204"/>
                      </a:endParaRPr>
                    </a:p>
                    <a:p>
                      <a:pPr marL="170180" algn="l" rtl="0" eaLnBrk="0">
                        <a:lnSpc>
                          <a:spcPct val="85000"/>
                        </a:lnSpc>
                        <a:spcBef>
                          <a:spcPts val="5"/>
                        </a:spcBef>
                      </a:pPr>
                      <a:r>
                        <a:rPr sz="1100" kern="0" spc="40" dirty="0">
                          <a:solidFill>
                            <a:srgbClr val="21294D">
                              <a:alpha val="100000"/>
                            </a:srgbClr>
                          </a:solidFill>
                          <a:latin typeface="Arial" panose="020B0604020202020204"/>
                          <a:ea typeface="Arial" panose="020B0604020202020204"/>
                          <a:cs typeface="Arial" panose="020B0604020202020204"/>
                        </a:rPr>
                        <a:t>1.5 Connec</a:t>
                      </a:r>
                      <a:r>
                        <a:rPr sz="1100" kern="0" spc="30" dirty="0">
                          <a:solidFill>
                            <a:srgbClr val="21294D">
                              <a:alpha val="100000"/>
                            </a:srgbClr>
                          </a:solidFill>
                          <a:latin typeface="Arial" panose="020B0604020202020204"/>
                          <a:ea typeface="Arial" panose="020B0604020202020204"/>
                          <a:cs typeface="Arial" panose="020B0604020202020204"/>
                        </a:rPr>
                        <a:t>tor</a:t>
                      </a:r>
                      <a:r>
                        <a:rPr sz="1100" kern="0" spc="100" dirty="0">
                          <a:solidFill>
                            <a:srgbClr val="21294D">
                              <a:alpha val="100000"/>
                            </a:srgbClr>
                          </a:solidFill>
                          <a:latin typeface="Arial" panose="020B0604020202020204"/>
                          <a:ea typeface="Arial" panose="020B0604020202020204"/>
                          <a:cs typeface="Arial" panose="020B0604020202020204"/>
                        </a:rPr>
                        <a:t> </a:t>
                      </a:r>
                      <a:r>
                        <a:rPr sz="1100" kern="0" spc="30" dirty="0">
                          <a:solidFill>
                            <a:srgbClr val="21294D">
                              <a:alpha val="100000"/>
                            </a:srgbClr>
                          </a:solidFill>
                          <a:latin typeface="Arial" panose="020B0604020202020204"/>
                          <a:ea typeface="Arial" panose="020B0604020202020204"/>
                          <a:cs typeface="Arial" panose="020B0604020202020204"/>
                        </a:rPr>
                        <a:t>Definition</a:t>
                      </a:r>
                      <a:endParaRPr sz="1100" dirty="0">
                        <a:latin typeface="Arial" panose="020B0604020202020204"/>
                        <a:ea typeface="Arial" panose="020B0604020202020204"/>
                        <a:cs typeface="Arial" panose="020B0604020202020204"/>
                      </a:endParaRPr>
                    </a:p>
                  </a:txBody>
                  <a:tcPr marL="0" marR="0" marT="0" marB="0" vert="horz">
                    <a:lnL>
                      <a:noFill/>
                    </a:lnL>
                    <a:lnR>
                      <a:noFill/>
                    </a:lnR>
                    <a:lnT>
                      <a:noFill/>
                    </a:lnT>
                    <a:lnB>
                      <a:noFill/>
                    </a:lnB>
                  </a:tcPr>
                </a:tc>
                <a:tc hMerge="1">
                  <a:tcPr marL="0" marR="0" marT="0" marB="0" vert="horz">
                    <a:lnL>
                      <a:noFill/>
                    </a:lnL>
                    <a:lnR>
                      <a:noFill/>
                    </a:lnR>
                    <a:lnT>
                      <a:noFill/>
                    </a:lnT>
                    <a:lnB>
                      <a:noFill/>
                    </a:lnB>
                  </a:tcPr>
                </a:tc>
                <a:tc hMerge="1">
                  <a:tcPr marL="0" marR="0" marT="0" marB="0" vert="horz">
                    <a:lnL>
                      <a:noFill/>
                    </a:lnL>
                    <a:lnR>
                      <a:noFill/>
                    </a:lnR>
                    <a:lnT>
                      <a:noFill/>
                    </a:lnT>
                    <a:lnB>
                      <a:noFill/>
                    </a:lnB>
                  </a:tcPr>
                </a:tc>
                <a:tc hMerge="1">
                  <a:tcPr marL="0" marR="0" marT="0" marB="0" vert="horz">
                    <a:lnL>
                      <a:noFill/>
                    </a:lnL>
                    <a:lnR>
                      <a:noFill/>
                    </a:lnR>
                    <a:lnT>
                      <a:noFill/>
                    </a:lnT>
                    <a:lnB>
                      <a:noFill/>
                    </a:lnB>
                  </a:tcPr>
                </a:tc>
                <a:tc hMerge="1">
                  <a:tcPr marL="0" marR="0" marT="0" marB="0" vert="horz">
                    <a:lnL>
                      <a:noFill/>
                    </a:lnL>
                    <a:lnR>
                      <a:noFill/>
                    </a:lnR>
                    <a:lnT>
                      <a:noFill/>
                    </a:lnT>
                    <a:lnB>
                      <a:noFill/>
                    </a:lnB>
                  </a:tcPr>
                </a:tc>
              </a:tr>
              <a:tr h="385445">
                <a:tc gridSpan="3">
                  <a:txBody>
                    <a:bodyPr/>
                    <a:p>
                      <a:pPr algn="l" rtl="0" eaLnBrk="0">
                        <a:lnSpc>
                          <a:spcPct val="108000"/>
                        </a:lnSpc>
                      </a:pPr>
                      <a:endParaRPr sz="400" dirty="0">
                        <a:latin typeface="Arial" panose="020B0604020202020204"/>
                        <a:ea typeface="Arial" panose="020B0604020202020204"/>
                        <a:cs typeface="Arial" panose="020B0604020202020204"/>
                      </a:endParaRPr>
                    </a:p>
                    <a:p>
                      <a:pPr marL="546735" algn="l" rtl="0" eaLnBrk="0">
                        <a:lnSpc>
                          <a:spcPct val="77000"/>
                        </a:lnSpc>
                        <a:spcBef>
                          <a:spcPts val="5"/>
                        </a:spcBef>
                      </a:pPr>
                      <a:r>
                        <a:rPr sz="800" kern="0" spc="60" dirty="0">
                          <a:solidFill>
                            <a:srgbClr val="231F20">
                              <a:alpha val="100000"/>
                            </a:srgbClr>
                          </a:solidFill>
                          <a:latin typeface="Arial" panose="020B0604020202020204"/>
                          <a:ea typeface="Arial" panose="020B0604020202020204"/>
                          <a:cs typeface="Arial" panose="020B0604020202020204"/>
                        </a:rPr>
                        <a:t>AMPLIFIER CONNE</a:t>
                      </a:r>
                      <a:r>
                        <a:rPr sz="800" kern="0" spc="50" dirty="0">
                          <a:solidFill>
                            <a:srgbClr val="231F20">
                              <a:alpha val="100000"/>
                            </a:srgbClr>
                          </a:solidFill>
                          <a:latin typeface="Arial" panose="020B0604020202020204"/>
                          <a:ea typeface="Arial" panose="020B0604020202020204"/>
                          <a:cs typeface="Arial" panose="020B0604020202020204"/>
                        </a:rPr>
                        <a:t>CTOR TYPE:</a:t>
                      </a:r>
                      <a:endParaRPr sz="800" dirty="0">
                        <a:latin typeface="Arial" panose="020B0604020202020204"/>
                        <a:ea typeface="Arial" panose="020B0604020202020204"/>
                        <a:cs typeface="Arial" panose="020B0604020202020204"/>
                      </a:endParaRPr>
                    </a:p>
                    <a:p>
                      <a:pPr algn="l" rtl="0" eaLnBrk="0">
                        <a:lnSpc>
                          <a:spcPct val="112000"/>
                        </a:lnSpc>
                      </a:pPr>
                      <a:endParaRPr sz="500" dirty="0">
                        <a:latin typeface="Arial" panose="020B0604020202020204"/>
                        <a:ea typeface="Arial" panose="020B0604020202020204"/>
                        <a:cs typeface="Arial" panose="020B0604020202020204"/>
                      </a:endParaRPr>
                    </a:p>
                    <a:p>
                      <a:pPr marL="549275" algn="l" rtl="0" eaLnBrk="0">
                        <a:lnSpc>
                          <a:spcPct val="77000"/>
                        </a:lnSpc>
                        <a:spcBef>
                          <a:spcPts val="0"/>
                        </a:spcBef>
                      </a:pPr>
                      <a:r>
                        <a:rPr sz="800" kern="0" spc="50" dirty="0">
                          <a:solidFill>
                            <a:srgbClr val="231F20">
                              <a:alpha val="100000"/>
                            </a:srgbClr>
                          </a:solidFill>
                          <a:latin typeface="Arial" panose="020B0604020202020204"/>
                          <a:ea typeface="Arial" panose="020B0604020202020204"/>
                          <a:cs typeface="Arial" panose="020B0604020202020204"/>
                        </a:rPr>
                        <a:t>TRIAD CABLE</a:t>
                      </a:r>
                      <a:r>
                        <a:rPr sz="800" kern="0" spc="80" dirty="0">
                          <a:solidFill>
                            <a:srgbClr val="231F20">
                              <a:alpha val="100000"/>
                            </a:srgbClr>
                          </a:solidFill>
                          <a:latin typeface="Arial" panose="020B0604020202020204"/>
                          <a:ea typeface="Arial" panose="020B0604020202020204"/>
                          <a:cs typeface="Arial" panose="020B0604020202020204"/>
                        </a:rPr>
                        <a:t> </a:t>
                      </a:r>
                      <a:r>
                        <a:rPr sz="800" kern="0" spc="50" dirty="0">
                          <a:solidFill>
                            <a:srgbClr val="231F20">
                              <a:alpha val="100000"/>
                            </a:srgbClr>
                          </a:solidFill>
                          <a:latin typeface="Arial" panose="020B0604020202020204"/>
                          <a:ea typeface="Arial" panose="020B0604020202020204"/>
                          <a:cs typeface="Arial" panose="020B0604020202020204"/>
                        </a:rPr>
                        <a:t>PART</a:t>
                      </a:r>
                      <a:r>
                        <a:rPr sz="800" kern="0" spc="80" dirty="0">
                          <a:solidFill>
                            <a:srgbClr val="231F20">
                              <a:alpha val="100000"/>
                            </a:srgbClr>
                          </a:solidFill>
                          <a:latin typeface="Arial" panose="020B0604020202020204"/>
                          <a:ea typeface="Arial" panose="020B0604020202020204"/>
                          <a:cs typeface="Arial" panose="020B0604020202020204"/>
                        </a:rPr>
                        <a:t> </a:t>
                      </a:r>
                      <a:r>
                        <a:rPr sz="800" kern="0" spc="50" dirty="0">
                          <a:solidFill>
                            <a:srgbClr val="231F20">
                              <a:alpha val="100000"/>
                            </a:srgbClr>
                          </a:solidFill>
                          <a:latin typeface="Arial" panose="020B0604020202020204"/>
                          <a:ea typeface="Arial" panose="020B0604020202020204"/>
                          <a:cs typeface="Arial" panose="020B0604020202020204"/>
                        </a:rPr>
                        <a:t>NUMB</a:t>
                      </a:r>
                      <a:r>
                        <a:rPr sz="800" kern="0" spc="40" dirty="0">
                          <a:solidFill>
                            <a:srgbClr val="231F20">
                              <a:alpha val="100000"/>
                            </a:srgbClr>
                          </a:solidFill>
                          <a:latin typeface="Arial" panose="020B0604020202020204"/>
                          <a:ea typeface="Arial" panose="020B0604020202020204"/>
                          <a:cs typeface="Arial" panose="020B0604020202020204"/>
                        </a:rPr>
                        <a:t>ER:</a:t>
                      </a:r>
                      <a:endParaRPr sz="800" dirty="0">
                        <a:latin typeface="Arial" panose="020B0604020202020204"/>
                        <a:ea typeface="Arial" panose="020B0604020202020204"/>
                        <a:cs typeface="Arial" panose="020B0604020202020204"/>
                      </a:endParaRPr>
                    </a:p>
                  </a:txBody>
                  <a:tcPr marL="0" marR="0" marT="0" marB="0" vert="horz">
                    <a:lnL>
                      <a:noFill/>
                    </a:lnL>
                    <a:lnR w="9525" cap="flat" cmpd="sng" algn="ctr">
                      <a:solidFill>
                        <a:srgbClr val="21294D"/>
                      </a:solidFill>
                      <a:prstDash val="solid"/>
                      <a:round/>
                      <a:headEnd type="none" w="med" len="med"/>
                      <a:tailEnd type="none" w="med" len="med"/>
                    </a:lnR>
                    <a:lnT>
                      <a:noFill/>
                    </a:lnT>
                    <a:lnB>
                      <a:noFill/>
                    </a:lnB>
                  </a:tcPr>
                </a:tc>
                <a:tc hMerge="1">
                  <a:tcPr marL="0" marR="0" marT="0" marB="0" vert="horz">
                    <a:lnL>
                      <a:noFill/>
                    </a:lnL>
                    <a:lnR w="9525" cap="flat" cmpd="sng" algn="ctr">
                      <a:solidFill>
                        <a:srgbClr val="21294D"/>
                      </a:solidFill>
                      <a:prstDash val="solid"/>
                      <a:round/>
                      <a:headEnd type="none" w="med" len="med"/>
                      <a:tailEnd type="none" w="med" len="med"/>
                    </a:lnR>
                    <a:lnT>
                      <a:noFill/>
                    </a:lnT>
                    <a:lnB>
                      <a:noFill/>
                    </a:lnB>
                  </a:tcPr>
                </a:tc>
                <a:tc hMerge="1">
                  <a:tcPr marL="0" marR="0" marT="0" marB="0" vert="horz">
                    <a:lnL>
                      <a:noFill/>
                    </a:lnL>
                    <a:lnR w="9525" cap="flat" cmpd="sng" algn="ctr">
                      <a:solidFill>
                        <a:srgbClr val="21294D"/>
                      </a:solidFill>
                      <a:prstDash val="solid"/>
                      <a:round/>
                      <a:headEnd type="none" w="med" len="med"/>
                      <a:tailEnd type="none" w="med" len="med"/>
                    </a:lnR>
                    <a:lnT>
                      <a:noFill/>
                    </a:lnT>
                    <a:lnB>
                      <a:noFill/>
                    </a:lnB>
                  </a:tcPr>
                </a:tc>
                <a:tc gridSpan="2">
                  <a:txBody>
                    <a:bodyPr/>
                    <a:p>
                      <a:pPr algn="l" rtl="0" eaLnBrk="0">
                        <a:lnSpc>
                          <a:spcPct val="111000"/>
                        </a:lnSpc>
                      </a:pPr>
                      <a:endParaRPr sz="400" dirty="0">
                        <a:latin typeface="Arial" panose="020B0604020202020204"/>
                        <a:ea typeface="Arial" panose="020B0604020202020204"/>
                        <a:cs typeface="Arial" panose="020B0604020202020204"/>
                      </a:endParaRPr>
                    </a:p>
                    <a:p>
                      <a:pPr marL="91440" algn="l" rtl="0" eaLnBrk="0">
                        <a:lnSpc>
                          <a:spcPct val="76000"/>
                        </a:lnSpc>
                        <a:spcBef>
                          <a:spcPts val="0"/>
                        </a:spcBef>
                      </a:pPr>
                      <a:r>
                        <a:rPr sz="800" kern="0" spc="0" dirty="0">
                          <a:solidFill>
                            <a:srgbClr val="231F20">
                              <a:alpha val="100000"/>
                            </a:srgbClr>
                          </a:solidFill>
                          <a:latin typeface="Arial" panose="020B0604020202020204"/>
                          <a:ea typeface="Arial" panose="020B0604020202020204"/>
                          <a:cs typeface="Arial" panose="020B0604020202020204"/>
                        </a:rPr>
                        <a:t>DB</a:t>
                      </a:r>
                      <a:r>
                        <a:rPr sz="800" kern="0" spc="70" dirty="0">
                          <a:solidFill>
                            <a:srgbClr val="231F20">
                              <a:alpha val="100000"/>
                            </a:srgbClr>
                          </a:solidFill>
                          <a:latin typeface="Arial" panose="020B0604020202020204"/>
                          <a:ea typeface="Arial" panose="020B0604020202020204"/>
                          <a:cs typeface="Arial" panose="020B0604020202020204"/>
                        </a:rPr>
                        <a:t>15</a:t>
                      </a:r>
                      <a:endParaRPr sz="800" dirty="0">
                        <a:latin typeface="Arial" panose="020B0604020202020204"/>
                        <a:ea typeface="Arial" panose="020B0604020202020204"/>
                        <a:cs typeface="Arial" panose="020B0604020202020204"/>
                      </a:endParaRPr>
                    </a:p>
                  </a:txBody>
                  <a:tcPr marL="0" marR="0" marT="0" marB="0" vert="horz">
                    <a:lnL w="9525" cap="flat" cmpd="sng" algn="ctr">
                      <a:solidFill>
                        <a:srgbClr val="21294D"/>
                      </a:solidFill>
                      <a:prstDash val="solid"/>
                      <a:round/>
                      <a:headEnd type="none" w="med" len="med"/>
                      <a:tailEnd type="none" w="med" len="med"/>
                    </a:lnL>
                    <a:lnR>
                      <a:noFill/>
                    </a:lnR>
                    <a:lnT>
                      <a:noFill/>
                    </a:lnT>
                    <a:lnB>
                      <a:noFill/>
                    </a:lnB>
                  </a:tcPr>
                </a:tc>
                <a:tc hMerge="1">
                  <a:tcPr marL="0" marR="0" marT="0" marB="0" vert="horz">
                    <a:lnL w="9525" cap="flat" cmpd="sng" algn="ctr">
                      <a:solidFill>
                        <a:srgbClr val="21294D"/>
                      </a:solidFill>
                      <a:prstDash val="solid"/>
                      <a:round/>
                      <a:headEnd type="none" w="med" len="med"/>
                      <a:tailEnd type="none" w="med" len="med"/>
                    </a:lnL>
                    <a:lnR>
                      <a:noFill/>
                    </a:lnR>
                    <a:lnT>
                      <a:noFill/>
                    </a:lnT>
                    <a:lnB>
                      <a:noFill/>
                    </a:lnB>
                  </a:tcPr>
                </a:tc>
              </a:tr>
              <a:tr h="1092835">
                <a:tc rowSpan="3">
                  <a:txBody>
                    <a:bodyPr/>
                    <a:p>
                      <a:pPr algn="l" rtl="0" eaLnBrk="0">
                        <a:lnSpc>
                          <a:spcPct val="108000"/>
                        </a:lnSpc>
                      </a:pPr>
                      <a:endParaRPr sz="200" dirty="0">
                        <a:latin typeface="Arial" panose="020B0604020202020204"/>
                        <a:ea typeface="Arial" panose="020B0604020202020204"/>
                        <a:cs typeface="Arial" panose="020B0604020202020204"/>
                      </a:endParaRPr>
                    </a:p>
                    <a:p>
                      <a:pPr marL="458470" algn="l" rtl="0" eaLnBrk="0">
                        <a:lnSpc>
                          <a:spcPct val="76000"/>
                        </a:lnSpc>
                        <a:spcBef>
                          <a:spcPts val="0"/>
                        </a:spcBef>
                      </a:pPr>
                      <a:r>
                        <a:rPr sz="800" kern="0" spc="50" dirty="0">
                          <a:solidFill>
                            <a:srgbClr val="FFFFFF">
                              <a:alpha val="100000"/>
                            </a:srgbClr>
                          </a:solidFill>
                          <a:latin typeface="Arial" panose="020B0604020202020204"/>
                          <a:ea typeface="Arial" panose="020B0604020202020204"/>
                          <a:cs typeface="Arial" panose="020B0604020202020204"/>
                        </a:rPr>
                        <a:t>NUMBER</a:t>
                      </a:r>
                      <a:endParaRPr sz="800" dirty="0">
                        <a:latin typeface="Arial" panose="020B0604020202020204"/>
                        <a:ea typeface="Arial" panose="020B0604020202020204"/>
                        <a:cs typeface="Arial" panose="020B0604020202020204"/>
                      </a:endParaRPr>
                    </a:p>
                    <a:p>
                      <a:pPr marL="675005" algn="l" rtl="0" eaLnBrk="0">
                        <a:lnSpc>
                          <a:spcPct val="88000"/>
                        </a:lnSpc>
                        <a:spcBef>
                          <a:spcPts val="860"/>
                        </a:spcBef>
                      </a:pPr>
                      <a:r>
                        <a:rPr sz="800" kern="0" spc="-20" dirty="0">
                          <a:solidFill>
                            <a:srgbClr val="231F20">
                              <a:alpha val="100000"/>
                            </a:srgbClr>
                          </a:solidFill>
                          <a:latin typeface="Arial" panose="020B0604020202020204"/>
                          <a:ea typeface="Arial" panose="020B0604020202020204"/>
                          <a:cs typeface="Arial" panose="020B0604020202020204"/>
                        </a:rPr>
                        <a:t>1</a:t>
                      </a:r>
                      <a:endParaRPr sz="800" dirty="0">
                        <a:latin typeface="Arial" panose="020B0604020202020204"/>
                        <a:ea typeface="Arial" panose="020B0604020202020204"/>
                        <a:cs typeface="Arial" panose="020B0604020202020204"/>
                      </a:endParaRPr>
                    </a:p>
                    <a:p>
                      <a:pPr marL="665480" algn="l" rtl="0" eaLnBrk="0">
                        <a:lnSpc>
                          <a:spcPct val="88000"/>
                        </a:lnSpc>
                        <a:spcBef>
                          <a:spcPts val="635"/>
                        </a:spcBef>
                      </a:pPr>
                      <a:r>
                        <a:rPr sz="800" kern="0" spc="10" dirty="0">
                          <a:solidFill>
                            <a:srgbClr val="231F20">
                              <a:alpha val="100000"/>
                            </a:srgbClr>
                          </a:solidFill>
                          <a:latin typeface="Arial" panose="020B0604020202020204"/>
                          <a:ea typeface="Arial" panose="020B0604020202020204"/>
                          <a:cs typeface="Arial" panose="020B0604020202020204"/>
                        </a:rPr>
                        <a:t>2</a:t>
                      </a:r>
                      <a:endParaRPr sz="800" dirty="0">
                        <a:latin typeface="Arial" panose="020B0604020202020204"/>
                        <a:ea typeface="Arial" panose="020B0604020202020204"/>
                        <a:cs typeface="Arial" panose="020B0604020202020204"/>
                      </a:endParaRPr>
                    </a:p>
                    <a:p>
                      <a:pPr marL="666750" algn="l" rtl="0" eaLnBrk="0">
                        <a:lnSpc>
                          <a:spcPct val="88000"/>
                        </a:lnSpc>
                        <a:spcBef>
                          <a:spcPts val="600"/>
                        </a:spcBef>
                      </a:pPr>
                      <a:r>
                        <a:rPr sz="800" kern="0" spc="0" dirty="0">
                          <a:solidFill>
                            <a:srgbClr val="231F20">
                              <a:alpha val="100000"/>
                            </a:srgbClr>
                          </a:solidFill>
                          <a:latin typeface="Arial" panose="020B0604020202020204"/>
                          <a:ea typeface="Arial" panose="020B0604020202020204"/>
                          <a:cs typeface="Arial" panose="020B0604020202020204"/>
                        </a:rPr>
                        <a:t>3</a:t>
                      </a:r>
                      <a:endParaRPr sz="800" dirty="0">
                        <a:latin typeface="Arial" panose="020B0604020202020204"/>
                        <a:ea typeface="Arial" panose="020B0604020202020204"/>
                        <a:cs typeface="Arial" panose="020B0604020202020204"/>
                      </a:endParaRPr>
                    </a:p>
                    <a:p>
                      <a:pPr marL="664210" algn="l" rtl="0" eaLnBrk="0">
                        <a:lnSpc>
                          <a:spcPct val="88000"/>
                        </a:lnSpc>
                        <a:spcBef>
                          <a:spcPts val="695"/>
                        </a:spcBef>
                      </a:pPr>
                      <a:r>
                        <a:rPr sz="800" kern="0" spc="20" dirty="0">
                          <a:solidFill>
                            <a:srgbClr val="231F20">
                              <a:alpha val="100000"/>
                            </a:srgbClr>
                          </a:solidFill>
                          <a:latin typeface="Arial" panose="020B0604020202020204"/>
                          <a:ea typeface="Arial" panose="020B0604020202020204"/>
                          <a:cs typeface="Arial" panose="020B0604020202020204"/>
                        </a:rPr>
                        <a:t>4</a:t>
                      </a:r>
                      <a:endParaRPr sz="800" dirty="0">
                        <a:latin typeface="Arial" panose="020B0604020202020204"/>
                        <a:ea typeface="Arial" panose="020B0604020202020204"/>
                        <a:cs typeface="Arial" panose="020B0604020202020204"/>
                      </a:endParaRPr>
                    </a:p>
                    <a:p>
                      <a:pPr marL="667385" algn="l" rtl="0" eaLnBrk="0">
                        <a:lnSpc>
                          <a:spcPct val="88000"/>
                        </a:lnSpc>
                        <a:spcBef>
                          <a:spcPts val="630"/>
                        </a:spcBef>
                      </a:pPr>
                      <a:r>
                        <a:rPr sz="800" kern="0" spc="0" dirty="0">
                          <a:solidFill>
                            <a:srgbClr val="231F20">
                              <a:alpha val="100000"/>
                            </a:srgbClr>
                          </a:solidFill>
                          <a:latin typeface="Arial" panose="020B0604020202020204"/>
                          <a:ea typeface="Arial" panose="020B0604020202020204"/>
                          <a:cs typeface="Arial" panose="020B0604020202020204"/>
                        </a:rPr>
                        <a:t>5</a:t>
                      </a:r>
                      <a:endParaRPr sz="800" dirty="0">
                        <a:latin typeface="Arial" panose="020B0604020202020204"/>
                        <a:ea typeface="Arial" panose="020B0604020202020204"/>
                        <a:cs typeface="Arial" panose="020B0604020202020204"/>
                      </a:endParaRPr>
                    </a:p>
                    <a:p>
                      <a:pPr marL="667385" algn="l" rtl="0" eaLnBrk="0">
                        <a:lnSpc>
                          <a:spcPct val="88000"/>
                        </a:lnSpc>
                        <a:spcBef>
                          <a:spcPts val="570"/>
                        </a:spcBef>
                      </a:pPr>
                      <a:r>
                        <a:rPr sz="800" kern="0" spc="0" dirty="0">
                          <a:solidFill>
                            <a:srgbClr val="231F20">
                              <a:alpha val="100000"/>
                            </a:srgbClr>
                          </a:solidFill>
                          <a:latin typeface="Arial" panose="020B0604020202020204"/>
                          <a:ea typeface="Arial" panose="020B0604020202020204"/>
                          <a:cs typeface="Arial" panose="020B0604020202020204"/>
                        </a:rPr>
                        <a:t>6</a:t>
                      </a:r>
                      <a:endParaRPr sz="800" dirty="0">
                        <a:latin typeface="Arial" panose="020B0604020202020204"/>
                        <a:ea typeface="Arial" panose="020B0604020202020204"/>
                        <a:cs typeface="Arial" panose="020B0604020202020204"/>
                      </a:endParaRPr>
                    </a:p>
                    <a:p>
                      <a:pPr marL="667385" algn="l" rtl="0" eaLnBrk="0">
                        <a:lnSpc>
                          <a:spcPct val="88000"/>
                        </a:lnSpc>
                        <a:spcBef>
                          <a:spcPts val="650"/>
                        </a:spcBef>
                      </a:pPr>
                      <a:r>
                        <a:rPr sz="800" kern="0" spc="-10" dirty="0">
                          <a:solidFill>
                            <a:srgbClr val="231F20">
                              <a:alpha val="100000"/>
                            </a:srgbClr>
                          </a:solidFill>
                          <a:latin typeface="Arial" panose="020B0604020202020204"/>
                          <a:ea typeface="Arial" panose="020B0604020202020204"/>
                          <a:cs typeface="Arial" panose="020B0604020202020204"/>
                        </a:rPr>
                        <a:t>7</a:t>
                      </a:r>
                      <a:endParaRPr sz="800" dirty="0">
                        <a:latin typeface="Arial" panose="020B0604020202020204"/>
                        <a:ea typeface="Arial" panose="020B0604020202020204"/>
                        <a:cs typeface="Arial" panose="020B0604020202020204"/>
                      </a:endParaRPr>
                    </a:p>
                    <a:p>
                      <a:pPr marL="666750" algn="l" rtl="0" eaLnBrk="0">
                        <a:lnSpc>
                          <a:spcPct val="88000"/>
                        </a:lnSpc>
                        <a:spcBef>
                          <a:spcPts val="580"/>
                        </a:spcBef>
                      </a:pPr>
                      <a:r>
                        <a:rPr sz="800" kern="0" spc="0" dirty="0">
                          <a:solidFill>
                            <a:srgbClr val="231F20">
                              <a:alpha val="100000"/>
                            </a:srgbClr>
                          </a:solidFill>
                          <a:latin typeface="Arial" panose="020B0604020202020204"/>
                          <a:ea typeface="Arial" panose="020B0604020202020204"/>
                          <a:cs typeface="Arial" panose="020B0604020202020204"/>
                        </a:rPr>
                        <a:t>8</a:t>
                      </a:r>
                      <a:endParaRPr sz="800" dirty="0">
                        <a:latin typeface="Arial" panose="020B0604020202020204"/>
                        <a:ea typeface="Arial" panose="020B0604020202020204"/>
                        <a:cs typeface="Arial" panose="020B0604020202020204"/>
                      </a:endParaRPr>
                    </a:p>
                    <a:p>
                      <a:pPr algn="l" rtl="0" eaLnBrk="0">
                        <a:lnSpc>
                          <a:spcPct val="117000"/>
                        </a:lnSpc>
                      </a:pPr>
                      <a:endParaRPr sz="500" dirty="0">
                        <a:latin typeface="Arial" panose="020B0604020202020204"/>
                        <a:ea typeface="Arial" panose="020B0604020202020204"/>
                        <a:cs typeface="Arial" panose="020B0604020202020204"/>
                      </a:endParaRPr>
                    </a:p>
                    <a:p>
                      <a:pPr marL="590550" algn="l" rtl="0" eaLnBrk="0">
                        <a:lnSpc>
                          <a:spcPct val="88000"/>
                        </a:lnSpc>
                        <a:spcBef>
                          <a:spcPts val="0"/>
                        </a:spcBef>
                      </a:pPr>
                      <a:r>
                        <a:rPr sz="800" kern="0" spc="30" dirty="0">
                          <a:solidFill>
                            <a:srgbClr val="231F20">
                              <a:alpha val="100000"/>
                            </a:srgbClr>
                          </a:solidFill>
                          <a:latin typeface="Arial" panose="020B0604020202020204"/>
                          <a:ea typeface="Arial" panose="020B0604020202020204"/>
                          <a:cs typeface="Arial" panose="020B0604020202020204"/>
                        </a:rPr>
                        <a:t>9-15</a:t>
                      </a:r>
                      <a:endParaRPr sz="800" dirty="0">
                        <a:latin typeface="Arial" panose="020B0604020202020204"/>
                        <a:ea typeface="Arial" panose="020B0604020202020204"/>
                        <a:cs typeface="Arial" panose="020B0604020202020204"/>
                      </a:endParaRPr>
                    </a:p>
                  </a:txBody>
                  <a:tcPr marL="0" marR="0" marT="0" marB="0" vert="horz">
                    <a:lnL>
                      <a:noFill/>
                    </a:lnL>
                    <a:lnR w="6350" cap="flat" cmpd="sng" algn="ctr">
                      <a:solidFill>
                        <a:srgbClr val="21294D"/>
                      </a:solidFill>
                      <a:prstDash val="solid"/>
                      <a:round/>
                      <a:headEnd type="none" w="med" len="med"/>
                      <a:tailEnd type="none" w="med" len="med"/>
                    </a:lnR>
                    <a:lnT>
                      <a:noFill/>
                    </a:lnT>
                    <a:lnB>
                      <a:noFill/>
                    </a:lnB>
                  </a:tcPr>
                </a:tc>
                <a:tc rowSpan="3" gridSpan="2">
                  <a:txBody>
                    <a:bodyPr/>
                    <a:p>
                      <a:pPr algn="l" rtl="0" eaLnBrk="0">
                        <a:lnSpc>
                          <a:spcPct val="109000"/>
                        </a:lnSpc>
                      </a:pPr>
                      <a:endParaRPr sz="200" dirty="0">
                        <a:latin typeface="Arial" panose="020B0604020202020204"/>
                        <a:ea typeface="Arial" panose="020B0604020202020204"/>
                        <a:cs typeface="Arial" panose="020B0604020202020204"/>
                      </a:endParaRPr>
                    </a:p>
                    <a:p>
                      <a:pPr marL="324485" algn="l" rtl="0" eaLnBrk="0">
                        <a:lnSpc>
                          <a:spcPct val="77000"/>
                        </a:lnSpc>
                        <a:spcBef>
                          <a:spcPts val="0"/>
                        </a:spcBef>
                      </a:pPr>
                      <a:r>
                        <a:rPr sz="800" kern="0" spc="30" dirty="0">
                          <a:solidFill>
                            <a:srgbClr val="FFFFFF">
                              <a:alpha val="100000"/>
                            </a:srgbClr>
                          </a:solidFill>
                          <a:latin typeface="Arial" panose="020B0604020202020204"/>
                          <a:ea typeface="Arial" panose="020B0604020202020204"/>
                          <a:cs typeface="Arial" panose="020B0604020202020204"/>
                        </a:rPr>
                        <a:t>Definition</a:t>
                      </a:r>
                      <a:endParaRPr sz="800" dirty="0">
                        <a:latin typeface="Arial" panose="020B0604020202020204"/>
                        <a:ea typeface="Arial" panose="020B0604020202020204"/>
                        <a:cs typeface="Arial" panose="020B0604020202020204"/>
                      </a:endParaRPr>
                    </a:p>
                    <a:p>
                      <a:pPr marL="460375" algn="l" rtl="0" eaLnBrk="0">
                        <a:lnSpc>
                          <a:spcPct val="76000"/>
                        </a:lnSpc>
                        <a:spcBef>
                          <a:spcPts val="825"/>
                        </a:spcBef>
                      </a:pPr>
                      <a:r>
                        <a:rPr sz="800" kern="0" spc="20" dirty="0">
                          <a:solidFill>
                            <a:srgbClr val="231F20">
                              <a:alpha val="100000"/>
                            </a:srgbClr>
                          </a:solidFill>
                          <a:latin typeface="Arial" panose="020B0604020202020204"/>
                          <a:ea typeface="Arial" panose="020B0604020202020204"/>
                          <a:cs typeface="Arial" panose="020B0604020202020204"/>
                        </a:rPr>
                        <a:t>PA Enable</a:t>
                      </a:r>
                      <a:endParaRPr sz="800" dirty="0">
                        <a:latin typeface="Arial" panose="020B0604020202020204"/>
                        <a:ea typeface="Arial" panose="020B0604020202020204"/>
                        <a:cs typeface="Arial" panose="020B0604020202020204"/>
                      </a:endParaRPr>
                    </a:p>
                    <a:p>
                      <a:pPr marL="87630" algn="l" rtl="0" eaLnBrk="0">
                        <a:lnSpc>
                          <a:spcPct val="88000"/>
                        </a:lnSpc>
                        <a:spcBef>
                          <a:spcPts val="725"/>
                        </a:spcBef>
                      </a:pPr>
                      <a:r>
                        <a:rPr sz="800" kern="0" spc="40" dirty="0">
                          <a:solidFill>
                            <a:srgbClr val="231F20">
                              <a:alpha val="100000"/>
                            </a:srgbClr>
                          </a:solidFill>
                          <a:latin typeface="Arial" panose="020B0604020202020204"/>
                          <a:ea typeface="Arial" panose="020B0604020202020204"/>
                          <a:cs typeface="Arial" panose="020B0604020202020204"/>
                        </a:rPr>
                        <a:t>Output</a:t>
                      </a:r>
                      <a:r>
                        <a:rPr sz="800" kern="0" spc="90" dirty="0">
                          <a:solidFill>
                            <a:srgbClr val="231F20">
                              <a:alpha val="100000"/>
                            </a:srgbClr>
                          </a:solidFill>
                          <a:latin typeface="Arial" panose="020B0604020202020204"/>
                          <a:ea typeface="Arial" panose="020B0604020202020204"/>
                          <a:cs typeface="Arial" panose="020B0604020202020204"/>
                        </a:rPr>
                        <a:t> </a:t>
                      </a:r>
                      <a:r>
                        <a:rPr sz="800" kern="0" spc="40" dirty="0">
                          <a:solidFill>
                            <a:srgbClr val="231F20">
                              <a:alpha val="100000"/>
                            </a:srgbClr>
                          </a:solidFill>
                          <a:latin typeface="Arial" panose="020B0604020202020204"/>
                          <a:ea typeface="Arial" panose="020B0604020202020204"/>
                          <a:cs typeface="Arial" panose="020B0604020202020204"/>
                        </a:rPr>
                        <a:t>Power monitoring</a:t>
                      </a:r>
                      <a:endParaRPr sz="800" dirty="0">
                        <a:latin typeface="Arial" panose="020B0604020202020204"/>
                        <a:ea typeface="Arial" panose="020B0604020202020204"/>
                        <a:cs typeface="Arial" panose="020B0604020202020204"/>
                      </a:endParaRPr>
                    </a:p>
                    <a:p>
                      <a:pPr marL="294005" indent="-244475" algn="l" rtl="0" eaLnBrk="0">
                        <a:lnSpc>
                          <a:spcPct val="152000"/>
                        </a:lnSpc>
                        <a:spcBef>
                          <a:spcPts val="130"/>
                        </a:spcBef>
                      </a:pPr>
                      <a:r>
                        <a:rPr sz="800" kern="0" spc="40" dirty="0">
                          <a:solidFill>
                            <a:srgbClr val="231F20">
                              <a:alpha val="100000"/>
                            </a:srgbClr>
                          </a:solidFill>
                          <a:latin typeface="Arial" panose="020B0604020202020204"/>
                          <a:ea typeface="Arial" panose="020B0604020202020204"/>
                          <a:cs typeface="Arial" panose="020B0604020202020204"/>
                        </a:rPr>
                        <a:t>Reverse</a:t>
                      </a:r>
                      <a:r>
                        <a:rPr sz="800" kern="0" spc="100" dirty="0">
                          <a:solidFill>
                            <a:srgbClr val="231F20">
                              <a:alpha val="100000"/>
                            </a:srgbClr>
                          </a:solidFill>
                          <a:latin typeface="Arial" panose="020B0604020202020204"/>
                          <a:ea typeface="Arial" panose="020B0604020202020204"/>
                          <a:cs typeface="Arial" panose="020B0604020202020204"/>
                        </a:rPr>
                        <a:t> </a:t>
                      </a:r>
                      <a:r>
                        <a:rPr sz="800" kern="0" spc="40" dirty="0">
                          <a:solidFill>
                            <a:srgbClr val="231F20">
                              <a:alpha val="100000"/>
                            </a:srgbClr>
                          </a:solidFill>
                          <a:latin typeface="Arial" panose="020B0604020202020204"/>
                          <a:ea typeface="Arial" panose="020B0604020202020204"/>
                          <a:cs typeface="Arial" panose="020B0604020202020204"/>
                        </a:rPr>
                        <a:t>Power monitoring</a:t>
                      </a:r>
                      <a:r>
                        <a:rPr sz="800" kern="0" spc="0" dirty="0">
                          <a:solidFill>
                            <a:srgbClr val="231F20">
                              <a:alpha val="100000"/>
                            </a:srgbClr>
                          </a:solidFill>
                          <a:latin typeface="Arial" panose="020B0604020202020204"/>
                          <a:ea typeface="Arial" panose="020B0604020202020204"/>
                          <a:cs typeface="Arial" panose="020B0604020202020204"/>
                        </a:rPr>
                        <a:t>    </a:t>
                      </a:r>
                      <a:r>
                        <a:rPr sz="800" kern="0" spc="30" dirty="0">
                          <a:solidFill>
                            <a:srgbClr val="231F20">
                              <a:alpha val="100000"/>
                            </a:srgbClr>
                          </a:solidFill>
                          <a:latin typeface="Arial" panose="020B0604020202020204"/>
                          <a:ea typeface="Arial" panose="020B0604020202020204"/>
                          <a:cs typeface="Arial" panose="020B0604020202020204"/>
                        </a:rPr>
                        <a:t>Temp</a:t>
                      </a:r>
                      <a:r>
                        <a:rPr sz="800" kern="0" spc="150" dirty="0">
                          <a:solidFill>
                            <a:srgbClr val="231F20">
                              <a:alpha val="100000"/>
                            </a:srgbClr>
                          </a:solidFill>
                          <a:latin typeface="Arial" panose="020B0604020202020204"/>
                          <a:ea typeface="Arial" panose="020B0604020202020204"/>
                          <a:cs typeface="Arial" panose="020B0604020202020204"/>
                        </a:rPr>
                        <a:t> </a:t>
                      </a:r>
                      <a:r>
                        <a:rPr sz="800" kern="0" spc="30" dirty="0">
                          <a:solidFill>
                            <a:srgbClr val="231F20">
                              <a:alpha val="100000"/>
                            </a:srgbClr>
                          </a:solidFill>
                          <a:latin typeface="Arial" panose="020B0604020202020204"/>
                          <a:ea typeface="Arial" panose="020B0604020202020204"/>
                          <a:cs typeface="Arial" panose="020B0604020202020204"/>
                        </a:rPr>
                        <a:t>monitoring</a:t>
                      </a:r>
                      <a:endParaRPr sz="800" dirty="0">
                        <a:latin typeface="Arial" panose="020B0604020202020204"/>
                        <a:ea typeface="Arial" panose="020B0604020202020204"/>
                        <a:cs typeface="Arial" panose="020B0604020202020204"/>
                      </a:endParaRPr>
                    </a:p>
                    <a:p>
                      <a:pPr marL="593090" algn="l" rtl="0" eaLnBrk="0">
                        <a:lnSpc>
                          <a:spcPct val="69000"/>
                        </a:lnSpc>
                        <a:spcBef>
                          <a:spcPts val="605"/>
                        </a:spcBef>
                      </a:pPr>
                      <a:r>
                        <a:rPr sz="800" kern="0" spc="50" dirty="0">
                          <a:solidFill>
                            <a:srgbClr val="231F20">
                              <a:alpha val="100000"/>
                            </a:srgbClr>
                          </a:solidFill>
                          <a:latin typeface="Arial" panose="020B0604020202020204"/>
                          <a:ea typeface="Arial" panose="020B0604020202020204"/>
                          <a:cs typeface="Arial" panose="020B0604020202020204"/>
                        </a:rPr>
                        <a:t>GND</a:t>
                      </a:r>
                      <a:endParaRPr sz="800" dirty="0">
                        <a:latin typeface="Arial" panose="020B0604020202020204"/>
                        <a:ea typeface="Arial" panose="020B0604020202020204"/>
                        <a:cs typeface="Arial" panose="020B0604020202020204"/>
                      </a:endParaRPr>
                    </a:p>
                    <a:p>
                      <a:pPr marL="602615" algn="l" rtl="0" eaLnBrk="0">
                        <a:lnSpc>
                          <a:spcPts val="1415"/>
                        </a:lnSpc>
                      </a:pPr>
                      <a:r>
                        <a:rPr sz="800" kern="0" spc="40" dirty="0">
                          <a:solidFill>
                            <a:srgbClr val="231F20">
                              <a:alpha val="100000"/>
                            </a:srgbClr>
                          </a:solidFill>
                          <a:latin typeface="Arial" panose="020B0604020202020204"/>
                          <a:ea typeface="Arial" panose="020B0604020202020204"/>
                          <a:cs typeface="Arial" panose="020B0604020202020204"/>
                        </a:rPr>
                        <a:t>RXD</a:t>
                      </a:r>
                      <a:endParaRPr sz="800" dirty="0">
                        <a:latin typeface="Arial" panose="020B0604020202020204"/>
                        <a:ea typeface="Arial" panose="020B0604020202020204"/>
                        <a:cs typeface="Arial" panose="020B0604020202020204"/>
                      </a:endParaRPr>
                    </a:p>
                    <a:p>
                      <a:pPr marL="602615" algn="l" rtl="0" eaLnBrk="0">
                        <a:lnSpc>
                          <a:spcPct val="67000"/>
                        </a:lnSpc>
                        <a:spcBef>
                          <a:spcPts val="850"/>
                        </a:spcBef>
                      </a:pPr>
                      <a:r>
                        <a:rPr sz="800" kern="0" spc="50" dirty="0">
                          <a:solidFill>
                            <a:srgbClr val="231F20">
                              <a:alpha val="100000"/>
                            </a:srgbClr>
                          </a:solidFill>
                          <a:latin typeface="Arial" panose="020B0604020202020204"/>
                          <a:ea typeface="Arial" panose="020B0604020202020204"/>
                          <a:cs typeface="Arial" panose="020B0604020202020204"/>
                        </a:rPr>
                        <a:t>TXD</a:t>
                      </a:r>
                      <a:endParaRPr sz="800" dirty="0">
                        <a:latin typeface="Arial" panose="020B0604020202020204"/>
                        <a:ea typeface="Arial" panose="020B0604020202020204"/>
                        <a:cs typeface="Arial" panose="020B0604020202020204"/>
                      </a:endParaRPr>
                    </a:p>
                    <a:p>
                      <a:pPr marL="593090" algn="l" rtl="0" eaLnBrk="0">
                        <a:lnSpc>
                          <a:spcPts val="1445"/>
                        </a:lnSpc>
                      </a:pPr>
                      <a:r>
                        <a:rPr sz="800" kern="0" spc="50" dirty="0">
                          <a:solidFill>
                            <a:srgbClr val="231F20">
                              <a:alpha val="100000"/>
                            </a:srgbClr>
                          </a:solidFill>
                          <a:latin typeface="Arial" panose="020B0604020202020204"/>
                          <a:ea typeface="Arial" panose="020B0604020202020204"/>
                          <a:cs typeface="Arial" panose="020B0604020202020204"/>
                        </a:rPr>
                        <a:t>GND</a:t>
                      </a:r>
                      <a:endParaRPr sz="800" dirty="0">
                        <a:latin typeface="Arial" panose="020B0604020202020204"/>
                        <a:ea typeface="Arial" panose="020B0604020202020204"/>
                        <a:cs typeface="Arial" panose="020B0604020202020204"/>
                      </a:endParaRPr>
                    </a:p>
                    <a:p>
                      <a:pPr algn="l" rtl="0" eaLnBrk="0">
                        <a:lnSpc>
                          <a:spcPct val="107000"/>
                        </a:lnSpc>
                      </a:pPr>
                      <a:endParaRPr sz="600" dirty="0">
                        <a:latin typeface="Arial" panose="020B0604020202020204"/>
                        <a:ea typeface="Arial" panose="020B0604020202020204"/>
                        <a:cs typeface="Arial" panose="020B0604020202020204"/>
                      </a:endParaRPr>
                    </a:p>
                    <a:p>
                      <a:pPr marL="640080" algn="l" rtl="0" eaLnBrk="0">
                        <a:lnSpc>
                          <a:spcPct val="77000"/>
                        </a:lnSpc>
                        <a:spcBef>
                          <a:spcPts val="5"/>
                        </a:spcBef>
                      </a:pPr>
                      <a:r>
                        <a:rPr sz="800" kern="0" spc="30" dirty="0">
                          <a:solidFill>
                            <a:srgbClr val="231F20">
                              <a:alpha val="100000"/>
                            </a:srgbClr>
                          </a:solidFill>
                          <a:latin typeface="Arial" panose="020B0604020202020204"/>
                          <a:ea typeface="Arial" panose="020B0604020202020204"/>
                          <a:cs typeface="Arial" panose="020B0604020202020204"/>
                        </a:rPr>
                        <a:t>NC</a:t>
                      </a:r>
                      <a:endParaRPr sz="800" dirty="0">
                        <a:latin typeface="Arial" panose="020B0604020202020204"/>
                        <a:ea typeface="Arial" panose="020B0604020202020204"/>
                        <a:cs typeface="Arial" panose="020B0604020202020204"/>
                      </a:endParaRPr>
                    </a:p>
                  </a:txBody>
                  <a:tcPr marL="0" marR="0" marT="0" marB="0" vert="horz">
                    <a:lnL w="6350" cap="flat" cmpd="sng" algn="ctr">
                      <a:solidFill>
                        <a:srgbClr val="21294D"/>
                      </a:solidFill>
                      <a:prstDash val="solid"/>
                      <a:round/>
                      <a:headEnd type="none" w="med" len="med"/>
                      <a:tailEnd type="none" w="med" len="med"/>
                    </a:lnL>
                    <a:lnR w="9525" cap="flat" cmpd="sng" algn="ctr">
                      <a:solidFill>
                        <a:srgbClr val="21294D"/>
                      </a:solidFill>
                      <a:prstDash val="solid"/>
                      <a:round/>
                      <a:headEnd type="none" w="med" len="med"/>
                      <a:tailEnd type="none" w="med" len="med"/>
                    </a:lnR>
                    <a:lnT>
                      <a:noFill/>
                    </a:lnT>
                    <a:lnB>
                      <a:noFill/>
                    </a:lnB>
                  </a:tcPr>
                </a:tc>
                <a:tc rowSpan="3" hMerge="1">
                  <a:tcPr marL="0" marR="0" marT="0" marB="0" vert="horz">
                    <a:lnL w="6350" cap="flat" cmpd="sng" algn="ctr">
                      <a:solidFill>
                        <a:srgbClr val="21294D"/>
                      </a:solidFill>
                      <a:prstDash val="solid"/>
                      <a:round/>
                      <a:headEnd type="none" w="med" len="med"/>
                      <a:tailEnd type="none" w="med" len="med"/>
                    </a:lnL>
                    <a:lnR w="9525" cap="flat" cmpd="sng" algn="ctr">
                      <a:solidFill>
                        <a:srgbClr val="21294D"/>
                      </a:solidFill>
                      <a:prstDash val="solid"/>
                      <a:round/>
                      <a:headEnd type="none" w="med" len="med"/>
                      <a:tailEnd type="none" w="med" len="med"/>
                    </a:lnR>
                    <a:lnT>
                      <a:noFill/>
                    </a:lnT>
                    <a:lnB>
                      <a:noFill/>
                    </a:lnB>
                  </a:tcPr>
                </a:tc>
                <a:tc gridSpan="2">
                  <a:txBody>
                    <a:bodyPr/>
                    <a:p>
                      <a:pPr algn="l" rtl="0" eaLnBrk="0">
                        <a:lnSpc>
                          <a:spcPct val="101000"/>
                        </a:lnSpc>
                      </a:pPr>
                      <a:endParaRPr sz="200" dirty="0">
                        <a:latin typeface="Arial" panose="020B0604020202020204"/>
                        <a:ea typeface="Arial" panose="020B0604020202020204"/>
                        <a:cs typeface="Arial" panose="020B0604020202020204"/>
                      </a:endParaRPr>
                    </a:p>
                    <a:p>
                      <a:pPr marL="1402715" algn="l" rtl="0" eaLnBrk="0">
                        <a:lnSpc>
                          <a:spcPct val="77000"/>
                        </a:lnSpc>
                      </a:pPr>
                      <a:r>
                        <a:rPr sz="800" kern="0" spc="50" dirty="0">
                          <a:solidFill>
                            <a:srgbClr val="FFFFFF">
                              <a:alpha val="100000"/>
                            </a:srgbClr>
                          </a:solidFill>
                          <a:latin typeface="Arial" panose="020B0604020202020204"/>
                          <a:ea typeface="Arial" panose="020B0604020202020204"/>
                          <a:cs typeface="Arial" panose="020B0604020202020204"/>
                        </a:rPr>
                        <a:t>DESCRIPTION</a:t>
                      </a:r>
                      <a:endParaRPr sz="800" dirty="0">
                        <a:latin typeface="Arial" panose="020B0604020202020204"/>
                        <a:ea typeface="Arial" panose="020B0604020202020204"/>
                        <a:cs typeface="Arial" panose="020B0604020202020204"/>
                      </a:endParaRPr>
                    </a:p>
                    <a:p>
                      <a:pPr marL="542290" algn="l" rtl="0" eaLnBrk="0">
                        <a:lnSpc>
                          <a:spcPct val="88000"/>
                        </a:lnSpc>
                        <a:spcBef>
                          <a:spcPts val="845"/>
                        </a:spcBef>
                      </a:pPr>
                      <a:r>
                        <a:rPr sz="800" kern="0" spc="40" dirty="0">
                          <a:solidFill>
                            <a:srgbClr val="231F20">
                              <a:alpha val="100000"/>
                            </a:srgbClr>
                          </a:solidFill>
                          <a:latin typeface="Arial" panose="020B0604020202020204"/>
                          <a:ea typeface="Arial" panose="020B0604020202020204"/>
                          <a:cs typeface="Arial" panose="020B0604020202020204"/>
                        </a:rPr>
                        <a:t>TTL Hi=</a:t>
                      </a:r>
                      <a:r>
                        <a:rPr sz="800" kern="0" spc="90" dirty="0">
                          <a:solidFill>
                            <a:srgbClr val="231F20">
                              <a:alpha val="100000"/>
                            </a:srgbClr>
                          </a:solidFill>
                          <a:latin typeface="Arial" panose="020B0604020202020204"/>
                          <a:ea typeface="Arial" panose="020B0604020202020204"/>
                          <a:cs typeface="Arial" panose="020B0604020202020204"/>
                        </a:rPr>
                        <a:t> </a:t>
                      </a:r>
                      <a:r>
                        <a:rPr sz="800" kern="0" spc="40" dirty="0">
                          <a:solidFill>
                            <a:srgbClr val="231F20">
                              <a:alpha val="100000"/>
                            </a:srgbClr>
                          </a:solidFill>
                          <a:latin typeface="Arial" panose="020B0604020202020204"/>
                          <a:ea typeface="Arial" panose="020B0604020202020204"/>
                          <a:cs typeface="Arial" panose="020B0604020202020204"/>
                        </a:rPr>
                        <a:t>Enable, TTL Lo =</a:t>
                      </a:r>
                      <a:r>
                        <a:rPr sz="800" kern="0" spc="90" dirty="0">
                          <a:solidFill>
                            <a:srgbClr val="231F20">
                              <a:alpha val="100000"/>
                            </a:srgbClr>
                          </a:solidFill>
                          <a:latin typeface="Arial" panose="020B0604020202020204"/>
                          <a:ea typeface="Arial" panose="020B0604020202020204"/>
                          <a:cs typeface="Arial" panose="020B0604020202020204"/>
                        </a:rPr>
                        <a:t> </a:t>
                      </a:r>
                      <a:r>
                        <a:rPr sz="800" kern="0" spc="40" dirty="0">
                          <a:solidFill>
                            <a:srgbClr val="231F20">
                              <a:alpha val="100000"/>
                            </a:srgbClr>
                          </a:solidFill>
                          <a:latin typeface="Arial" panose="020B0604020202020204"/>
                          <a:ea typeface="Arial" panose="020B0604020202020204"/>
                          <a:cs typeface="Arial" panose="020B0604020202020204"/>
                        </a:rPr>
                        <a:t>Disable</a:t>
                      </a:r>
                      <a:r>
                        <a:rPr sz="800" kern="0" spc="60" dirty="0">
                          <a:solidFill>
                            <a:srgbClr val="231F20">
                              <a:alpha val="100000"/>
                            </a:srgbClr>
                          </a:solidFill>
                          <a:latin typeface="Arial" panose="020B0604020202020204"/>
                          <a:ea typeface="Arial" panose="020B0604020202020204"/>
                          <a:cs typeface="Arial" panose="020B0604020202020204"/>
                        </a:rPr>
                        <a:t> </a:t>
                      </a:r>
                      <a:r>
                        <a:rPr sz="800" kern="0" spc="40" dirty="0">
                          <a:solidFill>
                            <a:srgbClr val="231F20">
                              <a:alpha val="100000"/>
                            </a:srgbClr>
                          </a:solidFill>
                          <a:latin typeface="Arial" panose="020B0604020202020204"/>
                          <a:ea typeface="Arial" panose="020B0604020202020204"/>
                          <a:cs typeface="Arial" panose="020B0604020202020204"/>
                        </a:rPr>
                        <a:t>or</a:t>
                      </a:r>
                      <a:r>
                        <a:rPr sz="800" kern="0" spc="80" dirty="0">
                          <a:solidFill>
                            <a:srgbClr val="231F20">
                              <a:alpha val="100000"/>
                            </a:srgbClr>
                          </a:solidFill>
                          <a:latin typeface="Arial" panose="020B0604020202020204"/>
                          <a:ea typeface="Arial" panose="020B0604020202020204"/>
                          <a:cs typeface="Arial" panose="020B0604020202020204"/>
                        </a:rPr>
                        <a:t> </a:t>
                      </a:r>
                      <a:r>
                        <a:rPr sz="800" kern="0" spc="40" dirty="0">
                          <a:solidFill>
                            <a:srgbClr val="231F20">
                              <a:alpha val="100000"/>
                            </a:srgbClr>
                          </a:solidFill>
                          <a:latin typeface="Arial" panose="020B0604020202020204"/>
                          <a:ea typeface="Arial" panose="020B0604020202020204"/>
                          <a:cs typeface="Arial" panose="020B0604020202020204"/>
                        </a:rPr>
                        <a:t>No</a:t>
                      </a:r>
                      <a:r>
                        <a:rPr sz="800" kern="0" spc="70" dirty="0">
                          <a:solidFill>
                            <a:srgbClr val="231F20">
                              <a:alpha val="100000"/>
                            </a:srgbClr>
                          </a:solidFill>
                          <a:latin typeface="Arial" panose="020B0604020202020204"/>
                          <a:ea typeface="Arial" panose="020B0604020202020204"/>
                          <a:cs typeface="Arial" panose="020B0604020202020204"/>
                        </a:rPr>
                        <a:t> </a:t>
                      </a:r>
                      <a:r>
                        <a:rPr sz="800" kern="0" spc="30" dirty="0">
                          <a:solidFill>
                            <a:srgbClr val="231F20">
                              <a:alpha val="100000"/>
                            </a:srgbClr>
                          </a:solidFill>
                          <a:latin typeface="Arial" panose="020B0604020202020204"/>
                          <a:ea typeface="Arial" panose="020B0604020202020204"/>
                          <a:cs typeface="Arial" panose="020B0604020202020204"/>
                        </a:rPr>
                        <a:t>Connection</a:t>
                      </a:r>
                      <a:endParaRPr sz="800" dirty="0">
                        <a:latin typeface="Arial" panose="020B0604020202020204"/>
                        <a:ea typeface="Arial" panose="020B0604020202020204"/>
                        <a:cs typeface="Arial" panose="020B0604020202020204"/>
                      </a:endParaRPr>
                    </a:p>
                    <a:p>
                      <a:pPr marL="631825" algn="l" rtl="0" eaLnBrk="0">
                        <a:lnSpc>
                          <a:spcPts val="1450"/>
                        </a:lnSpc>
                      </a:pPr>
                      <a:r>
                        <a:rPr sz="800" kern="0" spc="40" dirty="0">
                          <a:solidFill>
                            <a:srgbClr val="231F20">
                              <a:alpha val="100000"/>
                            </a:srgbClr>
                          </a:solidFill>
                          <a:latin typeface="Arial" panose="020B0604020202020204"/>
                          <a:ea typeface="Arial" panose="020B0604020202020204"/>
                          <a:cs typeface="Arial" panose="020B0604020202020204"/>
                        </a:rPr>
                        <a:t>Output</a:t>
                      </a:r>
                      <a:r>
                        <a:rPr sz="800" kern="0" spc="90" dirty="0">
                          <a:solidFill>
                            <a:srgbClr val="231F20">
                              <a:alpha val="100000"/>
                            </a:srgbClr>
                          </a:solidFill>
                          <a:latin typeface="Arial" panose="020B0604020202020204"/>
                          <a:ea typeface="Arial" panose="020B0604020202020204"/>
                          <a:cs typeface="Arial" panose="020B0604020202020204"/>
                        </a:rPr>
                        <a:t> </a:t>
                      </a:r>
                      <a:r>
                        <a:rPr sz="800" kern="0" spc="40" dirty="0">
                          <a:solidFill>
                            <a:srgbClr val="231F20">
                              <a:alpha val="100000"/>
                            </a:srgbClr>
                          </a:solidFill>
                          <a:latin typeface="Arial" panose="020B0604020202020204"/>
                          <a:ea typeface="Arial" panose="020B0604020202020204"/>
                          <a:cs typeface="Arial" panose="020B0604020202020204"/>
                        </a:rPr>
                        <a:t>Power Detection  (Output</a:t>
                      </a:r>
                      <a:r>
                        <a:rPr sz="800" kern="0" spc="60" dirty="0">
                          <a:solidFill>
                            <a:srgbClr val="231F20">
                              <a:alpha val="100000"/>
                            </a:srgbClr>
                          </a:solidFill>
                          <a:latin typeface="Arial" panose="020B0604020202020204"/>
                          <a:ea typeface="Arial" panose="020B0604020202020204"/>
                          <a:cs typeface="Arial" panose="020B0604020202020204"/>
                        </a:rPr>
                        <a:t> </a:t>
                      </a:r>
                      <a:r>
                        <a:rPr sz="800" kern="0" spc="40" dirty="0">
                          <a:solidFill>
                            <a:srgbClr val="231F20">
                              <a:alpha val="100000"/>
                            </a:srgbClr>
                          </a:solidFill>
                          <a:latin typeface="Arial" panose="020B0604020202020204"/>
                          <a:ea typeface="Arial" panose="020B0604020202020204"/>
                          <a:cs typeface="Arial" panose="020B0604020202020204"/>
                        </a:rPr>
                        <a:t>analog voltage</a:t>
                      </a:r>
                      <a:r>
                        <a:rPr sz="800" kern="0" spc="30" dirty="0">
                          <a:solidFill>
                            <a:srgbClr val="231F20">
                              <a:alpha val="100000"/>
                            </a:srgbClr>
                          </a:solidFill>
                          <a:latin typeface="Arial" panose="020B0604020202020204"/>
                          <a:ea typeface="Arial" panose="020B0604020202020204"/>
                          <a:cs typeface="Arial" panose="020B0604020202020204"/>
                        </a:rPr>
                        <a:t>)</a:t>
                      </a:r>
                      <a:endParaRPr sz="800" dirty="0">
                        <a:latin typeface="Arial" panose="020B0604020202020204"/>
                        <a:ea typeface="Arial" panose="020B0604020202020204"/>
                        <a:cs typeface="Arial" panose="020B0604020202020204"/>
                      </a:endParaRPr>
                    </a:p>
                    <a:p>
                      <a:pPr marL="594360" algn="l" rtl="0" eaLnBrk="0">
                        <a:lnSpc>
                          <a:spcPct val="88000"/>
                        </a:lnSpc>
                        <a:spcBef>
                          <a:spcPts val="660"/>
                        </a:spcBef>
                      </a:pPr>
                      <a:r>
                        <a:rPr sz="800" kern="0" spc="40" dirty="0">
                          <a:solidFill>
                            <a:srgbClr val="231F20">
                              <a:alpha val="100000"/>
                            </a:srgbClr>
                          </a:solidFill>
                          <a:latin typeface="Arial" panose="020B0604020202020204"/>
                          <a:ea typeface="Arial" panose="020B0604020202020204"/>
                          <a:cs typeface="Arial" panose="020B0604020202020204"/>
                        </a:rPr>
                        <a:t>Reverse</a:t>
                      </a:r>
                      <a:r>
                        <a:rPr sz="800" kern="0" spc="110" dirty="0">
                          <a:solidFill>
                            <a:srgbClr val="231F20">
                              <a:alpha val="100000"/>
                            </a:srgbClr>
                          </a:solidFill>
                          <a:latin typeface="Arial" panose="020B0604020202020204"/>
                          <a:ea typeface="Arial" panose="020B0604020202020204"/>
                          <a:cs typeface="Arial" panose="020B0604020202020204"/>
                        </a:rPr>
                        <a:t> </a:t>
                      </a:r>
                      <a:r>
                        <a:rPr sz="800" kern="0" spc="40" dirty="0">
                          <a:solidFill>
                            <a:srgbClr val="231F20">
                              <a:alpha val="100000"/>
                            </a:srgbClr>
                          </a:solidFill>
                          <a:latin typeface="Arial" panose="020B0604020202020204"/>
                          <a:ea typeface="Arial" panose="020B0604020202020204"/>
                          <a:cs typeface="Arial" panose="020B0604020202020204"/>
                        </a:rPr>
                        <a:t>Power Detection  (Output analog voltage)</a:t>
                      </a:r>
                      <a:endParaRPr sz="800" dirty="0">
                        <a:latin typeface="Arial" panose="020B0604020202020204"/>
                        <a:ea typeface="Arial" panose="020B0604020202020204"/>
                        <a:cs typeface="Arial" panose="020B0604020202020204"/>
                      </a:endParaRPr>
                    </a:p>
                    <a:p>
                      <a:pPr marL="638810" algn="l" rtl="0" eaLnBrk="0">
                        <a:lnSpc>
                          <a:spcPts val="1515"/>
                        </a:lnSpc>
                      </a:pPr>
                      <a:r>
                        <a:rPr sz="800" kern="0" spc="40" dirty="0">
                          <a:solidFill>
                            <a:srgbClr val="231F20">
                              <a:alpha val="100000"/>
                            </a:srgbClr>
                          </a:solidFill>
                          <a:latin typeface="Arial" panose="020B0604020202020204"/>
                          <a:ea typeface="Arial" panose="020B0604020202020204"/>
                          <a:cs typeface="Arial" panose="020B0604020202020204"/>
                        </a:rPr>
                        <a:t>Temp</a:t>
                      </a:r>
                      <a:r>
                        <a:rPr sz="800" kern="0" spc="80" dirty="0">
                          <a:solidFill>
                            <a:srgbClr val="231F20">
                              <a:alpha val="100000"/>
                            </a:srgbClr>
                          </a:solidFill>
                          <a:latin typeface="Arial" panose="020B0604020202020204"/>
                          <a:ea typeface="Arial" panose="020B0604020202020204"/>
                          <a:cs typeface="Arial" panose="020B0604020202020204"/>
                        </a:rPr>
                        <a:t> </a:t>
                      </a:r>
                      <a:r>
                        <a:rPr sz="800" kern="0" spc="40" dirty="0">
                          <a:solidFill>
                            <a:srgbClr val="231F20">
                              <a:alpha val="100000"/>
                            </a:srgbClr>
                          </a:solidFill>
                          <a:latin typeface="Arial" panose="020B0604020202020204"/>
                          <a:ea typeface="Arial" panose="020B0604020202020204"/>
                          <a:cs typeface="Arial" panose="020B0604020202020204"/>
                        </a:rPr>
                        <a:t>monitoring  alarm  (Output analog vol</a:t>
                      </a:r>
                      <a:r>
                        <a:rPr sz="800" kern="0" spc="30" dirty="0">
                          <a:solidFill>
                            <a:srgbClr val="231F20">
                              <a:alpha val="100000"/>
                            </a:srgbClr>
                          </a:solidFill>
                          <a:latin typeface="Arial" panose="020B0604020202020204"/>
                          <a:ea typeface="Arial" panose="020B0604020202020204"/>
                          <a:cs typeface="Arial" panose="020B0604020202020204"/>
                        </a:rPr>
                        <a:t>tage)</a:t>
                      </a:r>
                      <a:endParaRPr sz="800" dirty="0">
                        <a:latin typeface="Arial" panose="020B0604020202020204"/>
                        <a:ea typeface="Arial" panose="020B0604020202020204"/>
                        <a:cs typeface="Arial" panose="020B0604020202020204"/>
                      </a:endParaRPr>
                    </a:p>
                    <a:p>
                      <a:pPr algn="l" rtl="0" eaLnBrk="0">
                        <a:lnSpc>
                          <a:spcPct val="124000"/>
                        </a:lnSpc>
                      </a:pPr>
                      <a:endParaRPr sz="400" dirty="0">
                        <a:latin typeface="Arial" panose="020B0604020202020204"/>
                        <a:ea typeface="Arial" panose="020B0604020202020204"/>
                        <a:cs typeface="Arial" panose="020B0604020202020204"/>
                      </a:endParaRPr>
                    </a:p>
                    <a:p>
                      <a:pPr marL="1741170" algn="l" rtl="0" eaLnBrk="0">
                        <a:lnSpc>
                          <a:spcPct val="77000"/>
                        </a:lnSpc>
                      </a:pPr>
                      <a:r>
                        <a:rPr sz="800" kern="0" spc="50" dirty="0">
                          <a:solidFill>
                            <a:srgbClr val="231F20">
                              <a:alpha val="100000"/>
                            </a:srgbClr>
                          </a:solidFill>
                          <a:latin typeface="Arial" panose="020B0604020202020204"/>
                          <a:ea typeface="Arial" panose="020B0604020202020204"/>
                          <a:cs typeface="Arial" panose="020B0604020202020204"/>
                        </a:rPr>
                        <a:t>GND</a:t>
                      </a:r>
                      <a:endParaRPr sz="800" dirty="0">
                        <a:latin typeface="Arial" panose="020B0604020202020204"/>
                        <a:ea typeface="Arial" panose="020B0604020202020204"/>
                        <a:cs typeface="Arial" panose="020B0604020202020204"/>
                      </a:endParaRPr>
                    </a:p>
                  </a:txBody>
                  <a:tcPr marL="0" marR="0" marT="0" marB="0" vert="horz">
                    <a:lnL w="9525" cap="flat" cmpd="sng" algn="ctr">
                      <a:solidFill>
                        <a:srgbClr val="21294D"/>
                      </a:solidFill>
                      <a:prstDash val="solid"/>
                      <a:round/>
                      <a:headEnd type="none" w="med" len="med"/>
                      <a:tailEnd type="none" w="med" len="med"/>
                    </a:lnL>
                    <a:lnR>
                      <a:noFill/>
                    </a:lnR>
                    <a:lnT>
                      <a:noFill/>
                    </a:lnT>
                    <a:lnB>
                      <a:noFill/>
                    </a:lnB>
                  </a:tcPr>
                </a:tc>
                <a:tc hMerge="1">
                  <a:tcPr marL="0" marR="0" marT="0" marB="0" vert="horz">
                    <a:lnL w="9525" cap="flat" cmpd="sng" algn="ctr">
                      <a:solidFill>
                        <a:srgbClr val="21294D"/>
                      </a:solidFill>
                      <a:prstDash val="solid"/>
                      <a:round/>
                      <a:headEnd type="none" w="med" len="med"/>
                      <a:tailEnd type="none" w="med" len="med"/>
                    </a:lnL>
                    <a:lnR>
                      <a:noFill/>
                    </a:lnR>
                    <a:lnT>
                      <a:noFill/>
                    </a:lnT>
                    <a:lnB>
                      <a:noFill/>
                    </a:lnB>
                  </a:tcPr>
                </a:tc>
              </a:tr>
              <a:tr h="516890">
                <a:tc vMerge="1">
                  <a:tcPr marL="0" marR="0" marT="0" marB="0" vert="horz">
                    <a:lnL>
                      <a:noFill/>
                    </a:lnL>
                    <a:lnR w="6350" cap="flat" cmpd="sng" algn="ctr">
                      <a:solidFill>
                        <a:srgbClr val="21294D"/>
                      </a:solidFill>
                      <a:prstDash val="solid"/>
                      <a:round/>
                      <a:headEnd type="none" w="med" len="med"/>
                      <a:tailEnd type="none" w="med" len="med"/>
                    </a:lnR>
                    <a:lnT>
                      <a:noFill/>
                    </a:lnT>
                    <a:lnB>
                      <a:noFill/>
                    </a:lnB>
                  </a:tcPr>
                </a:tc>
                <a:tc vMerge="1" gridSpan="2">
                  <a:tcPr marL="0" marR="0" marT="0" marB="0" vert="horz">
                    <a:lnL w="6350" cap="flat" cmpd="sng" algn="ctr">
                      <a:solidFill>
                        <a:srgbClr val="21294D"/>
                      </a:solidFill>
                      <a:prstDash val="solid"/>
                      <a:round/>
                      <a:headEnd type="none" w="med" len="med"/>
                      <a:tailEnd type="none" w="med" len="med"/>
                    </a:lnL>
                    <a:lnR w="9525" cap="flat" cmpd="sng" algn="ctr">
                      <a:solidFill>
                        <a:srgbClr val="21294D"/>
                      </a:solidFill>
                      <a:prstDash val="solid"/>
                      <a:round/>
                      <a:headEnd type="none" w="med" len="med"/>
                      <a:tailEnd type="none" w="med" len="med"/>
                    </a:lnR>
                    <a:lnT>
                      <a:noFill/>
                    </a:lnT>
                    <a:lnB>
                      <a:noFill/>
                    </a:lnB>
                  </a:tcPr>
                </a:tc>
                <a:tc vMerge="1" hMerge="1">
                  <a:tcPr marL="0" marR="0" marT="0" marB="0" vert="horz">
                    <a:lnL w="6350" cap="flat" cmpd="sng" algn="ctr">
                      <a:solidFill>
                        <a:srgbClr val="21294D"/>
                      </a:solidFill>
                      <a:prstDash val="solid"/>
                      <a:round/>
                      <a:headEnd type="none" w="med" len="med"/>
                      <a:tailEnd type="none" w="med" len="med"/>
                    </a:lnL>
                    <a:lnR w="9525" cap="flat" cmpd="sng" algn="ctr">
                      <a:solidFill>
                        <a:srgbClr val="21294D"/>
                      </a:solidFill>
                      <a:prstDash val="solid"/>
                      <a:round/>
                      <a:headEnd type="none" w="med" len="med"/>
                      <a:tailEnd type="none" w="med" len="med"/>
                    </a:lnR>
                    <a:lnT>
                      <a:noFill/>
                    </a:lnT>
                    <a:lnB>
                      <a:noFill/>
                    </a:lnB>
                  </a:tcPr>
                </a:tc>
                <a:tc gridSpan="2">
                  <a:txBody>
                    <a:bodyPr/>
                    <a:p>
                      <a:pPr algn="l" rtl="0" eaLnBrk="0">
                        <a:lnSpc>
                          <a:spcPct val="100000"/>
                        </a:lnSpc>
                      </a:pPr>
                      <a:endParaRPr sz="1000" dirty="0">
                        <a:latin typeface="Arial" panose="020B0604020202020204"/>
                        <a:ea typeface="Arial" panose="020B0604020202020204"/>
                        <a:cs typeface="Arial" panose="020B0604020202020204"/>
                      </a:endParaRPr>
                    </a:p>
                  </a:txBody>
                  <a:tcPr marL="0" marR="0" marT="0" marB="0" vert="horz">
                    <a:lnL w="9525" cap="flat" cmpd="sng" algn="ctr">
                      <a:solidFill>
                        <a:srgbClr val="21294D"/>
                      </a:solidFill>
                      <a:prstDash val="solid"/>
                      <a:round/>
                      <a:headEnd type="none" w="med" len="med"/>
                      <a:tailEnd type="none" w="med" len="med"/>
                    </a:lnL>
                    <a:lnR>
                      <a:noFill/>
                    </a:lnR>
                    <a:lnT>
                      <a:noFill/>
                    </a:lnT>
                    <a:lnB>
                      <a:noFill/>
                    </a:lnB>
                  </a:tcPr>
                </a:tc>
                <a:tc hMerge="1">
                  <a:tcPr marL="0" marR="0" marT="0" marB="0" vert="horz">
                    <a:lnL w="9525" cap="flat" cmpd="sng" algn="ctr">
                      <a:solidFill>
                        <a:srgbClr val="21294D"/>
                      </a:solidFill>
                      <a:prstDash val="solid"/>
                      <a:round/>
                      <a:headEnd type="none" w="med" len="med"/>
                      <a:tailEnd type="none" w="med" len="med"/>
                    </a:lnL>
                    <a:lnR>
                      <a:noFill/>
                    </a:lnR>
                    <a:lnT>
                      <a:noFill/>
                    </a:lnT>
                    <a:lnB>
                      <a:noFill/>
                    </a:lnB>
                  </a:tcPr>
                </a:tc>
              </a:tr>
              <a:tr h="260350">
                <a:tc vMerge="1">
                  <a:tcPr marL="0" marR="0" marT="0" marB="0" vert="horz">
                    <a:lnL>
                      <a:noFill/>
                    </a:lnL>
                    <a:lnR w="6350" cap="flat" cmpd="sng" algn="ctr">
                      <a:solidFill>
                        <a:srgbClr val="21294D"/>
                      </a:solidFill>
                      <a:prstDash val="solid"/>
                      <a:round/>
                      <a:headEnd type="none" w="med" len="med"/>
                      <a:tailEnd type="none" w="med" len="med"/>
                    </a:lnR>
                    <a:lnT>
                      <a:noFill/>
                    </a:lnT>
                    <a:lnB>
                      <a:noFill/>
                    </a:lnB>
                  </a:tcPr>
                </a:tc>
                <a:tc vMerge="1" gridSpan="2">
                  <a:tcPr marL="0" marR="0" marT="0" marB="0" vert="horz">
                    <a:lnL w="6350" cap="flat" cmpd="sng" algn="ctr">
                      <a:solidFill>
                        <a:srgbClr val="21294D"/>
                      </a:solidFill>
                      <a:prstDash val="solid"/>
                      <a:round/>
                      <a:headEnd type="none" w="med" len="med"/>
                      <a:tailEnd type="none" w="med" len="med"/>
                    </a:lnL>
                    <a:lnR w="9525" cap="flat" cmpd="sng" algn="ctr">
                      <a:solidFill>
                        <a:srgbClr val="21294D"/>
                      </a:solidFill>
                      <a:prstDash val="solid"/>
                      <a:round/>
                      <a:headEnd type="none" w="med" len="med"/>
                      <a:tailEnd type="none" w="med" len="med"/>
                    </a:lnR>
                    <a:lnT>
                      <a:noFill/>
                    </a:lnT>
                    <a:lnB>
                      <a:noFill/>
                    </a:lnB>
                  </a:tcPr>
                </a:tc>
                <a:tc vMerge="1" hMerge="1">
                  <a:tcPr marL="0" marR="0" marT="0" marB="0" vert="horz">
                    <a:lnL w="6350" cap="flat" cmpd="sng" algn="ctr">
                      <a:solidFill>
                        <a:srgbClr val="21294D"/>
                      </a:solidFill>
                      <a:prstDash val="solid"/>
                      <a:round/>
                      <a:headEnd type="none" w="med" len="med"/>
                      <a:tailEnd type="none" w="med" len="med"/>
                    </a:lnL>
                    <a:lnR w="9525" cap="flat" cmpd="sng" algn="ctr">
                      <a:solidFill>
                        <a:srgbClr val="21294D"/>
                      </a:solidFill>
                      <a:prstDash val="solid"/>
                      <a:round/>
                      <a:headEnd type="none" w="med" len="med"/>
                      <a:tailEnd type="none" w="med" len="med"/>
                    </a:lnR>
                    <a:lnT>
                      <a:noFill/>
                    </a:lnT>
                    <a:lnB>
                      <a:noFill/>
                    </a:lnB>
                  </a:tcPr>
                </a:tc>
                <a:tc gridSpan="2">
                  <a:txBody>
                    <a:bodyPr/>
                    <a:p>
                      <a:pPr algn="l" rtl="0" eaLnBrk="0">
                        <a:lnSpc>
                          <a:spcPct val="106000"/>
                        </a:lnSpc>
                      </a:pPr>
                      <a:endParaRPr sz="700" dirty="0">
                        <a:latin typeface="Arial" panose="020B0604020202020204"/>
                        <a:ea typeface="Arial" panose="020B0604020202020204"/>
                        <a:cs typeface="Arial" panose="020B0604020202020204"/>
                      </a:endParaRPr>
                    </a:p>
                    <a:p>
                      <a:pPr algn="l" rtl="0" eaLnBrk="0">
                        <a:lnSpc>
                          <a:spcPct val="6000"/>
                        </a:lnSpc>
                      </a:pPr>
                      <a:endParaRPr sz="100" dirty="0">
                        <a:latin typeface="Arial" panose="020B0604020202020204"/>
                        <a:ea typeface="Arial" panose="020B0604020202020204"/>
                        <a:cs typeface="Arial" panose="020B0604020202020204"/>
                      </a:endParaRPr>
                    </a:p>
                    <a:p>
                      <a:pPr marL="1788160" algn="l" rtl="0" eaLnBrk="0">
                        <a:lnSpc>
                          <a:spcPct val="77000"/>
                        </a:lnSpc>
                      </a:pPr>
                      <a:r>
                        <a:rPr sz="800" kern="0" spc="30" dirty="0">
                          <a:solidFill>
                            <a:srgbClr val="231F20">
                              <a:alpha val="100000"/>
                            </a:srgbClr>
                          </a:solidFill>
                          <a:latin typeface="Arial" panose="020B0604020202020204"/>
                          <a:ea typeface="Arial" panose="020B0604020202020204"/>
                          <a:cs typeface="Arial" panose="020B0604020202020204"/>
                        </a:rPr>
                        <a:t>NC</a:t>
                      </a:r>
                      <a:endParaRPr sz="800" dirty="0">
                        <a:latin typeface="Arial" panose="020B0604020202020204"/>
                        <a:ea typeface="Arial" panose="020B0604020202020204"/>
                        <a:cs typeface="Arial" panose="020B0604020202020204"/>
                      </a:endParaRPr>
                    </a:p>
                  </a:txBody>
                  <a:tcPr marL="0" marR="0" marT="0" marB="0" vert="horz">
                    <a:lnL w="9525" cap="flat" cmpd="sng" algn="ctr">
                      <a:solidFill>
                        <a:srgbClr val="21294D"/>
                      </a:solidFill>
                      <a:prstDash val="solid"/>
                      <a:round/>
                      <a:headEnd type="none" w="med" len="med"/>
                      <a:tailEnd type="none" w="med" len="med"/>
                    </a:lnL>
                    <a:lnR>
                      <a:noFill/>
                    </a:lnR>
                    <a:lnT>
                      <a:noFill/>
                    </a:lnT>
                    <a:lnB>
                      <a:noFill/>
                    </a:lnB>
                  </a:tcPr>
                </a:tc>
                <a:tc hMerge="1">
                  <a:tcPr marL="0" marR="0" marT="0" marB="0" vert="horz">
                    <a:lnL w="9525" cap="flat" cmpd="sng" algn="ctr">
                      <a:solidFill>
                        <a:srgbClr val="21294D"/>
                      </a:solidFill>
                      <a:prstDash val="solid"/>
                      <a:round/>
                      <a:headEnd type="none" w="med" len="med"/>
                      <a:tailEnd type="none" w="med" len="med"/>
                    </a:lnL>
                    <a:lnR>
                      <a:noFill/>
                    </a:lnR>
                    <a:lnT>
                      <a:noFill/>
                    </a:lnT>
                    <a:lnB>
                      <a:noFill/>
                    </a:lnB>
                  </a:tcPr>
                </a:tc>
              </a:tr>
              <a:tr h="4347844">
                <a:tc gridSpan="4">
                  <a:txBody>
                    <a:bodyPr/>
                    <a:p>
                      <a:pPr algn="l" rtl="0" eaLnBrk="0">
                        <a:lnSpc>
                          <a:spcPct val="108000"/>
                        </a:lnSpc>
                      </a:pPr>
                      <a:endParaRPr sz="1000" dirty="0">
                        <a:latin typeface="Arial" panose="020B0604020202020204"/>
                        <a:ea typeface="Arial" panose="020B0604020202020204"/>
                        <a:cs typeface="Arial" panose="020B0604020202020204"/>
                      </a:endParaRPr>
                    </a:p>
                    <a:p>
                      <a:pPr marL="174625" algn="l" rtl="0" eaLnBrk="0">
                        <a:lnSpc>
                          <a:spcPct val="85000"/>
                        </a:lnSpc>
                        <a:spcBef>
                          <a:spcPts val="5"/>
                        </a:spcBef>
                      </a:pPr>
                      <a:r>
                        <a:rPr sz="1300" b="1" kern="0" spc="40" dirty="0">
                          <a:solidFill>
                            <a:srgbClr val="231F20">
                              <a:alpha val="100000"/>
                            </a:srgbClr>
                          </a:solidFill>
                          <a:latin typeface="Arial" panose="020B0604020202020204"/>
                          <a:ea typeface="Arial" panose="020B0604020202020204"/>
                          <a:cs typeface="Arial" panose="020B0604020202020204"/>
                        </a:rPr>
                        <a:t>2. Outline</a:t>
                      </a:r>
                      <a:r>
                        <a:rPr sz="1300" b="1" kern="0" spc="120" dirty="0">
                          <a:solidFill>
                            <a:srgbClr val="231F20">
                              <a:alpha val="100000"/>
                            </a:srgbClr>
                          </a:solidFill>
                          <a:latin typeface="Arial" panose="020B0604020202020204"/>
                          <a:ea typeface="Arial" panose="020B0604020202020204"/>
                          <a:cs typeface="Arial" panose="020B0604020202020204"/>
                        </a:rPr>
                        <a:t> </a:t>
                      </a:r>
                      <a:r>
                        <a:rPr sz="1300" b="1" kern="0" spc="40" dirty="0">
                          <a:solidFill>
                            <a:srgbClr val="231F20">
                              <a:alpha val="100000"/>
                            </a:srgbClr>
                          </a:solidFill>
                          <a:latin typeface="Arial" panose="020B0604020202020204"/>
                          <a:ea typeface="Arial" panose="020B0604020202020204"/>
                          <a:cs typeface="Arial" panose="020B0604020202020204"/>
                        </a:rPr>
                        <a:t>Dimensio</a:t>
                      </a:r>
                      <a:r>
                        <a:rPr sz="1300" b="1" kern="0" spc="30" dirty="0">
                          <a:solidFill>
                            <a:srgbClr val="231F20">
                              <a:alpha val="100000"/>
                            </a:srgbClr>
                          </a:solidFill>
                          <a:latin typeface="Arial" panose="020B0604020202020204"/>
                          <a:ea typeface="Arial" panose="020B0604020202020204"/>
                          <a:cs typeface="Arial" panose="020B0604020202020204"/>
                        </a:rPr>
                        <a:t>n</a:t>
                      </a:r>
                      <a:r>
                        <a:rPr sz="1300" b="1" kern="0" spc="130" dirty="0">
                          <a:solidFill>
                            <a:srgbClr val="231F20">
                              <a:alpha val="100000"/>
                            </a:srgbClr>
                          </a:solidFill>
                          <a:latin typeface="Arial" panose="020B0604020202020204"/>
                          <a:ea typeface="Arial" panose="020B0604020202020204"/>
                          <a:cs typeface="Arial" panose="020B0604020202020204"/>
                        </a:rPr>
                        <a:t> </a:t>
                      </a:r>
                      <a:r>
                        <a:rPr sz="1300" b="1" kern="0" spc="30" dirty="0">
                          <a:solidFill>
                            <a:srgbClr val="231F20">
                              <a:alpha val="100000"/>
                            </a:srgbClr>
                          </a:solidFill>
                          <a:latin typeface="Arial" panose="020B0604020202020204"/>
                          <a:ea typeface="Arial" panose="020B0604020202020204"/>
                          <a:cs typeface="Arial" panose="020B0604020202020204"/>
                        </a:rPr>
                        <a:t>Drawing</a:t>
                      </a:r>
                      <a:r>
                        <a:rPr sz="1300" b="1" kern="0" spc="-140" dirty="0">
                          <a:solidFill>
                            <a:srgbClr val="231F20">
                              <a:alpha val="100000"/>
                            </a:srgbClr>
                          </a:solidFill>
                          <a:latin typeface="Arial" panose="020B0604020202020204"/>
                          <a:ea typeface="Arial" panose="020B0604020202020204"/>
                          <a:cs typeface="Arial" panose="020B0604020202020204"/>
                        </a:rPr>
                        <a:t> </a:t>
                      </a:r>
                      <a:r>
                        <a:rPr sz="900" kern="0" spc="30" dirty="0">
                          <a:solidFill>
                            <a:srgbClr val="231F20">
                              <a:alpha val="100000"/>
                            </a:srgbClr>
                          </a:solidFill>
                          <a:latin typeface="Arial" panose="020B0604020202020204"/>
                          <a:ea typeface="Arial" panose="020B0604020202020204"/>
                          <a:cs typeface="Arial" panose="020B0604020202020204"/>
                        </a:rPr>
                        <a:t>(unit:mm)</a:t>
                      </a:r>
                      <a:endParaRPr sz="900" dirty="0">
                        <a:latin typeface="Arial" panose="020B0604020202020204"/>
                        <a:ea typeface="Arial" panose="020B0604020202020204"/>
                        <a:cs typeface="Arial" panose="020B0604020202020204"/>
                      </a:endParaRPr>
                    </a:p>
                  </a:txBody>
                  <a:tcPr marL="0" marR="0" marT="0" marB="0" vert="horz">
                    <a:lnL>
                      <a:noFill/>
                    </a:lnL>
                    <a:lnR>
                      <a:noFill/>
                    </a:lnR>
                    <a:lnT>
                      <a:noFill/>
                    </a:lnT>
                    <a:lnB w="9525" cap="flat" cmpd="sng" algn="ctr">
                      <a:solidFill>
                        <a:srgbClr val="231F20"/>
                      </a:solidFill>
                      <a:prstDash val="solid"/>
                      <a:round/>
                      <a:headEnd type="none" w="med" len="med"/>
                      <a:tailEnd type="none" w="med" len="med"/>
                    </a:lnB>
                  </a:tcPr>
                </a:tc>
                <a:tc hMerge="1">
                  <a:tcPr marL="0" marR="0" marT="0" marB="0" vert="horz">
                    <a:lnL>
                      <a:noFill/>
                    </a:lnL>
                    <a:lnR>
                      <a:noFill/>
                    </a:lnR>
                    <a:lnT>
                      <a:noFill/>
                    </a:lnT>
                    <a:lnB w="9525" cap="flat" cmpd="sng" algn="ctr">
                      <a:solidFill>
                        <a:srgbClr val="231F20"/>
                      </a:solidFill>
                      <a:prstDash val="solid"/>
                      <a:round/>
                      <a:headEnd type="none" w="med" len="med"/>
                      <a:tailEnd type="none" w="med" len="med"/>
                    </a:lnB>
                  </a:tcPr>
                </a:tc>
                <a:tc hMerge="1">
                  <a:tcPr marL="0" marR="0" marT="0" marB="0" vert="horz">
                    <a:lnL>
                      <a:noFill/>
                    </a:lnL>
                    <a:lnR>
                      <a:noFill/>
                    </a:lnR>
                    <a:lnT>
                      <a:noFill/>
                    </a:lnT>
                    <a:lnB w="9525" cap="flat" cmpd="sng" algn="ctr">
                      <a:solidFill>
                        <a:srgbClr val="231F20"/>
                      </a:solidFill>
                      <a:prstDash val="solid"/>
                      <a:round/>
                      <a:headEnd type="none" w="med" len="med"/>
                      <a:tailEnd type="none" w="med" len="med"/>
                    </a:lnB>
                  </a:tcPr>
                </a:tc>
                <a:tc hMerge="1">
                  <a:tcPr marL="0" marR="0" marT="0" marB="0" vert="horz">
                    <a:lnL>
                      <a:noFill/>
                    </a:lnL>
                    <a:lnR>
                      <a:noFill/>
                    </a:lnR>
                    <a:lnT>
                      <a:noFill/>
                    </a:lnT>
                    <a:lnB w="9525" cap="flat" cmpd="sng" algn="ctr">
                      <a:solidFill>
                        <a:srgbClr val="231F20"/>
                      </a:solidFill>
                      <a:prstDash val="solid"/>
                      <a:round/>
                      <a:headEnd type="none" w="med" len="med"/>
                      <a:tailEnd type="none" w="med" len="med"/>
                    </a:lnB>
                  </a:tcPr>
                </a:tc>
                <a:tc>
                  <a:txBody>
                    <a:bodyPr/>
                    <a:p>
                      <a:pPr algn="l" rtl="0" eaLnBrk="0">
                        <a:lnSpc>
                          <a:spcPct val="100000"/>
                        </a:lnSpc>
                      </a:pPr>
                      <a:endParaRPr sz="1000" dirty="0">
                        <a:latin typeface="Arial" panose="020B0604020202020204"/>
                        <a:ea typeface="Arial" panose="020B0604020202020204"/>
                        <a:cs typeface="Arial" panose="020B0604020202020204"/>
                      </a:endParaRPr>
                    </a:p>
                  </a:txBody>
                  <a:tcPr marL="0" marR="0" marT="0" marB="0" vert="horz">
                    <a:lnL>
                      <a:noFill/>
                    </a:lnL>
                    <a:lnR>
                      <a:noFill/>
                    </a:lnR>
                    <a:lnT>
                      <a:noFill/>
                    </a:lnT>
                    <a:lnB w="9525" cap="flat" cmpd="sng" algn="ctr">
                      <a:solidFill>
                        <a:srgbClr val="231F20"/>
                      </a:solidFill>
                      <a:prstDash val="solid"/>
                      <a:round/>
                      <a:headEnd type="none" w="med" len="med"/>
                      <a:tailEnd type="none" w="med" len="med"/>
                    </a:lnB>
                  </a:tcPr>
                </a:tc>
              </a:tr>
            </a:tbl>
          </a:graphicData>
        </a:graphic>
      </p:graphicFrame>
      <p:pic>
        <p:nvPicPr>
          <p:cNvPr id="1334" name="picture 1334"/>
          <p:cNvPicPr>
            <a:picLocks noChangeAspect="1"/>
          </p:cNvPicPr>
          <p:nvPr/>
        </p:nvPicPr>
        <p:blipFill>
          <a:blip r:embed="rId3"/>
          <a:stretch>
            <a:fillRect/>
          </a:stretch>
        </p:blipFill>
        <p:spPr>
          <a:xfrm rot="21600000">
            <a:off x="763302" y="5697153"/>
            <a:ext cx="2726008" cy="3734982"/>
          </a:xfrm>
          <a:prstGeom prst="rect">
            <a:avLst/>
          </a:prstGeom>
        </p:spPr>
      </p:pic>
      <p:sp>
        <p:nvSpPr>
          <p:cNvPr id="1338" name="textbox 1338"/>
          <p:cNvSpPr/>
          <p:nvPr/>
        </p:nvSpPr>
        <p:spPr>
          <a:xfrm>
            <a:off x="3017235" y="4629842"/>
            <a:ext cx="4105909" cy="378459"/>
          </a:xfrm>
          <a:prstGeom prst="rect">
            <a:avLst/>
          </a:prstGeom>
          <a:solidFill>
            <a:srgbClr val="D1D2D4">
              <a:alpha val="100000"/>
            </a:srgbClr>
          </a:solidFill>
          <a:ln w="0" cap="flat">
            <a:noFill/>
            <a:prstDash val="solid"/>
            <a:miter lim="0"/>
          </a:ln>
        </p:spPr>
        <p:txBody>
          <a:bodyPr vert="horz" wrap="square" lIns="0" tIns="0" rIns="0" bIns="0"/>
          <a:p>
            <a:pPr algn="l" rtl="0" eaLnBrk="0">
              <a:lnSpc>
                <a:spcPct val="128000"/>
              </a:lnSpc>
            </a:pPr>
            <a:endParaRPr sz="1000" dirty="0">
              <a:latin typeface="Arial" panose="020B0604020202020204"/>
              <a:ea typeface="Arial" panose="020B0604020202020204"/>
              <a:cs typeface="Arial" panose="020B0604020202020204"/>
            </a:endParaRPr>
          </a:p>
          <a:p>
            <a:pPr marL="963295" algn="l" rtl="0" eaLnBrk="0">
              <a:lnSpc>
                <a:spcPts val="1045"/>
              </a:lnSpc>
              <a:spcBef>
                <a:spcPts val="5"/>
              </a:spcBef>
            </a:pPr>
            <a:r>
              <a:rPr sz="800" kern="0" spc="0" dirty="0">
                <a:solidFill>
                  <a:srgbClr val="231F20">
                    <a:alpha val="100000"/>
                  </a:srgbClr>
                </a:solidFill>
                <a:latin typeface="Arial" panose="020B0604020202020204"/>
                <a:ea typeface="Arial" panose="020B0604020202020204"/>
                <a:cs typeface="Arial" panose="020B0604020202020204"/>
              </a:rPr>
              <a:t>RS</a:t>
            </a:r>
            <a:r>
              <a:rPr sz="800" kern="0" spc="140" dirty="0">
                <a:solidFill>
                  <a:srgbClr val="231F20">
                    <a:alpha val="100000"/>
                  </a:srgbClr>
                </a:solidFill>
                <a:latin typeface="Arial" panose="020B0604020202020204"/>
                <a:ea typeface="Arial" panose="020B0604020202020204"/>
                <a:cs typeface="Arial" panose="020B0604020202020204"/>
              </a:rPr>
              <a:t>232 </a:t>
            </a:r>
            <a:r>
              <a:rPr sz="800" kern="0" spc="0" dirty="0">
                <a:solidFill>
                  <a:srgbClr val="231F20">
                    <a:alpha val="100000"/>
                  </a:srgbClr>
                </a:solidFill>
                <a:latin typeface="Arial" panose="020B0604020202020204"/>
                <a:ea typeface="Arial" panose="020B0604020202020204"/>
                <a:cs typeface="Arial" panose="020B0604020202020204"/>
              </a:rPr>
              <a:t>serial</a:t>
            </a:r>
            <a:r>
              <a:rPr sz="800" kern="0" spc="100" dirty="0">
                <a:solidFill>
                  <a:srgbClr val="231F20">
                    <a:alpha val="100000"/>
                  </a:srgbClr>
                </a:solidFill>
                <a:latin typeface="Arial" panose="020B0604020202020204"/>
                <a:ea typeface="Arial" panose="020B0604020202020204"/>
                <a:cs typeface="Arial" panose="020B0604020202020204"/>
              </a:rPr>
              <a:t> </a:t>
            </a:r>
            <a:r>
              <a:rPr sz="800" kern="0" spc="0" dirty="0">
                <a:solidFill>
                  <a:srgbClr val="231F20">
                    <a:alpha val="100000"/>
                  </a:srgbClr>
                </a:solidFill>
                <a:latin typeface="Arial" panose="020B0604020202020204"/>
                <a:ea typeface="Arial" panose="020B0604020202020204"/>
                <a:cs typeface="Arial" panose="020B0604020202020204"/>
              </a:rPr>
              <a:t>bus</a:t>
            </a:r>
            <a:r>
              <a:rPr sz="800" kern="0" spc="90" dirty="0">
                <a:solidFill>
                  <a:srgbClr val="231F20">
                    <a:alpha val="100000"/>
                  </a:srgbClr>
                </a:solidFill>
                <a:latin typeface="Arial" panose="020B0604020202020204"/>
                <a:ea typeface="Arial" panose="020B0604020202020204"/>
                <a:cs typeface="Arial" panose="020B0604020202020204"/>
              </a:rPr>
              <a:t> </a:t>
            </a:r>
            <a:r>
              <a:rPr sz="800" kern="0" spc="0" dirty="0">
                <a:solidFill>
                  <a:srgbClr val="231F20">
                    <a:alpha val="100000"/>
                  </a:srgbClr>
                </a:solidFill>
                <a:latin typeface="Arial" panose="020B0604020202020204"/>
                <a:ea typeface="Arial" panose="020B0604020202020204"/>
                <a:cs typeface="Arial" panose="020B0604020202020204"/>
              </a:rPr>
              <a:t>interface</a:t>
            </a:r>
            <a:r>
              <a:rPr sz="800" kern="0" spc="140" dirty="0">
                <a:solidFill>
                  <a:srgbClr val="231F20">
                    <a:alpha val="100000"/>
                  </a:srgbClr>
                </a:solidFill>
                <a:latin typeface="Arial" panose="020B0604020202020204"/>
                <a:ea typeface="Arial" panose="020B0604020202020204"/>
                <a:cs typeface="Arial" panose="020B0604020202020204"/>
              </a:rPr>
              <a:t> </a:t>
            </a:r>
            <a:r>
              <a:rPr sz="800" kern="0" spc="140" dirty="0">
                <a:solidFill>
                  <a:srgbClr val="231F20">
                    <a:alpha val="100000"/>
                  </a:srgbClr>
                </a:solidFill>
                <a:latin typeface="微软雅黑" panose="020B0503020204020204" charset="-122"/>
                <a:ea typeface="微软雅黑" panose="020B0503020204020204" charset="-122"/>
                <a:cs typeface="微软雅黑" panose="020B0503020204020204" charset="-122"/>
              </a:rPr>
              <a:t>（</a:t>
            </a:r>
            <a:r>
              <a:rPr sz="800" kern="0" spc="-110" dirty="0">
                <a:solidFill>
                  <a:srgbClr val="231F20">
                    <a:alpha val="100000"/>
                  </a:srgbClr>
                </a:solidFill>
                <a:latin typeface="微软雅黑" panose="020B0503020204020204" charset="-122"/>
                <a:ea typeface="微软雅黑" panose="020B0503020204020204" charset="-122"/>
                <a:cs typeface="微软雅黑" panose="020B0503020204020204" charset="-122"/>
              </a:rPr>
              <a:t> </a:t>
            </a:r>
            <a:r>
              <a:rPr sz="800" kern="0" spc="0" dirty="0">
                <a:solidFill>
                  <a:srgbClr val="231F20">
                    <a:alpha val="100000"/>
                  </a:srgbClr>
                </a:solidFill>
                <a:latin typeface="Arial" panose="020B0604020202020204"/>
                <a:ea typeface="Arial" panose="020B0604020202020204"/>
                <a:cs typeface="Arial" panose="020B0604020202020204"/>
              </a:rPr>
              <a:t>TTL</a:t>
            </a:r>
            <a:r>
              <a:rPr sz="800" kern="0" spc="140" dirty="0">
                <a:solidFill>
                  <a:srgbClr val="231F20">
                    <a:alpha val="100000"/>
                  </a:srgbClr>
                </a:solidFill>
                <a:latin typeface="微软雅黑" panose="020B0503020204020204" charset="-122"/>
                <a:ea typeface="微软雅黑" panose="020B0503020204020204" charset="-122"/>
                <a:cs typeface="微软雅黑" panose="020B0503020204020204" charset="-122"/>
              </a:rPr>
              <a:t>）</a:t>
            </a:r>
            <a:endParaRPr sz="800" dirty="0">
              <a:latin typeface="微软雅黑" panose="020B0503020204020204" charset="-122"/>
              <a:ea typeface="微软雅黑" panose="020B0503020204020204" charset="-122"/>
              <a:cs typeface="微软雅黑" panose="020B0503020204020204" charset="-122"/>
            </a:endParaRPr>
          </a:p>
        </p:txBody>
      </p:sp>
      <p:pic>
        <p:nvPicPr>
          <p:cNvPr id="1340" name="picture 1340"/>
          <p:cNvPicPr>
            <a:picLocks noChangeAspect="1"/>
          </p:cNvPicPr>
          <p:nvPr/>
        </p:nvPicPr>
        <p:blipFill>
          <a:blip r:embed="rId4"/>
          <a:stretch>
            <a:fillRect/>
          </a:stretch>
        </p:blipFill>
        <p:spPr>
          <a:xfrm rot="21600000">
            <a:off x="3529666" y="5794092"/>
            <a:ext cx="3080911" cy="3595768"/>
          </a:xfrm>
          <a:prstGeom prst="rect">
            <a:avLst/>
          </a:prstGeom>
        </p:spPr>
      </p:pic>
      <p:pic>
        <p:nvPicPr>
          <p:cNvPr id="1422" name="picture 1422"/>
          <p:cNvPicPr>
            <a:picLocks noChangeAspect="1"/>
          </p:cNvPicPr>
          <p:nvPr/>
        </p:nvPicPr>
        <p:blipFill>
          <a:blip r:embed="rId5"/>
          <a:stretch>
            <a:fillRect/>
          </a:stretch>
        </p:blipFill>
        <p:spPr>
          <a:xfrm rot="21600000">
            <a:off x="3102806" y="3401339"/>
            <a:ext cx="220140" cy="6350"/>
          </a:xfrm>
          <a:prstGeom prst="rect">
            <a:avLst/>
          </a:prstGeom>
        </p:spPr>
      </p:pic>
      <p:sp>
        <p:nvSpPr>
          <p:cNvPr id="28" name="文本框 27"/>
          <p:cNvSpPr txBox="1"/>
          <p:nvPr/>
        </p:nvSpPr>
        <p:spPr>
          <a:xfrm>
            <a:off x="577215" y="9781858"/>
            <a:ext cx="5080000" cy="275590"/>
          </a:xfrm>
          <a:prstGeom prst="rect">
            <a:avLst/>
          </a:prstGeom>
        </p:spPr>
        <p:txBody>
          <a:bodyPr>
            <a:spAutoFit/>
          </a:bodyPr>
          <a:p>
            <a:pPr algn="ctr"/>
            <a:r>
              <a:rPr lang="zh-CN" altLang="en-US" sz="1200" b="1">
                <a:solidFill>
                  <a:schemeClr val="tx1"/>
                </a:solidFill>
                <a:latin typeface="微软雅黑" panose="020B0503020204020204" charset="-122"/>
                <a:ea typeface="微软雅黑" panose="020B0503020204020204" charset="-122"/>
              </a:rPr>
              <a:t>南京市雨花区软件大道</a:t>
            </a:r>
            <a:r>
              <a:rPr lang="en-US" altLang="zh-CN" sz="1200" b="1">
                <a:solidFill>
                  <a:schemeClr val="tx1"/>
                </a:solidFill>
                <a:latin typeface="微软雅黑" panose="020B0503020204020204" charset="-122"/>
                <a:ea typeface="微软雅黑" panose="020B0503020204020204" charset="-122"/>
              </a:rPr>
              <a:t>180</a:t>
            </a:r>
            <a:r>
              <a:rPr lang="zh-CN" altLang="en-US" sz="1200" b="1">
                <a:solidFill>
                  <a:schemeClr val="tx1"/>
                </a:solidFill>
                <a:latin typeface="微软雅黑" panose="020B0503020204020204" charset="-122"/>
                <a:ea typeface="微软雅黑" panose="020B0503020204020204" charset="-122"/>
              </a:rPr>
              <a:t>号大数据产业基地</a:t>
            </a:r>
            <a:r>
              <a:rPr lang="en-US" altLang="zh-CN" sz="1200" b="1">
                <a:solidFill>
                  <a:schemeClr val="tx1"/>
                </a:solidFill>
                <a:latin typeface="微软雅黑" panose="020B0503020204020204" charset="-122"/>
                <a:ea typeface="微软雅黑" panose="020B0503020204020204" charset="-122"/>
              </a:rPr>
              <a:t>2</a:t>
            </a:r>
            <a:r>
              <a:rPr lang="zh-CN" altLang="en-US" sz="1200" b="1">
                <a:solidFill>
                  <a:schemeClr val="tx1"/>
                </a:solidFill>
                <a:latin typeface="微软雅黑" panose="020B0503020204020204" charset="-122"/>
                <a:ea typeface="微软雅黑" panose="020B0503020204020204" charset="-122"/>
              </a:rPr>
              <a:t>栋</a:t>
            </a:r>
            <a:endParaRPr lang="zh-CN" altLang="en-US" sz="1200" b="1">
              <a:solidFill>
                <a:schemeClr val="tx1"/>
              </a:solidFill>
              <a:latin typeface="微软雅黑" panose="020B0503020204020204" charset="-122"/>
              <a:ea typeface="微软雅黑" panose="020B0503020204020204" charset="-122"/>
            </a:endParaRPr>
          </a:p>
        </p:txBody>
      </p:sp>
      <p:pic>
        <p:nvPicPr>
          <p:cNvPr id="29" name="图片 28" descr="定位标志"/>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1160145" y="9782175"/>
            <a:ext cx="204470" cy="204470"/>
          </a:xfrm>
          <a:prstGeom prst="rect">
            <a:avLst/>
          </a:prstGeom>
        </p:spPr>
      </p:pic>
      <p:pic>
        <p:nvPicPr>
          <p:cNvPr id="31" name="图片 30" descr="电话"/>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4900930" y="9832340"/>
            <a:ext cx="186690" cy="186690"/>
          </a:xfrm>
          <a:prstGeom prst="rect">
            <a:avLst/>
          </a:prstGeom>
        </p:spPr>
      </p:pic>
      <p:sp>
        <p:nvSpPr>
          <p:cNvPr id="32" name="文本框 31"/>
          <p:cNvSpPr txBox="1"/>
          <p:nvPr/>
        </p:nvSpPr>
        <p:spPr>
          <a:xfrm>
            <a:off x="5072380" y="9782175"/>
            <a:ext cx="1979930" cy="282575"/>
          </a:xfrm>
          <a:prstGeom prst="rect">
            <a:avLst/>
          </a:prstGeom>
        </p:spPr>
        <p:txBody>
          <a:bodyPr>
            <a:noAutofit/>
          </a:bodyPr>
          <a:p>
            <a:r>
              <a:rPr lang="en-US" altLang="zh-CN" sz="1200" b="1">
                <a:solidFill>
                  <a:schemeClr val="tx1"/>
                </a:solidFill>
                <a:latin typeface="微软雅黑" panose="020B0503020204020204" charset="-122"/>
                <a:ea typeface="微软雅黑" panose="020B0503020204020204" charset="-122"/>
              </a:rPr>
              <a:t>+86-13951873509</a:t>
            </a:r>
            <a:endParaRPr lang="en-US" altLang="zh-CN" sz="1200" b="1">
              <a:solidFill>
                <a:schemeClr val="tx1"/>
              </a:solidFill>
              <a:latin typeface="微软雅黑" panose="020B0503020204020204" charset="-122"/>
              <a:ea typeface="微软雅黑" panose="020B0503020204020204" charset="-122"/>
            </a:endParaRPr>
          </a:p>
        </p:txBody>
      </p:sp>
      <p:pic>
        <p:nvPicPr>
          <p:cNvPr id="33" name="图片 32" descr="网页"/>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1165225" y="10027920"/>
            <a:ext cx="192405" cy="192405"/>
          </a:xfrm>
          <a:prstGeom prst="rect">
            <a:avLst/>
          </a:prstGeom>
        </p:spPr>
      </p:pic>
      <p:sp>
        <p:nvSpPr>
          <p:cNvPr id="38" name="文本框 37"/>
          <p:cNvSpPr txBox="1"/>
          <p:nvPr/>
        </p:nvSpPr>
        <p:spPr>
          <a:xfrm>
            <a:off x="1342390" y="9980613"/>
            <a:ext cx="5080000" cy="275590"/>
          </a:xfrm>
          <a:prstGeom prst="rect">
            <a:avLst/>
          </a:prstGeom>
        </p:spPr>
        <p:txBody>
          <a:bodyPr>
            <a:spAutoFit/>
          </a:bodyPr>
          <a:p>
            <a:r>
              <a:rPr lang="en-US" altLang="zh-CN" sz="1200" b="1">
                <a:solidFill>
                  <a:schemeClr val="tx1"/>
                </a:solidFill>
                <a:latin typeface="微软雅黑" panose="020B0503020204020204" charset="-122"/>
                <a:ea typeface="微软雅黑" panose="020B0503020204020204" charset="-122"/>
              </a:rPr>
              <a:t>https://www.shinewave-tech.com</a:t>
            </a:r>
            <a:endParaRPr lang="en-US" altLang="zh-CN" sz="1200" b="1">
              <a:solidFill>
                <a:schemeClr val="tx1"/>
              </a:solidFill>
              <a:latin typeface="微软雅黑" panose="020B0503020204020204" charset="-122"/>
              <a:ea typeface="微软雅黑" panose="020B0503020204020204" charset="-122"/>
            </a:endParaRPr>
          </a:p>
        </p:txBody>
      </p:sp>
      <p:pic>
        <p:nvPicPr>
          <p:cNvPr id="39" name="图片 38" descr="信息"/>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4202430" y="9991090"/>
            <a:ext cx="239395" cy="239395"/>
          </a:xfrm>
          <a:prstGeom prst="rect">
            <a:avLst/>
          </a:prstGeom>
        </p:spPr>
      </p:pic>
      <p:sp>
        <p:nvSpPr>
          <p:cNvPr id="41" name="文本框 40"/>
          <p:cNvSpPr txBox="1"/>
          <p:nvPr/>
        </p:nvSpPr>
        <p:spPr>
          <a:xfrm>
            <a:off x="4426585" y="9980930"/>
            <a:ext cx="2519680" cy="282575"/>
          </a:xfrm>
          <a:prstGeom prst="rect">
            <a:avLst/>
          </a:prstGeom>
        </p:spPr>
        <p:txBody>
          <a:bodyPr>
            <a:noAutofit/>
          </a:bodyPr>
          <a:p>
            <a:pPr marL="0" indent="0">
              <a:spcBef>
                <a:spcPct val="0"/>
              </a:spcBef>
              <a:spcAft>
                <a:spcPct val="0"/>
              </a:spcAft>
            </a:pPr>
            <a:r>
              <a:rPr lang="en-US" altLang="zh-CN" sz="1200" b="1" i="0">
                <a:solidFill>
                  <a:schemeClr val="tx1"/>
                </a:solidFill>
                <a:latin typeface="微软雅黑" panose="020B0503020204020204" charset="-122"/>
                <a:ea typeface="微软雅黑" panose="020B0503020204020204" charset="-122"/>
              </a:rPr>
              <a:t>info@shinewave-tech.com</a:t>
            </a:r>
            <a:endParaRPr lang="en-US" altLang="zh-CN" sz="1200" b="1" i="0">
              <a:solidFill>
                <a:schemeClr val="tx1"/>
              </a:solidFill>
              <a:latin typeface="微软雅黑" panose="020B0503020204020204" charset="-122"/>
              <a:ea typeface="微软雅黑" panose="020B0503020204020204" charset="-122"/>
            </a:endParaRPr>
          </a:p>
        </p:txBody>
      </p:sp>
      <p:pic>
        <p:nvPicPr>
          <p:cNvPr id="42" name="图片 41" descr="SWT公司logo-透明"/>
          <p:cNvPicPr>
            <a:picLocks noChangeAspect="1"/>
          </p:cNvPicPr>
          <p:nvPr/>
        </p:nvPicPr>
        <p:blipFill>
          <a:blip r:embed="rId14"/>
          <a:stretch>
            <a:fillRect/>
          </a:stretch>
        </p:blipFill>
        <p:spPr>
          <a:xfrm>
            <a:off x="281305" y="9782175"/>
            <a:ext cx="744220" cy="434975"/>
          </a:xfrm>
          <a:prstGeom prst="rect">
            <a:avLst/>
          </a:prstGeom>
        </p:spPr>
      </p:pic>
      <p:sp>
        <p:nvSpPr>
          <p:cNvPr id="43" name="文本框 42"/>
          <p:cNvSpPr txBox="1"/>
          <p:nvPr/>
        </p:nvSpPr>
        <p:spPr>
          <a:xfrm>
            <a:off x="0" y="57150"/>
            <a:ext cx="7559675" cy="460375"/>
          </a:xfrm>
          <a:prstGeom prst="rect">
            <a:avLst/>
          </a:prstGeom>
        </p:spPr>
        <p:txBody>
          <a:bodyPr wrap="square">
            <a:spAutoFit/>
          </a:bodyPr>
          <a:p>
            <a:pPr marL="0" indent="0" algn="ctr">
              <a:lnSpc>
                <a:spcPts val="1440"/>
              </a:lnSpc>
              <a:spcBef>
                <a:spcPct val="0"/>
              </a:spcBef>
              <a:spcAft>
                <a:spcPct val="0"/>
              </a:spcAft>
            </a:pPr>
            <a:r>
              <a:rPr lang="zh-CN" altLang="en-US" sz="1600" b="1">
                <a:solidFill>
                  <a:schemeClr val="tx1"/>
                </a:solidFill>
              </a:rPr>
              <a:t>本图册为代表性规格产品，如需定制，可随时联系我司业务人员。</a:t>
            </a:r>
            <a:endParaRPr lang="zh-CN" altLang="en-US" sz="1600" b="1">
              <a:solidFill>
                <a:schemeClr val="tx1"/>
              </a:solidFill>
            </a:endParaRPr>
          </a:p>
          <a:p>
            <a:pPr marL="0" indent="0" algn="ctr">
              <a:lnSpc>
                <a:spcPts val="1440"/>
              </a:lnSpc>
              <a:spcBef>
                <a:spcPct val="0"/>
              </a:spcBef>
              <a:spcAft>
                <a:spcPct val="0"/>
              </a:spcAft>
            </a:pPr>
            <a:r>
              <a:rPr lang="en-US" altLang="zh-CN" sz="1200" b="1">
                <a:solidFill>
                  <a:srgbClr val="1F2329"/>
                </a:solidFill>
              </a:rPr>
              <a:t>This catalog features representative products. For customization, please contact our sales team.</a:t>
            </a:r>
            <a:endParaRPr lang="en-US" altLang="zh-CN" sz="1200" b="1">
              <a:solidFill>
                <a:srgbClr val="1F2329"/>
              </a:solidFill>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16" name="picture 670"/>
          <p:cNvPicPr>
            <a:picLocks noChangeAspect="1"/>
          </p:cNvPicPr>
          <p:nvPr/>
        </p:nvPicPr>
        <p:blipFill>
          <a:blip r:embed="rId1"/>
          <a:stretch>
            <a:fillRect/>
          </a:stretch>
        </p:blipFill>
        <p:spPr>
          <a:xfrm rot="21600000">
            <a:off x="263985" y="9719952"/>
            <a:ext cx="7094709" cy="10501"/>
          </a:xfrm>
          <a:prstGeom prst="rect">
            <a:avLst/>
          </a:prstGeom>
        </p:spPr>
      </p:pic>
      <p:sp>
        <p:nvSpPr>
          <p:cNvPr id="18" name="文本框 17"/>
          <p:cNvSpPr txBox="1"/>
          <p:nvPr/>
        </p:nvSpPr>
        <p:spPr>
          <a:xfrm>
            <a:off x="577215" y="9781858"/>
            <a:ext cx="5080000" cy="275590"/>
          </a:xfrm>
          <a:prstGeom prst="rect">
            <a:avLst/>
          </a:prstGeom>
        </p:spPr>
        <p:txBody>
          <a:bodyPr>
            <a:spAutoFit/>
          </a:bodyPr>
          <a:p>
            <a:pPr algn="ctr"/>
            <a:r>
              <a:rPr lang="zh-CN" altLang="en-US" sz="1200" b="1">
                <a:solidFill>
                  <a:schemeClr val="tx1"/>
                </a:solidFill>
                <a:latin typeface="微软雅黑" panose="020B0503020204020204" charset="-122"/>
                <a:ea typeface="微软雅黑" panose="020B0503020204020204" charset="-122"/>
              </a:rPr>
              <a:t>南京市雨花区软件大道</a:t>
            </a:r>
            <a:r>
              <a:rPr lang="en-US" altLang="zh-CN" sz="1200" b="1">
                <a:solidFill>
                  <a:schemeClr val="tx1"/>
                </a:solidFill>
                <a:latin typeface="微软雅黑" panose="020B0503020204020204" charset="-122"/>
                <a:ea typeface="微软雅黑" panose="020B0503020204020204" charset="-122"/>
              </a:rPr>
              <a:t>180</a:t>
            </a:r>
            <a:r>
              <a:rPr lang="zh-CN" altLang="en-US" sz="1200" b="1">
                <a:solidFill>
                  <a:schemeClr val="tx1"/>
                </a:solidFill>
                <a:latin typeface="微软雅黑" panose="020B0503020204020204" charset="-122"/>
                <a:ea typeface="微软雅黑" panose="020B0503020204020204" charset="-122"/>
              </a:rPr>
              <a:t>号大数据产业基地</a:t>
            </a:r>
            <a:r>
              <a:rPr lang="en-US" altLang="zh-CN" sz="1200" b="1">
                <a:solidFill>
                  <a:schemeClr val="tx1"/>
                </a:solidFill>
                <a:latin typeface="微软雅黑" panose="020B0503020204020204" charset="-122"/>
                <a:ea typeface="微软雅黑" panose="020B0503020204020204" charset="-122"/>
              </a:rPr>
              <a:t>2</a:t>
            </a:r>
            <a:r>
              <a:rPr lang="zh-CN" altLang="en-US" sz="1200" b="1">
                <a:solidFill>
                  <a:schemeClr val="tx1"/>
                </a:solidFill>
                <a:latin typeface="微软雅黑" panose="020B0503020204020204" charset="-122"/>
                <a:ea typeface="微软雅黑" panose="020B0503020204020204" charset="-122"/>
              </a:rPr>
              <a:t>栋</a:t>
            </a:r>
            <a:endParaRPr lang="zh-CN" altLang="en-US" sz="1200" b="1">
              <a:solidFill>
                <a:schemeClr val="tx1"/>
              </a:solidFill>
              <a:latin typeface="微软雅黑" panose="020B0503020204020204" charset="-122"/>
              <a:ea typeface="微软雅黑" panose="020B0503020204020204" charset="-122"/>
            </a:endParaRPr>
          </a:p>
        </p:txBody>
      </p:sp>
      <p:pic>
        <p:nvPicPr>
          <p:cNvPr id="19" name="图片 18" descr="定位标志"/>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160145" y="9782175"/>
            <a:ext cx="204470" cy="204470"/>
          </a:xfrm>
          <a:prstGeom prst="rect">
            <a:avLst/>
          </a:prstGeom>
        </p:spPr>
      </p:pic>
      <p:pic>
        <p:nvPicPr>
          <p:cNvPr id="20" name="图片 19" descr="电话"/>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4900930" y="9832340"/>
            <a:ext cx="186690" cy="186690"/>
          </a:xfrm>
          <a:prstGeom prst="rect">
            <a:avLst/>
          </a:prstGeom>
        </p:spPr>
      </p:pic>
      <p:sp>
        <p:nvSpPr>
          <p:cNvPr id="21" name="文本框 20"/>
          <p:cNvSpPr txBox="1"/>
          <p:nvPr/>
        </p:nvSpPr>
        <p:spPr>
          <a:xfrm>
            <a:off x="5072380" y="9782175"/>
            <a:ext cx="1979930" cy="282575"/>
          </a:xfrm>
          <a:prstGeom prst="rect">
            <a:avLst/>
          </a:prstGeom>
        </p:spPr>
        <p:txBody>
          <a:bodyPr>
            <a:noAutofit/>
          </a:bodyPr>
          <a:p>
            <a:r>
              <a:rPr lang="en-US" altLang="zh-CN" sz="1200" b="1">
                <a:solidFill>
                  <a:schemeClr val="tx1"/>
                </a:solidFill>
                <a:latin typeface="微软雅黑" panose="020B0503020204020204" charset="-122"/>
                <a:ea typeface="微软雅黑" panose="020B0503020204020204" charset="-122"/>
              </a:rPr>
              <a:t>+86-13951873509</a:t>
            </a:r>
            <a:endParaRPr lang="en-US" altLang="zh-CN" sz="1200" b="1">
              <a:solidFill>
                <a:schemeClr val="tx1"/>
              </a:solidFill>
              <a:latin typeface="微软雅黑" panose="020B0503020204020204" charset="-122"/>
              <a:ea typeface="微软雅黑" panose="020B0503020204020204" charset="-122"/>
            </a:endParaRPr>
          </a:p>
        </p:txBody>
      </p:sp>
      <p:pic>
        <p:nvPicPr>
          <p:cNvPr id="22" name="图片 21" descr="网页"/>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1165225" y="10027920"/>
            <a:ext cx="192405" cy="192405"/>
          </a:xfrm>
          <a:prstGeom prst="rect">
            <a:avLst/>
          </a:prstGeom>
        </p:spPr>
      </p:pic>
      <p:sp>
        <p:nvSpPr>
          <p:cNvPr id="23" name="文本框 22"/>
          <p:cNvSpPr txBox="1"/>
          <p:nvPr/>
        </p:nvSpPr>
        <p:spPr>
          <a:xfrm>
            <a:off x="1342390" y="9980613"/>
            <a:ext cx="5080000" cy="275590"/>
          </a:xfrm>
          <a:prstGeom prst="rect">
            <a:avLst/>
          </a:prstGeom>
        </p:spPr>
        <p:txBody>
          <a:bodyPr>
            <a:spAutoFit/>
          </a:bodyPr>
          <a:p>
            <a:r>
              <a:rPr lang="en-US" altLang="zh-CN" sz="1200" b="1">
                <a:solidFill>
                  <a:schemeClr val="tx1"/>
                </a:solidFill>
                <a:latin typeface="微软雅黑" panose="020B0503020204020204" charset="-122"/>
                <a:ea typeface="微软雅黑" panose="020B0503020204020204" charset="-122"/>
              </a:rPr>
              <a:t>https://www.shinewave-tech.com</a:t>
            </a:r>
            <a:endParaRPr lang="en-US" altLang="zh-CN" sz="1200" b="1">
              <a:solidFill>
                <a:schemeClr val="tx1"/>
              </a:solidFill>
              <a:latin typeface="微软雅黑" panose="020B0503020204020204" charset="-122"/>
              <a:ea typeface="微软雅黑" panose="020B0503020204020204" charset="-122"/>
            </a:endParaRPr>
          </a:p>
        </p:txBody>
      </p:sp>
      <p:pic>
        <p:nvPicPr>
          <p:cNvPr id="24" name="图片 23" descr="信息"/>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4202430" y="9991090"/>
            <a:ext cx="239395" cy="239395"/>
          </a:xfrm>
          <a:prstGeom prst="rect">
            <a:avLst/>
          </a:prstGeom>
        </p:spPr>
      </p:pic>
      <p:sp>
        <p:nvSpPr>
          <p:cNvPr id="25" name="文本框 24"/>
          <p:cNvSpPr txBox="1"/>
          <p:nvPr/>
        </p:nvSpPr>
        <p:spPr>
          <a:xfrm>
            <a:off x="4426585" y="9980930"/>
            <a:ext cx="2519680" cy="282575"/>
          </a:xfrm>
          <a:prstGeom prst="rect">
            <a:avLst/>
          </a:prstGeom>
        </p:spPr>
        <p:txBody>
          <a:bodyPr>
            <a:noAutofit/>
          </a:bodyPr>
          <a:p>
            <a:pPr marL="0" indent="0">
              <a:spcBef>
                <a:spcPct val="0"/>
              </a:spcBef>
              <a:spcAft>
                <a:spcPct val="0"/>
              </a:spcAft>
            </a:pPr>
            <a:r>
              <a:rPr lang="en-US" altLang="zh-CN" sz="1200" b="1" i="0">
                <a:solidFill>
                  <a:schemeClr val="tx1"/>
                </a:solidFill>
                <a:latin typeface="微软雅黑" panose="020B0503020204020204" charset="-122"/>
                <a:ea typeface="微软雅黑" panose="020B0503020204020204" charset="-122"/>
              </a:rPr>
              <a:t>info@shinewave-tech.com</a:t>
            </a:r>
            <a:endParaRPr lang="en-US" altLang="zh-CN" sz="1200" b="1" i="0">
              <a:solidFill>
                <a:schemeClr val="tx1"/>
              </a:solidFill>
              <a:latin typeface="微软雅黑" panose="020B0503020204020204" charset="-122"/>
              <a:ea typeface="微软雅黑" panose="020B0503020204020204" charset="-122"/>
            </a:endParaRPr>
          </a:p>
        </p:txBody>
      </p:sp>
      <p:pic>
        <p:nvPicPr>
          <p:cNvPr id="26" name="图片 25" descr="SWT公司logo-透明"/>
          <p:cNvPicPr>
            <a:picLocks noChangeAspect="1"/>
          </p:cNvPicPr>
          <p:nvPr/>
        </p:nvPicPr>
        <p:blipFill>
          <a:blip r:embed="rId10"/>
          <a:stretch>
            <a:fillRect/>
          </a:stretch>
        </p:blipFill>
        <p:spPr>
          <a:xfrm>
            <a:off x="281305" y="9782175"/>
            <a:ext cx="744220" cy="434975"/>
          </a:xfrm>
          <a:prstGeom prst="rect">
            <a:avLst/>
          </a:prstGeom>
        </p:spPr>
      </p:pic>
      <p:sp>
        <p:nvSpPr>
          <p:cNvPr id="27" name="文本框 26"/>
          <p:cNvSpPr txBox="1"/>
          <p:nvPr/>
        </p:nvSpPr>
        <p:spPr>
          <a:xfrm>
            <a:off x="0" y="57150"/>
            <a:ext cx="7559675" cy="460375"/>
          </a:xfrm>
          <a:prstGeom prst="rect">
            <a:avLst/>
          </a:prstGeom>
        </p:spPr>
        <p:txBody>
          <a:bodyPr wrap="square">
            <a:spAutoFit/>
          </a:bodyPr>
          <a:p>
            <a:pPr marL="0" indent="0" algn="ctr">
              <a:lnSpc>
                <a:spcPts val="1440"/>
              </a:lnSpc>
              <a:spcBef>
                <a:spcPct val="0"/>
              </a:spcBef>
              <a:spcAft>
                <a:spcPct val="0"/>
              </a:spcAft>
            </a:pPr>
            <a:r>
              <a:rPr lang="zh-CN" altLang="en-US" sz="1600" b="1">
                <a:solidFill>
                  <a:schemeClr val="tx1"/>
                </a:solidFill>
              </a:rPr>
              <a:t>本图册为代表性规格产品，如需定制，可随时联系我司业务人员。</a:t>
            </a:r>
            <a:endParaRPr lang="zh-CN" altLang="en-US" sz="1600" b="1">
              <a:solidFill>
                <a:schemeClr val="tx1"/>
              </a:solidFill>
            </a:endParaRPr>
          </a:p>
          <a:p>
            <a:pPr marL="0" indent="0" algn="ctr">
              <a:lnSpc>
                <a:spcPts val="1440"/>
              </a:lnSpc>
              <a:spcBef>
                <a:spcPct val="0"/>
              </a:spcBef>
              <a:spcAft>
                <a:spcPct val="0"/>
              </a:spcAft>
            </a:pPr>
            <a:r>
              <a:rPr lang="en-US" altLang="zh-CN" sz="1200" b="1">
                <a:solidFill>
                  <a:srgbClr val="1F2329"/>
                </a:solidFill>
              </a:rPr>
              <a:t>This catalog features representative products. For customization, please contact our sales team.</a:t>
            </a:r>
            <a:endParaRPr lang="en-US" altLang="zh-CN" sz="1200" b="1">
              <a:solidFill>
                <a:srgbClr val="1F2329"/>
              </a:solidFill>
            </a:endParaRPr>
          </a:p>
        </p:txBody>
      </p:sp>
      <p:grpSp>
        <p:nvGrpSpPr>
          <p:cNvPr id="7" name="group 18"/>
          <p:cNvGrpSpPr/>
          <p:nvPr/>
        </p:nvGrpSpPr>
        <p:grpSpPr>
          <a:xfrm rot="21600000">
            <a:off x="684964" y="6798631"/>
            <a:ext cx="6370254" cy="1493144"/>
            <a:chOff x="0" y="0"/>
            <a:chExt cx="6370254" cy="1493144"/>
          </a:xfrm>
        </p:grpSpPr>
        <p:pic>
          <p:nvPicPr>
            <p:cNvPr id="8" name="picture 1158"/>
            <p:cNvPicPr>
              <a:picLocks noChangeAspect="1"/>
            </p:cNvPicPr>
            <p:nvPr/>
          </p:nvPicPr>
          <p:blipFill>
            <a:blip r:embed="rId11"/>
            <a:stretch>
              <a:fillRect/>
            </a:stretch>
          </p:blipFill>
          <p:spPr>
            <a:xfrm rot="21600000">
              <a:off x="0" y="0"/>
              <a:ext cx="6370254" cy="1484048"/>
            </a:xfrm>
            <a:prstGeom prst="rect">
              <a:avLst/>
            </a:prstGeom>
          </p:spPr>
        </p:pic>
        <p:sp>
          <p:nvSpPr>
            <p:cNvPr id="9" name="textbox 1160"/>
            <p:cNvSpPr/>
            <p:nvPr/>
          </p:nvSpPr>
          <p:spPr>
            <a:xfrm>
              <a:off x="1898493" y="42583"/>
              <a:ext cx="3686175" cy="1440814"/>
            </a:xfrm>
            <a:prstGeom prst="rect">
              <a:avLst/>
            </a:prstGeom>
            <a:noFill/>
            <a:ln w="0" cap="flat">
              <a:noFill/>
              <a:prstDash val="solid"/>
              <a:miter lim="0"/>
            </a:ln>
          </p:spPr>
          <p:txBody>
            <a:bodyPr vert="horz" wrap="square" lIns="0" tIns="0" rIns="0" bIns="0"/>
            <a:lstStyle/>
            <a:p>
              <a:pPr algn="l" rtl="0" eaLnBrk="0">
                <a:lnSpc>
                  <a:spcPct val="82000"/>
                </a:lnSpc>
              </a:pPr>
              <a:endParaRPr sz="100" dirty="0">
                <a:latin typeface="Arial" panose="020B0604020202020204"/>
                <a:ea typeface="Arial" panose="020B0604020202020204"/>
                <a:cs typeface="Arial" panose="020B0604020202020204"/>
              </a:endParaRPr>
            </a:p>
            <a:p>
              <a:pPr marL="1708785" algn="l" rtl="0" eaLnBrk="0">
                <a:lnSpc>
                  <a:spcPct val="76000"/>
                </a:lnSpc>
              </a:pPr>
              <a:r>
                <a:rPr sz="800" kern="0" spc="40" dirty="0">
                  <a:solidFill>
                    <a:srgbClr val="FFFFFF">
                      <a:alpha val="100000"/>
                    </a:srgbClr>
                  </a:solidFill>
                  <a:latin typeface="Arial" panose="020B0604020202020204"/>
                  <a:ea typeface="Arial" panose="020B0604020202020204"/>
                  <a:cs typeface="Arial" panose="020B0604020202020204"/>
                </a:rPr>
                <a:t>VALUE</a:t>
              </a:r>
              <a:endParaRPr sz="800" dirty="0">
                <a:latin typeface="Arial" panose="020B0604020202020204"/>
                <a:ea typeface="Arial" panose="020B0604020202020204"/>
                <a:cs typeface="Arial" panose="020B0604020202020204"/>
              </a:endParaRPr>
            </a:p>
            <a:p>
              <a:pPr marL="525780" algn="l" rtl="0" eaLnBrk="0">
                <a:lnSpc>
                  <a:spcPct val="88000"/>
                </a:lnSpc>
                <a:spcBef>
                  <a:spcPts val="590"/>
                </a:spcBef>
              </a:pPr>
              <a:r>
                <a:rPr sz="800" kern="0" spc="0" dirty="0">
                  <a:solidFill>
                    <a:srgbClr val="231F20">
                      <a:alpha val="100000"/>
                    </a:srgbClr>
                  </a:solidFill>
                  <a:latin typeface="Arial" panose="020B0604020202020204"/>
                  <a:ea typeface="Arial" panose="020B0604020202020204"/>
                  <a:cs typeface="Arial" panose="020B0604020202020204"/>
                </a:rPr>
                <a:t>The</a:t>
              </a:r>
              <a:r>
                <a:rPr sz="800" kern="0" spc="90" dirty="0">
                  <a:solidFill>
                    <a:srgbClr val="231F20">
                      <a:alpha val="100000"/>
                    </a:srgbClr>
                  </a:solidFill>
                  <a:latin typeface="Arial" panose="020B0604020202020204"/>
                  <a:ea typeface="Arial" panose="020B0604020202020204"/>
                  <a:cs typeface="Arial" panose="020B0604020202020204"/>
                </a:rPr>
                <a:t> </a:t>
              </a:r>
              <a:r>
                <a:rPr sz="800" kern="0" spc="0" dirty="0">
                  <a:solidFill>
                    <a:srgbClr val="231F20">
                      <a:alpha val="100000"/>
                    </a:srgbClr>
                  </a:solidFill>
                  <a:latin typeface="Arial" panose="020B0604020202020204"/>
                  <a:ea typeface="Arial" panose="020B0604020202020204"/>
                  <a:cs typeface="Arial" panose="020B0604020202020204"/>
                </a:rPr>
                <a:t>standard</a:t>
              </a:r>
              <a:r>
                <a:rPr sz="800" kern="0" spc="120" dirty="0">
                  <a:solidFill>
                    <a:srgbClr val="231F20">
                      <a:alpha val="100000"/>
                    </a:srgbClr>
                  </a:solidFill>
                  <a:latin typeface="Arial" panose="020B0604020202020204"/>
                  <a:ea typeface="Arial" panose="020B0604020202020204"/>
                  <a:cs typeface="Arial" panose="020B0604020202020204"/>
                </a:rPr>
                <a:t> </a:t>
              </a:r>
              <a:r>
                <a:rPr sz="800" kern="0" spc="90" dirty="0">
                  <a:solidFill>
                    <a:srgbClr val="231F20">
                      <a:alpha val="100000"/>
                    </a:srgbClr>
                  </a:solidFill>
                  <a:latin typeface="Arial" panose="020B0604020202020204"/>
                  <a:ea typeface="Arial" panose="020B0604020202020204"/>
                  <a:cs typeface="Arial" panose="020B0604020202020204"/>
                </a:rPr>
                <a:t>19-</a:t>
              </a:r>
              <a:r>
                <a:rPr sz="800" kern="0" spc="0" dirty="0">
                  <a:solidFill>
                    <a:srgbClr val="231F20">
                      <a:alpha val="100000"/>
                    </a:srgbClr>
                  </a:solidFill>
                  <a:latin typeface="Arial" panose="020B0604020202020204"/>
                  <a:ea typeface="Arial" panose="020B0604020202020204"/>
                  <a:cs typeface="Arial" panose="020B0604020202020204"/>
                </a:rPr>
                <a:t>inch</a:t>
              </a:r>
              <a:r>
                <a:rPr sz="800" kern="0" spc="90" dirty="0">
                  <a:solidFill>
                    <a:srgbClr val="231F20">
                      <a:alpha val="100000"/>
                    </a:srgbClr>
                  </a:solidFill>
                  <a:latin typeface="Arial" panose="020B0604020202020204"/>
                  <a:ea typeface="Arial" panose="020B0604020202020204"/>
                  <a:cs typeface="Arial" panose="020B0604020202020204"/>
                </a:rPr>
                <a:t> </a:t>
              </a:r>
              <a:r>
                <a:rPr sz="800" kern="0" spc="0" dirty="0">
                  <a:solidFill>
                    <a:srgbClr val="231F20">
                      <a:alpha val="100000"/>
                    </a:srgbClr>
                  </a:solidFill>
                  <a:latin typeface="Arial" panose="020B0604020202020204"/>
                  <a:ea typeface="Arial" panose="020B0604020202020204"/>
                  <a:cs typeface="Arial" panose="020B0604020202020204"/>
                </a:rPr>
                <a:t>shelf</a:t>
              </a:r>
              <a:r>
                <a:rPr sz="800" kern="0" spc="90" dirty="0">
                  <a:solidFill>
                    <a:srgbClr val="231F20">
                      <a:alpha val="100000"/>
                    </a:srgbClr>
                  </a:solidFill>
                  <a:latin typeface="Arial" panose="020B0604020202020204"/>
                  <a:ea typeface="Arial" panose="020B0604020202020204"/>
                  <a:cs typeface="Arial" panose="020B0604020202020204"/>
                </a:rPr>
                <a:t> </a:t>
              </a:r>
              <a:r>
                <a:rPr sz="800" kern="0" spc="0" dirty="0">
                  <a:solidFill>
                    <a:srgbClr val="231F20">
                      <a:alpha val="100000"/>
                    </a:srgbClr>
                  </a:solidFill>
                  <a:latin typeface="Arial" panose="020B0604020202020204"/>
                  <a:ea typeface="Arial" panose="020B0604020202020204"/>
                  <a:cs typeface="Arial" panose="020B0604020202020204"/>
                </a:rPr>
                <a:t>is</a:t>
              </a:r>
              <a:r>
                <a:rPr sz="800" kern="0" spc="90" dirty="0">
                  <a:solidFill>
                    <a:srgbClr val="231F20">
                      <a:alpha val="100000"/>
                    </a:srgbClr>
                  </a:solidFill>
                  <a:latin typeface="Arial" panose="020B0604020202020204"/>
                  <a:ea typeface="Arial" panose="020B0604020202020204"/>
                  <a:cs typeface="Arial" panose="020B0604020202020204"/>
                </a:rPr>
                <a:t> 5</a:t>
              </a:r>
              <a:r>
                <a:rPr sz="800" kern="0" spc="0" dirty="0">
                  <a:solidFill>
                    <a:srgbClr val="231F20">
                      <a:alpha val="100000"/>
                    </a:srgbClr>
                  </a:solidFill>
                  <a:latin typeface="Arial" panose="020B0604020202020204"/>
                  <a:ea typeface="Arial" panose="020B0604020202020204"/>
                  <a:cs typeface="Arial" panose="020B0604020202020204"/>
                </a:rPr>
                <a:t>U</a:t>
              </a:r>
              <a:r>
                <a:rPr sz="800" kern="0" spc="80" dirty="0">
                  <a:solidFill>
                    <a:srgbClr val="231F20">
                      <a:alpha val="100000"/>
                    </a:srgbClr>
                  </a:solidFill>
                  <a:latin typeface="Arial" panose="020B0604020202020204"/>
                  <a:ea typeface="Arial" panose="020B0604020202020204"/>
                  <a:cs typeface="Arial" panose="020B0604020202020204"/>
                </a:rPr>
                <a:t> </a:t>
              </a:r>
              <a:r>
                <a:rPr sz="800" kern="0" spc="0" dirty="0">
                  <a:solidFill>
                    <a:srgbClr val="231F20">
                      <a:alpha val="100000"/>
                    </a:srgbClr>
                  </a:solidFill>
                  <a:latin typeface="Arial" panose="020B0604020202020204"/>
                  <a:ea typeface="Arial" panose="020B0604020202020204"/>
                  <a:cs typeface="Arial" panose="020B0604020202020204"/>
                </a:rPr>
                <a:t>high</a:t>
              </a:r>
              <a:r>
                <a:rPr sz="800" kern="0" spc="90" dirty="0">
                  <a:solidFill>
                    <a:srgbClr val="231F20">
                      <a:alpha val="100000"/>
                    </a:srgbClr>
                  </a:solidFill>
                  <a:latin typeface="Arial" panose="020B0604020202020204"/>
                  <a:ea typeface="Arial" panose="020B0604020202020204"/>
                  <a:cs typeface="Arial" panose="020B0604020202020204"/>
                </a:rPr>
                <a:t>,  482</a:t>
              </a:r>
              <a:r>
                <a:rPr sz="800" kern="0" spc="80" dirty="0">
                  <a:solidFill>
                    <a:srgbClr val="231F20">
                      <a:alpha val="100000"/>
                    </a:srgbClr>
                  </a:solidFill>
                  <a:latin typeface="Arial" panose="020B0604020202020204"/>
                  <a:ea typeface="Arial" panose="020B0604020202020204"/>
                  <a:cs typeface="Arial" panose="020B0604020202020204"/>
                </a:rPr>
                <a:t>*550*223</a:t>
              </a:r>
              <a:endParaRPr sz="800" dirty="0">
                <a:latin typeface="Arial" panose="020B0604020202020204"/>
                <a:ea typeface="Arial" panose="020B0604020202020204"/>
                <a:cs typeface="Arial" panose="020B0604020202020204"/>
              </a:endParaRPr>
            </a:p>
            <a:p>
              <a:pPr marL="1285875" algn="l" rtl="0" eaLnBrk="0">
                <a:lnSpc>
                  <a:spcPct val="88000"/>
                </a:lnSpc>
                <a:spcBef>
                  <a:spcPts val="680"/>
                </a:spcBef>
              </a:pPr>
              <a:r>
                <a:rPr sz="800" kern="0" spc="50" dirty="0">
                  <a:solidFill>
                    <a:srgbClr val="231F20">
                      <a:alpha val="100000"/>
                    </a:srgbClr>
                  </a:solidFill>
                  <a:latin typeface="Arial" panose="020B0604020202020204"/>
                  <a:ea typeface="Arial" panose="020B0604020202020204"/>
                  <a:cs typeface="Arial" panose="020B0604020202020204"/>
                </a:rPr>
                <a:t>N-K /</a:t>
              </a:r>
              <a:r>
                <a:rPr sz="800" kern="0" spc="120" dirty="0">
                  <a:solidFill>
                    <a:srgbClr val="231F20">
                      <a:alpha val="100000"/>
                    </a:srgbClr>
                  </a:solidFill>
                  <a:latin typeface="Arial" panose="020B0604020202020204"/>
                  <a:ea typeface="Arial" panose="020B0604020202020204"/>
                  <a:cs typeface="Arial" panose="020B0604020202020204"/>
                </a:rPr>
                <a:t> </a:t>
              </a:r>
              <a:r>
                <a:rPr sz="800" kern="0" spc="50" dirty="0">
                  <a:solidFill>
                    <a:srgbClr val="231F20">
                      <a:alpha val="100000"/>
                    </a:srgbClr>
                  </a:solidFill>
                  <a:latin typeface="Arial" panose="020B0604020202020204"/>
                  <a:ea typeface="Arial" panose="020B0604020202020204"/>
                  <a:cs typeface="Arial" panose="020B0604020202020204"/>
                </a:rPr>
                <a:t>N-K</a:t>
              </a:r>
              <a:r>
                <a:rPr sz="800" kern="0" spc="80" dirty="0">
                  <a:solidFill>
                    <a:srgbClr val="231F20">
                      <a:alpha val="100000"/>
                    </a:srgbClr>
                  </a:solidFill>
                  <a:latin typeface="Arial" panose="020B0604020202020204"/>
                  <a:ea typeface="Arial" panose="020B0604020202020204"/>
                  <a:cs typeface="Arial" panose="020B0604020202020204"/>
                </a:rPr>
                <a:t> </a:t>
              </a:r>
              <a:r>
                <a:rPr sz="800" kern="0" spc="50" dirty="0">
                  <a:solidFill>
                    <a:srgbClr val="231F20">
                      <a:alpha val="100000"/>
                    </a:srgbClr>
                  </a:solidFill>
                  <a:latin typeface="Arial" panose="020B0604020202020204"/>
                  <a:ea typeface="Arial" panose="020B0604020202020204"/>
                  <a:cs typeface="Arial" panose="020B0604020202020204"/>
                </a:rPr>
                <a:t>(</a:t>
              </a:r>
              <a:r>
                <a:rPr sz="800" kern="0" spc="0" dirty="0">
                  <a:solidFill>
                    <a:srgbClr val="231F20">
                      <a:alpha val="100000"/>
                    </a:srgbClr>
                  </a:solidFill>
                  <a:latin typeface="Arial" panose="020B0604020202020204"/>
                  <a:ea typeface="Arial" panose="020B0604020202020204"/>
                  <a:cs typeface="Arial" panose="020B0604020202020204"/>
                </a:rPr>
                <a:t>female</a:t>
              </a:r>
              <a:r>
                <a:rPr sz="800" kern="0" spc="50" dirty="0">
                  <a:solidFill>
                    <a:srgbClr val="231F20">
                      <a:alpha val="100000"/>
                    </a:srgbClr>
                  </a:solidFill>
                  <a:latin typeface="Arial" panose="020B0604020202020204"/>
                  <a:ea typeface="Arial" panose="020B0604020202020204"/>
                  <a:cs typeface="Arial" panose="020B0604020202020204"/>
                </a:rPr>
                <a:t>)</a:t>
              </a:r>
              <a:endParaRPr sz="800" dirty="0">
                <a:latin typeface="Arial" panose="020B0604020202020204"/>
                <a:ea typeface="Arial" panose="020B0604020202020204"/>
                <a:cs typeface="Arial" panose="020B0604020202020204"/>
              </a:endParaRPr>
            </a:p>
            <a:p>
              <a:pPr marL="12700" algn="l" rtl="0" eaLnBrk="0">
                <a:lnSpc>
                  <a:spcPct val="88000"/>
                </a:lnSpc>
                <a:spcBef>
                  <a:spcPts val="340"/>
                </a:spcBef>
              </a:pPr>
              <a:r>
                <a:rPr sz="800" kern="0" spc="40" dirty="0">
                  <a:solidFill>
                    <a:srgbClr val="231F20">
                      <a:alpha val="100000"/>
                    </a:srgbClr>
                  </a:solidFill>
                  <a:latin typeface="Arial" panose="020B0604020202020204"/>
                  <a:ea typeface="Arial" panose="020B0604020202020204"/>
                  <a:cs typeface="Arial" panose="020B0604020202020204"/>
                </a:rPr>
                <a:t>DB15</a:t>
              </a:r>
              <a:r>
                <a:rPr sz="800" kern="0" spc="40" dirty="0">
                  <a:solidFill>
                    <a:srgbClr val="231F20">
                      <a:alpha val="100000"/>
                    </a:srgbClr>
                  </a:solidFill>
                  <a:latin typeface="微软雅黑" panose="020B0503020204020204" charset="-122"/>
                  <a:ea typeface="微软雅黑" panose="020B0503020204020204" charset="-122"/>
                  <a:cs typeface="微软雅黑" panose="020B0503020204020204" charset="-122"/>
                </a:rPr>
                <a:t>：</a:t>
              </a:r>
              <a:r>
                <a:rPr sz="800" kern="0" spc="-100" dirty="0">
                  <a:solidFill>
                    <a:srgbClr val="231F20">
                      <a:alpha val="100000"/>
                    </a:srgbClr>
                  </a:solidFill>
                  <a:latin typeface="微软雅黑" panose="020B0503020204020204" charset="-122"/>
                  <a:ea typeface="微软雅黑" panose="020B0503020204020204" charset="-122"/>
                  <a:cs typeface="微软雅黑" panose="020B0503020204020204" charset="-122"/>
                </a:rPr>
                <a:t> </a:t>
              </a:r>
              <a:r>
                <a:rPr sz="800" kern="0" spc="40" dirty="0">
                  <a:solidFill>
                    <a:srgbClr val="231F20">
                      <a:alpha val="100000"/>
                    </a:srgbClr>
                  </a:solidFill>
                  <a:latin typeface="Arial" panose="020B0604020202020204"/>
                  <a:ea typeface="Arial" panose="020B0604020202020204"/>
                  <a:cs typeface="Arial" panose="020B0604020202020204"/>
                </a:rPr>
                <a:t>Power on/power off control; Gain Control;</a:t>
              </a:r>
              <a:r>
                <a:rPr sz="800" kern="0" spc="90" dirty="0">
                  <a:solidFill>
                    <a:srgbClr val="231F20">
                      <a:alpha val="100000"/>
                    </a:srgbClr>
                  </a:solidFill>
                  <a:latin typeface="Arial" panose="020B0604020202020204"/>
                  <a:ea typeface="Arial" panose="020B0604020202020204"/>
                  <a:cs typeface="Arial" panose="020B0604020202020204"/>
                </a:rPr>
                <a:t> </a:t>
              </a:r>
              <a:r>
                <a:rPr sz="800" kern="0" spc="40" dirty="0">
                  <a:solidFill>
                    <a:srgbClr val="231F20">
                      <a:alpha val="100000"/>
                    </a:srgbClr>
                  </a:solidFill>
                  <a:latin typeface="Arial" panose="020B0604020202020204"/>
                  <a:ea typeface="Arial" panose="020B0604020202020204"/>
                  <a:cs typeface="Arial" panose="020B0604020202020204"/>
                </a:rPr>
                <a:t>Monitoring parameter</a:t>
              </a:r>
              <a:r>
                <a:rPr sz="800" kern="0" spc="30" dirty="0">
                  <a:solidFill>
                    <a:srgbClr val="231F20">
                      <a:alpha val="100000"/>
                    </a:srgbClr>
                  </a:solidFill>
                  <a:latin typeface="Arial" panose="020B0604020202020204"/>
                  <a:ea typeface="Arial" panose="020B0604020202020204"/>
                  <a:cs typeface="Arial" panose="020B0604020202020204"/>
                </a:rPr>
                <a:t>s</a:t>
              </a:r>
              <a:endParaRPr sz="800" dirty="0">
                <a:latin typeface="Arial" panose="020B0604020202020204"/>
                <a:ea typeface="Arial" panose="020B0604020202020204"/>
                <a:cs typeface="Arial" panose="020B0604020202020204"/>
              </a:endParaRPr>
            </a:p>
            <a:p>
              <a:pPr marL="997585" algn="l" rtl="0" eaLnBrk="0">
                <a:lnSpc>
                  <a:spcPct val="88000"/>
                </a:lnSpc>
                <a:spcBef>
                  <a:spcPts val="235"/>
                </a:spcBef>
              </a:pPr>
              <a:r>
                <a:rPr sz="800" kern="0" spc="40" dirty="0">
                  <a:solidFill>
                    <a:srgbClr val="231F20">
                      <a:alpha val="100000"/>
                    </a:srgbClr>
                  </a:solidFill>
                  <a:latin typeface="Arial" panose="020B0604020202020204"/>
                  <a:ea typeface="Arial" panose="020B0604020202020204"/>
                  <a:cs typeface="Arial" panose="020B0604020202020204"/>
                </a:rPr>
                <a:t>include output power, tempera</a:t>
              </a:r>
              <a:r>
                <a:rPr sz="800" kern="0" spc="30" dirty="0">
                  <a:solidFill>
                    <a:srgbClr val="231F20">
                      <a:alpha val="100000"/>
                    </a:srgbClr>
                  </a:solidFill>
                  <a:latin typeface="Arial" panose="020B0604020202020204"/>
                  <a:ea typeface="Arial" panose="020B0604020202020204"/>
                  <a:cs typeface="Arial" panose="020B0604020202020204"/>
                </a:rPr>
                <a:t>ture</a:t>
              </a:r>
              <a:endParaRPr sz="800" dirty="0">
                <a:latin typeface="Arial" panose="020B0604020202020204"/>
                <a:ea typeface="Arial" panose="020B0604020202020204"/>
                <a:cs typeface="Arial" panose="020B0604020202020204"/>
              </a:endParaRPr>
            </a:p>
            <a:p>
              <a:pPr marL="262255" algn="l" rtl="0" eaLnBrk="0">
                <a:lnSpc>
                  <a:spcPct val="88000"/>
                </a:lnSpc>
                <a:spcBef>
                  <a:spcPts val="235"/>
                </a:spcBef>
              </a:pPr>
              <a:r>
                <a:rPr sz="800" kern="0" spc="40" dirty="0">
                  <a:solidFill>
                    <a:srgbClr val="231F20">
                      <a:alpha val="100000"/>
                    </a:srgbClr>
                  </a:solidFill>
                  <a:latin typeface="Arial" panose="020B0604020202020204"/>
                  <a:ea typeface="Arial" panose="020B0604020202020204"/>
                  <a:cs typeface="Arial" panose="020B0604020202020204"/>
                </a:rPr>
                <a:t>Remote control and</a:t>
              </a:r>
              <a:r>
                <a:rPr sz="800" kern="0" spc="80" dirty="0">
                  <a:solidFill>
                    <a:srgbClr val="231F20">
                      <a:alpha val="100000"/>
                    </a:srgbClr>
                  </a:solidFill>
                  <a:latin typeface="Arial" panose="020B0604020202020204"/>
                  <a:ea typeface="Arial" panose="020B0604020202020204"/>
                  <a:cs typeface="Arial" panose="020B0604020202020204"/>
                </a:rPr>
                <a:t> </a:t>
              </a:r>
              <a:r>
                <a:rPr sz="800" kern="0" spc="40" dirty="0">
                  <a:solidFill>
                    <a:srgbClr val="231F20">
                      <a:alpha val="100000"/>
                    </a:srgbClr>
                  </a:solidFill>
                  <a:latin typeface="Arial" panose="020B0604020202020204"/>
                  <a:ea typeface="Arial" panose="020B0604020202020204"/>
                  <a:cs typeface="Arial" panose="020B0604020202020204"/>
                </a:rPr>
                <a:t>monitoring can be</a:t>
              </a:r>
              <a:r>
                <a:rPr sz="800" kern="0" spc="90" dirty="0">
                  <a:solidFill>
                    <a:srgbClr val="231F20">
                      <a:alpha val="100000"/>
                    </a:srgbClr>
                  </a:solidFill>
                  <a:latin typeface="Arial" panose="020B0604020202020204"/>
                  <a:ea typeface="Arial" panose="020B0604020202020204"/>
                  <a:cs typeface="Arial" panose="020B0604020202020204"/>
                </a:rPr>
                <a:t> </a:t>
              </a:r>
              <a:r>
                <a:rPr sz="800" kern="0" spc="40" dirty="0">
                  <a:solidFill>
                    <a:srgbClr val="231F20">
                      <a:alpha val="100000"/>
                    </a:srgbClr>
                  </a:solidFill>
                  <a:latin typeface="Arial" panose="020B0604020202020204"/>
                  <a:ea typeface="Arial" panose="020B0604020202020204"/>
                  <a:cs typeface="Arial" panose="020B0604020202020204"/>
                </a:rPr>
                <a:t>realized through</a:t>
              </a:r>
              <a:r>
                <a:rPr sz="800" kern="0" spc="90" dirty="0">
                  <a:solidFill>
                    <a:srgbClr val="231F20">
                      <a:alpha val="100000"/>
                    </a:srgbClr>
                  </a:solidFill>
                  <a:latin typeface="Arial" panose="020B0604020202020204"/>
                  <a:ea typeface="Arial" panose="020B0604020202020204"/>
                  <a:cs typeface="Arial" panose="020B0604020202020204"/>
                </a:rPr>
                <a:t> </a:t>
              </a:r>
              <a:r>
                <a:rPr sz="800" kern="0" spc="40" dirty="0">
                  <a:solidFill>
                    <a:srgbClr val="231F20">
                      <a:alpha val="100000"/>
                    </a:srgbClr>
                  </a:solidFill>
                  <a:latin typeface="Arial" panose="020B0604020202020204"/>
                  <a:ea typeface="Arial" panose="020B0604020202020204"/>
                  <a:cs typeface="Arial" panose="020B0604020202020204"/>
                </a:rPr>
                <a:t>RS2</a:t>
              </a:r>
              <a:r>
                <a:rPr sz="800" kern="0" spc="30" dirty="0">
                  <a:solidFill>
                    <a:srgbClr val="231F20">
                      <a:alpha val="100000"/>
                    </a:srgbClr>
                  </a:solidFill>
                  <a:latin typeface="Arial" panose="020B0604020202020204"/>
                  <a:ea typeface="Arial" panose="020B0604020202020204"/>
                  <a:cs typeface="Arial" panose="020B0604020202020204"/>
                </a:rPr>
                <a:t>32</a:t>
              </a:r>
              <a:endParaRPr sz="800" dirty="0">
                <a:latin typeface="Arial" panose="020B0604020202020204"/>
                <a:ea typeface="Arial" panose="020B0604020202020204"/>
                <a:cs typeface="Arial" panose="020B0604020202020204"/>
              </a:endParaRPr>
            </a:p>
            <a:p>
              <a:pPr marL="154305" algn="l" rtl="0" eaLnBrk="0">
                <a:lnSpc>
                  <a:spcPct val="88000"/>
                </a:lnSpc>
                <a:spcBef>
                  <a:spcPts val="510"/>
                </a:spcBef>
              </a:pPr>
              <a:r>
                <a:rPr sz="800" kern="0" spc="40" dirty="0">
                  <a:solidFill>
                    <a:srgbClr val="231F20">
                      <a:alpha val="100000"/>
                    </a:srgbClr>
                  </a:solidFill>
                  <a:latin typeface="Arial" panose="020B0604020202020204"/>
                  <a:ea typeface="Arial" panose="020B0604020202020204"/>
                  <a:cs typeface="Arial" panose="020B0604020202020204"/>
                </a:rPr>
                <a:t>RJ45</a:t>
              </a:r>
              <a:r>
                <a:rPr sz="800" kern="0" spc="40" dirty="0">
                  <a:solidFill>
                    <a:srgbClr val="231F20">
                      <a:alpha val="100000"/>
                    </a:srgbClr>
                  </a:solidFill>
                  <a:latin typeface="微软雅黑" panose="020B0503020204020204" charset="-122"/>
                  <a:ea typeface="微软雅黑" panose="020B0503020204020204" charset="-122"/>
                  <a:cs typeface="微软雅黑" panose="020B0503020204020204" charset="-122"/>
                </a:rPr>
                <a:t>：</a:t>
              </a:r>
              <a:r>
                <a:rPr sz="800" kern="0" spc="-90" dirty="0">
                  <a:solidFill>
                    <a:srgbClr val="231F20">
                      <a:alpha val="100000"/>
                    </a:srgbClr>
                  </a:solidFill>
                  <a:latin typeface="微软雅黑" panose="020B0503020204020204" charset="-122"/>
                  <a:ea typeface="微软雅黑" panose="020B0503020204020204" charset="-122"/>
                  <a:cs typeface="微软雅黑" panose="020B0503020204020204" charset="-122"/>
                </a:rPr>
                <a:t> </a:t>
              </a:r>
              <a:r>
                <a:rPr sz="800" kern="0" spc="40" dirty="0">
                  <a:solidFill>
                    <a:srgbClr val="231F20">
                      <a:alpha val="100000"/>
                    </a:srgbClr>
                  </a:solidFill>
                  <a:latin typeface="Arial" panose="020B0604020202020204"/>
                  <a:ea typeface="Arial" panose="020B0604020202020204"/>
                  <a:cs typeface="Arial" panose="020B0604020202020204"/>
                </a:rPr>
                <a:t>Remote control and</a:t>
              </a:r>
              <a:r>
                <a:rPr sz="800" kern="0" spc="80" dirty="0">
                  <a:solidFill>
                    <a:srgbClr val="231F20">
                      <a:alpha val="100000"/>
                    </a:srgbClr>
                  </a:solidFill>
                  <a:latin typeface="Arial" panose="020B0604020202020204"/>
                  <a:ea typeface="Arial" panose="020B0604020202020204"/>
                  <a:cs typeface="Arial" panose="020B0604020202020204"/>
                </a:rPr>
                <a:t> </a:t>
              </a:r>
              <a:r>
                <a:rPr sz="800" kern="0" spc="40" dirty="0">
                  <a:solidFill>
                    <a:srgbClr val="231F20">
                      <a:alpha val="100000"/>
                    </a:srgbClr>
                  </a:solidFill>
                  <a:latin typeface="Arial" panose="020B0604020202020204"/>
                  <a:ea typeface="Arial" panose="020B0604020202020204"/>
                  <a:cs typeface="Arial" panose="020B0604020202020204"/>
                </a:rPr>
                <a:t>monitoring can be</a:t>
              </a:r>
              <a:r>
                <a:rPr sz="800" kern="0" spc="80" dirty="0">
                  <a:solidFill>
                    <a:srgbClr val="231F20">
                      <a:alpha val="100000"/>
                    </a:srgbClr>
                  </a:solidFill>
                  <a:latin typeface="Arial" panose="020B0604020202020204"/>
                  <a:ea typeface="Arial" panose="020B0604020202020204"/>
                  <a:cs typeface="Arial" panose="020B0604020202020204"/>
                </a:rPr>
                <a:t> </a:t>
              </a:r>
              <a:r>
                <a:rPr sz="800" kern="0" spc="40" dirty="0">
                  <a:solidFill>
                    <a:srgbClr val="231F20">
                      <a:alpha val="100000"/>
                    </a:srgbClr>
                  </a:solidFill>
                  <a:latin typeface="Arial" panose="020B0604020202020204"/>
                  <a:ea typeface="Arial" panose="020B0604020202020204"/>
                  <a:cs typeface="Arial" panose="020B0604020202020204"/>
                </a:rPr>
                <a:t>realized thro</a:t>
              </a:r>
              <a:r>
                <a:rPr sz="800" kern="0" spc="30" dirty="0">
                  <a:solidFill>
                    <a:srgbClr val="231F20">
                      <a:alpha val="100000"/>
                    </a:srgbClr>
                  </a:solidFill>
                  <a:latin typeface="Arial" panose="020B0604020202020204"/>
                  <a:ea typeface="Arial" panose="020B0604020202020204"/>
                  <a:cs typeface="Arial" panose="020B0604020202020204"/>
                </a:rPr>
                <a:t>ugh</a:t>
              </a:r>
              <a:r>
                <a:rPr sz="800" kern="0" spc="100" dirty="0">
                  <a:solidFill>
                    <a:srgbClr val="231F20">
                      <a:alpha val="100000"/>
                    </a:srgbClr>
                  </a:solidFill>
                  <a:latin typeface="Arial" panose="020B0604020202020204"/>
                  <a:ea typeface="Arial" panose="020B0604020202020204"/>
                  <a:cs typeface="Arial" panose="020B0604020202020204"/>
                </a:rPr>
                <a:t> </a:t>
              </a:r>
              <a:r>
                <a:rPr sz="800" kern="0" spc="30" dirty="0">
                  <a:solidFill>
                    <a:srgbClr val="231F20">
                      <a:alpha val="100000"/>
                    </a:srgbClr>
                  </a:solidFill>
                  <a:latin typeface="Arial" panose="020B0604020202020204"/>
                  <a:ea typeface="Arial" panose="020B0604020202020204"/>
                  <a:cs typeface="Arial" panose="020B0604020202020204"/>
                </a:rPr>
                <a:t>LAN</a:t>
              </a:r>
              <a:endParaRPr sz="800" dirty="0">
                <a:latin typeface="Arial" panose="020B0604020202020204"/>
                <a:ea typeface="Arial" panose="020B0604020202020204"/>
                <a:cs typeface="Arial" panose="020B0604020202020204"/>
              </a:endParaRPr>
            </a:p>
            <a:p>
              <a:pPr marL="879475" algn="l" rtl="0" eaLnBrk="0">
                <a:lnSpc>
                  <a:spcPct val="88000"/>
                </a:lnSpc>
                <a:spcBef>
                  <a:spcPts val="480"/>
                </a:spcBef>
              </a:pPr>
              <a:r>
                <a:rPr sz="800" kern="0" spc="40" dirty="0">
                  <a:solidFill>
                    <a:srgbClr val="231F20">
                      <a:alpha val="100000"/>
                    </a:srgbClr>
                  </a:solidFill>
                  <a:latin typeface="Arial" panose="020B0604020202020204"/>
                  <a:ea typeface="Arial" panose="020B0604020202020204"/>
                  <a:cs typeface="Arial" panose="020B0604020202020204"/>
                </a:rPr>
                <a:t>Built-in cooling system, force</a:t>
              </a:r>
              <a:r>
                <a:rPr sz="800" kern="0" spc="30" dirty="0">
                  <a:solidFill>
                    <a:srgbClr val="231F20">
                      <a:alpha val="100000"/>
                    </a:srgbClr>
                  </a:solidFill>
                  <a:latin typeface="Arial" panose="020B0604020202020204"/>
                  <a:ea typeface="Arial" panose="020B0604020202020204"/>
                  <a:cs typeface="Arial" panose="020B0604020202020204"/>
                </a:rPr>
                <a:t>d air</a:t>
              </a:r>
              <a:r>
                <a:rPr sz="800" kern="0" spc="50" dirty="0">
                  <a:solidFill>
                    <a:srgbClr val="231F20">
                      <a:alpha val="100000"/>
                    </a:srgbClr>
                  </a:solidFill>
                  <a:latin typeface="Arial" panose="020B0604020202020204"/>
                  <a:ea typeface="Arial" panose="020B0604020202020204"/>
                  <a:cs typeface="Arial" panose="020B0604020202020204"/>
                </a:rPr>
                <a:t> </a:t>
              </a:r>
              <a:r>
                <a:rPr sz="800" kern="0" spc="30" dirty="0">
                  <a:solidFill>
                    <a:srgbClr val="231F20">
                      <a:alpha val="100000"/>
                    </a:srgbClr>
                  </a:solidFill>
                  <a:latin typeface="Arial" panose="020B0604020202020204"/>
                  <a:ea typeface="Arial" panose="020B0604020202020204"/>
                  <a:cs typeface="Arial" panose="020B0604020202020204"/>
                </a:rPr>
                <a:t>cooling</a:t>
              </a:r>
              <a:endParaRPr sz="800" dirty="0">
                <a:latin typeface="Arial" panose="020B0604020202020204"/>
                <a:ea typeface="Arial" panose="020B0604020202020204"/>
                <a:cs typeface="Arial" panose="020B0604020202020204"/>
              </a:endParaRPr>
            </a:p>
            <a:p>
              <a:pPr marL="1797050" algn="l" rtl="0" eaLnBrk="0">
                <a:lnSpc>
                  <a:spcPts val="1225"/>
                </a:lnSpc>
                <a:spcBef>
                  <a:spcPts val="205"/>
                </a:spcBef>
              </a:pPr>
              <a:r>
                <a:rPr sz="800" kern="0" spc="30" dirty="0">
                  <a:solidFill>
                    <a:srgbClr val="231F20">
                      <a:alpha val="100000"/>
                    </a:srgbClr>
                  </a:solidFill>
                  <a:latin typeface="Arial" panose="020B0604020202020204"/>
                  <a:ea typeface="Arial" panose="020B0604020202020204"/>
                  <a:cs typeface="Arial" panose="020B0604020202020204"/>
                </a:rPr>
                <a:t>≤35</a:t>
              </a:r>
              <a:endParaRPr sz="800" dirty="0">
                <a:latin typeface="Arial" panose="020B0604020202020204"/>
                <a:ea typeface="Arial" panose="020B0604020202020204"/>
                <a:cs typeface="Arial" panose="020B0604020202020204"/>
              </a:endParaRPr>
            </a:p>
          </p:txBody>
        </p:sp>
        <p:pic>
          <p:nvPicPr>
            <p:cNvPr id="10" name="picture 1162"/>
            <p:cNvPicPr>
              <a:picLocks noChangeAspect="1"/>
            </p:cNvPicPr>
            <p:nvPr/>
          </p:nvPicPr>
          <p:blipFill>
            <a:blip r:embed="rId12"/>
            <a:stretch>
              <a:fillRect/>
            </a:stretch>
          </p:blipFill>
          <p:spPr>
            <a:xfrm rot="21600000">
              <a:off x="5606960" y="45344"/>
              <a:ext cx="10691" cy="1447800"/>
            </a:xfrm>
            <a:prstGeom prst="rect">
              <a:avLst/>
            </a:prstGeom>
          </p:spPr>
        </p:pic>
        <p:pic>
          <p:nvPicPr>
            <p:cNvPr id="11" name="picture 1164"/>
            <p:cNvPicPr>
              <a:picLocks noChangeAspect="1"/>
            </p:cNvPicPr>
            <p:nvPr/>
          </p:nvPicPr>
          <p:blipFill>
            <a:blip r:embed="rId13"/>
            <a:stretch>
              <a:fillRect/>
            </a:stretch>
          </p:blipFill>
          <p:spPr>
            <a:xfrm rot="21600000">
              <a:off x="1865089" y="45343"/>
              <a:ext cx="8024" cy="1441844"/>
            </a:xfrm>
            <a:prstGeom prst="rect">
              <a:avLst/>
            </a:prstGeom>
          </p:spPr>
        </p:pic>
      </p:grpSp>
      <p:sp>
        <p:nvSpPr>
          <p:cNvPr id="12" name="textbox 1166"/>
          <p:cNvSpPr/>
          <p:nvPr/>
        </p:nvSpPr>
        <p:spPr>
          <a:xfrm>
            <a:off x="6624415" y="8123308"/>
            <a:ext cx="143510" cy="149225"/>
          </a:xfrm>
          <a:prstGeom prst="rect">
            <a:avLst/>
          </a:prstGeom>
          <a:noFill/>
          <a:ln w="0" cap="flat">
            <a:noFill/>
            <a:prstDash val="solid"/>
            <a:miter lim="0"/>
          </a:ln>
        </p:spPr>
        <p:txBody>
          <a:bodyPr vert="horz" wrap="square" lIns="0" tIns="0" rIns="0" bIns="0"/>
          <a:lstStyle/>
          <a:p>
            <a:pPr algn="l" rtl="0" eaLnBrk="0">
              <a:lnSpc>
                <a:spcPct val="83000"/>
              </a:lnSpc>
            </a:pPr>
            <a:endParaRPr sz="100" dirty="0">
              <a:latin typeface="Arial" panose="020B0604020202020204"/>
              <a:ea typeface="Arial" panose="020B0604020202020204"/>
              <a:cs typeface="Arial" panose="020B0604020202020204"/>
            </a:endParaRPr>
          </a:p>
          <a:p>
            <a:pPr marL="12700" algn="l" rtl="0" eaLnBrk="0">
              <a:lnSpc>
                <a:spcPts val="970"/>
              </a:lnSpc>
            </a:pPr>
            <a:r>
              <a:rPr sz="800" kern="0" spc="0" dirty="0">
                <a:solidFill>
                  <a:srgbClr val="231F20">
                    <a:alpha val="100000"/>
                  </a:srgbClr>
                </a:solidFill>
                <a:latin typeface="HarmonyOS Sans SC" panose="00000500000000000000" charset="-122"/>
                <a:ea typeface="HarmonyOS Sans SC" panose="00000500000000000000" charset="-122"/>
                <a:cs typeface="HarmonyOS Sans SC" panose="00000500000000000000" charset="-122"/>
              </a:rPr>
              <a:t>kg</a:t>
            </a:r>
            <a:endParaRPr sz="800" dirty="0">
              <a:latin typeface="HarmonyOS Sans SC" panose="00000500000000000000" charset="-122"/>
              <a:ea typeface="HarmonyOS Sans SC" panose="00000500000000000000" charset="-122"/>
              <a:cs typeface="HarmonyOS Sans SC" panose="00000500000000000000" charset="-122"/>
            </a:endParaRPr>
          </a:p>
        </p:txBody>
      </p:sp>
      <p:grpSp>
        <p:nvGrpSpPr>
          <p:cNvPr id="13" name="group 20"/>
          <p:cNvGrpSpPr/>
          <p:nvPr/>
        </p:nvGrpSpPr>
        <p:grpSpPr>
          <a:xfrm rot="21600000">
            <a:off x="704661" y="8507017"/>
            <a:ext cx="6370017" cy="1166524"/>
            <a:chOff x="0" y="0"/>
            <a:chExt cx="6370017" cy="1166524"/>
          </a:xfrm>
        </p:grpSpPr>
        <p:pic>
          <p:nvPicPr>
            <p:cNvPr id="14" name="picture 1168"/>
            <p:cNvPicPr>
              <a:picLocks noChangeAspect="1"/>
            </p:cNvPicPr>
            <p:nvPr/>
          </p:nvPicPr>
          <p:blipFill>
            <a:blip r:embed="rId14"/>
            <a:stretch>
              <a:fillRect/>
            </a:stretch>
          </p:blipFill>
          <p:spPr>
            <a:xfrm rot="21600000">
              <a:off x="0" y="0"/>
              <a:ext cx="6370017" cy="1077634"/>
            </a:xfrm>
            <a:prstGeom prst="rect">
              <a:avLst/>
            </a:prstGeom>
          </p:spPr>
        </p:pic>
        <p:sp>
          <p:nvSpPr>
            <p:cNvPr id="15" name="textbox 1170"/>
            <p:cNvSpPr/>
            <p:nvPr/>
          </p:nvSpPr>
          <p:spPr>
            <a:xfrm>
              <a:off x="171310" y="37791"/>
              <a:ext cx="1370330" cy="924560"/>
            </a:xfrm>
            <a:prstGeom prst="rect">
              <a:avLst/>
            </a:prstGeom>
            <a:noFill/>
            <a:ln w="0" cap="flat">
              <a:noFill/>
              <a:prstDash val="solid"/>
              <a:miter lim="0"/>
            </a:ln>
          </p:spPr>
          <p:txBody>
            <a:bodyPr vert="horz" wrap="square" lIns="0" tIns="0" rIns="0" bIns="0"/>
            <a:lstStyle/>
            <a:p>
              <a:pPr algn="l" rtl="0" eaLnBrk="0">
                <a:lnSpc>
                  <a:spcPct val="82000"/>
                </a:lnSpc>
              </a:pPr>
              <a:endParaRPr sz="100" dirty="0">
                <a:latin typeface="Arial" panose="020B0604020202020204"/>
                <a:ea typeface="Arial" panose="020B0604020202020204"/>
                <a:cs typeface="Arial" panose="020B0604020202020204"/>
              </a:endParaRPr>
            </a:p>
            <a:p>
              <a:pPr marL="30480" algn="l" rtl="0" eaLnBrk="0">
                <a:lnSpc>
                  <a:spcPct val="76000"/>
                </a:lnSpc>
              </a:pPr>
              <a:r>
                <a:rPr sz="800" kern="0" spc="50" dirty="0">
                  <a:solidFill>
                    <a:srgbClr val="FFFFFF">
                      <a:alpha val="100000"/>
                    </a:srgbClr>
                  </a:solidFill>
                  <a:latin typeface="Arial" panose="020B0604020202020204"/>
                  <a:ea typeface="Arial" panose="020B0604020202020204"/>
                  <a:cs typeface="Arial" panose="020B0604020202020204"/>
                </a:rPr>
                <a:t>PARAMETER</a:t>
              </a:r>
              <a:endParaRPr sz="800" dirty="0">
                <a:latin typeface="Arial" panose="020B0604020202020204"/>
                <a:ea typeface="Arial" panose="020B0604020202020204"/>
                <a:cs typeface="Arial" panose="020B0604020202020204"/>
              </a:endParaRPr>
            </a:p>
            <a:p>
              <a:pPr marL="17780" algn="l" rtl="0" eaLnBrk="0">
                <a:lnSpc>
                  <a:spcPct val="88000"/>
                </a:lnSpc>
                <a:spcBef>
                  <a:spcPts val="625"/>
                </a:spcBef>
              </a:pPr>
              <a:r>
                <a:rPr sz="800" kern="0" spc="30" dirty="0">
                  <a:solidFill>
                    <a:srgbClr val="231F20">
                      <a:alpha val="100000"/>
                    </a:srgbClr>
                  </a:solidFill>
                  <a:latin typeface="Arial" panose="020B0604020202020204"/>
                  <a:ea typeface="Arial" panose="020B0604020202020204"/>
                  <a:cs typeface="Arial" panose="020B0604020202020204"/>
                </a:rPr>
                <a:t>Operating Temp.</a:t>
              </a:r>
              <a:endParaRPr sz="800" dirty="0">
                <a:latin typeface="Arial" panose="020B0604020202020204"/>
                <a:ea typeface="Arial" panose="020B0604020202020204"/>
                <a:cs typeface="Arial" panose="020B0604020202020204"/>
              </a:endParaRPr>
            </a:p>
            <a:p>
              <a:pPr marL="21590" algn="l" rtl="0" eaLnBrk="0">
                <a:lnSpc>
                  <a:spcPct val="88000"/>
                </a:lnSpc>
                <a:spcBef>
                  <a:spcPts val="620"/>
                </a:spcBef>
              </a:pPr>
              <a:r>
                <a:rPr sz="800" kern="0" spc="40" dirty="0">
                  <a:solidFill>
                    <a:srgbClr val="231F20">
                      <a:alpha val="100000"/>
                    </a:srgbClr>
                  </a:solidFill>
                  <a:latin typeface="Arial" panose="020B0604020202020204"/>
                  <a:ea typeface="Arial" panose="020B0604020202020204"/>
                  <a:cs typeface="Arial" panose="020B0604020202020204"/>
                </a:rPr>
                <a:t>Humidity</a:t>
              </a:r>
              <a:r>
                <a:rPr sz="800" kern="0" spc="90" dirty="0">
                  <a:solidFill>
                    <a:srgbClr val="231F20">
                      <a:alpha val="100000"/>
                    </a:srgbClr>
                  </a:solidFill>
                  <a:latin typeface="Arial" panose="020B0604020202020204"/>
                  <a:ea typeface="Arial" panose="020B0604020202020204"/>
                  <a:cs typeface="Arial" panose="020B0604020202020204"/>
                </a:rPr>
                <a:t> </a:t>
              </a:r>
              <a:r>
                <a:rPr sz="800" kern="0" spc="40" dirty="0">
                  <a:solidFill>
                    <a:srgbClr val="231F20">
                      <a:alpha val="100000"/>
                    </a:srgbClr>
                  </a:solidFill>
                  <a:latin typeface="Arial" panose="020B0604020202020204"/>
                  <a:ea typeface="Arial" panose="020B0604020202020204"/>
                  <a:cs typeface="Arial" panose="020B0604020202020204"/>
                </a:rPr>
                <a:t>R</a:t>
              </a:r>
              <a:r>
                <a:rPr sz="800" kern="0" spc="30" dirty="0">
                  <a:solidFill>
                    <a:srgbClr val="231F20">
                      <a:alpha val="100000"/>
                    </a:srgbClr>
                  </a:solidFill>
                  <a:latin typeface="Arial" panose="020B0604020202020204"/>
                  <a:ea typeface="Arial" panose="020B0604020202020204"/>
                  <a:cs typeface="Arial" panose="020B0604020202020204"/>
                </a:rPr>
                <a:t>ange</a:t>
              </a:r>
              <a:endParaRPr sz="800" dirty="0">
                <a:latin typeface="Arial" panose="020B0604020202020204"/>
                <a:ea typeface="Arial" panose="020B0604020202020204"/>
                <a:cs typeface="Arial" panose="020B0604020202020204"/>
              </a:endParaRPr>
            </a:p>
            <a:p>
              <a:pPr marL="12700" algn="l" rtl="0" eaLnBrk="0">
                <a:lnSpc>
                  <a:spcPct val="88000"/>
                </a:lnSpc>
                <a:spcBef>
                  <a:spcPts val="590"/>
                </a:spcBef>
              </a:pPr>
              <a:r>
                <a:rPr sz="800" kern="0" spc="40" dirty="0">
                  <a:solidFill>
                    <a:srgbClr val="231F20">
                      <a:alpha val="100000"/>
                    </a:srgbClr>
                  </a:solidFill>
                  <a:latin typeface="Arial" panose="020B0604020202020204"/>
                  <a:ea typeface="Arial" panose="020B0604020202020204"/>
                  <a:cs typeface="Arial" panose="020B0604020202020204"/>
                </a:rPr>
                <a:t>Amplifier Safeguard Tem</a:t>
              </a:r>
              <a:r>
                <a:rPr sz="800" kern="0" spc="30" dirty="0">
                  <a:solidFill>
                    <a:srgbClr val="231F20">
                      <a:alpha val="100000"/>
                    </a:srgbClr>
                  </a:solidFill>
                  <a:latin typeface="Arial" panose="020B0604020202020204"/>
                  <a:ea typeface="Arial" panose="020B0604020202020204"/>
                  <a:cs typeface="Arial" panose="020B0604020202020204"/>
                </a:rPr>
                <a:t>p.</a:t>
              </a:r>
              <a:endParaRPr sz="800" dirty="0">
                <a:latin typeface="Arial" panose="020B0604020202020204"/>
                <a:ea typeface="Arial" panose="020B0604020202020204"/>
                <a:cs typeface="Arial" panose="020B0604020202020204"/>
              </a:endParaRPr>
            </a:p>
            <a:p>
              <a:pPr algn="l" rtl="0" eaLnBrk="0">
                <a:lnSpc>
                  <a:spcPct val="104000"/>
                </a:lnSpc>
              </a:pPr>
              <a:endParaRPr sz="1000" dirty="0">
                <a:latin typeface="Arial" panose="020B0604020202020204"/>
                <a:ea typeface="Arial" panose="020B0604020202020204"/>
                <a:cs typeface="Arial" panose="020B0604020202020204"/>
              </a:endParaRPr>
            </a:p>
            <a:p>
              <a:pPr marL="43815" algn="l" rtl="0" eaLnBrk="0">
                <a:lnSpc>
                  <a:spcPct val="76000"/>
                </a:lnSpc>
                <a:spcBef>
                  <a:spcPts val="5"/>
                </a:spcBef>
              </a:pPr>
              <a:r>
                <a:rPr sz="800" kern="0" spc="30" dirty="0">
                  <a:solidFill>
                    <a:srgbClr val="231F20">
                      <a:alpha val="100000"/>
                    </a:srgbClr>
                  </a:solidFill>
                  <a:latin typeface="Arial" panose="020B0604020202020204"/>
                  <a:ea typeface="Arial" panose="020B0604020202020204"/>
                  <a:cs typeface="Arial" panose="020B0604020202020204"/>
                </a:rPr>
                <a:t>Protections</a:t>
              </a:r>
              <a:endParaRPr sz="800" dirty="0">
                <a:latin typeface="Arial" panose="020B0604020202020204"/>
                <a:ea typeface="Arial" panose="020B0604020202020204"/>
                <a:cs typeface="Arial" panose="020B0604020202020204"/>
              </a:endParaRPr>
            </a:p>
          </p:txBody>
        </p:sp>
        <p:pic>
          <p:nvPicPr>
            <p:cNvPr id="17" name="picture 1172"/>
            <p:cNvPicPr>
              <a:picLocks noChangeAspect="1"/>
            </p:cNvPicPr>
            <p:nvPr/>
          </p:nvPicPr>
          <p:blipFill>
            <a:blip r:embed="rId15"/>
            <a:stretch>
              <a:fillRect/>
            </a:stretch>
          </p:blipFill>
          <p:spPr>
            <a:xfrm rot="21600000">
              <a:off x="1865351" y="57718"/>
              <a:ext cx="8024" cy="1019891"/>
            </a:xfrm>
            <a:prstGeom prst="rect">
              <a:avLst/>
            </a:prstGeom>
          </p:spPr>
        </p:pic>
        <p:pic>
          <p:nvPicPr>
            <p:cNvPr id="28" name="picture 1174"/>
            <p:cNvPicPr>
              <a:picLocks noChangeAspect="1"/>
            </p:cNvPicPr>
            <p:nvPr/>
          </p:nvPicPr>
          <p:blipFill>
            <a:blip r:embed="rId16"/>
            <a:stretch>
              <a:fillRect/>
            </a:stretch>
          </p:blipFill>
          <p:spPr>
            <a:xfrm rot="21600000">
              <a:off x="5612128" y="146584"/>
              <a:ext cx="6350" cy="1019940"/>
            </a:xfrm>
            <a:prstGeom prst="rect">
              <a:avLst/>
            </a:prstGeom>
          </p:spPr>
        </p:pic>
        <p:pic>
          <p:nvPicPr>
            <p:cNvPr id="29" name="picture 1176"/>
            <p:cNvPicPr>
              <a:picLocks noChangeAspect="1"/>
            </p:cNvPicPr>
            <p:nvPr/>
          </p:nvPicPr>
          <p:blipFill>
            <a:blip r:embed="rId17"/>
            <a:stretch>
              <a:fillRect/>
            </a:stretch>
          </p:blipFill>
          <p:spPr>
            <a:xfrm rot="21600000">
              <a:off x="3874156" y="146589"/>
              <a:ext cx="6350" cy="222908"/>
            </a:xfrm>
            <a:prstGeom prst="rect">
              <a:avLst/>
            </a:prstGeom>
          </p:spPr>
        </p:pic>
      </p:grpSp>
      <p:sp>
        <p:nvSpPr>
          <p:cNvPr id="30" name="textbox 1178"/>
          <p:cNvSpPr/>
          <p:nvPr/>
        </p:nvSpPr>
        <p:spPr>
          <a:xfrm>
            <a:off x="6553524" y="8544808"/>
            <a:ext cx="283209" cy="662305"/>
          </a:xfrm>
          <a:prstGeom prst="rect">
            <a:avLst/>
          </a:prstGeom>
          <a:noFill/>
          <a:ln w="0" cap="flat">
            <a:noFill/>
            <a:prstDash val="solid"/>
            <a:miter lim="0"/>
          </a:ln>
        </p:spPr>
        <p:txBody>
          <a:bodyPr vert="horz" wrap="square" lIns="0" tIns="0" rIns="0" bIns="0"/>
          <a:lstStyle/>
          <a:p>
            <a:pPr algn="l" rtl="0" eaLnBrk="0">
              <a:lnSpc>
                <a:spcPct val="82000"/>
              </a:lnSpc>
            </a:pPr>
            <a:endParaRPr sz="100" dirty="0">
              <a:latin typeface="Arial" panose="020B0604020202020204"/>
              <a:ea typeface="Arial" panose="020B0604020202020204"/>
              <a:cs typeface="Arial" panose="020B0604020202020204"/>
            </a:endParaRPr>
          </a:p>
          <a:p>
            <a:pPr marL="12700" algn="l" rtl="0" eaLnBrk="0">
              <a:lnSpc>
                <a:spcPct val="76000"/>
              </a:lnSpc>
            </a:pPr>
            <a:r>
              <a:rPr sz="800" kern="0" spc="30" dirty="0">
                <a:solidFill>
                  <a:srgbClr val="FFFFFF">
                    <a:alpha val="100000"/>
                  </a:srgbClr>
                </a:solidFill>
                <a:latin typeface="Arial" panose="020B0604020202020204"/>
                <a:ea typeface="Arial" panose="020B0604020202020204"/>
                <a:cs typeface="Arial" panose="020B0604020202020204"/>
              </a:rPr>
              <a:t>UNIT</a:t>
            </a:r>
            <a:endParaRPr sz="800" dirty="0">
              <a:latin typeface="Arial" panose="020B0604020202020204"/>
              <a:ea typeface="Arial" panose="020B0604020202020204"/>
              <a:cs typeface="Arial" panose="020B0604020202020204"/>
            </a:endParaRPr>
          </a:p>
          <a:p>
            <a:pPr marL="93345" algn="l" rtl="0" eaLnBrk="0">
              <a:lnSpc>
                <a:spcPts val="760"/>
              </a:lnSpc>
              <a:spcBef>
                <a:spcPts val="685"/>
              </a:spcBef>
            </a:pPr>
            <a:r>
              <a:rPr sz="500" kern="0" spc="-10" dirty="0">
                <a:solidFill>
                  <a:srgbClr val="231F20">
                    <a:alpha val="100000"/>
                  </a:srgbClr>
                </a:solidFill>
                <a:latin typeface="HarmonyOS Sans SC" panose="00000500000000000000" charset="-122"/>
                <a:ea typeface="HarmonyOS Sans SC" panose="00000500000000000000" charset="-122"/>
                <a:cs typeface="HarmonyOS Sans SC" panose="00000500000000000000" charset="-122"/>
              </a:rPr>
              <a:t>。C</a:t>
            </a:r>
            <a:endParaRPr sz="500" dirty="0">
              <a:latin typeface="HarmonyOS Sans SC" panose="00000500000000000000" charset="-122"/>
              <a:ea typeface="HarmonyOS Sans SC" panose="00000500000000000000" charset="-122"/>
              <a:cs typeface="HarmonyOS Sans SC" panose="00000500000000000000" charset="-122"/>
            </a:endParaRPr>
          </a:p>
          <a:p>
            <a:pPr marL="104775" algn="l" rtl="0" eaLnBrk="0">
              <a:lnSpc>
                <a:spcPts val="970"/>
              </a:lnSpc>
              <a:spcBef>
                <a:spcPts val="745"/>
              </a:spcBef>
            </a:pPr>
            <a:r>
              <a:rPr sz="800" kern="0" spc="50" dirty="0">
                <a:solidFill>
                  <a:srgbClr val="231F20">
                    <a:alpha val="100000"/>
                  </a:srgbClr>
                </a:solidFill>
                <a:latin typeface="HarmonyOS Sans SC" panose="00000500000000000000" charset="-122"/>
                <a:ea typeface="HarmonyOS Sans SC" panose="00000500000000000000" charset="-122"/>
                <a:cs typeface="HarmonyOS Sans SC" panose="00000500000000000000" charset="-122"/>
              </a:rPr>
              <a:t>%</a:t>
            </a:r>
            <a:endParaRPr sz="800" dirty="0">
              <a:latin typeface="HarmonyOS Sans SC" panose="00000500000000000000" charset="-122"/>
              <a:ea typeface="HarmonyOS Sans SC" panose="00000500000000000000" charset="-122"/>
              <a:cs typeface="HarmonyOS Sans SC" panose="00000500000000000000" charset="-122"/>
            </a:endParaRPr>
          </a:p>
          <a:p>
            <a:pPr algn="l" rtl="0" eaLnBrk="0">
              <a:lnSpc>
                <a:spcPct val="147000"/>
              </a:lnSpc>
            </a:pPr>
            <a:endParaRPr sz="200" dirty="0">
              <a:latin typeface="Arial" panose="020B0604020202020204"/>
              <a:ea typeface="Arial" panose="020B0604020202020204"/>
              <a:cs typeface="Arial" panose="020B0604020202020204"/>
            </a:endParaRPr>
          </a:p>
          <a:p>
            <a:pPr marL="93345" algn="l" rtl="0" eaLnBrk="0">
              <a:lnSpc>
                <a:spcPts val="760"/>
              </a:lnSpc>
              <a:spcBef>
                <a:spcPts val="0"/>
              </a:spcBef>
            </a:pPr>
            <a:r>
              <a:rPr sz="500" kern="0" spc="-10" dirty="0">
                <a:solidFill>
                  <a:srgbClr val="231F20">
                    <a:alpha val="100000"/>
                  </a:srgbClr>
                </a:solidFill>
                <a:latin typeface="HarmonyOS Sans SC" panose="00000500000000000000" charset="-122"/>
                <a:ea typeface="HarmonyOS Sans SC" panose="00000500000000000000" charset="-122"/>
                <a:cs typeface="HarmonyOS Sans SC" panose="00000500000000000000" charset="-122"/>
              </a:rPr>
              <a:t>。C</a:t>
            </a:r>
            <a:endParaRPr sz="500" dirty="0">
              <a:latin typeface="HarmonyOS Sans SC" panose="00000500000000000000" charset="-122"/>
              <a:ea typeface="HarmonyOS Sans SC" panose="00000500000000000000" charset="-122"/>
              <a:cs typeface="HarmonyOS Sans SC" panose="00000500000000000000" charset="-122"/>
            </a:endParaRPr>
          </a:p>
        </p:txBody>
      </p:sp>
      <p:grpSp>
        <p:nvGrpSpPr>
          <p:cNvPr id="31" name="group 22"/>
          <p:cNvGrpSpPr/>
          <p:nvPr/>
        </p:nvGrpSpPr>
        <p:grpSpPr>
          <a:xfrm rot="21600000">
            <a:off x="356711" y="289641"/>
            <a:ext cx="3640622" cy="3640647"/>
            <a:chOff x="0" y="0"/>
            <a:chExt cx="3640622" cy="3640647"/>
          </a:xfrm>
        </p:grpSpPr>
        <p:pic>
          <p:nvPicPr>
            <p:cNvPr id="32" name="picture 1216"/>
            <p:cNvPicPr>
              <a:picLocks noChangeAspect="1"/>
            </p:cNvPicPr>
            <p:nvPr/>
          </p:nvPicPr>
          <p:blipFill>
            <a:blip r:embed="rId18"/>
            <a:stretch>
              <a:fillRect/>
            </a:stretch>
          </p:blipFill>
          <p:spPr>
            <a:xfrm rot="21600000">
              <a:off x="0" y="0"/>
              <a:ext cx="3640622" cy="3640647"/>
            </a:xfrm>
            <a:prstGeom prst="rect">
              <a:avLst/>
            </a:prstGeom>
          </p:spPr>
        </p:pic>
        <p:sp>
          <p:nvSpPr>
            <p:cNvPr id="33" name="textbox 1218"/>
            <p:cNvSpPr/>
            <p:nvPr/>
          </p:nvSpPr>
          <p:spPr>
            <a:xfrm>
              <a:off x="-12700" y="-12700"/>
              <a:ext cx="3666490" cy="3666490"/>
            </a:xfrm>
            <a:prstGeom prst="rect">
              <a:avLst/>
            </a:prstGeom>
            <a:noFill/>
            <a:ln w="0" cap="flat">
              <a:noFill/>
              <a:prstDash val="solid"/>
              <a:miter lim="0"/>
            </a:ln>
          </p:spPr>
          <p:txBody>
            <a:bodyPr vert="horz" wrap="square" lIns="0" tIns="0" rIns="0" bIns="0"/>
            <a:lstStyle/>
            <a:p>
              <a:pPr algn="l" rtl="0" eaLnBrk="0">
                <a:lnSpc>
                  <a:spcPct val="100000"/>
                </a:lnSpc>
              </a:pPr>
              <a:endParaRPr sz="1000" dirty="0">
                <a:latin typeface="Arial" panose="020B0604020202020204"/>
                <a:ea typeface="Arial" panose="020B0604020202020204"/>
                <a:cs typeface="Arial" panose="020B0604020202020204"/>
              </a:endParaRPr>
            </a:p>
            <a:p>
              <a:pPr algn="l" rtl="0" eaLnBrk="0">
                <a:lnSpc>
                  <a:spcPct val="100000"/>
                </a:lnSpc>
              </a:pPr>
              <a:endParaRPr sz="1000" dirty="0">
                <a:latin typeface="Arial" panose="020B0604020202020204"/>
                <a:ea typeface="Arial" panose="020B0604020202020204"/>
                <a:cs typeface="Arial" panose="020B0604020202020204"/>
              </a:endParaRPr>
            </a:p>
            <a:p>
              <a:pPr algn="l" rtl="0" eaLnBrk="0">
                <a:lnSpc>
                  <a:spcPct val="100000"/>
                </a:lnSpc>
              </a:pPr>
              <a:endParaRPr sz="1000" dirty="0">
                <a:latin typeface="Arial" panose="020B0604020202020204"/>
                <a:ea typeface="Arial" panose="020B0604020202020204"/>
                <a:cs typeface="Arial" panose="020B0604020202020204"/>
              </a:endParaRPr>
            </a:p>
            <a:p>
              <a:pPr algn="l" rtl="0" eaLnBrk="0">
                <a:lnSpc>
                  <a:spcPct val="100000"/>
                </a:lnSpc>
              </a:pPr>
              <a:endParaRPr sz="1000" dirty="0">
                <a:latin typeface="Arial" panose="020B0604020202020204"/>
                <a:ea typeface="Arial" panose="020B0604020202020204"/>
                <a:cs typeface="Arial" panose="020B0604020202020204"/>
              </a:endParaRPr>
            </a:p>
            <a:p>
              <a:pPr algn="l" rtl="0" eaLnBrk="0">
                <a:lnSpc>
                  <a:spcPct val="100000"/>
                </a:lnSpc>
              </a:pPr>
              <a:endParaRPr sz="1000" dirty="0">
                <a:latin typeface="Arial" panose="020B0604020202020204"/>
                <a:ea typeface="Arial" panose="020B0604020202020204"/>
                <a:cs typeface="Arial" panose="020B0604020202020204"/>
              </a:endParaRPr>
            </a:p>
            <a:p>
              <a:pPr algn="l" rtl="0" eaLnBrk="0">
                <a:lnSpc>
                  <a:spcPct val="100000"/>
                </a:lnSpc>
              </a:pPr>
              <a:endParaRPr sz="1000" dirty="0">
                <a:latin typeface="Arial" panose="020B0604020202020204"/>
                <a:ea typeface="Arial" panose="020B0604020202020204"/>
                <a:cs typeface="Arial" panose="020B0604020202020204"/>
              </a:endParaRPr>
            </a:p>
            <a:p>
              <a:pPr algn="l" rtl="0" eaLnBrk="0">
                <a:lnSpc>
                  <a:spcPct val="100000"/>
                </a:lnSpc>
              </a:pPr>
              <a:endParaRPr sz="1000" dirty="0">
                <a:latin typeface="Arial" panose="020B0604020202020204"/>
                <a:ea typeface="Arial" panose="020B0604020202020204"/>
                <a:cs typeface="Arial" panose="020B0604020202020204"/>
              </a:endParaRPr>
            </a:p>
            <a:p>
              <a:pPr algn="l" rtl="0" eaLnBrk="0">
                <a:lnSpc>
                  <a:spcPct val="100000"/>
                </a:lnSpc>
              </a:pPr>
              <a:endParaRPr sz="1000" dirty="0">
                <a:latin typeface="Arial" panose="020B0604020202020204"/>
                <a:ea typeface="Arial" panose="020B0604020202020204"/>
                <a:cs typeface="Arial" panose="020B0604020202020204"/>
              </a:endParaRPr>
            </a:p>
            <a:p>
              <a:pPr algn="l" rtl="0" eaLnBrk="0">
                <a:lnSpc>
                  <a:spcPct val="100000"/>
                </a:lnSpc>
              </a:pPr>
              <a:endParaRPr sz="1000" dirty="0">
                <a:latin typeface="Arial" panose="020B0604020202020204"/>
                <a:ea typeface="Arial" panose="020B0604020202020204"/>
                <a:cs typeface="Arial" panose="020B0604020202020204"/>
              </a:endParaRPr>
            </a:p>
            <a:p>
              <a:pPr algn="l" rtl="0" eaLnBrk="0">
                <a:lnSpc>
                  <a:spcPct val="100000"/>
                </a:lnSpc>
              </a:pPr>
              <a:endParaRPr sz="1000" dirty="0">
                <a:latin typeface="Arial" panose="020B0604020202020204"/>
                <a:ea typeface="Arial" panose="020B0604020202020204"/>
                <a:cs typeface="Arial" panose="020B0604020202020204"/>
              </a:endParaRPr>
            </a:p>
            <a:p>
              <a:pPr algn="l" rtl="0" eaLnBrk="0">
                <a:lnSpc>
                  <a:spcPct val="100000"/>
                </a:lnSpc>
              </a:pPr>
              <a:endParaRPr sz="1000" dirty="0">
                <a:latin typeface="Arial" panose="020B0604020202020204"/>
                <a:ea typeface="Arial" panose="020B0604020202020204"/>
                <a:cs typeface="Arial" panose="020B0604020202020204"/>
              </a:endParaRPr>
            </a:p>
            <a:p>
              <a:pPr algn="l" rtl="0" eaLnBrk="0">
                <a:lnSpc>
                  <a:spcPct val="100000"/>
                </a:lnSpc>
              </a:pPr>
              <a:endParaRPr sz="1000" dirty="0">
                <a:latin typeface="Arial" panose="020B0604020202020204"/>
                <a:ea typeface="Arial" panose="020B0604020202020204"/>
                <a:cs typeface="Arial" panose="020B0604020202020204"/>
              </a:endParaRPr>
            </a:p>
            <a:p>
              <a:pPr algn="l" rtl="0" eaLnBrk="0">
                <a:lnSpc>
                  <a:spcPct val="101000"/>
                </a:lnSpc>
              </a:pPr>
              <a:endParaRPr sz="1000" dirty="0">
                <a:latin typeface="Arial" panose="020B0604020202020204"/>
                <a:ea typeface="Arial" panose="020B0604020202020204"/>
                <a:cs typeface="Arial" panose="020B0604020202020204"/>
              </a:endParaRPr>
            </a:p>
            <a:p>
              <a:pPr algn="l" rtl="0" eaLnBrk="0">
                <a:lnSpc>
                  <a:spcPct val="101000"/>
                </a:lnSpc>
              </a:pPr>
              <a:endParaRPr sz="1000" dirty="0">
                <a:latin typeface="Arial" panose="020B0604020202020204"/>
                <a:ea typeface="Arial" panose="020B0604020202020204"/>
                <a:cs typeface="Arial" panose="020B0604020202020204"/>
              </a:endParaRPr>
            </a:p>
            <a:p>
              <a:pPr algn="l" rtl="0" eaLnBrk="0">
                <a:lnSpc>
                  <a:spcPct val="101000"/>
                </a:lnSpc>
              </a:pPr>
              <a:endParaRPr sz="1000" dirty="0">
                <a:latin typeface="Arial" panose="020B0604020202020204"/>
                <a:ea typeface="Arial" panose="020B0604020202020204"/>
                <a:cs typeface="Arial" panose="020B0604020202020204"/>
              </a:endParaRPr>
            </a:p>
            <a:p>
              <a:pPr algn="l" rtl="0" eaLnBrk="0">
                <a:lnSpc>
                  <a:spcPct val="101000"/>
                </a:lnSpc>
              </a:pPr>
              <a:endParaRPr sz="1000" dirty="0">
                <a:latin typeface="Arial" panose="020B0604020202020204"/>
                <a:ea typeface="Arial" panose="020B0604020202020204"/>
                <a:cs typeface="Arial" panose="020B0604020202020204"/>
              </a:endParaRPr>
            </a:p>
            <a:p>
              <a:pPr algn="l" rtl="0" eaLnBrk="0">
                <a:lnSpc>
                  <a:spcPct val="101000"/>
                </a:lnSpc>
              </a:pPr>
              <a:endParaRPr sz="1000" dirty="0">
                <a:latin typeface="Arial" panose="020B0604020202020204"/>
                <a:ea typeface="Arial" panose="020B0604020202020204"/>
                <a:cs typeface="Arial" panose="020B0604020202020204"/>
              </a:endParaRPr>
            </a:p>
            <a:p>
              <a:pPr algn="l" rtl="0" eaLnBrk="0">
                <a:lnSpc>
                  <a:spcPct val="101000"/>
                </a:lnSpc>
              </a:pPr>
              <a:endParaRPr sz="1000" dirty="0">
                <a:latin typeface="Arial" panose="020B0604020202020204"/>
                <a:ea typeface="Arial" panose="020B0604020202020204"/>
                <a:cs typeface="Arial" panose="020B0604020202020204"/>
              </a:endParaRPr>
            </a:p>
            <a:p>
              <a:pPr algn="l" rtl="0" eaLnBrk="0">
                <a:lnSpc>
                  <a:spcPct val="101000"/>
                </a:lnSpc>
              </a:pPr>
              <a:endParaRPr sz="1000" dirty="0">
                <a:latin typeface="Arial" panose="020B0604020202020204"/>
                <a:ea typeface="Arial" panose="020B0604020202020204"/>
                <a:cs typeface="Arial" panose="020B0604020202020204"/>
              </a:endParaRPr>
            </a:p>
            <a:p>
              <a:pPr algn="l" rtl="0" eaLnBrk="0">
                <a:lnSpc>
                  <a:spcPct val="101000"/>
                </a:lnSpc>
              </a:pPr>
              <a:endParaRPr sz="1000" dirty="0">
                <a:latin typeface="Arial" panose="020B0604020202020204"/>
                <a:ea typeface="Arial" panose="020B0604020202020204"/>
                <a:cs typeface="Arial" panose="020B0604020202020204"/>
              </a:endParaRPr>
            </a:p>
            <a:p>
              <a:pPr marL="374650" algn="l" rtl="0" eaLnBrk="0">
                <a:lnSpc>
                  <a:spcPct val="84000"/>
                </a:lnSpc>
                <a:spcBef>
                  <a:spcPts val="5"/>
                </a:spcBef>
              </a:pPr>
              <a:r>
                <a:rPr sz="1300" b="1" kern="0" spc="40" dirty="0">
                  <a:solidFill>
                    <a:srgbClr val="231F20">
                      <a:alpha val="100000"/>
                    </a:srgbClr>
                  </a:solidFill>
                  <a:latin typeface="Arial" panose="020B0604020202020204"/>
                  <a:ea typeface="Arial" panose="020B0604020202020204"/>
                  <a:cs typeface="Arial" panose="020B0604020202020204"/>
                </a:rPr>
                <a:t>1.</a:t>
              </a:r>
              <a:r>
                <a:rPr sz="1300" b="1" kern="0" spc="120" dirty="0">
                  <a:solidFill>
                    <a:srgbClr val="231F20">
                      <a:alpha val="100000"/>
                    </a:srgbClr>
                  </a:solidFill>
                  <a:latin typeface="Arial" panose="020B0604020202020204"/>
                  <a:ea typeface="Arial" panose="020B0604020202020204"/>
                  <a:cs typeface="Arial" panose="020B0604020202020204"/>
                </a:rPr>
                <a:t> </a:t>
              </a:r>
              <a:r>
                <a:rPr sz="1300" b="1" kern="0" spc="40" dirty="0">
                  <a:solidFill>
                    <a:srgbClr val="231F20">
                      <a:alpha val="100000"/>
                    </a:srgbClr>
                  </a:solidFill>
                  <a:latin typeface="Arial" panose="020B0604020202020204"/>
                  <a:ea typeface="Arial" panose="020B0604020202020204"/>
                  <a:cs typeface="Arial" panose="020B0604020202020204"/>
                </a:rPr>
                <a:t>Products Speci</a:t>
              </a:r>
              <a:r>
                <a:rPr sz="1300" b="1" kern="0" spc="30" dirty="0">
                  <a:solidFill>
                    <a:srgbClr val="231F20">
                      <a:alpha val="100000"/>
                    </a:srgbClr>
                  </a:solidFill>
                  <a:latin typeface="Arial" panose="020B0604020202020204"/>
                  <a:ea typeface="Arial" panose="020B0604020202020204"/>
                  <a:cs typeface="Arial" panose="020B0604020202020204"/>
                </a:rPr>
                <a:t>fication</a:t>
              </a:r>
              <a:endParaRPr sz="1300" dirty="0">
                <a:latin typeface="Arial" panose="020B0604020202020204"/>
                <a:ea typeface="Arial" panose="020B0604020202020204"/>
                <a:cs typeface="Arial" panose="020B0604020202020204"/>
              </a:endParaRPr>
            </a:p>
            <a:p>
              <a:pPr marL="357505" algn="l" rtl="0" eaLnBrk="0">
                <a:lnSpc>
                  <a:spcPct val="85000"/>
                </a:lnSpc>
                <a:spcBef>
                  <a:spcPts val="400"/>
                </a:spcBef>
              </a:pPr>
              <a:r>
                <a:rPr sz="1100" kern="0" spc="70" dirty="0">
                  <a:solidFill>
                    <a:srgbClr val="21294D">
                      <a:alpha val="100000"/>
                    </a:srgbClr>
                  </a:solidFill>
                  <a:latin typeface="Arial" panose="020B0604020202020204"/>
                  <a:ea typeface="Arial" panose="020B0604020202020204"/>
                  <a:cs typeface="Arial" panose="020B0604020202020204"/>
                </a:rPr>
                <a:t>1.1</a:t>
              </a:r>
              <a:r>
                <a:rPr sz="1100" kern="0" spc="140" dirty="0">
                  <a:solidFill>
                    <a:srgbClr val="21294D">
                      <a:alpha val="100000"/>
                    </a:srgbClr>
                  </a:solidFill>
                  <a:latin typeface="Arial" panose="020B0604020202020204"/>
                  <a:ea typeface="Arial" panose="020B0604020202020204"/>
                  <a:cs typeface="Arial" panose="020B0604020202020204"/>
                </a:rPr>
                <a:t> </a:t>
              </a:r>
              <a:r>
                <a:rPr sz="1100" kern="0" spc="0" dirty="0">
                  <a:solidFill>
                    <a:srgbClr val="21294D">
                      <a:alpha val="100000"/>
                    </a:srgbClr>
                  </a:solidFill>
                  <a:latin typeface="Arial" panose="020B0604020202020204"/>
                  <a:ea typeface="Arial" panose="020B0604020202020204"/>
                  <a:cs typeface="Arial" panose="020B0604020202020204"/>
                </a:rPr>
                <a:t>RF</a:t>
              </a:r>
              <a:r>
                <a:rPr sz="1100" kern="0" spc="70" dirty="0">
                  <a:solidFill>
                    <a:srgbClr val="21294D">
                      <a:alpha val="100000"/>
                    </a:srgbClr>
                  </a:solidFill>
                  <a:latin typeface="Arial" panose="020B0604020202020204"/>
                  <a:ea typeface="Arial" panose="020B0604020202020204"/>
                  <a:cs typeface="Arial" panose="020B0604020202020204"/>
                </a:rPr>
                <a:t> /</a:t>
              </a:r>
              <a:r>
                <a:rPr sz="1100" kern="0" spc="120" dirty="0">
                  <a:solidFill>
                    <a:srgbClr val="21294D">
                      <a:alpha val="100000"/>
                    </a:srgbClr>
                  </a:solidFill>
                  <a:latin typeface="Arial" panose="020B0604020202020204"/>
                  <a:ea typeface="Arial" panose="020B0604020202020204"/>
                  <a:cs typeface="Arial" panose="020B0604020202020204"/>
                </a:rPr>
                <a:t> </a:t>
              </a:r>
              <a:r>
                <a:rPr sz="1100" kern="0" spc="0" dirty="0">
                  <a:solidFill>
                    <a:srgbClr val="21294D">
                      <a:alpha val="100000"/>
                    </a:srgbClr>
                  </a:solidFill>
                  <a:latin typeface="Arial" panose="020B0604020202020204"/>
                  <a:ea typeface="Arial" panose="020B0604020202020204"/>
                  <a:cs typeface="Arial" panose="020B0604020202020204"/>
                </a:rPr>
                <a:t>Electrical</a:t>
              </a:r>
              <a:endParaRPr sz="1100" dirty="0">
                <a:latin typeface="Arial" panose="020B0604020202020204"/>
                <a:ea typeface="Arial" panose="020B0604020202020204"/>
                <a:cs typeface="Arial" panose="020B0604020202020204"/>
              </a:endParaRPr>
            </a:p>
            <a:p>
              <a:pPr algn="l" rtl="0" eaLnBrk="0">
                <a:lnSpc>
                  <a:spcPct val="156000"/>
                </a:lnSpc>
              </a:pPr>
              <a:endParaRPr sz="100" dirty="0">
                <a:latin typeface="Arial" panose="020B0604020202020204"/>
                <a:ea typeface="Arial" panose="020B0604020202020204"/>
                <a:cs typeface="Arial" panose="020B0604020202020204"/>
              </a:endParaRPr>
            </a:p>
            <a:p>
              <a:pPr marL="347980" algn="l" rtl="0" eaLnBrk="0">
                <a:lnSpc>
                  <a:spcPts val="630"/>
                </a:lnSpc>
                <a:spcBef>
                  <a:spcPts val="0"/>
                </a:spcBef>
              </a:pPr>
              <a:r>
                <a:rPr sz="500" kern="0" spc="40" dirty="0">
                  <a:solidFill>
                    <a:srgbClr val="231F20">
                      <a:alpha val="100000"/>
                    </a:srgbClr>
                  </a:solidFill>
                  <a:latin typeface="Arial" panose="020B0604020202020204"/>
                  <a:ea typeface="Arial" panose="020B0604020202020204"/>
                  <a:cs typeface="Arial" panose="020B0604020202020204"/>
                </a:rPr>
                <a:t>Typical</a:t>
              </a:r>
              <a:r>
                <a:rPr sz="500" kern="0" spc="60" dirty="0">
                  <a:solidFill>
                    <a:srgbClr val="231F20">
                      <a:alpha val="100000"/>
                    </a:srgbClr>
                  </a:solidFill>
                  <a:latin typeface="Arial" panose="020B0604020202020204"/>
                  <a:ea typeface="Arial" panose="020B0604020202020204"/>
                  <a:cs typeface="Arial" panose="020B0604020202020204"/>
                </a:rPr>
                <a:t> </a:t>
              </a:r>
              <a:r>
                <a:rPr sz="500" kern="0" spc="40" dirty="0">
                  <a:solidFill>
                    <a:srgbClr val="231F20">
                      <a:alpha val="100000"/>
                    </a:srgbClr>
                  </a:solidFill>
                  <a:latin typeface="Arial" panose="020B0604020202020204"/>
                  <a:ea typeface="Arial" panose="020B0604020202020204"/>
                  <a:cs typeface="Arial" panose="020B0604020202020204"/>
                </a:rPr>
                <a:t>performance at 220V  AC</a:t>
              </a:r>
              <a:r>
                <a:rPr sz="500" kern="0" spc="60" dirty="0">
                  <a:solidFill>
                    <a:srgbClr val="231F20">
                      <a:alpha val="100000"/>
                    </a:srgbClr>
                  </a:solidFill>
                  <a:latin typeface="Arial" panose="020B0604020202020204"/>
                  <a:ea typeface="Arial" panose="020B0604020202020204"/>
                  <a:cs typeface="Arial" panose="020B0604020202020204"/>
                </a:rPr>
                <a:t> </a:t>
              </a:r>
              <a:r>
                <a:rPr sz="500" kern="0" spc="40" dirty="0">
                  <a:solidFill>
                    <a:srgbClr val="231F20">
                      <a:alpha val="100000"/>
                    </a:srgbClr>
                  </a:solidFill>
                  <a:latin typeface="Arial" panose="020B0604020202020204"/>
                  <a:ea typeface="Arial" panose="020B0604020202020204"/>
                  <a:cs typeface="Arial" panose="020B0604020202020204"/>
                </a:rPr>
                <a:t>+25</a:t>
              </a:r>
              <a:r>
                <a:rPr sz="500" kern="0" spc="40" dirty="0">
                  <a:solidFill>
                    <a:srgbClr val="231F20">
                      <a:alpha val="100000"/>
                    </a:srgbClr>
                  </a:solidFill>
                  <a:latin typeface="HarmonyOS Sans SC" panose="00000500000000000000" charset="-122"/>
                  <a:ea typeface="HarmonyOS Sans SC" panose="00000500000000000000" charset="-122"/>
                  <a:cs typeface="HarmonyOS Sans SC" panose="00000500000000000000" charset="-122"/>
                </a:rPr>
                <a:t>。C</a:t>
              </a:r>
              <a:r>
                <a:rPr sz="500" kern="0" spc="40" dirty="0">
                  <a:solidFill>
                    <a:srgbClr val="231F20">
                      <a:alpha val="100000"/>
                    </a:srgbClr>
                  </a:solidFill>
                  <a:latin typeface="Arial" panose="020B0604020202020204"/>
                  <a:ea typeface="Arial" panose="020B0604020202020204"/>
                  <a:cs typeface="Arial" panose="020B0604020202020204"/>
                </a:rPr>
                <a:t>,</a:t>
              </a:r>
              <a:r>
                <a:rPr sz="500" kern="0" spc="30" dirty="0">
                  <a:solidFill>
                    <a:srgbClr val="231F20">
                      <a:alpha val="100000"/>
                    </a:srgbClr>
                  </a:solidFill>
                  <a:latin typeface="Arial" panose="020B0604020202020204"/>
                  <a:ea typeface="Arial" panose="020B0604020202020204"/>
                  <a:cs typeface="Arial" panose="020B0604020202020204"/>
                </a:rPr>
                <a:t> and</a:t>
              </a:r>
              <a:r>
                <a:rPr sz="500" kern="0" spc="70" dirty="0">
                  <a:solidFill>
                    <a:srgbClr val="231F20">
                      <a:alpha val="100000"/>
                    </a:srgbClr>
                  </a:solidFill>
                  <a:latin typeface="Arial" panose="020B0604020202020204"/>
                  <a:ea typeface="Arial" panose="020B0604020202020204"/>
                  <a:cs typeface="Arial" panose="020B0604020202020204"/>
                </a:rPr>
                <a:t> </a:t>
              </a:r>
              <a:r>
                <a:rPr sz="500" kern="0" spc="30" dirty="0">
                  <a:solidFill>
                    <a:srgbClr val="231F20">
                      <a:alpha val="100000"/>
                    </a:srgbClr>
                  </a:solidFill>
                  <a:latin typeface="Arial" panose="020B0604020202020204"/>
                  <a:ea typeface="Arial" panose="020B0604020202020204"/>
                  <a:cs typeface="Arial" panose="020B0604020202020204"/>
                </a:rPr>
                <a:t>in a</a:t>
              </a:r>
              <a:r>
                <a:rPr sz="500" kern="0" spc="50" dirty="0">
                  <a:solidFill>
                    <a:srgbClr val="231F20">
                      <a:alpha val="100000"/>
                    </a:srgbClr>
                  </a:solidFill>
                  <a:latin typeface="Arial" panose="020B0604020202020204"/>
                  <a:ea typeface="Arial" panose="020B0604020202020204"/>
                  <a:cs typeface="Arial" panose="020B0604020202020204"/>
                </a:rPr>
                <a:t> </a:t>
              </a:r>
              <a:r>
                <a:rPr sz="500" kern="0" spc="30" dirty="0">
                  <a:solidFill>
                    <a:srgbClr val="231F20">
                      <a:alpha val="100000"/>
                    </a:srgbClr>
                  </a:solidFill>
                  <a:latin typeface="Arial" panose="020B0604020202020204"/>
                  <a:ea typeface="Arial" panose="020B0604020202020204"/>
                  <a:cs typeface="Arial" panose="020B0604020202020204"/>
                </a:rPr>
                <a:t>50Ω system.</a:t>
              </a:r>
              <a:endParaRPr sz="500" dirty="0">
                <a:latin typeface="Arial" panose="020B0604020202020204"/>
                <a:ea typeface="Arial" panose="020B0604020202020204"/>
                <a:cs typeface="Arial" panose="020B0604020202020204"/>
              </a:endParaRPr>
            </a:p>
          </p:txBody>
        </p:sp>
      </p:grpSp>
      <p:pic>
        <p:nvPicPr>
          <p:cNvPr id="34" name="picture 1220"/>
          <p:cNvPicPr>
            <a:picLocks noChangeAspect="1"/>
          </p:cNvPicPr>
          <p:nvPr/>
        </p:nvPicPr>
        <p:blipFill>
          <a:blip r:embed="rId19"/>
          <a:stretch>
            <a:fillRect/>
          </a:stretch>
        </p:blipFill>
        <p:spPr>
          <a:xfrm rot="21600000">
            <a:off x="685086" y="3840670"/>
            <a:ext cx="6370017" cy="2690146"/>
          </a:xfrm>
          <a:prstGeom prst="rect">
            <a:avLst/>
          </a:prstGeom>
        </p:spPr>
      </p:pic>
      <p:sp>
        <p:nvSpPr>
          <p:cNvPr id="35" name="textbox 1222"/>
          <p:cNvSpPr/>
          <p:nvPr/>
        </p:nvSpPr>
        <p:spPr>
          <a:xfrm>
            <a:off x="4281689" y="3890566"/>
            <a:ext cx="262254" cy="2138045"/>
          </a:xfrm>
          <a:prstGeom prst="rect">
            <a:avLst/>
          </a:prstGeom>
          <a:noFill/>
          <a:ln w="0" cap="flat">
            <a:noFill/>
            <a:prstDash val="solid"/>
            <a:miter lim="0"/>
          </a:ln>
        </p:spPr>
        <p:txBody>
          <a:bodyPr vert="horz" wrap="square" lIns="0" tIns="0" rIns="0" bIns="0"/>
          <a:lstStyle/>
          <a:p>
            <a:pPr algn="l" rtl="0" eaLnBrk="0">
              <a:lnSpc>
                <a:spcPct val="82000"/>
              </a:lnSpc>
            </a:pPr>
            <a:endParaRPr sz="100" dirty="0">
              <a:latin typeface="Arial" panose="020B0604020202020204"/>
              <a:ea typeface="Arial" panose="020B0604020202020204"/>
              <a:cs typeface="Arial" panose="020B0604020202020204"/>
            </a:endParaRPr>
          </a:p>
          <a:p>
            <a:pPr algn="r" rtl="0" eaLnBrk="0">
              <a:lnSpc>
                <a:spcPct val="76000"/>
              </a:lnSpc>
            </a:pPr>
            <a:r>
              <a:rPr sz="800" kern="0" spc="30" dirty="0">
                <a:solidFill>
                  <a:srgbClr val="FFFFFF">
                    <a:alpha val="100000"/>
                  </a:srgbClr>
                </a:solidFill>
                <a:latin typeface="Arial" panose="020B0604020202020204"/>
                <a:ea typeface="Arial" panose="020B0604020202020204"/>
                <a:cs typeface="Arial" panose="020B0604020202020204"/>
              </a:rPr>
              <a:t>TYP.</a:t>
            </a:r>
            <a:endParaRPr sz="800" dirty="0">
              <a:latin typeface="Arial" panose="020B0604020202020204"/>
              <a:ea typeface="Arial" panose="020B0604020202020204"/>
              <a:cs typeface="Arial" panose="020B0604020202020204"/>
            </a:endParaRPr>
          </a:p>
          <a:p>
            <a:pPr algn="l" rtl="0" eaLnBrk="0">
              <a:lnSpc>
                <a:spcPct val="194000"/>
              </a:lnSpc>
            </a:pPr>
            <a:endParaRPr sz="1000" dirty="0">
              <a:latin typeface="Arial" panose="020B0604020202020204"/>
              <a:ea typeface="Arial" panose="020B0604020202020204"/>
              <a:cs typeface="Arial" panose="020B0604020202020204"/>
            </a:endParaRPr>
          </a:p>
          <a:p>
            <a:pPr marL="96520" algn="l" rtl="0" eaLnBrk="0">
              <a:lnSpc>
                <a:spcPct val="88000"/>
              </a:lnSpc>
              <a:spcBef>
                <a:spcPts val="250"/>
              </a:spcBef>
            </a:pPr>
            <a:r>
              <a:rPr sz="800" kern="0" spc="0" dirty="0">
                <a:solidFill>
                  <a:srgbClr val="231F20">
                    <a:alpha val="100000"/>
                  </a:srgbClr>
                </a:solidFill>
                <a:latin typeface="Arial" panose="020B0604020202020204"/>
                <a:ea typeface="Arial" panose="020B0604020202020204"/>
                <a:cs typeface="Arial" panose="020B0604020202020204"/>
              </a:rPr>
              <a:t>0</a:t>
            </a:r>
            <a:endParaRPr sz="800" dirty="0">
              <a:latin typeface="Arial" panose="020B0604020202020204"/>
              <a:ea typeface="Arial" panose="020B0604020202020204"/>
              <a:cs typeface="Arial" panose="020B0604020202020204"/>
            </a:endParaRPr>
          </a:p>
          <a:p>
            <a:pPr algn="l" rtl="0" eaLnBrk="0">
              <a:lnSpc>
                <a:spcPct val="119000"/>
              </a:lnSpc>
            </a:pPr>
            <a:endParaRPr sz="1000" dirty="0">
              <a:latin typeface="Arial" panose="020B0604020202020204"/>
              <a:ea typeface="Arial" panose="020B0604020202020204"/>
              <a:cs typeface="Arial" panose="020B0604020202020204"/>
            </a:endParaRPr>
          </a:p>
          <a:p>
            <a:pPr algn="l" rtl="0" eaLnBrk="0">
              <a:lnSpc>
                <a:spcPct val="119000"/>
              </a:lnSpc>
            </a:pPr>
            <a:endParaRPr sz="1000" dirty="0">
              <a:latin typeface="Arial" panose="020B0604020202020204"/>
              <a:ea typeface="Arial" panose="020B0604020202020204"/>
              <a:cs typeface="Arial" panose="020B0604020202020204"/>
            </a:endParaRPr>
          </a:p>
          <a:p>
            <a:pPr algn="l" rtl="0" eaLnBrk="0">
              <a:lnSpc>
                <a:spcPct val="119000"/>
              </a:lnSpc>
            </a:pPr>
            <a:endParaRPr sz="1000" dirty="0">
              <a:latin typeface="Arial" panose="020B0604020202020204"/>
              <a:ea typeface="Arial" panose="020B0604020202020204"/>
              <a:cs typeface="Arial" panose="020B0604020202020204"/>
            </a:endParaRPr>
          </a:p>
          <a:p>
            <a:pPr marL="77470" algn="l" rtl="0" eaLnBrk="0">
              <a:lnSpc>
                <a:spcPct val="88000"/>
              </a:lnSpc>
              <a:spcBef>
                <a:spcPts val="240"/>
              </a:spcBef>
            </a:pPr>
            <a:r>
              <a:rPr sz="800" kern="0" spc="30" dirty="0">
                <a:solidFill>
                  <a:srgbClr val="231F20">
                    <a:alpha val="100000"/>
                  </a:srgbClr>
                </a:solidFill>
                <a:latin typeface="Arial" panose="020B0604020202020204"/>
                <a:ea typeface="Arial" panose="020B0604020202020204"/>
                <a:cs typeface="Arial" panose="020B0604020202020204"/>
              </a:rPr>
              <a:t>±4</a:t>
            </a:r>
            <a:endParaRPr sz="800" dirty="0">
              <a:latin typeface="Arial" panose="020B0604020202020204"/>
              <a:ea typeface="Arial" panose="020B0604020202020204"/>
              <a:cs typeface="Arial" panose="020B0604020202020204"/>
            </a:endParaRPr>
          </a:p>
          <a:p>
            <a:pPr marL="64770" algn="l" rtl="0" eaLnBrk="0">
              <a:lnSpc>
                <a:spcPct val="88000"/>
              </a:lnSpc>
              <a:spcBef>
                <a:spcPts val="990"/>
              </a:spcBef>
            </a:pPr>
            <a:r>
              <a:rPr sz="800" kern="0" spc="20" dirty="0">
                <a:solidFill>
                  <a:srgbClr val="231F20">
                    <a:alpha val="100000"/>
                  </a:srgbClr>
                </a:solidFill>
                <a:latin typeface="Arial" panose="020B0604020202020204"/>
                <a:ea typeface="Arial" panose="020B0604020202020204"/>
                <a:cs typeface="Arial" panose="020B0604020202020204"/>
              </a:rPr>
              <a:t>50</a:t>
            </a:r>
            <a:endParaRPr sz="800" dirty="0">
              <a:latin typeface="Arial" panose="020B0604020202020204"/>
              <a:ea typeface="Arial" panose="020B0604020202020204"/>
              <a:cs typeface="Arial" panose="020B0604020202020204"/>
            </a:endParaRPr>
          </a:p>
          <a:p>
            <a:pPr marL="44450" algn="l" rtl="0" eaLnBrk="0">
              <a:lnSpc>
                <a:spcPct val="88000"/>
              </a:lnSpc>
              <a:spcBef>
                <a:spcPts val="870"/>
              </a:spcBef>
            </a:pPr>
            <a:r>
              <a:rPr sz="800" kern="0" spc="30" dirty="0">
                <a:solidFill>
                  <a:srgbClr val="231F20">
                    <a:alpha val="100000"/>
                  </a:srgbClr>
                </a:solidFill>
                <a:latin typeface="Arial" panose="020B0604020202020204"/>
                <a:ea typeface="Arial" panose="020B0604020202020204"/>
                <a:cs typeface="Arial" panose="020B0604020202020204"/>
              </a:rPr>
              <a:t>-50</a:t>
            </a:r>
            <a:endParaRPr sz="800" dirty="0">
              <a:latin typeface="Arial" panose="020B0604020202020204"/>
              <a:ea typeface="Arial" panose="020B0604020202020204"/>
              <a:cs typeface="Arial" panose="020B0604020202020204"/>
            </a:endParaRPr>
          </a:p>
          <a:p>
            <a:pPr marL="44450" algn="l" rtl="0" eaLnBrk="0">
              <a:lnSpc>
                <a:spcPct val="88000"/>
              </a:lnSpc>
              <a:spcBef>
                <a:spcPts val="940"/>
              </a:spcBef>
            </a:pPr>
            <a:r>
              <a:rPr sz="800" kern="0" spc="30" dirty="0">
                <a:solidFill>
                  <a:srgbClr val="231F20">
                    <a:alpha val="100000"/>
                  </a:srgbClr>
                </a:solidFill>
                <a:latin typeface="Arial" panose="020B0604020202020204"/>
                <a:ea typeface="Arial" panose="020B0604020202020204"/>
                <a:cs typeface="Arial" panose="020B0604020202020204"/>
              </a:rPr>
              <a:t>-15</a:t>
            </a:r>
            <a:endParaRPr sz="800" dirty="0">
              <a:latin typeface="Arial" panose="020B0604020202020204"/>
              <a:ea typeface="Arial" panose="020B0604020202020204"/>
              <a:cs typeface="Arial" panose="020B0604020202020204"/>
            </a:endParaRPr>
          </a:p>
          <a:p>
            <a:pPr algn="l" rtl="0" eaLnBrk="0">
              <a:lnSpc>
                <a:spcPct val="110000"/>
              </a:lnSpc>
            </a:pPr>
            <a:endParaRPr sz="700" dirty="0">
              <a:latin typeface="Arial" panose="020B0604020202020204"/>
              <a:ea typeface="Arial" panose="020B0604020202020204"/>
              <a:cs typeface="Arial" panose="020B0604020202020204"/>
            </a:endParaRPr>
          </a:p>
          <a:p>
            <a:pPr marL="31115" algn="l" rtl="0" eaLnBrk="0">
              <a:lnSpc>
                <a:spcPct val="88000"/>
              </a:lnSpc>
              <a:spcBef>
                <a:spcPts val="5"/>
              </a:spcBef>
            </a:pPr>
            <a:r>
              <a:rPr sz="800" kern="0" spc="30" dirty="0">
                <a:solidFill>
                  <a:srgbClr val="231F20">
                    <a:alpha val="100000"/>
                  </a:srgbClr>
                </a:solidFill>
                <a:latin typeface="Arial" panose="020B0604020202020204"/>
                <a:ea typeface="Arial" panose="020B0604020202020204"/>
                <a:cs typeface="Arial" panose="020B0604020202020204"/>
              </a:rPr>
              <a:t>220</a:t>
            </a:r>
            <a:endParaRPr sz="800" dirty="0">
              <a:latin typeface="Arial" panose="020B0604020202020204"/>
              <a:ea typeface="Arial" panose="020B0604020202020204"/>
              <a:cs typeface="Arial" panose="020B0604020202020204"/>
            </a:endParaRPr>
          </a:p>
        </p:txBody>
      </p:sp>
      <p:pic>
        <p:nvPicPr>
          <p:cNvPr id="36" name="picture 1224"/>
          <p:cNvPicPr>
            <a:picLocks noChangeAspect="1"/>
          </p:cNvPicPr>
          <p:nvPr/>
        </p:nvPicPr>
        <p:blipFill>
          <a:blip r:embed="rId20"/>
          <a:stretch>
            <a:fillRect/>
          </a:stretch>
        </p:blipFill>
        <p:spPr>
          <a:xfrm rot="21600000">
            <a:off x="6292047" y="3952923"/>
            <a:ext cx="10715" cy="2577918"/>
          </a:xfrm>
          <a:prstGeom prst="rect">
            <a:avLst/>
          </a:prstGeom>
        </p:spPr>
      </p:pic>
      <p:sp>
        <p:nvSpPr>
          <p:cNvPr id="37" name="textbox 1226"/>
          <p:cNvSpPr/>
          <p:nvPr/>
        </p:nvSpPr>
        <p:spPr>
          <a:xfrm>
            <a:off x="5524255" y="3888399"/>
            <a:ext cx="330834" cy="2606675"/>
          </a:xfrm>
          <a:prstGeom prst="rect">
            <a:avLst/>
          </a:prstGeom>
          <a:noFill/>
          <a:ln w="0" cap="flat">
            <a:noFill/>
            <a:prstDash val="solid"/>
            <a:miter lim="0"/>
          </a:ln>
        </p:spPr>
        <p:txBody>
          <a:bodyPr vert="horz" wrap="square" lIns="0" tIns="0" rIns="0" bIns="0"/>
          <a:lstStyle/>
          <a:p>
            <a:pPr algn="l" rtl="0" eaLnBrk="0">
              <a:lnSpc>
                <a:spcPct val="82000"/>
              </a:lnSpc>
            </a:pPr>
            <a:endParaRPr sz="100" dirty="0">
              <a:latin typeface="Arial" panose="020B0604020202020204"/>
              <a:ea typeface="Arial" panose="020B0604020202020204"/>
              <a:cs typeface="Arial" panose="020B0604020202020204"/>
            </a:endParaRPr>
          </a:p>
          <a:p>
            <a:pPr marL="12700" algn="l" rtl="0" eaLnBrk="0">
              <a:lnSpc>
                <a:spcPct val="76000"/>
              </a:lnSpc>
            </a:pPr>
            <a:r>
              <a:rPr sz="800" kern="0" spc="40" dirty="0">
                <a:solidFill>
                  <a:srgbClr val="FFFFFF">
                    <a:alpha val="100000"/>
                  </a:srgbClr>
                </a:solidFill>
                <a:latin typeface="Arial" panose="020B0604020202020204"/>
                <a:ea typeface="Arial" panose="020B0604020202020204"/>
                <a:cs typeface="Arial" panose="020B0604020202020204"/>
              </a:rPr>
              <a:t>MAX</a:t>
            </a:r>
            <a:endParaRPr sz="800" dirty="0">
              <a:latin typeface="Arial" panose="020B0604020202020204"/>
              <a:ea typeface="Arial" panose="020B0604020202020204"/>
              <a:cs typeface="Arial" panose="020B0604020202020204"/>
            </a:endParaRPr>
          </a:p>
          <a:p>
            <a:pPr marL="12700" algn="l" rtl="0" eaLnBrk="0">
              <a:lnSpc>
                <a:spcPct val="88000"/>
              </a:lnSpc>
              <a:spcBef>
                <a:spcPts val="775"/>
              </a:spcBef>
            </a:pPr>
            <a:r>
              <a:rPr sz="800" kern="0" spc="20" dirty="0">
                <a:solidFill>
                  <a:srgbClr val="231F20">
                    <a:alpha val="100000"/>
                  </a:srgbClr>
                </a:solidFill>
                <a:latin typeface="Arial" panose="020B0604020202020204"/>
                <a:ea typeface="Arial" panose="020B0604020202020204"/>
                <a:cs typeface="Arial" panose="020B0604020202020204"/>
              </a:rPr>
              <a:t>18000</a:t>
            </a:r>
            <a:endParaRPr sz="800" dirty="0">
              <a:latin typeface="Arial" panose="020B0604020202020204"/>
              <a:ea typeface="Arial" panose="020B0604020202020204"/>
              <a:cs typeface="Arial" panose="020B0604020202020204"/>
            </a:endParaRPr>
          </a:p>
          <a:p>
            <a:pPr marL="125730" algn="l" rtl="0" eaLnBrk="0">
              <a:lnSpc>
                <a:spcPct val="88000"/>
              </a:lnSpc>
              <a:spcBef>
                <a:spcPts val="980"/>
              </a:spcBef>
            </a:pPr>
            <a:r>
              <a:rPr sz="800" kern="0" spc="0" dirty="0">
                <a:solidFill>
                  <a:srgbClr val="231F20">
                    <a:alpha val="100000"/>
                  </a:srgbClr>
                </a:solidFill>
                <a:latin typeface="Arial" panose="020B0604020202020204"/>
                <a:ea typeface="Arial" panose="020B0604020202020204"/>
                <a:cs typeface="Arial" panose="020B0604020202020204"/>
              </a:rPr>
              <a:t>5</a:t>
            </a:r>
            <a:endParaRPr sz="800" dirty="0">
              <a:latin typeface="Arial" panose="020B0604020202020204"/>
              <a:ea typeface="Arial" panose="020B0604020202020204"/>
              <a:cs typeface="Arial" panose="020B0604020202020204"/>
            </a:endParaRPr>
          </a:p>
          <a:p>
            <a:pPr algn="l" rtl="0" eaLnBrk="0">
              <a:lnSpc>
                <a:spcPct val="105000"/>
              </a:lnSpc>
            </a:pPr>
            <a:endParaRPr sz="1000" dirty="0">
              <a:latin typeface="Arial" panose="020B0604020202020204"/>
              <a:ea typeface="Arial" panose="020B0604020202020204"/>
              <a:cs typeface="Arial" panose="020B0604020202020204"/>
            </a:endParaRPr>
          </a:p>
          <a:p>
            <a:pPr algn="l" rtl="0" eaLnBrk="0">
              <a:lnSpc>
                <a:spcPct val="105000"/>
              </a:lnSpc>
            </a:pPr>
            <a:endParaRPr sz="1000" dirty="0">
              <a:latin typeface="Arial" panose="020B0604020202020204"/>
              <a:ea typeface="Arial" panose="020B0604020202020204"/>
              <a:cs typeface="Arial" panose="020B0604020202020204"/>
            </a:endParaRPr>
          </a:p>
          <a:p>
            <a:pPr algn="l" rtl="0" eaLnBrk="0">
              <a:lnSpc>
                <a:spcPct val="105000"/>
              </a:lnSpc>
            </a:pPr>
            <a:endParaRPr sz="1000" dirty="0">
              <a:latin typeface="Arial" panose="020B0604020202020204"/>
              <a:ea typeface="Arial" panose="020B0604020202020204"/>
              <a:cs typeface="Arial" panose="020B0604020202020204"/>
            </a:endParaRPr>
          </a:p>
          <a:p>
            <a:pPr algn="l" rtl="0" eaLnBrk="0">
              <a:lnSpc>
                <a:spcPct val="105000"/>
              </a:lnSpc>
            </a:pPr>
            <a:endParaRPr sz="1000" dirty="0">
              <a:latin typeface="Arial" panose="020B0604020202020204"/>
              <a:ea typeface="Arial" panose="020B0604020202020204"/>
              <a:cs typeface="Arial" panose="020B0604020202020204"/>
            </a:endParaRPr>
          </a:p>
          <a:p>
            <a:pPr algn="l" rtl="0" eaLnBrk="0">
              <a:lnSpc>
                <a:spcPct val="105000"/>
              </a:lnSpc>
            </a:pPr>
            <a:endParaRPr sz="1000" dirty="0">
              <a:latin typeface="Arial" panose="020B0604020202020204"/>
              <a:ea typeface="Arial" panose="020B0604020202020204"/>
              <a:cs typeface="Arial" panose="020B0604020202020204"/>
            </a:endParaRPr>
          </a:p>
          <a:p>
            <a:pPr algn="l" rtl="0" eaLnBrk="0">
              <a:lnSpc>
                <a:spcPct val="106000"/>
              </a:lnSpc>
            </a:pPr>
            <a:endParaRPr sz="1000" dirty="0">
              <a:latin typeface="Arial" panose="020B0604020202020204"/>
              <a:ea typeface="Arial" panose="020B0604020202020204"/>
              <a:cs typeface="Arial" panose="020B0604020202020204"/>
            </a:endParaRPr>
          </a:p>
          <a:p>
            <a:pPr algn="l" rtl="0" eaLnBrk="0">
              <a:lnSpc>
                <a:spcPct val="106000"/>
              </a:lnSpc>
            </a:pPr>
            <a:endParaRPr sz="1000" dirty="0">
              <a:latin typeface="Arial" panose="020B0604020202020204"/>
              <a:ea typeface="Arial" panose="020B0604020202020204"/>
              <a:cs typeface="Arial" panose="020B0604020202020204"/>
            </a:endParaRPr>
          </a:p>
          <a:p>
            <a:pPr algn="l" rtl="0" eaLnBrk="0">
              <a:lnSpc>
                <a:spcPct val="106000"/>
              </a:lnSpc>
            </a:pPr>
            <a:endParaRPr sz="1000" dirty="0">
              <a:latin typeface="Arial" panose="020B0604020202020204"/>
              <a:ea typeface="Arial" panose="020B0604020202020204"/>
              <a:cs typeface="Arial" panose="020B0604020202020204"/>
            </a:endParaRPr>
          </a:p>
          <a:p>
            <a:pPr algn="l" rtl="0" eaLnBrk="0">
              <a:lnSpc>
                <a:spcPct val="106000"/>
              </a:lnSpc>
            </a:pPr>
            <a:endParaRPr sz="1000" dirty="0">
              <a:latin typeface="Arial" panose="020B0604020202020204"/>
              <a:ea typeface="Arial" panose="020B0604020202020204"/>
              <a:cs typeface="Arial" panose="020B0604020202020204"/>
            </a:endParaRPr>
          </a:p>
          <a:p>
            <a:pPr marL="60325" algn="l" rtl="0" eaLnBrk="0">
              <a:lnSpc>
                <a:spcPct val="88000"/>
              </a:lnSpc>
              <a:spcBef>
                <a:spcPts val="245"/>
              </a:spcBef>
            </a:pPr>
            <a:r>
              <a:rPr sz="800" kern="0" spc="30" dirty="0">
                <a:solidFill>
                  <a:srgbClr val="231F20">
                    <a:alpha val="100000"/>
                  </a:srgbClr>
                </a:solidFill>
                <a:latin typeface="Arial" panose="020B0604020202020204"/>
                <a:ea typeface="Arial" panose="020B0604020202020204"/>
                <a:cs typeface="Arial" panose="020B0604020202020204"/>
              </a:rPr>
              <a:t>260</a:t>
            </a:r>
            <a:endParaRPr sz="800" dirty="0">
              <a:latin typeface="Arial" panose="020B0604020202020204"/>
              <a:ea typeface="Arial" panose="020B0604020202020204"/>
              <a:cs typeface="Arial" panose="020B0604020202020204"/>
            </a:endParaRPr>
          </a:p>
          <a:p>
            <a:pPr marL="28575" algn="l" rtl="0" eaLnBrk="0">
              <a:lnSpc>
                <a:spcPct val="88000"/>
              </a:lnSpc>
              <a:spcBef>
                <a:spcPts val="915"/>
              </a:spcBef>
            </a:pPr>
            <a:r>
              <a:rPr sz="800" kern="0" spc="40" dirty="0">
                <a:solidFill>
                  <a:srgbClr val="231F20">
                    <a:alpha val="100000"/>
                  </a:srgbClr>
                </a:solidFill>
                <a:latin typeface="Arial" panose="020B0604020202020204"/>
                <a:ea typeface="Arial" panose="020B0604020202020204"/>
                <a:cs typeface="Arial" panose="020B0604020202020204"/>
              </a:rPr>
              <a:t>2000</a:t>
            </a:r>
            <a:endParaRPr sz="800" dirty="0">
              <a:latin typeface="Arial" panose="020B0604020202020204"/>
              <a:ea typeface="Arial" panose="020B0604020202020204"/>
              <a:cs typeface="Arial" panose="020B0604020202020204"/>
            </a:endParaRPr>
          </a:p>
          <a:p>
            <a:pPr algn="l" rtl="0" eaLnBrk="0">
              <a:lnSpc>
                <a:spcPct val="111000"/>
              </a:lnSpc>
            </a:pPr>
            <a:endParaRPr sz="800" dirty="0">
              <a:latin typeface="Arial" panose="020B0604020202020204"/>
              <a:ea typeface="Arial" panose="020B0604020202020204"/>
              <a:cs typeface="Arial" panose="020B0604020202020204"/>
            </a:endParaRPr>
          </a:p>
          <a:p>
            <a:pPr marL="123825" algn="l" rtl="0" eaLnBrk="0">
              <a:lnSpc>
                <a:spcPct val="88000"/>
              </a:lnSpc>
              <a:spcBef>
                <a:spcPts val="0"/>
              </a:spcBef>
            </a:pPr>
            <a:r>
              <a:rPr sz="800" kern="0" spc="10" dirty="0">
                <a:solidFill>
                  <a:srgbClr val="231F20">
                    <a:alpha val="100000"/>
                  </a:srgbClr>
                </a:solidFill>
                <a:latin typeface="Arial" panose="020B0604020202020204"/>
                <a:ea typeface="Arial" panose="020B0604020202020204"/>
                <a:cs typeface="Arial" panose="020B0604020202020204"/>
              </a:rPr>
              <a:t>2</a:t>
            </a:r>
            <a:endParaRPr sz="800" dirty="0">
              <a:latin typeface="Arial" panose="020B0604020202020204"/>
              <a:ea typeface="Arial" panose="020B0604020202020204"/>
              <a:cs typeface="Arial" panose="020B0604020202020204"/>
            </a:endParaRPr>
          </a:p>
        </p:txBody>
      </p:sp>
      <p:sp>
        <p:nvSpPr>
          <p:cNvPr id="38" name="textbox 1228"/>
          <p:cNvSpPr/>
          <p:nvPr/>
        </p:nvSpPr>
        <p:spPr>
          <a:xfrm>
            <a:off x="6533301" y="3888399"/>
            <a:ext cx="283209" cy="2371089"/>
          </a:xfrm>
          <a:prstGeom prst="rect">
            <a:avLst/>
          </a:prstGeom>
          <a:noFill/>
          <a:ln w="0" cap="flat">
            <a:noFill/>
            <a:prstDash val="solid"/>
            <a:miter lim="0"/>
          </a:ln>
        </p:spPr>
        <p:txBody>
          <a:bodyPr vert="horz" wrap="square" lIns="0" tIns="0" rIns="0" bIns="0"/>
          <a:lstStyle/>
          <a:p>
            <a:pPr algn="l" rtl="0" eaLnBrk="0">
              <a:lnSpc>
                <a:spcPct val="82000"/>
              </a:lnSpc>
            </a:pPr>
            <a:endParaRPr sz="100" dirty="0">
              <a:latin typeface="Arial" panose="020B0604020202020204"/>
              <a:ea typeface="Arial" panose="020B0604020202020204"/>
              <a:cs typeface="Arial" panose="020B0604020202020204"/>
            </a:endParaRPr>
          </a:p>
          <a:p>
            <a:pPr marL="12700" algn="l" rtl="0" eaLnBrk="0">
              <a:lnSpc>
                <a:spcPct val="76000"/>
              </a:lnSpc>
            </a:pPr>
            <a:r>
              <a:rPr sz="800" kern="0" spc="30" dirty="0">
                <a:solidFill>
                  <a:srgbClr val="FFFFFF">
                    <a:alpha val="100000"/>
                  </a:srgbClr>
                </a:solidFill>
                <a:latin typeface="Arial" panose="020B0604020202020204"/>
                <a:ea typeface="Arial" panose="020B0604020202020204"/>
                <a:cs typeface="Arial" panose="020B0604020202020204"/>
              </a:rPr>
              <a:t>UNIT</a:t>
            </a:r>
            <a:endParaRPr sz="800" dirty="0">
              <a:latin typeface="Arial" panose="020B0604020202020204"/>
              <a:ea typeface="Arial" panose="020B0604020202020204"/>
              <a:cs typeface="Arial" panose="020B0604020202020204"/>
            </a:endParaRPr>
          </a:p>
          <a:p>
            <a:pPr marL="35560" algn="l" rtl="0" eaLnBrk="0">
              <a:lnSpc>
                <a:spcPct val="76000"/>
              </a:lnSpc>
              <a:spcBef>
                <a:spcPts val="630"/>
              </a:spcBef>
            </a:pPr>
            <a:r>
              <a:rPr sz="800" kern="0" spc="40" dirty="0">
                <a:solidFill>
                  <a:srgbClr val="231F20">
                    <a:alpha val="100000"/>
                  </a:srgbClr>
                </a:solidFill>
                <a:latin typeface="Arial" panose="020B0604020202020204"/>
                <a:ea typeface="Arial" panose="020B0604020202020204"/>
                <a:cs typeface="Arial" panose="020B0604020202020204"/>
              </a:rPr>
              <a:t>MHz</a:t>
            </a:r>
            <a:endParaRPr sz="800" dirty="0">
              <a:latin typeface="Arial" panose="020B0604020202020204"/>
              <a:ea typeface="Arial" panose="020B0604020202020204"/>
              <a:cs typeface="Arial" panose="020B0604020202020204"/>
            </a:endParaRPr>
          </a:p>
          <a:p>
            <a:pPr marL="31115" algn="l" rtl="0" eaLnBrk="0">
              <a:lnSpc>
                <a:spcPct val="76000"/>
              </a:lnSpc>
              <a:spcBef>
                <a:spcPts val="1245"/>
              </a:spcBef>
            </a:pPr>
            <a:r>
              <a:rPr sz="800" kern="0" spc="50" dirty="0">
                <a:solidFill>
                  <a:srgbClr val="231F20">
                    <a:alpha val="100000"/>
                  </a:srgbClr>
                </a:solidFill>
                <a:latin typeface="Arial" panose="020B0604020202020204"/>
                <a:ea typeface="Arial" panose="020B0604020202020204"/>
                <a:cs typeface="Arial" panose="020B0604020202020204"/>
              </a:rPr>
              <a:t>dBm</a:t>
            </a:r>
            <a:endParaRPr sz="800" dirty="0">
              <a:latin typeface="Arial" panose="020B0604020202020204"/>
              <a:ea typeface="Arial" panose="020B0604020202020204"/>
              <a:cs typeface="Arial" panose="020B0604020202020204"/>
            </a:endParaRPr>
          </a:p>
          <a:p>
            <a:pPr marL="78740" algn="l" rtl="0" eaLnBrk="0">
              <a:lnSpc>
                <a:spcPct val="76000"/>
              </a:lnSpc>
              <a:spcBef>
                <a:spcPts val="1045"/>
              </a:spcBef>
            </a:pPr>
            <a:r>
              <a:rPr sz="800" kern="0" spc="30" dirty="0">
                <a:solidFill>
                  <a:srgbClr val="231F20">
                    <a:alpha val="100000"/>
                  </a:srgbClr>
                </a:solidFill>
                <a:latin typeface="Arial" panose="020B0604020202020204"/>
                <a:ea typeface="Arial" panose="020B0604020202020204"/>
                <a:cs typeface="Arial" panose="020B0604020202020204"/>
              </a:rPr>
              <a:t>dB</a:t>
            </a:r>
            <a:endParaRPr sz="800" dirty="0">
              <a:latin typeface="Arial" panose="020B0604020202020204"/>
              <a:ea typeface="Arial" panose="020B0604020202020204"/>
              <a:cs typeface="Arial" panose="020B0604020202020204"/>
            </a:endParaRPr>
          </a:p>
          <a:p>
            <a:pPr marL="31115" algn="l" rtl="0" eaLnBrk="0">
              <a:lnSpc>
                <a:spcPct val="76000"/>
              </a:lnSpc>
              <a:spcBef>
                <a:spcPts val="1070"/>
              </a:spcBef>
            </a:pPr>
            <a:r>
              <a:rPr sz="800" kern="0" spc="50" dirty="0">
                <a:solidFill>
                  <a:srgbClr val="231F20">
                    <a:alpha val="100000"/>
                  </a:srgbClr>
                </a:solidFill>
                <a:latin typeface="Arial" panose="020B0604020202020204"/>
                <a:ea typeface="Arial" panose="020B0604020202020204"/>
                <a:cs typeface="Arial" panose="020B0604020202020204"/>
              </a:rPr>
              <a:t>dBm</a:t>
            </a:r>
            <a:endParaRPr sz="800" dirty="0">
              <a:latin typeface="Arial" panose="020B0604020202020204"/>
              <a:ea typeface="Arial" panose="020B0604020202020204"/>
              <a:cs typeface="Arial" panose="020B0604020202020204"/>
            </a:endParaRPr>
          </a:p>
          <a:p>
            <a:pPr marL="78740" algn="l" rtl="0" eaLnBrk="0">
              <a:lnSpc>
                <a:spcPct val="76000"/>
              </a:lnSpc>
              <a:spcBef>
                <a:spcPts val="1055"/>
              </a:spcBef>
            </a:pPr>
            <a:r>
              <a:rPr sz="800" kern="0" spc="30" dirty="0">
                <a:solidFill>
                  <a:srgbClr val="231F20">
                    <a:alpha val="100000"/>
                  </a:srgbClr>
                </a:solidFill>
                <a:latin typeface="Arial" panose="020B0604020202020204"/>
                <a:ea typeface="Arial" panose="020B0604020202020204"/>
                <a:cs typeface="Arial" panose="020B0604020202020204"/>
              </a:rPr>
              <a:t>dB</a:t>
            </a:r>
            <a:endParaRPr sz="800" dirty="0">
              <a:latin typeface="Arial" panose="020B0604020202020204"/>
              <a:ea typeface="Arial" panose="020B0604020202020204"/>
              <a:cs typeface="Arial" panose="020B0604020202020204"/>
            </a:endParaRPr>
          </a:p>
          <a:p>
            <a:pPr marL="107315" algn="l" rtl="0" eaLnBrk="0">
              <a:lnSpc>
                <a:spcPct val="77000"/>
              </a:lnSpc>
              <a:spcBef>
                <a:spcPts val="1110"/>
              </a:spcBef>
            </a:pPr>
            <a:r>
              <a:rPr sz="800" kern="0" spc="20" dirty="0">
                <a:solidFill>
                  <a:srgbClr val="231F20">
                    <a:alpha val="100000"/>
                  </a:srgbClr>
                </a:solidFill>
                <a:latin typeface="Arial" panose="020B0604020202020204"/>
                <a:ea typeface="Arial" panose="020B0604020202020204"/>
                <a:cs typeface="Arial" panose="020B0604020202020204"/>
              </a:rPr>
              <a:t>Ω</a:t>
            </a:r>
            <a:endParaRPr sz="800" dirty="0">
              <a:latin typeface="Arial" panose="020B0604020202020204"/>
              <a:ea typeface="Arial" panose="020B0604020202020204"/>
              <a:cs typeface="Arial" panose="020B0604020202020204"/>
            </a:endParaRPr>
          </a:p>
          <a:p>
            <a:pPr marL="50165" algn="l" rtl="0" eaLnBrk="0">
              <a:lnSpc>
                <a:spcPct val="80000"/>
              </a:lnSpc>
              <a:spcBef>
                <a:spcPts val="960"/>
              </a:spcBef>
            </a:pPr>
            <a:r>
              <a:rPr sz="800" kern="0" spc="30" dirty="0">
                <a:solidFill>
                  <a:srgbClr val="231F20">
                    <a:alpha val="100000"/>
                  </a:srgbClr>
                </a:solidFill>
                <a:latin typeface="HarmonyOS Sans SC" panose="00000500000000000000" charset="-122"/>
                <a:ea typeface="HarmonyOS Sans SC" panose="00000500000000000000" charset="-122"/>
                <a:cs typeface="HarmonyOS Sans SC" panose="00000500000000000000" charset="-122"/>
              </a:rPr>
              <a:t>dBc</a:t>
            </a:r>
            <a:endParaRPr sz="800" dirty="0">
              <a:latin typeface="HarmonyOS Sans SC" panose="00000500000000000000" charset="-122"/>
              <a:ea typeface="HarmonyOS Sans SC" panose="00000500000000000000" charset="-122"/>
              <a:cs typeface="HarmonyOS Sans SC" panose="00000500000000000000" charset="-122"/>
            </a:endParaRPr>
          </a:p>
          <a:p>
            <a:pPr marL="50165" algn="l" rtl="0" eaLnBrk="0">
              <a:lnSpc>
                <a:spcPct val="80000"/>
              </a:lnSpc>
              <a:spcBef>
                <a:spcPts val="1020"/>
              </a:spcBef>
            </a:pPr>
            <a:r>
              <a:rPr sz="800" kern="0" spc="30" dirty="0">
                <a:solidFill>
                  <a:srgbClr val="231F20">
                    <a:alpha val="100000"/>
                  </a:srgbClr>
                </a:solidFill>
                <a:latin typeface="HarmonyOS Sans SC" panose="00000500000000000000" charset="-122"/>
                <a:ea typeface="HarmonyOS Sans SC" panose="00000500000000000000" charset="-122"/>
                <a:cs typeface="HarmonyOS Sans SC" panose="00000500000000000000" charset="-122"/>
              </a:rPr>
              <a:t>dBc</a:t>
            </a:r>
            <a:endParaRPr sz="800" dirty="0">
              <a:latin typeface="HarmonyOS Sans SC" panose="00000500000000000000" charset="-122"/>
              <a:ea typeface="HarmonyOS Sans SC" panose="00000500000000000000" charset="-122"/>
              <a:cs typeface="HarmonyOS Sans SC" panose="00000500000000000000" charset="-122"/>
            </a:endParaRPr>
          </a:p>
          <a:p>
            <a:pPr marL="23495" algn="l" rtl="0" eaLnBrk="0">
              <a:lnSpc>
                <a:spcPct val="78000"/>
              </a:lnSpc>
              <a:spcBef>
                <a:spcPts val="1010"/>
              </a:spcBef>
            </a:pPr>
            <a:r>
              <a:rPr sz="800" kern="0" spc="100" dirty="0">
                <a:solidFill>
                  <a:srgbClr val="231F20">
                    <a:alpha val="100000"/>
                  </a:srgbClr>
                </a:solidFill>
                <a:latin typeface="HarmonyOS Sans SC" panose="00000500000000000000" charset="-122"/>
                <a:ea typeface="HarmonyOS Sans SC" panose="00000500000000000000" charset="-122"/>
                <a:cs typeface="HarmonyOS Sans SC" panose="00000500000000000000" charset="-122"/>
              </a:rPr>
              <a:t>VAC</a:t>
            </a:r>
            <a:endParaRPr sz="800" dirty="0">
              <a:latin typeface="HarmonyOS Sans SC" panose="00000500000000000000" charset="-122"/>
              <a:ea typeface="HarmonyOS Sans SC" panose="00000500000000000000" charset="-122"/>
              <a:cs typeface="HarmonyOS Sans SC" panose="00000500000000000000" charset="-122"/>
            </a:endParaRPr>
          </a:p>
          <a:p>
            <a:pPr algn="l" rtl="0" eaLnBrk="0">
              <a:lnSpc>
                <a:spcPct val="110000"/>
              </a:lnSpc>
            </a:pPr>
            <a:endParaRPr sz="900" dirty="0">
              <a:latin typeface="Arial" panose="020B0604020202020204"/>
              <a:ea typeface="Arial" panose="020B0604020202020204"/>
              <a:cs typeface="Arial" panose="020B0604020202020204"/>
            </a:endParaRPr>
          </a:p>
          <a:p>
            <a:pPr algn="l" rtl="0" eaLnBrk="0">
              <a:lnSpc>
                <a:spcPct val="7000"/>
              </a:lnSpc>
            </a:pPr>
            <a:endParaRPr sz="100" dirty="0">
              <a:latin typeface="Arial" panose="020B0604020202020204"/>
              <a:ea typeface="Arial" panose="020B0604020202020204"/>
              <a:cs typeface="Arial" panose="020B0604020202020204"/>
            </a:endParaRPr>
          </a:p>
          <a:p>
            <a:pPr marL="92075" algn="l" rtl="0" eaLnBrk="0">
              <a:lnSpc>
                <a:spcPct val="76000"/>
              </a:lnSpc>
            </a:pPr>
            <a:r>
              <a:rPr sz="800" kern="0" spc="70" dirty="0">
                <a:solidFill>
                  <a:srgbClr val="231F20">
                    <a:alpha val="100000"/>
                  </a:srgbClr>
                </a:solidFill>
                <a:latin typeface="Arial" panose="020B0604020202020204"/>
                <a:ea typeface="Arial" panose="020B0604020202020204"/>
                <a:cs typeface="Arial" panose="020B0604020202020204"/>
              </a:rPr>
              <a:t>W</a:t>
            </a:r>
            <a:endParaRPr sz="800" dirty="0">
              <a:latin typeface="Arial" panose="020B0604020202020204"/>
              <a:ea typeface="Arial" panose="020B0604020202020204"/>
              <a:cs typeface="Arial" panose="020B0604020202020204"/>
            </a:endParaRPr>
          </a:p>
        </p:txBody>
      </p:sp>
      <p:pic>
        <p:nvPicPr>
          <p:cNvPr id="39" name="picture 1230"/>
          <p:cNvPicPr>
            <a:picLocks noChangeAspect="1"/>
          </p:cNvPicPr>
          <p:nvPr/>
        </p:nvPicPr>
        <p:blipFill>
          <a:blip r:embed="rId21"/>
          <a:stretch>
            <a:fillRect/>
          </a:stretch>
        </p:blipFill>
        <p:spPr>
          <a:xfrm rot="21600000">
            <a:off x="5044344" y="3943255"/>
            <a:ext cx="10691" cy="2587587"/>
          </a:xfrm>
          <a:prstGeom prst="rect">
            <a:avLst/>
          </a:prstGeom>
        </p:spPr>
      </p:pic>
      <p:pic>
        <p:nvPicPr>
          <p:cNvPr id="40" name="picture 1232"/>
          <p:cNvPicPr>
            <a:picLocks noChangeAspect="1"/>
          </p:cNvPicPr>
          <p:nvPr/>
        </p:nvPicPr>
        <p:blipFill>
          <a:blip r:embed="rId22"/>
          <a:stretch>
            <a:fillRect/>
          </a:stretch>
        </p:blipFill>
        <p:spPr>
          <a:xfrm rot="21600000">
            <a:off x="4776356" y="1581963"/>
            <a:ext cx="2278739" cy="1777374"/>
          </a:xfrm>
          <a:prstGeom prst="rect">
            <a:avLst/>
          </a:prstGeom>
        </p:spPr>
      </p:pic>
      <p:sp>
        <p:nvSpPr>
          <p:cNvPr id="41" name="textbox 1234"/>
          <p:cNvSpPr/>
          <p:nvPr/>
        </p:nvSpPr>
        <p:spPr>
          <a:xfrm>
            <a:off x="689114" y="8342100"/>
            <a:ext cx="2126614" cy="168910"/>
          </a:xfrm>
          <a:prstGeom prst="rect">
            <a:avLst/>
          </a:prstGeom>
          <a:noFill/>
          <a:ln w="0" cap="flat">
            <a:noFill/>
            <a:prstDash val="solid"/>
            <a:miter lim="0"/>
          </a:ln>
        </p:spPr>
        <p:txBody>
          <a:bodyPr vert="horz" wrap="square" lIns="0" tIns="0" rIns="0" bIns="0"/>
          <a:lstStyle/>
          <a:p>
            <a:pPr algn="l" rtl="0" eaLnBrk="0">
              <a:lnSpc>
                <a:spcPct val="87000"/>
              </a:lnSpc>
            </a:pPr>
            <a:endParaRPr sz="100" dirty="0">
              <a:latin typeface="Arial" panose="020B0604020202020204"/>
              <a:ea typeface="Arial" panose="020B0604020202020204"/>
              <a:cs typeface="Arial" panose="020B0604020202020204"/>
            </a:endParaRPr>
          </a:p>
          <a:p>
            <a:pPr marL="12700" algn="l" rtl="0" eaLnBrk="0">
              <a:lnSpc>
                <a:spcPct val="85000"/>
              </a:lnSpc>
            </a:pPr>
            <a:r>
              <a:rPr sz="1100" kern="0" spc="40" dirty="0">
                <a:solidFill>
                  <a:srgbClr val="21294D">
                    <a:alpha val="100000"/>
                  </a:srgbClr>
                </a:solidFill>
                <a:latin typeface="Arial" panose="020B0604020202020204"/>
                <a:ea typeface="Arial" panose="020B0604020202020204"/>
                <a:cs typeface="Arial" panose="020B0604020202020204"/>
              </a:rPr>
              <a:t>1.3</a:t>
            </a:r>
            <a:r>
              <a:rPr sz="1100" kern="0" spc="120" dirty="0">
                <a:solidFill>
                  <a:srgbClr val="21294D">
                    <a:alpha val="100000"/>
                  </a:srgbClr>
                </a:solidFill>
                <a:latin typeface="Arial" panose="020B0604020202020204"/>
                <a:ea typeface="Arial" panose="020B0604020202020204"/>
                <a:cs typeface="Arial" panose="020B0604020202020204"/>
              </a:rPr>
              <a:t> </a:t>
            </a:r>
            <a:r>
              <a:rPr sz="1100" kern="0" spc="40" dirty="0">
                <a:solidFill>
                  <a:srgbClr val="21294D">
                    <a:alpha val="100000"/>
                  </a:srgbClr>
                </a:solidFill>
                <a:latin typeface="Arial" panose="020B0604020202020204"/>
                <a:ea typeface="Arial" panose="020B0604020202020204"/>
                <a:cs typeface="Arial" panose="020B0604020202020204"/>
              </a:rPr>
              <a:t>Environ</a:t>
            </a:r>
            <a:r>
              <a:rPr sz="1100" kern="0" spc="30" dirty="0">
                <a:solidFill>
                  <a:srgbClr val="21294D">
                    <a:alpha val="100000"/>
                  </a:srgbClr>
                </a:solidFill>
                <a:latin typeface="Arial" panose="020B0604020202020204"/>
                <a:ea typeface="Arial" panose="020B0604020202020204"/>
                <a:cs typeface="Arial" panose="020B0604020202020204"/>
              </a:rPr>
              <a:t>mental /</a:t>
            </a:r>
            <a:r>
              <a:rPr sz="1100" kern="0" spc="120" dirty="0">
                <a:solidFill>
                  <a:srgbClr val="21294D">
                    <a:alpha val="100000"/>
                  </a:srgbClr>
                </a:solidFill>
                <a:latin typeface="Arial" panose="020B0604020202020204"/>
                <a:ea typeface="Arial" panose="020B0604020202020204"/>
                <a:cs typeface="Arial" panose="020B0604020202020204"/>
              </a:rPr>
              <a:t> </a:t>
            </a:r>
            <a:r>
              <a:rPr sz="1100" kern="0" spc="30" dirty="0">
                <a:solidFill>
                  <a:srgbClr val="21294D">
                    <a:alpha val="100000"/>
                  </a:srgbClr>
                </a:solidFill>
                <a:latin typeface="Arial" panose="020B0604020202020204"/>
                <a:ea typeface="Arial" panose="020B0604020202020204"/>
                <a:cs typeface="Arial" panose="020B0604020202020204"/>
              </a:rPr>
              <a:t>Protections</a:t>
            </a:r>
            <a:endParaRPr sz="1100" dirty="0">
              <a:latin typeface="Arial" panose="020B0604020202020204"/>
              <a:ea typeface="Arial" panose="020B0604020202020204"/>
              <a:cs typeface="Arial" panose="020B0604020202020204"/>
            </a:endParaRPr>
          </a:p>
        </p:txBody>
      </p:sp>
      <p:sp>
        <p:nvSpPr>
          <p:cNvPr id="42" name="textbox 1242"/>
          <p:cNvSpPr/>
          <p:nvPr/>
        </p:nvSpPr>
        <p:spPr>
          <a:xfrm>
            <a:off x="3432449" y="8546975"/>
            <a:ext cx="226695" cy="302895"/>
          </a:xfrm>
          <a:prstGeom prst="rect">
            <a:avLst/>
          </a:prstGeom>
          <a:noFill/>
          <a:ln w="0" cap="flat">
            <a:noFill/>
            <a:prstDash val="solid"/>
            <a:miter lim="0"/>
          </a:ln>
        </p:spPr>
        <p:txBody>
          <a:bodyPr vert="horz" wrap="square" lIns="0" tIns="0" rIns="0" bIns="0"/>
          <a:lstStyle/>
          <a:p>
            <a:pPr algn="l" rtl="0" eaLnBrk="0">
              <a:lnSpc>
                <a:spcPct val="82000"/>
              </a:lnSpc>
            </a:pPr>
            <a:endParaRPr sz="100" dirty="0">
              <a:latin typeface="Arial" panose="020B0604020202020204"/>
              <a:ea typeface="Arial" panose="020B0604020202020204"/>
              <a:cs typeface="Arial" panose="020B0604020202020204"/>
            </a:endParaRPr>
          </a:p>
          <a:p>
            <a:pPr marL="12700" algn="l" rtl="0" eaLnBrk="0">
              <a:lnSpc>
                <a:spcPct val="76000"/>
              </a:lnSpc>
            </a:pPr>
            <a:r>
              <a:rPr sz="800" kern="0" spc="30" dirty="0">
                <a:solidFill>
                  <a:srgbClr val="FFFFFF">
                    <a:alpha val="100000"/>
                  </a:srgbClr>
                </a:solidFill>
                <a:latin typeface="Arial" panose="020B0604020202020204"/>
                <a:ea typeface="Arial" panose="020B0604020202020204"/>
                <a:cs typeface="Arial" panose="020B0604020202020204"/>
              </a:rPr>
              <a:t>MIN</a:t>
            </a:r>
            <a:endParaRPr sz="800" dirty="0">
              <a:latin typeface="Arial" panose="020B0604020202020204"/>
              <a:ea typeface="Arial" panose="020B0604020202020204"/>
              <a:cs typeface="Arial" panose="020B0604020202020204"/>
            </a:endParaRPr>
          </a:p>
          <a:p>
            <a:pPr algn="l" rtl="0" eaLnBrk="0">
              <a:lnSpc>
                <a:spcPct val="101000"/>
              </a:lnSpc>
            </a:pPr>
            <a:endParaRPr sz="500" dirty="0">
              <a:latin typeface="Arial" panose="020B0604020202020204"/>
              <a:ea typeface="Arial" panose="020B0604020202020204"/>
              <a:cs typeface="Arial" panose="020B0604020202020204"/>
            </a:endParaRPr>
          </a:p>
          <a:p>
            <a:pPr marL="15875" algn="l" rtl="0" eaLnBrk="0">
              <a:lnSpc>
                <a:spcPct val="88000"/>
              </a:lnSpc>
              <a:spcBef>
                <a:spcPts val="5"/>
              </a:spcBef>
            </a:pPr>
            <a:r>
              <a:rPr sz="800" kern="0" spc="30" dirty="0">
                <a:solidFill>
                  <a:srgbClr val="231F20">
                    <a:alpha val="100000"/>
                  </a:srgbClr>
                </a:solidFill>
                <a:latin typeface="Arial" panose="020B0604020202020204"/>
                <a:ea typeface="Arial" panose="020B0604020202020204"/>
                <a:cs typeface="Arial" panose="020B0604020202020204"/>
              </a:rPr>
              <a:t>-25</a:t>
            </a:r>
            <a:endParaRPr sz="800" dirty="0">
              <a:latin typeface="Arial" panose="020B0604020202020204"/>
              <a:ea typeface="Arial" panose="020B0604020202020204"/>
              <a:cs typeface="Arial" panose="020B0604020202020204"/>
            </a:endParaRPr>
          </a:p>
        </p:txBody>
      </p:sp>
      <p:sp>
        <p:nvSpPr>
          <p:cNvPr id="43" name="textbox 1244"/>
          <p:cNvSpPr/>
          <p:nvPr/>
        </p:nvSpPr>
        <p:spPr>
          <a:xfrm>
            <a:off x="2651831" y="9292673"/>
            <a:ext cx="3512184" cy="273050"/>
          </a:xfrm>
          <a:prstGeom prst="rect">
            <a:avLst/>
          </a:prstGeom>
          <a:noFill/>
          <a:ln w="0" cap="flat">
            <a:noFill/>
            <a:prstDash val="solid"/>
            <a:miter lim="0"/>
          </a:ln>
        </p:spPr>
        <p:txBody>
          <a:bodyPr vert="horz" wrap="square" lIns="0" tIns="0" rIns="0" bIns="0"/>
          <a:lstStyle/>
          <a:p>
            <a:pPr algn="l" rtl="0" eaLnBrk="0">
              <a:lnSpc>
                <a:spcPct val="11000"/>
              </a:lnSpc>
            </a:pPr>
            <a:endParaRPr sz="100" dirty="0">
              <a:latin typeface="Arial" panose="020B0604020202020204"/>
              <a:ea typeface="Arial" panose="020B0604020202020204"/>
              <a:cs typeface="Arial" panose="020B0604020202020204"/>
            </a:endParaRPr>
          </a:p>
          <a:p>
            <a:pPr marL="18415" indent="-5715" algn="l" rtl="0" eaLnBrk="0">
              <a:lnSpc>
                <a:spcPct val="106000"/>
              </a:lnSpc>
            </a:pPr>
            <a:r>
              <a:rPr sz="800" kern="0" spc="40" dirty="0">
                <a:solidFill>
                  <a:srgbClr val="231F20">
                    <a:alpha val="100000"/>
                  </a:srgbClr>
                </a:solidFill>
                <a:latin typeface="Arial" panose="020B0604020202020204"/>
                <a:ea typeface="Arial" panose="020B0604020202020204"/>
                <a:cs typeface="Arial" panose="020B0604020202020204"/>
              </a:rPr>
              <a:t>With over temperature protection, input over</a:t>
            </a:r>
            <a:r>
              <a:rPr sz="800" kern="0" spc="70" dirty="0">
                <a:solidFill>
                  <a:srgbClr val="231F20">
                    <a:alpha val="100000"/>
                  </a:srgbClr>
                </a:solidFill>
                <a:latin typeface="Arial" panose="020B0604020202020204"/>
                <a:ea typeface="Arial" panose="020B0604020202020204"/>
                <a:cs typeface="Arial" panose="020B0604020202020204"/>
              </a:rPr>
              <a:t> </a:t>
            </a:r>
            <a:r>
              <a:rPr sz="800" kern="0" spc="40" dirty="0">
                <a:solidFill>
                  <a:srgbClr val="231F20">
                    <a:alpha val="100000"/>
                  </a:srgbClr>
                </a:solidFill>
                <a:latin typeface="Arial" panose="020B0604020202020204"/>
                <a:ea typeface="Arial" panose="020B0604020202020204"/>
                <a:cs typeface="Arial" panose="020B0604020202020204"/>
              </a:rPr>
              <a:t>power</a:t>
            </a:r>
            <a:r>
              <a:rPr sz="800" kern="0" spc="70" dirty="0">
                <a:solidFill>
                  <a:srgbClr val="231F20">
                    <a:alpha val="100000"/>
                  </a:srgbClr>
                </a:solidFill>
                <a:latin typeface="Arial" panose="020B0604020202020204"/>
                <a:ea typeface="Arial" panose="020B0604020202020204"/>
                <a:cs typeface="Arial" panose="020B0604020202020204"/>
              </a:rPr>
              <a:t> </a:t>
            </a:r>
            <a:r>
              <a:rPr sz="800" kern="0" spc="40" dirty="0">
                <a:solidFill>
                  <a:srgbClr val="231F20">
                    <a:alpha val="100000"/>
                  </a:srgbClr>
                </a:solidFill>
                <a:latin typeface="Arial" panose="020B0604020202020204"/>
                <a:ea typeface="Arial" panose="020B0604020202020204"/>
                <a:cs typeface="Arial" panose="020B0604020202020204"/>
              </a:rPr>
              <a:t>protection,</a:t>
            </a:r>
            <a:r>
              <a:rPr sz="800" kern="0" spc="60" dirty="0">
                <a:solidFill>
                  <a:srgbClr val="231F20">
                    <a:alpha val="100000"/>
                  </a:srgbClr>
                </a:solidFill>
                <a:latin typeface="Arial" panose="020B0604020202020204"/>
                <a:ea typeface="Arial" panose="020B0604020202020204"/>
                <a:cs typeface="Arial" panose="020B0604020202020204"/>
              </a:rPr>
              <a:t> </a:t>
            </a:r>
            <a:r>
              <a:rPr sz="800" kern="0" spc="40" dirty="0">
                <a:solidFill>
                  <a:srgbClr val="231F20">
                    <a:alpha val="100000"/>
                  </a:srgbClr>
                </a:solidFill>
                <a:latin typeface="Arial" panose="020B0604020202020204"/>
                <a:ea typeface="Arial" panose="020B0604020202020204"/>
                <a:cs typeface="Arial" panose="020B0604020202020204"/>
              </a:rPr>
              <a:t>out</a:t>
            </a:r>
            <a:r>
              <a:rPr sz="800" kern="0" spc="30" dirty="0">
                <a:solidFill>
                  <a:srgbClr val="231F20">
                    <a:alpha val="100000"/>
                  </a:srgbClr>
                </a:solidFill>
                <a:latin typeface="Arial" panose="020B0604020202020204"/>
                <a:ea typeface="Arial" panose="020B0604020202020204"/>
                <a:cs typeface="Arial" panose="020B0604020202020204"/>
              </a:rPr>
              <a:t>put</a:t>
            </a:r>
            <a:r>
              <a:rPr sz="800" kern="0" spc="0" dirty="0">
                <a:solidFill>
                  <a:srgbClr val="231F20">
                    <a:alpha val="100000"/>
                  </a:srgbClr>
                </a:solidFill>
                <a:latin typeface="Arial" panose="020B0604020202020204"/>
                <a:ea typeface="Arial" panose="020B0604020202020204"/>
                <a:cs typeface="Arial" panose="020B0604020202020204"/>
              </a:rPr>
              <a:t>   </a:t>
            </a:r>
            <a:r>
              <a:rPr sz="800" kern="0" spc="50" dirty="0">
                <a:solidFill>
                  <a:srgbClr val="231F20">
                    <a:alpha val="100000"/>
                  </a:srgbClr>
                </a:solidFill>
                <a:latin typeface="Arial" panose="020B0604020202020204"/>
                <a:ea typeface="Arial" panose="020B0604020202020204"/>
                <a:cs typeface="Arial" panose="020B0604020202020204"/>
              </a:rPr>
              <a:t>mismatch protect</a:t>
            </a:r>
            <a:r>
              <a:rPr sz="800" kern="0" spc="40" dirty="0">
                <a:solidFill>
                  <a:srgbClr val="231F20">
                    <a:alpha val="100000"/>
                  </a:srgbClr>
                </a:solidFill>
                <a:latin typeface="Arial" panose="020B0604020202020204"/>
                <a:ea typeface="Arial" panose="020B0604020202020204"/>
                <a:cs typeface="Arial" panose="020B0604020202020204"/>
              </a:rPr>
              <a:t>ion</a:t>
            </a:r>
            <a:r>
              <a:rPr sz="800" kern="0" spc="80" dirty="0">
                <a:solidFill>
                  <a:srgbClr val="231F20">
                    <a:alpha val="100000"/>
                  </a:srgbClr>
                </a:solidFill>
                <a:latin typeface="Arial" panose="020B0604020202020204"/>
                <a:ea typeface="Arial" panose="020B0604020202020204"/>
                <a:cs typeface="Arial" panose="020B0604020202020204"/>
              </a:rPr>
              <a:t> </a:t>
            </a:r>
            <a:r>
              <a:rPr sz="800" kern="0" spc="40" dirty="0">
                <a:solidFill>
                  <a:srgbClr val="231F20">
                    <a:alpha val="100000"/>
                  </a:srgbClr>
                </a:solidFill>
                <a:latin typeface="Arial" panose="020B0604020202020204"/>
                <a:ea typeface="Arial" panose="020B0604020202020204"/>
                <a:cs typeface="Arial" panose="020B0604020202020204"/>
              </a:rPr>
              <a:t>Maximum withstand standing wave 4:1</a:t>
            </a:r>
            <a:endParaRPr sz="800" dirty="0">
              <a:latin typeface="Arial" panose="020B0604020202020204"/>
              <a:ea typeface="Arial" panose="020B0604020202020204"/>
              <a:cs typeface="Arial" panose="020B0604020202020204"/>
            </a:endParaRPr>
          </a:p>
        </p:txBody>
      </p:sp>
      <p:sp>
        <p:nvSpPr>
          <p:cNvPr id="44" name="textbox 1246"/>
          <p:cNvSpPr/>
          <p:nvPr/>
        </p:nvSpPr>
        <p:spPr>
          <a:xfrm>
            <a:off x="6558828" y="6841215"/>
            <a:ext cx="283209" cy="304165"/>
          </a:xfrm>
          <a:prstGeom prst="rect">
            <a:avLst/>
          </a:prstGeom>
          <a:noFill/>
          <a:ln w="0" cap="flat">
            <a:noFill/>
            <a:prstDash val="solid"/>
            <a:miter lim="0"/>
          </a:ln>
        </p:spPr>
        <p:txBody>
          <a:bodyPr vert="horz" wrap="square" lIns="0" tIns="0" rIns="0" bIns="0"/>
          <a:lstStyle/>
          <a:p>
            <a:pPr algn="l" rtl="0" eaLnBrk="0">
              <a:lnSpc>
                <a:spcPct val="82000"/>
              </a:lnSpc>
            </a:pPr>
            <a:endParaRPr sz="100" dirty="0">
              <a:latin typeface="Arial" panose="020B0604020202020204"/>
              <a:ea typeface="Arial" panose="020B0604020202020204"/>
              <a:cs typeface="Arial" panose="020B0604020202020204"/>
            </a:endParaRPr>
          </a:p>
          <a:p>
            <a:pPr marL="12700" algn="l" rtl="0" eaLnBrk="0">
              <a:lnSpc>
                <a:spcPct val="76000"/>
              </a:lnSpc>
            </a:pPr>
            <a:r>
              <a:rPr sz="800" kern="0" spc="30" dirty="0">
                <a:solidFill>
                  <a:srgbClr val="FFFFFF">
                    <a:alpha val="100000"/>
                  </a:srgbClr>
                </a:solidFill>
                <a:latin typeface="Arial" panose="020B0604020202020204"/>
                <a:ea typeface="Arial" panose="020B0604020202020204"/>
                <a:cs typeface="Arial" panose="020B0604020202020204"/>
              </a:rPr>
              <a:t>UNIT</a:t>
            </a:r>
            <a:endParaRPr sz="800" dirty="0">
              <a:latin typeface="Arial" panose="020B0604020202020204"/>
              <a:ea typeface="Arial" panose="020B0604020202020204"/>
              <a:cs typeface="Arial" panose="020B0604020202020204"/>
            </a:endParaRPr>
          </a:p>
          <a:p>
            <a:pPr algn="l" rtl="0" eaLnBrk="0">
              <a:lnSpc>
                <a:spcPct val="102000"/>
              </a:lnSpc>
            </a:pPr>
            <a:endParaRPr sz="400" dirty="0">
              <a:latin typeface="Arial" panose="020B0604020202020204"/>
              <a:ea typeface="Arial" panose="020B0604020202020204"/>
              <a:cs typeface="Arial" panose="020B0604020202020204"/>
            </a:endParaRPr>
          </a:p>
          <a:p>
            <a:pPr marL="52705" algn="l" rtl="0" eaLnBrk="0">
              <a:lnSpc>
                <a:spcPts val="970"/>
              </a:lnSpc>
              <a:spcBef>
                <a:spcPts val="0"/>
              </a:spcBef>
            </a:pPr>
            <a:r>
              <a:rPr sz="800" kern="0" spc="40" dirty="0">
                <a:solidFill>
                  <a:srgbClr val="231F20">
                    <a:alpha val="100000"/>
                  </a:srgbClr>
                </a:solidFill>
                <a:latin typeface="HarmonyOS Sans SC" panose="00000500000000000000" charset="-122"/>
                <a:ea typeface="HarmonyOS Sans SC" panose="00000500000000000000" charset="-122"/>
                <a:cs typeface="HarmonyOS Sans SC" panose="00000500000000000000" charset="-122"/>
              </a:rPr>
              <a:t>mm</a:t>
            </a:r>
            <a:endParaRPr sz="800" dirty="0">
              <a:latin typeface="HarmonyOS Sans SC" panose="00000500000000000000" charset="-122"/>
              <a:ea typeface="HarmonyOS Sans SC" panose="00000500000000000000" charset="-122"/>
              <a:cs typeface="HarmonyOS Sans SC" panose="00000500000000000000" charset="-122"/>
            </a:endParaRPr>
          </a:p>
        </p:txBody>
      </p:sp>
      <p:sp>
        <p:nvSpPr>
          <p:cNvPr id="45" name="textbox 1248"/>
          <p:cNvSpPr/>
          <p:nvPr/>
        </p:nvSpPr>
        <p:spPr>
          <a:xfrm>
            <a:off x="6630246" y="7246514"/>
            <a:ext cx="130175" cy="71755"/>
          </a:xfrm>
          <a:prstGeom prst="rect">
            <a:avLst/>
          </a:prstGeom>
          <a:noFill/>
          <a:ln w="0" cap="flat">
            <a:noFill/>
            <a:prstDash val="solid"/>
            <a:miter lim="0"/>
          </a:ln>
        </p:spPr>
        <p:txBody>
          <a:bodyPr vert="horz" wrap="square" lIns="0" tIns="0" rIns="0" bIns="0"/>
          <a:lstStyle/>
          <a:p>
            <a:pPr algn="l" rtl="0" eaLnBrk="0">
              <a:lnSpc>
                <a:spcPct val="83000"/>
              </a:lnSpc>
            </a:pPr>
            <a:endParaRPr sz="100" dirty="0">
              <a:latin typeface="Arial" panose="020B0604020202020204"/>
              <a:ea typeface="Arial" panose="020B0604020202020204"/>
              <a:cs typeface="Arial" panose="020B0604020202020204"/>
            </a:endParaRPr>
          </a:p>
          <a:p>
            <a:pPr marL="12700" algn="l" rtl="0" eaLnBrk="0">
              <a:lnSpc>
                <a:spcPts val="360"/>
              </a:lnSpc>
            </a:pPr>
            <a:r>
              <a:rPr sz="800" kern="0" spc="10" dirty="0">
                <a:solidFill>
                  <a:srgbClr val="231F20">
                    <a:alpha val="100000"/>
                  </a:srgbClr>
                </a:solidFill>
                <a:latin typeface="HarmonyOS Sans SC" panose="00000500000000000000" charset="-122"/>
                <a:ea typeface="HarmonyOS Sans SC" panose="00000500000000000000" charset="-122"/>
                <a:cs typeface="HarmonyOS Sans SC" panose="00000500000000000000" charset="-122"/>
              </a:rPr>
              <a:t>--</a:t>
            </a:r>
            <a:endParaRPr sz="800" dirty="0">
              <a:latin typeface="HarmonyOS Sans SC" panose="00000500000000000000" charset="-122"/>
              <a:ea typeface="HarmonyOS Sans SC" panose="00000500000000000000" charset="-122"/>
              <a:cs typeface="HarmonyOS Sans SC" panose="00000500000000000000" charset="-122"/>
            </a:endParaRPr>
          </a:p>
        </p:txBody>
      </p:sp>
      <p:sp>
        <p:nvSpPr>
          <p:cNvPr id="46" name="textbox 1256"/>
          <p:cNvSpPr/>
          <p:nvPr/>
        </p:nvSpPr>
        <p:spPr>
          <a:xfrm>
            <a:off x="870118" y="6841329"/>
            <a:ext cx="1585594" cy="1428750"/>
          </a:xfrm>
          <a:prstGeom prst="rect">
            <a:avLst/>
          </a:prstGeom>
          <a:noFill/>
          <a:ln w="0" cap="flat">
            <a:noFill/>
            <a:prstDash val="solid"/>
            <a:miter lim="0"/>
          </a:ln>
        </p:spPr>
        <p:txBody>
          <a:bodyPr vert="horz" wrap="square" lIns="0" tIns="0" rIns="0" bIns="0"/>
          <a:lstStyle/>
          <a:p>
            <a:pPr algn="l" rtl="0" eaLnBrk="0">
              <a:lnSpc>
                <a:spcPct val="82000"/>
              </a:lnSpc>
            </a:pPr>
            <a:endParaRPr sz="100" dirty="0">
              <a:latin typeface="Arial" panose="020B0604020202020204"/>
              <a:ea typeface="Arial" panose="020B0604020202020204"/>
              <a:cs typeface="Arial" panose="020B0604020202020204"/>
            </a:endParaRPr>
          </a:p>
          <a:p>
            <a:pPr marL="450215" algn="l" rtl="0" eaLnBrk="0">
              <a:lnSpc>
                <a:spcPct val="76000"/>
              </a:lnSpc>
            </a:pPr>
            <a:r>
              <a:rPr sz="800" kern="0" spc="50" dirty="0">
                <a:solidFill>
                  <a:srgbClr val="FFFFFF">
                    <a:alpha val="100000"/>
                  </a:srgbClr>
                </a:solidFill>
                <a:latin typeface="Arial" panose="020B0604020202020204"/>
                <a:ea typeface="Arial" panose="020B0604020202020204"/>
                <a:cs typeface="Arial" panose="020B0604020202020204"/>
              </a:rPr>
              <a:t>PARAMETER</a:t>
            </a:r>
            <a:endParaRPr sz="800" dirty="0">
              <a:latin typeface="Arial" panose="020B0604020202020204"/>
              <a:ea typeface="Arial" panose="020B0604020202020204"/>
              <a:cs typeface="Arial" panose="020B0604020202020204"/>
            </a:endParaRPr>
          </a:p>
          <a:p>
            <a:pPr marL="17780" algn="l" rtl="0" eaLnBrk="0">
              <a:lnSpc>
                <a:spcPct val="88000"/>
              </a:lnSpc>
              <a:spcBef>
                <a:spcPts val="585"/>
              </a:spcBef>
            </a:pPr>
            <a:r>
              <a:rPr sz="800" kern="0" spc="40" dirty="0">
                <a:solidFill>
                  <a:srgbClr val="231F20">
                    <a:alpha val="100000"/>
                  </a:srgbClr>
                </a:solidFill>
                <a:latin typeface="Arial" panose="020B0604020202020204"/>
                <a:ea typeface="Arial" panose="020B0604020202020204"/>
                <a:cs typeface="Arial" panose="020B0604020202020204"/>
              </a:rPr>
              <a:t>Dimensions (W</a:t>
            </a:r>
            <a:r>
              <a:rPr sz="800" kern="0" spc="20" dirty="0">
                <a:solidFill>
                  <a:srgbClr val="231F20">
                    <a:alpha val="100000"/>
                  </a:srgbClr>
                </a:solidFill>
                <a:latin typeface="Arial" panose="020B0604020202020204"/>
                <a:ea typeface="Arial" panose="020B0604020202020204"/>
                <a:cs typeface="Arial" panose="020B0604020202020204"/>
              </a:rPr>
              <a:t> </a:t>
            </a:r>
            <a:r>
              <a:rPr sz="800" kern="0" spc="40" dirty="0">
                <a:solidFill>
                  <a:srgbClr val="231F20">
                    <a:alpha val="100000"/>
                  </a:srgbClr>
                </a:solidFill>
                <a:latin typeface="Arial" panose="020B0604020202020204"/>
                <a:ea typeface="Arial" panose="020B0604020202020204"/>
                <a:cs typeface="Arial" panose="020B0604020202020204"/>
              </a:rPr>
              <a:t>x</a:t>
            </a:r>
            <a:r>
              <a:rPr sz="800" kern="0" spc="100" dirty="0">
                <a:solidFill>
                  <a:srgbClr val="231F20">
                    <a:alpha val="100000"/>
                  </a:srgbClr>
                </a:solidFill>
                <a:latin typeface="Arial" panose="020B0604020202020204"/>
                <a:ea typeface="Arial" panose="020B0604020202020204"/>
                <a:cs typeface="Arial" panose="020B0604020202020204"/>
              </a:rPr>
              <a:t> </a:t>
            </a:r>
            <a:r>
              <a:rPr sz="800" kern="0" spc="40" dirty="0">
                <a:solidFill>
                  <a:srgbClr val="231F20">
                    <a:alpha val="100000"/>
                  </a:srgbClr>
                </a:solidFill>
                <a:latin typeface="Arial" panose="020B0604020202020204"/>
                <a:ea typeface="Arial" panose="020B0604020202020204"/>
                <a:cs typeface="Arial" panose="020B0604020202020204"/>
              </a:rPr>
              <a:t>D</a:t>
            </a:r>
            <a:r>
              <a:rPr sz="800" kern="0" spc="30" dirty="0">
                <a:solidFill>
                  <a:srgbClr val="231F20">
                    <a:alpha val="100000"/>
                  </a:srgbClr>
                </a:solidFill>
                <a:latin typeface="Arial" panose="020B0604020202020204"/>
                <a:ea typeface="Arial" panose="020B0604020202020204"/>
                <a:cs typeface="Arial" panose="020B0604020202020204"/>
              </a:rPr>
              <a:t> x</a:t>
            </a:r>
            <a:r>
              <a:rPr sz="800" kern="0" spc="100" dirty="0">
                <a:solidFill>
                  <a:srgbClr val="231F20">
                    <a:alpha val="100000"/>
                  </a:srgbClr>
                </a:solidFill>
                <a:latin typeface="Arial" panose="020B0604020202020204"/>
                <a:ea typeface="Arial" panose="020B0604020202020204"/>
                <a:cs typeface="Arial" panose="020B0604020202020204"/>
              </a:rPr>
              <a:t> </a:t>
            </a:r>
            <a:r>
              <a:rPr sz="800" kern="0" spc="30" dirty="0">
                <a:solidFill>
                  <a:srgbClr val="231F20">
                    <a:alpha val="100000"/>
                  </a:srgbClr>
                </a:solidFill>
                <a:latin typeface="Arial" panose="020B0604020202020204"/>
                <a:ea typeface="Arial" panose="020B0604020202020204"/>
                <a:cs typeface="Arial" panose="020B0604020202020204"/>
              </a:rPr>
              <a:t>H)</a:t>
            </a:r>
            <a:endParaRPr sz="800" dirty="0">
              <a:latin typeface="Arial" panose="020B0604020202020204"/>
              <a:ea typeface="Arial" panose="020B0604020202020204"/>
              <a:cs typeface="Arial" panose="020B0604020202020204"/>
            </a:endParaRPr>
          </a:p>
          <a:p>
            <a:pPr marL="12700" algn="l" rtl="0" eaLnBrk="0">
              <a:lnSpc>
                <a:spcPct val="88000"/>
              </a:lnSpc>
              <a:spcBef>
                <a:spcPts val="680"/>
              </a:spcBef>
            </a:pPr>
            <a:r>
              <a:rPr sz="800" kern="0" spc="40" dirty="0">
                <a:solidFill>
                  <a:srgbClr val="231F20">
                    <a:alpha val="100000"/>
                  </a:srgbClr>
                </a:solidFill>
                <a:latin typeface="Arial" panose="020B0604020202020204"/>
                <a:ea typeface="Arial" panose="020B0604020202020204"/>
                <a:cs typeface="Arial" panose="020B0604020202020204"/>
              </a:rPr>
              <a:t>RF Connectors</a:t>
            </a:r>
            <a:r>
              <a:rPr sz="800" kern="0" spc="80" dirty="0">
                <a:solidFill>
                  <a:srgbClr val="231F20">
                    <a:alpha val="100000"/>
                  </a:srgbClr>
                </a:solidFill>
                <a:latin typeface="Arial" panose="020B0604020202020204"/>
                <a:ea typeface="Arial" panose="020B0604020202020204"/>
                <a:cs typeface="Arial" panose="020B0604020202020204"/>
              </a:rPr>
              <a:t> </a:t>
            </a:r>
            <a:r>
              <a:rPr sz="800" kern="0" spc="40" dirty="0">
                <a:solidFill>
                  <a:srgbClr val="231F20">
                    <a:alpha val="100000"/>
                  </a:srgbClr>
                </a:solidFill>
                <a:latin typeface="Arial" panose="020B0604020202020204"/>
                <a:ea typeface="Arial" panose="020B0604020202020204"/>
                <a:cs typeface="Arial" panose="020B0604020202020204"/>
              </a:rPr>
              <a:t>(Input /</a:t>
            </a:r>
            <a:r>
              <a:rPr sz="800" kern="0" spc="60" dirty="0">
                <a:solidFill>
                  <a:srgbClr val="231F20">
                    <a:alpha val="100000"/>
                  </a:srgbClr>
                </a:solidFill>
                <a:latin typeface="Arial" panose="020B0604020202020204"/>
                <a:ea typeface="Arial" panose="020B0604020202020204"/>
                <a:cs typeface="Arial" panose="020B0604020202020204"/>
              </a:rPr>
              <a:t> </a:t>
            </a:r>
            <a:r>
              <a:rPr sz="800" kern="0" spc="30" dirty="0">
                <a:solidFill>
                  <a:srgbClr val="231F20">
                    <a:alpha val="100000"/>
                  </a:srgbClr>
                </a:solidFill>
                <a:latin typeface="Arial" panose="020B0604020202020204"/>
                <a:ea typeface="Arial" panose="020B0604020202020204"/>
                <a:cs typeface="Arial" panose="020B0604020202020204"/>
              </a:rPr>
              <a:t>Output)</a:t>
            </a:r>
            <a:endParaRPr sz="800" dirty="0">
              <a:latin typeface="Arial" panose="020B0604020202020204"/>
              <a:ea typeface="Arial" panose="020B0604020202020204"/>
              <a:cs typeface="Arial" panose="020B0604020202020204"/>
            </a:endParaRPr>
          </a:p>
          <a:p>
            <a:pPr marL="13970" algn="l" rtl="0" eaLnBrk="0">
              <a:lnSpc>
                <a:spcPts val="2265"/>
              </a:lnSpc>
            </a:pPr>
            <a:r>
              <a:rPr sz="800" kern="0" spc="40" dirty="0">
                <a:solidFill>
                  <a:srgbClr val="231F20">
                    <a:alpha val="100000"/>
                  </a:srgbClr>
                </a:solidFill>
                <a:latin typeface="Arial" panose="020B0604020202020204"/>
                <a:ea typeface="Arial" panose="020B0604020202020204"/>
                <a:cs typeface="Arial" panose="020B0604020202020204"/>
              </a:rPr>
              <a:t>Control Connector  (Option1)</a:t>
            </a:r>
            <a:endParaRPr sz="800" dirty="0">
              <a:latin typeface="Arial" panose="020B0604020202020204"/>
              <a:ea typeface="Arial" panose="020B0604020202020204"/>
              <a:cs typeface="Arial" panose="020B0604020202020204"/>
            </a:endParaRPr>
          </a:p>
          <a:p>
            <a:pPr marL="23495" indent="-10160" algn="l" rtl="0" eaLnBrk="0">
              <a:lnSpc>
                <a:spcPct val="141000"/>
              </a:lnSpc>
              <a:spcBef>
                <a:spcPts val="1080"/>
              </a:spcBef>
            </a:pPr>
            <a:r>
              <a:rPr sz="800" kern="0" spc="40" dirty="0">
                <a:solidFill>
                  <a:srgbClr val="231F20">
                    <a:alpha val="100000"/>
                  </a:srgbClr>
                </a:solidFill>
                <a:latin typeface="Arial" panose="020B0604020202020204"/>
                <a:ea typeface="Arial" panose="020B0604020202020204"/>
                <a:cs typeface="Arial" panose="020B0604020202020204"/>
              </a:rPr>
              <a:t>Control Connector  (Option2)</a:t>
            </a:r>
            <a:r>
              <a:rPr sz="800" kern="0" spc="0" dirty="0">
                <a:solidFill>
                  <a:srgbClr val="231F20">
                    <a:alpha val="100000"/>
                  </a:srgbClr>
                </a:solidFill>
                <a:latin typeface="Arial" panose="020B0604020202020204"/>
                <a:ea typeface="Arial" panose="020B0604020202020204"/>
                <a:cs typeface="Arial" panose="020B0604020202020204"/>
              </a:rPr>
              <a:t>     </a:t>
            </a:r>
            <a:r>
              <a:rPr sz="800" kern="0" spc="30" dirty="0">
                <a:solidFill>
                  <a:srgbClr val="231F20">
                    <a:alpha val="100000"/>
                  </a:srgbClr>
                </a:solidFill>
                <a:latin typeface="Arial" panose="020B0604020202020204"/>
                <a:ea typeface="Arial" panose="020B0604020202020204"/>
                <a:cs typeface="Arial" panose="020B0604020202020204"/>
              </a:rPr>
              <a:t>Cooling</a:t>
            </a:r>
            <a:endParaRPr sz="800" dirty="0">
              <a:latin typeface="Arial" panose="020B0604020202020204"/>
              <a:ea typeface="Arial" panose="020B0604020202020204"/>
              <a:cs typeface="Arial" panose="020B0604020202020204"/>
            </a:endParaRPr>
          </a:p>
          <a:p>
            <a:pPr algn="l" rtl="0" eaLnBrk="0">
              <a:lnSpc>
                <a:spcPct val="131000"/>
              </a:lnSpc>
            </a:pPr>
            <a:endParaRPr sz="300" dirty="0">
              <a:latin typeface="Arial" panose="020B0604020202020204"/>
              <a:ea typeface="Arial" panose="020B0604020202020204"/>
              <a:cs typeface="Arial" panose="020B0604020202020204"/>
            </a:endParaRPr>
          </a:p>
          <a:p>
            <a:pPr marL="26035" algn="l" rtl="0" eaLnBrk="0">
              <a:lnSpc>
                <a:spcPct val="88000"/>
              </a:lnSpc>
            </a:pPr>
            <a:r>
              <a:rPr sz="800" kern="0" spc="40" dirty="0">
                <a:solidFill>
                  <a:srgbClr val="231F20">
                    <a:alpha val="100000"/>
                  </a:srgbClr>
                </a:solidFill>
                <a:latin typeface="Arial" panose="020B0604020202020204"/>
                <a:ea typeface="Arial" panose="020B0604020202020204"/>
                <a:cs typeface="Arial" panose="020B0604020202020204"/>
              </a:rPr>
              <a:t>Weight</a:t>
            </a:r>
            <a:endParaRPr sz="800" dirty="0">
              <a:latin typeface="Arial" panose="020B0604020202020204"/>
              <a:ea typeface="Arial" panose="020B0604020202020204"/>
              <a:cs typeface="Arial" panose="020B0604020202020204"/>
            </a:endParaRPr>
          </a:p>
        </p:txBody>
      </p:sp>
      <p:pic>
        <p:nvPicPr>
          <p:cNvPr id="47" name="picture 1258"/>
          <p:cNvPicPr>
            <a:picLocks noChangeAspect="1"/>
          </p:cNvPicPr>
          <p:nvPr/>
        </p:nvPicPr>
        <p:blipFill>
          <a:blip r:embed="rId21"/>
          <a:stretch>
            <a:fillRect/>
          </a:stretch>
        </p:blipFill>
        <p:spPr>
          <a:xfrm rot="21600000">
            <a:off x="3796572" y="3942230"/>
            <a:ext cx="10715" cy="2588611"/>
          </a:xfrm>
          <a:prstGeom prst="rect">
            <a:avLst/>
          </a:prstGeom>
        </p:spPr>
      </p:pic>
      <p:grpSp>
        <p:nvGrpSpPr>
          <p:cNvPr id="48" name="group 24"/>
          <p:cNvGrpSpPr/>
          <p:nvPr/>
        </p:nvGrpSpPr>
        <p:grpSpPr>
          <a:xfrm rot="21600000">
            <a:off x="192238" y="539985"/>
            <a:ext cx="7094709" cy="757989"/>
            <a:chOff x="0" y="0"/>
            <a:chExt cx="7094709" cy="757989"/>
          </a:xfrm>
        </p:grpSpPr>
        <p:sp>
          <p:nvSpPr>
            <p:cNvPr id="49" name="rect 1262"/>
            <p:cNvSpPr/>
            <p:nvPr/>
          </p:nvSpPr>
          <p:spPr>
            <a:xfrm>
              <a:off x="0" y="36210"/>
              <a:ext cx="7094709" cy="721778"/>
            </a:xfrm>
            <a:prstGeom prst="rect">
              <a:avLst/>
            </a:prstGeom>
            <a:solidFill>
              <a:srgbClr val="E6E7E9">
                <a:alpha val="100000"/>
              </a:srgbClr>
            </a:solidFill>
            <a:ln w="0" cap="flat">
              <a:noFill/>
              <a:prstDash val="solid"/>
              <a:miter lim="0"/>
            </a:ln>
          </p:spPr>
          <p:txBody>
            <a:bodyPr rtlCol="0"/>
            <a:lstStyle/>
            <a:p>
              <a:pPr algn="ctr"/>
              <a:endParaRPr lang="zh-CN" altLang="en-US"/>
            </a:p>
          </p:txBody>
        </p:sp>
        <p:sp>
          <p:nvSpPr>
            <p:cNvPr id="50" name="textbox 1264"/>
            <p:cNvSpPr/>
            <p:nvPr/>
          </p:nvSpPr>
          <p:spPr>
            <a:xfrm>
              <a:off x="248391" y="61679"/>
              <a:ext cx="2611120" cy="636905"/>
            </a:xfrm>
            <a:prstGeom prst="rect">
              <a:avLst/>
            </a:prstGeom>
            <a:noFill/>
            <a:ln w="0" cap="flat">
              <a:noFill/>
              <a:prstDash val="solid"/>
              <a:miter lim="0"/>
            </a:ln>
          </p:spPr>
          <p:txBody>
            <a:bodyPr vert="horz" wrap="square" lIns="0" tIns="0" rIns="0" bIns="0"/>
            <a:lstStyle/>
            <a:p>
              <a:pPr algn="l" rtl="0" eaLnBrk="0">
                <a:lnSpc>
                  <a:spcPct val="79000"/>
                </a:lnSpc>
              </a:pPr>
              <a:endParaRPr sz="100" dirty="0">
                <a:latin typeface="Arial" panose="020B0604020202020204"/>
                <a:ea typeface="Arial" panose="020B0604020202020204"/>
                <a:cs typeface="Arial" panose="020B0604020202020204"/>
              </a:endParaRPr>
            </a:p>
            <a:p>
              <a:pPr marL="14605" algn="l" rtl="0" eaLnBrk="0">
                <a:lnSpc>
                  <a:spcPct val="83000"/>
                </a:lnSpc>
              </a:pPr>
              <a:r>
                <a:rPr sz="1700" b="1" kern="0" spc="70" dirty="0">
                  <a:solidFill>
                    <a:srgbClr val="231F20">
                      <a:alpha val="100000"/>
                    </a:srgbClr>
                  </a:solidFill>
                  <a:latin typeface="Arial" panose="020B0604020202020204"/>
                  <a:ea typeface="Arial" panose="020B0604020202020204"/>
                  <a:cs typeface="Arial" panose="020B0604020202020204"/>
                </a:rPr>
                <a:t>RF</a:t>
              </a:r>
              <a:r>
                <a:rPr sz="1700" b="1" kern="0" spc="220" dirty="0">
                  <a:solidFill>
                    <a:srgbClr val="231F20">
                      <a:alpha val="100000"/>
                    </a:srgbClr>
                  </a:solidFill>
                  <a:latin typeface="Arial" panose="020B0604020202020204"/>
                  <a:ea typeface="Arial" panose="020B0604020202020204"/>
                  <a:cs typeface="Arial" panose="020B0604020202020204"/>
                </a:rPr>
                <a:t> </a:t>
              </a:r>
              <a:r>
                <a:rPr sz="1700" b="1" kern="0" spc="70" dirty="0">
                  <a:solidFill>
                    <a:srgbClr val="231F20">
                      <a:alpha val="100000"/>
                    </a:srgbClr>
                  </a:solidFill>
                  <a:latin typeface="Arial" panose="020B0604020202020204"/>
                  <a:ea typeface="Arial" panose="020B0604020202020204"/>
                  <a:cs typeface="Arial" panose="020B0604020202020204"/>
                </a:rPr>
                <a:t>Power Amplifier</a:t>
              </a:r>
              <a:endParaRPr sz="1700" dirty="0">
                <a:latin typeface="Arial" panose="020B0604020202020204"/>
                <a:ea typeface="Arial" panose="020B0604020202020204"/>
                <a:cs typeface="Arial" panose="020B0604020202020204"/>
              </a:endParaRPr>
            </a:p>
            <a:p>
              <a:pPr marL="17145" indent="-5080" algn="l" rtl="0" eaLnBrk="0">
                <a:lnSpc>
                  <a:spcPct val="118000"/>
                </a:lnSpc>
                <a:spcBef>
                  <a:spcPts val="10"/>
                </a:spcBef>
              </a:pPr>
              <a:r>
                <a:rPr sz="1100" kern="0" spc="140" dirty="0">
                  <a:solidFill>
                    <a:srgbClr val="231F20">
                      <a:alpha val="100000"/>
                    </a:srgbClr>
                  </a:solidFill>
                  <a:latin typeface="Arial" panose="020B0604020202020204"/>
                  <a:ea typeface="Arial" panose="020B0604020202020204"/>
                  <a:cs typeface="Arial" panose="020B0604020202020204"/>
                </a:rPr>
                <a:t>6-18</a:t>
              </a:r>
              <a:r>
                <a:rPr sz="1100" kern="0" spc="0" dirty="0">
                  <a:solidFill>
                    <a:srgbClr val="231F20">
                      <a:alpha val="100000"/>
                    </a:srgbClr>
                  </a:solidFill>
                  <a:latin typeface="Arial" panose="020B0604020202020204"/>
                  <a:ea typeface="Arial" panose="020B0604020202020204"/>
                  <a:cs typeface="Arial" panose="020B0604020202020204"/>
                </a:rPr>
                <a:t>GHz</a:t>
              </a:r>
              <a:r>
                <a:rPr sz="1100" kern="0" spc="200" dirty="0">
                  <a:solidFill>
                    <a:srgbClr val="231F20">
                      <a:alpha val="100000"/>
                    </a:srgbClr>
                  </a:solidFill>
                  <a:latin typeface="Arial" panose="020B0604020202020204"/>
                  <a:ea typeface="Arial" panose="020B0604020202020204"/>
                  <a:cs typeface="Arial" panose="020B0604020202020204"/>
                </a:rPr>
                <a:t> </a:t>
              </a:r>
              <a:r>
                <a:rPr sz="1100" kern="0" spc="140" dirty="0">
                  <a:solidFill>
                    <a:srgbClr val="231F20">
                      <a:alpha val="100000"/>
                    </a:srgbClr>
                  </a:solidFill>
                  <a:latin typeface="Arial" panose="020B0604020202020204"/>
                  <a:ea typeface="Arial" panose="020B0604020202020204"/>
                  <a:cs typeface="Arial" panose="020B0604020202020204"/>
                </a:rPr>
                <a:t>120</a:t>
              </a:r>
              <a:r>
                <a:rPr sz="1100" kern="0" spc="0" dirty="0">
                  <a:solidFill>
                    <a:srgbClr val="231F20">
                      <a:alpha val="100000"/>
                    </a:srgbClr>
                  </a:solidFill>
                  <a:latin typeface="Arial" panose="020B0604020202020204"/>
                  <a:ea typeface="Arial" panose="020B0604020202020204"/>
                  <a:cs typeface="Arial" panose="020B0604020202020204"/>
                </a:rPr>
                <a:t>W</a:t>
              </a:r>
              <a:r>
                <a:rPr sz="1100" kern="0" spc="-40" dirty="0">
                  <a:solidFill>
                    <a:srgbClr val="231F20">
                      <a:alpha val="100000"/>
                    </a:srgbClr>
                  </a:solidFill>
                  <a:latin typeface="Arial" panose="020B0604020202020204"/>
                  <a:ea typeface="Arial" panose="020B0604020202020204"/>
                  <a:cs typeface="Arial" panose="020B0604020202020204"/>
                </a:rPr>
                <a:t> </a:t>
              </a:r>
              <a:r>
                <a:rPr sz="1100" kern="0" spc="0" dirty="0">
                  <a:solidFill>
                    <a:srgbClr val="231F20">
                      <a:alpha val="100000"/>
                    </a:srgbClr>
                  </a:solidFill>
                  <a:latin typeface="Arial" panose="020B0604020202020204"/>
                  <a:ea typeface="Arial" panose="020B0604020202020204"/>
                  <a:cs typeface="Arial" panose="020B0604020202020204"/>
                </a:rPr>
                <a:t>Amplifier</a:t>
              </a:r>
              <a:r>
                <a:rPr sz="1100" kern="0" spc="140" dirty="0">
                  <a:solidFill>
                    <a:srgbClr val="231F20">
                      <a:alpha val="100000"/>
                    </a:srgbClr>
                  </a:solidFill>
                  <a:latin typeface="Arial" panose="020B0604020202020204"/>
                  <a:ea typeface="Arial" panose="020B0604020202020204"/>
                  <a:cs typeface="Arial" panose="020B0604020202020204"/>
                </a:rPr>
                <a:t>(</a:t>
              </a:r>
              <a:r>
                <a:rPr sz="1100" kern="0" spc="0" dirty="0">
                  <a:solidFill>
                    <a:srgbClr val="231F20">
                      <a:alpha val="100000"/>
                    </a:srgbClr>
                  </a:solidFill>
                  <a:latin typeface="Arial" panose="020B0604020202020204"/>
                  <a:ea typeface="Arial" panose="020B0604020202020204"/>
                  <a:cs typeface="Arial" panose="020B0604020202020204"/>
                </a:rPr>
                <a:t>Rack</a:t>
              </a:r>
              <a:r>
                <a:rPr sz="1100" kern="0" spc="120" dirty="0">
                  <a:solidFill>
                    <a:srgbClr val="231F20">
                      <a:alpha val="100000"/>
                    </a:srgbClr>
                  </a:solidFill>
                  <a:latin typeface="Arial" panose="020B0604020202020204"/>
                  <a:ea typeface="Arial" panose="020B0604020202020204"/>
                  <a:cs typeface="Arial" panose="020B0604020202020204"/>
                </a:rPr>
                <a:t> </a:t>
              </a:r>
              <a:r>
                <a:rPr sz="1100" kern="0" spc="0" dirty="0">
                  <a:solidFill>
                    <a:srgbClr val="231F20">
                      <a:alpha val="100000"/>
                    </a:srgbClr>
                  </a:solidFill>
                  <a:latin typeface="Arial" panose="020B0604020202020204"/>
                  <a:ea typeface="Arial" panose="020B0604020202020204"/>
                  <a:cs typeface="Arial" panose="020B0604020202020204"/>
                </a:rPr>
                <a:t>Mount</a:t>
              </a:r>
              <a:r>
                <a:rPr sz="1100" kern="0" spc="140" dirty="0">
                  <a:solidFill>
                    <a:srgbClr val="231F20">
                      <a:alpha val="100000"/>
                    </a:srgbClr>
                  </a:solidFill>
                  <a:latin typeface="Arial" panose="020B0604020202020204"/>
                  <a:ea typeface="Arial" panose="020B0604020202020204"/>
                  <a:cs typeface="Arial" panose="020B0604020202020204"/>
                </a:rPr>
                <a:t>)</a:t>
              </a:r>
              <a:r>
                <a:rPr sz="1100" kern="0" spc="0" dirty="0">
                  <a:solidFill>
                    <a:srgbClr val="231F20">
                      <a:alpha val="100000"/>
                    </a:srgbClr>
                  </a:solidFill>
                  <a:latin typeface="Arial" panose="020B0604020202020204"/>
                  <a:ea typeface="Arial" panose="020B0604020202020204"/>
                  <a:cs typeface="Arial" panose="020B0604020202020204"/>
                </a:rPr>
                <a:t>  </a:t>
              </a:r>
              <a:r>
                <a:rPr sz="1100" kern="0" spc="0" dirty="0">
                  <a:solidFill>
                    <a:srgbClr val="231F20">
                      <a:alpha val="100000"/>
                    </a:srgbClr>
                  </a:solidFill>
                  <a:latin typeface="Arial" panose="020B0604020202020204"/>
                  <a:ea typeface="Arial" panose="020B0604020202020204"/>
                  <a:cs typeface="Arial" panose="020B0604020202020204"/>
                </a:rPr>
                <a:t>Model</a:t>
              </a:r>
              <a:r>
                <a:rPr sz="1100" kern="0" spc="70" dirty="0">
                  <a:solidFill>
                    <a:srgbClr val="231F20">
                      <a:alpha val="100000"/>
                    </a:srgbClr>
                  </a:solidFill>
                  <a:latin typeface="Arial" panose="020B0604020202020204"/>
                  <a:ea typeface="Arial" panose="020B0604020202020204"/>
                  <a:cs typeface="Arial" panose="020B0604020202020204"/>
                </a:rPr>
                <a:t>: </a:t>
              </a:r>
              <a:r>
                <a:rPr sz="1100" kern="0" spc="0" dirty="0">
                  <a:solidFill>
                    <a:srgbClr val="231F20">
                      <a:alpha val="100000"/>
                    </a:srgbClr>
                  </a:solidFill>
                  <a:latin typeface="Arial" panose="020B0604020202020204"/>
                  <a:ea typeface="Arial" panose="020B0604020202020204"/>
                  <a:cs typeface="Arial" panose="020B0604020202020204"/>
                </a:rPr>
                <a:t>SW</a:t>
              </a:r>
              <a:r>
                <a:rPr sz="1100" kern="0" spc="70" dirty="0">
                  <a:solidFill>
                    <a:srgbClr val="231F20">
                      <a:alpha val="100000"/>
                    </a:srgbClr>
                  </a:solidFill>
                  <a:latin typeface="Arial" panose="020B0604020202020204"/>
                  <a:ea typeface="Arial" panose="020B0604020202020204"/>
                  <a:cs typeface="Arial" panose="020B0604020202020204"/>
                </a:rPr>
                <a:t>-</a:t>
              </a:r>
              <a:r>
                <a:rPr sz="1100" kern="0" spc="0" dirty="0">
                  <a:solidFill>
                    <a:srgbClr val="231F20">
                      <a:alpha val="100000"/>
                    </a:srgbClr>
                  </a:solidFill>
                  <a:latin typeface="Arial" panose="020B0604020202020204"/>
                  <a:ea typeface="Arial" panose="020B0604020202020204"/>
                  <a:cs typeface="Arial" panose="020B0604020202020204"/>
                </a:rPr>
                <a:t>PA</a:t>
              </a:r>
              <a:r>
                <a:rPr sz="1100" kern="0" spc="70" dirty="0">
                  <a:solidFill>
                    <a:srgbClr val="231F20">
                      <a:alpha val="100000"/>
                    </a:srgbClr>
                  </a:solidFill>
                  <a:latin typeface="Arial" panose="020B0604020202020204"/>
                  <a:ea typeface="Arial" panose="020B0604020202020204"/>
                  <a:cs typeface="Arial" panose="020B0604020202020204"/>
                </a:rPr>
                <a:t>-600018000-</a:t>
              </a:r>
              <a:r>
                <a:rPr sz="1100" kern="0" spc="60" dirty="0">
                  <a:solidFill>
                    <a:srgbClr val="231F20">
                      <a:alpha val="100000"/>
                    </a:srgbClr>
                  </a:solidFill>
                  <a:latin typeface="Arial" panose="020B0604020202020204"/>
                  <a:ea typeface="Arial" panose="020B0604020202020204"/>
                  <a:cs typeface="Arial" panose="020B0604020202020204"/>
                </a:rPr>
                <a:t>51C</a:t>
              </a:r>
              <a:endParaRPr sz="1100" dirty="0">
                <a:latin typeface="Arial" panose="020B0604020202020204"/>
                <a:ea typeface="Arial" panose="020B0604020202020204"/>
                <a:cs typeface="Arial" panose="020B0604020202020204"/>
              </a:endParaRPr>
            </a:p>
          </p:txBody>
        </p:sp>
        <p:pic>
          <p:nvPicPr>
            <p:cNvPr id="51" name="picture 1266"/>
            <p:cNvPicPr>
              <a:picLocks noChangeAspect="1"/>
            </p:cNvPicPr>
            <p:nvPr/>
          </p:nvPicPr>
          <p:blipFill>
            <a:blip r:embed="rId23"/>
            <a:stretch>
              <a:fillRect/>
            </a:stretch>
          </p:blipFill>
          <p:spPr>
            <a:xfrm rot="21600000">
              <a:off x="0" y="0"/>
              <a:ext cx="7094709" cy="6596"/>
            </a:xfrm>
            <a:prstGeom prst="rect">
              <a:avLst/>
            </a:prstGeom>
          </p:spPr>
        </p:pic>
      </p:grpSp>
      <p:sp>
        <p:nvSpPr>
          <p:cNvPr id="52" name="textbox 1268"/>
          <p:cNvSpPr/>
          <p:nvPr/>
        </p:nvSpPr>
        <p:spPr>
          <a:xfrm>
            <a:off x="856029" y="3886349"/>
            <a:ext cx="1094105" cy="2597150"/>
          </a:xfrm>
          <a:prstGeom prst="rect">
            <a:avLst/>
          </a:prstGeom>
          <a:noFill/>
          <a:ln w="0" cap="flat">
            <a:noFill/>
            <a:prstDash val="solid"/>
            <a:miter lim="0"/>
          </a:ln>
        </p:spPr>
        <p:txBody>
          <a:bodyPr vert="horz" wrap="square" lIns="0" tIns="0" rIns="0" bIns="0"/>
          <a:lstStyle/>
          <a:p>
            <a:pPr algn="l" rtl="0" eaLnBrk="0">
              <a:lnSpc>
                <a:spcPct val="82000"/>
              </a:lnSpc>
            </a:pPr>
            <a:endParaRPr sz="100" dirty="0">
              <a:latin typeface="Arial" panose="020B0604020202020204"/>
              <a:ea typeface="Arial" panose="020B0604020202020204"/>
              <a:cs typeface="Arial" panose="020B0604020202020204"/>
            </a:endParaRPr>
          </a:p>
          <a:p>
            <a:pPr marL="19685" algn="l" rtl="0" eaLnBrk="0">
              <a:lnSpc>
                <a:spcPct val="76000"/>
              </a:lnSpc>
            </a:pPr>
            <a:r>
              <a:rPr sz="800" kern="0" spc="50" dirty="0">
                <a:solidFill>
                  <a:srgbClr val="FFFFFF">
                    <a:alpha val="100000"/>
                  </a:srgbClr>
                </a:solidFill>
                <a:latin typeface="Arial" panose="020B0604020202020204"/>
                <a:ea typeface="Arial" panose="020B0604020202020204"/>
                <a:cs typeface="Arial" panose="020B0604020202020204"/>
              </a:rPr>
              <a:t>PARAMETER</a:t>
            </a:r>
            <a:endParaRPr sz="800" dirty="0">
              <a:latin typeface="Arial" panose="020B0604020202020204"/>
              <a:ea typeface="Arial" panose="020B0604020202020204"/>
              <a:cs typeface="Arial" panose="020B0604020202020204"/>
            </a:endParaRPr>
          </a:p>
          <a:p>
            <a:pPr marL="15875" indent="-3175" algn="l" rtl="0" eaLnBrk="0">
              <a:lnSpc>
                <a:spcPct val="173000"/>
              </a:lnSpc>
              <a:spcBef>
                <a:spcPts val="130"/>
              </a:spcBef>
            </a:pPr>
            <a:r>
              <a:rPr sz="800" kern="0" spc="40" dirty="0">
                <a:solidFill>
                  <a:srgbClr val="231F20">
                    <a:alpha val="100000"/>
                  </a:srgbClr>
                </a:solidFill>
                <a:latin typeface="Arial" panose="020B0604020202020204"/>
                <a:ea typeface="Arial" panose="020B0604020202020204"/>
                <a:cs typeface="Arial" panose="020B0604020202020204"/>
              </a:rPr>
              <a:t>Operating</a:t>
            </a:r>
            <a:r>
              <a:rPr sz="800" kern="0" spc="100" dirty="0">
                <a:solidFill>
                  <a:srgbClr val="231F20">
                    <a:alpha val="100000"/>
                  </a:srgbClr>
                </a:solidFill>
                <a:latin typeface="Arial" panose="020B0604020202020204"/>
                <a:ea typeface="Arial" panose="020B0604020202020204"/>
                <a:cs typeface="Arial" panose="020B0604020202020204"/>
              </a:rPr>
              <a:t> </a:t>
            </a:r>
            <a:r>
              <a:rPr sz="800" kern="0" spc="40" dirty="0">
                <a:solidFill>
                  <a:srgbClr val="231F20">
                    <a:alpha val="100000"/>
                  </a:srgbClr>
                </a:solidFill>
                <a:latin typeface="Arial" panose="020B0604020202020204"/>
                <a:ea typeface="Arial" panose="020B0604020202020204"/>
                <a:cs typeface="Arial" panose="020B0604020202020204"/>
              </a:rPr>
              <a:t>Frequency</a:t>
            </a:r>
            <a:r>
              <a:rPr sz="800" kern="0" spc="0" dirty="0">
                <a:solidFill>
                  <a:srgbClr val="231F20">
                    <a:alpha val="100000"/>
                  </a:srgbClr>
                </a:solidFill>
                <a:latin typeface="Arial" panose="020B0604020202020204"/>
                <a:ea typeface="Arial" panose="020B0604020202020204"/>
                <a:cs typeface="Arial" panose="020B0604020202020204"/>
              </a:rPr>
              <a:t>  </a:t>
            </a:r>
            <a:r>
              <a:rPr sz="800" kern="0" spc="30" dirty="0">
                <a:solidFill>
                  <a:srgbClr val="231F20">
                    <a:alpha val="100000"/>
                  </a:srgbClr>
                </a:solidFill>
                <a:latin typeface="Arial" panose="020B0604020202020204"/>
                <a:ea typeface="Arial" panose="020B0604020202020204"/>
                <a:cs typeface="Arial" panose="020B0604020202020204"/>
              </a:rPr>
              <a:t>RF</a:t>
            </a:r>
            <a:r>
              <a:rPr sz="800" kern="0" spc="140" dirty="0">
                <a:solidFill>
                  <a:srgbClr val="231F20">
                    <a:alpha val="100000"/>
                  </a:srgbClr>
                </a:solidFill>
                <a:latin typeface="Arial" panose="020B0604020202020204"/>
                <a:ea typeface="Arial" panose="020B0604020202020204"/>
                <a:cs typeface="Arial" panose="020B0604020202020204"/>
              </a:rPr>
              <a:t> </a:t>
            </a:r>
            <a:r>
              <a:rPr sz="800" kern="0" spc="30" dirty="0">
                <a:solidFill>
                  <a:srgbClr val="231F20">
                    <a:alpha val="100000"/>
                  </a:srgbClr>
                </a:solidFill>
                <a:latin typeface="Arial" panose="020B0604020202020204"/>
                <a:ea typeface="Arial" panose="020B0604020202020204"/>
                <a:cs typeface="Arial" panose="020B0604020202020204"/>
              </a:rPr>
              <a:t>INPUT</a:t>
            </a:r>
            <a:endParaRPr sz="800" dirty="0">
              <a:latin typeface="Arial" panose="020B0604020202020204"/>
              <a:ea typeface="Arial" panose="020B0604020202020204"/>
              <a:cs typeface="Arial" panose="020B0604020202020204"/>
            </a:endParaRPr>
          </a:p>
          <a:p>
            <a:pPr marL="15875" algn="l" rtl="0" eaLnBrk="0">
              <a:lnSpc>
                <a:spcPct val="77000"/>
              </a:lnSpc>
              <a:spcBef>
                <a:spcPts val="940"/>
              </a:spcBef>
            </a:pPr>
            <a:r>
              <a:rPr sz="800" kern="0" spc="30" dirty="0">
                <a:solidFill>
                  <a:srgbClr val="231F20">
                    <a:alpha val="100000"/>
                  </a:srgbClr>
                </a:solidFill>
                <a:latin typeface="Arial" panose="020B0604020202020204"/>
                <a:ea typeface="Arial" panose="020B0604020202020204"/>
                <a:cs typeface="Arial" panose="020B0604020202020204"/>
              </a:rPr>
              <a:t>Power</a:t>
            </a:r>
            <a:r>
              <a:rPr sz="800" kern="0" spc="130" dirty="0">
                <a:solidFill>
                  <a:srgbClr val="231F20">
                    <a:alpha val="100000"/>
                  </a:srgbClr>
                </a:solidFill>
                <a:latin typeface="Arial" panose="020B0604020202020204"/>
                <a:ea typeface="Arial" panose="020B0604020202020204"/>
                <a:cs typeface="Arial" panose="020B0604020202020204"/>
              </a:rPr>
              <a:t> </a:t>
            </a:r>
            <a:r>
              <a:rPr sz="800" kern="0" spc="30" dirty="0">
                <a:solidFill>
                  <a:srgbClr val="231F20">
                    <a:alpha val="100000"/>
                  </a:srgbClr>
                </a:solidFill>
                <a:latin typeface="Arial" panose="020B0604020202020204"/>
                <a:ea typeface="Arial" panose="020B0604020202020204"/>
                <a:cs typeface="Arial" panose="020B0604020202020204"/>
              </a:rPr>
              <a:t>Gain</a:t>
            </a:r>
            <a:endParaRPr sz="800" dirty="0">
              <a:latin typeface="Arial" panose="020B0604020202020204"/>
              <a:ea typeface="Arial" panose="020B0604020202020204"/>
              <a:cs typeface="Arial" panose="020B0604020202020204"/>
            </a:endParaRPr>
          </a:p>
          <a:p>
            <a:pPr marL="15875" algn="l" rtl="0" eaLnBrk="0">
              <a:lnSpc>
                <a:spcPct val="190000"/>
              </a:lnSpc>
              <a:spcBef>
                <a:spcPts val="20"/>
              </a:spcBef>
            </a:pPr>
            <a:r>
              <a:rPr sz="800" kern="0" spc="40" dirty="0">
                <a:solidFill>
                  <a:srgbClr val="231F20">
                    <a:alpha val="100000"/>
                  </a:srgbClr>
                </a:solidFill>
                <a:latin typeface="Arial" panose="020B0604020202020204"/>
                <a:ea typeface="Arial" panose="020B0604020202020204"/>
                <a:cs typeface="Arial" panose="020B0604020202020204"/>
              </a:rPr>
              <a:t>P-sat Output</a:t>
            </a:r>
            <a:r>
              <a:rPr sz="800" kern="0" spc="90" dirty="0">
                <a:solidFill>
                  <a:srgbClr val="231F20">
                    <a:alpha val="100000"/>
                  </a:srgbClr>
                </a:solidFill>
                <a:latin typeface="Arial" panose="020B0604020202020204"/>
                <a:ea typeface="Arial" panose="020B0604020202020204"/>
                <a:cs typeface="Arial" panose="020B0604020202020204"/>
              </a:rPr>
              <a:t> </a:t>
            </a:r>
            <a:r>
              <a:rPr sz="800" kern="0" spc="40" dirty="0">
                <a:solidFill>
                  <a:srgbClr val="231F20">
                    <a:alpha val="100000"/>
                  </a:srgbClr>
                </a:solidFill>
                <a:latin typeface="Arial" panose="020B0604020202020204"/>
                <a:ea typeface="Arial" panose="020B0604020202020204"/>
                <a:cs typeface="Arial" panose="020B0604020202020204"/>
              </a:rPr>
              <a:t>Po</a:t>
            </a:r>
            <a:r>
              <a:rPr sz="800" kern="0" spc="30" dirty="0">
                <a:solidFill>
                  <a:srgbClr val="231F20">
                    <a:alpha val="100000"/>
                  </a:srgbClr>
                </a:solidFill>
                <a:latin typeface="Arial" panose="020B0604020202020204"/>
                <a:ea typeface="Arial" panose="020B0604020202020204"/>
                <a:cs typeface="Arial" panose="020B0604020202020204"/>
              </a:rPr>
              <a:t>wer</a:t>
            </a:r>
            <a:r>
              <a:rPr sz="800" kern="0" spc="0" dirty="0">
                <a:solidFill>
                  <a:srgbClr val="231F20">
                    <a:alpha val="100000"/>
                  </a:srgbClr>
                </a:solidFill>
                <a:latin typeface="Arial" panose="020B0604020202020204"/>
                <a:ea typeface="Arial" panose="020B0604020202020204"/>
                <a:cs typeface="Arial" panose="020B0604020202020204"/>
              </a:rPr>
              <a:t>    </a:t>
            </a:r>
            <a:r>
              <a:rPr sz="800" kern="0" spc="40" dirty="0">
                <a:solidFill>
                  <a:srgbClr val="231F20">
                    <a:alpha val="100000"/>
                  </a:srgbClr>
                </a:solidFill>
                <a:latin typeface="Arial" panose="020B0604020202020204"/>
                <a:ea typeface="Arial" panose="020B0604020202020204"/>
                <a:cs typeface="Arial" panose="020B0604020202020204"/>
              </a:rPr>
              <a:t>Power Gain</a:t>
            </a:r>
            <a:r>
              <a:rPr sz="800" kern="0" spc="90" dirty="0">
                <a:solidFill>
                  <a:srgbClr val="231F20">
                    <a:alpha val="100000"/>
                  </a:srgbClr>
                </a:solidFill>
                <a:latin typeface="Arial" panose="020B0604020202020204"/>
                <a:ea typeface="Arial" panose="020B0604020202020204"/>
                <a:cs typeface="Arial" panose="020B0604020202020204"/>
              </a:rPr>
              <a:t> </a:t>
            </a:r>
            <a:r>
              <a:rPr sz="800" kern="0" spc="40" dirty="0">
                <a:solidFill>
                  <a:srgbClr val="231F20">
                    <a:alpha val="100000"/>
                  </a:srgbClr>
                </a:solidFill>
                <a:latin typeface="Arial" panose="020B0604020202020204"/>
                <a:ea typeface="Arial" panose="020B0604020202020204"/>
                <a:cs typeface="Arial" panose="020B0604020202020204"/>
              </a:rPr>
              <a:t>Flatn</a:t>
            </a:r>
            <a:r>
              <a:rPr sz="800" kern="0" spc="30" dirty="0">
                <a:solidFill>
                  <a:srgbClr val="231F20">
                    <a:alpha val="100000"/>
                  </a:srgbClr>
                </a:solidFill>
                <a:latin typeface="Arial" panose="020B0604020202020204"/>
                <a:ea typeface="Arial" panose="020B0604020202020204"/>
                <a:cs typeface="Arial" panose="020B0604020202020204"/>
              </a:rPr>
              <a:t>ess</a:t>
            </a:r>
            <a:r>
              <a:rPr sz="800" kern="0" spc="0" dirty="0">
                <a:solidFill>
                  <a:srgbClr val="231F20">
                    <a:alpha val="100000"/>
                  </a:srgbClr>
                </a:solidFill>
                <a:latin typeface="Arial" panose="020B0604020202020204"/>
                <a:ea typeface="Arial" panose="020B0604020202020204"/>
                <a:cs typeface="Arial" panose="020B0604020202020204"/>
              </a:rPr>
              <a:t>  </a:t>
            </a:r>
            <a:r>
              <a:rPr sz="800" kern="0" spc="40" dirty="0">
                <a:solidFill>
                  <a:srgbClr val="231F20">
                    <a:alpha val="100000"/>
                  </a:srgbClr>
                </a:solidFill>
                <a:latin typeface="Arial" panose="020B0604020202020204"/>
                <a:ea typeface="Arial" panose="020B0604020202020204"/>
                <a:cs typeface="Arial" panose="020B0604020202020204"/>
              </a:rPr>
              <a:t>In/Out</a:t>
            </a:r>
            <a:r>
              <a:rPr sz="800" kern="0" spc="100" dirty="0">
                <a:solidFill>
                  <a:srgbClr val="231F20">
                    <a:alpha val="100000"/>
                  </a:srgbClr>
                </a:solidFill>
                <a:latin typeface="Arial" panose="020B0604020202020204"/>
                <a:ea typeface="Arial" panose="020B0604020202020204"/>
                <a:cs typeface="Arial" panose="020B0604020202020204"/>
              </a:rPr>
              <a:t> </a:t>
            </a:r>
            <a:r>
              <a:rPr sz="800" kern="0" spc="40" dirty="0">
                <a:solidFill>
                  <a:srgbClr val="231F20">
                    <a:alpha val="100000"/>
                  </a:srgbClr>
                </a:solidFill>
                <a:latin typeface="Arial" panose="020B0604020202020204"/>
                <a:ea typeface="Arial" panose="020B0604020202020204"/>
                <a:cs typeface="Arial" panose="020B0604020202020204"/>
              </a:rPr>
              <a:t>Impe</a:t>
            </a:r>
            <a:r>
              <a:rPr sz="800" kern="0" spc="30" dirty="0">
                <a:solidFill>
                  <a:srgbClr val="231F20">
                    <a:alpha val="100000"/>
                  </a:srgbClr>
                </a:solidFill>
                <a:latin typeface="Arial" panose="020B0604020202020204"/>
                <a:ea typeface="Arial" panose="020B0604020202020204"/>
                <a:cs typeface="Arial" panose="020B0604020202020204"/>
              </a:rPr>
              <a:t>dance</a:t>
            </a:r>
            <a:endParaRPr sz="800" dirty="0">
              <a:latin typeface="Arial" panose="020B0604020202020204"/>
              <a:ea typeface="Arial" panose="020B0604020202020204"/>
              <a:cs typeface="Arial" panose="020B0604020202020204"/>
            </a:endParaRPr>
          </a:p>
          <a:p>
            <a:pPr marL="12700" algn="l" rtl="0" eaLnBrk="0">
              <a:lnSpc>
                <a:spcPct val="183000"/>
              </a:lnSpc>
              <a:spcBef>
                <a:spcPts val="105"/>
              </a:spcBef>
            </a:pPr>
            <a:r>
              <a:rPr sz="800" kern="0" spc="40" dirty="0">
                <a:solidFill>
                  <a:srgbClr val="231F20">
                    <a:alpha val="100000"/>
                  </a:srgbClr>
                </a:solidFill>
                <a:latin typeface="Arial" panose="020B0604020202020204"/>
                <a:ea typeface="Arial" panose="020B0604020202020204"/>
                <a:cs typeface="Arial" panose="020B0604020202020204"/>
              </a:rPr>
              <a:t>Spurious Signals</a:t>
            </a:r>
            <a:r>
              <a:rPr sz="800" kern="0" spc="0" dirty="0">
                <a:solidFill>
                  <a:srgbClr val="231F20">
                    <a:alpha val="100000"/>
                  </a:srgbClr>
                </a:solidFill>
                <a:latin typeface="Arial" panose="020B0604020202020204"/>
                <a:ea typeface="Arial" panose="020B0604020202020204"/>
                <a:cs typeface="Arial" panose="020B0604020202020204"/>
              </a:rPr>
              <a:t>         </a:t>
            </a:r>
            <a:r>
              <a:rPr sz="800" kern="0" spc="40" dirty="0">
                <a:solidFill>
                  <a:srgbClr val="231F20">
                    <a:alpha val="100000"/>
                  </a:srgbClr>
                </a:solidFill>
                <a:latin typeface="Arial" panose="020B0604020202020204"/>
                <a:ea typeface="Arial" panose="020B0604020202020204"/>
                <a:cs typeface="Arial" panose="020B0604020202020204"/>
              </a:rPr>
              <a:t>Harmonic  Signals</a:t>
            </a:r>
            <a:r>
              <a:rPr sz="800" kern="0" spc="0" dirty="0">
                <a:solidFill>
                  <a:srgbClr val="231F20">
                    <a:alpha val="100000"/>
                  </a:srgbClr>
                </a:solidFill>
                <a:latin typeface="Arial" panose="020B0604020202020204"/>
                <a:ea typeface="Arial" panose="020B0604020202020204"/>
                <a:cs typeface="Arial" panose="020B0604020202020204"/>
              </a:rPr>
              <a:t>       </a:t>
            </a:r>
            <a:r>
              <a:rPr sz="800" kern="0" spc="40" dirty="0">
                <a:solidFill>
                  <a:srgbClr val="231F20">
                    <a:alpha val="100000"/>
                  </a:srgbClr>
                </a:solidFill>
                <a:latin typeface="Arial" panose="020B0604020202020204"/>
                <a:ea typeface="Arial" panose="020B0604020202020204"/>
                <a:cs typeface="Arial" panose="020B0604020202020204"/>
              </a:rPr>
              <a:t>Operating Vol</a:t>
            </a:r>
            <a:r>
              <a:rPr sz="800" kern="0" spc="30" dirty="0">
                <a:solidFill>
                  <a:srgbClr val="231F20">
                    <a:alpha val="100000"/>
                  </a:srgbClr>
                </a:solidFill>
                <a:latin typeface="Arial" panose="020B0604020202020204"/>
                <a:ea typeface="Arial" panose="020B0604020202020204"/>
                <a:cs typeface="Arial" panose="020B0604020202020204"/>
              </a:rPr>
              <a:t>tage</a:t>
            </a:r>
            <a:r>
              <a:rPr sz="800" kern="0" spc="-10" dirty="0">
                <a:solidFill>
                  <a:srgbClr val="231F20">
                    <a:alpha val="100000"/>
                  </a:srgbClr>
                </a:solidFill>
                <a:latin typeface="Arial" panose="020B0604020202020204"/>
                <a:ea typeface="Arial" panose="020B0604020202020204"/>
                <a:cs typeface="Arial" panose="020B0604020202020204"/>
              </a:rPr>
              <a:t>       </a:t>
            </a:r>
            <a:r>
              <a:rPr sz="800" kern="0" spc="40" dirty="0">
                <a:solidFill>
                  <a:srgbClr val="231F20">
                    <a:alpha val="100000"/>
                  </a:srgbClr>
                </a:solidFill>
                <a:latin typeface="Arial" panose="020B0604020202020204"/>
                <a:ea typeface="Arial" panose="020B0604020202020204"/>
                <a:cs typeface="Arial" panose="020B0604020202020204"/>
              </a:rPr>
              <a:t>Supply</a:t>
            </a:r>
            <a:r>
              <a:rPr sz="800" kern="0" spc="90" dirty="0">
                <a:solidFill>
                  <a:srgbClr val="231F20">
                    <a:alpha val="100000"/>
                  </a:srgbClr>
                </a:solidFill>
                <a:latin typeface="Arial" panose="020B0604020202020204"/>
                <a:ea typeface="Arial" panose="020B0604020202020204"/>
                <a:cs typeface="Arial" panose="020B0604020202020204"/>
              </a:rPr>
              <a:t> </a:t>
            </a:r>
            <a:r>
              <a:rPr sz="800" kern="0" spc="40" dirty="0">
                <a:solidFill>
                  <a:srgbClr val="231F20">
                    <a:alpha val="100000"/>
                  </a:srgbClr>
                </a:solidFill>
                <a:latin typeface="Arial" panose="020B0604020202020204"/>
                <a:ea typeface="Arial" panose="020B0604020202020204"/>
                <a:cs typeface="Arial" panose="020B0604020202020204"/>
              </a:rPr>
              <a:t>Power</a:t>
            </a:r>
            <a:endParaRPr sz="800" dirty="0">
              <a:latin typeface="Arial" panose="020B0604020202020204"/>
              <a:ea typeface="Arial" panose="020B0604020202020204"/>
              <a:cs typeface="Arial" panose="020B0604020202020204"/>
            </a:endParaRPr>
          </a:p>
          <a:p>
            <a:pPr algn="l" rtl="0" eaLnBrk="0">
              <a:lnSpc>
                <a:spcPct val="109000"/>
              </a:lnSpc>
            </a:pPr>
            <a:endParaRPr sz="700" dirty="0">
              <a:latin typeface="Arial" panose="020B0604020202020204"/>
              <a:ea typeface="Arial" panose="020B0604020202020204"/>
              <a:cs typeface="Arial" panose="020B0604020202020204"/>
            </a:endParaRPr>
          </a:p>
          <a:p>
            <a:pPr marL="17780" algn="l" rtl="0" eaLnBrk="0">
              <a:lnSpc>
                <a:spcPct val="88000"/>
              </a:lnSpc>
              <a:spcBef>
                <a:spcPts val="0"/>
              </a:spcBef>
            </a:pPr>
            <a:r>
              <a:rPr sz="800" kern="0" spc="40" dirty="0">
                <a:solidFill>
                  <a:srgbClr val="231F20">
                    <a:alpha val="100000"/>
                  </a:srgbClr>
                </a:solidFill>
                <a:latin typeface="Arial" panose="020B0604020202020204"/>
                <a:ea typeface="Arial" panose="020B0604020202020204"/>
                <a:cs typeface="Arial" panose="020B0604020202020204"/>
              </a:rPr>
              <a:t>Input VSWR</a:t>
            </a:r>
            <a:endParaRPr sz="800" dirty="0">
              <a:latin typeface="Arial" panose="020B0604020202020204"/>
              <a:ea typeface="Arial" panose="020B0604020202020204"/>
              <a:cs typeface="Arial" panose="020B0604020202020204"/>
            </a:endParaRPr>
          </a:p>
        </p:txBody>
      </p:sp>
      <p:sp>
        <p:nvSpPr>
          <p:cNvPr id="53" name="textbox 1270"/>
          <p:cNvSpPr/>
          <p:nvPr/>
        </p:nvSpPr>
        <p:spPr>
          <a:xfrm>
            <a:off x="3041548" y="3890566"/>
            <a:ext cx="275590" cy="2138045"/>
          </a:xfrm>
          <a:prstGeom prst="rect">
            <a:avLst/>
          </a:prstGeom>
          <a:noFill/>
          <a:ln w="0" cap="flat">
            <a:noFill/>
            <a:prstDash val="solid"/>
            <a:miter lim="0"/>
          </a:ln>
        </p:spPr>
        <p:txBody>
          <a:bodyPr vert="horz" wrap="square" lIns="0" tIns="0" rIns="0" bIns="0"/>
          <a:lstStyle/>
          <a:p>
            <a:pPr algn="l" rtl="0" eaLnBrk="0">
              <a:lnSpc>
                <a:spcPct val="82000"/>
              </a:lnSpc>
            </a:pPr>
            <a:endParaRPr sz="100" dirty="0">
              <a:latin typeface="Arial" panose="020B0604020202020204"/>
              <a:ea typeface="Arial" panose="020B0604020202020204"/>
              <a:cs typeface="Arial" panose="020B0604020202020204"/>
            </a:endParaRPr>
          </a:p>
          <a:p>
            <a:pPr marL="28575" algn="l" rtl="0" eaLnBrk="0">
              <a:lnSpc>
                <a:spcPct val="76000"/>
              </a:lnSpc>
            </a:pPr>
            <a:r>
              <a:rPr sz="800" kern="0" spc="30" dirty="0">
                <a:solidFill>
                  <a:srgbClr val="FFFFFF">
                    <a:alpha val="100000"/>
                  </a:srgbClr>
                </a:solidFill>
                <a:latin typeface="Arial" panose="020B0604020202020204"/>
                <a:ea typeface="Arial" panose="020B0604020202020204"/>
                <a:cs typeface="Arial" panose="020B0604020202020204"/>
              </a:rPr>
              <a:t>MIN</a:t>
            </a:r>
            <a:endParaRPr sz="800" dirty="0">
              <a:latin typeface="Arial" panose="020B0604020202020204"/>
              <a:ea typeface="Arial" panose="020B0604020202020204"/>
              <a:cs typeface="Arial" panose="020B0604020202020204"/>
            </a:endParaRPr>
          </a:p>
          <a:p>
            <a:pPr marL="12700" algn="l" rtl="0" eaLnBrk="0">
              <a:lnSpc>
                <a:spcPct val="88000"/>
              </a:lnSpc>
              <a:spcBef>
                <a:spcPts val="595"/>
              </a:spcBef>
            </a:pPr>
            <a:r>
              <a:rPr sz="800" kern="0" spc="30" dirty="0">
                <a:solidFill>
                  <a:srgbClr val="231F20">
                    <a:alpha val="100000"/>
                  </a:srgbClr>
                </a:solidFill>
                <a:latin typeface="Arial" panose="020B0604020202020204"/>
                <a:ea typeface="Arial" panose="020B0604020202020204"/>
                <a:cs typeface="Arial" panose="020B0604020202020204"/>
              </a:rPr>
              <a:t>6000</a:t>
            </a:r>
            <a:endParaRPr sz="800" dirty="0">
              <a:latin typeface="Arial" panose="020B0604020202020204"/>
              <a:ea typeface="Arial" panose="020B0604020202020204"/>
              <a:cs typeface="Arial" panose="020B0604020202020204"/>
            </a:endParaRPr>
          </a:p>
          <a:p>
            <a:pPr algn="l" rtl="0" eaLnBrk="0">
              <a:lnSpc>
                <a:spcPct val="118000"/>
              </a:lnSpc>
            </a:pPr>
            <a:endParaRPr sz="1000" dirty="0">
              <a:latin typeface="Arial" panose="020B0604020202020204"/>
              <a:ea typeface="Arial" panose="020B0604020202020204"/>
              <a:cs typeface="Arial" panose="020B0604020202020204"/>
            </a:endParaRPr>
          </a:p>
          <a:p>
            <a:pPr algn="l" rtl="0" eaLnBrk="0">
              <a:lnSpc>
                <a:spcPct val="118000"/>
              </a:lnSpc>
            </a:pPr>
            <a:endParaRPr sz="1000" dirty="0">
              <a:latin typeface="Arial" panose="020B0604020202020204"/>
              <a:ea typeface="Arial" panose="020B0604020202020204"/>
              <a:cs typeface="Arial" panose="020B0604020202020204"/>
            </a:endParaRPr>
          </a:p>
          <a:p>
            <a:pPr marL="76200" algn="l" rtl="0" eaLnBrk="0">
              <a:lnSpc>
                <a:spcPct val="88000"/>
              </a:lnSpc>
              <a:spcBef>
                <a:spcPts val="250"/>
              </a:spcBef>
            </a:pPr>
            <a:r>
              <a:rPr sz="800" kern="0" spc="20" dirty="0">
                <a:solidFill>
                  <a:srgbClr val="231F20">
                    <a:alpha val="100000"/>
                  </a:srgbClr>
                </a:solidFill>
                <a:latin typeface="Arial" panose="020B0604020202020204"/>
                <a:ea typeface="Arial" panose="020B0604020202020204"/>
                <a:cs typeface="Arial" panose="020B0604020202020204"/>
              </a:rPr>
              <a:t>51</a:t>
            </a:r>
            <a:endParaRPr sz="800" dirty="0">
              <a:latin typeface="Arial" panose="020B0604020202020204"/>
              <a:ea typeface="Arial" panose="020B0604020202020204"/>
              <a:cs typeface="Arial" panose="020B0604020202020204"/>
            </a:endParaRPr>
          </a:p>
          <a:p>
            <a:pPr marL="76200" algn="l" rtl="0" eaLnBrk="0">
              <a:lnSpc>
                <a:spcPct val="88000"/>
              </a:lnSpc>
              <a:spcBef>
                <a:spcPts val="775"/>
              </a:spcBef>
            </a:pPr>
            <a:r>
              <a:rPr sz="800" kern="0" spc="20" dirty="0">
                <a:solidFill>
                  <a:srgbClr val="231F20">
                    <a:alpha val="100000"/>
                  </a:srgbClr>
                </a:solidFill>
                <a:latin typeface="Arial" panose="020B0604020202020204"/>
                <a:ea typeface="Arial" panose="020B0604020202020204"/>
                <a:cs typeface="Arial" panose="020B0604020202020204"/>
              </a:rPr>
              <a:t>51</a:t>
            </a:r>
            <a:endParaRPr sz="800" dirty="0">
              <a:latin typeface="Arial" panose="020B0604020202020204"/>
              <a:ea typeface="Arial" panose="020B0604020202020204"/>
              <a:cs typeface="Arial" panose="020B0604020202020204"/>
            </a:endParaRPr>
          </a:p>
          <a:p>
            <a:pPr algn="l" rtl="0" eaLnBrk="0">
              <a:lnSpc>
                <a:spcPct val="108000"/>
              </a:lnSpc>
            </a:pPr>
            <a:endParaRPr sz="1000" dirty="0">
              <a:latin typeface="Arial" panose="020B0604020202020204"/>
              <a:ea typeface="Arial" panose="020B0604020202020204"/>
              <a:cs typeface="Arial" panose="020B0604020202020204"/>
            </a:endParaRPr>
          </a:p>
          <a:p>
            <a:pPr algn="l" rtl="0" eaLnBrk="0">
              <a:lnSpc>
                <a:spcPct val="108000"/>
              </a:lnSpc>
            </a:pPr>
            <a:endParaRPr sz="1000" dirty="0">
              <a:latin typeface="Arial" panose="020B0604020202020204"/>
              <a:ea typeface="Arial" panose="020B0604020202020204"/>
              <a:cs typeface="Arial" panose="020B0604020202020204"/>
            </a:endParaRPr>
          </a:p>
          <a:p>
            <a:pPr algn="l" rtl="0" eaLnBrk="0">
              <a:lnSpc>
                <a:spcPct val="109000"/>
              </a:lnSpc>
            </a:pPr>
            <a:endParaRPr sz="1000" dirty="0">
              <a:latin typeface="Arial" panose="020B0604020202020204"/>
              <a:ea typeface="Arial" panose="020B0604020202020204"/>
              <a:cs typeface="Arial" panose="020B0604020202020204"/>
            </a:endParaRPr>
          </a:p>
          <a:p>
            <a:pPr algn="l" rtl="0" eaLnBrk="0">
              <a:lnSpc>
                <a:spcPct val="109000"/>
              </a:lnSpc>
            </a:pPr>
            <a:endParaRPr sz="1000" dirty="0">
              <a:latin typeface="Arial" panose="020B0604020202020204"/>
              <a:ea typeface="Arial" panose="020B0604020202020204"/>
              <a:cs typeface="Arial" panose="020B0604020202020204"/>
            </a:endParaRPr>
          </a:p>
          <a:p>
            <a:pPr algn="l" rtl="0" eaLnBrk="0">
              <a:lnSpc>
                <a:spcPct val="109000"/>
              </a:lnSpc>
            </a:pPr>
            <a:endParaRPr sz="1000" dirty="0">
              <a:latin typeface="Arial" panose="020B0604020202020204"/>
              <a:ea typeface="Arial" panose="020B0604020202020204"/>
              <a:cs typeface="Arial" panose="020B0604020202020204"/>
            </a:endParaRPr>
          </a:p>
          <a:p>
            <a:pPr algn="l" rtl="0" eaLnBrk="0">
              <a:lnSpc>
                <a:spcPct val="109000"/>
              </a:lnSpc>
            </a:pPr>
            <a:endParaRPr sz="1000" dirty="0">
              <a:latin typeface="Arial" panose="020B0604020202020204"/>
              <a:ea typeface="Arial" panose="020B0604020202020204"/>
              <a:cs typeface="Arial" panose="020B0604020202020204"/>
            </a:endParaRPr>
          </a:p>
          <a:p>
            <a:pPr algn="l" rtl="0" eaLnBrk="0">
              <a:lnSpc>
                <a:spcPct val="104000"/>
              </a:lnSpc>
            </a:pPr>
            <a:endParaRPr sz="200" dirty="0">
              <a:latin typeface="Arial" panose="020B0604020202020204"/>
              <a:ea typeface="Arial" panose="020B0604020202020204"/>
              <a:cs typeface="Arial" panose="020B0604020202020204"/>
            </a:endParaRPr>
          </a:p>
          <a:p>
            <a:pPr marL="43180" algn="l" rtl="0" eaLnBrk="0">
              <a:lnSpc>
                <a:spcPct val="88000"/>
              </a:lnSpc>
            </a:pPr>
            <a:r>
              <a:rPr sz="800" kern="0" spc="30" dirty="0">
                <a:solidFill>
                  <a:srgbClr val="231F20">
                    <a:alpha val="100000"/>
                  </a:srgbClr>
                </a:solidFill>
                <a:latin typeface="Arial" panose="020B0604020202020204"/>
                <a:ea typeface="Arial" panose="020B0604020202020204"/>
                <a:cs typeface="Arial" panose="020B0604020202020204"/>
              </a:rPr>
              <a:t>200</a:t>
            </a:r>
            <a:endParaRPr sz="800" dirty="0">
              <a:latin typeface="Arial" panose="020B0604020202020204"/>
              <a:ea typeface="Arial" panose="020B0604020202020204"/>
              <a:cs typeface="Arial" panose="020B0604020202020204"/>
            </a:endParaRPr>
          </a:p>
        </p:txBody>
      </p:sp>
      <p:sp>
        <p:nvSpPr>
          <p:cNvPr id="54" name="textbox 1272"/>
          <p:cNvSpPr/>
          <p:nvPr/>
        </p:nvSpPr>
        <p:spPr>
          <a:xfrm>
            <a:off x="4756374" y="1395255"/>
            <a:ext cx="1650364" cy="149225"/>
          </a:xfrm>
          <a:prstGeom prst="rect">
            <a:avLst/>
          </a:prstGeom>
          <a:noFill/>
          <a:ln w="0" cap="flat">
            <a:noFill/>
            <a:prstDash val="solid"/>
            <a:miter lim="0"/>
          </a:ln>
        </p:spPr>
        <p:txBody>
          <a:bodyPr vert="horz" wrap="square" lIns="0" tIns="0" rIns="0" bIns="0"/>
          <a:lstStyle/>
          <a:p>
            <a:pPr algn="l" rtl="0" eaLnBrk="0">
              <a:lnSpc>
                <a:spcPct val="84000"/>
              </a:lnSpc>
            </a:pPr>
            <a:endParaRPr sz="100" dirty="0">
              <a:latin typeface="Arial" panose="020B0604020202020204"/>
              <a:ea typeface="Arial" panose="020B0604020202020204"/>
              <a:cs typeface="Arial" panose="020B0604020202020204"/>
            </a:endParaRPr>
          </a:p>
          <a:p>
            <a:pPr marL="12700" algn="l" rtl="0" eaLnBrk="0">
              <a:lnSpc>
                <a:spcPct val="81000"/>
              </a:lnSpc>
            </a:pPr>
            <a:r>
              <a:rPr sz="1000" kern="0" spc="10" dirty="0">
                <a:solidFill>
                  <a:srgbClr val="1F2B4A">
                    <a:alpha val="100000"/>
                  </a:srgbClr>
                </a:solidFill>
                <a:latin typeface="Arial" panose="020B0604020202020204"/>
                <a:ea typeface="Arial" panose="020B0604020202020204"/>
                <a:cs typeface="Arial" panose="020B0604020202020204"/>
              </a:rPr>
              <a:t>Output</a:t>
            </a:r>
            <a:r>
              <a:rPr sz="1000" kern="0" spc="110" dirty="0">
                <a:solidFill>
                  <a:srgbClr val="1F2B4A">
                    <a:alpha val="100000"/>
                  </a:srgbClr>
                </a:solidFill>
                <a:latin typeface="Arial" panose="020B0604020202020204"/>
                <a:ea typeface="Arial" panose="020B0604020202020204"/>
                <a:cs typeface="Arial" panose="020B0604020202020204"/>
              </a:rPr>
              <a:t> </a:t>
            </a:r>
            <a:r>
              <a:rPr sz="1000" kern="0" spc="10" dirty="0">
                <a:solidFill>
                  <a:srgbClr val="1F2B4A">
                    <a:alpha val="100000"/>
                  </a:srgbClr>
                </a:solidFill>
                <a:latin typeface="Arial" panose="020B0604020202020204"/>
                <a:ea typeface="Arial" panose="020B0604020202020204"/>
                <a:cs typeface="Arial" panose="020B0604020202020204"/>
              </a:rPr>
              <a:t>Power Curve Graph:</a:t>
            </a:r>
            <a:endParaRPr sz="1000" dirty="0">
              <a:latin typeface="Arial" panose="020B0604020202020204"/>
              <a:ea typeface="Arial" panose="020B0604020202020204"/>
              <a:cs typeface="Arial" panose="020B0604020202020204"/>
            </a:endParaRPr>
          </a:p>
        </p:txBody>
      </p:sp>
      <p:sp>
        <p:nvSpPr>
          <p:cNvPr id="55" name="textbox 1274"/>
          <p:cNvSpPr/>
          <p:nvPr/>
        </p:nvSpPr>
        <p:spPr>
          <a:xfrm>
            <a:off x="688877" y="6609048"/>
            <a:ext cx="1033780" cy="168910"/>
          </a:xfrm>
          <a:prstGeom prst="rect">
            <a:avLst/>
          </a:prstGeom>
          <a:noFill/>
          <a:ln w="0" cap="flat">
            <a:noFill/>
            <a:prstDash val="solid"/>
            <a:miter lim="0"/>
          </a:ln>
        </p:spPr>
        <p:txBody>
          <a:bodyPr vert="horz" wrap="square" lIns="0" tIns="0" rIns="0" bIns="0"/>
          <a:lstStyle/>
          <a:p>
            <a:pPr algn="l" rtl="0" eaLnBrk="0">
              <a:lnSpc>
                <a:spcPct val="87000"/>
              </a:lnSpc>
            </a:pPr>
            <a:endParaRPr sz="100" dirty="0">
              <a:latin typeface="Arial" panose="020B0604020202020204"/>
              <a:ea typeface="Arial" panose="020B0604020202020204"/>
              <a:cs typeface="Arial" panose="020B0604020202020204"/>
            </a:endParaRPr>
          </a:p>
          <a:p>
            <a:pPr marL="12700" algn="l" rtl="0" eaLnBrk="0">
              <a:lnSpc>
                <a:spcPct val="85000"/>
              </a:lnSpc>
            </a:pPr>
            <a:r>
              <a:rPr sz="1100" kern="0" spc="130" dirty="0">
                <a:solidFill>
                  <a:srgbClr val="21294D">
                    <a:alpha val="100000"/>
                  </a:srgbClr>
                </a:solidFill>
                <a:latin typeface="Arial" panose="020B0604020202020204"/>
                <a:ea typeface="Arial" panose="020B0604020202020204"/>
                <a:cs typeface="Arial" panose="020B0604020202020204"/>
              </a:rPr>
              <a:t>1.2</a:t>
            </a:r>
            <a:r>
              <a:rPr sz="1100" kern="0" spc="120" dirty="0">
                <a:solidFill>
                  <a:srgbClr val="21294D">
                    <a:alpha val="100000"/>
                  </a:srgbClr>
                </a:solidFill>
                <a:latin typeface="Arial" panose="020B0604020202020204"/>
                <a:ea typeface="Arial" panose="020B0604020202020204"/>
                <a:cs typeface="Arial" panose="020B0604020202020204"/>
              </a:rPr>
              <a:t> </a:t>
            </a:r>
            <a:r>
              <a:rPr sz="1100" kern="0" spc="0" dirty="0">
                <a:solidFill>
                  <a:srgbClr val="21294D">
                    <a:alpha val="100000"/>
                  </a:srgbClr>
                </a:solidFill>
                <a:latin typeface="Arial" panose="020B0604020202020204"/>
                <a:ea typeface="Arial" panose="020B0604020202020204"/>
                <a:cs typeface="Arial" panose="020B0604020202020204"/>
              </a:rPr>
              <a:t>Mechanical</a:t>
            </a:r>
            <a:endParaRPr sz="1100" dirty="0">
              <a:latin typeface="Arial" panose="020B0604020202020204"/>
              <a:ea typeface="Arial" panose="020B0604020202020204"/>
              <a:cs typeface="Arial" panose="020B0604020202020204"/>
            </a:endParaRPr>
          </a:p>
        </p:txBody>
      </p:sp>
      <p:sp>
        <p:nvSpPr>
          <p:cNvPr id="56" name="textbox 1292"/>
          <p:cNvSpPr/>
          <p:nvPr/>
        </p:nvSpPr>
        <p:spPr>
          <a:xfrm>
            <a:off x="4477270" y="8910554"/>
            <a:ext cx="249554" cy="330834"/>
          </a:xfrm>
          <a:prstGeom prst="rect">
            <a:avLst/>
          </a:prstGeom>
          <a:noFill/>
          <a:ln w="0" cap="flat">
            <a:noFill/>
            <a:prstDash val="solid"/>
            <a:miter lim="0"/>
          </a:ln>
        </p:spPr>
        <p:txBody>
          <a:bodyPr vert="horz" wrap="square" lIns="0" tIns="0" rIns="0" bIns="0"/>
          <a:lstStyle/>
          <a:p>
            <a:pPr algn="l" rtl="0" eaLnBrk="0">
              <a:lnSpc>
                <a:spcPct val="84000"/>
              </a:lnSpc>
            </a:pPr>
            <a:endParaRPr sz="100" dirty="0">
              <a:latin typeface="Arial" panose="020B0604020202020204"/>
              <a:ea typeface="Arial" panose="020B0604020202020204"/>
              <a:cs typeface="Arial" panose="020B0604020202020204"/>
            </a:endParaRPr>
          </a:p>
          <a:p>
            <a:pPr marL="12700" algn="l" rtl="0" eaLnBrk="0">
              <a:lnSpc>
                <a:spcPct val="88000"/>
              </a:lnSpc>
            </a:pPr>
            <a:r>
              <a:rPr sz="800" kern="0" spc="30" dirty="0">
                <a:solidFill>
                  <a:srgbClr val="231F20">
                    <a:alpha val="100000"/>
                  </a:srgbClr>
                </a:solidFill>
                <a:latin typeface="Arial" panose="020B0604020202020204"/>
                <a:ea typeface="Arial" panose="020B0604020202020204"/>
                <a:cs typeface="Arial" panose="020B0604020202020204"/>
              </a:rPr>
              <a:t>0-90</a:t>
            </a:r>
            <a:endParaRPr sz="800" dirty="0">
              <a:latin typeface="Arial" panose="020B0604020202020204"/>
              <a:ea typeface="Arial" panose="020B0604020202020204"/>
              <a:cs typeface="Arial" panose="020B0604020202020204"/>
            </a:endParaRPr>
          </a:p>
          <a:p>
            <a:pPr algn="l" rtl="0" eaLnBrk="0">
              <a:lnSpc>
                <a:spcPct val="119000"/>
              </a:lnSpc>
            </a:pPr>
            <a:endParaRPr sz="500" dirty="0">
              <a:latin typeface="Arial" panose="020B0604020202020204"/>
              <a:ea typeface="Arial" panose="020B0604020202020204"/>
              <a:cs typeface="Arial" panose="020B0604020202020204"/>
            </a:endParaRPr>
          </a:p>
          <a:p>
            <a:pPr marL="19050" algn="l" rtl="0" eaLnBrk="0">
              <a:lnSpc>
                <a:spcPct val="88000"/>
              </a:lnSpc>
              <a:spcBef>
                <a:spcPts val="0"/>
              </a:spcBef>
            </a:pPr>
            <a:r>
              <a:rPr sz="800" kern="0" spc="30" dirty="0">
                <a:solidFill>
                  <a:srgbClr val="231F20">
                    <a:alpha val="100000"/>
                  </a:srgbClr>
                </a:solidFill>
                <a:latin typeface="Arial" panose="020B0604020202020204"/>
                <a:ea typeface="Arial" panose="020B0604020202020204"/>
                <a:cs typeface="Arial" panose="020B0604020202020204"/>
              </a:rPr>
              <a:t>+80</a:t>
            </a:r>
            <a:endParaRPr sz="800" dirty="0">
              <a:latin typeface="Arial" panose="020B0604020202020204"/>
              <a:ea typeface="Arial" panose="020B0604020202020204"/>
              <a:cs typeface="Arial" panose="020B0604020202020204"/>
            </a:endParaRPr>
          </a:p>
        </p:txBody>
      </p:sp>
      <p:sp>
        <p:nvSpPr>
          <p:cNvPr id="57" name="textbox 1294"/>
          <p:cNvSpPr/>
          <p:nvPr/>
        </p:nvSpPr>
        <p:spPr>
          <a:xfrm>
            <a:off x="5400476" y="8558977"/>
            <a:ext cx="264795" cy="290829"/>
          </a:xfrm>
          <a:prstGeom prst="rect">
            <a:avLst/>
          </a:prstGeom>
          <a:noFill/>
          <a:ln w="0" cap="flat">
            <a:noFill/>
            <a:prstDash val="solid"/>
            <a:miter lim="0"/>
          </a:ln>
        </p:spPr>
        <p:txBody>
          <a:bodyPr vert="horz" wrap="square" lIns="0" tIns="0" rIns="0" bIns="0"/>
          <a:lstStyle/>
          <a:p>
            <a:pPr algn="l" rtl="0" eaLnBrk="0">
              <a:lnSpc>
                <a:spcPct val="82000"/>
              </a:lnSpc>
            </a:pPr>
            <a:endParaRPr sz="100" dirty="0">
              <a:latin typeface="Arial" panose="020B0604020202020204"/>
              <a:ea typeface="Arial" panose="020B0604020202020204"/>
              <a:cs typeface="Arial" panose="020B0604020202020204"/>
            </a:endParaRPr>
          </a:p>
          <a:p>
            <a:pPr marL="12700" algn="l" rtl="0" eaLnBrk="0">
              <a:lnSpc>
                <a:spcPct val="76000"/>
              </a:lnSpc>
            </a:pPr>
            <a:r>
              <a:rPr sz="800" kern="0" spc="40" dirty="0">
                <a:solidFill>
                  <a:srgbClr val="FFFFFF">
                    <a:alpha val="100000"/>
                  </a:srgbClr>
                </a:solidFill>
                <a:latin typeface="Arial" panose="020B0604020202020204"/>
                <a:ea typeface="Arial" panose="020B0604020202020204"/>
                <a:cs typeface="Arial" panose="020B0604020202020204"/>
              </a:rPr>
              <a:t>MAX</a:t>
            </a:r>
            <a:endParaRPr sz="800" dirty="0">
              <a:latin typeface="Arial" panose="020B0604020202020204"/>
              <a:ea typeface="Arial" panose="020B0604020202020204"/>
              <a:cs typeface="Arial" panose="020B0604020202020204"/>
            </a:endParaRPr>
          </a:p>
          <a:p>
            <a:pPr algn="l" rtl="0" eaLnBrk="0">
              <a:lnSpc>
                <a:spcPct val="107000"/>
              </a:lnSpc>
            </a:pPr>
            <a:endParaRPr sz="400" dirty="0">
              <a:latin typeface="Arial" panose="020B0604020202020204"/>
              <a:ea typeface="Arial" panose="020B0604020202020204"/>
              <a:cs typeface="Arial" panose="020B0604020202020204"/>
            </a:endParaRPr>
          </a:p>
          <a:p>
            <a:pPr marL="20320" algn="l" rtl="0" eaLnBrk="0">
              <a:lnSpc>
                <a:spcPct val="88000"/>
              </a:lnSpc>
              <a:spcBef>
                <a:spcPts val="0"/>
              </a:spcBef>
            </a:pPr>
            <a:r>
              <a:rPr sz="800" kern="0" spc="30" dirty="0">
                <a:solidFill>
                  <a:srgbClr val="231F20">
                    <a:alpha val="100000"/>
                  </a:srgbClr>
                </a:solidFill>
                <a:latin typeface="Arial" panose="020B0604020202020204"/>
                <a:ea typeface="Arial" panose="020B0604020202020204"/>
                <a:cs typeface="Arial" panose="020B0604020202020204"/>
              </a:rPr>
              <a:t>+55</a:t>
            </a:r>
            <a:endParaRPr sz="800" dirty="0">
              <a:latin typeface="Arial" panose="020B0604020202020204"/>
              <a:ea typeface="Arial" panose="020B0604020202020204"/>
              <a:cs typeface="Arial" panose="020B0604020202020204"/>
            </a:endParaRPr>
          </a:p>
        </p:txBody>
      </p:sp>
      <p:pic>
        <p:nvPicPr>
          <p:cNvPr id="58" name="picture 1296"/>
          <p:cNvPicPr>
            <a:picLocks noChangeAspect="1"/>
          </p:cNvPicPr>
          <p:nvPr/>
        </p:nvPicPr>
        <p:blipFill>
          <a:blip r:embed="rId24"/>
          <a:stretch>
            <a:fillRect/>
          </a:stretch>
        </p:blipFill>
        <p:spPr>
          <a:xfrm rot="21600000">
            <a:off x="2550176" y="3952923"/>
            <a:ext cx="8024" cy="2577918"/>
          </a:xfrm>
          <a:prstGeom prst="rect">
            <a:avLst/>
          </a:prstGeom>
        </p:spPr>
      </p:pic>
      <p:sp>
        <p:nvSpPr>
          <p:cNvPr id="59" name="textbox 1298"/>
          <p:cNvSpPr/>
          <p:nvPr/>
        </p:nvSpPr>
        <p:spPr>
          <a:xfrm>
            <a:off x="6630246" y="7556743"/>
            <a:ext cx="130175" cy="71755"/>
          </a:xfrm>
          <a:prstGeom prst="rect">
            <a:avLst/>
          </a:prstGeom>
          <a:noFill/>
          <a:ln w="0" cap="flat">
            <a:noFill/>
            <a:prstDash val="solid"/>
            <a:miter lim="0"/>
          </a:ln>
        </p:spPr>
        <p:txBody>
          <a:bodyPr vert="horz" wrap="square" lIns="0" tIns="0" rIns="0" bIns="0"/>
          <a:lstStyle/>
          <a:p>
            <a:pPr algn="l" rtl="0" eaLnBrk="0">
              <a:lnSpc>
                <a:spcPct val="83000"/>
              </a:lnSpc>
            </a:pPr>
            <a:endParaRPr sz="100" dirty="0">
              <a:latin typeface="Arial" panose="020B0604020202020204"/>
              <a:ea typeface="Arial" panose="020B0604020202020204"/>
              <a:cs typeface="Arial" panose="020B0604020202020204"/>
            </a:endParaRPr>
          </a:p>
          <a:p>
            <a:pPr marL="12700" algn="l" rtl="0" eaLnBrk="0">
              <a:lnSpc>
                <a:spcPts val="360"/>
              </a:lnSpc>
            </a:pPr>
            <a:r>
              <a:rPr sz="800" kern="0" spc="10" dirty="0">
                <a:solidFill>
                  <a:srgbClr val="231F20">
                    <a:alpha val="100000"/>
                  </a:srgbClr>
                </a:solidFill>
                <a:latin typeface="HarmonyOS Sans SC" panose="00000500000000000000" charset="-122"/>
                <a:ea typeface="HarmonyOS Sans SC" panose="00000500000000000000" charset="-122"/>
                <a:cs typeface="HarmonyOS Sans SC" panose="00000500000000000000" charset="-122"/>
              </a:rPr>
              <a:t>--</a:t>
            </a:r>
            <a:endParaRPr sz="800" dirty="0">
              <a:latin typeface="HarmonyOS Sans SC" panose="00000500000000000000" charset="-122"/>
              <a:ea typeface="HarmonyOS Sans SC" panose="00000500000000000000" charset="-122"/>
              <a:cs typeface="HarmonyOS Sans SC" panose="00000500000000000000" charset="-122"/>
            </a:endParaRPr>
          </a:p>
        </p:txBody>
      </p:sp>
      <p:sp>
        <p:nvSpPr>
          <p:cNvPr id="60" name="textbox 1300"/>
          <p:cNvSpPr/>
          <p:nvPr/>
        </p:nvSpPr>
        <p:spPr>
          <a:xfrm>
            <a:off x="6630246" y="8011537"/>
            <a:ext cx="130175" cy="71755"/>
          </a:xfrm>
          <a:prstGeom prst="rect">
            <a:avLst/>
          </a:prstGeom>
          <a:noFill/>
          <a:ln w="0" cap="flat">
            <a:noFill/>
            <a:prstDash val="solid"/>
            <a:miter lim="0"/>
          </a:ln>
        </p:spPr>
        <p:txBody>
          <a:bodyPr vert="horz" wrap="square" lIns="0" tIns="0" rIns="0" bIns="0"/>
          <a:lstStyle/>
          <a:p>
            <a:pPr algn="l" rtl="0" eaLnBrk="0">
              <a:lnSpc>
                <a:spcPct val="83000"/>
              </a:lnSpc>
            </a:pPr>
            <a:endParaRPr sz="100" dirty="0">
              <a:latin typeface="Arial" panose="020B0604020202020204"/>
              <a:ea typeface="Arial" panose="020B0604020202020204"/>
              <a:cs typeface="Arial" panose="020B0604020202020204"/>
            </a:endParaRPr>
          </a:p>
          <a:p>
            <a:pPr marL="12700" algn="l" rtl="0" eaLnBrk="0">
              <a:lnSpc>
                <a:spcPts val="360"/>
              </a:lnSpc>
            </a:pPr>
            <a:r>
              <a:rPr sz="800" kern="0" spc="10" dirty="0">
                <a:solidFill>
                  <a:srgbClr val="231F20">
                    <a:alpha val="100000"/>
                  </a:srgbClr>
                </a:solidFill>
                <a:latin typeface="HarmonyOS Sans SC" panose="00000500000000000000" charset="-122"/>
                <a:ea typeface="HarmonyOS Sans SC" panose="00000500000000000000" charset="-122"/>
                <a:cs typeface="HarmonyOS Sans SC" panose="00000500000000000000" charset="-122"/>
              </a:rPr>
              <a:t>--</a:t>
            </a:r>
            <a:endParaRPr sz="800" dirty="0">
              <a:latin typeface="HarmonyOS Sans SC" panose="00000500000000000000" charset="-122"/>
              <a:ea typeface="HarmonyOS Sans SC" panose="00000500000000000000" charset="-122"/>
              <a:cs typeface="HarmonyOS Sans SC" panose="00000500000000000000" charset="-122"/>
            </a:endParaRPr>
          </a:p>
        </p:txBody>
      </p:sp>
      <p:sp>
        <p:nvSpPr>
          <p:cNvPr id="61" name="textbox 1302"/>
          <p:cNvSpPr/>
          <p:nvPr/>
        </p:nvSpPr>
        <p:spPr>
          <a:xfrm>
            <a:off x="6630246" y="7843063"/>
            <a:ext cx="130175" cy="71755"/>
          </a:xfrm>
          <a:prstGeom prst="rect">
            <a:avLst/>
          </a:prstGeom>
          <a:noFill/>
          <a:ln w="0" cap="flat">
            <a:noFill/>
            <a:prstDash val="solid"/>
            <a:miter lim="0"/>
          </a:ln>
        </p:spPr>
        <p:txBody>
          <a:bodyPr vert="horz" wrap="square" lIns="0" tIns="0" rIns="0" bIns="0"/>
          <a:lstStyle/>
          <a:p>
            <a:pPr algn="l" rtl="0" eaLnBrk="0">
              <a:lnSpc>
                <a:spcPct val="83000"/>
              </a:lnSpc>
            </a:pPr>
            <a:endParaRPr sz="100" dirty="0">
              <a:latin typeface="Arial" panose="020B0604020202020204"/>
              <a:ea typeface="Arial" panose="020B0604020202020204"/>
              <a:cs typeface="Arial" panose="020B0604020202020204"/>
            </a:endParaRPr>
          </a:p>
          <a:p>
            <a:pPr marL="12700" algn="l" rtl="0" eaLnBrk="0">
              <a:lnSpc>
                <a:spcPts val="360"/>
              </a:lnSpc>
            </a:pPr>
            <a:r>
              <a:rPr sz="800" kern="0" spc="10" dirty="0">
                <a:solidFill>
                  <a:srgbClr val="231F20">
                    <a:alpha val="100000"/>
                  </a:srgbClr>
                </a:solidFill>
                <a:latin typeface="HarmonyOS Sans SC" panose="00000500000000000000" charset="-122"/>
                <a:ea typeface="HarmonyOS Sans SC" panose="00000500000000000000" charset="-122"/>
                <a:cs typeface="HarmonyOS Sans SC" panose="00000500000000000000" charset="-122"/>
              </a:rPr>
              <a:t>--</a:t>
            </a:r>
            <a:endParaRPr sz="800" dirty="0">
              <a:latin typeface="HarmonyOS Sans SC" panose="00000500000000000000" charset="-122"/>
              <a:ea typeface="HarmonyOS Sans SC" panose="00000500000000000000" charset="-122"/>
              <a:cs typeface="HarmonyOS Sans SC" panose="00000500000000000000" charset="-122"/>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736" name="picture 736"/>
          <p:cNvPicPr>
            <a:picLocks noChangeAspect="1"/>
          </p:cNvPicPr>
          <p:nvPr/>
        </p:nvPicPr>
        <p:blipFill>
          <a:blip r:embed="rId1"/>
          <a:stretch>
            <a:fillRect/>
          </a:stretch>
        </p:blipFill>
        <p:spPr>
          <a:xfrm rot="21600000">
            <a:off x="192238" y="539985"/>
            <a:ext cx="7094709" cy="6596"/>
          </a:xfrm>
          <a:prstGeom prst="rect">
            <a:avLst/>
          </a:prstGeom>
        </p:spPr>
      </p:pic>
      <p:pic>
        <p:nvPicPr>
          <p:cNvPr id="670" name="picture 670"/>
          <p:cNvPicPr>
            <a:picLocks noChangeAspect="1"/>
          </p:cNvPicPr>
          <p:nvPr/>
        </p:nvPicPr>
        <p:blipFill>
          <a:blip r:embed="rId2"/>
          <a:stretch>
            <a:fillRect/>
          </a:stretch>
        </p:blipFill>
        <p:spPr>
          <a:xfrm rot="21600000">
            <a:off x="263985" y="9719952"/>
            <a:ext cx="7094709" cy="10501"/>
          </a:xfrm>
          <a:prstGeom prst="rect">
            <a:avLst/>
          </a:prstGeom>
        </p:spPr>
      </p:pic>
      <p:sp>
        <p:nvSpPr>
          <p:cNvPr id="2" name="文本框 1"/>
          <p:cNvSpPr txBox="1"/>
          <p:nvPr/>
        </p:nvSpPr>
        <p:spPr>
          <a:xfrm>
            <a:off x="577215" y="9781858"/>
            <a:ext cx="5080000" cy="275590"/>
          </a:xfrm>
          <a:prstGeom prst="rect">
            <a:avLst/>
          </a:prstGeom>
        </p:spPr>
        <p:txBody>
          <a:bodyPr>
            <a:spAutoFit/>
          </a:bodyPr>
          <a:p>
            <a:pPr algn="ctr"/>
            <a:r>
              <a:rPr lang="zh-CN" altLang="en-US" sz="1200" b="1">
                <a:solidFill>
                  <a:schemeClr val="tx1"/>
                </a:solidFill>
                <a:latin typeface="微软雅黑" panose="020B0503020204020204" charset="-122"/>
                <a:ea typeface="微软雅黑" panose="020B0503020204020204" charset="-122"/>
              </a:rPr>
              <a:t>南京市雨花区软件大道</a:t>
            </a:r>
            <a:r>
              <a:rPr lang="en-US" altLang="zh-CN" sz="1200" b="1">
                <a:solidFill>
                  <a:schemeClr val="tx1"/>
                </a:solidFill>
                <a:latin typeface="微软雅黑" panose="020B0503020204020204" charset="-122"/>
                <a:ea typeface="微软雅黑" panose="020B0503020204020204" charset="-122"/>
              </a:rPr>
              <a:t>180</a:t>
            </a:r>
            <a:r>
              <a:rPr lang="zh-CN" altLang="en-US" sz="1200" b="1">
                <a:solidFill>
                  <a:schemeClr val="tx1"/>
                </a:solidFill>
                <a:latin typeface="微软雅黑" panose="020B0503020204020204" charset="-122"/>
                <a:ea typeface="微软雅黑" panose="020B0503020204020204" charset="-122"/>
              </a:rPr>
              <a:t>号大数据产业基地</a:t>
            </a:r>
            <a:r>
              <a:rPr lang="en-US" altLang="zh-CN" sz="1200" b="1">
                <a:solidFill>
                  <a:schemeClr val="tx1"/>
                </a:solidFill>
                <a:latin typeface="微软雅黑" panose="020B0503020204020204" charset="-122"/>
                <a:ea typeface="微软雅黑" panose="020B0503020204020204" charset="-122"/>
              </a:rPr>
              <a:t>2</a:t>
            </a:r>
            <a:r>
              <a:rPr lang="zh-CN" altLang="en-US" sz="1200" b="1">
                <a:solidFill>
                  <a:schemeClr val="tx1"/>
                </a:solidFill>
                <a:latin typeface="微软雅黑" panose="020B0503020204020204" charset="-122"/>
                <a:ea typeface="微软雅黑" panose="020B0503020204020204" charset="-122"/>
              </a:rPr>
              <a:t>栋</a:t>
            </a:r>
            <a:endParaRPr lang="zh-CN" altLang="en-US" sz="1200" b="1">
              <a:solidFill>
                <a:schemeClr val="tx1"/>
              </a:solidFill>
              <a:latin typeface="微软雅黑" panose="020B0503020204020204" charset="-122"/>
              <a:ea typeface="微软雅黑" panose="020B0503020204020204" charset="-122"/>
            </a:endParaRPr>
          </a:p>
        </p:txBody>
      </p:sp>
      <p:pic>
        <p:nvPicPr>
          <p:cNvPr id="4" name="图片 3" descr="定位标志"/>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160145" y="9782175"/>
            <a:ext cx="204470" cy="204470"/>
          </a:xfrm>
          <a:prstGeom prst="rect">
            <a:avLst/>
          </a:prstGeom>
        </p:spPr>
      </p:pic>
      <p:pic>
        <p:nvPicPr>
          <p:cNvPr id="5" name="图片 4" descr="电话"/>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4900930" y="9832340"/>
            <a:ext cx="186690" cy="186690"/>
          </a:xfrm>
          <a:prstGeom prst="rect">
            <a:avLst/>
          </a:prstGeom>
        </p:spPr>
      </p:pic>
      <p:sp>
        <p:nvSpPr>
          <p:cNvPr id="6" name="文本框 5"/>
          <p:cNvSpPr txBox="1"/>
          <p:nvPr/>
        </p:nvSpPr>
        <p:spPr>
          <a:xfrm>
            <a:off x="5072380" y="9782175"/>
            <a:ext cx="1979930" cy="282575"/>
          </a:xfrm>
          <a:prstGeom prst="rect">
            <a:avLst/>
          </a:prstGeom>
        </p:spPr>
        <p:txBody>
          <a:bodyPr>
            <a:noAutofit/>
          </a:bodyPr>
          <a:p>
            <a:r>
              <a:rPr lang="en-US" altLang="zh-CN" sz="1200" b="1">
                <a:solidFill>
                  <a:schemeClr val="tx1"/>
                </a:solidFill>
                <a:latin typeface="微软雅黑" panose="020B0503020204020204" charset="-122"/>
                <a:ea typeface="微软雅黑" panose="020B0503020204020204" charset="-122"/>
              </a:rPr>
              <a:t>+86-13951873509</a:t>
            </a:r>
            <a:endParaRPr lang="en-US" altLang="zh-CN" sz="1200" b="1">
              <a:solidFill>
                <a:schemeClr val="tx1"/>
              </a:solidFill>
              <a:latin typeface="微软雅黑" panose="020B0503020204020204" charset="-122"/>
              <a:ea typeface="微软雅黑" panose="020B0503020204020204" charset="-122"/>
            </a:endParaRPr>
          </a:p>
        </p:txBody>
      </p:sp>
      <p:pic>
        <p:nvPicPr>
          <p:cNvPr id="7" name="图片 6" descr="网页"/>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1165225" y="10027920"/>
            <a:ext cx="192405" cy="192405"/>
          </a:xfrm>
          <a:prstGeom prst="rect">
            <a:avLst/>
          </a:prstGeom>
        </p:spPr>
      </p:pic>
      <p:sp>
        <p:nvSpPr>
          <p:cNvPr id="8" name="文本框 7"/>
          <p:cNvSpPr txBox="1"/>
          <p:nvPr/>
        </p:nvSpPr>
        <p:spPr>
          <a:xfrm>
            <a:off x="1342390" y="9980613"/>
            <a:ext cx="5080000" cy="275590"/>
          </a:xfrm>
          <a:prstGeom prst="rect">
            <a:avLst/>
          </a:prstGeom>
        </p:spPr>
        <p:txBody>
          <a:bodyPr>
            <a:spAutoFit/>
          </a:bodyPr>
          <a:p>
            <a:r>
              <a:rPr lang="en-US" altLang="zh-CN" sz="1200" b="1">
                <a:solidFill>
                  <a:schemeClr val="tx1"/>
                </a:solidFill>
                <a:latin typeface="微软雅黑" panose="020B0503020204020204" charset="-122"/>
                <a:ea typeface="微软雅黑" panose="020B0503020204020204" charset="-122"/>
              </a:rPr>
              <a:t>https://www.shinewave-tech.com</a:t>
            </a:r>
            <a:endParaRPr lang="en-US" altLang="zh-CN" sz="1200" b="1">
              <a:solidFill>
                <a:schemeClr val="tx1"/>
              </a:solidFill>
              <a:latin typeface="微软雅黑" panose="020B0503020204020204" charset="-122"/>
              <a:ea typeface="微软雅黑" panose="020B0503020204020204" charset="-122"/>
            </a:endParaRPr>
          </a:p>
        </p:txBody>
      </p:sp>
      <p:pic>
        <p:nvPicPr>
          <p:cNvPr id="9" name="图片 8" descr="信息"/>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4202430" y="9991090"/>
            <a:ext cx="239395" cy="239395"/>
          </a:xfrm>
          <a:prstGeom prst="rect">
            <a:avLst/>
          </a:prstGeom>
        </p:spPr>
      </p:pic>
      <p:sp>
        <p:nvSpPr>
          <p:cNvPr id="10" name="文本框 9"/>
          <p:cNvSpPr txBox="1"/>
          <p:nvPr/>
        </p:nvSpPr>
        <p:spPr>
          <a:xfrm>
            <a:off x="4426585" y="9980930"/>
            <a:ext cx="2519680" cy="282575"/>
          </a:xfrm>
          <a:prstGeom prst="rect">
            <a:avLst/>
          </a:prstGeom>
        </p:spPr>
        <p:txBody>
          <a:bodyPr>
            <a:noAutofit/>
          </a:bodyPr>
          <a:p>
            <a:pPr marL="0" indent="0">
              <a:spcBef>
                <a:spcPct val="0"/>
              </a:spcBef>
              <a:spcAft>
                <a:spcPct val="0"/>
              </a:spcAft>
            </a:pPr>
            <a:r>
              <a:rPr lang="en-US" altLang="zh-CN" sz="1200" b="1" i="0">
                <a:solidFill>
                  <a:schemeClr val="tx1"/>
                </a:solidFill>
                <a:latin typeface="微软雅黑" panose="020B0503020204020204" charset="-122"/>
                <a:ea typeface="微软雅黑" panose="020B0503020204020204" charset="-122"/>
              </a:rPr>
              <a:t>info@shinewave-tech.com</a:t>
            </a:r>
            <a:endParaRPr lang="en-US" altLang="zh-CN" sz="1200" b="1" i="0">
              <a:solidFill>
                <a:schemeClr val="tx1"/>
              </a:solidFill>
              <a:latin typeface="微软雅黑" panose="020B0503020204020204" charset="-122"/>
              <a:ea typeface="微软雅黑" panose="020B0503020204020204" charset="-122"/>
            </a:endParaRPr>
          </a:p>
        </p:txBody>
      </p:sp>
      <p:pic>
        <p:nvPicPr>
          <p:cNvPr id="13" name="图片 12" descr="SWT公司logo-透明"/>
          <p:cNvPicPr>
            <a:picLocks noChangeAspect="1"/>
          </p:cNvPicPr>
          <p:nvPr/>
        </p:nvPicPr>
        <p:blipFill>
          <a:blip r:embed="rId11"/>
          <a:stretch>
            <a:fillRect/>
          </a:stretch>
        </p:blipFill>
        <p:spPr>
          <a:xfrm>
            <a:off x="281305" y="9782175"/>
            <a:ext cx="744220" cy="434975"/>
          </a:xfrm>
          <a:prstGeom prst="rect">
            <a:avLst/>
          </a:prstGeom>
        </p:spPr>
      </p:pic>
      <p:sp>
        <p:nvSpPr>
          <p:cNvPr id="22" name="文本框 21"/>
          <p:cNvSpPr txBox="1"/>
          <p:nvPr/>
        </p:nvSpPr>
        <p:spPr>
          <a:xfrm>
            <a:off x="0" y="57150"/>
            <a:ext cx="7559675" cy="460375"/>
          </a:xfrm>
          <a:prstGeom prst="rect">
            <a:avLst/>
          </a:prstGeom>
        </p:spPr>
        <p:txBody>
          <a:bodyPr wrap="square">
            <a:spAutoFit/>
          </a:bodyPr>
          <a:p>
            <a:pPr marL="0" indent="0" algn="ctr">
              <a:lnSpc>
                <a:spcPts val="1440"/>
              </a:lnSpc>
              <a:spcBef>
                <a:spcPct val="0"/>
              </a:spcBef>
              <a:spcAft>
                <a:spcPct val="0"/>
              </a:spcAft>
            </a:pPr>
            <a:r>
              <a:rPr lang="zh-CN" altLang="en-US" sz="1600" b="1">
                <a:solidFill>
                  <a:schemeClr val="tx1"/>
                </a:solidFill>
              </a:rPr>
              <a:t>本图册为代表性规格产品，如需定制，可随时联系我司业务人员。</a:t>
            </a:r>
            <a:endParaRPr lang="zh-CN" altLang="en-US" sz="1600" b="1">
              <a:solidFill>
                <a:schemeClr val="tx1"/>
              </a:solidFill>
            </a:endParaRPr>
          </a:p>
          <a:p>
            <a:pPr marL="0" indent="0" algn="ctr">
              <a:lnSpc>
                <a:spcPts val="1440"/>
              </a:lnSpc>
              <a:spcBef>
                <a:spcPct val="0"/>
              </a:spcBef>
              <a:spcAft>
                <a:spcPct val="0"/>
              </a:spcAft>
            </a:pPr>
            <a:r>
              <a:rPr lang="en-US" altLang="zh-CN" sz="1200" b="1">
                <a:solidFill>
                  <a:srgbClr val="1F2329"/>
                </a:solidFill>
              </a:rPr>
              <a:t>This catalog features representative products. For customization, please contact our sales team.</a:t>
            </a:r>
            <a:endParaRPr lang="en-US" altLang="zh-CN" sz="1200" b="1">
              <a:solidFill>
                <a:srgbClr val="1F2329"/>
              </a:solidFill>
            </a:endParaRPr>
          </a:p>
        </p:txBody>
      </p:sp>
      <p:pic>
        <p:nvPicPr>
          <p:cNvPr id="11" name="picture 1184"/>
          <p:cNvPicPr>
            <a:picLocks noChangeAspect="1"/>
          </p:cNvPicPr>
          <p:nvPr/>
        </p:nvPicPr>
        <p:blipFill>
          <a:blip r:embed="rId12"/>
          <a:stretch>
            <a:fillRect/>
          </a:stretch>
        </p:blipFill>
        <p:spPr>
          <a:xfrm rot="21600000">
            <a:off x="542447" y="921807"/>
            <a:ext cx="6394888" cy="2066831"/>
          </a:xfrm>
          <a:prstGeom prst="rect">
            <a:avLst/>
          </a:prstGeom>
        </p:spPr>
      </p:pic>
      <p:graphicFrame>
        <p:nvGraphicFramePr>
          <p:cNvPr id="12" name="table 1186"/>
          <p:cNvGraphicFramePr>
            <a:graphicFrameLocks noGrp="1"/>
          </p:cNvGraphicFramePr>
          <p:nvPr/>
        </p:nvGraphicFramePr>
        <p:xfrm>
          <a:off x="542447" y="921807"/>
          <a:ext cx="6394450" cy="2066290"/>
        </p:xfrm>
        <a:graphic>
          <a:graphicData uri="http://schemas.openxmlformats.org/drawingml/2006/table">
            <a:tbl>
              <a:tblPr/>
              <a:tblGrid>
                <a:gridCol w="1215389"/>
                <a:gridCol w="1248410"/>
                <a:gridCol w="3930650"/>
              </a:tblGrid>
              <a:tr h="171450">
                <a:tc gridSpan="2">
                  <a:txBody>
                    <a:bodyPr/>
                    <a:lstStyle/>
                    <a:p>
                      <a:pPr algn="l" rtl="0" eaLnBrk="0">
                        <a:lnSpc>
                          <a:spcPct val="109000"/>
                        </a:lnSpc>
                      </a:pPr>
                      <a:endParaRPr sz="400" dirty="0">
                        <a:latin typeface="Arial" panose="020B0604020202020204"/>
                        <a:ea typeface="Arial" panose="020B0604020202020204"/>
                        <a:cs typeface="Arial" panose="020B0604020202020204"/>
                      </a:endParaRPr>
                    </a:p>
                    <a:p>
                      <a:pPr marL="384810" algn="l" rtl="0" eaLnBrk="0">
                        <a:lnSpc>
                          <a:spcPct val="77000"/>
                        </a:lnSpc>
                        <a:spcBef>
                          <a:spcPts val="0"/>
                        </a:spcBef>
                      </a:pPr>
                      <a:r>
                        <a:rPr sz="800" kern="0" spc="60" dirty="0">
                          <a:solidFill>
                            <a:srgbClr val="231F20">
                              <a:alpha val="100000"/>
                            </a:srgbClr>
                          </a:solidFill>
                          <a:latin typeface="Arial" panose="020B0604020202020204"/>
                          <a:ea typeface="Arial" panose="020B0604020202020204"/>
                          <a:cs typeface="Arial" panose="020B0604020202020204"/>
                        </a:rPr>
                        <a:t>AMPLIFIER CONNE</a:t>
                      </a:r>
                      <a:r>
                        <a:rPr sz="800" kern="0" spc="50" dirty="0">
                          <a:solidFill>
                            <a:srgbClr val="231F20">
                              <a:alpha val="100000"/>
                            </a:srgbClr>
                          </a:solidFill>
                          <a:latin typeface="Arial" panose="020B0604020202020204"/>
                          <a:ea typeface="Arial" panose="020B0604020202020204"/>
                          <a:cs typeface="Arial" panose="020B0604020202020204"/>
                        </a:rPr>
                        <a:t>CTOR TYPE:</a:t>
                      </a:r>
                      <a:endParaRPr sz="800" dirty="0">
                        <a:latin typeface="Arial" panose="020B0604020202020204"/>
                        <a:ea typeface="Arial" panose="020B0604020202020204"/>
                        <a:cs typeface="Arial" panose="020B0604020202020204"/>
                      </a:endParaRPr>
                    </a:p>
                  </a:txBody>
                  <a:tcPr marL="0" marR="0" marT="0" marB="0" vert="horz">
                    <a:lnL>
                      <a:noFill/>
                    </a:lnL>
                    <a:lnR w="9525" cap="flat" cmpd="sng" algn="ctr">
                      <a:solidFill>
                        <a:srgbClr val="21294D"/>
                      </a:solidFill>
                      <a:prstDash val="solid"/>
                      <a:round/>
                      <a:headEnd type="none" w="med" len="med"/>
                      <a:tailEnd type="none" w="med" len="med"/>
                    </a:lnR>
                    <a:lnT>
                      <a:noFill/>
                    </a:lnT>
                    <a:lnB>
                      <a:noFill/>
                    </a:lnB>
                  </a:tcPr>
                </a:tc>
                <a:tc hMerge="1">
                  <a:tcPr marL="0" marR="0" marT="0" marB="0" vert="horz">
                    <a:lnL>
                      <a:noFill/>
                    </a:lnL>
                    <a:lnR w="9525" cap="flat" cmpd="sng" algn="ctr">
                      <a:solidFill>
                        <a:srgbClr val="21294D"/>
                      </a:solidFill>
                      <a:prstDash val="solid"/>
                      <a:round/>
                      <a:headEnd type="none" w="med" len="med"/>
                      <a:tailEnd type="none" w="med" len="med"/>
                    </a:lnR>
                    <a:lnT>
                      <a:noFill/>
                    </a:lnT>
                    <a:lnB>
                      <a:noFill/>
                    </a:lnB>
                  </a:tcPr>
                </a:tc>
                <a:tc>
                  <a:txBody>
                    <a:bodyPr/>
                    <a:lstStyle/>
                    <a:p>
                      <a:pPr algn="l" rtl="0" eaLnBrk="0">
                        <a:lnSpc>
                          <a:spcPct val="114000"/>
                        </a:lnSpc>
                      </a:pPr>
                      <a:endParaRPr sz="600" dirty="0">
                        <a:latin typeface="Arial" panose="020B0604020202020204"/>
                        <a:ea typeface="Arial" panose="020B0604020202020204"/>
                        <a:cs typeface="Arial" panose="020B0604020202020204"/>
                      </a:endParaRPr>
                    </a:p>
                    <a:p>
                      <a:pPr marL="167640" algn="l" rtl="0" eaLnBrk="0">
                        <a:lnSpc>
                          <a:spcPts val="360"/>
                        </a:lnSpc>
                        <a:spcBef>
                          <a:spcPts val="5"/>
                        </a:spcBef>
                      </a:pPr>
                      <a:r>
                        <a:rPr sz="800" kern="0" spc="-10" dirty="0">
                          <a:solidFill>
                            <a:srgbClr val="231F20">
                              <a:alpha val="100000"/>
                            </a:srgbClr>
                          </a:solidFill>
                          <a:latin typeface="微软雅黑" panose="020B0503020204020204" charset="-122"/>
                          <a:ea typeface="微软雅黑" panose="020B0503020204020204" charset="-122"/>
                          <a:cs typeface="微软雅黑" panose="020B0503020204020204" charset="-122"/>
                        </a:rPr>
                        <a:t>——</a:t>
                      </a:r>
                      <a:endParaRPr sz="800" dirty="0">
                        <a:latin typeface="微软雅黑" panose="020B0503020204020204" charset="-122"/>
                        <a:ea typeface="微软雅黑" panose="020B0503020204020204" charset="-122"/>
                        <a:cs typeface="微软雅黑" panose="020B0503020204020204" charset="-122"/>
                      </a:endParaRPr>
                    </a:p>
                  </a:txBody>
                  <a:tcPr marL="0" marR="0" marT="0" marB="0" vert="horz">
                    <a:lnL w="9525" cap="flat" cmpd="sng" algn="ctr">
                      <a:solidFill>
                        <a:srgbClr val="21294D"/>
                      </a:solidFill>
                      <a:prstDash val="solid"/>
                      <a:round/>
                      <a:headEnd type="none" w="med" len="med"/>
                      <a:tailEnd type="none" w="med" len="med"/>
                    </a:lnL>
                    <a:lnR>
                      <a:noFill/>
                    </a:lnR>
                    <a:lnT>
                      <a:noFill/>
                    </a:lnT>
                    <a:lnB>
                      <a:noFill/>
                    </a:lnB>
                  </a:tcPr>
                </a:tc>
              </a:tr>
              <a:tr h="228600">
                <a:tc gridSpan="2">
                  <a:txBody>
                    <a:bodyPr/>
                    <a:lstStyle/>
                    <a:p>
                      <a:pPr algn="l" rtl="0" eaLnBrk="0">
                        <a:lnSpc>
                          <a:spcPct val="122000"/>
                        </a:lnSpc>
                      </a:pPr>
                      <a:endParaRPr sz="400" dirty="0">
                        <a:latin typeface="Arial" panose="020B0604020202020204"/>
                        <a:ea typeface="Arial" panose="020B0604020202020204"/>
                        <a:cs typeface="Arial" panose="020B0604020202020204"/>
                      </a:endParaRPr>
                    </a:p>
                    <a:p>
                      <a:pPr marL="387350" algn="l" rtl="0" eaLnBrk="0">
                        <a:lnSpc>
                          <a:spcPct val="77000"/>
                        </a:lnSpc>
                        <a:spcBef>
                          <a:spcPts val="0"/>
                        </a:spcBef>
                      </a:pPr>
                      <a:r>
                        <a:rPr sz="800" kern="0" spc="50" dirty="0">
                          <a:solidFill>
                            <a:srgbClr val="231F20">
                              <a:alpha val="100000"/>
                            </a:srgbClr>
                          </a:solidFill>
                          <a:latin typeface="Arial" panose="020B0604020202020204"/>
                          <a:ea typeface="Arial" panose="020B0604020202020204"/>
                          <a:cs typeface="Arial" panose="020B0604020202020204"/>
                        </a:rPr>
                        <a:t>TRIAD CABLE</a:t>
                      </a:r>
                      <a:r>
                        <a:rPr sz="800" kern="0" spc="80" dirty="0">
                          <a:solidFill>
                            <a:srgbClr val="231F20">
                              <a:alpha val="100000"/>
                            </a:srgbClr>
                          </a:solidFill>
                          <a:latin typeface="Arial" panose="020B0604020202020204"/>
                          <a:ea typeface="Arial" panose="020B0604020202020204"/>
                          <a:cs typeface="Arial" panose="020B0604020202020204"/>
                        </a:rPr>
                        <a:t> </a:t>
                      </a:r>
                      <a:r>
                        <a:rPr sz="800" kern="0" spc="50" dirty="0">
                          <a:solidFill>
                            <a:srgbClr val="231F20">
                              <a:alpha val="100000"/>
                            </a:srgbClr>
                          </a:solidFill>
                          <a:latin typeface="Arial" panose="020B0604020202020204"/>
                          <a:ea typeface="Arial" panose="020B0604020202020204"/>
                          <a:cs typeface="Arial" panose="020B0604020202020204"/>
                        </a:rPr>
                        <a:t>PART</a:t>
                      </a:r>
                      <a:r>
                        <a:rPr sz="800" kern="0" spc="80" dirty="0">
                          <a:solidFill>
                            <a:srgbClr val="231F20">
                              <a:alpha val="100000"/>
                            </a:srgbClr>
                          </a:solidFill>
                          <a:latin typeface="Arial" panose="020B0604020202020204"/>
                          <a:ea typeface="Arial" panose="020B0604020202020204"/>
                          <a:cs typeface="Arial" panose="020B0604020202020204"/>
                        </a:rPr>
                        <a:t> </a:t>
                      </a:r>
                      <a:r>
                        <a:rPr sz="800" kern="0" spc="50" dirty="0">
                          <a:solidFill>
                            <a:srgbClr val="231F20">
                              <a:alpha val="100000"/>
                            </a:srgbClr>
                          </a:solidFill>
                          <a:latin typeface="Arial" panose="020B0604020202020204"/>
                          <a:ea typeface="Arial" panose="020B0604020202020204"/>
                          <a:cs typeface="Arial" panose="020B0604020202020204"/>
                        </a:rPr>
                        <a:t>NUMB</a:t>
                      </a:r>
                      <a:r>
                        <a:rPr sz="800" kern="0" spc="40" dirty="0">
                          <a:solidFill>
                            <a:srgbClr val="231F20">
                              <a:alpha val="100000"/>
                            </a:srgbClr>
                          </a:solidFill>
                          <a:latin typeface="Arial" panose="020B0604020202020204"/>
                          <a:ea typeface="Arial" panose="020B0604020202020204"/>
                          <a:cs typeface="Arial" panose="020B0604020202020204"/>
                        </a:rPr>
                        <a:t>ER:</a:t>
                      </a:r>
                      <a:endParaRPr sz="800" dirty="0">
                        <a:latin typeface="Arial" panose="020B0604020202020204"/>
                        <a:ea typeface="Arial" panose="020B0604020202020204"/>
                        <a:cs typeface="Arial" panose="020B0604020202020204"/>
                      </a:endParaRPr>
                    </a:p>
                  </a:txBody>
                  <a:tcPr marL="0" marR="0" marT="0" marB="0" vert="horz">
                    <a:lnL>
                      <a:noFill/>
                    </a:lnL>
                    <a:lnR w="9525" cap="flat" cmpd="sng" algn="ctr">
                      <a:solidFill>
                        <a:srgbClr val="21294D"/>
                      </a:solidFill>
                      <a:prstDash val="solid"/>
                      <a:round/>
                      <a:headEnd type="none" w="med" len="med"/>
                      <a:tailEnd type="none" w="med" len="med"/>
                    </a:lnR>
                    <a:lnT>
                      <a:noFill/>
                    </a:lnT>
                    <a:lnB>
                      <a:noFill/>
                    </a:lnB>
                  </a:tcPr>
                </a:tc>
                <a:tc hMerge="1">
                  <a:tcPr marL="0" marR="0" marT="0" marB="0" vert="horz">
                    <a:lnL>
                      <a:noFill/>
                    </a:lnL>
                    <a:lnR w="9525" cap="flat" cmpd="sng" algn="ctr">
                      <a:solidFill>
                        <a:srgbClr val="21294D"/>
                      </a:solidFill>
                      <a:prstDash val="solid"/>
                      <a:round/>
                      <a:headEnd type="none" w="med" len="med"/>
                      <a:tailEnd type="none" w="med" len="med"/>
                    </a:lnR>
                    <a:lnT>
                      <a:noFill/>
                    </a:lnT>
                    <a:lnB>
                      <a:noFill/>
                    </a:lnB>
                  </a:tcPr>
                </a:tc>
                <a:tc>
                  <a:txBody>
                    <a:bodyPr/>
                    <a:lstStyle/>
                    <a:p>
                      <a:pPr algn="l" rtl="0" eaLnBrk="0">
                        <a:lnSpc>
                          <a:spcPct val="114000"/>
                        </a:lnSpc>
                      </a:pPr>
                      <a:endParaRPr sz="600" dirty="0">
                        <a:latin typeface="Arial" panose="020B0604020202020204"/>
                        <a:ea typeface="Arial" panose="020B0604020202020204"/>
                        <a:cs typeface="Arial" panose="020B0604020202020204"/>
                      </a:endParaRPr>
                    </a:p>
                    <a:p>
                      <a:pPr marL="167640" algn="l" rtl="0" eaLnBrk="0">
                        <a:lnSpc>
                          <a:spcPts val="360"/>
                        </a:lnSpc>
                        <a:spcBef>
                          <a:spcPts val="5"/>
                        </a:spcBef>
                      </a:pPr>
                      <a:r>
                        <a:rPr sz="800" kern="0" spc="-10" dirty="0">
                          <a:solidFill>
                            <a:srgbClr val="231F20">
                              <a:alpha val="100000"/>
                            </a:srgbClr>
                          </a:solidFill>
                          <a:latin typeface="微软雅黑" panose="020B0503020204020204" charset="-122"/>
                          <a:ea typeface="微软雅黑" panose="020B0503020204020204" charset="-122"/>
                          <a:cs typeface="微软雅黑" panose="020B0503020204020204" charset="-122"/>
                        </a:rPr>
                        <a:t>——</a:t>
                      </a:r>
                      <a:endParaRPr sz="800" dirty="0">
                        <a:latin typeface="微软雅黑" panose="020B0503020204020204" charset="-122"/>
                        <a:ea typeface="微软雅黑" panose="020B0503020204020204" charset="-122"/>
                        <a:cs typeface="微软雅黑" panose="020B0503020204020204" charset="-122"/>
                      </a:endParaRPr>
                    </a:p>
                  </a:txBody>
                  <a:tcPr marL="0" marR="0" marT="0" marB="0" vert="horz">
                    <a:lnL w="9525" cap="flat" cmpd="sng" algn="ctr">
                      <a:solidFill>
                        <a:srgbClr val="21294D"/>
                      </a:solidFill>
                      <a:prstDash val="solid"/>
                      <a:round/>
                      <a:headEnd type="none" w="med" len="med"/>
                      <a:tailEnd type="none" w="med" len="med"/>
                    </a:lnL>
                    <a:lnR>
                      <a:noFill/>
                    </a:lnR>
                    <a:lnT>
                      <a:noFill/>
                    </a:lnT>
                    <a:lnB>
                      <a:noFill/>
                    </a:lnB>
                  </a:tcPr>
                </a:tc>
              </a:tr>
              <a:tr h="1666239">
                <a:tc>
                  <a:txBody>
                    <a:bodyPr/>
                    <a:lstStyle/>
                    <a:p>
                      <a:pPr algn="l" rtl="0" eaLnBrk="0">
                        <a:lnSpc>
                          <a:spcPct val="123000"/>
                        </a:lnSpc>
                      </a:pPr>
                      <a:endParaRPr sz="100" dirty="0">
                        <a:latin typeface="Arial" panose="020B0604020202020204"/>
                        <a:ea typeface="Arial" panose="020B0604020202020204"/>
                        <a:cs typeface="Arial" panose="020B0604020202020204"/>
                      </a:endParaRPr>
                    </a:p>
                    <a:p>
                      <a:pPr marL="321945" algn="l" rtl="0" eaLnBrk="0">
                        <a:lnSpc>
                          <a:spcPct val="76000"/>
                        </a:lnSpc>
                        <a:spcBef>
                          <a:spcPts val="0"/>
                        </a:spcBef>
                      </a:pPr>
                      <a:r>
                        <a:rPr sz="800" kern="0" spc="50" dirty="0">
                          <a:solidFill>
                            <a:srgbClr val="FFFFFF">
                              <a:alpha val="100000"/>
                            </a:srgbClr>
                          </a:solidFill>
                          <a:latin typeface="Arial" panose="020B0604020202020204"/>
                          <a:ea typeface="Arial" panose="020B0604020202020204"/>
                          <a:cs typeface="Arial" panose="020B0604020202020204"/>
                        </a:rPr>
                        <a:t>NUMBER</a:t>
                      </a:r>
                      <a:endParaRPr sz="800" dirty="0">
                        <a:latin typeface="Arial" panose="020B0604020202020204"/>
                        <a:ea typeface="Arial" panose="020B0604020202020204"/>
                        <a:cs typeface="Arial" panose="020B0604020202020204"/>
                      </a:endParaRPr>
                    </a:p>
                    <a:p>
                      <a:pPr marL="526415" algn="l" rtl="0" eaLnBrk="0">
                        <a:lnSpc>
                          <a:spcPct val="76000"/>
                        </a:lnSpc>
                        <a:spcBef>
                          <a:spcPts val="870"/>
                        </a:spcBef>
                      </a:pPr>
                      <a:r>
                        <a:rPr sz="800" kern="0" spc="40" dirty="0">
                          <a:solidFill>
                            <a:srgbClr val="231F20">
                              <a:alpha val="100000"/>
                            </a:srgbClr>
                          </a:solidFill>
                          <a:latin typeface="Arial" panose="020B0604020202020204"/>
                          <a:ea typeface="Arial" panose="020B0604020202020204"/>
                          <a:cs typeface="Arial" panose="020B0604020202020204"/>
                        </a:rPr>
                        <a:t>X1</a:t>
                      </a:r>
                      <a:endParaRPr sz="800" dirty="0">
                        <a:latin typeface="Arial" panose="020B0604020202020204"/>
                        <a:ea typeface="Arial" panose="020B0604020202020204"/>
                        <a:cs typeface="Arial" panose="020B0604020202020204"/>
                      </a:endParaRPr>
                    </a:p>
                    <a:p>
                      <a:pPr marL="525780" algn="l" rtl="0" eaLnBrk="0">
                        <a:lnSpc>
                          <a:spcPct val="76000"/>
                        </a:lnSpc>
                        <a:spcBef>
                          <a:spcPts val="750"/>
                        </a:spcBef>
                      </a:pPr>
                      <a:r>
                        <a:rPr sz="800" kern="0" spc="40" dirty="0">
                          <a:solidFill>
                            <a:srgbClr val="231F20">
                              <a:alpha val="100000"/>
                            </a:srgbClr>
                          </a:solidFill>
                          <a:latin typeface="Arial" panose="020B0604020202020204"/>
                          <a:ea typeface="Arial" panose="020B0604020202020204"/>
                          <a:cs typeface="Arial" panose="020B0604020202020204"/>
                        </a:rPr>
                        <a:t>X2</a:t>
                      </a:r>
                      <a:endParaRPr sz="800" dirty="0">
                        <a:latin typeface="Arial" panose="020B0604020202020204"/>
                        <a:ea typeface="Arial" panose="020B0604020202020204"/>
                        <a:cs typeface="Arial" panose="020B0604020202020204"/>
                      </a:endParaRPr>
                    </a:p>
                    <a:p>
                      <a:pPr marL="525780" algn="l" rtl="0" eaLnBrk="0">
                        <a:lnSpc>
                          <a:spcPct val="75000"/>
                        </a:lnSpc>
                        <a:spcBef>
                          <a:spcPts val="715"/>
                        </a:spcBef>
                      </a:pPr>
                      <a:r>
                        <a:rPr sz="800" kern="0" spc="40" dirty="0">
                          <a:solidFill>
                            <a:srgbClr val="231F20">
                              <a:alpha val="100000"/>
                            </a:srgbClr>
                          </a:solidFill>
                          <a:latin typeface="Arial" panose="020B0604020202020204"/>
                          <a:ea typeface="Arial" panose="020B0604020202020204"/>
                          <a:cs typeface="Arial" panose="020B0604020202020204"/>
                        </a:rPr>
                        <a:t>X3</a:t>
                      </a:r>
                      <a:endParaRPr sz="800" dirty="0">
                        <a:latin typeface="Arial" panose="020B0604020202020204"/>
                        <a:ea typeface="Arial" panose="020B0604020202020204"/>
                        <a:cs typeface="Arial" panose="020B0604020202020204"/>
                      </a:endParaRPr>
                    </a:p>
                    <a:p>
                      <a:pPr marL="526415" algn="l" rtl="0" eaLnBrk="0">
                        <a:lnSpc>
                          <a:spcPct val="76000"/>
                        </a:lnSpc>
                        <a:spcBef>
                          <a:spcPts val="815"/>
                        </a:spcBef>
                      </a:pPr>
                      <a:r>
                        <a:rPr sz="800" kern="0" spc="40" dirty="0">
                          <a:solidFill>
                            <a:srgbClr val="231F20">
                              <a:alpha val="100000"/>
                            </a:srgbClr>
                          </a:solidFill>
                          <a:latin typeface="Arial" panose="020B0604020202020204"/>
                          <a:ea typeface="Arial" panose="020B0604020202020204"/>
                          <a:cs typeface="Arial" panose="020B0604020202020204"/>
                        </a:rPr>
                        <a:t>X4</a:t>
                      </a:r>
                      <a:endParaRPr sz="800" dirty="0">
                        <a:latin typeface="Arial" panose="020B0604020202020204"/>
                        <a:ea typeface="Arial" panose="020B0604020202020204"/>
                        <a:cs typeface="Arial" panose="020B0604020202020204"/>
                      </a:endParaRPr>
                    </a:p>
                    <a:p>
                      <a:pPr marL="526415" algn="l" rtl="0" eaLnBrk="0">
                        <a:lnSpc>
                          <a:spcPct val="76000"/>
                        </a:lnSpc>
                        <a:spcBef>
                          <a:spcPts val="745"/>
                        </a:spcBef>
                      </a:pPr>
                      <a:r>
                        <a:rPr sz="800" kern="0" spc="40" dirty="0">
                          <a:solidFill>
                            <a:srgbClr val="231F20">
                              <a:alpha val="100000"/>
                            </a:srgbClr>
                          </a:solidFill>
                          <a:latin typeface="Arial" panose="020B0604020202020204"/>
                          <a:ea typeface="Arial" panose="020B0604020202020204"/>
                          <a:cs typeface="Arial" panose="020B0604020202020204"/>
                        </a:rPr>
                        <a:t>X5</a:t>
                      </a:r>
                      <a:endParaRPr sz="800" dirty="0">
                        <a:latin typeface="Arial" panose="020B0604020202020204"/>
                        <a:ea typeface="Arial" panose="020B0604020202020204"/>
                        <a:cs typeface="Arial" panose="020B0604020202020204"/>
                      </a:endParaRPr>
                    </a:p>
                    <a:p>
                      <a:pPr marL="527050" algn="l" rtl="0" eaLnBrk="0">
                        <a:lnSpc>
                          <a:spcPct val="76000"/>
                        </a:lnSpc>
                        <a:spcBef>
                          <a:spcPts val="690"/>
                        </a:spcBef>
                      </a:pPr>
                      <a:r>
                        <a:rPr sz="800" kern="0" spc="40" dirty="0">
                          <a:solidFill>
                            <a:srgbClr val="231F20">
                              <a:alpha val="100000"/>
                            </a:srgbClr>
                          </a:solidFill>
                          <a:latin typeface="Arial" panose="020B0604020202020204"/>
                          <a:ea typeface="Arial" panose="020B0604020202020204"/>
                          <a:cs typeface="Arial" panose="020B0604020202020204"/>
                        </a:rPr>
                        <a:t>X6</a:t>
                      </a:r>
                      <a:endParaRPr sz="800" dirty="0">
                        <a:latin typeface="Arial" panose="020B0604020202020204"/>
                        <a:ea typeface="Arial" panose="020B0604020202020204"/>
                        <a:cs typeface="Arial" panose="020B0604020202020204"/>
                      </a:endParaRPr>
                    </a:p>
                    <a:p>
                      <a:pPr marL="525780" algn="l" rtl="0" eaLnBrk="0">
                        <a:lnSpc>
                          <a:spcPct val="76000"/>
                        </a:lnSpc>
                        <a:spcBef>
                          <a:spcPts val="760"/>
                        </a:spcBef>
                      </a:pPr>
                      <a:r>
                        <a:rPr sz="800" kern="0" spc="40" dirty="0">
                          <a:solidFill>
                            <a:srgbClr val="231F20">
                              <a:alpha val="100000"/>
                            </a:srgbClr>
                          </a:solidFill>
                          <a:latin typeface="Arial" panose="020B0604020202020204"/>
                          <a:ea typeface="Arial" panose="020B0604020202020204"/>
                          <a:cs typeface="Arial" panose="020B0604020202020204"/>
                        </a:rPr>
                        <a:t>X7</a:t>
                      </a:r>
                      <a:endParaRPr sz="800" dirty="0">
                        <a:latin typeface="Arial" panose="020B0604020202020204"/>
                        <a:ea typeface="Arial" panose="020B0604020202020204"/>
                        <a:cs typeface="Arial" panose="020B0604020202020204"/>
                      </a:endParaRPr>
                    </a:p>
                    <a:p>
                      <a:pPr algn="l" rtl="0" eaLnBrk="0">
                        <a:lnSpc>
                          <a:spcPct val="116000"/>
                        </a:lnSpc>
                      </a:pPr>
                      <a:endParaRPr sz="500" dirty="0">
                        <a:latin typeface="Arial" panose="020B0604020202020204"/>
                        <a:ea typeface="Arial" panose="020B0604020202020204"/>
                        <a:cs typeface="Arial" panose="020B0604020202020204"/>
                      </a:endParaRPr>
                    </a:p>
                    <a:p>
                      <a:pPr marL="525780" algn="l" rtl="0" eaLnBrk="0">
                        <a:lnSpc>
                          <a:spcPct val="76000"/>
                        </a:lnSpc>
                        <a:spcBef>
                          <a:spcPts val="0"/>
                        </a:spcBef>
                      </a:pPr>
                      <a:r>
                        <a:rPr sz="800" kern="0" spc="40" dirty="0">
                          <a:solidFill>
                            <a:srgbClr val="231F20">
                              <a:alpha val="100000"/>
                            </a:srgbClr>
                          </a:solidFill>
                          <a:latin typeface="Arial" panose="020B0604020202020204"/>
                          <a:ea typeface="Arial" panose="020B0604020202020204"/>
                          <a:cs typeface="Arial" panose="020B0604020202020204"/>
                        </a:rPr>
                        <a:t>X8</a:t>
                      </a:r>
                      <a:endParaRPr sz="800" dirty="0">
                        <a:latin typeface="Arial" panose="020B0604020202020204"/>
                        <a:ea typeface="Arial" panose="020B0604020202020204"/>
                        <a:cs typeface="Arial" panose="020B0604020202020204"/>
                      </a:endParaRPr>
                    </a:p>
                  </a:txBody>
                  <a:tcPr marL="0" marR="0" marT="0" marB="0" vert="horz">
                    <a:lnL>
                      <a:noFill/>
                    </a:lnL>
                    <a:lnR w="6350" cap="flat" cmpd="sng" algn="ctr">
                      <a:solidFill>
                        <a:srgbClr val="21294D"/>
                      </a:solidFill>
                      <a:prstDash val="solid"/>
                      <a:round/>
                      <a:headEnd type="none" w="med" len="med"/>
                      <a:tailEnd type="none" w="med" len="med"/>
                    </a:lnR>
                    <a:lnT>
                      <a:noFill/>
                    </a:lnT>
                    <a:lnB>
                      <a:noFill/>
                    </a:lnB>
                  </a:tcPr>
                </a:tc>
                <a:tc>
                  <a:txBody>
                    <a:bodyPr/>
                    <a:lstStyle/>
                    <a:p>
                      <a:pPr algn="l" rtl="0" eaLnBrk="0">
                        <a:lnSpc>
                          <a:spcPct val="106000"/>
                        </a:lnSpc>
                      </a:pPr>
                      <a:endParaRPr sz="100" dirty="0">
                        <a:latin typeface="Arial" panose="020B0604020202020204"/>
                        <a:ea typeface="Arial" panose="020B0604020202020204"/>
                        <a:cs typeface="Arial" panose="020B0604020202020204"/>
                      </a:endParaRPr>
                    </a:p>
                    <a:p>
                      <a:pPr marL="294005" algn="l" rtl="0" eaLnBrk="0">
                        <a:lnSpc>
                          <a:spcPct val="88000"/>
                        </a:lnSpc>
                        <a:spcBef>
                          <a:spcPts val="0"/>
                        </a:spcBef>
                      </a:pPr>
                      <a:r>
                        <a:rPr sz="800" kern="0" spc="30" dirty="0">
                          <a:solidFill>
                            <a:srgbClr val="FFFFFF">
                              <a:alpha val="100000"/>
                            </a:srgbClr>
                          </a:solidFill>
                          <a:latin typeface="Arial" panose="020B0604020202020204"/>
                          <a:ea typeface="Arial" panose="020B0604020202020204"/>
                          <a:cs typeface="Arial" panose="020B0604020202020204"/>
                        </a:rPr>
                        <a:t>interface type</a:t>
                      </a:r>
                      <a:endParaRPr sz="800" dirty="0">
                        <a:latin typeface="Arial" panose="020B0604020202020204"/>
                        <a:ea typeface="Arial" panose="020B0604020202020204"/>
                        <a:cs typeface="Arial" panose="020B0604020202020204"/>
                      </a:endParaRPr>
                    </a:p>
                    <a:p>
                      <a:pPr marL="496570" algn="l" rtl="0" eaLnBrk="0">
                        <a:lnSpc>
                          <a:spcPct val="76000"/>
                        </a:lnSpc>
                        <a:spcBef>
                          <a:spcPts val="775"/>
                        </a:spcBef>
                      </a:pPr>
                      <a:r>
                        <a:rPr sz="800" kern="0" spc="70" dirty="0">
                          <a:solidFill>
                            <a:srgbClr val="231F20">
                              <a:alpha val="100000"/>
                            </a:srgbClr>
                          </a:solidFill>
                          <a:latin typeface="Arial" panose="020B0604020202020204"/>
                          <a:ea typeface="Arial" panose="020B0604020202020204"/>
                          <a:cs typeface="Arial" panose="020B0604020202020204"/>
                        </a:rPr>
                        <a:t>N-</a:t>
                      </a:r>
                      <a:r>
                        <a:rPr sz="800" kern="0" spc="0" dirty="0">
                          <a:solidFill>
                            <a:srgbClr val="231F20">
                              <a:alpha val="100000"/>
                            </a:srgbClr>
                          </a:solidFill>
                          <a:latin typeface="Arial" panose="020B0604020202020204"/>
                          <a:ea typeface="Arial" panose="020B0604020202020204"/>
                          <a:cs typeface="Arial" panose="020B0604020202020204"/>
                        </a:rPr>
                        <a:t>FK</a:t>
                      </a:r>
                      <a:endParaRPr sz="800" dirty="0">
                        <a:latin typeface="Arial" panose="020B0604020202020204"/>
                        <a:ea typeface="Arial" panose="020B0604020202020204"/>
                        <a:cs typeface="Arial" panose="020B0604020202020204"/>
                      </a:endParaRPr>
                    </a:p>
                    <a:p>
                      <a:pPr marL="495935" algn="l" rtl="0" eaLnBrk="0">
                        <a:lnSpc>
                          <a:spcPct val="76000"/>
                        </a:lnSpc>
                        <a:spcBef>
                          <a:spcPts val="750"/>
                        </a:spcBef>
                      </a:pPr>
                      <a:r>
                        <a:rPr sz="800" kern="0" spc="70" dirty="0">
                          <a:solidFill>
                            <a:srgbClr val="231F20">
                              <a:alpha val="100000"/>
                            </a:srgbClr>
                          </a:solidFill>
                          <a:latin typeface="Arial" panose="020B0604020202020204"/>
                          <a:ea typeface="Arial" panose="020B0604020202020204"/>
                          <a:cs typeface="Arial" panose="020B0604020202020204"/>
                        </a:rPr>
                        <a:t>N-</a:t>
                      </a:r>
                      <a:r>
                        <a:rPr sz="800" kern="0" spc="0" dirty="0">
                          <a:solidFill>
                            <a:srgbClr val="231F20">
                              <a:alpha val="100000"/>
                            </a:srgbClr>
                          </a:solidFill>
                          <a:latin typeface="Arial" panose="020B0604020202020204"/>
                          <a:ea typeface="Arial" panose="020B0604020202020204"/>
                          <a:cs typeface="Arial" panose="020B0604020202020204"/>
                        </a:rPr>
                        <a:t>FK</a:t>
                      </a:r>
                      <a:endParaRPr sz="800" dirty="0">
                        <a:latin typeface="Arial" panose="020B0604020202020204"/>
                        <a:ea typeface="Arial" panose="020B0604020202020204"/>
                        <a:cs typeface="Arial" panose="020B0604020202020204"/>
                      </a:endParaRPr>
                    </a:p>
                    <a:p>
                      <a:pPr marL="311785" algn="l" rtl="0" eaLnBrk="0">
                        <a:lnSpc>
                          <a:spcPct val="88000"/>
                        </a:lnSpc>
                        <a:spcBef>
                          <a:spcPts val="715"/>
                        </a:spcBef>
                      </a:pPr>
                      <a:r>
                        <a:rPr sz="800" kern="0" spc="40" dirty="0">
                          <a:solidFill>
                            <a:srgbClr val="231F20">
                              <a:alpha val="100000"/>
                            </a:srgbClr>
                          </a:solidFill>
                          <a:latin typeface="Arial" panose="020B0604020202020204"/>
                          <a:ea typeface="Arial" panose="020B0604020202020204"/>
                          <a:cs typeface="Arial" panose="020B0604020202020204"/>
                        </a:rPr>
                        <a:t>LCD displa</a:t>
                      </a:r>
                      <a:r>
                        <a:rPr sz="800" kern="0" spc="30" dirty="0">
                          <a:solidFill>
                            <a:srgbClr val="231F20">
                              <a:alpha val="100000"/>
                            </a:srgbClr>
                          </a:solidFill>
                          <a:latin typeface="Arial" panose="020B0604020202020204"/>
                          <a:ea typeface="Arial" panose="020B0604020202020204"/>
                          <a:cs typeface="Arial" panose="020B0604020202020204"/>
                        </a:rPr>
                        <a:t>y</a:t>
                      </a:r>
                      <a:endParaRPr sz="800" dirty="0">
                        <a:latin typeface="Arial" panose="020B0604020202020204"/>
                        <a:ea typeface="Arial" panose="020B0604020202020204"/>
                        <a:cs typeface="Arial" panose="020B0604020202020204"/>
                      </a:endParaRPr>
                    </a:p>
                    <a:p>
                      <a:pPr marL="448310" algn="l" rtl="0" eaLnBrk="0">
                        <a:lnSpc>
                          <a:spcPct val="77000"/>
                        </a:lnSpc>
                        <a:spcBef>
                          <a:spcPts val="675"/>
                        </a:spcBef>
                      </a:pPr>
                      <a:r>
                        <a:rPr sz="800" kern="0" spc="30" dirty="0">
                          <a:solidFill>
                            <a:srgbClr val="231F20">
                              <a:alpha val="100000"/>
                            </a:srgbClr>
                          </a:solidFill>
                          <a:latin typeface="Arial" panose="020B0604020202020204"/>
                          <a:ea typeface="Arial" panose="020B0604020202020204"/>
                          <a:cs typeface="Arial" panose="020B0604020202020204"/>
                        </a:rPr>
                        <a:t>Switch</a:t>
                      </a:r>
                      <a:endParaRPr sz="800" dirty="0">
                        <a:latin typeface="Arial" panose="020B0604020202020204"/>
                        <a:ea typeface="Arial" panose="020B0604020202020204"/>
                        <a:cs typeface="Arial" panose="020B0604020202020204"/>
                      </a:endParaRPr>
                    </a:p>
                    <a:p>
                      <a:pPr marL="487045" algn="l" rtl="0" eaLnBrk="0">
                        <a:lnSpc>
                          <a:spcPct val="76000"/>
                        </a:lnSpc>
                        <a:spcBef>
                          <a:spcPts val="740"/>
                        </a:spcBef>
                      </a:pPr>
                      <a:r>
                        <a:rPr sz="800" kern="0" spc="0" dirty="0">
                          <a:solidFill>
                            <a:srgbClr val="231F20">
                              <a:alpha val="100000"/>
                            </a:srgbClr>
                          </a:solidFill>
                          <a:latin typeface="Arial" panose="020B0604020202020204"/>
                          <a:ea typeface="Arial" panose="020B0604020202020204"/>
                          <a:cs typeface="Arial" panose="020B0604020202020204"/>
                        </a:rPr>
                        <a:t>RJ</a:t>
                      </a:r>
                      <a:r>
                        <a:rPr sz="800" kern="0" spc="60" dirty="0">
                          <a:solidFill>
                            <a:srgbClr val="231F20">
                              <a:alpha val="100000"/>
                            </a:srgbClr>
                          </a:solidFill>
                          <a:latin typeface="Arial" panose="020B0604020202020204"/>
                          <a:ea typeface="Arial" panose="020B0604020202020204"/>
                          <a:cs typeface="Arial" panose="020B0604020202020204"/>
                        </a:rPr>
                        <a:t>45</a:t>
                      </a:r>
                      <a:endParaRPr sz="800" dirty="0">
                        <a:latin typeface="Arial" panose="020B0604020202020204"/>
                        <a:ea typeface="Arial" panose="020B0604020202020204"/>
                        <a:cs typeface="Arial" panose="020B0604020202020204"/>
                      </a:endParaRPr>
                    </a:p>
                    <a:p>
                      <a:pPr marL="476885" algn="l" rtl="0" eaLnBrk="0">
                        <a:lnSpc>
                          <a:spcPct val="76000"/>
                        </a:lnSpc>
                        <a:spcBef>
                          <a:spcPts val="700"/>
                        </a:spcBef>
                      </a:pPr>
                      <a:r>
                        <a:rPr sz="800" kern="0" spc="0" dirty="0">
                          <a:solidFill>
                            <a:srgbClr val="231F20">
                              <a:alpha val="100000"/>
                            </a:srgbClr>
                          </a:solidFill>
                          <a:latin typeface="Arial" panose="020B0604020202020204"/>
                          <a:ea typeface="Arial" panose="020B0604020202020204"/>
                          <a:cs typeface="Arial" panose="020B0604020202020204"/>
                        </a:rPr>
                        <a:t>DB</a:t>
                      </a:r>
                      <a:r>
                        <a:rPr sz="800" kern="0" spc="70" dirty="0">
                          <a:solidFill>
                            <a:srgbClr val="231F20">
                              <a:alpha val="100000"/>
                            </a:srgbClr>
                          </a:solidFill>
                          <a:latin typeface="Arial" panose="020B0604020202020204"/>
                          <a:ea typeface="Arial" panose="020B0604020202020204"/>
                          <a:cs typeface="Arial" panose="020B0604020202020204"/>
                        </a:rPr>
                        <a:t>15</a:t>
                      </a:r>
                      <a:endParaRPr sz="800" dirty="0">
                        <a:latin typeface="Arial" panose="020B0604020202020204"/>
                        <a:ea typeface="Arial" panose="020B0604020202020204"/>
                        <a:cs typeface="Arial" panose="020B0604020202020204"/>
                      </a:endParaRPr>
                    </a:p>
                    <a:p>
                      <a:pPr marL="486410" algn="l" rtl="0" eaLnBrk="0">
                        <a:lnSpc>
                          <a:spcPct val="76000"/>
                        </a:lnSpc>
                        <a:spcBef>
                          <a:spcPts val="760"/>
                        </a:spcBef>
                      </a:pPr>
                      <a:r>
                        <a:rPr sz="800" kern="0" spc="70" dirty="0">
                          <a:solidFill>
                            <a:srgbClr val="231F20">
                              <a:alpha val="100000"/>
                            </a:srgbClr>
                          </a:solidFill>
                          <a:latin typeface="Arial" panose="020B0604020202020204"/>
                          <a:ea typeface="Arial" panose="020B0604020202020204"/>
                          <a:cs typeface="Arial" panose="020B0604020202020204"/>
                        </a:rPr>
                        <a:t>N-</a:t>
                      </a:r>
                      <a:r>
                        <a:rPr sz="800" kern="0" spc="0" dirty="0">
                          <a:solidFill>
                            <a:srgbClr val="231F20">
                              <a:alpha val="100000"/>
                            </a:srgbClr>
                          </a:solidFill>
                          <a:latin typeface="Arial" panose="020B0604020202020204"/>
                          <a:ea typeface="Arial" panose="020B0604020202020204"/>
                          <a:cs typeface="Arial" panose="020B0604020202020204"/>
                        </a:rPr>
                        <a:t>FK</a:t>
                      </a:r>
                      <a:endParaRPr sz="800" dirty="0">
                        <a:latin typeface="Arial" panose="020B0604020202020204"/>
                        <a:ea typeface="Arial" panose="020B0604020202020204"/>
                        <a:cs typeface="Arial" panose="020B0604020202020204"/>
                      </a:endParaRPr>
                    </a:p>
                    <a:p>
                      <a:pPr algn="l" rtl="0" eaLnBrk="0">
                        <a:lnSpc>
                          <a:spcPct val="117000"/>
                        </a:lnSpc>
                      </a:pPr>
                      <a:endParaRPr sz="500" dirty="0">
                        <a:latin typeface="Arial" panose="020B0604020202020204"/>
                        <a:ea typeface="Arial" panose="020B0604020202020204"/>
                        <a:cs typeface="Arial" panose="020B0604020202020204"/>
                      </a:endParaRPr>
                    </a:p>
                    <a:p>
                      <a:pPr marL="486410" algn="l" rtl="0" eaLnBrk="0">
                        <a:lnSpc>
                          <a:spcPct val="76000"/>
                        </a:lnSpc>
                        <a:spcBef>
                          <a:spcPts val="5"/>
                        </a:spcBef>
                      </a:pPr>
                      <a:r>
                        <a:rPr sz="800" kern="0" spc="70" dirty="0">
                          <a:solidFill>
                            <a:srgbClr val="231F20">
                              <a:alpha val="100000"/>
                            </a:srgbClr>
                          </a:solidFill>
                          <a:latin typeface="Arial" panose="020B0604020202020204"/>
                          <a:ea typeface="Arial" panose="020B0604020202020204"/>
                          <a:cs typeface="Arial" panose="020B0604020202020204"/>
                        </a:rPr>
                        <a:t>N-</a:t>
                      </a:r>
                      <a:r>
                        <a:rPr sz="800" kern="0" spc="0" dirty="0">
                          <a:solidFill>
                            <a:srgbClr val="231F20">
                              <a:alpha val="100000"/>
                            </a:srgbClr>
                          </a:solidFill>
                          <a:latin typeface="Arial" panose="020B0604020202020204"/>
                          <a:ea typeface="Arial" panose="020B0604020202020204"/>
                          <a:cs typeface="Arial" panose="020B0604020202020204"/>
                        </a:rPr>
                        <a:t>FK</a:t>
                      </a:r>
                      <a:endParaRPr sz="800" dirty="0">
                        <a:latin typeface="Arial" panose="020B0604020202020204"/>
                        <a:ea typeface="Arial" panose="020B0604020202020204"/>
                        <a:cs typeface="Arial" panose="020B0604020202020204"/>
                      </a:endParaRPr>
                    </a:p>
                  </a:txBody>
                  <a:tcPr marL="0" marR="0" marT="0" marB="0" vert="horz">
                    <a:lnL w="6350" cap="flat" cmpd="sng" algn="ctr">
                      <a:solidFill>
                        <a:srgbClr val="21294D"/>
                      </a:solidFill>
                      <a:prstDash val="solid"/>
                      <a:round/>
                      <a:headEnd type="none" w="med" len="med"/>
                      <a:tailEnd type="none" w="med" len="med"/>
                    </a:lnL>
                    <a:lnR w="9525" cap="flat" cmpd="sng" algn="ctr">
                      <a:solidFill>
                        <a:srgbClr val="21294D"/>
                      </a:solidFill>
                      <a:prstDash val="solid"/>
                      <a:round/>
                      <a:headEnd type="none" w="med" len="med"/>
                      <a:tailEnd type="none" w="med" len="med"/>
                    </a:lnR>
                    <a:lnT>
                      <a:noFill/>
                    </a:lnT>
                    <a:lnB>
                      <a:noFill/>
                    </a:lnB>
                  </a:tcPr>
                </a:tc>
                <a:tc>
                  <a:txBody>
                    <a:bodyPr/>
                    <a:lstStyle/>
                    <a:p>
                      <a:pPr algn="l" rtl="0" eaLnBrk="0">
                        <a:lnSpc>
                          <a:spcPct val="108000"/>
                        </a:lnSpc>
                      </a:pPr>
                      <a:endParaRPr sz="100" dirty="0">
                        <a:latin typeface="Arial" panose="020B0604020202020204"/>
                        <a:ea typeface="Arial" panose="020B0604020202020204"/>
                        <a:cs typeface="Arial" panose="020B0604020202020204"/>
                      </a:endParaRPr>
                    </a:p>
                    <a:p>
                      <a:pPr marL="1606550" algn="l" rtl="0" eaLnBrk="0">
                        <a:lnSpc>
                          <a:spcPct val="77000"/>
                        </a:lnSpc>
                        <a:spcBef>
                          <a:spcPts val="0"/>
                        </a:spcBef>
                      </a:pPr>
                      <a:r>
                        <a:rPr sz="800" kern="0" spc="50" dirty="0">
                          <a:solidFill>
                            <a:srgbClr val="FFFFFF">
                              <a:alpha val="100000"/>
                            </a:srgbClr>
                          </a:solidFill>
                          <a:latin typeface="Arial" panose="020B0604020202020204"/>
                          <a:ea typeface="Arial" panose="020B0604020202020204"/>
                          <a:cs typeface="Arial" panose="020B0604020202020204"/>
                        </a:rPr>
                        <a:t>DESCRIPTION</a:t>
                      </a:r>
                      <a:endParaRPr sz="800" dirty="0">
                        <a:latin typeface="Arial" panose="020B0604020202020204"/>
                        <a:ea typeface="Arial" panose="020B0604020202020204"/>
                        <a:cs typeface="Arial" panose="020B0604020202020204"/>
                      </a:endParaRPr>
                    </a:p>
                    <a:p>
                      <a:pPr marL="1836420" algn="l" rtl="0" eaLnBrk="0">
                        <a:lnSpc>
                          <a:spcPct val="67000"/>
                        </a:lnSpc>
                        <a:spcBef>
                          <a:spcPts val="880"/>
                        </a:spcBef>
                      </a:pPr>
                      <a:r>
                        <a:rPr sz="800" kern="0" spc="10" dirty="0">
                          <a:solidFill>
                            <a:srgbClr val="231F20">
                              <a:alpha val="100000"/>
                            </a:srgbClr>
                          </a:solidFill>
                          <a:latin typeface="Arial" panose="020B0604020202020204"/>
                          <a:ea typeface="Arial" panose="020B0604020202020204"/>
                          <a:cs typeface="Arial" panose="020B0604020202020204"/>
                        </a:rPr>
                        <a:t>RF</a:t>
                      </a:r>
                      <a:r>
                        <a:rPr sz="800" kern="0" spc="120" dirty="0">
                          <a:solidFill>
                            <a:srgbClr val="231F20">
                              <a:alpha val="100000"/>
                            </a:srgbClr>
                          </a:solidFill>
                          <a:latin typeface="Arial" panose="020B0604020202020204"/>
                          <a:ea typeface="Arial" panose="020B0604020202020204"/>
                          <a:cs typeface="Arial" panose="020B0604020202020204"/>
                        </a:rPr>
                        <a:t> </a:t>
                      </a:r>
                      <a:r>
                        <a:rPr sz="800" kern="0" spc="10" dirty="0">
                          <a:solidFill>
                            <a:srgbClr val="231F20">
                              <a:alpha val="100000"/>
                            </a:srgbClr>
                          </a:solidFill>
                          <a:latin typeface="Arial" panose="020B0604020202020204"/>
                          <a:ea typeface="Arial" panose="020B0604020202020204"/>
                          <a:cs typeface="Arial" panose="020B0604020202020204"/>
                        </a:rPr>
                        <a:t>IN</a:t>
                      </a:r>
                      <a:endParaRPr sz="800" dirty="0">
                        <a:latin typeface="Arial" panose="020B0604020202020204"/>
                        <a:ea typeface="Arial" panose="020B0604020202020204"/>
                        <a:cs typeface="Arial" panose="020B0604020202020204"/>
                      </a:endParaRPr>
                    </a:p>
                    <a:p>
                      <a:pPr marL="1780540" algn="l" rtl="0" eaLnBrk="0">
                        <a:lnSpc>
                          <a:spcPts val="1490"/>
                        </a:lnSpc>
                      </a:pPr>
                      <a:r>
                        <a:rPr sz="800" kern="0" spc="40" dirty="0">
                          <a:solidFill>
                            <a:srgbClr val="231F20">
                              <a:alpha val="100000"/>
                            </a:srgbClr>
                          </a:solidFill>
                          <a:latin typeface="Arial" panose="020B0604020202020204"/>
                          <a:ea typeface="Arial" panose="020B0604020202020204"/>
                          <a:cs typeface="Arial" panose="020B0604020202020204"/>
                        </a:rPr>
                        <a:t>RF</a:t>
                      </a:r>
                      <a:r>
                        <a:rPr sz="800" kern="0" spc="70" dirty="0">
                          <a:solidFill>
                            <a:srgbClr val="231F20">
                              <a:alpha val="100000"/>
                            </a:srgbClr>
                          </a:solidFill>
                          <a:latin typeface="Arial" panose="020B0604020202020204"/>
                          <a:ea typeface="Arial" panose="020B0604020202020204"/>
                          <a:cs typeface="Arial" panose="020B0604020202020204"/>
                        </a:rPr>
                        <a:t> </a:t>
                      </a:r>
                      <a:r>
                        <a:rPr sz="800" kern="0" spc="40" dirty="0">
                          <a:solidFill>
                            <a:srgbClr val="231F20">
                              <a:alpha val="100000"/>
                            </a:srgbClr>
                          </a:solidFill>
                          <a:latin typeface="Arial" panose="020B0604020202020204"/>
                          <a:ea typeface="Arial" panose="020B0604020202020204"/>
                          <a:cs typeface="Arial" panose="020B0604020202020204"/>
                        </a:rPr>
                        <a:t>OUT</a:t>
                      </a:r>
                      <a:endParaRPr sz="800" dirty="0">
                        <a:latin typeface="Arial" panose="020B0604020202020204"/>
                        <a:ea typeface="Arial" panose="020B0604020202020204"/>
                        <a:cs typeface="Arial" panose="020B0604020202020204"/>
                      </a:endParaRPr>
                    </a:p>
                    <a:p>
                      <a:pPr marL="1013460" algn="l" rtl="0" eaLnBrk="0">
                        <a:lnSpc>
                          <a:spcPct val="88000"/>
                        </a:lnSpc>
                        <a:spcBef>
                          <a:spcPts val="790"/>
                        </a:spcBef>
                      </a:pPr>
                      <a:r>
                        <a:rPr sz="800" kern="0" spc="40" dirty="0">
                          <a:solidFill>
                            <a:srgbClr val="231F20">
                              <a:alpha val="100000"/>
                            </a:srgbClr>
                          </a:solidFill>
                          <a:latin typeface="Arial" panose="020B0604020202020204"/>
                          <a:ea typeface="Arial" panose="020B0604020202020204"/>
                          <a:cs typeface="Arial" panose="020B0604020202020204"/>
                        </a:rPr>
                        <a:t>Human-computer interaction interface</a:t>
                      </a:r>
                      <a:endParaRPr sz="800" dirty="0">
                        <a:latin typeface="Arial" panose="020B0604020202020204"/>
                        <a:ea typeface="Arial" panose="020B0604020202020204"/>
                        <a:cs typeface="Arial" panose="020B0604020202020204"/>
                      </a:endParaRPr>
                    </a:p>
                    <a:p>
                      <a:pPr marL="1640205" algn="l" rtl="0" eaLnBrk="0">
                        <a:lnSpc>
                          <a:spcPct val="77000"/>
                        </a:lnSpc>
                        <a:spcBef>
                          <a:spcPts val="675"/>
                        </a:spcBef>
                      </a:pPr>
                      <a:r>
                        <a:rPr sz="800" kern="0" spc="0" dirty="0">
                          <a:solidFill>
                            <a:srgbClr val="231F20">
                              <a:alpha val="100000"/>
                            </a:srgbClr>
                          </a:solidFill>
                          <a:latin typeface="Arial" panose="020B0604020202020204"/>
                          <a:ea typeface="Arial" panose="020B0604020202020204"/>
                          <a:cs typeface="Arial" panose="020B0604020202020204"/>
                        </a:rPr>
                        <a:t>AC</a:t>
                      </a:r>
                      <a:r>
                        <a:rPr sz="800" kern="0" spc="70" dirty="0">
                          <a:solidFill>
                            <a:srgbClr val="231F20">
                              <a:alpha val="100000"/>
                            </a:srgbClr>
                          </a:solidFill>
                          <a:latin typeface="Arial" panose="020B0604020202020204"/>
                          <a:ea typeface="Arial" panose="020B0604020202020204"/>
                          <a:cs typeface="Arial" panose="020B0604020202020204"/>
                        </a:rPr>
                        <a:t>/220V/50</a:t>
                      </a:r>
                      <a:r>
                        <a:rPr sz="800" kern="0" spc="0" dirty="0">
                          <a:solidFill>
                            <a:srgbClr val="231F20">
                              <a:alpha val="100000"/>
                            </a:srgbClr>
                          </a:solidFill>
                          <a:latin typeface="Arial" panose="020B0604020202020204"/>
                          <a:ea typeface="Arial" panose="020B0604020202020204"/>
                          <a:cs typeface="Arial" panose="020B0604020202020204"/>
                        </a:rPr>
                        <a:t>Hz</a:t>
                      </a:r>
                      <a:endParaRPr sz="800" dirty="0">
                        <a:latin typeface="Arial" panose="020B0604020202020204"/>
                        <a:ea typeface="Arial" panose="020B0604020202020204"/>
                        <a:cs typeface="Arial" panose="020B0604020202020204"/>
                      </a:endParaRPr>
                    </a:p>
                    <a:p>
                      <a:pPr marL="1884045" algn="l" rtl="0" eaLnBrk="0">
                        <a:lnSpc>
                          <a:spcPct val="76000"/>
                        </a:lnSpc>
                        <a:spcBef>
                          <a:spcPts val="740"/>
                        </a:spcBef>
                      </a:pPr>
                      <a:r>
                        <a:rPr sz="800" kern="0" spc="30" dirty="0">
                          <a:solidFill>
                            <a:srgbClr val="231F20">
                              <a:alpha val="100000"/>
                            </a:srgbClr>
                          </a:solidFill>
                          <a:latin typeface="Arial" panose="020B0604020202020204"/>
                          <a:ea typeface="Arial" panose="020B0604020202020204"/>
                          <a:cs typeface="Arial" panose="020B0604020202020204"/>
                        </a:rPr>
                        <a:t>LAN</a:t>
                      </a:r>
                      <a:endParaRPr sz="800" dirty="0">
                        <a:latin typeface="Arial" panose="020B0604020202020204"/>
                        <a:ea typeface="Arial" panose="020B0604020202020204"/>
                        <a:cs typeface="Arial" panose="020B0604020202020204"/>
                      </a:endParaRPr>
                    </a:p>
                    <a:p>
                      <a:pPr marL="1645920" algn="l" rtl="0" eaLnBrk="0">
                        <a:lnSpc>
                          <a:spcPct val="88000"/>
                        </a:lnSpc>
                        <a:spcBef>
                          <a:spcPts val="690"/>
                        </a:spcBef>
                      </a:pPr>
                      <a:r>
                        <a:rPr sz="800" kern="0" spc="30" dirty="0">
                          <a:solidFill>
                            <a:srgbClr val="231F20">
                              <a:alpha val="100000"/>
                            </a:srgbClr>
                          </a:solidFill>
                          <a:latin typeface="Arial" panose="020B0604020202020204"/>
                          <a:ea typeface="Arial" panose="020B0604020202020204"/>
                          <a:cs typeface="Arial" panose="020B0604020202020204"/>
                        </a:rPr>
                        <a:t>Control</a:t>
                      </a:r>
                      <a:r>
                        <a:rPr sz="800" kern="0" spc="140" dirty="0">
                          <a:solidFill>
                            <a:srgbClr val="231F20">
                              <a:alpha val="100000"/>
                            </a:srgbClr>
                          </a:solidFill>
                          <a:latin typeface="Arial" panose="020B0604020202020204"/>
                          <a:ea typeface="Arial" panose="020B0604020202020204"/>
                          <a:cs typeface="Arial" panose="020B0604020202020204"/>
                        </a:rPr>
                        <a:t> </a:t>
                      </a:r>
                      <a:r>
                        <a:rPr sz="800" kern="0" spc="30" dirty="0">
                          <a:solidFill>
                            <a:srgbClr val="231F20">
                              <a:alpha val="100000"/>
                            </a:srgbClr>
                          </a:solidFill>
                          <a:latin typeface="Arial" panose="020B0604020202020204"/>
                          <a:ea typeface="Arial" panose="020B0604020202020204"/>
                          <a:cs typeface="Arial" panose="020B0604020202020204"/>
                        </a:rPr>
                        <a:t>interface</a:t>
                      </a:r>
                      <a:endParaRPr sz="800" dirty="0">
                        <a:latin typeface="Arial" panose="020B0604020202020204"/>
                        <a:ea typeface="Arial" panose="020B0604020202020204"/>
                        <a:cs typeface="Arial" panose="020B0604020202020204"/>
                      </a:endParaRPr>
                    </a:p>
                    <a:p>
                      <a:pPr marL="1540510" algn="l" rtl="0" eaLnBrk="0">
                        <a:lnSpc>
                          <a:spcPct val="88000"/>
                        </a:lnSpc>
                        <a:spcBef>
                          <a:spcPts val="635"/>
                        </a:spcBef>
                      </a:pPr>
                      <a:r>
                        <a:rPr sz="800" kern="0" spc="40" dirty="0">
                          <a:solidFill>
                            <a:srgbClr val="231F20">
                              <a:alpha val="100000"/>
                            </a:srgbClr>
                          </a:solidFill>
                          <a:latin typeface="Arial" panose="020B0604020202020204"/>
                          <a:ea typeface="Arial" panose="020B0604020202020204"/>
                          <a:cs typeface="Arial" panose="020B0604020202020204"/>
                        </a:rPr>
                        <a:t>Forward coupl</a:t>
                      </a:r>
                      <a:r>
                        <a:rPr sz="800" kern="0" spc="30" dirty="0">
                          <a:solidFill>
                            <a:srgbClr val="231F20">
                              <a:alpha val="100000"/>
                            </a:srgbClr>
                          </a:solidFill>
                          <a:latin typeface="Arial" panose="020B0604020202020204"/>
                          <a:ea typeface="Arial" panose="020B0604020202020204"/>
                          <a:cs typeface="Arial" panose="020B0604020202020204"/>
                        </a:rPr>
                        <a:t>ing</a:t>
                      </a:r>
                      <a:r>
                        <a:rPr sz="800" kern="0" spc="80" dirty="0">
                          <a:solidFill>
                            <a:srgbClr val="231F20">
                              <a:alpha val="100000"/>
                            </a:srgbClr>
                          </a:solidFill>
                          <a:latin typeface="Arial" panose="020B0604020202020204"/>
                          <a:ea typeface="Arial" panose="020B0604020202020204"/>
                          <a:cs typeface="Arial" panose="020B0604020202020204"/>
                        </a:rPr>
                        <a:t> </a:t>
                      </a:r>
                      <a:r>
                        <a:rPr sz="800" kern="0" spc="30" dirty="0">
                          <a:solidFill>
                            <a:srgbClr val="231F20">
                              <a:alpha val="100000"/>
                            </a:srgbClr>
                          </a:solidFill>
                          <a:latin typeface="Arial" panose="020B0604020202020204"/>
                          <a:ea typeface="Arial" panose="020B0604020202020204"/>
                          <a:cs typeface="Arial" panose="020B0604020202020204"/>
                        </a:rPr>
                        <a:t>port</a:t>
                      </a:r>
                      <a:endParaRPr sz="800" dirty="0">
                        <a:latin typeface="Arial" panose="020B0604020202020204"/>
                        <a:ea typeface="Arial" panose="020B0604020202020204"/>
                        <a:cs typeface="Arial" panose="020B0604020202020204"/>
                      </a:endParaRPr>
                    </a:p>
                    <a:p>
                      <a:pPr marL="1549400" algn="l" rtl="0" eaLnBrk="0">
                        <a:lnSpc>
                          <a:spcPts val="1440"/>
                        </a:lnSpc>
                      </a:pPr>
                      <a:r>
                        <a:rPr sz="800" kern="0" spc="40" dirty="0">
                          <a:solidFill>
                            <a:srgbClr val="231F20">
                              <a:alpha val="100000"/>
                            </a:srgbClr>
                          </a:solidFill>
                          <a:latin typeface="Arial" panose="020B0604020202020204"/>
                          <a:ea typeface="Arial" panose="020B0604020202020204"/>
                          <a:cs typeface="Arial" panose="020B0604020202020204"/>
                        </a:rPr>
                        <a:t>Reverse coupli</a:t>
                      </a:r>
                      <a:r>
                        <a:rPr sz="800" kern="0" spc="30" dirty="0">
                          <a:solidFill>
                            <a:srgbClr val="231F20">
                              <a:alpha val="100000"/>
                            </a:srgbClr>
                          </a:solidFill>
                          <a:latin typeface="Arial" panose="020B0604020202020204"/>
                          <a:ea typeface="Arial" panose="020B0604020202020204"/>
                          <a:cs typeface="Arial" panose="020B0604020202020204"/>
                        </a:rPr>
                        <a:t>ng</a:t>
                      </a:r>
                      <a:r>
                        <a:rPr sz="800" kern="0" spc="80" dirty="0">
                          <a:solidFill>
                            <a:srgbClr val="231F20">
                              <a:alpha val="100000"/>
                            </a:srgbClr>
                          </a:solidFill>
                          <a:latin typeface="Arial" panose="020B0604020202020204"/>
                          <a:ea typeface="Arial" panose="020B0604020202020204"/>
                          <a:cs typeface="Arial" panose="020B0604020202020204"/>
                        </a:rPr>
                        <a:t> </a:t>
                      </a:r>
                      <a:r>
                        <a:rPr sz="800" kern="0" spc="30" dirty="0">
                          <a:solidFill>
                            <a:srgbClr val="231F20">
                              <a:alpha val="100000"/>
                            </a:srgbClr>
                          </a:solidFill>
                          <a:latin typeface="Arial" panose="020B0604020202020204"/>
                          <a:ea typeface="Arial" panose="020B0604020202020204"/>
                          <a:cs typeface="Arial" panose="020B0604020202020204"/>
                        </a:rPr>
                        <a:t>port</a:t>
                      </a:r>
                      <a:endParaRPr sz="800" dirty="0">
                        <a:latin typeface="Arial" panose="020B0604020202020204"/>
                        <a:ea typeface="Arial" panose="020B0604020202020204"/>
                        <a:cs typeface="Arial" panose="020B0604020202020204"/>
                      </a:endParaRPr>
                    </a:p>
                  </a:txBody>
                  <a:tcPr marL="0" marR="0" marT="0" marB="0" vert="horz">
                    <a:lnL w="9525" cap="flat" cmpd="sng" algn="ctr">
                      <a:solidFill>
                        <a:srgbClr val="21294D"/>
                      </a:solidFill>
                      <a:prstDash val="solid"/>
                      <a:round/>
                      <a:headEnd type="none" w="med" len="med"/>
                      <a:tailEnd type="none" w="med" len="med"/>
                    </a:lnL>
                    <a:lnR>
                      <a:noFill/>
                    </a:lnR>
                    <a:lnT>
                      <a:noFill/>
                    </a:lnT>
                    <a:lnB>
                      <a:noFill/>
                    </a:lnB>
                  </a:tcPr>
                </a:tc>
              </a:tr>
            </a:tbl>
          </a:graphicData>
        </a:graphic>
      </p:graphicFrame>
      <p:sp>
        <p:nvSpPr>
          <p:cNvPr id="14" name="textbox 1188"/>
          <p:cNvSpPr/>
          <p:nvPr/>
        </p:nvSpPr>
        <p:spPr>
          <a:xfrm>
            <a:off x="559002" y="5617966"/>
            <a:ext cx="3091814" cy="194310"/>
          </a:xfrm>
          <a:prstGeom prst="rect">
            <a:avLst/>
          </a:prstGeom>
          <a:noFill/>
          <a:ln w="0" cap="flat">
            <a:noFill/>
            <a:prstDash val="solid"/>
            <a:miter lim="0"/>
          </a:ln>
        </p:spPr>
        <p:txBody>
          <a:bodyPr vert="horz" wrap="square" lIns="0" tIns="0" rIns="0" bIns="0"/>
          <a:lstStyle/>
          <a:p>
            <a:pPr algn="l" rtl="0" eaLnBrk="0">
              <a:lnSpc>
                <a:spcPct val="86000"/>
              </a:lnSpc>
            </a:pPr>
            <a:endParaRPr sz="100" dirty="0">
              <a:latin typeface="Arial" panose="020B0604020202020204"/>
              <a:ea typeface="Arial" panose="020B0604020202020204"/>
              <a:cs typeface="Arial" panose="020B0604020202020204"/>
            </a:endParaRPr>
          </a:p>
          <a:p>
            <a:pPr marL="12700" algn="l" rtl="0" eaLnBrk="0">
              <a:lnSpc>
                <a:spcPct val="85000"/>
              </a:lnSpc>
            </a:pPr>
            <a:r>
              <a:rPr sz="1300" b="1" kern="0" spc="40" dirty="0">
                <a:solidFill>
                  <a:srgbClr val="231F20">
                    <a:alpha val="100000"/>
                  </a:srgbClr>
                </a:solidFill>
                <a:latin typeface="Arial" panose="020B0604020202020204"/>
                <a:ea typeface="Arial" panose="020B0604020202020204"/>
                <a:cs typeface="Arial" panose="020B0604020202020204"/>
              </a:rPr>
              <a:t>2. Outline</a:t>
            </a:r>
            <a:r>
              <a:rPr sz="1300" b="1" kern="0" spc="120" dirty="0">
                <a:solidFill>
                  <a:srgbClr val="231F20">
                    <a:alpha val="100000"/>
                  </a:srgbClr>
                </a:solidFill>
                <a:latin typeface="Arial" panose="020B0604020202020204"/>
                <a:ea typeface="Arial" panose="020B0604020202020204"/>
                <a:cs typeface="Arial" panose="020B0604020202020204"/>
              </a:rPr>
              <a:t> </a:t>
            </a:r>
            <a:r>
              <a:rPr sz="1300" b="1" kern="0" spc="40" dirty="0">
                <a:solidFill>
                  <a:srgbClr val="231F20">
                    <a:alpha val="100000"/>
                  </a:srgbClr>
                </a:solidFill>
                <a:latin typeface="Arial" panose="020B0604020202020204"/>
                <a:ea typeface="Arial" panose="020B0604020202020204"/>
                <a:cs typeface="Arial" panose="020B0604020202020204"/>
              </a:rPr>
              <a:t>Dime</a:t>
            </a:r>
            <a:r>
              <a:rPr sz="1300" b="1" kern="0" spc="30" dirty="0">
                <a:solidFill>
                  <a:srgbClr val="231F20">
                    <a:alpha val="100000"/>
                  </a:srgbClr>
                </a:solidFill>
                <a:latin typeface="Arial" panose="020B0604020202020204"/>
                <a:ea typeface="Arial" panose="020B0604020202020204"/>
                <a:cs typeface="Arial" panose="020B0604020202020204"/>
              </a:rPr>
              <a:t>nsion</a:t>
            </a:r>
            <a:r>
              <a:rPr sz="1300" b="1" kern="0" spc="130" dirty="0">
                <a:solidFill>
                  <a:srgbClr val="231F20">
                    <a:alpha val="100000"/>
                  </a:srgbClr>
                </a:solidFill>
                <a:latin typeface="Arial" panose="020B0604020202020204"/>
                <a:ea typeface="Arial" panose="020B0604020202020204"/>
                <a:cs typeface="Arial" panose="020B0604020202020204"/>
              </a:rPr>
              <a:t> </a:t>
            </a:r>
            <a:r>
              <a:rPr sz="1300" b="1" kern="0" spc="30" dirty="0">
                <a:solidFill>
                  <a:srgbClr val="231F20">
                    <a:alpha val="100000"/>
                  </a:srgbClr>
                </a:solidFill>
                <a:latin typeface="Arial" panose="020B0604020202020204"/>
                <a:ea typeface="Arial" panose="020B0604020202020204"/>
                <a:cs typeface="Arial" panose="020B0604020202020204"/>
              </a:rPr>
              <a:t>Drawing </a:t>
            </a:r>
            <a:r>
              <a:rPr sz="900" kern="0" spc="30" dirty="0">
                <a:solidFill>
                  <a:srgbClr val="231F20">
                    <a:alpha val="100000"/>
                  </a:srgbClr>
                </a:solidFill>
                <a:latin typeface="Arial" panose="020B0604020202020204"/>
                <a:ea typeface="Arial" panose="020B0604020202020204"/>
                <a:cs typeface="Arial" panose="020B0604020202020204"/>
              </a:rPr>
              <a:t>(unit:mm)</a:t>
            </a:r>
            <a:endParaRPr sz="900" dirty="0">
              <a:latin typeface="Arial" panose="020B0604020202020204"/>
              <a:ea typeface="Arial" panose="020B0604020202020204"/>
              <a:cs typeface="Arial" panose="020B0604020202020204"/>
            </a:endParaRPr>
          </a:p>
        </p:txBody>
      </p:sp>
      <p:pic>
        <p:nvPicPr>
          <p:cNvPr id="15" name="picture 1190"/>
          <p:cNvPicPr>
            <a:picLocks noChangeAspect="1"/>
          </p:cNvPicPr>
          <p:nvPr/>
        </p:nvPicPr>
        <p:blipFill>
          <a:blip r:embed="rId13"/>
          <a:stretch>
            <a:fillRect/>
          </a:stretch>
        </p:blipFill>
        <p:spPr>
          <a:xfrm rot="21600000">
            <a:off x="542447" y="3272888"/>
            <a:ext cx="6394888" cy="2256253"/>
          </a:xfrm>
          <a:prstGeom prst="rect">
            <a:avLst/>
          </a:prstGeom>
        </p:spPr>
      </p:pic>
      <p:graphicFrame>
        <p:nvGraphicFramePr>
          <p:cNvPr id="16" name="table 1192"/>
          <p:cNvGraphicFramePr>
            <a:graphicFrameLocks noGrp="1"/>
          </p:cNvGraphicFramePr>
          <p:nvPr/>
        </p:nvGraphicFramePr>
        <p:xfrm>
          <a:off x="542447" y="3272888"/>
          <a:ext cx="6394450" cy="2256154"/>
        </p:xfrm>
        <a:graphic>
          <a:graphicData uri="http://schemas.openxmlformats.org/drawingml/2006/table">
            <a:tbl>
              <a:tblPr/>
              <a:tblGrid>
                <a:gridCol w="1215389"/>
                <a:gridCol w="1451610"/>
                <a:gridCol w="3727450"/>
              </a:tblGrid>
              <a:tr h="171450">
                <a:tc gridSpan="2">
                  <a:txBody>
                    <a:bodyPr/>
                    <a:lstStyle/>
                    <a:p>
                      <a:pPr algn="l" rtl="0" eaLnBrk="0">
                        <a:lnSpc>
                          <a:spcPct val="109000"/>
                        </a:lnSpc>
                      </a:pPr>
                      <a:endParaRPr sz="400" dirty="0">
                        <a:latin typeface="Arial" panose="020B0604020202020204"/>
                        <a:ea typeface="Arial" panose="020B0604020202020204"/>
                        <a:cs typeface="Arial" panose="020B0604020202020204"/>
                      </a:endParaRPr>
                    </a:p>
                    <a:p>
                      <a:pPr marL="410210" algn="l" rtl="0" eaLnBrk="0">
                        <a:lnSpc>
                          <a:spcPct val="77000"/>
                        </a:lnSpc>
                        <a:spcBef>
                          <a:spcPts val="0"/>
                        </a:spcBef>
                      </a:pPr>
                      <a:r>
                        <a:rPr sz="800" kern="0" spc="60" dirty="0">
                          <a:solidFill>
                            <a:srgbClr val="231F20">
                              <a:alpha val="100000"/>
                            </a:srgbClr>
                          </a:solidFill>
                          <a:latin typeface="Arial" panose="020B0604020202020204"/>
                          <a:ea typeface="Arial" panose="020B0604020202020204"/>
                          <a:cs typeface="Arial" panose="020B0604020202020204"/>
                        </a:rPr>
                        <a:t>AMPLIFIER CONNE</a:t>
                      </a:r>
                      <a:r>
                        <a:rPr sz="800" kern="0" spc="50" dirty="0">
                          <a:solidFill>
                            <a:srgbClr val="231F20">
                              <a:alpha val="100000"/>
                            </a:srgbClr>
                          </a:solidFill>
                          <a:latin typeface="Arial" panose="020B0604020202020204"/>
                          <a:ea typeface="Arial" panose="020B0604020202020204"/>
                          <a:cs typeface="Arial" panose="020B0604020202020204"/>
                        </a:rPr>
                        <a:t>CTOR TYPE:</a:t>
                      </a:r>
                      <a:endParaRPr sz="800" dirty="0">
                        <a:latin typeface="Arial" panose="020B0604020202020204"/>
                        <a:ea typeface="Arial" panose="020B0604020202020204"/>
                        <a:cs typeface="Arial" panose="020B0604020202020204"/>
                      </a:endParaRPr>
                    </a:p>
                  </a:txBody>
                  <a:tcPr marL="0" marR="0" marT="0" marB="0" vert="horz">
                    <a:lnL>
                      <a:noFill/>
                    </a:lnL>
                    <a:lnR w="9525" cap="flat" cmpd="sng" algn="ctr">
                      <a:solidFill>
                        <a:srgbClr val="21294D"/>
                      </a:solidFill>
                      <a:prstDash val="solid"/>
                      <a:round/>
                      <a:headEnd type="none" w="med" len="med"/>
                      <a:tailEnd type="none" w="med" len="med"/>
                    </a:lnR>
                    <a:lnT>
                      <a:noFill/>
                    </a:lnT>
                    <a:lnB>
                      <a:noFill/>
                    </a:lnB>
                  </a:tcPr>
                </a:tc>
                <a:tc hMerge="1">
                  <a:tcPr marL="0" marR="0" marT="0" marB="0" vert="horz">
                    <a:lnL>
                      <a:noFill/>
                    </a:lnL>
                    <a:lnR w="9525" cap="flat" cmpd="sng" algn="ctr">
                      <a:solidFill>
                        <a:srgbClr val="21294D"/>
                      </a:solidFill>
                      <a:prstDash val="solid"/>
                      <a:round/>
                      <a:headEnd type="none" w="med" len="med"/>
                      <a:tailEnd type="none" w="med" len="med"/>
                    </a:lnR>
                    <a:lnT>
                      <a:noFill/>
                    </a:lnT>
                    <a:lnB>
                      <a:noFill/>
                    </a:lnB>
                  </a:tcPr>
                </a:tc>
                <a:tc>
                  <a:txBody>
                    <a:bodyPr/>
                    <a:lstStyle/>
                    <a:p>
                      <a:pPr algn="l" rtl="0" eaLnBrk="0">
                        <a:lnSpc>
                          <a:spcPct val="111000"/>
                        </a:lnSpc>
                      </a:pPr>
                      <a:endParaRPr sz="400" dirty="0">
                        <a:latin typeface="Arial" panose="020B0604020202020204"/>
                        <a:ea typeface="Arial" panose="020B0604020202020204"/>
                        <a:cs typeface="Arial" panose="020B0604020202020204"/>
                      </a:endParaRPr>
                    </a:p>
                    <a:p>
                      <a:pPr marL="91440" algn="l" rtl="0" eaLnBrk="0">
                        <a:lnSpc>
                          <a:spcPct val="76000"/>
                        </a:lnSpc>
                        <a:spcBef>
                          <a:spcPts val="5"/>
                        </a:spcBef>
                      </a:pPr>
                      <a:r>
                        <a:rPr sz="800" kern="0" spc="0" dirty="0">
                          <a:solidFill>
                            <a:srgbClr val="231F20">
                              <a:alpha val="100000"/>
                            </a:srgbClr>
                          </a:solidFill>
                          <a:latin typeface="Arial" panose="020B0604020202020204"/>
                          <a:ea typeface="Arial" panose="020B0604020202020204"/>
                          <a:cs typeface="Arial" panose="020B0604020202020204"/>
                        </a:rPr>
                        <a:t>DB</a:t>
                      </a:r>
                      <a:r>
                        <a:rPr sz="800" kern="0" spc="70" dirty="0">
                          <a:solidFill>
                            <a:srgbClr val="231F20">
                              <a:alpha val="100000"/>
                            </a:srgbClr>
                          </a:solidFill>
                          <a:latin typeface="Arial" panose="020B0604020202020204"/>
                          <a:ea typeface="Arial" panose="020B0604020202020204"/>
                          <a:cs typeface="Arial" panose="020B0604020202020204"/>
                        </a:rPr>
                        <a:t>15</a:t>
                      </a:r>
                      <a:endParaRPr sz="800" dirty="0">
                        <a:latin typeface="Arial" panose="020B0604020202020204"/>
                        <a:ea typeface="Arial" panose="020B0604020202020204"/>
                        <a:cs typeface="Arial" panose="020B0604020202020204"/>
                      </a:endParaRPr>
                    </a:p>
                  </a:txBody>
                  <a:tcPr marL="0" marR="0" marT="0" marB="0" vert="horz">
                    <a:lnL w="9525" cap="flat" cmpd="sng" algn="ctr">
                      <a:solidFill>
                        <a:srgbClr val="21294D"/>
                      </a:solidFill>
                      <a:prstDash val="solid"/>
                      <a:round/>
                      <a:headEnd type="none" w="med" len="med"/>
                      <a:tailEnd type="none" w="med" len="med"/>
                    </a:lnL>
                    <a:lnR>
                      <a:noFill/>
                    </a:lnR>
                    <a:lnT>
                      <a:noFill/>
                    </a:lnT>
                    <a:lnB>
                      <a:noFill/>
                    </a:lnB>
                  </a:tcPr>
                </a:tc>
              </a:tr>
              <a:tr h="228600">
                <a:tc gridSpan="2">
                  <a:txBody>
                    <a:bodyPr/>
                    <a:lstStyle/>
                    <a:p>
                      <a:pPr algn="l" rtl="0" eaLnBrk="0">
                        <a:lnSpc>
                          <a:spcPct val="122000"/>
                        </a:lnSpc>
                      </a:pPr>
                      <a:endParaRPr sz="400" dirty="0">
                        <a:latin typeface="Arial" panose="020B0604020202020204"/>
                        <a:ea typeface="Arial" panose="020B0604020202020204"/>
                        <a:cs typeface="Arial" panose="020B0604020202020204"/>
                      </a:endParaRPr>
                    </a:p>
                    <a:p>
                      <a:pPr marL="412750" algn="l" rtl="0" eaLnBrk="0">
                        <a:lnSpc>
                          <a:spcPct val="77000"/>
                        </a:lnSpc>
                        <a:spcBef>
                          <a:spcPts val="0"/>
                        </a:spcBef>
                      </a:pPr>
                      <a:r>
                        <a:rPr sz="800" kern="0" spc="50" dirty="0">
                          <a:solidFill>
                            <a:srgbClr val="231F20">
                              <a:alpha val="100000"/>
                            </a:srgbClr>
                          </a:solidFill>
                          <a:latin typeface="Arial" panose="020B0604020202020204"/>
                          <a:ea typeface="Arial" panose="020B0604020202020204"/>
                          <a:cs typeface="Arial" panose="020B0604020202020204"/>
                        </a:rPr>
                        <a:t>TRIAD CABLE</a:t>
                      </a:r>
                      <a:r>
                        <a:rPr sz="800" kern="0" spc="80" dirty="0">
                          <a:solidFill>
                            <a:srgbClr val="231F20">
                              <a:alpha val="100000"/>
                            </a:srgbClr>
                          </a:solidFill>
                          <a:latin typeface="Arial" panose="020B0604020202020204"/>
                          <a:ea typeface="Arial" panose="020B0604020202020204"/>
                          <a:cs typeface="Arial" panose="020B0604020202020204"/>
                        </a:rPr>
                        <a:t> </a:t>
                      </a:r>
                      <a:r>
                        <a:rPr sz="800" kern="0" spc="50" dirty="0">
                          <a:solidFill>
                            <a:srgbClr val="231F20">
                              <a:alpha val="100000"/>
                            </a:srgbClr>
                          </a:solidFill>
                          <a:latin typeface="Arial" panose="020B0604020202020204"/>
                          <a:ea typeface="Arial" panose="020B0604020202020204"/>
                          <a:cs typeface="Arial" panose="020B0604020202020204"/>
                        </a:rPr>
                        <a:t>PART</a:t>
                      </a:r>
                      <a:r>
                        <a:rPr sz="800" kern="0" spc="80" dirty="0">
                          <a:solidFill>
                            <a:srgbClr val="231F20">
                              <a:alpha val="100000"/>
                            </a:srgbClr>
                          </a:solidFill>
                          <a:latin typeface="Arial" panose="020B0604020202020204"/>
                          <a:ea typeface="Arial" panose="020B0604020202020204"/>
                          <a:cs typeface="Arial" panose="020B0604020202020204"/>
                        </a:rPr>
                        <a:t> </a:t>
                      </a:r>
                      <a:r>
                        <a:rPr sz="800" kern="0" spc="50" dirty="0">
                          <a:solidFill>
                            <a:srgbClr val="231F20">
                              <a:alpha val="100000"/>
                            </a:srgbClr>
                          </a:solidFill>
                          <a:latin typeface="Arial" panose="020B0604020202020204"/>
                          <a:ea typeface="Arial" panose="020B0604020202020204"/>
                          <a:cs typeface="Arial" panose="020B0604020202020204"/>
                        </a:rPr>
                        <a:t>NUMB</a:t>
                      </a:r>
                      <a:r>
                        <a:rPr sz="800" kern="0" spc="40" dirty="0">
                          <a:solidFill>
                            <a:srgbClr val="231F20">
                              <a:alpha val="100000"/>
                            </a:srgbClr>
                          </a:solidFill>
                          <a:latin typeface="Arial" panose="020B0604020202020204"/>
                          <a:ea typeface="Arial" panose="020B0604020202020204"/>
                          <a:cs typeface="Arial" panose="020B0604020202020204"/>
                        </a:rPr>
                        <a:t>ER:</a:t>
                      </a:r>
                      <a:endParaRPr sz="800" dirty="0">
                        <a:latin typeface="Arial" panose="020B0604020202020204"/>
                        <a:ea typeface="Arial" panose="020B0604020202020204"/>
                        <a:cs typeface="Arial" panose="020B0604020202020204"/>
                      </a:endParaRPr>
                    </a:p>
                  </a:txBody>
                  <a:tcPr marL="0" marR="0" marT="0" marB="0" vert="horz">
                    <a:lnL>
                      <a:noFill/>
                    </a:lnL>
                    <a:lnR w="9525" cap="flat" cmpd="sng" algn="ctr">
                      <a:solidFill>
                        <a:srgbClr val="21294D"/>
                      </a:solidFill>
                      <a:prstDash val="solid"/>
                      <a:round/>
                      <a:headEnd type="none" w="med" len="med"/>
                      <a:tailEnd type="none" w="med" len="med"/>
                    </a:lnR>
                    <a:lnT>
                      <a:noFill/>
                    </a:lnT>
                    <a:lnB>
                      <a:noFill/>
                    </a:lnB>
                  </a:tcPr>
                </a:tc>
                <a:tc hMerge="1">
                  <a:tcPr marL="0" marR="0" marT="0" marB="0" vert="horz">
                    <a:lnL>
                      <a:noFill/>
                    </a:lnL>
                    <a:lnR w="9525" cap="flat" cmpd="sng" algn="ctr">
                      <a:solidFill>
                        <a:srgbClr val="21294D"/>
                      </a:solidFill>
                      <a:prstDash val="solid"/>
                      <a:round/>
                      <a:headEnd type="none" w="med" len="med"/>
                      <a:tailEnd type="none" w="med" len="med"/>
                    </a:lnR>
                    <a:lnT>
                      <a:noFill/>
                    </a:lnT>
                    <a:lnB>
                      <a:noFill/>
                    </a:lnB>
                  </a:tcPr>
                </a:tc>
                <a:tc>
                  <a:txBody>
                    <a:bodyPr/>
                    <a:lstStyle/>
                    <a:p>
                      <a:pPr algn="l" rtl="0" eaLnBrk="0">
                        <a:lnSpc>
                          <a:spcPct val="115000"/>
                        </a:lnSpc>
                      </a:pPr>
                      <a:endParaRPr sz="600" dirty="0">
                        <a:latin typeface="Arial" panose="020B0604020202020204"/>
                        <a:ea typeface="Arial" panose="020B0604020202020204"/>
                        <a:cs typeface="Arial" panose="020B0604020202020204"/>
                      </a:endParaRPr>
                    </a:p>
                    <a:p>
                      <a:pPr marL="91440" algn="l" rtl="0" eaLnBrk="0">
                        <a:lnSpc>
                          <a:spcPts val="360"/>
                        </a:lnSpc>
                        <a:spcBef>
                          <a:spcPts val="0"/>
                        </a:spcBef>
                      </a:pPr>
                      <a:r>
                        <a:rPr sz="800" kern="0" spc="-10" dirty="0">
                          <a:solidFill>
                            <a:srgbClr val="231F20">
                              <a:alpha val="100000"/>
                            </a:srgbClr>
                          </a:solidFill>
                          <a:latin typeface="微软雅黑" panose="020B0503020204020204" charset="-122"/>
                          <a:ea typeface="微软雅黑" panose="020B0503020204020204" charset="-122"/>
                          <a:cs typeface="微软雅黑" panose="020B0503020204020204" charset="-122"/>
                        </a:rPr>
                        <a:t>——</a:t>
                      </a:r>
                      <a:endParaRPr sz="800" dirty="0">
                        <a:latin typeface="微软雅黑" panose="020B0503020204020204" charset="-122"/>
                        <a:ea typeface="微软雅黑" panose="020B0503020204020204" charset="-122"/>
                        <a:cs typeface="微软雅黑" panose="020B0503020204020204" charset="-122"/>
                      </a:endParaRPr>
                    </a:p>
                  </a:txBody>
                  <a:tcPr marL="0" marR="0" marT="0" marB="0" vert="horz">
                    <a:lnL w="9525" cap="flat" cmpd="sng" algn="ctr">
                      <a:solidFill>
                        <a:srgbClr val="21294D"/>
                      </a:solidFill>
                      <a:prstDash val="solid"/>
                      <a:round/>
                      <a:headEnd type="none" w="med" len="med"/>
                      <a:tailEnd type="none" w="med" len="med"/>
                    </a:lnL>
                    <a:lnR>
                      <a:noFill/>
                    </a:lnR>
                    <a:lnT>
                      <a:noFill/>
                    </a:lnT>
                    <a:lnB>
                      <a:noFill/>
                    </a:lnB>
                  </a:tcPr>
                </a:tc>
              </a:tr>
              <a:tr h="1856104">
                <a:tc>
                  <a:txBody>
                    <a:bodyPr/>
                    <a:lstStyle/>
                    <a:p>
                      <a:pPr algn="l" rtl="0" eaLnBrk="0">
                        <a:lnSpc>
                          <a:spcPct val="123000"/>
                        </a:lnSpc>
                      </a:pPr>
                      <a:endParaRPr sz="100" dirty="0">
                        <a:latin typeface="Arial" panose="020B0604020202020204"/>
                        <a:ea typeface="Arial" panose="020B0604020202020204"/>
                        <a:cs typeface="Arial" panose="020B0604020202020204"/>
                      </a:endParaRPr>
                    </a:p>
                    <a:p>
                      <a:pPr marL="321945" algn="l" rtl="0" eaLnBrk="0">
                        <a:lnSpc>
                          <a:spcPct val="76000"/>
                        </a:lnSpc>
                        <a:spcBef>
                          <a:spcPts val="0"/>
                        </a:spcBef>
                      </a:pPr>
                      <a:r>
                        <a:rPr sz="800" kern="0" spc="50" dirty="0">
                          <a:solidFill>
                            <a:srgbClr val="FFFFFF">
                              <a:alpha val="100000"/>
                            </a:srgbClr>
                          </a:solidFill>
                          <a:latin typeface="Arial" panose="020B0604020202020204"/>
                          <a:ea typeface="Arial" panose="020B0604020202020204"/>
                          <a:cs typeface="Arial" panose="020B0604020202020204"/>
                        </a:rPr>
                        <a:t>NUMBER</a:t>
                      </a:r>
                      <a:endParaRPr sz="800" dirty="0">
                        <a:latin typeface="Arial" panose="020B0604020202020204"/>
                        <a:ea typeface="Arial" panose="020B0604020202020204"/>
                        <a:cs typeface="Arial" panose="020B0604020202020204"/>
                      </a:endParaRPr>
                    </a:p>
                    <a:p>
                      <a:pPr marL="538480" algn="l" rtl="0" eaLnBrk="0">
                        <a:lnSpc>
                          <a:spcPct val="88000"/>
                        </a:lnSpc>
                        <a:spcBef>
                          <a:spcPts val="860"/>
                        </a:spcBef>
                      </a:pPr>
                      <a:r>
                        <a:rPr sz="800" kern="0" spc="-20" dirty="0">
                          <a:solidFill>
                            <a:srgbClr val="231F20">
                              <a:alpha val="100000"/>
                            </a:srgbClr>
                          </a:solidFill>
                          <a:latin typeface="Arial" panose="020B0604020202020204"/>
                          <a:ea typeface="Arial" panose="020B0604020202020204"/>
                          <a:cs typeface="Arial" panose="020B0604020202020204"/>
                        </a:rPr>
                        <a:t>1</a:t>
                      </a:r>
                      <a:endParaRPr sz="800" dirty="0">
                        <a:latin typeface="Arial" panose="020B0604020202020204"/>
                        <a:ea typeface="Arial" panose="020B0604020202020204"/>
                        <a:cs typeface="Arial" panose="020B0604020202020204"/>
                      </a:endParaRPr>
                    </a:p>
                    <a:p>
                      <a:pPr marL="528955" algn="l" rtl="0" eaLnBrk="0">
                        <a:lnSpc>
                          <a:spcPct val="88000"/>
                        </a:lnSpc>
                        <a:spcBef>
                          <a:spcPts val="635"/>
                        </a:spcBef>
                      </a:pPr>
                      <a:r>
                        <a:rPr sz="800" kern="0" spc="10" dirty="0">
                          <a:solidFill>
                            <a:srgbClr val="231F20">
                              <a:alpha val="100000"/>
                            </a:srgbClr>
                          </a:solidFill>
                          <a:latin typeface="Arial" panose="020B0604020202020204"/>
                          <a:ea typeface="Arial" panose="020B0604020202020204"/>
                          <a:cs typeface="Arial" panose="020B0604020202020204"/>
                        </a:rPr>
                        <a:t>2</a:t>
                      </a:r>
                      <a:endParaRPr sz="800" dirty="0">
                        <a:latin typeface="Arial" panose="020B0604020202020204"/>
                        <a:ea typeface="Arial" panose="020B0604020202020204"/>
                        <a:cs typeface="Arial" panose="020B0604020202020204"/>
                      </a:endParaRPr>
                    </a:p>
                    <a:p>
                      <a:pPr marL="530860" algn="l" rtl="0" eaLnBrk="0">
                        <a:lnSpc>
                          <a:spcPct val="88000"/>
                        </a:lnSpc>
                        <a:spcBef>
                          <a:spcPts val="600"/>
                        </a:spcBef>
                      </a:pPr>
                      <a:r>
                        <a:rPr sz="800" kern="0" spc="0" dirty="0">
                          <a:solidFill>
                            <a:srgbClr val="231F20">
                              <a:alpha val="100000"/>
                            </a:srgbClr>
                          </a:solidFill>
                          <a:latin typeface="Arial" panose="020B0604020202020204"/>
                          <a:ea typeface="Arial" panose="020B0604020202020204"/>
                          <a:cs typeface="Arial" panose="020B0604020202020204"/>
                        </a:rPr>
                        <a:t>3</a:t>
                      </a:r>
                      <a:endParaRPr sz="800" dirty="0">
                        <a:latin typeface="Arial" panose="020B0604020202020204"/>
                        <a:ea typeface="Arial" panose="020B0604020202020204"/>
                        <a:cs typeface="Arial" panose="020B0604020202020204"/>
                      </a:endParaRPr>
                    </a:p>
                    <a:p>
                      <a:pPr marL="527685" algn="l" rtl="0" eaLnBrk="0">
                        <a:lnSpc>
                          <a:spcPct val="88000"/>
                        </a:lnSpc>
                        <a:spcBef>
                          <a:spcPts val="695"/>
                        </a:spcBef>
                      </a:pPr>
                      <a:r>
                        <a:rPr sz="800" kern="0" spc="20" dirty="0">
                          <a:solidFill>
                            <a:srgbClr val="231F20">
                              <a:alpha val="100000"/>
                            </a:srgbClr>
                          </a:solidFill>
                          <a:latin typeface="Arial" panose="020B0604020202020204"/>
                          <a:ea typeface="Arial" panose="020B0604020202020204"/>
                          <a:cs typeface="Arial" panose="020B0604020202020204"/>
                        </a:rPr>
                        <a:t>4</a:t>
                      </a:r>
                      <a:endParaRPr sz="800" dirty="0">
                        <a:latin typeface="Arial" panose="020B0604020202020204"/>
                        <a:ea typeface="Arial" panose="020B0604020202020204"/>
                        <a:cs typeface="Arial" panose="020B0604020202020204"/>
                      </a:endParaRPr>
                    </a:p>
                    <a:p>
                      <a:pPr marL="530860" algn="l" rtl="0" eaLnBrk="0">
                        <a:lnSpc>
                          <a:spcPct val="88000"/>
                        </a:lnSpc>
                        <a:spcBef>
                          <a:spcPts val="630"/>
                        </a:spcBef>
                      </a:pPr>
                      <a:r>
                        <a:rPr sz="800" kern="0" spc="0" dirty="0">
                          <a:solidFill>
                            <a:srgbClr val="231F20">
                              <a:alpha val="100000"/>
                            </a:srgbClr>
                          </a:solidFill>
                          <a:latin typeface="Arial" panose="020B0604020202020204"/>
                          <a:ea typeface="Arial" panose="020B0604020202020204"/>
                          <a:cs typeface="Arial" panose="020B0604020202020204"/>
                        </a:rPr>
                        <a:t>5</a:t>
                      </a:r>
                      <a:endParaRPr sz="800" dirty="0">
                        <a:latin typeface="Arial" panose="020B0604020202020204"/>
                        <a:ea typeface="Arial" panose="020B0604020202020204"/>
                        <a:cs typeface="Arial" panose="020B0604020202020204"/>
                      </a:endParaRPr>
                    </a:p>
                    <a:p>
                      <a:pPr marL="530860" algn="l" rtl="0" eaLnBrk="0">
                        <a:lnSpc>
                          <a:spcPct val="88000"/>
                        </a:lnSpc>
                        <a:spcBef>
                          <a:spcPts val="570"/>
                        </a:spcBef>
                      </a:pPr>
                      <a:r>
                        <a:rPr sz="800" kern="0" spc="0" dirty="0">
                          <a:solidFill>
                            <a:srgbClr val="231F20">
                              <a:alpha val="100000"/>
                            </a:srgbClr>
                          </a:solidFill>
                          <a:latin typeface="Arial" panose="020B0604020202020204"/>
                          <a:ea typeface="Arial" panose="020B0604020202020204"/>
                          <a:cs typeface="Arial" panose="020B0604020202020204"/>
                        </a:rPr>
                        <a:t>6</a:t>
                      </a:r>
                      <a:endParaRPr sz="800" dirty="0">
                        <a:latin typeface="Arial" panose="020B0604020202020204"/>
                        <a:ea typeface="Arial" panose="020B0604020202020204"/>
                        <a:cs typeface="Arial" panose="020B0604020202020204"/>
                      </a:endParaRPr>
                    </a:p>
                    <a:p>
                      <a:pPr marL="530860" algn="l" rtl="0" eaLnBrk="0">
                        <a:lnSpc>
                          <a:spcPct val="88000"/>
                        </a:lnSpc>
                        <a:spcBef>
                          <a:spcPts val="650"/>
                        </a:spcBef>
                      </a:pPr>
                      <a:r>
                        <a:rPr sz="800" kern="0" spc="-10" dirty="0">
                          <a:solidFill>
                            <a:srgbClr val="231F20">
                              <a:alpha val="100000"/>
                            </a:srgbClr>
                          </a:solidFill>
                          <a:latin typeface="Arial" panose="020B0604020202020204"/>
                          <a:ea typeface="Arial" panose="020B0604020202020204"/>
                          <a:cs typeface="Arial" panose="020B0604020202020204"/>
                        </a:rPr>
                        <a:t>7</a:t>
                      </a:r>
                      <a:endParaRPr sz="800" dirty="0">
                        <a:latin typeface="Arial" panose="020B0604020202020204"/>
                        <a:ea typeface="Arial" panose="020B0604020202020204"/>
                        <a:cs typeface="Arial" panose="020B0604020202020204"/>
                      </a:endParaRPr>
                    </a:p>
                    <a:p>
                      <a:pPr marL="530225" algn="l" rtl="0" eaLnBrk="0">
                        <a:lnSpc>
                          <a:spcPct val="88000"/>
                        </a:lnSpc>
                        <a:spcBef>
                          <a:spcPts val="580"/>
                        </a:spcBef>
                      </a:pPr>
                      <a:r>
                        <a:rPr sz="800" kern="0" spc="0" dirty="0">
                          <a:solidFill>
                            <a:srgbClr val="231F20">
                              <a:alpha val="100000"/>
                            </a:srgbClr>
                          </a:solidFill>
                          <a:latin typeface="Arial" panose="020B0604020202020204"/>
                          <a:ea typeface="Arial" panose="020B0604020202020204"/>
                          <a:cs typeface="Arial" panose="020B0604020202020204"/>
                        </a:rPr>
                        <a:t>8</a:t>
                      </a:r>
                      <a:endParaRPr sz="800" dirty="0">
                        <a:latin typeface="Arial" panose="020B0604020202020204"/>
                        <a:ea typeface="Arial" panose="020B0604020202020204"/>
                        <a:cs typeface="Arial" panose="020B0604020202020204"/>
                      </a:endParaRPr>
                    </a:p>
                    <a:p>
                      <a:pPr algn="l" rtl="0" eaLnBrk="0">
                        <a:lnSpc>
                          <a:spcPct val="117000"/>
                        </a:lnSpc>
                      </a:pPr>
                      <a:endParaRPr sz="500" dirty="0">
                        <a:latin typeface="Arial" panose="020B0604020202020204"/>
                        <a:ea typeface="Arial" panose="020B0604020202020204"/>
                        <a:cs typeface="Arial" panose="020B0604020202020204"/>
                      </a:endParaRPr>
                    </a:p>
                    <a:p>
                      <a:pPr marL="454025" algn="l" rtl="0" eaLnBrk="0">
                        <a:lnSpc>
                          <a:spcPct val="88000"/>
                        </a:lnSpc>
                        <a:spcBef>
                          <a:spcPts val="0"/>
                        </a:spcBef>
                      </a:pPr>
                      <a:r>
                        <a:rPr sz="800" kern="0" spc="30" dirty="0">
                          <a:solidFill>
                            <a:srgbClr val="231F20">
                              <a:alpha val="100000"/>
                            </a:srgbClr>
                          </a:solidFill>
                          <a:latin typeface="Arial" panose="020B0604020202020204"/>
                          <a:ea typeface="Arial" panose="020B0604020202020204"/>
                          <a:cs typeface="Arial" panose="020B0604020202020204"/>
                        </a:rPr>
                        <a:t>9-15</a:t>
                      </a:r>
                      <a:endParaRPr sz="800" dirty="0">
                        <a:latin typeface="Arial" panose="020B0604020202020204"/>
                        <a:ea typeface="Arial" panose="020B0604020202020204"/>
                        <a:cs typeface="Arial" panose="020B0604020202020204"/>
                      </a:endParaRPr>
                    </a:p>
                  </a:txBody>
                  <a:tcPr marL="0" marR="0" marT="0" marB="0" vert="horz">
                    <a:lnL>
                      <a:noFill/>
                    </a:lnL>
                    <a:lnR w="6350" cap="flat" cmpd="sng" algn="ctr">
                      <a:solidFill>
                        <a:srgbClr val="21294D"/>
                      </a:solidFill>
                      <a:prstDash val="solid"/>
                      <a:round/>
                      <a:headEnd type="none" w="med" len="med"/>
                      <a:tailEnd type="none" w="med" len="med"/>
                    </a:lnR>
                    <a:lnT>
                      <a:noFill/>
                    </a:lnT>
                    <a:lnB>
                      <a:noFill/>
                    </a:lnB>
                  </a:tcPr>
                </a:tc>
                <a:tc>
                  <a:txBody>
                    <a:bodyPr/>
                    <a:lstStyle/>
                    <a:p>
                      <a:pPr algn="l" rtl="0" eaLnBrk="0">
                        <a:lnSpc>
                          <a:spcPct val="126000"/>
                        </a:lnSpc>
                      </a:pPr>
                      <a:endParaRPr sz="100" dirty="0">
                        <a:latin typeface="Arial" panose="020B0604020202020204"/>
                        <a:ea typeface="Arial" panose="020B0604020202020204"/>
                        <a:cs typeface="Arial" panose="020B0604020202020204"/>
                      </a:endParaRPr>
                    </a:p>
                    <a:p>
                      <a:pPr marL="324485" algn="l" rtl="0" eaLnBrk="0">
                        <a:lnSpc>
                          <a:spcPct val="77000"/>
                        </a:lnSpc>
                      </a:pPr>
                      <a:r>
                        <a:rPr sz="800" kern="0" spc="30" dirty="0">
                          <a:solidFill>
                            <a:srgbClr val="FFFFFF">
                              <a:alpha val="100000"/>
                            </a:srgbClr>
                          </a:solidFill>
                          <a:latin typeface="Arial" panose="020B0604020202020204"/>
                          <a:ea typeface="Arial" panose="020B0604020202020204"/>
                          <a:cs typeface="Arial" panose="020B0604020202020204"/>
                        </a:rPr>
                        <a:t>Definition</a:t>
                      </a:r>
                      <a:endParaRPr sz="800" dirty="0">
                        <a:latin typeface="Arial" panose="020B0604020202020204"/>
                        <a:ea typeface="Arial" panose="020B0604020202020204"/>
                        <a:cs typeface="Arial" panose="020B0604020202020204"/>
                      </a:endParaRPr>
                    </a:p>
                    <a:p>
                      <a:pPr marL="460375" algn="l" rtl="0" eaLnBrk="0">
                        <a:lnSpc>
                          <a:spcPct val="76000"/>
                        </a:lnSpc>
                        <a:spcBef>
                          <a:spcPts val="825"/>
                        </a:spcBef>
                      </a:pPr>
                      <a:r>
                        <a:rPr sz="800" kern="0" spc="20" dirty="0">
                          <a:solidFill>
                            <a:srgbClr val="231F20">
                              <a:alpha val="100000"/>
                            </a:srgbClr>
                          </a:solidFill>
                          <a:latin typeface="Arial" panose="020B0604020202020204"/>
                          <a:ea typeface="Arial" panose="020B0604020202020204"/>
                          <a:cs typeface="Arial" panose="020B0604020202020204"/>
                        </a:rPr>
                        <a:t>PA Enable</a:t>
                      </a:r>
                      <a:endParaRPr sz="800" dirty="0">
                        <a:latin typeface="Arial" panose="020B0604020202020204"/>
                        <a:ea typeface="Arial" panose="020B0604020202020204"/>
                        <a:cs typeface="Arial" panose="020B0604020202020204"/>
                      </a:endParaRPr>
                    </a:p>
                    <a:p>
                      <a:pPr marL="87630" algn="l" rtl="0" eaLnBrk="0">
                        <a:lnSpc>
                          <a:spcPct val="88000"/>
                        </a:lnSpc>
                        <a:spcBef>
                          <a:spcPts val="725"/>
                        </a:spcBef>
                      </a:pPr>
                      <a:r>
                        <a:rPr sz="800" kern="0" spc="40" dirty="0">
                          <a:solidFill>
                            <a:srgbClr val="231F20">
                              <a:alpha val="100000"/>
                            </a:srgbClr>
                          </a:solidFill>
                          <a:latin typeface="Arial" panose="020B0604020202020204"/>
                          <a:ea typeface="Arial" panose="020B0604020202020204"/>
                          <a:cs typeface="Arial" panose="020B0604020202020204"/>
                        </a:rPr>
                        <a:t>Output</a:t>
                      </a:r>
                      <a:r>
                        <a:rPr sz="800" kern="0" spc="90" dirty="0">
                          <a:solidFill>
                            <a:srgbClr val="231F20">
                              <a:alpha val="100000"/>
                            </a:srgbClr>
                          </a:solidFill>
                          <a:latin typeface="Arial" panose="020B0604020202020204"/>
                          <a:ea typeface="Arial" panose="020B0604020202020204"/>
                          <a:cs typeface="Arial" panose="020B0604020202020204"/>
                        </a:rPr>
                        <a:t> </a:t>
                      </a:r>
                      <a:r>
                        <a:rPr sz="800" kern="0" spc="40" dirty="0">
                          <a:solidFill>
                            <a:srgbClr val="231F20">
                              <a:alpha val="100000"/>
                            </a:srgbClr>
                          </a:solidFill>
                          <a:latin typeface="Arial" panose="020B0604020202020204"/>
                          <a:ea typeface="Arial" panose="020B0604020202020204"/>
                          <a:cs typeface="Arial" panose="020B0604020202020204"/>
                        </a:rPr>
                        <a:t>Power monitoring</a:t>
                      </a:r>
                      <a:endParaRPr sz="800" dirty="0">
                        <a:latin typeface="Arial" panose="020B0604020202020204"/>
                        <a:ea typeface="Arial" panose="020B0604020202020204"/>
                        <a:cs typeface="Arial" panose="020B0604020202020204"/>
                      </a:endParaRPr>
                    </a:p>
                    <a:p>
                      <a:pPr marL="294005" indent="-244475" algn="l" rtl="0" eaLnBrk="0">
                        <a:lnSpc>
                          <a:spcPct val="152000"/>
                        </a:lnSpc>
                        <a:spcBef>
                          <a:spcPts val="130"/>
                        </a:spcBef>
                      </a:pPr>
                      <a:r>
                        <a:rPr sz="800" kern="0" spc="40" dirty="0">
                          <a:solidFill>
                            <a:srgbClr val="231F20">
                              <a:alpha val="100000"/>
                            </a:srgbClr>
                          </a:solidFill>
                          <a:latin typeface="Arial" panose="020B0604020202020204"/>
                          <a:ea typeface="Arial" panose="020B0604020202020204"/>
                          <a:cs typeface="Arial" panose="020B0604020202020204"/>
                        </a:rPr>
                        <a:t>Reverse</a:t>
                      </a:r>
                      <a:r>
                        <a:rPr sz="800" kern="0" spc="100" dirty="0">
                          <a:solidFill>
                            <a:srgbClr val="231F20">
                              <a:alpha val="100000"/>
                            </a:srgbClr>
                          </a:solidFill>
                          <a:latin typeface="Arial" panose="020B0604020202020204"/>
                          <a:ea typeface="Arial" panose="020B0604020202020204"/>
                          <a:cs typeface="Arial" panose="020B0604020202020204"/>
                        </a:rPr>
                        <a:t> </a:t>
                      </a:r>
                      <a:r>
                        <a:rPr sz="800" kern="0" spc="40" dirty="0">
                          <a:solidFill>
                            <a:srgbClr val="231F20">
                              <a:alpha val="100000"/>
                            </a:srgbClr>
                          </a:solidFill>
                          <a:latin typeface="Arial" panose="020B0604020202020204"/>
                          <a:ea typeface="Arial" panose="020B0604020202020204"/>
                          <a:cs typeface="Arial" panose="020B0604020202020204"/>
                        </a:rPr>
                        <a:t>Power monitoring</a:t>
                      </a:r>
                      <a:r>
                        <a:rPr sz="800" kern="0" spc="0" dirty="0">
                          <a:solidFill>
                            <a:srgbClr val="231F20">
                              <a:alpha val="100000"/>
                            </a:srgbClr>
                          </a:solidFill>
                          <a:latin typeface="Arial" panose="020B0604020202020204"/>
                          <a:ea typeface="Arial" panose="020B0604020202020204"/>
                          <a:cs typeface="Arial" panose="020B0604020202020204"/>
                        </a:rPr>
                        <a:t>    </a:t>
                      </a:r>
                      <a:r>
                        <a:rPr sz="800" kern="0" spc="30" dirty="0">
                          <a:solidFill>
                            <a:srgbClr val="231F20">
                              <a:alpha val="100000"/>
                            </a:srgbClr>
                          </a:solidFill>
                          <a:latin typeface="Arial" panose="020B0604020202020204"/>
                          <a:ea typeface="Arial" panose="020B0604020202020204"/>
                          <a:cs typeface="Arial" panose="020B0604020202020204"/>
                        </a:rPr>
                        <a:t>Temp</a:t>
                      </a:r>
                      <a:r>
                        <a:rPr sz="800" kern="0" spc="150" dirty="0">
                          <a:solidFill>
                            <a:srgbClr val="231F20">
                              <a:alpha val="100000"/>
                            </a:srgbClr>
                          </a:solidFill>
                          <a:latin typeface="Arial" panose="020B0604020202020204"/>
                          <a:ea typeface="Arial" panose="020B0604020202020204"/>
                          <a:cs typeface="Arial" panose="020B0604020202020204"/>
                        </a:rPr>
                        <a:t> </a:t>
                      </a:r>
                      <a:r>
                        <a:rPr sz="800" kern="0" spc="30" dirty="0">
                          <a:solidFill>
                            <a:srgbClr val="231F20">
                              <a:alpha val="100000"/>
                            </a:srgbClr>
                          </a:solidFill>
                          <a:latin typeface="Arial" panose="020B0604020202020204"/>
                          <a:ea typeface="Arial" panose="020B0604020202020204"/>
                          <a:cs typeface="Arial" panose="020B0604020202020204"/>
                        </a:rPr>
                        <a:t>monitoring</a:t>
                      </a:r>
                      <a:endParaRPr sz="800" dirty="0">
                        <a:latin typeface="Arial" panose="020B0604020202020204"/>
                        <a:ea typeface="Arial" panose="020B0604020202020204"/>
                        <a:cs typeface="Arial" panose="020B0604020202020204"/>
                      </a:endParaRPr>
                    </a:p>
                    <a:p>
                      <a:pPr marL="593090" algn="l" rtl="0" eaLnBrk="0">
                        <a:lnSpc>
                          <a:spcPct val="69000"/>
                        </a:lnSpc>
                        <a:spcBef>
                          <a:spcPts val="605"/>
                        </a:spcBef>
                      </a:pPr>
                      <a:r>
                        <a:rPr sz="800" kern="0" spc="50" dirty="0">
                          <a:solidFill>
                            <a:srgbClr val="231F20">
                              <a:alpha val="100000"/>
                            </a:srgbClr>
                          </a:solidFill>
                          <a:latin typeface="Arial" panose="020B0604020202020204"/>
                          <a:ea typeface="Arial" panose="020B0604020202020204"/>
                          <a:cs typeface="Arial" panose="020B0604020202020204"/>
                        </a:rPr>
                        <a:t>GND</a:t>
                      </a:r>
                      <a:endParaRPr sz="800" dirty="0">
                        <a:latin typeface="Arial" panose="020B0604020202020204"/>
                        <a:ea typeface="Arial" panose="020B0604020202020204"/>
                        <a:cs typeface="Arial" panose="020B0604020202020204"/>
                      </a:endParaRPr>
                    </a:p>
                    <a:p>
                      <a:pPr marL="602615" algn="l" rtl="0" eaLnBrk="0">
                        <a:lnSpc>
                          <a:spcPts val="1415"/>
                        </a:lnSpc>
                      </a:pPr>
                      <a:r>
                        <a:rPr sz="800" kern="0" spc="40" dirty="0">
                          <a:solidFill>
                            <a:srgbClr val="231F20">
                              <a:alpha val="100000"/>
                            </a:srgbClr>
                          </a:solidFill>
                          <a:latin typeface="Arial" panose="020B0604020202020204"/>
                          <a:ea typeface="Arial" panose="020B0604020202020204"/>
                          <a:cs typeface="Arial" panose="020B0604020202020204"/>
                        </a:rPr>
                        <a:t>RXD</a:t>
                      </a:r>
                      <a:endParaRPr sz="800" dirty="0">
                        <a:latin typeface="Arial" panose="020B0604020202020204"/>
                        <a:ea typeface="Arial" panose="020B0604020202020204"/>
                        <a:cs typeface="Arial" panose="020B0604020202020204"/>
                      </a:endParaRPr>
                    </a:p>
                    <a:p>
                      <a:pPr marL="602615" algn="l" rtl="0" eaLnBrk="0">
                        <a:lnSpc>
                          <a:spcPct val="67000"/>
                        </a:lnSpc>
                        <a:spcBef>
                          <a:spcPts val="850"/>
                        </a:spcBef>
                      </a:pPr>
                      <a:r>
                        <a:rPr sz="800" kern="0" spc="50" dirty="0">
                          <a:solidFill>
                            <a:srgbClr val="231F20">
                              <a:alpha val="100000"/>
                            </a:srgbClr>
                          </a:solidFill>
                          <a:latin typeface="Arial" panose="020B0604020202020204"/>
                          <a:ea typeface="Arial" panose="020B0604020202020204"/>
                          <a:cs typeface="Arial" panose="020B0604020202020204"/>
                        </a:rPr>
                        <a:t>TXD</a:t>
                      </a:r>
                      <a:endParaRPr sz="800" dirty="0">
                        <a:latin typeface="Arial" panose="020B0604020202020204"/>
                        <a:ea typeface="Arial" panose="020B0604020202020204"/>
                        <a:cs typeface="Arial" panose="020B0604020202020204"/>
                      </a:endParaRPr>
                    </a:p>
                    <a:p>
                      <a:pPr marL="593090" algn="l" rtl="0" eaLnBrk="0">
                        <a:lnSpc>
                          <a:spcPts val="1445"/>
                        </a:lnSpc>
                      </a:pPr>
                      <a:r>
                        <a:rPr sz="800" kern="0" spc="50" dirty="0">
                          <a:solidFill>
                            <a:srgbClr val="231F20">
                              <a:alpha val="100000"/>
                            </a:srgbClr>
                          </a:solidFill>
                          <a:latin typeface="Arial" panose="020B0604020202020204"/>
                          <a:ea typeface="Arial" panose="020B0604020202020204"/>
                          <a:cs typeface="Arial" panose="020B0604020202020204"/>
                        </a:rPr>
                        <a:t>GND</a:t>
                      </a:r>
                      <a:endParaRPr sz="800" dirty="0">
                        <a:latin typeface="Arial" panose="020B0604020202020204"/>
                        <a:ea typeface="Arial" panose="020B0604020202020204"/>
                        <a:cs typeface="Arial" panose="020B0604020202020204"/>
                      </a:endParaRPr>
                    </a:p>
                    <a:p>
                      <a:pPr algn="l" rtl="0" eaLnBrk="0">
                        <a:lnSpc>
                          <a:spcPct val="107000"/>
                        </a:lnSpc>
                      </a:pPr>
                      <a:endParaRPr sz="600" dirty="0">
                        <a:latin typeface="Arial" panose="020B0604020202020204"/>
                        <a:ea typeface="Arial" panose="020B0604020202020204"/>
                        <a:cs typeface="Arial" panose="020B0604020202020204"/>
                      </a:endParaRPr>
                    </a:p>
                    <a:p>
                      <a:pPr marL="640080" algn="l" rtl="0" eaLnBrk="0">
                        <a:lnSpc>
                          <a:spcPct val="77000"/>
                        </a:lnSpc>
                        <a:spcBef>
                          <a:spcPts val="5"/>
                        </a:spcBef>
                      </a:pPr>
                      <a:r>
                        <a:rPr sz="800" kern="0" spc="30" dirty="0">
                          <a:solidFill>
                            <a:srgbClr val="231F20">
                              <a:alpha val="100000"/>
                            </a:srgbClr>
                          </a:solidFill>
                          <a:latin typeface="Arial" panose="020B0604020202020204"/>
                          <a:ea typeface="Arial" panose="020B0604020202020204"/>
                          <a:cs typeface="Arial" panose="020B0604020202020204"/>
                        </a:rPr>
                        <a:t>NC</a:t>
                      </a:r>
                      <a:endParaRPr sz="800" dirty="0">
                        <a:latin typeface="Arial" panose="020B0604020202020204"/>
                        <a:ea typeface="Arial" panose="020B0604020202020204"/>
                        <a:cs typeface="Arial" panose="020B0604020202020204"/>
                      </a:endParaRPr>
                    </a:p>
                  </a:txBody>
                  <a:tcPr marL="0" marR="0" marT="0" marB="0" vert="horz">
                    <a:lnL w="6350" cap="flat" cmpd="sng" algn="ctr">
                      <a:solidFill>
                        <a:srgbClr val="21294D"/>
                      </a:solidFill>
                      <a:prstDash val="solid"/>
                      <a:round/>
                      <a:headEnd type="none" w="med" len="med"/>
                      <a:tailEnd type="none" w="med" len="med"/>
                    </a:lnL>
                    <a:lnR w="9525" cap="flat" cmpd="sng" algn="ctr">
                      <a:solidFill>
                        <a:srgbClr val="21294D"/>
                      </a:solidFill>
                      <a:prstDash val="solid"/>
                      <a:round/>
                      <a:headEnd type="none" w="med" len="med"/>
                      <a:tailEnd type="none" w="med" len="med"/>
                    </a:lnR>
                    <a:lnT>
                      <a:noFill/>
                    </a:lnT>
                    <a:lnB>
                      <a:noFill/>
                    </a:lnB>
                  </a:tcPr>
                </a:tc>
                <a:tc>
                  <a:txBody>
                    <a:bodyPr/>
                    <a:lstStyle/>
                    <a:p>
                      <a:pPr algn="l" rtl="0" eaLnBrk="0">
                        <a:lnSpc>
                          <a:spcPct val="108000"/>
                        </a:lnSpc>
                      </a:pPr>
                      <a:endParaRPr sz="100" dirty="0">
                        <a:latin typeface="Arial" panose="020B0604020202020204"/>
                        <a:ea typeface="Arial" panose="020B0604020202020204"/>
                        <a:cs typeface="Arial" panose="020B0604020202020204"/>
                      </a:endParaRPr>
                    </a:p>
                    <a:p>
                      <a:pPr marL="1402715" algn="l" rtl="0" eaLnBrk="0">
                        <a:lnSpc>
                          <a:spcPct val="77000"/>
                        </a:lnSpc>
                        <a:spcBef>
                          <a:spcPts val="0"/>
                        </a:spcBef>
                      </a:pPr>
                      <a:r>
                        <a:rPr sz="800" kern="0" spc="50" dirty="0">
                          <a:solidFill>
                            <a:srgbClr val="FFFFFF">
                              <a:alpha val="100000"/>
                            </a:srgbClr>
                          </a:solidFill>
                          <a:latin typeface="Arial" panose="020B0604020202020204"/>
                          <a:ea typeface="Arial" panose="020B0604020202020204"/>
                          <a:cs typeface="Arial" panose="020B0604020202020204"/>
                        </a:rPr>
                        <a:t>DESCRIPTION</a:t>
                      </a:r>
                      <a:endParaRPr sz="800" dirty="0">
                        <a:latin typeface="Arial" panose="020B0604020202020204"/>
                        <a:ea typeface="Arial" panose="020B0604020202020204"/>
                        <a:cs typeface="Arial" panose="020B0604020202020204"/>
                      </a:endParaRPr>
                    </a:p>
                    <a:p>
                      <a:pPr marL="631825" indent="-89535" algn="l" rtl="0" eaLnBrk="0">
                        <a:lnSpc>
                          <a:spcPct val="145000"/>
                        </a:lnSpc>
                        <a:spcBef>
                          <a:spcPts val="380"/>
                        </a:spcBef>
                      </a:pPr>
                      <a:r>
                        <a:rPr sz="800" kern="0" spc="40" dirty="0">
                          <a:solidFill>
                            <a:srgbClr val="231F20">
                              <a:alpha val="100000"/>
                            </a:srgbClr>
                          </a:solidFill>
                          <a:latin typeface="Arial" panose="020B0604020202020204"/>
                          <a:ea typeface="Arial" panose="020B0604020202020204"/>
                          <a:cs typeface="Arial" panose="020B0604020202020204"/>
                        </a:rPr>
                        <a:t>TTL Hi=</a:t>
                      </a:r>
                      <a:r>
                        <a:rPr sz="800" kern="0" spc="90" dirty="0">
                          <a:solidFill>
                            <a:srgbClr val="231F20">
                              <a:alpha val="100000"/>
                            </a:srgbClr>
                          </a:solidFill>
                          <a:latin typeface="Arial" panose="020B0604020202020204"/>
                          <a:ea typeface="Arial" panose="020B0604020202020204"/>
                          <a:cs typeface="Arial" panose="020B0604020202020204"/>
                        </a:rPr>
                        <a:t> </a:t>
                      </a:r>
                      <a:r>
                        <a:rPr sz="800" kern="0" spc="40" dirty="0">
                          <a:solidFill>
                            <a:srgbClr val="231F20">
                              <a:alpha val="100000"/>
                            </a:srgbClr>
                          </a:solidFill>
                          <a:latin typeface="Arial" panose="020B0604020202020204"/>
                          <a:ea typeface="Arial" panose="020B0604020202020204"/>
                          <a:cs typeface="Arial" panose="020B0604020202020204"/>
                        </a:rPr>
                        <a:t>Enable, TTL Lo =</a:t>
                      </a:r>
                      <a:r>
                        <a:rPr sz="800" kern="0" spc="90" dirty="0">
                          <a:solidFill>
                            <a:srgbClr val="231F20">
                              <a:alpha val="100000"/>
                            </a:srgbClr>
                          </a:solidFill>
                          <a:latin typeface="Arial" panose="020B0604020202020204"/>
                          <a:ea typeface="Arial" panose="020B0604020202020204"/>
                          <a:cs typeface="Arial" panose="020B0604020202020204"/>
                        </a:rPr>
                        <a:t> </a:t>
                      </a:r>
                      <a:r>
                        <a:rPr sz="800" kern="0" spc="40" dirty="0">
                          <a:solidFill>
                            <a:srgbClr val="231F20">
                              <a:alpha val="100000"/>
                            </a:srgbClr>
                          </a:solidFill>
                          <a:latin typeface="Arial" panose="020B0604020202020204"/>
                          <a:ea typeface="Arial" panose="020B0604020202020204"/>
                          <a:cs typeface="Arial" panose="020B0604020202020204"/>
                        </a:rPr>
                        <a:t>Disable</a:t>
                      </a:r>
                      <a:r>
                        <a:rPr sz="800" kern="0" spc="60" dirty="0">
                          <a:solidFill>
                            <a:srgbClr val="231F20">
                              <a:alpha val="100000"/>
                            </a:srgbClr>
                          </a:solidFill>
                          <a:latin typeface="Arial" panose="020B0604020202020204"/>
                          <a:ea typeface="Arial" panose="020B0604020202020204"/>
                          <a:cs typeface="Arial" panose="020B0604020202020204"/>
                        </a:rPr>
                        <a:t> </a:t>
                      </a:r>
                      <a:r>
                        <a:rPr sz="800" kern="0" spc="40" dirty="0">
                          <a:solidFill>
                            <a:srgbClr val="231F20">
                              <a:alpha val="100000"/>
                            </a:srgbClr>
                          </a:solidFill>
                          <a:latin typeface="Arial" panose="020B0604020202020204"/>
                          <a:ea typeface="Arial" panose="020B0604020202020204"/>
                          <a:cs typeface="Arial" panose="020B0604020202020204"/>
                        </a:rPr>
                        <a:t>or</a:t>
                      </a:r>
                      <a:r>
                        <a:rPr sz="800" kern="0" spc="80" dirty="0">
                          <a:solidFill>
                            <a:srgbClr val="231F20">
                              <a:alpha val="100000"/>
                            </a:srgbClr>
                          </a:solidFill>
                          <a:latin typeface="Arial" panose="020B0604020202020204"/>
                          <a:ea typeface="Arial" panose="020B0604020202020204"/>
                          <a:cs typeface="Arial" panose="020B0604020202020204"/>
                        </a:rPr>
                        <a:t> </a:t>
                      </a:r>
                      <a:r>
                        <a:rPr sz="800" kern="0" spc="40" dirty="0">
                          <a:solidFill>
                            <a:srgbClr val="231F20">
                              <a:alpha val="100000"/>
                            </a:srgbClr>
                          </a:solidFill>
                          <a:latin typeface="Arial" panose="020B0604020202020204"/>
                          <a:ea typeface="Arial" panose="020B0604020202020204"/>
                          <a:cs typeface="Arial" panose="020B0604020202020204"/>
                        </a:rPr>
                        <a:t>No</a:t>
                      </a:r>
                      <a:r>
                        <a:rPr sz="800" kern="0" spc="70" dirty="0">
                          <a:solidFill>
                            <a:srgbClr val="231F20">
                              <a:alpha val="100000"/>
                            </a:srgbClr>
                          </a:solidFill>
                          <a:latin typeface="Arial" panose="020B0604020202020204"/>
                          <a:ea typeface="Arial" panose="020B0604020202020204"/>
                          <a:cs typeface="Arial" panose="020B0604020202020204"/>
                        </a:rPr>
                        <a:t> </a:t>
                      </a:r>
                      <a:r>
                        <a:rPr sz="800" kern="0" spc="30" dirty="0">
                          <a:solidFill>
                            <a:srgbClr val="231F20">
                              <a:alpha val="100000"/>
                            </a:srgbClr>
                          </a:solidFill>
                          <a:latin typeface="Arial" panose="020B0604020202020204"/>
                          <a:ea typeface="Arial" panose="020B0604020202020204"/>
                          <a:cs typeface="Arial" panose="020B0604020202020204"/>
                        </a:rPr>
                        <a:t>Connection</a:t>
                      </a:r>
                      <a:r>
                        <a:rPr sz="800" kern="0" spc="0" dirty="0">
                          <a:solidFill>
                            <a:srgbClr val="231F20">
                              <a:alpha val="100000"/>
                            </a:srgbClr>
                          </a:solidFill>
                          <a:latin typeface="Arial" panose="020B0604020202020204"/>
                          <a:ea typeface="Arial" panose="020B0604020202020204"/>
                          <a:cs typeface="Arial" panose="020B0604020202020204"/>
                        </a:rPr>
                        <a:t>                     </a:t>
                      </a:r>
                      <a:r>
                        <a:rPr sz="800" kern="0" spc="40" dirty="0">
                          <a:solidFill>
                            <a:srgbClr val="231F20">
                              <a:alpha val="100000"/>
                            </a:srgbClr>
                          </a:solidFill>
                          <a:latin typeface="Arial" panose="020B0604020202020204"/>
                          <a:ea typeface="Arial" panose="020B0604020202020204"/>
                          <a:cs typeface="Arial" panose="020B0604020202020204"/>
                        </a:rPr>
                        <a:t>Output</a:t>
                      </a:r>
                      <a:r>
                        <a:rPr sz="800" kern="0" spc="90" dirty="0">
                          <a:solidFill>
                            <a:srgbClr val="231F20">
                              <a:alpha val="100000"/>
                            </a:srgbClr>
                          </a:solidFill>
                          <a:latin typeface="Arial" panose="020B0604020202020204"/>
                          <a:ea typeface="Arial" panose="020B0604020202020204"/>
                          <a:cs typeface="Arial" panose="020B0604020202020204"/>
                        </a:rPr>
                        <a:t> </a:t>
                      </a:r>
                      <a:r>
                        <a:rPr sz="800" kern="0" spc="40" dirty="0">
                          <a:solidFill>
                            <a:srgbClr val="231F20">
                              <a:alpha val="100000"/>
                            </a:srgbClr>
                          </a:solidFill>
                          <a:latin typeface="Arial" panose="020B0604020202020204"/>
                          <a:ea typeface="Arial" panose="020B0604020202020204"/>
                          <a:cs typeface="Arial" panose="020B0604020202020204"/>
                        </a:rPr>
                        <a:t>Power Detection  (Output</a:t>
                      </a:r>
                      <a:r>
                        <a:rPr sz="800" kern="0" spc="60" dirty="0">
                          <a:solidFill>
                            <a:srgbClr val="231F20">
                              <a:alpha val="100000"/>
                            </a:srgbClr>
                          </a:solidFill>
                          <a:latin typeface="Arial" panose="020B0604020202020204"/>
                          <a:ea typeface="Arial" panose="020B0604020202020204"/>
                          <a:cs typeface="Arial" panose="020B0604020202020204"/>
                        </a:rPr>
                        <a:t> </a:t>
                      </a:r>
                      <a:r>
                        <a:rPr sz="800" kern="0" spc="40" dirty="0">
                          <a:solidFill>
                            <a:srgbClr val="231F20">
                              <a:alpha val="100000"/>
                            </a:srgbClr>
                          </a:solidFill>
                          <a:latin typeface="Arial" panose="020B0604020202020204"/>
                          <a:ea typeface="Arial" panose="020B0604020202020204"/>
                          <a:cs typeface="Arial" panose="020B0604020202020204"/>
                        </a:rPr>
                        <a:t>analog voltage</a:t>
                      </a:r>
                      <a:r>
                        <a:rPr sz="800" kern="0" spc="30" dirty="0">
                          <a:solidFill>
                            <a:srgbClr val="231F20">
                              <a:alpha val="100000"/>
                            </a:srgbClr>
                          </a:solidFill>
                          <a:latin typeface="Arial" panose="020B0604020202020204"/>
                          <a:ea typeface="Arial" panose="020B0604020202020204"/>
                          <a:cs typeface="Arial" panose="020B0604020202020204"/>
                        </a:rPr>
                        <a:t>)</a:t>
                      </a:r>
                      <a:endParaRPr sz="800" dirty="0">
                        <a:latin typeface="Arial" panose="020B0604020202020204"/>
                        <a:ea typeface="Arial" panose="020B0604020202020204"/>
                        <a:cs typeface="Arial" panose="020B0604020202020204"/>
                      </a:endParaRPr>
                    </a:p>
                    <a:p>
                      <a:pPr marL="638810" indent="-44450" algn="l" rtl="0" eaLnBrk="0">
                        <a:lnSpc>
                          <a:spcPct val="152000"/>
                        </a:lnSpc>
                        <a:spcBef>
                          <a:spcPts val="105"/>
                        </a:spcBef>
                      </a:pPr>
                      <a:r>
                        <a:rPr sz="800" kern="0" spc="40" dirty="0">
                          <a:solidFill>
                            <a:srgbClr val="231F20">
                              <a:alpha val="100000"/>
                            </a:srgbClr>
                          </a:solidFill>
                          <a:latin typeface="Arial" panose="020B0604020202020204"/>
                          <a:ea typeface="Arial" panose="020B0604020202020204"/>
                          <a:cs typeface="Arial" panose="020B0604020202020204"/>
                        </a:rPr>
                        <a:t>Reverse</a:t>
                      </a:r>
                      <a:r>
                        <a:rPr sz="800" kern="0" spc="110" dirty="0">
                          <a:solidFill>
                            <a:srgbClr val="231F20">
                              <a:alpha val="100000"/>
                            </a:srgbClr>
                          </a:solidFill>
                          <a:latin typeface="Arial" panose="020B0604020202020204"/>
                          <a:ea typeface="Arial" panose="020B0604020202020204"/>
                          <a:cs typeface="Arial" panose="020B0604020202020204"/>
                        </a:rPr>
                        <a:t> </a:t>
                      </a:r>
                      <a:r>
                        <a:rPr sz="800" kern="0" spc="40" dirty="0">
                          <a:solidFill>
                            <a:srgbClr val="231F20">
                              <a:alpha val="100000"/>
                            </a:srgbClr>
                          </a:solidFill>
                          <a:latin typeface="Arial" panose="020B0604020202020204"/>
                          <a:ea typeface="Arial" panose="020B0604020202020204"/>
                          <a:cs typeface="Arial" panose="020B0604020202020204"/>
                        </a:rPr>
                        <a:t>Power Detection  (Output analog voltage)</a:t>
                      </a:r>
                      <a:r>
                        <a:rPr sz="800" kern="0" spc="0" dirty="0">
                          <a:solidFill>
                            <a:srgbClr val="231F20">
                              <a:alpha val="100000"/>
                            </a:srgbClr>
                          </a:solidFill>
                          <a:latin typeface="Arial" panose="020B0604020202020204"/>
                          <a:ea typeface="Arial" panose="020B0604020202020204"/>
                          <a:cs typeface="Arial" panose="020B0604020202020204"/>
                        </a:rPr>
                        <a:t>                       </a:t>
                      </a:r>
                      <a:r>
                        <a:rPr sz="800" kern="0" spc="40" dirty="0">
                          <a:solidFill>
                            <a:srgbClr val="231F20">
                              <a:alpha val="100000"/>
                            </a:srgbClr>
                          </a:solidFill>
                          <a:latin typeface="Arial" panose="020B0604020202020204"/>
                          <a:ea typeface="Arial" panose="020B0604020202020204"/>
                          <a:cs typeface="Arial" panose="020B0604020202020204"/>
                        </a:rPr>
                        <a:t>Temp</a:t>
                      </a:r>
                      <a:r>
                        <a:rPr sz="800" kern="0" spc="80" dirty="0">
                          <a:solidFill>
                            <a:srgbClr val="231F20">
                              <a:alpha val="100000"/>
                            </a:srgbClr>
                          </a:solidFill>
                          <a:latin typeface="Arial" panose="020B0604020202020204"/>
                          <a:ea typeface="Arial" panose="020B0604020202020204"/>
                          <a:cs typeface="Arial" panose="020B0604020202020204"/>
                        </a:rPr>
                        <a:t> </a:t>
                      </a:r>
                      <a:r>
                        <a:rPr sz="800" kern="0" spc="40" dirty="0">
                          <a:solidFill>
                            <a:srgbClr val="231F20">
                              <a:alpha val="100000"/>
                            </a:srgbClr>
                          </a:solidFill>
                          <a:latin typeface="Arial" panose="020B0604020202020204"/>
                          <a:ea typeface="Arial" panose="020B0604020202020204"/>
                          <a:cs typeface="Arial" panose="020B0604020202020204"/>
                        </a:rPr>
                        <a:t>monitoring  alarm  (Output analog vol</a:t>
                      </a:r>
                      <a:r>
                        <a:rPr sz="800" kern="0" spc="30" dirty="0">
                          <a:solidFill>
                            <a:srgbClr val="231F20">
                              <a:alpha val="100000"/>
                            </a:srgbClr>
                          </a:solidFill>
                          <a:latin typeface="Arial" panose="020B0604020202020204"/>
                          <a:ea typeface="Arial" panose="020B0604020202020204"/>
                          <a:cs typeface="Arial" panose="020B0604020202020204"/>
                        </a:rPr>
                        <a:t>tage)</a:t>
                      </a:r>
                      <a:endParaRPr sz="800" dirty="0">
                        <a:latin typeface="Arial" panose="020B0604020202020204"/>
                        <a:ea typeface="Arial" panose="020B0604020202020204"/>
                        <a:cs typeface="Arial" panose="020B0604020202020204"/>
                      </a:endParaRPr>
                    </a:p>
                    <a:p>
                      <a:pPr marL="1741170" algn="l" rtl="0" eaLnBrk="0">
                        <a:lnSpc>
                          <a:spcPct val="77000"/>
                        </a:lnSpc>
                        <a:spcBef>
                          <a:spcPts val="570"/>
                        </a:spcBef>
                      </a:pPr>
                      <a:r>
                        <a:rPr sz="800" kern="0" spc="50" dirty="0">
                          <a:solidFill>
                            <a:srgbClr val="231F20">
                              <a:alpha val="100000"/>
                            </a:srgbClr>
                          </a:solidFill>
                          <a:latin typeface="Arial" panose="020B0604020202020204"/>
                          <a:ea typeface="Arial" panose="020B0604020202020204"/>
                          <a:cs typeface="Arial" panose="020B0604020202020204"/>
                        </a:rPr>
                        <a:t>GND</a:t>
                      </a:r>
                      <a:endParaRPr sz="800" dirty="0">
                        <a:latin typeface="Arial" panose="020B0604020202020204"/>
                        <a:ea typeface="Arial" panose="020B0604020202020204"/>
                        <a:cs typeface="Arial" panose="020B0604020202020204"/>
                      </a:endParaRPr>
                    </a:p>
                    <a:p>
                      <a:pPr algn="l" rtl="0" eaLnBrk="0">
                        <a:lnSpc>
                          <a:spcPct val="101000"/>
                        </a:lnSpc>
                      </a:pPr>
                      <a:endParaRPr sz="1000" dirty="0">
                        <a:latin typeface="Arial" panose="020B0604020202020204"/>
                        <a:ea typeface="Arial" panose="020B0604020202020204"/>
                        <a:cs typeface="Arial" panose="020B0604020202020204"/>
                      </a:endParaRPr>
                    </a:p>
                    <a:p>
                      <a:pPr algn="l" rtl="0" eaLnBrk="0">
                        <a:lnSpc>
                          <a:spcPct val="101000"/>
                        </a:lnSpc>
                      </a:pPr>
                      <a:endParaRPr sz="1000" dirty="0">
                        <a:latin typeface="Arial" panose="020B0604020202020204"/>
                        <a:ea typeface="Arial" panose="020B0604020202020204"/>
                        <a:cs typeface="Arial" panose="020B0604020202020204"/>
                      </a:endParaRPr>
                    </a:p>
                    <a:p>
                      <a:pPr algn="l" rtl="0" eaLnBrk="0">
                        <a:lnSpc>
                          <a:spcPct val="101000"/>
                        </a:lnSpc>
                      </a:pPr>
                      <a:endParaRPr sz="1000" dirty="0">
                        <a:latin typeface="Arial" panose="020B0604020202020204"/>
                        <a:ea typeface="Arial" panose="020B0604020202020204"/>
                        <a:cs typeface="Arial" panose="020B0604020202020204"/>
                      </a:endParaRPr>
                    </a:p>
                    <a:p>
                      <a:pPr algn="l" rtl="0" eaLnBrk="0">
                        <a:lnSpc>
                          <a:spcPct val="101000"/>
                        </a:lnSpc>
                      </a:pPr>
                      <a:endParaRPr sz="1000" dirty="0">
                        <a:latin typeface="Arial" panose="020B0604020202020204"/>
                        <a:ea typeface="Arial" panose="020B0604020202020204"/>
                        <a:cs typeface="Arial" panose="020B0604020202020204"/>
                      </a:endParaRPr>
                    </a:p>
                    <a:p>
                      <a:pPr algn="l" rtl="0" eaLnBrk="0">
                        <a:lnSpc>
                          <a:spcPct val="102000"/>
                        </a:lnSpc>
                      </a:pPr>
                      <a:endParaRPr sz="200" dirty="0">
                        <a:latin typeface="Arial" panose="020B0604020202020204"/>
                        <a:ea typeface="Arial" panose="020B0604020202020204"/>
                        <a:cs typeface="Arial" panose="020B0604020202020204"/>
                      </a:endParaRPr>
                    </a:p>
                    <a:p>
                      <a:pPr marL="1788795" algn="l" rtl="0" eaLnBrk="0">
                        <a:lnSpc>
                          <a:spcPct val="77000"/>
                        </a:lnSpc>
                        <a:spcBef>
                          <a:spcPts val="0"/>
                        </a:spcBef>
                      </a:pPr>
                      <a:r>
                        <a:rPr sz="800" kern="0" spc="30" dirty="0">
                          <a:solidFill>
                            <a:srgbClr val="231F20">
                              <a:alpha val="100000"/>
                            </a:srgbClr>
                          </a:solidFill>
                          <a:latin typeface="Arial" panose="020B0604020202020204"/>
                          <a:ea typeface="Arial" panose="020B0604020202020204"/>
                          <a:cs typeface="Arial" panose="020B0604020202020204"/>
                        </a:rPr>
                        <a:t>NC</a:t>
                      </a:r>
                      <a:endParaRPr sz="800" dirty="0">
                        <a:latin typeface="Arial" panose="020B0604020202020204"/>
                        <a:ea typeface="Arial" panose="020B0604020202020204"/>
                        <a:cs typeface="Arial" panose="020B0604020202020204"/>
                      </a:endParaRPr>
                    </a:p>
                  </a:txBody>
                  <a:tcPr marL="0" marR="0" marT="0" marB="0" vert="horz">
                    <a:lnL w="9525" cap="flat" cmpd="sng" algn="ctr">
                      <a:solidFill>
                        <a:srgbClr val="21294D"/>
                      </a:solidFill>
                      <a:prstDash val="solid"/>
                      <a:round/>
                      <a:headEnd type="none" w="med" len="med"/>
                      <a:tailEnd type="none" w="med" len="med"/>
                    </a:lnL>
                    <a:lnR>
                      <a:noFill/>
                    </a:lnR>
                    <a:lnT>
                      <a:noFill/>
                    </a:lnT>
                    <a:lnB>
                      <a:noFill/>
                    </a:lnB>
                  </a:tcPr>
                </a:tc>
              </a:tr>
            </a:tbl>
          </a:graphicData>
        </a:graphic>
      </p:graphicFrame>
      <p:pic>
        <p:nvPicPr>
          <p:cNvPr id="17" name="picture 1194"/>
          <p:cNvPicPr>
            <a:picLocks noChangeAspect="1"/>
          </p:cNvPicPr>
          <p:nvPr/>
        </p:nvPicPr>
        <p:blipFill>
          <a:blip r:embed="rId14"/>
          <a:stretch>
            <a:fillRect/>
          </a:stretch>
        </p:blipFill>
        <p:spPr>
          <a:xfrm rot="21600000">
            <a:off x="601213" y="5861758"/>
            <a:ext cx="3373226" cy="1717974"/>
          </a:xfrm>
          <a:prstGeom prst="rect">
            <a:avLst/>
          </a:prstGeom>
        </p:spPr>
      </p:pic>
      <p:pic>
        <p:nvPicPr>
          <p:cNvPr id="18" name="picture 1196"/>
          <p:cNvPicPr>
            <a:picLocks noChangeAspect="1"/>
          </p:cNvPicPr>
          <p:nvPr/>
        </p:nvPicPr>
        <p:blipFill>
          <a:blip r:embed="rId15"/>
          <a:stretch>
            <a:fillRect/>
          </a:stretch>
        </p:blipFill>
        <p:spPr>
          <a:xfrm rot="21600000">
            <a:off x="664916" y="7657548"/>
            <a:ext cx="3245784" cy="1521976"/>
          </a:xfrm>
          <a:prstGeom prst="rect">
            <a:avLst/>
          </a:prstGeom>
        </p:spPr>
      </p:pic>
      <p:sp>
        <p:nvSpPr>
          <p:cNvPr id="19" name="textbox 1198"/>
          <p:cNvSpPr/>
          <p:nvPr/>
        </p:nvSpPr>
        <p:spPr>
          <a:xfrm>
            <a:off x="3213532" y="4776810"/>
            <a:ext cx="3715384" cy="378459"/>
          </a:xfrm>
          <a:prstGeom prst="rect">
            <a:avLst/>
          </a:prstGeom>
          <a:solidFill>
            <a:srgbClr val="D1D2D4">
              <a:alpha val="100000"/>
            </a:srgbClr>
          </a:solidFill>
          <a:ln w="0" cap="flat">
            <a:noFill/>
            <a:prstDash val="solid"/>
            <a:miter lim="0"/>
          </a:ln>
        </p:spPr>
        <p:txBody>
          <a:bodyPr vert="horz" wrap="square" lIns="0" tIns="0" rIns="0" bIns="0"/>
          <a:lstStyle/>
          <a:p>
            <a:pPr algn="l" rtl="0" eaLnBrk="0">
              <a:lnSpc>
                <a:spcPct val="128000"/>
              </a:lnSpc>
            </a:pPr>
            <a:endParaRPr sz="1000" dirty="0">
              <a:latin typeface="Arial" panose="020B0604020202020204"/>
              <a:ea typeface="Arial" panose="020B0604020202020204"/>
              <a:cs typeface="Arial" panose="020B0604020202020204"/>
            </a:endParaRPr>
          </a:p>
          <a:p>
            <a:pPr marL="965200" algn="l" rtl="0" eaLnBrk="0">
              <a:lnSpc>
                <a:spcPts val="1045"/>
              </a:lnSpc>
              <a:spcBef>
                <a:spcPts val="5"/>
              </a:spcBef>
            </a:pPr>
            <a:r>
              <a:rPr sz="800" kern="0" spc="0" dirty="0">
                <a:solidFill>
                  <a:srgbClr val="231F20">
                    <a:alpha val="100000"/>
                  </a:srgbClr>
                </a:solidFill>
                <a:latin typeface="Arial" panose="020B0604020202020204"/>
                <a:ea typeface="Arial" panose="020B0604020202020204"/>
                <a:cs typeface="Arial" panose="020B0604020202020204"/>
              </a:rPr>
              <a:t>RS</a:t>
            </a:r>
            <a:r>
              <a:rPr sz="800" kern="0" spc="140" dirty="0">
                <a:solidFill>
                  <a:srgbClr val="231F20">
                    <a:alpha val="100000"/>
                  </a:srgbClr>
                </a:solidFill>
                <a:latin typeface="Arial" panose="020B0604020202020204"/>
                <a:ea typeface="Arial" panose="020B0604020202020204"/>
                <a:cs typeface="Arial" panose="020B0604020202020204"/>
              </a:rPr>
              <a:t>232 </a:t>
            </a:r>
            <a:r>
              <a:rPr sz="800" kern="0" spc="0" dirty="0">
                <a:solidFill>
                  <a:srgbClr val="231F20">
                    <a:alpha val="100000"/>
                  </a:srgbClr>
                </a:solidFill>
                <a:latin typeface="Arial" panose="020B0604020202020204"/>
                <a:ea typeface="Arial" panose="020B0604020202020204"/>
                <a:cs typeface="Arial" panose="020B0604020202020204"/>
              </a:rPr>
              <a:t>serial</a:t>
            </a:r>
            <a:r>
              <a:rPr sz="800" kern="0" spc="100" dirty="0">
                <a:solidFill>
                  <a:srgbClr val="231F20">
                    <a:alpha val="100000"/>
                  </a:srgbClr>
                </a:solidFill>
                <a:latin typeface="Arial" panose="020B0604020202020204"/>
                <a:ea typeface="Arial" panose="020B0604020202020204"/>
                <a:cs typeface="Arial" panose="020B0604020202020204"/>
              </a:rPr>
              <a:t> </a:t>
            </a:r>
            <a:r>
              <a:rPr sz="800" kern="0" spc="0" dirty="0">
                <a:solidFill>
                  <a:srgbClr val="231F20">
                    <a:alpha val="100000"/>
                  </a:srgbClr>
                </a:solidFill>
                <a:latin typeface="Arial" panose="020B0604020202020204"/>
                <a:ea typeface="Arial" panose="020B0604020202020204"/>
                <a:cs typeface="Arial" panose="020B0604020202020204"/>
              </a:rPr>
              <a:t>bus</a:t>
            </a:r>
            <a:r>
              <a:rPr sz="800" kern="0" spc="90" dirty="0">
                <a:solidFill>
                  <a:srgbClr val="231F20">
                    <a:alpha val="100000"/>
                  </a:srgbClr>
                </a:solidFill>
                <a:latin typeface="Arial" panose="020B0604020202020204"/>
                <a:ea typeface="Arial" panose="020B0604020202020204"/>
                <a:cs typeface="Arial" panose="020B0604020202020204"/>
              </a:rPr>
              <a:t> </a:t>
            </a:r>
            <a:r>
              <a:rPr sz="800" kern="0" spc="0" dirty="0">
                <a:solidFill>
                  <a:srgbClr val="231F20">
                    <a:alpha val="100000"/>
                  </a:srgbClr>
                </a:solidFill>
                <a:latin typeface="Arial" panose="020B0604020202020204"/>
                <a:ea typeface="Arial" panose="020B0604020202020204"/>
                <a:cs typeface="Arial" panose="020B0604020202020204"/>
              </a:rPr>
              <a:t>interface</a:t>
            </a:r>
            <a:r>
              <a:rPr sz="800" kern="0" spc="140" dirty="0">
                <a:solidFill>
                  <a:srgbClr val="231F20">
                    <a:alpha val="100000"/>
                  </a:srgbClr>
                </a:solidFill>
                <a:latin typeface="Arial" panose="020B0604020202020204"/>
                <a:ea typeface="Arial" panose="020B0604020202020204"/>
                <a:cs typeface="Arial" panose="020B0604020202020204"/>
              </a:rPr>
              <a:t> </a:t>
            </a:r>
            <a:r>
              <a:rPr sz="800" kern="0" spc="140" dirty="0">
                <a:solidFill>
                  <a:srgbClr val="231F20">
                    <a:alpha val="100000"/>
                  </a:srgbClr>
                </a:solidFill>
                <a:latin typeface="微软雅黑" panose="020B0503020204020204" charset="-122"/>
                <a:ea typeface="微软雅黑" panose="020B0503020204020204" charset="-122"/>
                <a:cs typeface="微软雅黑" panose="020B0503020204020204" charset="-122"/>
              </a:rPr>
              <a:t>（</a:t>
            </a:r>
            <a:r>
              <a:rPr sz="800" kern="0" spc="-110" dirty="0">
                <a:solidFill>
                  <a:srgbClr val="231F20">
                    <a:alpha val="100000"/>
                  </a:srgbClr>
                </a:solidFill>
                <a:latin typeface="微软雅黑" panose="020B0503020204020204" charset="-122"/>
                <a:ea typeface="微软雅黑" panose="020B0503020204020204" charset="-122"/>
                <a:cs typeface="微软雅黑" panose="020B0503020204020204" charset="-122"/>
              </a:rPr>
              <a:t> </a:t>
            </a:r>
            <a:r>
              <a:rPr sz="800" kern="0" spc="0" dirty="0">
                <a:solidFill>
                  <a:srgbClr val="231F20">
                    <a:alpha val="100000"/>
                  </a:srgbClr>
                </a:solidFill>
                <a:latin typeface="Arial" panose="020B0604020202020204"/>
                <a:ea typeface="Arial" panose="020B0604020202020204"/>
                <a:cs typeface="Arial" panose="020B0604020202020204"/>
              </a:rPr>
              <a:t>TTL</a:t>
            </a:r>
            <a:r>
              <a:rPr sz="800" kern="0" spc="140" dirty="0">
                <a:solidFill>
                  <a:srgbClr val="231F20">
                    <a:alpha val="100000"/>
                  </a:srgbClr>
                </a:solidFill>
                <a:latin typeface="微软雅黑" panose="020B0503020204020204" charset="-122"/>
                <a:ea typeface="微软雅黑" panose="020B0503020204020204" charset="-122"/>
                <a:cs typeface="微软雅黑" panose="020B0503020204020204" charset="-122"/>
              </a:rPr>
              <a:t>）</a:t>
            </a:r>
            <a:endParaRPr sz="800" dirty="0">
              <a:latin typeface="微软雅黑" panose="020B0503020204020204" charset="-122"/>
              <a:ea typeface="微软雅黑" panose="020B0503020204020204" charset="-122"/>
              <a:cs typeface="微软雅黑" panose="020B0503020204020204" charset="-122"/>
            </a:endParaRPr>
          </a:p>
        </p:txBody>
      </p:sp>
      <p:pic>
        <p:nvPicPr>
          <p:cNvPr id="20" name="picture 1200"/>
          <p:cNvPicPr>
            <a:picLocks noChangeAspect="1"/>
          </p:cNvPicPr>
          <p:nvPr/>
        </p:nvPicPr>
        <p:blipFill>
          <a:blip r:embed="rId16"/>
          <a:stretch>
            <a:fillRect/>
          </a:stretch>
        </p:blipFill>
        <p:spPr>
          <a:xfrm rot="21600000">
            <a:off x="4107754" y="5979014"/>
            <a:ext cx="2759585" cy="3244212"/>
          </a:xfrm>
          <a:prstGeom prst="rect">
            <a:avLst/>
          </a:prstGeom>
        </p:spPr>
      </p:pic>
      <p:sp>
        <p:nvSpPr>
          <p:cNvPr id="21" name="textbox 1240"/>
          <p:cNvSpPr/>
          <p:nvPr/>
        </p:nvSpPr>
        <p:spPr>
          <a:xfrm>
            <a:off x="562519" y="691060"/>
            <a:ext cx="2606039" cy="168910"/>
          </a:xfrm>
          <a:prstGeom prst="rect">
            <a:avLst/>
          </a:prstGeom>
          <a:noFill/>
          <a:ln w="0" cap="flat">
            <a:noFill/>
            <a:prstDash val="solid"/>
            <a:miter lim="0"/>
          </a:ln>
        </p:spPr>
        <p:txBody>
          <a:bodyPr vert="horz" wrap="square" lIns="0" tIns="0" rIns="0" bIns="0"/>
          <a:lstStyle/>
          <a:p>
            <a:pPr algn="l" rtl="0" eaLnBrk="0">
              <a:lnSpc>
                <a:spcPct val="87000"/>
              </a:lnSpc>
            </a:pPr>
            <a:endParaRPr sz="100" dirty="0">
              <a:latin typeface="Arial" panose="020B0604020202020204"/>
              <a:ea typeface="Arial" panose="020B0604020202020204"/>
              <a:cs typeface="Arial" panose="020B0604020202020204"/>
            </a:endParaRPr>
          </a:p>
          <a:p>
            <a:pPr marL="12700" algn="l" rtl="0" eaLnBrk="0">
              <a:lnSpc>
                <a:spcPct val="85000"/>
              </a:lnSpc>
            </a:pPr>
            <a:r>
              <a:rPr sz="1100" kern="0" spc="40" dirty="0">
                <a:solidFill>
                  <a:srgbClr val="21294D">
                    <a:alpha val="100000"/>
                  </a:srgbClr>
                </a:solidFill>
                <a:latin typeface="Arial" panose="020B0604020202020204"/>
                <a:ea typeface="Arial" panose="020B0604020202020204"/>
                <a:cs typeface="Arial" panose="020B0604020202020204"/>
              </a:rPr>
              <a:t>1.4</a:t>
            </a:r>
            <a:r>
              <a:rPr sz="1100" kern="0" spc="200" dirty="0">
                <a:solidFill>
                  <a:srgbClr val="21294D">
                    <a:alpha val="100000"/>
                  </a:srgbClr>
                </a:solidFill>
                <a:latin typeface="Arial" panose="020B0604020202020204"/>
                <a:ea typeface="Arial" panose="020B0604020202020204"/>
                <a:cs typeface="Arial" panose="020B0604020202020204"/>
              </a:rPr>
              <a:t> </a:t>
            </a:r>
            <a:r>
              <a:rPr sz="1100" kern="0" spc="40" dirty="0">
                <a:solidFill>
                  <a:srgbClr val="21294D">
                    <a:alpha val="100000"/>
                  </a:srgbClr>
                </a:solidFill>
                <a:latin typeface="Arial" panose="020B0604020202020204"/>
                <a:ea typeface="Arial" panose="020B0604020202020204"/>
                <a:cs typeface="Arial" panose="020B0604020202020204"/>
              </a:rPr>
              <a:t>INPUT/OUTPUT Panel  Connector</a:t>
            </a:r>
            <a:endParaRPr sz="1100" dirty="0">
              <a:latin typeface="Arial" panose="020B0604020202020204"/>
              <a:ea typeface="Arial" panose="020B0604020202020204"/>
              <a:cs typeface="Arial" panose="020B0604020202020204"/>
            </a:endParaRPr>
          </a:p>
        </p:txBody>
      </p:sp>
      <p:sp>
        <p:nvSpPr>
          <p:cNvPr id="23" name="textbox 1290"/>
          <p:cNvSpPr/>
          <p:nvPr/>
        </p:nvSpPr>
        <p:spPr>
          <a:xfrm>
            <a:off x="594167" y="3065181"/>
            <a:ext cx="1642745" cy="168910"/>
          </a:xfrm>
          <a:prstGeom prst="rect">
            <a:avLst/>
          </a:prstGeom>
          <a:noFill/>
          <a:ln w="0" cap="flat">
            <a:noFill/>
            <a:prstDash val="solid"/>
            <a:miter lim="0"/>
          </a:ln>
        </p:spPr>
        <p:txBody>
          <a:bodyPr vert="horz" wrap="square" lIns="0" tIns="0" rIns="0" bIns="0"/>
          <a:lstStyle/>
          <a:p>
            <a:pPr algn="l" rtl="0" eaLnBrk="0">
              <a:lnSpc>
                <a:spcPct val="87000"/>
              </a:lnSpc>
            </a:pPr>
            <a:endParaRPr sz="100" dirty="0">
              <a:latin typeface="Arial" panose="020B0604020202020204"/>
              <a:ea typeface="Arial" panose="020B0604020202020204"/>
              <a:cs typeface="Arial" panose="020B0604020202020204"/>
            </a:endParaRPr>
          </a:p>
          <a:p>
            <a:pPr marL="12700" algn="l" rtl="0" eaLnBrk="0">
              <a:lnSpc>
                <a:spcPct val="85000"/>
              </a:lnSpc>
            </a:pPr>
            <a:r>
              <a:rPr sz="1100" kern="0" spc="40" dirty="0">
                <a:solidFill>
                  <a:srgbClr val="21294D">
                    <a:alpha val="100000"/>
                  </a:srgbClr>
                </a:solidFill>
                <a:latin typeface="Arial" panose="020B0604020202020204"/>
                <a:ea typeface="Arial" panose="020B0604020202020204"/>
                <a:cs typeface="Arial" panose="020B0604020202020204"/>
              </a:rPr>
              <a:t>1.5 Conne</a:t>
            </a:r>
            <a:r>
              <a:rPr sz="1100" kern="0" spc="30" dirty="0">
                <a:solidFill>
                  <a:srgbClr val="21294D">
                    <a:alpha val="100000"/>
                  </a:srgbClr>
                </a:solidFill>
                <a:latin typeface="Arial" panose="020B0604020202020204"/>
                <a:ea typeface="Arial" panose="020B0604020202020204"/>
                <a:cs typeface="Arial" panose="020B0604020202020204"/>
              </a:rPr>
              <a:t>ctor</a:t>
            </a:r>
            <a:r>
              <a:rPr sz="1100" kern="0" spc="100" dirty="0">
                <a:solidFill>
                  <a:srgbClr val="21294D">
                    <a:alpha val="100000"/>
                  </a:srgbClr>
                </a:solidFill>
                <a:latin typeface="Arial" panose="020B0604020202020204"/>
                <a:ea typeface="Arial" panose="020B0604020202020204"/>
                <a:cs typeface="Arial" panose="020B0604020202020204"/>
              </a:rPr>
              <a:t> </a:t>
            </a:r>
            <a:r>
              <a:rPr sz="1100" kern="0" spc="30" dirty="0">
                <a:solidFill>
                  <a:srgbClr val="21294D">
                    <a:alpha val="100000"/>
                  </a:srgbClr>
                </a:solidFill>
                <a:latin typeface="Arial" panose="020B0604020202020204"/>
                <a:ea typeface="Arial" panose="020B0604020202020204"/>
                <a:cs typeface="Arial" panose="020B0604020202020204"/>
              </a:rPr>
              <a:t>Definition</a:t>
            </a:r>
            <a:endParaRPr sz="1100" dirty="0">
              <a:latin typeface="Arial" panose="020B0604020202020204"/>
              <a:ea typeface="Arial" panose="020B0604020202020204"/>
              <a:cs typeface="Arial" panose="020B0604020202020204"/>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grpSp>
        <p:nvGrpSpPr>
          <p:cNvPr id="36" name="group 36"/>
          <p:cNvGrpSpPr/>
          <p:nvPr/>
        </p:nvGrpSpPr>
        <p:grpSpPr>
          <a:xfrm rot="21600000">
            <a:off x="541496" y="6832347"/>
            <a:ext cx="6370255" cy="1501159"/>
            <a:chOff x="0" y="0"/>
            <a:chExt cx="6370255" cy="1501159"/>
          </a:xfrm>
        </p:grpSpPr>
        <p:pic>
          <p:nvPicPr>
            <p:cNvPr id="1604" name="picture 1604"/>
            <p:cNvPicPr>
              <a:picLocks noChangeAspect="1"/>
            </p:cNvPicPr>
            <p:nvPr/>
          </p:nvPicPr>
          <p:blipFill>
            <a:blip r:embed="rId1"/>
            <a:stretch>
              <a:fillRect/>
            </a:stretch>
          </p:blipFill>
          <p:spPr>
            <a:xfrm rot="21600000">
              <a:off x="0" y="0"/>
              <a:ext cx="6370255" cy="1484041"/>
            </a:xfrm>
            <a:prstGeom prst="rect">
              <a:avLst/>
            </a:prstGeom>
          </p:spPr>
        </p:pic>
        <p:sp>
          <p:nvSpPr>
            <p:cNvPr id="1606" name="textbox 1606"/>
            <p:cNvSpPr/>
            <p:nvPr/>
          </p:nvSpPr>
          <p:spPr>
            <a:xfrm>
              <a:off x="1895772" y="42459"/>
              <a:ext cx="3686175" cy="1440814"/>
            </a:xfrm>
            <a:prstGeom prst="rect">
              <a:avLst/>
            </a:prstGeom>
            <a:noFill/>
            <a:ln w="0" cap="flat">
              <a:noFill/>
              <a:prstDash val="solid"/>
              <a:miter lim="0"/>
            </a:ln>
          </p:spPr>
          <p:txBody>
            <a:bodyPr vert="horz" wrap="square" lIns="0" tIns="0" rIns="0" bIns="0"/>
            <a:p>
              <a:pPr algn="l" rtl="0" eaLnBrk="0">
                <a:lnSpc>
                  <a:spcPct val="82000"/>
                </a:lnSpc>
              </a:pPr>
              <a:endParaRPr sz="100" dirty="0">
                <a:latin typeface="Arial" panose="020B0604020202020204"/>
                <a:ea typeface="Arial" panose="020B0604020202020204"/>
                <a:cs typeface="Arial" panose="020B0604020202020204"/>
              </a:endParaRPr>
            </a:p>
            <a:p>
              <a:pPr marL="1711325" algn="l" rtl="0" eaLnBrk="0">
                <a:lnSpc>
                  <a:spcPct val="76000"/>
                </a:lnSpc>
              </a:pPr>
              <a:r>
                <a:rPr sz="800" kern="0" spc="40" dirty="0">
                  <a:solidFill>
                    <a:srgbClr val="FFFFFF">
                      <a:alpha val="100000"/>
                    </a:srgbClr>
                  </a:solidFill>
                  <a:latin typeface="Arial" panose="020B0604020202020204"/>
                  <a:ea typeface="Arial" panose="020B0604020202020204"/>
                  <a:cs typeface="Arial" panose="020B0604020202020204"/>
                </a:rPr>
                <a:t>VALUE</a:t>
              </a:r>
              <a:endParaRPr sz="800" dirty="0">
                <a:latin typeface="Arial" panose="020B0604020202020204"/>
                <a:ea typeface="Arial" panose="020B0604020202020204"/>
                <a:cs typeface="Arial" panose="020B0604020202020204"/>
              </a:endParaRPr>
            </a:p>
            <a:p>
              <a:pPr marL="528320" algn="l" rtl="0" eaLnBrk="0">
                <a:lnSpc>
                  <a:spcPct val="88000"/>
                </a:lnSpc>
                <a:spcBef>
                  <a:spcPts val="590"/>
                </a:spcBef>
              </a:pPr>
              <a:r>
                <a:rPr sz="800" kern="0" spc="0" dirty="0">
                  <a:solidFill>
                    <a:srgbClr val="231F20">
                      <a:alpha val="100000"/>
                    </a:srgbClr>
                  </a:solidFill>
                  <a:latin typeface="Arial" panose="020B0604020202020204"/>
                  <a:ea typeface="Arial" panose="020B0604020202020204"/>
                  <a:cs typeface="Arial" panose="020B0604020202020204"/>
                </a:rPr>
                <a:t>The</a:t>
              </a:r>
              <a:r>
                <a:rPr sz="800" kern="0" spc="90" dirty="0">
                  <a:solidFill>
                    <a:srgbClr val="231F20">
                      <a:alpha val="100000"/>
                    </a:srgbClr>
                  </a:solidFill>
                  <a:latin typeface="Arial" panose="020B0604020202020204"/>
                  <a:ea typeface="Arial" panose="020B0604020202020204"/>
                  <a:cs typeface="Arial" panose="020B0604020202020204"/>
                </a:rPr>
                <a:t> </a:t>
              </a:r>
              <a:r>
                <a:rPr sz="800" kern="0" spc="0" dirty="0">
                  <a:solidFill>
                    <a:srgbClr val="231F20">
                      <a:alpha val="100000"/>
                    </a:srgbClr>
                  </a:solidFill>
                  <a:latin typeface="Arial" panose="020B0604020202020204"/>
                  <a:ea typeface="Arial" panose="020B0604020202020204"/>
                  <a:cs typeface="Arial" panose="020B0604020202020204"/>
                </a:rPr>
                <a:t>standard</a:t>
              </a:r>
              <a:r>
                <a:rPr sz="800" kern="0" spc="120" dirty="0">
                  <a:solidFill>
                    <a:srgbClr val="231F20">
                      <a:alpha val="100000"/>
                    </a:srgbClr>
                  </a:solidFill>
                  <a:latin typeface="Arial" panose="020B0604020202020204"/>
                  <a:ea typeface="Arial" panose="020B0604020202020204"/>
                  <a:cs typeface="Arial" panose="020B0604020202020204"/>
                </a:rPr>
                <a:t> </a:t>
              </a:r>
              <a:r>
                <a:rPr sz="800" kern="0" spc="90" dirty="0">
                  <a:solidFill>
                    <a:srgbClr val="231F20">
                      <a:alpha val="100000"/>
                    </a:srgbClr>
                  </a:solidFill>
                  <a:latin typeface="Arial" panose="020B0604020202020204"/>
                  <a:ea typeface="Arial" panose="020B0604020202020204"/>
                  <a:cs typeface="Arial" panose="020B0604020202020204"/>
                </a:rPr>
                <a:t>19-</a:t>
              </a:r>
              <a:r>
                <a:rPr sz="800" kern="0" spc="0" dirty="0">
                  <a:solidFill>
                    <a:srgbClr val="231F20">
                      <a:alpha val="100000"/>
                    </a:srgbClr>
                  </a:solidFill>
                  <a:latin typeface="Arial" panose="020B0604020202020204"/>
                  <a:ea typeface="Arial" panose="020B0604020202020204"/>
                  <a:cs typeface="Arial" panose="020B0604020202020204"/>
                </a:rPr>
                <a:t>inch</a:t>
              </a:r>
              <a:r>
                <a:rPr sz="800" kern="0" spc="90" dirty="0">
                  <a:solidFill>
                    <a:srgbClr val="231F20">
                      <a:alpha val="100000"/>
                    </a:srgbClr>
                  </a:solidFill>
                  <a:latin typeface="Arial" panose="020B0604020202020204"/>
                  <a:ea typeface="Arial" panose="020B0604020202020204"/>
                  <a:cs typeface="Arial" panose="020B0604020202020204"/>
                </a:rPr>
                <a:t> </a:t>
              </a:r>
              <a:r>
                <a:rPr sz="800" kern="0" spc="0" dirty="0">
                  <a:solidFill>
                    <a:srgbClr val="231F20">
                      <a:alpha val="100000"/>
                    </a:srgbClr>
                  </a:solidFill>
                  <a:latin typeface="Arial" panose="020B0604020202020204"/>
                  <a:ea typeface="Arial" panose="020B0604020202020204"/>
                  <a:cs typeface="Arial" panose="020B0604020202020204"/>
                </a:rPr>
                <a:t>shelf</a:t>
              </a:r>
              <a:r>
                <a:rPr sz="800" kern="0" spc="90" dirty="0">
                  <a:solidFill>
                    <a:srgbClr val="231F20">
                      <a:alpha val="100000"/>
                    </a:srgbClr>
                  </a:solidFill>
                  <a:latin typeface="Arial" panose="020B0604020202020204"/>
                  <a:ea typeface="Arial" panose="020B0604020202020204"/>
                  <a:cs typeface="Arial" panose="020B0604020202020204"/>
                </a:rPr>
                <a:t> </a:t>
              </a:r>
              <a:r>
                <a:rPr sz="800" kern="0" spc="0" dirty="0">
                  <a:solidFill>
                    <a:srgbClr val="231F20">
                      <a:alpha val="100000"/>
                    </a:srgbClr>
                  </a:solidFill>
                  <a:latin typeface="Arial" panose="020B0604020202020204"/>
                  <a:ea typeface="Arial" panose="020B0604020202020204"/>
                  <a:cs typeface="Arial" panose="020B0604020202020204"/>
                </a:rPr>
                <a:t>is</a:t>
              </a:r>
              <a:r>
                <a:rPr sz="800" kern="0" spc="90" dirty="0">
                  <a:solidFill>
                    <a:srgbClr val="231F20">
                      <a:alpha val="100000"/>
                    </a:srgbClr>
                  </a:solidFill>
                  <a:latin typeface="Arial" panose="020B0604020202020204"/>
                  <a:ea typeface="Arial" panose="020B0604020202020204"/>
                  <a:cs typeface="Arial" panose="020B0604020202020204"/>
                </a:rPr>
                <a:t> 8</a:t>
              </a:r>
              <a:r>
                <a:rPr sz="800" kern="0" spc="0" dirty="0">
                  <a:solidFill>
                    <a:srgbClr val="231F20">
                      <a:alpha val="100000"/>
                    </a:srgbClr>
                  </a:solidFill>
                  <a:latin typeface="Arial" panose="020B0604020202020204"/>
                  <a:ea typeface="Arial" panose="020B0604020202020204"/>
                  <a:cs typeface="Arial" panose="020B0604020202020204"/>
                </a:rPr>
                <a:t>U</a:t>
              </a:r>
              <a:r>
                <a:rPr sz="800" kern="0" spc="90" dirty="0">
                  <a:solidFill>
                    <a:srgbClr val="231F20">
                      <a:alpha val="100000"/>
                    </a:srgbClr>
                  </a:solidFill>
                  <a:latin typeface="Arial" panose="020B0604020202020204"/>
                  <a:ea typeface="Arial" panose="020B0604020202020204"/>
                  <a:cs typeface="Arial" panose="020B0604020202020204"/>
                </a:rPr>
                <a:t> </a:t>
              </a:r>
              <a:r>
                <a:rPr sz="800" kern="0" spc="0" dirty="0">
                  <a:solidFill>
                    <a:srgbClr val="231F20">
                      <a:alpha val="100000"/>
                    </a:srgbClr>
                  </a:solidFill>
                  <a:latin typeface="Arial" panose="020B0604020202020204"/>
                  <a:ea typeface="Arial" panose="020B0604020202020204"/>
                  <a:cs typeface="Arial" panose="020B0604020202020204"/>
                </a:rPr>
                <a:t>high</a:t>
              </a:r>
              <a:r>
                <a:rPr sz="800" kern="0" spc="90" dirty="0">
                  <a:solidFill>
                    <a:srgbClr val="231F20">
                      <a:alpha val="100000"/>
                    </a:srgbClr>
                  </a:solidFill>
                  <a:latin typeface="Arial" panose="020B0604020202020204"/>
                  <a:ea typeface="Arial" panose="020B0604020202020204"/>
                  <a:cs typeface="Arial" panose="020B0604020202020204"/>
                </a:rPr>
                <a:t>, 482*550*3</a:t>
              </a:r>
              <a:r>
                <a:rPr sz="800" kern="0" spc="80" dirty="0">
                  <a:solidFill>
                    <a:srgbClr val="231F20">
                      <a:alpha val="100000"/>
                    </a:srgbClr>
                  </a:solidFill>
                  <a:latin typeface="Arial" panose="020B0604020202020204"/>
                  <a:ea typeface="Arial" panose="020B0604020202020204"/>
                  <a:cs typeface="Arial" panose="020B0604020202020204"/>
                </a:rPr>
                <a:t>56</a:t>
              </a:r>
              <a:endParaRPr sz="800" dirty="0">
                <a:latin typeface="Arial" panose="020B0604020202020204"/>
                <a:ea typeface="Arial" panose="020B0604020202020204"/>
                <a:cs typeface="Arial" panose="020B0604020202020204"/>
              </a:endParaRPr>
            </a:p>
            <a:p>
              <a:pPr marL="1289050" algn="l" rtl="0" eaLnBrk="0">
                <a:lnSpc>
                  <a:spcPct val="88000"/>
                </a:lnSpc>
                <a:spcBef>
                  <a:spcPts val="680"/>
                </a:spcBef>
              </a:pPr>
              <a:r>
                <a:rPr sz="800" kern="0" spc="50" dirty="0">
                  <a:solidFill>
                    <a:srgbClr val="231F20">
                      <a:alpha val="100000"/>
                    </a:srgbClr>
                  </a:solidFill>
                  <a:latin typeface="Arial" panose="020B0604020202020204"/>
                  <a:ea typeface="Arial" panose="020B0604020202020204"/>
                  <a:cs typeface="Arial" panose="020B0604020202020204"/>
                </a:rPr>
                <a:t>N-K /</a:t>
              </a:r>
              <a:r>
                <a:rPr sz="800" kern="0" spc="120" dirty="0">
                  <a:solidFill>
                    <a:srgbClr val="231F20">
                      <a:alpha val="100000"/>
                    </a:srgbClr>
                  </a:solidFill>
                  <a:latin typeface="Arial" panose="020B0604020202020204"/>
                  <a:ea typeface="Arial" panose="020B0604020202020204"/>
                  <a:cs typeface="Arial" panose="020B0604020202020204"/>
                </a:rPr>
                <a:t> </a:t>
              </a:r>
              <a:r>
                <a:rPr sz="800" kern="0" spc="50" dirty="0">
                  <a:solidFill>
                    <a:srgbClr val="231F20">
                      <a:alpha val="100000"/>
                    </a:srgbClr>
                  </a:solidFill>
                  <a:latin typeface="Arial" panose="020B0604020202020204"/>
                  <a:ea typeface="Arial" panose="020B0604020202020204"/>
                  <a:cs typeface="Arial" panose="020B0604020202020204"/>
                </a:rPr>
                <a:t>N-K</a:t>
              </a:r>
              <a:r>
                <a:rPr sz="800" kern="0" spc="80" dirty="0">
                  <a:solidFill>
                    <a:srgbClr val="231F20">
                      <a:alpha val="100000"/>
                    </a:srgbClr>
                  </a:solidFill>
                  <a:latin typeface="Arial" panose="020B0604020202020204"/>
                  <a:ea typeface="Arial" panose="020B0604020202020204"/>
                  <a:cs typeface="Arial" panose="020B0604020202020204"/>
                </a:rPr>
                <a:t> </a:t>
              </a:r>
              <a:r>
                <a:rPr sz="800" kern="0" spc="50" dirty="0">
                  <a:solidFill>
                    <a:srgbClr val="231F20">
                      <a:alpha val="100000"/>
                    </a:srgbClr>
                  </a:solidFill>
                  <a:latin typeface="Arial" panose="020B0604020202020204"/>
                  <a:ea typeface="Arial" panose="020B0604020202020204"/>
                  <a:cs typeface="Arial" panose="020B0604020202020204"/>
                </a:rPr>
                <a:t>(</a:t>
              </a:r>
              <a:r>
                <a:rPr sz="800" kern="0" spc="0" dirty="0">
                  <a:solidFill>
                    <a:srgbClr val="231F20">
                      <a:alpha val="100000"/>
                    </a:srgbClr>
                  </a:solidFill>
                  <a:latin typeface="Arial" panose="020B0604020202020204"/>
                  <a:ea typeface="Arial" panose="020B0604020202020204"/>
                  <a:cs typeface="Arial" panose="020B0604020202020204"/>
                </a:rPr>
                <a:t>female</a:t>
              </a:r>
              <a:r>
                <a:rPr sz="800" kern="0" spc="50" dirty="0">
                  <a:solidFill>
                    <a:srgbClr val="231F20">
                      <a:alpha val="100000"/>
                    </a:srgbClr>
                  </a:solidFill>
                  <a:latin typeface="Arial" panose="020B0604020202020204"/>
                  <a:ea typeface="Arial" panose="020B0604020202020204"/>
                  <a:cs typeface="Arial" panose="020B0604020202020204"/>
                </a:rPr>
                <a:t>)</a:t>
              </a:r>
              <a:endParaRPr sz="800" dirty="0">
                <a:latin typeface="Arial" panose="020B0604020202020204"/>
                <a:ea typeface="Arial" panose="020B0604020202020204"/>
                <a:cs typeface="Arial" panose="020B0604020202020204"/>
              </a:endParaRPr>
            </a:p>
            <a:p>
              <a:pPr marL="12700" algn="l" rtl="0" eaLnBrk="0">
                <a:lnSpc>
                  <a:spcPct val="88000"/>
                </a:lnSpc>
                <a:spcBef>
                  <a:spcPts val="320"/>
                </a:spcBef>
              </a:pPr>
              <a:r>
                <a:rPr sz="800" kern="0" spc="40" dirty="0">
                  <a:solidFill>
                    <a:srgbClr val="231F20">
                      <a:alpha val="100000"/>
                    </a:srgbClr>
                  </a:solidFill>
                  <a:latin typeface="Arial" panose="020B0604020202020204"/>
                  <a:ea typeface="Arial" panose="020B0604020202020204"/>
                  <a:cs typeface="Arial" panose="020B0604020202020204"/>
                </a:rPr>
                <a:t>DB15</a:t>
              </a:r>
              <a:r>
                <a:rPr sz="800" kern="0" spc="40" dirty="0">
                  <a:solidFill>
                    <a:srgbClr val="231F20">
                      <a:alpha val="100000"/>
                    </a:srgbClr>
                  </a:solidFill>
                  <a:latin typeface="微软雅黑" panose="020B0503020204020204" charset="-122"/>
                  <a:ea typeface="微软雅黑" panose="020B0503020204020204" charset="-122"/>
                  <a:cs typeface="微软雅黑" panose="020B0503020204020204" charset="-122"/>
                </a:rPr>
                <a:t>：</a:t>
              </a:r>
              <a:r>
                <a:rPr sz="800" kern="0" spc="-100" dirty="0">
                  <a:solidFill>
                    <a:srgbClr val="231F20">
                      <a:alpha val="100000"/>
                    </a:srgbClr>
                  </a:solidFill>
                  <a:latin typeface="微软雅黑" panose="020B0503020204020204" charset="-122"/>
                  <a:ea typeface="微软雅黑" panose="020B0503020204020204" charset="-122"/>
                  <a:cs typeface="微软雅黑" panose="020B0503020204020204" charset="-122"/>
                </a:rPr>
                <a:t> </a:t>
              </a:r>
              <a:r>
                <a:rPr sz="800" kern="0" spc="40" dirty="0">
                  <a:solidFill>
                    <a:srgbClr val="231F20">
                      <a:alpha val="100000"/>
                    </a:srgbClr>
                  </a:solidFill>
                  <a:latin typeface="Arial" panose="020B0604020202020204"/>
                  <a:ea typeface="Arial" panose="020B0604020202020204"/>
                  <a:cs typeface="Arial" panose="020B0604020202020204"/>
                </a:rPr>
                <a:t>Power on/power off control; Gain Control;</a:t>
              </a:r>
              <a:r>
                <a:rPr sz="800" kern="0" spc="90" dirty="0">
                  <a:solidFill>
                    <a:srgbClr val="231F20">
                      <a:alpha val="100000"/>
                    </a:srgbClr>
                  </a:solidFill>
                  <a:latin typeface="Arial" panose="020B0604020202020204"/>
                  <a:ea typeface="Arial" panose="020B0604020202020204"/>
                  <a:cs typeface="Arial" panose="020B0604020202020204"/>
                </a:rPr>
                <a:t> </a:t>
              </a:r>
              <a:r>
                <a:rPr sz="800" kern="0" spc="40" dirty="0">
                  <a:solidFill>
                    <a:srgbClr val="231F20">
                      <a:alpha val="100000"/>
                    </a:srgbClr>
                  </a:solidFill>
                  <a:latin typeface="Arial" panose="020B0604020202020204"/>
                  <a:ea typeface="Arial" panose="020B0604020202020204"/>
                  <a:cs typeface="Arial" panose="020B0604020202020204"/>
                </a:rPr>
                <a:t>Monitoring parameter</a:t>
              </a:r>
              <a:r>
                <a:rPr sz="800" kern="0" spc="30" dirty="0">
                  <a:solidFill>
                    <a:srgbClr val="231F20">
                      <a:alpha val="100000"/>
                    </a:srgbClr>
                  </a:solidFill>
                  <a:latin typeface="Arial" panose="020B0604020202020204"/>
                  <a:ea typeface="Arial" panose="020B0604020202020204"/>
                  <a:cs typeface="Arial" panose="020B0604020202020204"/>
                </a:rPr>
                <a:t>s</a:t>
              </a:r>
              <a:endParaRPr sz="800" dirty="0">
                <a:latin typeface="Arial" panose="020B0604020202020204"/>
                <a:ea typeface="Arial" panose="020B0604020202020204"/>
                <a:cs typeface="Arial" panose="020B0604020202020204"/>
              </a:endParaRPr>
            </a:p>
            <a:p>
              <a:pPr marL="997585" algn="l" rtl="0" eaLnBrk="0">
                <a:lnSpc>
                  <a:spcPct val="88000"/>
                </a:lnSpc>
                <a:spcBef>
                  <a:spcPts val="235"/>
                </a:spcBef>
              </a:pPr>
              <a:r>
                <a:rPr sz="800" kern="0" spc="40" dirty="0">
                  <a:solidFill>
                    <a:srgbClr val="231F20">
                      <a:alpha val="100000"/>
                    </a:srgbClr>
                  </a:solidFill>
                  <a:latin typeface="Arial" panose="020B0604020202020204"/>
                  <a:ea typeface="Arial" panose="020B0604020202020204"/>
                  <a:cs typeface="Arial" panose="020B0604020202020204"/>
                </a:rPr>
                <a:t>include output power, tempera</a:t>
              </a:r>
              <a:r>
                <a:rPr sz="800" kern="0" spc="30" dirty="0">
                  <a:solidFill>
                    <a:srgbClr val="231F20">
                      <a:alpha val="100000"/>
                    </a:srgbClr>
                  </a:solidFill>
                  <a:latin typeface="Arial" panose="020B0604020202020204"/>
                  <a:ea typeface="Arial" panose="020B0604020202020204"/>
                  <a:cs typeface="Arial" panose="020B0604020202020204"/>
                </a:rPr>
                <a:t>ture</a:t>
              </a:r>
              <a:endParaRPr sz="800" dirty="0">
                <a:latin typeface="Arial" panose="020B0604020202020204"/>
                <a:ea typeface="Arial" panose="020B0604020202020204"/>
                <a:cs typeface="Arial" panose="020B0604020202020204"/>
              </a:endParaRPr>
            </a:p>
            <a:p>
              <a:pPr marL="278130" algn="l" rtl="0" eaLnBrk="0">
                <a:lnSpc>
                  <a:spcPct val="88000"/>
                </a:lnSpc>
                <a:spcBef>
                  <a:spcPts val="235"/>
                </a:spcBef>
              </a:pPr>
              <a:r>
                <a:rPr sz="800" kern="0" spc="40" dirty="0">
                  <a:solidFill>
                    <a:srgbClr val="231F20">
                      <a:alpha val="100000"/>
                    </a:srgbClr>
                  </a:solidFill>
                  <a:latin typeface="Arial" panose="020B0604020202020204"/>
                  <a:ea typeface="Arial" panose="020B0604020202020204"/>
                  <a:cs typeface="Arial" panose="020B0604020202020204"/>
                </a:rPr>
                <a:t>Remote control and</a:t>
              </a:r>
              <a:r>
                <a:rPr sz="800" kern="0" spc="80" dirty="0">
                  <a:solidFill>
                    <a:srgbClr val="231F20">
                      <a:alpha val="100000"/>
                    </a:srgbClr>
                  </a:solidFill>
                  <a:latin typeface="Arial" panose="020B0604020202020204"/>
                  <a:ea typeface="Arial" panose="020B0604020202020204"/>
                  <a:cs typeface="Arial" panose="020B0604020202020204"/>
                </a:rPr>
                <a:t> </a:t>
              </a:r>
              <a:r>
                <a:rPr sz="800" kern="0" spc="40" dirty="0">
                  <a:solidFill>
                    <a:srgbClr val="231F20">
                      <a:alpha val="100000"/>
                    </a:srgbClr>
                  </a:solidFill>
                  <a:latin typeface="Arial" panose="020B0604020202020204"/>
                  <a:ea typeface="Arial" panose="020B0604020202020204"/>
                  <a:cs typeface="Arial" panose="020B0604020202020204"/>
                </a:rPr>
                <a:t>monitoring can be</a:t>
              </a:r>
              <a:r>
                <a:rPr sz="800" kern="0" spc="90" dirty="0">
                  <a:solidFill>
                    <a:srgbClr val="231F20">
                      <a:alpha val="100000"/>
                    </a:srgbClr>
                  </a:solidFill>
                  <a:latin typeface="Arial" panose="020B0604020202020204"/>
                  <a:ea typeface="Arial" panose="020B0604020202020204"/>
                  <a:cs typeface="Arial" panose="020B0604020202020204"/>
                </a:rPr>
                <a:t> </a:t>
              </a:r>
              <a:r>
                <a:rPr sz="800" kern="0" spc="40" dirty="0">
                  <a:solidFill>
                    <a:srgbClr val="231F20">
                      <a:alpha val="100000"/>
                    </a:srgbClr>
                  </a:solidFill>
                  <a:latin typeface="Arial" panose="020B0604020202020204"/>
                  <a:ea typeface="Arial" panose="020B0604020202020204"/>
                  <a:cs typeface="Arial" panose="020B0604020202020204"/>
                </a:rPr>
                <a:t>realized through</a:t>
              </a:r>
              <a:r>
                <a:rPr sz="800" kern="0" spc="90" dirty="0">
                  <a:solidFill>
                    <a:srgbClr val="231F20">
                      <a:alpha val="100000"/>
                    </a:srgbClr>
                  </a:solidFill>
                  <a:latin typeface="Arial" panose="020B0604020202020204"/>
                  <a:ea typeface="Arial" panose="020B0604020202020204"/>
                  <a:cs typeface="Arial" panose="020B0604020202020204"/>
                </a:rPr>
                <a:t> </a:t>
              </a:r>
              <a:r>
                <a:rPr sz="800" kern="0" spc="40" dirty="0">
                  <a:solidFill>
                    <a:srgbClr val="231F20">
                      <a:alpha val="100000"/>
                    </a:srgbClr>
                  </a:solidFill>
                  <a:latin typeface="Arial" panose="020B0604020202020204"/>
                  <a:ea typeface="Arial" panose="020B0604020202020204"/>
                  <a:cs typeface="Arial" panose="020B0604020202020204"/>
                </a:rPr>
                <a:t>RS2</a:t>
              </a:r>
              <a:r>
                <a:rPr sz="800" kern="0" spc="30" dirty="0">
                  <a:solidFill>
                    <a:srgbClr val="231F20">
                      <a:alpha val="100000"/>
                    </a:srgbClr>
                  </a:solidFill>
                  <a:latin typeface="Arial" panose="020B0604020202020204"/>
                  <a:ea typeface="Arial" panose="020B0604020202020204"/>
                  <a:cs typeface="Arial" panose="020B0604020202020204"/>
                </a:rPr>
                <a:t>32</a:t>
              </a:r>
              <a:endParaRPr sz="800" dirty="0">
                <a:latin typeface="Arial" panose="020B0604020202020204"/>
                <a:ea typeface="Arial" panose="020B0604020202020204"/>
                <a:cs typeface="Arial" panose="020B0604020202020204"/>
              </a:endParaRPr>
            </a:p>
            <a:p>
              <a:pPr marL="156845" algn="l" rtl="0" eaLnBrk="0">
                <a:lnSpc>
                  <a:spcPct val="88000"/>
                </a:lnSpc>
                <a:spcBef>
                  <a:spcPts val="530"/>
                </a:spcBef>
              </a:pPr>
              <a:r>
                <a:rPr sz="800" kern="0" spc="40" dirty="0">
                  <a:solidFill>
                    <a:srgbClr val="231F20">
                      <a:alpha val="100000"/>
                    </a:srgbClr>
                  </a:solidFill>
                  <a:latin typeface="Arial" panose="020B0604020202020204"/>
                  <a:ea typeface="Arial" panose="020B0604020202020204"/>
                  <a:cs typeface="Arial" panose="020B0604020202020204"/>
                </a:rPr>
                <a:t>RJ45</a:t>
              </a:r>
              <a:r>
                <a:rPr sz="800" kern="0" spc="40" dirty="0">
                  <a:solidFill>
                    <a:srgbClr val="231F20">
                      <a:alpha val="100000"/>
                    </a:srgbClr>
                  </a:solidFill>
                  <a:latin typeface="微软雅黑" panose="020B0503020204020204" charset="-122"/>
                  <a:ea typeface="微软雅黑" panose="020B0503020204020204" charset="-122"/>
                  <a:cs typeface="微软雅黑" panose="020B0503020204020204" charset="-122"/>
                </a:rPr>
                <a:t>：</a:t>
              </a:r>
              <a:r>
                <a:rPr sz="800" kern="0" spc="-90" dirty="0">
                  <a:solidFill>
                    <a:srgbClr val="231F20">
                      <a:alpha val="100000"/>
                    </a:srgbClr>
                  </a:solidFill>
                  <a:latin typeface="微软雅黑" panose="020B0503020204020204" charset="-122"/>
                  <a:ea typeface="微软雅黑" panose="020B0503020204020204" charset="-122"/>
                  <a:cs typeface="微软雅黑" panose="020B0503020204020204" charset="-122"/>
                </a:rPr>
                <a:t> </a:t>
              </a:r>
              <a:r>
                <a:rPr sz="800" kern="0" spc="40" dirty="0">
                  <a:solidFill>
                    <a:srgbClr val="231F20">
                      <a:alpha val="100000"/>
                    </a:srgbClr>
                  </a:solidFill>
                  <a:latin typeface="Arial" panose="020B0604020202020204"/>
                  <a:ea typeface="Arial" panose="020B0604020202020204"/>
                  <a:cs typeface="Arial" panose="020B0604020202020204"/>
                </a:rPr>
                <a:t>Remote control and</a:t>
              </a:r>
              <a:r>
                <a:rPr sz="800" kern="0" spc="80" dirty="0">
                  <a:solidFill>
                    <a:srgbClr val="231F20">
                      <a:alpha val="100000"/>
                    </a:srgbClr>
                  </a:solidFill>
                  <a:latin typeface="Arial" panose="020B0604020202020204"/>
                  <a:ea typeface="Arial" panose="020B0604020202020204"/>
                  <a:cs typeface="Arial" panose="020B0604020202020204"/>
                </a:rPr>
                <a:t> </a:t>
              </a:r>
              <a:r>
                <a:rPr sz="800" kern="0" spc="40" dirty="0">
                  <a:solidFill>
                    <a:srgbClr val="231F20">
                      <a:alpha val="100000"/>
                    </a:srgbClr>
                  </a:solidFill>
                  <a:latin typeface="Arial" panose="020B0604020202020204"/>
                  <a:ea typeface="Arial" panose="020B0604020202020204"/>
                  <a:cs typeface="Arial" panose="020B0604020202020204"/>
                </a:rPr>
                <a:t>monitoring can be</a:t>
              </a:r>
              <a:r>
                <a:rPr sz="800" kern="0" spc="80" dirty="0">
                  <a:solidFill>
                    <a:srgbClr val="231F20">
                      <a:alpha val="100000"/>
                    </a:srgbClr>
                  </a:solidFill>
                  <a:latin typeface="Arial" panose="020B0604020202020204"/>
                  <a:ea typeface="Arial" panose="020B0604020202020204"/>
                  <a:cs typeface="Arial" panose="020B0604020202020204"/>
                </a:rPr>
                <a:t> </a:t>
              </a:r>
              <a:r>
                <a:rPr sz="800" kern="0" spc="40" dirty="0">
                  <a:solidFill>
                    <a:srgbClr val="231F20">
                      <a:alpha val="100000"/>
                    </a:srgbClr>
                  </a:solidFill>
                  <a:latin typeface="Arial" panose="020B0604020202020204"/>
                  <a:ea typeface="Arial" panose="020B0604020202020204"/>
                  <a:cs typeface="Arial" panose="020B0604020202020204"/>
                </a:rPr>
                <a:t>realized thro</a:t>
              </a:r>
              <a:r>
                <a:rPr sz="800" kern="0" spc="30" dirty="0">
                  <a:solidFill>
                    <a:srgbClr val="231F20">
                      <a:alpha val="100000"/>
                    </a:srgbClr>
                  </a:solidFill>
                  <a:latin typeface="Arial" panose="020B0604020202020204"/>
                  <a:ea typeface="Arial" panose="020B0604020202020204"/>
                  <a:cs typeface="Arial" panose="020B0604020202020204"/>
                </a:rPr>
                <a:t>ugh</a:t>
              </a:r>
              <a:r>
                <a:rPr sz="800" kern="0" spc="100" dirty="0">
                  <a:solidFill>
                    <a:srgbClr val="231F20">
                      <a:alpha val="100000"/>
                    </a:srgbClr>
                  </a:solidFill>
                  <a:latin typeface="Arial" panose="020B0604020202020204"/>
                  <a:ea typeface="Arial" panose="020B0604020202020204"/>
                  <a:cs typeface="Arial" panose="020B0604020202020204"/>
                </a:rPr>
                <a:t> </a:t>
              </a:r>
              <a:r>
                <a:rPr sz="800" kern="0" spc="30" dirty="0">
                  <a:solidFill>
                    <a:srgbClr val="231F20">
                      <a:alpha val="100000"/>
                    </a:srgbClr>
                  </a:solidFill>
                  <a:latin typeface="Arial" panose="020B0604020202020204"/>
                  <a:ea typeface="Arial" panose="020B0604020202020204"/>
                  <a:cs typeface="Arial" panose="020B0604020202020204"/>
                </a:rPr>
                <a:t>LAN</a:t>
              </a:r>
              <a:endParaRPr sz="800" dirty="0">
                <a:latin typeface="Arial" panose="020B0604020202020204"/>
                <a:ea typeface="Arial" panose="020B0604020202020204"/>
                <a:cs typeface="Arial" panose="020B0604020202020204"/>
              </a:endParaRPr>
            </a:p>
            <a:p>
              <a:pPr marL="882015" algn="l" rtl="0" eaLnBrk="0">
                <a:lnSpc>
                  <a:spcPct val="88000"/>
                </a:lnSpc>
                <a:spcBef>
                  <a:spcPts val="480"/>
                </a:spcBef>
              </a:pPr>
              <a:r>
                <a:rPr sz="800" kern="0" spc="40" dirty="0">
                  <a:solidFill>
                    <a:srgbClr val="231F20">
                      <a:alpha val="100000"/>
                    </a:srgbClr>
                  </a:solidFill>
                  <a:latin typeface="Arial" panose="020B0604020202020204"/>
                  <a:ea typeface="Arial" panose="020B0604020202020204"/>
                  <a:cs typeface="Arial" panose="020B0604020202020204"/>
                </a:rPr>
                <a:t>Built-in cooling system, force</a:t>
              </a:r>
              <a:r>
                <a:rPr sz="800" kern="0" spc="30" dirty="0">
                  <a:solidFill>
                    <a:srgbClr val="231F20">
                      <a:alpha val="100000"/>
                    </a:srgbClr>
                  </a:solidFill>
                  <a:latin typeface="Arial" panose="020B0604020202020204"/>
                  <a:ea typeface="Arial" panose="020B0604020202020204"/>
                  <a:cs typeface="Arial" panose="020B0604020202020204"/>
                </a:rPr>
                <a:t>d air</a:t>
              </a:r>
              <a:r>
                <a:rPr sz="800" kern="0" spc="50" dirty="0">
                  <a:solidFill>
                    <a:srgbClr val="231F20">
                      <a:alpha val="100000"/>
                    </a:srgbClr>
                  </a:solidFill>
                  <a:latin typeface="Arial" panose="020B0604020202020204"/>
                  <a:ea typeface="Arial" panose="020B0604020202020204"/>
                  <a:cs typeface="Arial" panose="020B0604020202020204"/>
                </a:rPr>
                <a:t> </a:t>
              </a:r>
              <a:r>
                <a:rPr sz="800" kern="0" spc="30" dirty="0">
                  <a:solidFill>
                    <a:srgbClr val="231F20">
                      <a:alpha val="100000"/>
                    </a:srgbClr>
                  </a:solidFill>
                  <a:latin typeface="Arial" panose="020B0604020202020204"/>
                  <a:ea typeface="Arial" panose="020B0604020202020204"/>
                  <a:cs typeface="Arial" panose="020B0604020202020204"/>
                </a:rPr>
                <a:t>cooling</a:t>
              </a:r>
              <a:endParaRPr sz="800" dirty="0">
                <a:latin typeface="Arial" panose="020B0604020202020204"/>
                <a:ea typeface="Arial" panose="020B0604020202020204"/>
                <a:cs typeface="Arial" panose="020B0604020202020204"/>
              </a:endParaRPr>
            </a:p>
            <a:p>
              <a:pPr marL="1800225" algn="l" rtl="0" eaLnBrk="0">
                <a:lnSpc>
                  <a:spcPts val="1225"/>
                </a:lnSpc>
                <a:spcBef>
                  <a:spcPts val="205"/>
                </a:spcBef>
              </a:pPr>
              <a:r>
                <a:rPr sz="800" kern="0" spc="30" dirty="0">
                  <a:solidFill>
                    <a:srgbClr val="231F20">
                      <a:alpha val="100000"/>
                    </a:srgbClr>
                  </a:solidFill>
                  <a:latin typeface="Arial" panose="020B0604020202020204"/>
                  <a:ea typeface="Arial" panose="020B0604020202020204"/>
                  <a:cs typeface="Arial" panose="020B0604020202020204"/>
                </a:rPr>
                <a:t>≤60</a:t>
              </a:r>
              <a:endParaRPr sz="800" dirty="0">
                <a:latin typeface="Arial" panose="020B0604020202020204"/>
                <a:ea typeface="Arial" panose="020B0604020202020204"/>
                <a:cs typeface="Arial" panose="020B0604020202020204"/>
              </a:endParaRPr>
            </a:p>
          </p:txBody>
        </p:sp>
        <p:pic>
          <p:nvPicPr>
            <p:cNvPr id="1608" name="picture 1608"/>
            <p:cNvPicPr>
              <a:picLocks noChangeAspect="1"/>
            </p:cNvPicPr>
            <p:nvPr/>
          </p:nvPicPr>
          <p:blipFill>
            <a:blip r:embed="rId2"/>
            <a:stretch>
              <a:fillRect/>
            </a:stretch>
          </p:blipFill>
          <p:spPr>
            <a:xfrm rot="21600000">
              <a:off x="5606990" y="55383"/>
              <a:ext cx="10691" cy="1445776"/>
            </a:xfrm>
            <a:prstGeom prst="rect">
              <a:avLst/>
            </a:prstGeom>
          </p:spPr>
        </p:pic>
        <p:pic>
          <p:nvPicPr>
            <p:cNvPr id="1610" name="picture 1610"/>
            <p:cNvPicPr>
              <a:picLocks noChangeAspect="1"/>
            </p:cNvPicPr>
            <p:nvPr/>
          </p:nvPicPr>
          <p:blipFill>
            <a:blip r:embed="rId3"/>
            <a:stretch>
              <a:fillRect/>
            </a:stretch>
          </p:blipFill>
          <p:spPr>
            <a:xfrm rot="21600000">
              <a:off x="1865088" y="55383"/>
              <a:ext cx="8024" cy="1439801"/>
            </a:xfrm>
            <a:prstGeom prst="rect">
              <a:avLst/>
            </a:prstGeom>
          </p:spPr>
        </p:pic>
      </p:grpSp>
      <p:grpSp>
        <p:nvGrpSpPr>
          <p:cNvPr id="38" name="group 38"/>
          <p:cNvGrpSpPr/>
          <p:nvPr/>
        </p:nvGrpSpPr>
        <p:grpSpPr>
          <a:xfrm rot="21600000">
            <a:off x="541734" y="8580703"/>
            <a:ext cx="6370017" cy="1077616"/>
            <a:chOff x="0" y="0"/>
            <a:chExt cx="6370017" cy="1077616"/>
          </a:xfrm>
        </p:grpSpPr>
        <p:pic>
          <p:nvPicPr>
            <p:cNvPr id="1616" name="picture 1616"/>
            <p:cNvPicPr>
              <a:picLocks noChangeAspect="1"/>
            </p:cNvPicPr>
            <p:nvPr/>
          </p:nvPicPr>
          <p:blipFill>
            <a:blip r:embed="rId4"/>
            <a:stretch>
              <a:fillRect/>
            </a:stretch>
          </p:blipFill>
          <p:spPr>
            <a:xfrm rot="21600000">
              <a:off x="0" y="0"/>
              <a:ext cx="6370017" cy="1077616"/>
            </a:xfrm>
            <a:prstGeom prst="rect">
              <a:avLst/>
            </a:prstGeom>
          </p:spPr>
        </p:pic>
        <p:sp>
          <p:nvSpPr>
            <p:cNvPr id="1618" name="textbox 1618"/>
            <p:cNvSpPr/>
            <p:nvPr/>
          </p:nvSpPr>
          <p:spPr>
            <a:xfrm>
              <a:off x="171327" y="37790"/>
              <a:ext cx="1370330" cy="924560"/>
            </a:xfrm>
            <a:prstGeom prst="rect">
              <a:avLst/>
            </a:prstGeom>
            <a:noFill/>
            <a:ln w="0" cap="flat">
              <a:noFill/>
              <a:prstDash val="solid"/>
              <a:miter lim="0"/>
            </a:ln>
          </p:spPr>
          <p:txBody>
            <a:bodyPr vert="horz" wrap="square" lIns="0" tIns="0" rIns="0" bIns="0"/>
            <a:p>
              <a:pPr algn="l" rtl="0" eaLnBrk="0">
                <a:lnSpc>
                  <a:spcPct val="82000"/>
                </a:lnSpc>
              </a:pPr>
              <a:endParaRPr sz="100" dirty="0">
                <a:latin typeface="Arial" panose="020B0604020202020204"/>
                <a:ea typeface="Arial" panose="020B0604020202020204"/>
                <a:cs typeface="Arial" panose="020B0604020202020204"/>
              </a:endParaRPr>
            </a:p>
            <a:p>
              <a:pPr marL="30480" algn="l" rtl="0" eaLnBrk="0">
                <a:lnSpc>
                  <a:spcPct val="76000"/>
                </a:lnSpc>
              </a:pPr>
              <a:r>
                <a:rPr sz="800" kern="0" spc="50" dirty="0">
                  <a:solidFill>
                    <a:srgbClr val="FFFFFF">
                      <a:alpha val="100000"/>
                    </a:srgbClr>
                  </a:solidFill>
                  <a:latin typeface="Arial" panose="020B0604020202020204"/>
                  <a:ea typeface="Arial" panose="020B0604020202020204"/>
                  <a:cs typeface="Arial" panose="020B0604020202020204"/>
                </a:rPr>
                <a:t>PARAMETER</a:t>
              </a:r>
              <a:endParaRPr sz="800" dirty="0">
                <a:latin typeface="Arial" panose="020B0604020202020204"/>
                <a:ea typeface="Arial" panose="020B0604020202020204"/>
                <a:cs typeface="Arial" panose="020B0604020202020204"/>
              </a:endParaRPr>
            </a:p>
            <a:p>
              <a:pPr marL="17780" algn="l" rtl="0" eaLnBrk="0">
                <a:lnSpc>
                  <a:spcPct val="88000"/>
                </a:lnSpc>
                <a:spcBef>
                  <a:spcPts val="625"/>
                </a:spcBef>
              </a:pPr>
              <a:r>
                <a:rPr sz="800" kern="0" spc="30" dirty="0">
                  <a:solidFill>
                    <a:srgbClr val="231F20">
                      <a:alpha val="100000"/>
                    </a:srgbClr>
                  </a:solidFill>
                  <a:latin typeface="Arial" panose="020B0604020202020204"/>
                  <a:ea typeface="Arial" panose="020B0604020202020204"/>
                  <a:cs typeface="Arial" panose="020B0604020202020204"/>
                </a:rPr>
                <a:t>Operating Temp.</a:t>
              </a:r>
              <a:endParaRPr sz="800" dirty="0">
                <a:latin typeface="Arial" panose="020B0604020202020204"/>
                <a:ea typeface="Arial" panose="020B0604020202020204"/>
                <a:cs typeface="Arial" panose="020B0604020202020204"/>
              </a:endParaRPr>
            </a:p>
            <a:p>
              <a:pPr marL="21590" algn="l" rtl="0" eaLnBrk="0">
                <a:lnSpc>
                  <a:spcPct val="88000"/>
                </a:lnSpc>
                <a:spcBef>
                  <a:spcPts val="620"/>
                </a:spcBef>
              </a:pPr>
              <a:r>
                <a:rPr sz="800" kern="0" spc="40" dirty="0">
                  <a:solidFill>
                    <a:srgbClr val="231F20">
                      <a:alpha val="100000"/>
                    </a:srgbClr>
                  </a:solidFill>
                  <a:latin typeface="Arial" panose="020B0604020202020204"/>
                  <a:ea typeface="Arial" panose="020B0604020202020204"/>
                  <a:cs typeface="Arial" panose="020B0604020202020204"/>
                </a:rPr>
                <a:t>Humidity</a:t>
              </a:r>
              <a:r>
                <a:rPr sz="800" kern="0" spc="90" dirty="0">
                  <a:solidFill>
                    <a:srgbClr val="231F20">
                      <a:alpha val="100000"/>
                    </a:srgbClr>
                  </a:solidFill>
                  <a:latin typeface="Arial" panose="020B0604020202020204"/>
                  <a:ea typeface="Arial" panose="020B0604020202020204"/>
                  <a:cs typeface="Arial" panose="020B0604020202020204"/>
                </a:rPr>
                <a:t> </a:t>
              </a:r>
              <a:r>
                <a:rPr sz="800" kern="0" spc="40" dirty="0">
                  <a:solidFill>
                    <a:srgbClr val="231F20">
                      <a:alpha val="100000"/>
                    </a:srgbClr>
                  </a:solidFill>
                  <a:latin typeface="Arial" panose="020B0604020202020204"/>
                  <a:ea typeface="Arial" panose="020B0604020202020204"/>
                  <a:cs typeface="Arial" panose="020B0604020202020204"/>
                </a:rPr>
                <a:t>R</a:t>
              </a:r>
              <a:r>
                <a:rPr sz="800" kern="0" spc="30" dirty="0">
                  <a:solidFill>
                    <a:srgbClr val="231F20">
                      <a:alpha val="100000"/>
                    </a:srgbClr>
                  </a:solidFill>
                  <a:latin typeface="Arial" panose="020B0604020202020204"/>
                  <a:ea typeface="Arial" panose="020B0604020202020204"/>
                  <a:cs typeface="Arial" panose="020B0604020202020204"/>
                </a:rPr>
                <a:t>ange</a:t>
              </a:r>
              <a:endParaRPr sz="800" dirty="0">
                <a:latin typeface="Arial" panose="020B0604020202020204"/>
                <a:ea typeface="Arial" panose="020B0604020202020204"/>
                <a:cs typeface="Arial" panose="020B0604020202020204"/>
              </a:endParaRPr>
            </a:p>
            <a:p>
              <a:pPr marL="12700" algn="l" rtl="0" eaLnBrk="0">
                <a:lnSpc>
                  <a:spcPct val="88000"/>
                </a:lnSpc>
                <a:spcBef>
                  <a:spcPts val="590"/>
                </a:spcBef>
              </a:pPr>
              <a:r>
                <a:rPr sz="800" kern="0" spc="40" dirty="0">
                  <a:solidFill>
                    <a:srgbClr val="231F20">
                      <a:alpha val="100000"/>
                    </a:srgbClr>
                  </a:solidFill>
                  <a:latin typeface="Arial" panose="020B0604020202020204"/>
                  <a:ea typeface="Arial" panose="020B0604020202020204"/>
                  <a:cs typeface="Arial" panose="020B0604020202020204"/>
                </a:rPr>
                <a:t>Amplifier Safeguard Tem</a:t>
              </a:r>
              <a:r>
                <a:rPr sz="800" kern="0" spc="30" dirty="0">
                  <a:solidFill>
                    <a:srgbClr val="231F20">
                      <a:alpha val="100000"/>
                    </a:srgbClr>
                  </a:solidFill>
                  <a:latin typeface="Arial" panose="020B0604020202020204"/>
                  <a:ea typeface="Arial" panose="020B0604020202020204"/>
                  <a:cs typeface="Arial" panose="020B0604020202020204"/>
                </a:rPr>
                <a:t>p.</a:t>
              </a:r>
              <a:endParaRPr sz="800" dirty="0">
                <a:latin typeface="Arial" panose="020B0604020202020204"/>
                <a:ea typeface="Arial" panose="020B0604020202020204"/>
                <a:cs typeface="Arial" panose="020B0604020202020204"/>
              </a:endParaRPr>
            </a:p>
            <a:p>
              <a:pPr algn="l" rtl="0" eaLnBrk="0">
                <a:lnSpc>
                  <a:spcPct val="104000"/>
                </a:lnSpc>
              </a:pPr>
              <a:endParaRPr sz="1000" dirty="0">
                <a:latin typeface="Arial" panose="020B0604020202020204"/>
                <a:ea typeface="Arial" panose="020B0604020202020204"/>
                <a:cs typeface="Arial" panose="020B0604020202020204"/>
              </a:endParaRPr>
            </a:p>
            <a:p>
              <a:pPr marL="43815" algn="l" rtl="0" eaLnBrk="0">
                <a:lnSpc>
                  <a:spcPct val="76000"/>
                </a:lnSpc>
                <a:spcBef>
                  <a:spcPts val="5"/>
                </a:spcBef>
              </a:pPr>
              <a:r>
                <a:rPr sz="800" kern="0" spc="30" dirty="0">
                  <a:solidFill>
                    <a:srgbClr val="231F20">
                      <a:alpha val="100000"/>
                    </a:srgbClr>
                  </a:solidFill>
                  <a:latin typeface="Arial" panose="020B0604020202020204"/>
                  <a:ea typeface="Arial" panose="020B0604020202020204"/>
                  <a:cs typeface="Arial" panose="020B0604020202020204"/>
                </a:rPr>
                <a:t>Protections</a:t>
              </a:r>
              <a:endParaRPr sz="800" dirty="0">
                <a:latin typeface="Arial" panose="020B0604020202020204"/>
                <a:ea typeface="Arial" panose="020B0604020202020204"/>
                <a:cs typeface="Arial" panose="020B0604020202020204"/>
              </a:endParaRPr>
            </a:p>
          </p:txBody>
        </p:sp>
        <p:pic>
          <p:nvPicPr>
            <p:cNvPr id="1620" name="picture 1620"/>
            <p:cNvPicPr>
              <a:picLocks noChangeAspect="1"/>
            </p:cNvPicPr>
            <p:nvPr/>
          </p:nvPicPr>
          <p:blipFill>
            <a:blip r:embed="rId5"/>
            <a:stretch>
              <a:fillRect/>
            </a:stretch>
          </p:blipFill>
          <p:spPr>
            <a:xfrm rot="21600000">
              <a:off x="1865350" y="57700"/>
              <a:ext cx="8048" cy="1019915"/>
            </a:xfrm>
            <a:prstGeom prst="rect">
              <a:avLst/>
            </a:prstGeom>
          </p:spPr>
        </p:pic>
        <p:pic>
          <p:nvPicPr>
            <p:cNvPr id="1622" name="picture 1622"/>
            <p:cNvPicPr>
              <a:picLocks noChangeAspect="1"/>
            </p:cNvPicPr>
            <p:nvPr/>
          </p:nvPicPr>
          <p:blipFill>
            <a:blip r:embed="rId6"/>
            <a:stretch>
              <a:fillRect/>
            </a:stretch>
          </p:blipFill>
          <p:spPr>
            <a:xfrm rot="21600000">
              <a:off x="5617969" y="146616"/>
              <a:ext cx="8239" cy="930999"/>
            </a:xfrm>
            <a:prstGeom prst="rect">
              <a:avLst/>
            </a:prstGeom>
          </p:spPr>
        </p:pic>
        <p:pic>
          <p:nvPicPr>
            <p:cNvPr id="1624" name="picture 1624"/>
            <p:cNvPicPr>
              <a:picLocks noChangeAspect="1"/>
            </p:cNvPicPr>
            <p:nvPr/>
          </p:nvPicPr>
          <p:blipFill>
            <a:blip r:embed="rId7"/>
            <a:stretch>
              <a:fillRect/>
            </a:stretch>
          </p:blipFill>
          <p:spPr>
            <a:xfrm rot="21600000">
              <a:off x="3874179" y="146613"/>
              <a:ext cx="6350" cy="222884"/>
            </a:xfrm>
            <a:prstGeom prst="rect">
              <a:avLst/>
            </a:prstGeom>
          </p:spPr>
        </p:pic>
      </p:grpSp>
      <p:sp>
        <p:nvSpPr>
          <p:cNvPr id="1630" name="textbox 1630"/>
          <p:cNvSpPr/>
          <p:nvPr/>
        </p:nvSpPr>
        <p:spPr>
          <a:xfrm>
            <a:off x="3269546" y="8620661"/>
            <a:ext cx="226695" cy="302895"/>
          </a:xfrm>
          <a:prstGeom prst="rect">
            <a:avLst/>
          </a:prstGeom>
          <a:noFill/>
          <a:ln w="0" cap="flat">
            <a:noFill/>
            <a:prstDash val="solid"/>
            <a:miter lim="0"/>
          </a:ln>
        </p:spPr>
        <p:txBody>
          <a:bodyPr vert="horz" wrap="square" lIns="0" tIns="0" rIns="0" bIns="0"/>
          <a:p>
            <a:pPr algn="l" rtl="0" eaLnBrk="0">
              <a:lnSpc>
                <a:spcPct val="82000"/>
              </a:lnSpc>
            </a:pPr>
            <a:endParaRPr sz="100" dirty="0">
              <a:latin typeface="Arial" panose="020B0604020202020204"/>
              <a:ea typeface="Arial" panose="020B0604020202020204"/>
              <a:cs typeface="Arial" panose="020B0604020202020204"/>
            </a:endParaRPr>
          </a:p>
          <a:p>
            <a:pPr marL="12700" algn="l" rtl="0" eaLnBrk="0">
              <a:lnSpc>
                <a:spcPct val="76000"/>
              </a:lnSpc>
            </a:pPr>
            <a:r>
              <a:rPr sz="800" kern="0" spc="30" dirty="0">
                <a:solidFill>
                  <a:srgbClr val="FFFFFF">
                    <a:alpha val="100000"/>
                  </a:srgbClr>
                </a:solidFill>
                <a:latin typeface="Arial" panose="020B0604020202020204"/>
                <a:ea typeface="Arial" panose="020B0604020202020204"/>
                <a:cs typeface="Arial" panose="020B0604020202020204"/>
              </a:rPr>
              <a:t>MIN</a:t>
            </a:r>
            <a:endParaRPr sz="800" dirty="0">
              <a:latin typeface="Arial" panose="020B0604020202020204"/>
              <a:ea typeface="Arial" panose="020B0604020202020204"/>
              <a:cs typeface="Arial" panose="020B0604020202020204"/>
            </a:endParaRPr>
          </a:p>
          <a:p>
            <a:pPr algn="l" rtl="0" eaLnBrk="0">
              <a:lnSpc>
                <a:spcPct val="101000"/>
              </a:lnSpc>
            </a:pPr>
            <a:endParaRPr sz="500" dirty="0">
              <a:latin typeface="Arial" panose="020B0604020202020204"/>
              <a:ea typeface="Arial" panose="020B0604020202020204"/>
              <a:cs typeface="Arial" panose="020B0604020202020204"/>
            </a:endParaRPr>
          </a:p>
          <a:p>
            <a:pPr marL="80645" algn="l" rtl="0" eaLnBrk="0">
              <a:lnSpc>
                <a:spcPct val="88000"/>
              </a:lnSpc>
              <a:spcBef>
                <a:spcPts val="5"/>
              </a:spcBef>
            </a:pPr>
            <a:r>
              <a:rPr sz="800" kern="0" spc="0" dirty="0">
                <a:solidFill>
                  <a:srgbClr val="231F20">
                    <a:alpha val="100000"/>
                  </a:srgbClr>
                </a:solidFill>
                <a:latin typeface="Arial" panose="020B0604020202020204"/>
                <a:ea typeface="Arial" panose="020B0604020202020204"/>
                <a:cs typeface="Arial" panose="020B0604020202020204"/>
              </a:rPr>
              <a:t>0</a:t>
            </a:r>
            <a:endParaRPr sz="800" dirty="0">
              <a:latin typeface="Arial" panose="020B0604020202020204"/>
              <a:ea typeface="Arial" panose="020B0604020202020204"/>
              <a:cs typeface="Arial" panose="020B0604020202020204"/>
            </a:endParaRPr>
          </a:p>
        </p:txBody>
      </p:sp>
      <p:sp>
        <p:nvSpPr>
          <p:cNvPr id="1632" name="textbox 1632"/>
          <p:cNvSpPr/>
          <p:nvPr/>
        </p:nvSpPr>
        <p:spPr>
          <a:xfrm>
            <a:off x="2488903" y="9366365"/>
            <a:ext cx="3512184" cy="274320"/>
          </a:xfrm>
          <a:prstGeom prst="rect">
            <a:avLst/>
          </a:prstGeom>
          <a:noFill/>
          <a:ln w="0" cap="flat">
            <a:noFill/>
            <a:prstDash val="solid"/>
            <a:miter lim="0"/>
          </a:ln>
        </p:spPr>
        <p:txBody>
          <a:bodyPr vert="horz" wrap="square" lIns="0" tIns="493" rIns="0" bIns="0"/>
          <a:p>
            <a:pPr marL="18415" indent="-5715" algn="l" rtl="0" eaLnBrk="0">
              <a:lnSpc>
                <a:spcPct val="107000"/>
              </a:lnSpc>
              <a:spcBef>
                <a:spcPts val="5"/>
              </a:spcBef>
            </a:pPr>
            <a:r>
              <a:rPr sz="800" kern="0" spc="40" dirty="0">
                <a:solidFill>
                  <a:srgbClr val="231F20">
                    <a:alpha val="100000"/>
                  </a:srgbClr>
                </a:solidFill>
                <a:latin typeface="Arial" panose="020B0604020202020204"/>
                <a:ea typeface="Arial" panose="020B0604020202020204"/>
                <a:cs typeface="Arial" panose="020B0604020202020204"/>
              </a:rPr>
              <a:t>With over temperature protection, input over</a:t>
            </a:r>
            <a:r>
              <a:rPr sz="800" kern="0" spc="70" dirty="0">
                <a:solidFill>
                  <a:srgbClr val="231F20">
                    <a:alpha val="100000"/>
                  </a:srgbClr>
                </a:solidFill>
                <a:latin typeface="Arial" panose="020B0604020202020204"/>
                <a:ea typeface="Arial" panose="020B0604020202020204"/>
                <a:cs typeface="Arial" panose="020B0604020202020204"/>
              </a:rPr>
              <a:t> </a:t>
            </a:r>
            <a:r>
              <a:rPr sz="800" kern="0" spc="40" dirty="0">
                <a:solidFill>
                  <a:srgbClr val="231F20">
                    <a:alpha val="100000"/>
                  </a:srgbClr>
                </a:solidFill>
                <a:latin typeface="Arial" panose="020B0604020202020204"/>
                <a:ea typeface="Arial" panose="020B0604020202020204"/>
                <a:cs typeface="Arial" panose="020B0604020202020204"/>
              </a:rPr>
              <a:t>power</a:t>
            </a:r>
            <a:r>
              <a:rPr sz="800" kern="0" spc="70" dirty="0">
                <a:solidFill>
                  <a:srgbClr val="231F20">
                    <a:alpha val="100000"/>
                  </a:srgbClr>
                </a:solidFill>
                <a:latin typeface="Arial" panose="020B0604020202020204"/>
                <a:ea typeface="Arial" panose="020B0604020202020204"/>
                <a:cs typeface="Arial" panose="020B0604020202020204"/>
              </a:rPr>
              <a:t> </a:t>
            </a:r>
            <a:r>
              <a:rPr sz="800" kern="0" spc="40" dirty="0">
                <a:solidFill>
                  <a:srgbClr val="231F20">
                    <a:alpha val="100000"/>
                  </a:srgbClr>
                </a:solidFill>
                <a:latin typeface="Arial" panose="020B0604020202020204"/>
                <a:ea typeface="Arial" panose="020B0604020202020204"/>
                <a:cs typeface="Arial" panose="020B0604020202020204"/>
              </a:rPr>
              <a:t>protection,</a:t>
            </a:r>
            <a:r>
              <a:rPr sz="800" kern="0" spc="60" dirty="0">
                <a:solidFill>
                  <a:srgbClr val="231F20">
                    <a:alpha val="100000"/>
                  </a:srgbClr>
                </a:solidFill>
                <a:latin typeface="Arial" panose="020B0604020202020204"/>
                <a:ea typeface="Arial" panose="020B0604020202020204"/>
                <a:cs typeface="Arial" panose="020B0604020202020204"/>
              </a:rPr>
              <a:t> </a:t>
            </a:r>
            <a:r>
              <a:rPr sz="800" kern="0" spc="40" dirty="0">
                <a:solidFill>
                  <a:srgbClr val="231F20">
                    <a:alpha val="100000"/>
                  </a:srgbClr>
                </a:solidFill>
                <a:latin typeface="Arial" panose="020B0604020202020204"/>
                <a:ea typeface="Arial" panose="020B0604020202020204"/>
                <a:cs typeface="Arial" panose="020B0604020202020204"/>
              </a:rPr>
              <a:t>out</a:t>
            </a:r>
            <a:r>
              <a:rPr sz="800" kern="0" spc="30" dirty="0">
                <a:solidFill>
                  <a:srgbClr val="231F20">
                    <a:alpha val="100000"/>
                  </a:srgbClr>
                </a:solidFill>
                <a:latin typeface="Arial" panose="020B0604020202020204"/>
                <a:ea typeface="Arial" panose="020B0604020202020204"/>
                <a:cs typeface="Arial" panose="020B0604020202020204"/>
              </a:rPr>
              <a:t>put</a:t>
            </a:r>
            <a:r>
              <a:rPr sz="800" kern="0" spc="0" dirty="0">
                <a:solidFill>
                  <a:srgbClr val="231F20">
                    <a:alpha val="100000"/>
                  </a:srgbClr>
                </a:solidFill>
                <a:latin typeface="Arial" panose="020B0604020202020204"/>
                <a:ea typeface="Arial" panose="020B0604020202020204"/>
                <a:cs typeface="Arial" panose="020B0604020202020204"/>
              </a:rPr>
              <a:t>   </a:t>
            </a:r>
            <a:r>
              <a:rPr sz="800" kern="0" spc="40" dirty="0">
                <a:solidFill>
                  <a:srgbClr val="231F20">
                    <a:alpha val="100000"/>
                  </a:srgbClr>
                </a:solidFill>
                <a:latin typeface="Arial" panose="020B0604020202020204"/>
                <a:ea typeface="Arial" panose="020B0604020202020204"/>
                <a:cs typeface="Arial" panose="020B0604020202020204"/>
              </a:rPr>
              <a:t>mismatch protection</a:t>
            </a:r>
            <a:endParaRPr sz="800" dirty="0">
              <a:latin typeface="Arial" panose="020B0604020202020204"/>
              <a:ea typeface="Arial" panose="020B0604020202020204"/>
              <a:cs typeface="Arial" panose="020B0604020202020204"/>
            </a:endParaRPr>
          </a:p>
        </p:txBody>
      </p:sp>
      <p:sp>
        <p:nvSpPr>
          <p:cNvPr id="1634" name="textbox 1634"/>
          <p:cNvSpPr/>
          <p:nvPr/>
        </p:nvSpPr>
        <p:spPr>
          <a:xfrm>
            <a:off x="6415255" y="6874807"/>
            <a:ext cx="283209" cy="304165"/>
          </a:xfrm>
          <a:prstGeom prst="rect">
            <a:avLst/>
          </a:prstGeom>
          <a:noFill/>
          <a:ln w="0" cap="flat">
            <a:noFill/>
            <a:prstDash val="solid"/>
            <a:miter lim="0"/>
          </a:ln>
        </p:spPr>
        <p:txBody>
          <a:bodyPr vert="horz" wrap="square" lIns="0" tIns="0" rIns="0" bIns="0"/>
          <a:p>
            <a:pPr algn="l" rtl="0" eaLnBrk="0">
              <a:lnSpc>
                <a:spcPct val="82000"/>
              </a:lnSpc>
            </a:pPr>
            <a:endParaRPr sz="100" dirty="0">
              <a:latin typeface="Arial" panose="020B0604020202020204"/>
              <a:ea typeface="Arial" panose="020B0604020202020204"/>
              <a:cs typeface="Arial" panose="020B0604020202020204"/>
            </a:endParaRPr>
          </a:p>
          <a:p>
            <a:pPr marL="12700" algn="l" rtl="0" eaLnBrk="0">
              <a:lnSpc>
                <a:spcPct val="76000"/>
              </a:lnSpc>
            </a:pPr>
            <a:r>
              <a:rPr sz="800" kern="0" spc="30" dirty="0">
                <a:solidFill>
                  <a:srgbClr val="FFFFFF">
                    <a:alpha val="100000"/>
                  </a:srgbClr>
                </a:solidFill>
                <a:latin typeface="Arial" panose="020B0604020202020204"/>
                <a:ea typeface="Arial" panose="020B0604020202020204"/>
                <a:cs typeface="Arial" panose="020B0604020202020204"/>
              </a:rPr>
              <a:t>UNIT</a:t>
            </a:r>
            <a:endParaRPr sz="800" dirty="0">
              <a:latin typeface="Arial" panose="020B0604020202020204"/>
              <a:ea typeface="Arial" panose="020B0604020202020204"/>
              <a:cs typeface="Arial" panose="020B0604020202020204"/>
            </a:endParaRPr>
          </a:p>
          <a:p>
            <a:pPr algn="l" rtl="0" eaLnBrk="0">
              <a:lnSpc>
                <a:spcPct val="102000"/>
              </a:lnSpc>
            </a:pPr>
            <a:endParaRPr sz="400" dirty="0">
              <a:latin typeface="Arial" panose="020B0604020202020204"/>
              <a:ea typeface="Arial" panose="020B0604020202020204"/>
              <a:cs typeface="Arial" panose="020B0604020202020204"/>
            </a:endParaRPr>
          </a:p>
          <a:p>
            <a:pPr marL="52705" algn="l" rtl="0" eaLnBrk="0">
              <a:lnSpc>
                <a:spcPts val="970"/>
              </a:lnSpc>
              <a:spcBef>
                <a:spcPts val="0"/>
              </a:spcBef>
            </a:pPr>
            <a:r>
              <a:rPr sz="800" kern="0" spc="40" dirty="0">
                <a:solidFill>
                  <a:srgbClr val="231F20">
                    <a:alpha val="100000"/>
                  </a:srgbClr>
                </a:solidFill>
                <a:latin typeface="HarmonyOS Sans SC" panose="00000500000000000000" charset="-122"/>
                <a:ea typeface="HarmonyOS Sans SC" panose="00000500000000000000" charset="-122"/>
                <a:cs typeface="HarmonyOS Sans SC" panose="00000500000000000000" charset="-122"/>
              </a:rPr>
              <a:t>mm</a:t>
            </a:r>
            <a:endParaRPr sz="800" dirty="0">
              <a:latin typeface="HarmonyOS Sans SC" panose="00000500000000000000" charset="-122"/>
              <a:ea typeface="HarmonyOS Sans SC" panose="00000500000000000000" charset="-122"/>
              <a:cs typeface="HarmonyOS Sans SC" panose="00000500000000000000" charset="-122"/>
            </a:endParaRPr>
          </a:p>
        </p:txBody>
      </p:sp>
      <p:sp>
        <p:nvSpPr>
          <p:cNvPr id="1636" name="textbox 1636"/>
          <p:cNvSpPr/>
          <p:nvPr/>
        </p:nvSpPr>
        <p:spPr>
          <a:xfrm>
            <a:off x="6486802" y="7280242"/>
            <a:ext cx="130175" cy="71755"/>
          </a:xfrm>
          <a:prstGeom prst="rect">
            <a:avLst/>
          </a:prstGeom>
          <a:noFill/>
          <a:ln w="0" cap="flat">
            <a:noFill/>
            <a:prstDash val="solid"/>
            <a:miter lim="0"/>
          </a:ln>
        </p:spPr>
        <p:txBody>
          <a:bodyPr vert="horz" wrap="square" lIns="0" tIns="0" rIns="0" bIns="0"/>
          <a:p>
            <a:pPr algn="l" rtl="0" eaLnBrk="0">
              <a:lnSpc>
                <a:spcPct val="83000"/>
              </a:lnSpc>
            </a:pPr>
            <a:endParaRPr sz="100" dirty="0">
              <a:latin typeface="Arial" panose="020B0604020202020204"/>
              <a:ea typeface="Arial" panose="020B0604020202020204"/>
              <a:cs typeface="Arial" panose="020B0604020202020204"/>
            </a:endParaRPr>
          </a:p>
          <a:p>
            <a:pPr marL="12700" algn="l" rtl="0" eaLnBrk="0">
              <a:lnSpc>
                <a:spcPts val="360"/>
              </a:lnSpc>
            </a:pPr>
            <a:r>
              <a:rPr sz="800" kern="0" spc="10" dirty="0">
                <a:solidFill>
                  <a:srgbClr val="231F20">
                    <a:alpha val="100000"/>
                  </a:srgbClr>
                </a:solidFill>
                <a:latin typeface="HarmonyOS Sans SC" panose="00000500000000000000" charset="-122"/>
                <a:ea typeface="HarmonyOS Sans SC" panose="00000500000000000000" charset="-122"/>
                <a:cs typeface="HarmonyOS Sans SC" panose="00000500000000000000" charset="-122"/>
              </a:rPr>
              <a:t>--</a:t>
            </a:r>
            <a:endParaRPr sz="800" dirty="0">
              <a:latin typeface="HarmonyOS Sans SC" panose="00000500000000000000" charset="-122"/>
              <a:ea typeface="HarmonyOS Sans SC" panose="00000500000000000000" charset="-122"/>
              <a:cs typeface="HarmonyOS Sans SC" panose="00000500000000000000" charset="-122"/>
            </a:endParaRPr>
          </a:p>
        </p:txBody>
      </p:sp>
      <p:pic>
        <p:nvPicPr>
          <p:cNvPr id="1638" name="picture 1638"/>
          <p:cNvPicPr>
            <a:picLocks noChangeAspect="1"/>
          </p:cNvPicPr>
          <p:nvPr/>
        </p:nvPicPr>
        <p:blipFill>
          <a:blip r:embed="rId8"/>
          <a:stretch>
            <a:fillRect/>
          </a:stretch>
        </p:blipFill>
        <p:spPr>
          <a:xfrm rot="21600000">
            <a:off x="525875" y="3923189"/>
            <a:ext cx="6370018" cy="2690203"/>
          </a:xfrm>
          <a:prstGeom prst="rect">
            <a:avLst/>
          </a:prstGeom>
        </p:spPr>
      </p:pic>
      <p:sp>
        <p:nvSpPr>
          <p:cNvPr id="1640" name="textbox 1640"/>
          <p:cNvSpPr/>
          <p:nvPr/>
        </p:nvSpPr>
        <p:spPr>
          <a:xfrm>
            <a:off x="6374093" y="3970275"/>
            <a:ext cx="283209" cy="2453639"/>
          </a:xfrm>
          <a:prstGeom prst="rect">
            <a:avLst/>
          </a:prstGeom>
          <a:noFill/>
          <a:ln w="0" cap="flat">
            <a:noFill/>
            <a:prstDash val="solid"/>
            <a:miter lim="0"/>
          </a:ln>
        </p:spPr>
        <p:txBody>
          <a:bodyPr vert="horz" wrap="square" lIns="0" tIns="0" rIns="0" bIns="0"/>
          <a:p>
            <a:pPr algn="l" rtl="0" eaLnBrk="0">
              <a:lnSpc>
                <a:spcPct val="82000"/>
              </a:lnSpc>
            </a:pPr>
            <a:endParaRPr sz="100" dirty="0">
              <a:latin typeface="Arial" panose="020B0604020202020204"/>
              <a:ea typeface="Arial" panose="020B0604020202020204"/>
              <a:cs typeface="Arial" panose="020B0604020202020204"/>
            </a:endParaRPr>
          </a:p>
          <a:p>
            <a:pPr marL="12700" algn="l" rtl="0" eaLnBrk="0">
              <a:lnSpc>
                <a:spcPct val="76000"/>
              </a:lnSpc>
            </a:pPr>
            <a:r>
              <a:rPr sz="800" kern="0" spc="30" dirty="0">
                <a:solidFill>
                  <a:srgbClr val="FFFFFF">
                    <a:alpha val="100000"/>
                  </a:srgbClr>
                </a:solidFill>
                <a:latin typeface="Arial" panose="020B0604020202020204"/>
                <a:ea typeface="Arial" panose="020B0604020202020204"/>
                <a:cs typeface="Arial" panose="020B0604020202020204"/>
              </a:rPr>
              <a:t>UNIT</a:t>
            </a:r>
            <a:endParaRPr sz="800" dirty="0">
              <a:latin typeface="Arial" panose="020B0604020202020204"/>
              <a:ea typeface="Arial" panose="020B0604020202020204"/>
              <a:cs typeface="Arial" panose="020B0604020202020204"/>
            </a:endParaRPr>
          </a:p>
          <a:p>
            <a:pPr marL="37465" algn="l" rtl="0" eaLnBrk="0">
              <a:lnSpc>
                <a:spcPct val="76000"/>
              </a:lnSpc>
              <a:spcBef>
                <a:spcPts val="635"/>
              </a:spcBef>
            </a:pPr>
            <a:r>
              <a:rPr sz="800" kern="0" spc="40" dirty="0">
                <a:solidFill>
                  <a:srgbClr val="231F20">
                    <a:alpha val="100000"/>
                  </a:srgbClr>
                </a:solidFill>
                <a:latin typeface="Arial" panose="020B0604020202020204"/>
                <a:ea typeface="Arial" panose="020B0604020202020204"/>
                <a:cs typeface="Arial" panose="020B0604020202020204"/>
              </a:rPr>
              <a:t>MHz</a:t>
            </a:r>
            <a:endParaRPr sz="800" dirty="0">
              <a:latin typeface="Arial" panose="020B0604020202020204"/>
              <a:ea typeface="Arial" panose="020B0604020202020204"/>
              <a:cs typeface="Arial" panose="020B0604020202020204"/>
            </a:endParaRPr>
          </a:p>
          <a:p>
            <a:pPr marL="32385" algn="l" rtl="0" eaLnBrk="0">
              <a:lnSpc>
                <a:spcPct val="76000"/>
              </a:lnSpc>
              <a:spcBef>
                <a:spcPts val="670"/>
              </a:spcBef>
            </a:pPr>
            <a:r>
              <a:rPr sz="800" kern="0" spc="50" dirty="0">
                <a:solidFill>
                  <a:srgbClr val="231F20">
                    <a:alpha val="100000"/>
                  </a:srgbClr>
                </a:solidFill>
                <a:latin typeface="Arial" panose="020B0604020202020204"/>
                <a:ea typeface="Arial" panose="020B0604020202020204"/>
                <a:cs typeface="Arial" panose="020B0604020202020204"/>
              </a:rPr>
              <a:t>dBm</a:t>
            </a:r>
            <a:endParaRPr sz="800" dirty="0">
              <a:latin typeface="Arial" panose="020B0604020202020204"/>
              <a:ea typeface="Arial" panose="020B0604020202020204"/>
              <a:cs typeface="Arial" panose="020B0604020202020204"/>
            </a:endParaRPr>
          </a:p>
          <a:p>
            <a:pPr marL="80010" algn="l" rtl="0" eaLnBrk="0">
              <a:lnSpc>
                <a:spcPct val="76000"/>
              </a:lnSpc>
              <a:spcBef>
                <a:spcPts val="855"/>
              </a:spcBef>
            </a:pPr>
            <a:r>
              <a:rPr sz="800" kern="0" spc="30" dirty="0">
                <a:solidFill>
                  <a:srgbClr val="231F20">
                    <a:alpha val="100000"/>
                  </a:srgbClr>
                </a:solidFill>
                <a:latin typeface="Arial" panose="020B0604020202020204"/>
                <a:ea typeface="Arial" panose="020B0604020202020204"/>
                <a:cs typeface="Arial" panose="020B0604020202020204"/>
              </a:rPr>
              <a:t>dB</a:t>
            </a:r>
            <a:endParaRPr sz="800" dirty="0">
              <a:latin typeface="Arial" panose="020B0604020202020204"/>
              <a:ea typeface="Arial" panose="020B0604020202020204"/>
              <a:cs typeface="Arial" panose="020B0604020202020204"/>
            </a:endParaRPr>
          </a:p>
          <a:p>
            <a:pPr marL="93980" algn="l" rtl="0" eaLnBrk="0">
              <a:lnSpc>
                <a:spcPct val="76000"/>
              </a:lnSpc>
              <a:spcBef>
                <a:spcPts val="640"/>
              </a:spcBef>
            </a:pPr>
            <a:r>
              <a:rPr sz="800" kern="0" spc="70" dirty="0">
                <a:solidFill>
                  <a:srgbClr val="231F20">
                    <a:alpha val="100000"/>
                  </a:srgbClr>
                </a:solidFill>
                <a:latin typeface="Arial" panose="020B0604020202020204"/>
                <a:ea typeface="Arial" panose="020B0604020202020204"/>
                <a:cs typeface="Arial" panose="020B0604020202020204"/>
              </a:rPr>
              <a:t>W</a:t>
            </a:r>
            <a:endParaRPr sz="800" dirty="0">
              <a:latin typeface="Arial" panose="020B0604020202020204"/>
              <a:ea typeface="Arial" panose="020B0604020202020204"/>
              <a:cs typeface="Arial" panose="020B0604020202020204"/>
            </a:endParaRPr>
          </a:p>
          <a:p>
            <a:pPr marL="93980" algn="l" rtl="0" eaLnBrk="0">
              <a:lnSpc>
                <a:spcPct val="76000"/>
              </a:lnSpc>
              <a:spcBef>
                <a:spcPts val="730"/>
              </a:spcBef>
            </a:pPr>
            <a:r>
              <a:rPr sz="800" kern="0" spc="70" dirty="0">
                <a:solidFill>
                  <a:srgbClr val="231F20">
                    <a:alpha val="100000"/>
                  </a:srgbClr>
                </a:solidFill>
                <a:latin typeface="Arial" panose="020B0604020202020204"/>
                <a:ea typeface="Arial" panose="020B0604020202020204"/>
                <a:cs typeface="Arial" panose="020B0604020202020204"/>
              </a:rPr>
              <a:t>W</a:t>
            </a:r>
            <a:endParaRPr sz="800" dirty="0">
              <a:latin typeface="Arial" panose="020B0604020202020204"/>
              <a:ea typeface="Arial" panose="020B0604020202020204"/>
              <a:cs typeface="Arial" panose="020B0604020202020204"/>
            </a:endParaRPr>
          </a:p>
          <a:p>
            <a:pPr marL="80010" algn="l" rtl="0" eaLnBrk="0">
              <a:lnSpc>
                <a:spcPct val="76000"/>
              </a:lnSpc>
              <a:spcBef>
                <a:spcPts val="515"/>
              </a:spcBef>
            </a:pPr>
            <a:r>
              <a:rPr sz="800" kern="0" spc="30" dirty="0">
                <a:solidFill>
                  <a:srgbClr val="231F20">
                    <a:alpha val="100000"/>
                  </a:srgbClr>
                </a:solidFill>
                <a:latin typeface="Arial" panose="020B0604020202020204"/>
                <a:ea typeface="Arial" panose="020B0604020202020204"/>
                <a:cs typeface="Arial" panose="020B0604020202020204"/>
              </a:rPr>
              <a:t>dB</a:t>
            </a:r>
            <a:endParaRPr sz="800" dirty="0">
              <a:latin typeface="Arial" panose="020B0604020202020204"/>
              <a:ea typeface="Arial" panose="020B0604020202020204"/>
              <a:cs typeface="Arial" panose="020B0604020202020204"/>
            </a:endParaRPr>
          </a:p>
          <a:p>
            <a:pPr marL="108585" algn="l" rtl="0" eaLnBrk="0">
              <a:lnSpc>
                <a:spcPct val="77000"/>
              </a:lnSpc>
              <a:spcBef>
                <a:spcPts val="655"/>
              </a:spcBef>
            </a:pPr>
            <a:r>
              <a:rPr sz="800" kern="0" spc="20" dirty="0">
                <a:solidFill>
                  <a:srgbClr val="231F20">
                    <a:alpha val="100000"/>
                  </a:srgbClr>
                </a:solidFill>
                <a:latin typeface="Arial" panose="020B0604020202020204"/>
                <a:ea typeface="Arial" panose="020B0604020202020204"/>
                <a:cs typeface="Arial" panose="020B0604020202020204"/>
              </a:rPr>
              <a:t>Ω</a:t>
            </a:r>
            <a:endParaRPr sz="800" dirty="0">
              <a:latin typeface="Arial" panose="020B0604020202020204"/>
              <a:ea typeface="Arial" panose="020B0604020202020204"/>
              <a:cs typeface="Arial" panose="020B0604020202020204"/>
            </a:endParaRPr>
          </a:p>
          <a:p>
            <a:pPr marL="51435" algn="l" rtl="0" eaLnBrk="0">
              <a:lnSpc>
                <a:spcPct val="80000"/>
              </a:lnSpc>
              <a:spcBef>
                <a:spcPts val="655"/>
              </a:spcBef>
            </a:pPr>
            <a:r>
              <a:rPr sz="800" kern="0" spc="30" dirty="0">
                <a:solidFill>
                  <a:srgbClr val="231F20">
                    <a:alpha val="100000"/>
                  </a:srgbClr>
                </a:solidFill>
                <a:latin typeface="HarmonyOS Sans SC" panose="00000500000000000000" charset="-122"/>
                <a:ea typeface="HarmonyOS Sans SC" panose="00000500000000000000" charset="-122"/>
                <a:cs typeface="HarmonyOS Sans SC" panose="00000500000000000000" charset="-122"/>
              </a:rPr>
              <a:t>dBc</a:t>
            </a:r>
            <a:endParaRPr sz="800" dirty="0">
              <a:latin typeface="HarmonyOS Sans SC" panose="00000500000000000000" charset="-122"/>
              <a:ea typeface="HarmonyOS Sans SC" panose="00000500000000000000" charset="-122"/>
              <a:cs typeface="HarmonyOS Sans SC" panose="00000500000000000000" charset="-122"/>
            </a:endParaRPr>
          </a:p>
          <a:p>
            <a:pPr marL="51435" algn="l" rtl="0" eaLnBrk="0">
              <a:lnSpc>
                <a:spcPct val="80000"/>
              </a:lnSpc>
              <a:spcBef>
                <a:spcPts val="655"/>
              </a:spcBef>
            </a:pPr>
            <a:r>
              <a:rPr sz="800" kern="0" spc="30" dirty="0">
                <a:solidFill>
                  <a:srgbClr val="231F20">
                    <a:alpha val="100000"/>
                  </a:srgbClr>
                </a:solidFill>
                <a:latin typeface="HarmonyOS Sans SC" panose="00000500000000000000" charset="-122"/>
                <a:ea typeface="HarmonyOS Sans SC" panose="00000500000000000000" charset="-122"/>
                <a:cs typeface="HarmonyOS Sans SC" panose="00000500000000000000" charset="-122"/>
              </a:rPr>
              <a:t>dBc</a:t>
            </a:r>
            <a:endParaRPr sz="800" dirty="0">
              <a:latin typeface="HarmonyOS Sans SC" panose="00000500000000000000" charset="-122"/>
              <a:ea typeface="HarmonyOS Sans SC" panose="00000500000000000000" charset="-122"/>
              <a:cs typeface="HarmonyOS Sans SC" panose="00000500000000000000" charset="-122"/>
            </a:endParaRPr>
          </a:p>
          <a:p>
            <a:pPr marL="80010" algn="l" rtl="0" eaLnBrk="0">
              <a:lnSpc>
                <a:spcPct val="76000"/>
              </a:lnSpc>
              <a:spcBef>
                <a:spcPts val="780"/>
              </a:spcBef>
            </a:pPr>
            <a:r>
              <a:rPr sz="800" kern="0" spc="30" dirty="0">
                <a:solidFill>
                  <a:srgbClr val="231F20">
                    <a:alpha val="100000"/>
                  </a:srgbClr>
                </a:solidFill>
                <a:latin typeface="Arial" panose="020B0604020202020204"/>
                <a:ea typeface="Arial" panose="020B0604020202020204"/>
                <a:cs typeface="Arial" panose="020B0604020202020204"/>
              </a:rPr>
              <a:t>dB</a:t>
            </a:r>
            <a:endParaRPr sz="800" dirty="0">
              <a:latin typeface="Arial" panose="020B0604020202020204"/>
              <a:ea typeface="Arial" panose="020B0604020202020204"/>
              <a:cs typeface="Arial" panose="020B0604020202020204"/>
            </a:endParaRPr>
          </a:p>
          <a:p>
            <a:pPr marL="80010" algn="l" rtl="0" eaLnBrk="0">
              <a:lnSpc>
                <a:spcPct val="76000"/>
              </a:lnSpc>
              <a:spcBef>
                <a:spcPts val="670"/>
              </a:spcBef>
            </a:pPr>
            <a:r>
              <a:rPr sz="800" kern="0" spc="30" dirty="0">
                <a:solidFill>
                  <a:srgbClr val="231F20">
                    <a:alpha val="100000"/>
                  </a:srgbClr>
                </a:solidFill>
                <a:latin typeface="Arial" panose="020B0604020202020204"/>
                <a:ea typeface="Arial" panose="020B0604020202020204"/>
                <a:cs typeface="Arial" panose="020B0604020202020204"/>
              </a:rPr>
              <a:t>dB</a:t>
            </a:r>
            <a:endParaRPr sz="800" dirty="0">
              <a:latin typeface="Arial" panose="020B0604020202020204"/>
              <a:ea typeface="Arial" panose="020B0604020202020204"/>
              <a:cs typeface="Arial" panose="020B0604020202020204"/>
            </a:endParaRPr>
          </a:p>
          <a:p>
            <a:pPr marL="25400" algn="l" rtl="0" eaLnBrk="0">
              <a:lnSpc>
                <a:spcPct val="78000"/>
              </a:lnSpc>
              <a:spcBef>
                <a:spcPts val="650"/>
              </a:spcBef>
            </a:pPr>
            <a:r>
              <a:rPr sz="800" kern="0" spc="100" dirty="0">
                <a:solidFill>
                  <a:srgbClr val="231F20">
                    <a:alpha val="100000"/>
                  </a:srgbClr>
                </a:solidFill>
                <a:latin typeface="HarmonyOS Sans SC" panose="00000500000000000000" charset="-122"/>
                <a:ea typeface="HarmonyOS Sans SC" panose="00000500000000000000" charset="-122"/>
                <a:cs typeface="HarmonyOS Sans SC" panose="00000500000000000000" charset="-122"/>
              </a:rPr>
              <a:t>VAC</a:t>
            </a:r>
            <a:endParaRPr sz="800" dirty="0">
              <a:latin typeface="HarmonyOS Sans SC" panose="00000500000000000000" charset="-122"/>
              <a:ea typeface="HarmonyOS Sans SC" panose="00000500000000000000" charset="-122"/>
              <a:cs typeface="HarmonyOS Sans SC" panose="00000500000000000000" charset="-122"/>
            </a:endParaRPr>
          </a:p>
          <a:p>
            <a:pPr algn="l" rtl="0" eaLnBrk="0">
              <a:lnSpc>
                <a:spcPct val="116000"/>
              </a:lnSpc>
            </a:pPr>
            <a:endParaRPr sz="500" dirty="0">
              <a:latin typeface="Arial" panose="020B0604020202020204"/>
              <a:ea typeface="Arial" panose="020B0604020202020204"/>
              <a:cs typeface="Arial" panose="020B0604020202020204"/>
            </a:endParaRPr>
          </a:p>
          <a:p>
            <a:pPr marL="93980" algn="l" rtl="0" eaLnBrk="0">
              <a:lnSpc>
                <a:spcPct val="76000"/>
              </a:lnSpc>
              <a:spcBef>
                <a:spcPts val="5"/>
              </a:spcBef>
            </a:pPr>
            <a:r>
              <a:rPr sz="800" kern="0" spc="70" dirty="0">
                <a:solidFill>
                  <a:srgbClr val="231F20">
                    <a:alpha val="100000"/>
                  </a:srgbClr>
                </a:solidFill>
                <a:latin typeface="Arial" panose="020B0604020202020204"/>
                <a:ea typeface="Arial" panose="020B0604020202020204"/>
                <a:cs typeface="Arial" panose="020B0604020202020204"/>
              </a:rPr>
              <a:t>W</a:t>
            </a:r>
            <a:endParaRPr sz="800" dirty="0">
              <a:latin typeface="Arial" panose="020B0604020202020204"/>
              <a:ea typeface="Arial" panose="020B0604020202020204"/>
              <a:cs typeface="Arial" panose="020B0604020202020204"/>
            </a:endParaRPr>
          </a:p>
        </p:txBody>
      </p:sp>
      <p:graphicFrame>
        <p:nvGraphicFramePr>
          <p:cNvPr id="1644" name="table 1644"/>
          <p:cNvGraphicFramePr>
            <a:graphicFrameLocks noGrp="1"/>
          </p:cNvGraphicFramePr>
          <p:nvPr/>
        </p:nvGraphicFramePr>
        <p:xfrm>
          <a:off x="2390967" y="3982975"/>
          <a:ext cx="3752215" cy="2630170"/>
        </p:xfrm>
        <a:graphic>
          <a:graphicData uri="http://schemas.openxmlformats.org/drawingml/2006/table">
            <a:tbl>
              <a:tblPr/>
              <a:tblGrid>
                <a:gridCol w="1251585"/>
                <a:gridCol w="1247775"/>
                <a:gridCol w="1252855"/>
              </a:tblGrid>
              <a:tr h="2630170">
                <a:tc>
                  <a:txBody>
                    <a:bodyPr/>
                    <a:p>
                      <a:pPr algn="l" rtl="0" eaLnBrk="0">
                        <a:lnSpc>
                          <a:spcPct val="12000"/>
                        </a:lnSpc>
                      </a:pPr>
                      <a:endParaRPr sz="100" dirty="0">
                        <a:latin typeface="Arial" panose="020B0604020202020204"/>
                        <a:ea typeface="Arial" panose="020B0604020202020204"/>
                        <a:cs typeface="Arial" panose="020B0604020202020204"/>
                      </a:endParaRPr>
                    </a:p>
                    <a:p>
                      <a:pPr marL="520065" algn="l" rtl="0" eaLnBrk="0">
                        <a:lnSpc>
                          <a:spcPct val="76000"/>
                        </a:lnSpc>
                      </a:pPr>
                      <a:r>
                        <a:rPr sz="800" kern="0" spc="30" dirty="0">
                          <a:solidFill>
                            <a:srgbClr val="FFFFFF">
                              <a:alpha val="100000"/>
                            </a:srgbClr>
                          </a:solidFill>
                          <a:latin typeface="Arial" panose="020B0604020202020204"/>
                          <a:ea typeface="Arial" panose="020B0604020202020204"/>
                          <a:cs typeface="Arial" panose="020B0604020202020204"/>
                        </a:rPr>
                        <a:t>MIN</a:t>
                      </a:r>
                      <a:endParaRPr sz="800" dirty="0">
                        <a:latin typeface="Arial" panose="020B0604020202020204"/>
                        <a:ea typeface="Arial" panose="020B0604020202020204"/>
                        <a:cs typeface="Arial" panose="020B0604020202020204"/>
                      </a:endParaRPr>
                    </a:p>
                    <a:p>
                      <a:pPr marL="459740" algn="l" rtl="0" eaLnBrk="0">
                        <a:lnSpc>
                          <a:spcPct val="88000"/>
                        </a:lnSpc>
                        <a:spcBef>
                          <a:spcPts val="595"/>
                        </a:spcBef>
                      </a:pPr>
                      <a:r>
                        <a:rPr sz="800" kern="0" spc="30" dirty="0">
                          <a:solidFill>
                            <a:srgbClr val="231F20">
                              <a:alpha val="100000"/>
                            </a:srgbClr>
                          </a:solidFill>
                          <a:latin typeface="Arial" panose="020B0604020202020204"/>
                          <a:ea typeface="Arial" panose="020B0604020202020204"/>
                          <a:cs typeface="Arial" panose="020B0604020202020204"/>
                        </a:rPr>
                        <a:t>5400</a:t>
                      </a:r>
                      <a:endParaRPr sz="800" dirty="0">
                        <a:latin typeface="Arial" panose="020B0604020202020204"/>
                        <a:ea typeface="Arial" panose="020B0604020202020204"/>
                        <a:cs typeface="Arial" panose="020B0604020202020204"/>
                      </a:endParaRPr>
                    </a:p>
                    <a:p>
                      <a:pPr algn="l" rtl="0" eaLnBrk="0">
                        <a:lnSpc>
                          <a:spcPct val="100000"/>
                        </a:lnSpc>
                      </a:pPr>
                      <a:endParaRPr sz="1000" dirty="0">
                        <a:latin typeface="Arial" panose="020B0604020202020204"/>
                        <a:ea typeface="Arial" panose="020B0604020202020204"/>
                        <a:cs typeface="Arial" panose="020B0604020202020204"/>
                      </a:endParaRPr>
                    </a:p>
                    <a:p>
                      <a:pPr algn="l" rtl="0" eaLnBrk="0">
                        <a:lnSpc>
                          <a:spcPct val="100000"/>
                        </a:lnSpc>
                      </a:pPr>
                      <a:endParaRPr sz="1000" dirty="0">
                        <a:latin typeface="Arial" panose="020B0604020202020204"/>
                        <a:ea typeface="Arial" panose="020B0604020202020204"/>
                        <a:cs typeface="Arial" panose="020B0604020202020204"/>
                      </a:endParaRPr>
                    </a:p>
                    <a:p>
                      <a:pPr algn="l" rtl="0" eaLnBrk="0">
                        <a:lnSpc>
                          <a:spcPct val="101000"/>
                        </a:lnSpc>
                      </a:pPr>
                      <a:endParaRPr sz="1000" dirty="0">
                        <a:latin typeface="Arial" panose="020B0604020202020204"/>
                        <a:ea typeface="Arial" panose="020B0604020202020204"/>
                        <a:cs typeface="Arial" panose="020B0604020202020204"/>
                      </a:endParaRPr>
                    </a:p>
                    <a:p>
                      <a:pPr algn="l" rtl="0" eaLnBrk="0">
                        <a:lnSpc>
                          <a:spcPct val="101000"/>
                        </a:lnSpc>
                      </a:pPr>
                      <a:endParaRPr sz="1000" dirty="0">
                        <a:latin typeface="Arial" panose="020B0604020202020204"/>
                        <a:ea typeface="Arial" panose="020B0604020202020204"/>
                        <a:cs typeface="Arial" panose="020B0604020202020204"/>
                      </a:endParaRPr>
                    </a:p>
                    <a:p>
                      <a:pPr algn="l" rtl="0" eaLnBrk="0">
                        <a:lnSpc>
                          <a:spcPct val="101000"/>
                        </a:lnSpc>
                      </a:pPr>
                      <a:endParaRPr sz="1000" dirty="0">
                        <a:latin typeface="Arial" panose="020B0604020202020204"/>
                        <a:ea typeface="Arial" panose="020B0604020202020204"/>
                        <a:cs typeface="Arial" panose="020B0604020202020204"/>
                      </a:endParaRPr>
                    </a:p>
                    <a:p>
                      <a:pPr algn="l" rtl="0" eaLnBrk="0">
                        <a:lnSpc>
                          <a:spcPct val="101000"/>
                        </a:lnSpc>
                      </a:pPr>
                      <a:endParaRPr sz="1000" dirty="0">
                        <a:latin typeface="Arial" panose="020B0604020202020204"/>
                        <a:ea typeface="Arial" panose="020B0604020202020204"/>
                        <a:cs typeface="Arial" panose="020B0604020202020204"/>
                      </a:endParaRPr>
                    </a:p>
                    <a:p>
                      <a:pPr algn="l" rtl="0" eaLnBrk="0">
                        <a:lnSpc>
                          <a:spcPct val="101000"/>
                        </a:lnSpc>
                      </a:pPr>
                      <a:endParaRPr sz="1000" dirty="0">
                        <a:latin typeface="Arial" panose="020B0604020202020204"/>
                        <a:ea typeface="Arial" panose="020B0604020202020204"/>
                        <a:cs typeface="Arial" panose="020B0604020202020204"/>
                      </a:endParaRPr>
                    </a:p>
                    <a:p>
                      <a:pPr algn="l" rtl="0" eaLnBrk="0">
                        <a:lnSpc>
                          <a:spcPct val="101000"/>
                        </a:lnSpc>
                      </a:pPr>
                      <a:endParaRPr sz="1000" dirty="0">
                        <a:latin typeface="Arial" panose="020B0604020202020204"/>
                        <a:ea typeface="Arial" panose="020B0604020202020204"/>
                        <a:cs typeface="Arial" panose="020B0604020202020204"/>
                      </a:endParaRPr>
                    </a:p>
                    <a:p>
                      <a:pPr algn="l" rtl="0" eaLnBrk="0">
                        <a:lnSpc>
                          <a:spcPct val="101000"/>
                        </a:lnSpc>
                      </a:pPr>
                      <a:endParaRPr sz="1000" dirty="0">
                        <a:latin typeface="Arial" panose="020B0604020202020204"/>
                        <a:ea typeface="Arial" panose="020B0604020202020204"/>
                        <a:cs typeface="Arial" panose="020B0604020202020204"/>
                      </a:endParaRPr>
                    </a:p>
                    <a:p>
                      <a:pPr algn="l" rtl="0" eaLnBrk="0">
                        <a:lnSpc>
                          <a:spcPct val="101000"/>
                        </a:lnSpc>
                      </a:pPr>
                      <a:endParaRPr sz="1000" dirty="0">
                        <a:latin typeface="Arial" panose="020B0604020202020204"/>
                        <a:ea typeface="Arial" panose="020B0604020202020204"/>
                        <a:cs typeface="Arial" panose="020B0604020202020204"/>
                      </a:endParaRPr>
                    </a:p>
                    <a:p>
                      <a:pPr algn="l" rtl="0" eaLnBrk="0">
                        <a:lnSpc>
                          <a:spcPct val="101000"/>
                        </a:lnSpc>
                      </a:pPr>
                      <a:endParaRPr sz="1000" dirty="0">
                        <a:latin typeface="Arial" panose="020B0604020202020204"/>
                        <a:ea typeface="Arial" panose="020B0604020202020204"/>
                        <a:cs typeface="Arial" panose="020B0604020202020204"/>
                      </a:endParaRPr>
                    </a:p>
                    <a:p>
                      <a:pPr algn="l" rtl="0" eaLnBrk="0">
                        <a:lnSpc>
                          <a:spcPct val="101000"/>
                        </a:lnSpc>
                      </a:pPr>
                      <a:endParaRPr sz="1000" dirty="0">
                        <a:latin typeface="Arial" panose="020B0604020202020204"/>
                        <a:ea typeface="Arial" panose="020B0604020202020204"/>
                        <a:cs typeface="Arial" panose="020B0604020202020204"/>
                      </a:endParaRPr>
                    </a:p>
                    <a:p>
                      <a:pPr algn="l" rtl="0" eaLnBrk="0">
                        <a:lnSpc>
                          <a:spcPct val="101000"/>
                        </a:lnSpc>
                      </a:pPr>
                      <a:endParaRPr sz="200" dirty="0">
                        <a:latin typeface="Arial" panose="020B0604020202020204"/>
                        <a:ea typeface="Arial" panose="020B0604020202020204"/>
                        <a:cs typeface="Arial" panose="020B0604020202020204"/>
                      </a:endParaRPr>
                    </a:p>
                    <a:p>
                      <a:pPr marL="514350" algn="l" rtl="0" eaLnBrk="0">
                        <a:lnSpc>
                          <a:spcPct val="88000"/>
                        </a:lnSpc>
                      </a:pPr>
                      <a:r>
                        <a:rPr sz="800" kern="0" spc="30" dirty="0">
                          <a:solidFill>
                            <a:srgbClr val="231F20">
                              <a:alpha val="100000"/>
                            </a:srgbClr>
                          </a:solidFill>
                          <a:latin typeface="Arial" panose="020B0604020202020204"/>
                          <a:ea typeface="Arial" panose="020B0604020202020204"/>
                          <a:cs typeface="Arial" panose="020B0604020202020204"/>
                        </a:rPr>
                        <a:t>200</a:t>
                      </a:r>
                      <a:endParaRPr sz="800" dirty="0">
                        <a:latin typeface="Arial" panose="020B0604020202020204"/>
                        <a:ea typeface="Arial" panose="020B0604020202020204"/>
                        <a:cs typeface="Arial" panose="020B0604020202020204"/>
                      </a:endParaRPr>
                    </a:p>
                  </a:txBody>
                  <a:tcPr marL="0" marR="0" marT="0" marB="0" vert="horz">
                    <a:lnL w="6350" cap="flat" cmpd="sng" algn="ctr">
                      <a:solidFill>
                        <a:srgbClr val="21294D"/>
                      </a:solidFill>
                      <a:prstDash val="solid"/>
                      <a:round/>
                      <a:headEnd type="none" w="med" len="med"/>
                      <a:tailEnd type="none" w="med" len="med"/>
                    </a:lnL>
                    <a:lnR w="9525" cap="flat" cmpd="sng" algn="ctr">
                      <a:solidFill>
                        <a:srgbClr val="21294D"/>
                      </a:solidFill>
                      <a:prstDash val="solid"/>
                      <a:round/>
                      <a:headEnd type="none" w="med" len="med"/>
                      <a:tailEnd type="none" w="med" len="med"/>
                    </a:lnR>
                    <a:lnT>
                      <a:noFill/>
                    </a:lnT>
                    <a:lnB>
                      <a:noFill/>
                    </a:lnB>
                  </a:tcPr>
                </a:tc>
                <a:tc>
                  <a:txBody>
                    <a:bodyPr/>
                    <a:p>
                      <a:pPr algn="l" rtl="0" eaLnBrk="0">
                        <a:lnSpc>
                          <a:spcPct val="12000"/>
                        </a:lnSpc>
                      </a:pPr>
                      <a:endParaRPr sz="100" dirty="0">
                        <a:latin typeface="Arial" panose="020B0604020202020204"/>
                        <a:ea typeface="Arial" panose="020B0604020202020204"/>
                        <a:cs typeface="Arial" panose="020B0604020202020204"/>
                      </a:endParaRPr>
                    </a:p>
                    <a:p>
                      <a:pPr marL="492125" algn="l" rtl="0" eaLnBrk="0">
                        <a:lnSpc>
                          <a:spcPct val="76000"/>
                        </a:lnSpc>
                      </a:pPr>
                      <a:r>
                        <a:rPr sz="800" kern="0" spc="30" dirty="0">
                          <a:solidFill>
                            <a:srgbClr val="FFFFFF">
                              <a:alpha val="100000"/>
                            </a:srgbClr>
                          </a:solidFill>
                          <a:latin typeface="Arial" panose="020B0604020202020204"/>
                          <a:ea typeface="Arial" panose="020B0604020202020204"/>
                          <a:cs typeface="Arial" panose="020B0604020202020204"/>
                        </a:rPr>
                        <a:t>TYP.</a:t>
                      </a:r>
                      <a:endParaRPr sz="800" dirty="0">
                        <a:latin typeface="Arial" panose="020B0604020202020204"/>
                        <a:ea typeface="Arial" panose="020B0604020202020204"/>
                        <a:cs typeface="Arial" panose="020B0604020202020204"/>
                      </a:endParaRPr>
                    </a:p>
                    <a:p>
                      <a:pPr algn="l" rtl="0" eaLnBrk="0">
                        <a:lnSpc>
                          <a:spcPct val="147000"/>
                        </a:lnSpc>
                      </a:pPr>
                      <a:endParaRPr sz="1000" dirty="0">
                        <a:latin typeface="Arial" panose="020B0604020202020204"/>
                        <a:ea typeface="Arial" panose="020B0604020202020204"/>
                        <a:cs typeface="Arial" panose="020B0604020202020204"/>
                      </a:endParaRPr>
                    </a:p>
                    <a:p>
                      <a:pPr marL="565150" algn="l" rtl="0" eaLnBrk="0">
                        <a:lnSpc>
                          <a:spcPct val="88000"/>
                        </a:lnSpc>
                        <a:spcBef>
                          <a:spcPts val="240"/>
                        </a:spcBef>
                      </a:pPr>
                      <a:r>
                        <a:rPr sz="800" kern="0" spc="30" dirty="0">
                          <a:solidFill>
                            <a:srgbClr val="231F20">
                              <a:alpha val="100000"/>
                            </a:srgbClr>
                          </a:solidFill>
                          <a:latin typeface="Arial" panose="020B0604020202020204"/>
                          <a:ea typeface="Arial" panose="020B0604020202020204"/>
                          <a:cs typeface="Arial" panose="020B0604020202020204"/>
                        </a:rPr>
                        <a:t>-10</a:t>
                      </a:r>
                      <a:endParaRPr sz="800" dirty="0">
                        <a:latin typeface="Arial" panose="020B0604020202020204"/>
                        <a:ea typeface="Arial" panose="020B0604020202020204"/>
                        <a:cs typeface="Arial" panose="020B0604020202020204"/>
                      </a:endParaRPr>
                    </a:p>
                    <a:p>
                      <a:pPr marL="537210" algn="l" rtl="0" eaLnBrk="0">
                        <a:lnSpc>
                          <a:spcPct val="88000"/>
                        </a:lnSpc>
                        <a:spcBef>
                          <a:spcPts val="575"/>
                        </a:spcBef>
                      </a:pPr>
                      <a:r>
                        <a:rPr sz="800" kern="0" spc="20" dirty="0">
                          <a:solidFill>
                            <a:srgbClr val="231F20">
                              <a:alpha val="100000"/>
                            </a:srgbClr>
                          </a:solidFill>
                          <a:latin typeface="Arial" panose="020B0604020202020204"/>
                          <a:ea typeface="Arial" panose="020B0604020202020204"/>
                          <a:cs typeface="Arial" panose="020B0604020202020204"/>
                        </a:rPr>
                        <a:t>70</a:t>
                      </a:r>
                      <a:endParaRPr sz="800" dirty="0">
                        <a:latin typeface="Arial" panose="020B0604020202020204"/>
                        <a:ea typeface="Arial" panose="020B0604020202020204"/>
                        <a:cs typeface="Arial" panose="020B0604020202020204"/>
                      </a:endParaRPr>
                    </a:p>
                    <a:p>
                      <a:pPr algn="l" rtl="0" eaLnBrk="0">
                        <a:lnSpc>
                          <a:spcPct val="143000"/>
                        </a:lnSpc>
                      </a:pPr>
                      <a:endParaRPr sz="1000" dirty="0">
                        <a:latin typeface="Arial" panose="020B0604020202020204"/>
                        <a:ea typeface="Arial" panose="020B0604020202020204"/>
                        <a:cs typeface="Arial" panose="020B0604020202020204"/>
                      </a:endParaRPr>
                    </a:p>
                    <a:p>
                      <a:pPr marL="496570" algn="l" rtl="0" eaLnBrk="0">
                        <a:lnSpc>
                          <a:spcPct val="88000"/>
                        </a:lnSpc>
                        <a:spcBef>
                          <a:spcPts val="250"/>
                        </a:spcBef>
                      </a:pPr>
                      <a:r>
                        <a:rPr sz="800" kern="0" spc="20" dirty="0">
                          <a:solidFill>
                            <a:srgbClr val="231F20">
                              <a:alpha val="100000"/>
                            </a:srgbClr>
                          </a:solidFill>
                          <a:latin typeface="Arial" panose="020B0604020202020204"/>
                          <a:ea typeface="Arial" panose="020B0604020202020204"/>
                          <a:cs typeface="Arial" panose="020B0604020202020204"/>
                        </a:rPr>
                        <a:t>60</a:t>
                      </a:r>
                      <a:endParaRPr sz="800" dirty="0">
                        <a:latin typeface="Arial" panose="020B0604020202020204"/>
                        <a:ea typeface="Arial" panose="020B0604020202020204"/>
                        <a:cs typeface="Arial" panose="020B0604020202020204"/>
                      </a:endParaRPr>
                    </a:p>
                    <a:p>
                      <a:pPr marL="547370" algn="l" rtl="0" eaLnBrk="0">
                        <a:lnSpc>
                          <a:spcPct val="88000"/>
                        </a:lnSpc>
                        <a:spcBef>
                          <a:spcPts val="565"/>
                        </a:spcBef>
                      </a:pPr>
                      <a:r>
                        <a:rPr sz="800" kern="0" spc="30" dirty="0">
                          <a:solidFill>
                            <a:srgbClr val="231F20">
                              <a:alpha val="100000"/>
                            </a:srgbClr>
                          </a:solidFill>
                          <a:latin typeface="Arial" panose="020B0604020202020204"/>
                          <a:ea typeface="Arial" panose="020B0604020202020204"/>
                          <a:cs typeface="Arial" panose="020B0604020202020204"/>
                        </a:rPr>
                        <a:t>±1.5</a:t>
                      </a:r>
                      <a:endParaRPr sz="800" dirty="0">
                        <a:latin typeface="Arial" panose="020B0604020202020204"/>
                        <a:ea typeface="Arial" panose="020B0604020202020204"/>
                        <a:cs typeface="Arial" panose="020B0604020202020204"/>
                      </a:endParaRPr>
                    </a:p>
                    <a:p>
                      <a:pPr marL="547370" algn="l" rtl="0" eaLnBrk="0">
                        <a:lnSpc>
                          <a:spcPct val="88000"/>
                        </a:lnSpc>
                        <a:spcBef>
                          <a:spcPts val="745"/>
                        </a:spcBef>
                      </a:pPr>
                      <a:r>
                        <a:rPr sz="800" kern="0" spc="20" dirty="0">
                          <a:solidFill>
                            <a:srgbClr val="231F20">
                              <a:alpha val="100000"/>
                            </a:srgbClr>
                          </a:solidFill>
                          <a:latin typeface="Arial" panose="020B0604020202020204"/>
                          <a:ea typeface="Arial" panose="020B0604020202020204"/>
                          <a:cs typeface="Arial" panose="020B0604020202020204"/>
                        </a:rPr>
                        <a:t>50</a:t>
                      </a:r>
                      <a:endParaRPr sz="800" dirty="0">
                        <a:latin typeface="Arial" panose="020B0604020202020204"/>
                        <a:ea typeface="Arial" panose="020B0604020202020204"/>
                        <a:cs typeface="Arial" panose="020B0604020202020204"/>
                      </a:endParaRPr>
                    </a:p>
                    <a:p>
                      <a:pPr marL="503555" algn="l" rtl="0" eaLnBrk="0">
                        <a:lnSpc>
                          <a:spcPct val="88000"/>
                        </a:lnSpc>
                        <a:spcBef>
                          <a:spcPts val="295"/>
                        </a:spcBef>
                      </a:pPr>
                      <a:r>
                        <a:rPr sz="800" kern="0" spc="30" dirty="0">
                          <a:solidFill>
                            <a:srgbClr val="231F20">
                              <a:alpha val="100000"/>
                            </a:srgbClr>
                          </a:solidFill>
                          <a:latin typeface="Arial" panose="020B0604020202020204"/>
                          <a:ea typeface="Arial" panose="020B0604020202020204"/>
                          <a:cs typeface="Arial" panose="020B0604020202020204"/>
                        </a:rPr>
                        <a:t>-60</a:t>
                      </a:r>
                      <a:endParaRPr sz="800" dirty="0">
                        <a:latin typeface="Arial" panose="020B0604020202020204"/>
                        <a:ea typeface="Arial" panose="020B0604020202020204"/>
                        <a:cs typeface="Arial" panose="020B0604020202020204"/>
                      </a:endParaRPr>
                    </a:p>
                    <a:p>
                      <a:pPr marL="527050" algn="l" rtl="0" eaLnBrk="0">
                        <a:lnSpc>
                          <a:spcPct val="88000"/>
                        </a:lnSpc>
                        <a:spcBef>
                          <a:spcPts val="845"/>
                        </a:spcBef>
                      </a:pPr>
                      <a:r>
                        <a:rPr sz="800" kern="0" spc="30" dirty="0">
                          <a:solidFill>
                            <a:srgbClr val="231F20">
                              <a:alpha val="100000"/>
                            </a:srgbClr>
                          </a:solidFill>
                          <a:latin typeface="Arial" panose="020B0604020202020204"/>
                          <a:ea typeface="Arial" panose="020B0604020202020204"/>
                          <a:cs typeface="Arial" panose="020B0604020202020204"/>
                        </a:rPr>
                        <a:t>-20</a:t>
                      </a:r>
                      <a:endParaRPr sz="800" dirty="0">
                        <a:latin typeface="Arial" panose="020B0604020202020204"/>
                        <a:ea typeface="Arial" panose="020B0604020202020204"/>
                        <a:cs typeface="Arial" panose="020B0604020202020204"/>
                      </a:endParaRPr>
                    </a:p>
                    <a:p>
                      <a:pPr marL="548640" algn="l" rtl="0" eaLnBrk="0">
                        <a:lnSpc>
                          <a:spcPct val="88000"/>
                        </a:lnSpc>
                        <a:spcBef>
                          <a:spcPts val="475"/>
                        </a:spcBef>
                      </a:pPr>
                      <a:r>
                        <a:rPr sz="800" kern="0" spc="30" dirty="0">
                          <a:solidFill>
                            <a:srgbClr val="231F20">
                              <a:alpha val="100000"/>
                            </a:srgbClr>
                          </a:solidFill>
                          <a:latin typeface="Arial" panose="020B0604020202020204"/>
                          <a:ea typeface="Arial" panose="020B0604020202020204"/>
                          <a:cs typeface="Arial" panose="020B0604020202020204"/>
                        </a:rPr>
                        <a:t>45</a:t>
                      </a:r>
                      <a:endParaRPr sz="800" dirty="0">
                        <a:latin typeface="Arial" panose="020B0604020202020204"/>
                        <a:ea typeface="Arial" panose="020B0604020202020204"/>
                        <a:cs typeface="Arial" panose="020B0604020202020204"/>
                      </a:endParaRPr>
                    </a:p>
                    <a:p>
                      <a:pPr algn="l" rtl="0" eaLnBrk="0">
                        <a:lnSpc>
                          <a:spcPct val="143000"/>
                        </a:lnSpc>
                      </a:pPr>
                      <a:endParaRPr sz="1000" dirty="0">
                        <a:latin typeface="Arial" panose="020B0604020202020204"/>
                        <a:ea typeface="Arial" panose="020B0604020202020204"/>
                        <a:cs typeface="Arial" panose="020B0604020202020204"/>
                      </a:endParaRPr>
                    </a:p>
                    <a:p>
                      <a:pPr algn="l" rtl="0" eaLnBrk="0">
                        <a:lnSpc>
                          <a:spcPct val="104000"/>
                        </a:lnSpc>
                      </a:pPr>
                      <a:endParaRPr sz="200" dirty="0">
                        <a:latin typeface="Arial" panose="020B0604020202020204"/>
                        <a:ea typeface="Arial" panose="020B0604020202020204"/>
                        <a:cs typeface="Arial" panose="020B0604020202020204"/>
                      </a:endParaRPr>
                    </a:p>
                    <a:p>
                      <a:pPr marL="508635" algn="l" rtl="0" eaLnBrk="0">
                        <a:lnSpc>
                          <a:spcPct val="88000"/>
                        </a:lnSpc>
                      </a:pPr>
                      <a:r>
                        <a:rPr sz="800" kern="0" spc="30" dirty="0">
                          <a:solidFill>
                            <a:srgbClr val="231F20">
                              <a:alpha val="100000"/>
                            </a:srgbClr>
                          </a:solidFill>
                          <a:latin typeface="Arial" panose="020B0604020202020204"/>
                          <a:ea typeface="Arial" panose="020B0604020202020204"/>
                          <a:cs typeface="Arial" panose="020B0604020202020204"/>
                        </a:rPr>
                        <a:t>220</a:t>
                      </a:r>
                      <a:endParaRPr sz="800" dirty="0">
                        <a:latin typeface="Arial" panose="020B0604020202020204"/>
                        <a:ea typeface="Arial" panose="020B0604020202020204"/>
                        <a:cs typeface="Arial" panose="020B0604020202020204"/>
                      </a:endParaRPr>
                    </a:p>
                  </a:txBody>
                  <a:tcPr marL="0" marR="0" marT="0" marB="0" vert="horz">
                    <a:lnL w="9525" cap="flat" cmpd="sng" algn="ctr">
                      <a:solidFill>
                        <a:srgbClr val="21294D"/>
                      </a:solidFill>
                      <a:prstDash val="solid"/>
                      <a:round/>
                      <a:headEnd type="none" w="med" len="med"/>
                      <a:tailEnd type="none" w="med" len="med"/>
                    </a:lnL>
                    <a:lnR w="9525" cap="flat" cmpd="sng" algn="ctr">
                      <a:solidFill>
                        <a:srgbClr val="21294D"/>
                      </a:solidFill>
                      <a:prstDash val="solid"/>
                      <a:round/>
                      <a:headEnd type="none" w="med" len="med"/>
                      <a:tailEnd type="none" w="med" len="med"/>
                    </a:lnR>
                    <a:lnT>
                      <a:noFill/>
                    </a:lnT>
                    <a:lnB>
                      <a:noFill/>
                    </a:lnB>
                  </a:tcPr>
                </a:tc>
                <a:tc>
                  <a:txBody>
                    <a:bodyPr/>
                    <a:p>
                      <a:pPr algn="l" rtl="0" eaLnBrk="0">
                        <a:lnSpc>
                          <a:spcPct val="6000"/>
                        </a:lnSpc>
                      </a:pPr>
                      <a:endParaRPr sz="100" dirty="0">
                        <a:latin typeface="Arial" panose="020B0604020202020204"/>
                        <a:ea typeface="Arial" panose="020B0604020202020204"/>
                        <a:cs typeface="Arial" panose="020B0604020202020204"/>
                      </a:endParaRPr>
                    </a:p>
                    <a:p>
                      <a:pPr marL="487680" algn="l" rtl="0" eaLnBrk="0">
                        <a:lnSpc>
                          <a:spcPct val="75000"/>
                        </a:lnSpc>
                      </a:pPr>
                      <a:r>
                        <a:rPr sz="800" kern="0" spc="40" dirty="0">
                          <a:solidFill>
                            <a:srgbClr val="FFFFFF">
                              <a:alpha val="100000"/>
                            </a:srgbClr>
                          </a:solidFill>
                          <a:latin typeface="Arial" panose="020B0604020202020204"/>
                          <a:ea typeface="Arial" panose="020B0604020202020204"/>
                          <a:cs typeface="Arial" panose="020B0604020202020204"/>
                        </a:rPr>
                        <a:t>MAX</a:t>
                      </a:r>
                      <a:endParaRPr sz="800" dirty="0">
                        <a:latin typeface="Arial" panose="020B0604020202020204"/>
                        <a:ea typeface="Arial" panose="020B0604020202020204"/>
                        <a:cs typeface="Arial" panose="020B0604020202020204"/>
                      </a:endParaRPr>
                    </a:p>
                    <a:p>
                      <a:pPr marL="492125" algn="l" rtl="0" eaLnBrk="0">
                        <a:lnSpc>
                          <a:spcPct val="88000"/>
                        </a:lnSpc>
                        <a:spcBef>
                          <a:spcPts val="775"/>
                        </a:spcBef>
                      </a:pPr>
                      <a:r>
                        <a:rPr sz="800" kern="0" spc="30" dirty="0">
                          <a:solidFill>
                            <a:srgbClr val="231F20">
                              <a:alpha val="100000"/>
                            </a:srgbClr>
                          </a:solidFill>
                          <a:latin typeface="Arial" panose="020B0604020202020204"/>
                          <a:ea typeface="Arial" panose="020B0604020202020204"/>
                          <a:cs typeface="Arial" panose="020B0604020202020204"/>
                        </a:rPr>
                        <a:t>5800</a:t>
                      </a:r>
                      <a:endParaRPr sz="800" dirty="0">
                        <a:latin typeface="Arial" panose="020B0604020202020204"/>
                        <a:ea typeface="Arial" panose="020B0604020202020204"/>
                        <a:cs typeface="Arial" panose="020B0604020202020204"/>
                      </a:endParaRPr>
                    </a:p>
                    <a:p>
                      <a:pPr algn="l" rtl="0" eaLnBrk="0">
                        <a:lnSpc>
                          <a:spcPct val="124000"/>
                        </a:lnSpc>
                      </a:pPr>
                      <a:endParaRPr sz="1000" dirty="0">
                        <a:latin typeface="Arial" panose="020B0604020202020204"/>
                        <a:ea typeface="Arial" panose="020B0604020202020204"/>
                        <a:cs typeface="Arial" panose="020B0604020202020204"/>
                      </a:endParaRPr>
                    </a:p>
                    <a:p>
                      <a:pPr algn="l" rtl="0" eaLnBrk="0">
                        <a:lnSpc>
                          <a:spcPct val="124000"/>
                        </a:lnSpc>
                      </a:pPr>
                      <a:endParaRPr sz="1000" dirty="0">
                        <a:latin typeface="Arial" panose="020B0604020202020204"/>
                        <a:ea typeface="Arial" panose="020B0604020202020204"/>
                        <a:cs typeface="Arial" panose="020B0604020202020204"/>
                      </a:endParaRPr>
                    </a:p>
                    <a:p>
                      <a:pPr marL="585470" algn="l" rtl="0" eaLnBrk="0">
                        <a:lnSpc>
                          <a:spcPct val="88000"/>
                        </a:lnSpc>
                        <a:spcBef>
                          <a:spcPts val="250"/>
                        </a:spcBef>
                      </a:pPr>
                      <a:r>
                        <a:rPr sz="800" kern="0" spc="-10" dirty="0">
                          <a:solidFill>
                            <a:srgbClr val="231F20">
                              <a:alpha val="100000"/>
                            </a:srgbClr>
                          </a:solidFill>
                          <a:latin typeface="Arial" panose="020B0604020202020204"/>
                          <a:ea typeface="Arial" panose="020B0604020202020204"/>
                          <a:cs typeface="Arial" panose="020B0604020202020204"/>
                        </a:rPr>
                        <a:t>10</a:t>
                      </a:r>
                      <a:endParaRPr sz="800" dirty="0">
                        <a:latin typeface="Arial" panose="020B0604020202020204"/>
                        <a:ea typeface="Arial" panose="020B0604020202020204"/>
                        <a:cs typeface="Arial" panose="020B0604020202020204"/>
                      </a:endParaRPr>
                    </a:p>
                    <a:p>
                      <a:pPr algn="l" rtl="0" eaLnBrk="0">
                        <a:lnSpc>
                          <a:spcPct val="105000"/>
                        </a:lnSpc>
                      </a:pPr>
                      <a:endParaRPr sz="1000" dirty="0">
                        <a:latin typeface="Arial" panose="020B0604020202020204"/>
                        <a:ea typeface="Arial" panose="020B0604020202020204"/>
                        <a:cs typeface="Arial" panose="020B0604020202020204"/>
                      </a:endParaRPr>
                    </a:p>
                    <a:p>
                      <a:pPr algn="l" rtl="0" eaLnBrk="0">
                        <a:lnSpc>
                          <a:spcPct val="105000"/>
                        </a:lnSpc>
                      </a:pPr>
                      <a:endParaRPr sz="1000" dirty="0">
                        <a:latin typeface="Arial" panose="020B0604020202020204"/>
                        <a:ea typeface="Arial" panose="020B0604020202020204"/>
                        <a:cs typeface="Arial" panose="020B0604020202020204"/>
                      </a:endParaRPr>
                    </a:p>
                    <a:p>
                      <a:pPr algn="l" rtl="0" eaLnBrk="0">
                        <a:lnSpc>
                          <a:spcPct val="105000"/>
                        </a:lnSpc>
                      </a:pPr>
                      <a:endParaRPr sz="1000" dirty="0">
                        <a:latin typeface="Arial" panose="020B0604020202020204"/>
                        <a:ea typeface="Arial" panose="020B0604020202020204"/>
                        <a:cs typeface="Arial" panose="020B0604020202020204"/>
                      </a:endParaRPr>
                    </a:p>
                    <a:p>
                      <a:pPr algn="l" rtl="0" eaLnBrk="0">
                        <a:lnSpc>
                          <a:spcPct val="106000"/>
                        </a:lnSpc>
                      </a:pPr>
                      <a:endParaRPr sz="1000" dirty="0">
                        <a:latin typeface="Arial" panose="020B0604020202020204"/>
                        <a:ea typeface="Arial" panose="020B0604020202020204"/>
                        <a:cs typeface="Arial" panose="020B0604020202020204"/>
                      </a:endParaRPr>
                    </a:p>
                    <a:p>
                      <a:pPr algn="l" rtl="0" eaLnBrk="0">
                        <a:lnSpc>
                          <a:spcPct val="106000"/>
                        </a:lnSpc>
                      </a:pPr>
                      <a:endParaRPr sz="1000" dirty="0">
                        <a:latin typeface="Arial" panose="020B0604020202020204"/>
                        <a:ea typeface="Arial" panose="020B0604020202020204"/>
                        <a:cs typeface="Arial" panose="020B0604020202020204"/>
                      </a:endParaRPr>
                    </a:p>
                    <a:p>
                      <a:pPr algn="l" rtl="0" eaLnBrk="0">
                        <a:lnSpc>
                          <a:spcPct val="106000"/>
                        </a:lnSpc>
                      </a:pPr>
                      <a:endParaRPr sz="1000" dirty="0">
                        <a:latin typeface="Arial" panose="020B0604020202020204"/>
                        <a:ea typeface="Arial" panose="020B0604020202020204"/>
                        <a:cs typeface="Arial" panose="020B0604020202020204"/>
                      </a:endParaRPr>
                    </a:p>
                    <a:p>
                      <a:pPr algn="l" rtl="0" eaLnBrk="0">
                        <a:lnSpc>
                          <a:spcPct val="106000"/>
                        </a:lnSpc>
                      </a:pPr>
                      <a:endParaRPr sz="1000" dirty="0">
                        <a:latin typeface="Arial" panose="020B0604020202020204"/>
                        <a:ea typeface="Arial" panose="020B0604020202020204"/>
                        <a:cs typeface="Arial" panose="020B0604020202020204"/>
                      </a:endParaRPr>
                    </a:p>
                    <a:p>
                      <a:pPr marL="593090" algn="l" rtl="0" eaLnBrk="0">
                        <a:lnSpc>
                          <a:spcPct val="88000"/>
                        </a:lnSpc>
                        <a:spcBef>
                          <a:spcPts val="250"/>
                        </a:spcBef>
                      </a:pPr>
                      <a:r>
                        <a:rPr sz="800" kern="0" spc="0" dirty="0">
                          <a:solidFill>
                            <a:srgbClr val="231F20">
                              <a:alpha val="100000"/>
                            </a:srgbClr>
                          </a:solidFill>
                          <a:latin typeface="Arial" panose="020B0604020202020204"/>
                          <a:ea typeface="Arial" panose="020B0604020202020204"/>
                          <a:cs typeface="Arial" panose="020B0604020202020204"/>
                        </a:rPr>
                        <a:t>5</a:t>
                      </a:r>
                      <a:endParaRPr sz="800" dirty="0">
                        <a:latin typeface="Arial" panose="020B0604020202020204"/>
                        <a:ea typeface="Arial" panose="020B0604020202020204"/>
                        <a:cs typeface="Arial" panose="020B0604020202020204"/>
                      </a:endParaRPr>
                    </a:p>
                    <a:p>
                      <a:pPr marL="524510" algn="l" rtl="0" eaLnBrk="0">
                        <a:lnSpc>
                          <a:spcPct val="88000"/>
                        </a:lnSpc>
                        <a:spcBef>
                          <a:spcPts val="475"/>
                        </a:spcBef>
                      </a:pPr>
                      <a:r>
                        <a:rPr sz="800" kern="0" spc="30" dirty="0">
                          <a:solidFill>
                            <a:srgbClr val="231F20">
                              <a:alpha val="100000"/>
                            </a:srgbClr>
                          </a:solidFill>
                          <a:latin typeface="Arial" panose="020B0604020202020204"/>
                          <a:ea typeface="Arial" panose="020B0604020202020204"/>
                          <a:cs typeface="Arial" panose="020B0604020202020204"/>
                        </a:rPr>
                        <a:t>260</a:t>
                      </a:r>
                      <a:endParaRPr sz="800" dirty="0">
                        <a:latin typeface="Arial" panose="020B0604020202020204"/>
                        <a:ea typeface="Arial" panose="020B0604020202020204"/>
                        <a:cs typeface="Arial" panose="020B0604020202020204"/>
                      </a:endParaRPr>
                    </a:p>
                    <a:p>
                      <a:pPr marL="492760" algn="l" rtl="0" eaLnBrk="0">
                        <a:lnSpc>
                          <a:spcPct val="88000"/>
                        </a:lnSpc>
                        <a:spcBef>
                          <a:spcPts val="510"/>
                        </a:spcBef>
                      </a:pPr>
                      <a:r>
                        <a:rPr sz="800" kern="0" spc="40" dirty="0">
                          <a:solidFill>
                            <a:srgbClr val="231F20">
                              <a:alpha val="100000"/>
                            </a:srgbClr>
                          </a:solidFill>
                          <a:latin typeface="Arial" panose="020B0604020202020204"/>
                          <a:ea typeface="Arial" panose="020B0604020202020204"/>
                          <a:cs typeface="Arial" panose="020B0604020202020204"/>
                        </a:rPr>
                        <a:t>2000</a:t>
                      </a:r>
                      <a:endParaRPr sz="800" dirty="0">
                        <a:latin typeface="Arial" panose="020B0604020202020204"/>
                        <a:ea typeface="Arial" panose="020B0604020202020204"/>
                        <a:cs typeface="Arial" panose="020B0604020202020204"/>
                      </a:endParaRPr>
                    </a:p>
                    <a:p>
                      <a:pPr algn="l" rtl="0" eaLnBrk="0">
                        <a:lnSpc>
                          <a:spcPct val="103000"/>
                        </a:lnSpc>
                      </a:pPr>
                      <a:endParaRPr sz="500" dirty="0">
                        <a:latin typeface="Arial" panose="020B0604020202020204"/>
                        <a:ea typeface="Arial" panose="020B0604020202020204"/>
                        <a:cs typeface="Arial" panose="020B0604020202020204"/>
                      </a:endParaRPr>
                    </a:p>
                    <a:p>
                      <a:pPr marL="588010" algn="l" rtl="0" eaLnBrk="0">
                        <a:lnSpc>
                          <a:spcPct val="88000"/>
                        </a:lnSpc>
                        <a:spcBef>
                          <a:spcPts val="5"/>
                        </a:spcBef>
                      </a:pPr>
                      <a:r>
                        <a:rPr sz="800" kern="0" spc="10" dirty="0">
                          <a:solidFill>
                            <a:srgbClr val="231F20">
                              <a:alpha val="100000"/>
                            </a:srgbClr>
                          </a:solidFill>
                          <a:latin typeface="Arial" panose="020B0604020202020204"/>
                          <a:ea typeface="Arial" panose="020B0604020202020204"/>
                          <a:cs typeface="Arial" panose="020B0604020202020204"/>
                        </a:rPr>
                        <a:t>2</a:t>
                      </a:r>
                      <a:endParaRPr sz="800" dirty="0">
                        <a:latin typeface="Arial" panose="020B0604020202020204"/>
                        <a:ea typeface="Arial" panose="020B0604020202020204"/>
                        <a:cs typeface="Arial" panose="020B0604020202020204"/>
                      </a:endParaRPr>
                    </a:p>
                  </a:txBody>
                  <a:tcPr marL="0" marR="0" marT="0" marB="0" vert="horz">
                    <a:lnL w="9525" cap="flat" cmpd="sng" algn="ctr">
                      <a:solidFill>
                        <a:srgbClr val="21294D"/>
                      </a:solidFill>
                      <a:prstDash val="solid"/>
                      <a:round/>
                      <a:headEnd type="none" w="med" len="med"/>
                      <a:tailEnd type="none" w="med" len="med"/>
                    </a:lnL>
                    <a:lnR w="9525" cap="flat" cmpd="sng" algn="ctr">
                      <a:solidFill>
                        <a:srgbClr val="21294D"/>
                      </a:solidFill>
                      <a:prstDash val="solid"/>
                      <a:round/>
                      <a:headEnd type="none" w="med" len="med"/>
                      <a:tailEnd type="none" w="med" len="med"/>
                    </a:lnR>
                    <a:lnT>
                      <a:noFill/>
                    </a:lnT>
                    <a:lnB>
                      <a:noFill/>
                    </a:lnB>
                  </a:tcPr>
                </a:tc>
              </a:tr>
            </a:tbl>
          </a:graphicData>
        </a:graphic>
      </p:graphicFrame>
      <p:pic>
        <p:nvPicPr>
          <p:cNvPr id="1650" name="picture 1650"/>
          <p:cNvPicPr>
            <a:picLocks noChangeAspect="1"/>
          </p:cNvPicPr>
          <p:nvPr/>
        </p:nvPicPr>
        <p:blipFill>
          <a:blip r:embed="rId9"/>
          <a:stretch>
            <a:fillRect/>
          </a:stretch>
        </p:blipFill>
        <p:spPr>
          <a:xfrm rot="21600000">
            <a:off x="4230599" y="1664361"/>
            <a:ext cx="2535472" cy="1713061"/>
          </a:xfrm>
          <a:prstGeom prst="rect">
            <a:avLst/>
          </a:prstGeom>
        </p:spPr>
      </p:pic>
      <p:sp>
        <p:nvSpPr>
          <p:cNvPr id="1652" name="textbox 1652"/>
          <p:cNvSpPr/>
          <p:nvPr/>
        </p:nvSpPr>
        <p:spPr>
          <a:xfrm>
            <a:off x="546454" y="8375881"/>
            <a:ext cx="2787014" cy="168910"/>
          </a:xfrm>
          <a:prstGeom prst="rect">
            <a:avLst/>
          </a:prstGeom>
          <a:noFill/>
          <a:ln w="0" cap="flat">
            <a:noFill/>
            <a:prstDash val="solid"/>
            <a:miter lim="0"/>
          </a:ln>
        </p:spPr>
        <p:txBody>
          <a:bodyPr vert="horz" wrap="square" lIns="0" tIns="0" rIns="0" bIns="0"/>
          <a:p>
            <a:pPr algn="l" rtl="0" eaLnBrk="0">
              <a:lnSpc>
                <a:spcPct val="87000"/>
              </a:lnSpc>
            </a:pPr>
            <a:endParaRPr sz="100" dirty="0">
              <a:latin typeface="Arial" panose="020B0604020202020204"/>
              <a:ea typeface="Arial" panose="020B0604020202020204"/>
              <a:cs typeface="Arial" panose="020B0604020202020204"/>
            </a:endParaRPr>
          </a:p>
          <a:p>
            <a:pPr marL="12700" algn="l" rtl="0" eaLnBrk="0">
              <a:lnSpc>
                <a:spcPct val="85000"/>
              </a:lnSpc>
            </a:pPr>
            <a:r>
              <a:rPr sz="1100" kern="0" spc="40" dirty="0">
                <a:solidFill>
                  <a:srgbClr val="21294D">
                    <a:alpha val="100000"/>
                  </a:srgbClr>
                </a:solidFill>
                <a:latin typeface="Arial" panose="020B0604020202020204"/>
                <a:ea typeface="Arial" panose="020B0604020202020204"/>
                <a:cs typeface="Arial" panose="020B0604020202020204"/>
              </a:rPr>
              <a:t>1.3</a:t>
            </a:r>
            <a:r>
              <a:rPr sz="1100" kern="0" spc="200" dirty="0">
                <a:solidFill>
                  <a:srgbClr val="21294D">
                    <a:alpha val="100000"/>
                  </a:srgbClr>
                </a:solidFill>
                <a:latin typeface="Arial" panose="020B0604020202020204"/>
                <a:ea typeface="Arial" panose="020B0604020202020204"/>
                <a:cs typeface="Arial" panose="020B0604020202020204"/>
              </a:rPr>
              <a:t> </a:t>
            </a:r>
            <a:r>
              <a:rPr sz="1100" kern="0" spc="40" dirty="0">
                <a:solidFill>
                  <a:srgbClr val="21294D">
                    <a:alpha val="100000"/>
                  </a:srgbClr>
                </a:solidFill>
                <a:latin typeface="Arial" panose="020B0604020202020204"/>
                <a:ea typeface="Arial" panose="020B0604020202020204"/>
                <a:cs typeface="Arial" panose="020B0604020202020204"/>
              </a:rPr>
              <a:t>ENVIRONMENTAL /</a:t>
            </a:r>
            <a:r>
              <a:rPr sz="1100" kern="0" spc="120" dirty="0">
                <a:solidFill>
                  <a:srgbClr val="21294D">
                    <a:alpha val="100000"/>
                  </a:srgbClr>
                </a:solidFill>
                <a:latin typeface="Arial" panose="020B0604020202020204"/>
                <a:ea typeface="Arial" panose="020B0604020202020204"/>
                <a:cs typeface="Arial" panose="020B0604020202020204"/>
              </a:rPr>
              <a:t> </a:t>
            </a:r>
            <a:r>
              <a:rPr sz="1100" kern="0" spc="40" dirty="0">
                <a:solidFill>
                  <a:srgbClr val="21294D">
                    <a:alpha val="100000"/>
                  </a:srgbClr>
                </a:solidFill>
                <a:latin typeface="Arial" panose="020B0604020202020204"/>
                <a:ea typeface="Arial" panose="020B0604020202020204"/>
                <a:cs typeface="Arial" panose="020B0604020202020204"/>
              </a:rPr>
              <a:t>PROTECTIONS</a:t>
            </a:r>
            <a:endParaRPr sz="1100" dirty="0">
              <a:latin typeface="Arial" panose="020B0604020202020204"/>
              <a:ea typeface="Arial" panose="020B0604020202020204"/>
              <a:cs typeface="Arial" panose="020B0604020202020204"/>
            </a:endParaRPr>
          </a:p>
        </p:txBody>
      </p:sp>
      <p:sp>
        <p:nvSpPr>
          <p:cNvPr id="1660" name="textbox 1660"/>
          <p:cNvSpPr/>
          <p:nvPr/>
        </p:nvSpPr>
        <p:spPr>
          <a:xfrm>
            <a:off x="719008" y="6875049"/>
            <a:ext cx="1593214" cy="1428750"/>
          </a:xfrm>
          <a:prstGeom prst="rect">
            <a:avLst/>
          </a:prstGeom>
          <a:noFill/>
          <a:ln w="0" cap="flat">
            <a:noFill/>
            <a:prstDash val="solid"/>
            <a:miter lim="0"/>
          </a:ln>
        </p:spPr>
        <p:txBody>
          <a:bodyPr vert="horz" wrap="square" lIns="0" tIns="0" rIns="0" bIns="0"/>
          <a:p>
            <a:pPr algn="l" rtl="0" eaLnBrk="0">
              <a:lnSpc>
                <a:spcPct val="82000"/>
              </a:lnSpc>
            </a:pPr>
            <a:endParaRPr sz="100" dirty="0">
              <a:latin typeface="Arial" panose="020B0604020202020204"/>
              <a:ea typeface="Arial" panose="020B0604020202020204"/>
              <a:cs typeface="Arial" panose="020B0604020202020204"/>
            </a:endParaRPr>
          </a:p>
          <a:p>
            <a:pPr marL="457835" algn="l" rtl="0" eaLnBrk="0">
              <a:lnSpc>
                <a:spcPct val="76000"/>
              </a:lnSpc>
            </a:pPr>
            <a:r>
              <a:rPr sz="800" kern="0" spc="50" dirty="0">
                <a:solidFill>
                  <a:srgbClr val="FFFFFF">
                    <a:alpha val="100000"/>
                  </a:srgbClr>
                </a:solidFill>
                <a:latin typeface="Arial" panose="020B0604020202020204"/>
                <a:ea typeface="Arial" panose="020B0604020202020204"/>
                <a:cs typeface="Arial" panose="020B0604020202020204"/>
              </a:rPr>
              <a:t>PARAMETER</a:t>
            </a:r>
            <a:endParaRPr sz="800" dirty="0">
              <a:latin typeface="Arial" panose="020B0604020202020204"/>
              <a:ea typeface="Arial" panose="020B0604020202020204"/>
              <a:cs typeface="Arial" panose="020B0604020202020204"/>
            </a:endParaRPr>
          </a:p>
          <a:p>
            <a:pPr marL="19685" algn="l" rtl="0" eaLnBrk="0">
              <a:lnSpc>
                <a:spcPct val="88000"/>
              </a:lnSpc>
              <a:spcBef>
                <a:spcPts val="585"/>
              </a:spcBef>
            </a:pPr>
            <a:r>
              <a:rPr sz="800" kern="0" spc="40" dirty="0">
                <a:solidFill>
                  <a:srgbClr val="231F20">
                    <a:alpha val="100000"/>
                  </a:srgbClr>
                </a:solidFill>
                <a:latin typeface="Arial" panose="020B0604020202020204"/>
                <a:ea typeface="Arial" panose="020B0604020202020204"/>
                <a:cs typeface="Arial" panose="020B0604020202020204"/>
              </a:rPr>
              <a:t>Dimensions (W</a:t>
            </a:r>
            <a:r>
              <a:rPr sz="800" kern="0" spc="20" dirty="0">
                <a:solidFill>
                  <a:srgbClr val="231F20">
                    <a:alpha val="100000"/>
                  </a:srgbClr>
                </a:solidFill>
                <a:latin typeface="Arial" panose="020B0604020202020204"/>
                <a:ea typeface="Arial" panose="020B0604020202020204"/>
                <a:cs typeface="Arial" panose="020B0604020202020204"/>
              </a:rPr>
              <a:t> </a:t>
            </a:r>
            <a:r>
              <a:rPr sz="800" kern="0" spc="40" dirty="0">
                <a:solidFill>
                  <a:srgbClr val="231F20">
                    <a:alpha val="100000"/>
                  </a:srgbClr>
                </a:solidFill>
                <a:latin typeface="Arial" panose="020B0604020202020204"/>
                <a:ea typeface="Arial" panose="020B0604020202020204"/>
                <a:cs typeface="Arial" panose="020B0604020202020204"/>
              </a:rPr>
              <a:t>x</a:t>
            </a:r>
            <a:r>
              <a:rPr sz="800" kern="0" spc="100" dirty="0">
                <a:solidFill>
                  <a:srgbClr val="231F20">
                    <a:alpha val="100000"/>
                  </a:srgbClr>
                </a:solidFill>
                <a:latin typeface="Arial" panose="020B0604020202020204"/>
                <a:ea typeface="Arial" panose="020B0604020202020204"/>
                <a:cs typeface="Arial" panose="020B0604020202020204"/>
              </a:rPr>
              <a:t> </a:t>
            </a:r>
            <a:r>
              <a:rPr sz="800" kern="0" spc="40" dirty="0">
                <a:solidFill>
                  <a:srgbClr val="231F20">
                    <a:alpha val="100000"/>
                  </a:srgbClr>
                </a:solidFill>
                <a:latin typeface="Arial" panose="020B0604020202020204"/>
                <a:ea typeface="Arial" panose="020B0604020202020204"/>
                <a:cs typeface="Arial" panose="020B0604020202020204"/>
              </a:rPr>
              <a:t>D</a:t>
            </a:r>
            <a:r>
              <a:rPr sz="800" kern="0" spc="30" dirty="0">
                <a:solidFill>
                  <a:srgbClr val="231F20">
                    <a:alpha val="100000"/>
                  </a:srgbClr>
                </a:solidFill>
                <a:latin typeface="Arial" panose="020B0604020202020204"/>
                <a:ea typeface="Arial" panose="020B0604020202020204"/>
                <a:cs typeface="Arial" panose="020B0604020202020204"/>
              </a:rPr>
              <a:t> x</a:t>
            </a:r>
            <a:r>
              <a:rPr sz="800" kern="0" spc="100" dirty="0">
                <a:solidFill>
                  <a:srgbClr val="231F20">
                    <a:alpha val="100000"/>
                  </a:srgbClr>
                </a:solidFill>
                <a:latin typeface="Arial" panose="020B0604020202020204"/>
                <a:ea typeface="Arial" panose="020B0604020202020204"/>
                <a:cs typeface="Arial" panose="020B0604020202020204"/>
              </a:rPr>
              <a:t> </a:t>
            </a:r>
            <a:r>
              <a:rPr sz="800" kern="0" spc="30" dirty="0">
                <a:solidFill>
                  <a:srgbClr val="231F20">
                    <a:alpha val="100000"/>
                  </a:srgbClr>
                </a:solidFill>
                <a:latin typeface="Arial" panose="020B0604020202020204"/>
                <a:ea typeface="Arial" panose="020B0604020202020204"/>
                <a:cs typeface="Arial" panose="020B0604020202020204"/>
              </a:rPr>
              <a:t>H)</a:t>
            </a:r>
            <a:endParaRPr sz="800" dirty="0">
              <a:latin typeface="Arial" panose="020B0604020202020204"/>
              <a:ea typeface="Arial" panose="020B0604020202020204"/>
              <a:cs typeface="Arial" panose="020B0604020202020204"/>
            </a:endParaRPr>
          </a:p>
          <a:p>
            <a:pPr marL="20320" algn="l" rtl="0" eaLnBrk="0">
              <a:lnSpc>
                <a:spcPct val="88000"/>
              </a:lnSpc>
              <a:spcBef>
                <a:spcPts val="680"/>
              </a:spcBef>
            </a:pPr>
            <a:r>
              <a:rPr sz="800" kern="0" spc="40" dirty="0">
                <a:solidFill>
                  <a:srgbClr val="231F20">
                    <a:alpha val="100000"/>
                  </a:srgbClr>
                </a:solidFill>
                <a:latin typeface="Arial" panose="020B0604020202020204"/>
                <a:ea typeface="Arial" panose="020B0604020202020204"/>
                <a:cs typeface="Arial" panose="020B0604020202020204"/>
              </a:rPr>
              <a:t>RF Connectors</a:t>
            </a:r>
            <a:r>
              <a:rPr sz="800" kern="0" spc="80" dirty="0">
                <a:solidFill>
                  <a:srgbClr val="231F20">
                    <a:alpha val="100000"/>
                  </a:srgbClr>
                </a:solidFill>
                <a:latin typeface="Arial" panose="020B0604020202020204"/>
                <a:ea typeface="Arial" panose="020B0604020202020204"/>
                <a:cs typeface="Arial" panose="020B0604020202020204"/>
              </a:rPr>
              <a:t> </a:t>
            </a:r>
            <a:r>
              <a:rPr sz="800" kern="0" spc="40" dirty="0">
                <a:solidFill>
                  <a:srgbClr val="231F20">
                    <a:alpha val="100000"/>
                  </a:srgbClr>
                </a:solidFill>
                <a:latin typeface="Arial" panose="020B0604020202020204"/>
                <a:ea typeface="Arial" panose="020B0604020202020204"/>
                <a:cs typeface="Arial" panose="020B0604020202020204"/>
              </a:rPr>
              <a:t>(Input /</a:t>
            </a:r>
            <a:r>
              <a:rPr sz="800" kern="0" spc="60" dirty="0">
                <a:solidFill>
                  <a:srgbClr val="231F20">
                    <a:alpha val="100000"/>
                  </a:srgbClr>
                </a:solidFill>
                <a:latin typeface="Arial" panose="020B0604020202020204"/>
                <a:ea typeface="Arial" panose="020B0604020202020204"/>
                <a:cs typeface="Arial" panose="020B0604020202020204"/>
              </a:rPr>
              <a:t> </a:t>
            </a:r>
            <a:r>
              <a:rPr sz="800" kern="0" spc="30" dirty="0">
                <a:solidFill>
                  <a:srgbClr val="231F20">
                    <a:alpha val="100000"/>
                  </a:srgbClr>
                </a:solidFill>
                <a:latin typeface="Arial" panose="020B0604020202020204"/>
                <a:ea typeface="Arial" panose="020B0604020202020204"/>
                <a:cs typeface="Arial" panose="020B0604020202020204"/>
              </a:rPr>
              <a:t>Output)</a:t>
            </a:r>
            <a:endParaRPr sz="800" dirty="0">
              <a:latin typeface="Arial" panose="020B0604020202020204"/>
              <a:ea typeface="Arial" panose="020B0604020202020204"/>
              <a:cs typeface="Arial" panose="020B0604020202020204"/>
            </a:endParaRPr>
          </a:p>
          <a:p>
            <a:pPr algn="l" rtl="0" eaLnBrk="0">
              <a:lnSpc>
                <a:spcPct val="106000"/>
              </a:lnSpc>
            </a:pPr>
            <a:endParaRPr sz="1000" dirty="0">
              <a:latin typeface="Arial" panose="020B0604020202020204"/>
              <a:ea typeface="Arial" panose="020B0604020202020204"/>
              <a:cs typeface="Arial" panose="020B0604020202020204"/>
            </a:endParaRPr>
          </a:p>
          <a:p>
            <a:pPr marL="16510" algn="l" rtl="0" eaLnBrk="0">
              <a:lnSpc>
                <a:spcPct val="77000"/>
              </a:lnSpc>
              <a:spcBef>
                <a:spcPts val="250"/>
              </a:spcBef>
            </a:pPr>
            <a:r>
              <a:rPr sz="800" kern="0" spc="40" dirty="0">
                <a:solidFill>
                  <a:srgbClr val="231F20">
                    <a:alpha val="100000"/>
                  </a:srgbClr>
                </a:solidFill>
                <a:latin typeface="Arial" panose="020B0604020202020204"/>
                <a:ea typeface="Arial" panose="020B0604020202020204"/>
                <a:cs typeface="Arial" panose="020B0604020202020204"/>
              </a:rPr>
              <a:t>Control Connector</a:t>
            </a:r>
            <a:endParaRPr sz="800" dirty="0">
              <a:latin typeface="Arial" panose="020B0604020202020204"/>
              <a:ea typeface="Arial" panose="020B0604020202020204"/>
              <a:cs typeface="Arial" panose="020B0604020202020204"/>
            </a:endParaRPr>
          </a:p>
          <a:p>
            <a:pPr algn="l" rtl="0" eaLnBrk="0">
              <a:lnSpc>
                <a:spcPct val="105000"/>
              </a:lnSpc>
            </a:pPr>
            <a:endParaRPr sz="1000" dirty="0">
              <a:latin typeface="Arial" panose="020B0604020202020204"/>
              <a:ea typeface="Arial" panose="020B0604020202020204"/>
              <a:cs typeface="Arial" panose="020B0604020202020204"/>
            </a:endParaRPr>
          </a:p>
          <a:p>
            <a:pPr marL="16510" algn="l" rtl="0" eaLnBrk="0">
              <a:lnSpc>
                <a:spcPct val="77000"/>
              </a:lnSpc>
              <a:spcBef>
                <a:spcPts val="245"/>
              </a:spcBef>
            </a:pPr>
            <a:r>
              <a:rPr sz="800" kern="0" spc="40" dirty="0">
                <a:solidFill>
                  <a:srgbClr val="231F20">
                    <a:alpha val="100000"/>
                  </a:srgbClr>
                </a:solidFill>
                <a:latin typeface="Arial" panose="020B0604020202020204"/>
                <a:ea typeface="Arial" panose="020B0604020202020204"/>
                <a:cs typeface="Arial" panose="020B0604020202020204"/>
              </a:rPr>
              <a:t>Control Connector</a:t>
            </a:r>
            <a:endParaRPr sz="800" dirty="0">
              <a:latin typeface="Arial" panose="020B0604020202020204"/>
              <a:ea typeface="Arial" panose="020B0604020202020204"/>
              <a:cs typeface="Arial" panose="020B0604020202020204"/>
            </a:endParaRPr>
          </a:p>
          <a:p>
            <a:pPr marL="16510" algn="l" rtl="0" eaLnBrk="0">
              <a:lnSpc>
                <a:spcPct val="88000"/>
              </a:lnSpc>
              <a:spcBef>
                <a:spcPts val="675"/>
              </a:spcBef>
            </a:pPr>
            <a:r>
              <a:rPr sz="800" kern="0" spc="30" dirty="0">
                <a:solidFill>
                  <a:srgbClr val="231F20">
                    <a:alpha val="100000"/>
                  </a:srgbClr>
                </a:solidFill>
                <a:latin typeface="Arial" panose="020B0604020202020204"/>
                <a:ea typeface="Arial" panose="020B0604020202020204"/>
                <a:cs typeface="Arial" panose="020B0604020202020204"/>
              </a:rPr>
              <a:t>Cooling</a:t>
            </a:r>
            <a:endParaRPr sz="800" dirty="0">
              <a:latin typeface="Arial" panose="020B0604020202020204"/>
              <a:ea typeface="Arial" panose="020B0604020202020204"/>
              <a:cs typeface="Arial" panose="020B0604020202020204"/>
            </a:endParaRPr>
          </a:p>
          <a:p>
            <a:pPr marL="12700" algn="l" rtl="0" eaLnBrk="0">
              <a:lnSpc>
                <a:spcPts val="1340"/>
              </a:lnSpc>
            </a:pPr>
            <a:r>
              <a:rPr sz="800" kern="0" spc="40" dirty="0">
                <a:solidFill>
                  <a:srgbClr val="231F20">
                    <a:alpha val="100000"/>
                  </a:srgbClr>
                </a:solidFill>
                <a:latin typeface="Arial" panose="020B0604020202020204"/>
                <a:ea typeface="Arial" panose="020B0604020202020204"/>
                <a:cs typeface="Arial" panose="020B0604020202020204"/>
              </a:rPr>
              <a:t>Weight</a:t>
            </a:r>
            <a:endParaRPr sz="800" dirty="0">
              <a:latin typeface="Arial" panose="020B0604020202020204"/>
              <a:ea typeface="Arial" panose="020B0604020202020204"/>
              <a:cs typeface="Arial" panose="020B0604020202020204"/>
            </a:endParaRPr>
          </a:p>
        </p:txBody>
      </p:sp>
      <p:sp>
        <p:nvSpPr>
          <p:cNvPr id="1664" name="textbox 1664"/>
          <p:cNvSpPr/>
          <p:nvPr/>
        </p:nvSpPr>
        <p:spPr>
          <a:xfrm>
            <a:off x="575625" y="1422078"/>
            <a:ext cx="5325109" cy="2368550"/>
          </a:xfrm>
          <a:prstGeom prst="rect">
            <a:avLst/>
          </a:prstGeom>
          <a:noFill/>
          <a:ln w="0" cap="flat">
            <a:noFill/>
            <a:prstDash val="solid"/>
            <a:miter lim="0"/>
          </a:ln>
        </p:spPr>
        <p:txBody>
          <a:bodyPr vert="horz" wrap="square" lIns="0" tIns="0" rIns="0" bIns="0"/>
          <a:p>
            <a:pPr algn="l" rtl="0" eaLnBrk="0">
              <a:lnSpc>
                <a:spcPct val="84000"/>
              </a:lnSpc>
            </a:pPr>
            <a:endParaRPr sz="100" dirty="0">
              <a:latin typeface="Arial" panose="020B0604020202020204"/>
              <a:ea typeface="Arial" panose="020B0604020202020204"/>
              <a:cs typeface="Arial" panose="020B0604020202020204"/>
            </a:endParaRPr>
          </a:p>
          <a:p>
            <a:pPr algn="r" rtl="0" eaLnBrk="0">
              <a:lnSpc>
                <a:spcPct val="81000"/>
              </a:lnSpc>
            </a:pPr>
            <a:r>
              <a:rPr sz="1000" kern="0" spc="10" dirty="0">
                <a:solidFill>
                  <a:srgbClr val="1F2B4A">
                    <a:alpha val="100000"/>
                  </a:srgbClr>
                </a:solidFill>
                <a:latin typeface="Arial" panose="020B0604020202020204"/>
                <a:ea typeface="Arial" panose="020B0604020202020204"/>
                <a:cs typeface="Arial" panose="020B0604020202020204"/>
              </a:rPr>
              <a:t>Output</a:t>
            </a:r>
            <a:r>
              <a:rPr sz="1000" kern="0" spc="110" dirty="0">
                <a:solidFill>
                  <a:srgbClr val="1F2B4A">
                    <a:alpha val="100000"/>
                  </a:srgbClr>
                </a:solidFill>
                <a:latin typeface="Arial" panose="020B0604020202020204"/>
                <a:ea typeface="Arial" panose="020B0604020202020204"/>
                <a:cs typeface="Arial" panose="020B0604020202020204"/>
              </a:rPr>
              <a:t> </a:t>
            </a:r>
            <a:r>
              <a:rPr sz="1000" kern="0" spc="10" dirty="0">
                <a:solidFill>
                  <a:srgbClr val="1F2B4A">
                    <a:alpha val="100000"/>
                  </a:srgbClr>
                </a:solidFill>
                <a:latin typeface="Arial" panose="020B0604020202020204"/>
                <a:ea typeface="Arial" panose="020B0604020202020204"/>
                <a:cs typeface="Arial" panose="020B0604020202020204"/>
              </a:rPr>
              <a:t>Power Curve Graph:</a:t>
            </a:r>
            <a:endParaRPr sz="1000" dirty="0">
              <a:latin typeface="Arial" panose="020B0604020202020204"/>
              <a:ea typeface="Arial" panose="020B0604020202020204"/>
              <a:cs typeface="Arial" panose="020B0604020202020204"/>
            </a:endParaRPr>
          </a:p>
          <a:p>
            <a:pPr algn="l" rtl="0" eaLnBrk="0">
              <a:lnSpc>
                <a:spcPct val="102000"/>
              </a:lnSpc>
            </a:pPr>
            <a:endParaRPr sz="1000" dirty="0">
              <a:latin typeface="Arial" panose="020B0604020202020204"/>
              <a:ea typeface="Arial" panose="020B0604020202020204"/>
              <a:cs typeface="Arial" panose="020B0604020202020204"/>
            </a:endParaRPr>
          </a:p>
          <a:p>
            <a:pPr algn="l" rtl="0" eaLnBrk="0">
              <a:lnSpc>
                <a:spcPct val="102000"/>
              </a:lnSpc>
            </a:pPr>
            <a:endParaRPr sz="1000" dirty="0">
              <a:latin typeface="Arial" panose="020B0604020202020204"/>
              <a:ea typeface="Arial" panose="020B0604020202020204"/>
              <a:cs typeface="Arial" panose="020B0604020202020204"/>
            </a:endParaRPr>
          </a:p>
          <a:p>
            <a:pPr algn="l" rtl="0" eaLnBrk="0">
              <a:lnSpc>
                <a:spcPct val="102000"/>
              </a:lnSpc>
            </a:pPr>
            <a:endParaRPr sz="1000" dirty="0">
              <a:latin typeface="Arial" panose="020B0604020202020204"/>
              <a:ea typeface="Arial" panose="020B0604020202020204"/>
              <a:cs typeface="Arial" panose="020B0604020202020204"/>
            </a:endParaRPr>
          </a:p>
          <a:p>
            <a:pPr algn="l" rtl="0" eaLnBrk="0">
              <a:lnSpc>
                <a:spcPct val="102000"/>
              </a:lnSpc>
            </a:pPr>
            <a:endParaRPr sz="1000" dirty="0">
              <a:latin typeface="Arial" panose="020B0604020202020204"/>
              <a:ea typeface="Arial" panose="020B0604020202020204"/>
              <a:cs typeface="Arial" panose="020B0604020202020204"/>
            </a:endParaRPr>
          </a:p>
          <a:p>
            <a:pPr algn="l" rtl="0" eaLnBrk="0">
              <a:lnSpc>
                <a:spcPct val="103000"/>
              </a:lnSpc>
            </a:pPr>
            <a:endParaRPr sz="1000" dirty="0">
              <a:latin typeface="Arial" panose="020B0604020202020204"/>
              <a:ea typeface="Arial" panose="020B0604020202020204"/>
              <a:cs typeface="Arial" panose="020B0604020202020204"/>
            </a:endParaRPr>
          </a:p>
          <a:p>
            <a:pPr algn="l" rtl="0" eaLnBrk="0">
              <a:lnSpc>
                <a:spcPct val="103000"/>
              </a:lnSpc>
            </a:pPr>
            <a:endParaRPr sz="1000" dirty="0">
              <a:latin typeface="Arial" panose="020B0604020202020204"/>
              <a:ea typeface="Arial" panose="020B0604020202020204"/>
              <a:cs typeface="Arial" panose="020B0604020202020204"/>
            </a:endParaRPr>
          </a:p>
          <a:p>
            <a:pPr algn="l" rtl="0" eaLnBrk="0">
              <a:lnSpc>
                <a:spcPct val="103000"/>
              </a:lnSpc>
            </a:pPr>
            <a:endParaRPr sz="1000" dirty="0">
              <a:latin typeface="Arial" panose="020B0604020202020204"/>
              <a:ea typeface="Arial" panose="020B0604020202020204"/>
              <a:cs typeface="Arial" panose="020B0604020202020204"/>
            </a:endParaRPr>
          </a:p>
          <a:p>
            <a:pPr algn="l" rtl="0" eaLnBrk="0">
              <a:lnSpc>
                <a:spcPct val="103000"/>
              </a:lnSpc>
            </a:pPr>
            <a:endParaRPr sz="1000" dirty="0">
              <a:latin typeface="Arial" panose="020B0604020202020204"/>
              <a:ea typeface="Arial" panose="020B0604020202020204"/>
              <a:cs typeface="Arial" panose="020B0604020202020204"/>
            </a:endParaRPr>
          </a:p>
          <a:p>
            <a:pPr algn="l" rtl="0" eaLnBrk="0">
              <a:lnSpc>
                <a:spcPct val="103000"/>
              </a:lnSpc>
            </a:pPr>
            <a:endParaRPr sz="1000" dirty="0">
              <a:latin typeface="Arial" panose="020B0604020202020204"/>
              <a:ea typeface="Arial" panose="020B0604020202020204"/>
              <a:cs typeface="Arial" panose="020B0604020202020204"/>
            </a:endParaRPr>
          </a:p>
          <a:p>
            <a:pPr algn="l" rtl="0" eaLnBrk="0">
              <a:lnSpc>
                <a:spcPct val="103000"/>
              </a:lnSpc>
            </a:pPr>
            <a:endParaRPr sz="1000" dirty="0">
              <a:latin typeface="Arial" panose="020B0604020202020204"/>
              <a:ea typeface="Arial" panose="020B0604020202020204"/>
              <a:cs typeface="Arial" panose="020B0604020202020204"/>
            </a:endParaRPr>
          </a:p>
          <a:p>
            <a:pPr algn="l" rtl="0" eaLnBrk="0">
              <a:lnSpc>
                <a:spcPct val="103000"/>
              </a:lnSpc>
            </a:pPr>
            <a:endParaRPr sz="1000" dirty="0">
              <a:latin typeface="Arial" panose="020B0604020202020204"/>
              <a:ea typeface="Arial" panose="020B0604020202020204"/>
              <a:cs typeface="Arial" panose="020B0604020202020204"/>
            </a:endParaRPr>
          </a:p>
          <a:p>
            <a:pPr algn="l" rtl="0" eaLnBrk="0">
              <a:lnSpc>
                <a:spcPct val="103000"/>
              </a:lnSpc>
            </a:pPr>
            <a:endParaRPr sz="1000" dirty="0">
              <a:latin typeface="Arial" panose="020B0604020202020204"/>
              <a:ea typeface="Arial" panose="020B0604020202020204"/>
              <a:cs typeface="Arial" panose="020B0604020202020204"/>
            </a:endParaRPr>
          </a:p>
          <a:p>
            <a:pPr algn="l" rtl="0" eaLnBrk="0">
              <a:lnSpc>
                <a:spcPct val="103000"/>
              </a:lnSpc>
            </a:pPr>
            <a:endParaRPr sz="1000" dirty="0">
              <a:latin typeface="Arial" panose="020B0604020202020204"/>
              <a:ea typeface="Arial" panose="020B0604020202020204"/>
              <a:cs typeface="Arial" panose="020B0604020202020204"/>
            </a:endParaRPr>
          </a:p>
          <a:p>
            <a:pPr algn="l" rtl="0" eaLnBrk="0">
              <a:lnSpc>
                <a:spcPct val="139000"/>
              </a:lnSpc>
            </a:pPr>
            <a:endParaRPr sz="200" dirty="0">
              <a:latin typeface="Arial" panose="020B0604020202020204"/>
              <a:ea typeface="Arial" panose="020B0604020202020204"/>
              <a:cs typeface="Arial" panose="020B0604020202020204"/>
            </a:endParaRPr>
          </a:p>
          <a:p>
            <a:pPr marL="12700" algn="l" rtl="0" eaLnBrk="0">
              <a:lnSpc>
                <a:spcPct val="85000"/>
              </a:lnSpc>
              <a:spcBef>
                <a:spcPts val="0"/>
              </a:spcBef>
            </a:pPr>
            <a:r>
              <a:rPr sz="1100" kern="0" spc="110" dirty="0">
                <a:solidFill>
                  <a:srgbClr val="21294D">
                    <a:alpha val="100000"/>
                  </a:srgbClr>
                </a:solidFill>
                <a:latin typeface="Arial" panose="020B0604020202020204"/>
                <a:ea typeface="Arial" panose="020B0604020202020204"/>
                <a:cs typeface="Arial" panose="020B0604020202020204"/>
              </a:rPr>
              <a:t>1.1</a:t>
            </a:r>
            <a:r>
              <a:rPr sz="1100" kern="0" spc="140" dirty="0">
                <a:solidFill>
                  <a:srgbClr val="21294D">
                    <a:alpha val="100000"/>
                  </a:srgbClr>
                </a:solidFill>
                <a:latin typeface="Arial" panose="020B0604020202020204"/>
                <a:ea typeface="Arial" panose="020B0604020202020204"/>
                <a:cs typeface="Arial" panose="020B0604020202020204"/>
              </a:rPr>
              <a:t> </a:t>
            </a:r>
            <a:r>
              <a:rPr sz="1100" kern="0" spc="0" dirty="0">
                <a:solidFill>
                  <a:srgbClr val="21294D">
                    <a:alpha val="100000"/>
                  </a:srgbClr>
                </a:solidFill>
                <a:latin typeface="Arial" panose="020B0604020202020204"/>
                <a:ea typeface="Arial" panose="020B0604020202020204"/>
                <a:cs typeface="Arial" panose="020B0604020202020204"/>
              </a:rPr>
              <a:t>RF</a:t>
            </a:r>
            <a:r>
              <a:rPr sz="1100" kern="0" spc="110" dirty="0">
                <a:solidFill>
                  <a:srgbClr val="21294D">
                    <a:alpha val="100000"/>
                  </a:srgbClr>
                </a:solidFill>
                <a:latin typeface="Arial" panose="020B0604020202020204"/>
                <a:ea typeface="Arial" panose="020B0604020202020204"/>
                <a:cs typeface="Arial" panose="020B0604020202020204"/>
              </a:rPr>
              <a:t> /</a:t>
            </a:r>
            <a:r>
              <a:rPr sz="1100" kern="0" spc="120" dirty="0">
                <a:solidFill>
                  <a:srgbClr val="21294D">
                    <a:alpha val="100000"/>
                  </a:srgbClr>
                </a:solidFill>
                <a:latin typeface="Arial" panose="020B0604020202020204"/>
                <a:ea typeface="Arial" panose="020B0604020202020204"/>
                <a:cs typeface="Arial" panose="020B0604020202020204"/>
              </a:rPr>
              <a:t> </a:t>
            </a:r>
            <a:r>
              <a:rPr sz="1100" kern="0" spc="0" dirty="0">
                <a:solidFill>
                  <a:srgbClr val="21294D">
                    <a:alpha val="100000"/>
                  </a:srgbClr>
                </a:solidFill>
                <a:latin typeface="Arial" panose="020B0604020202020204"/>
                <a:ea typeface="Arial" panose="020B0604020202020204"/>
                <a:cs typeface="Arial" panose="020B0604020202020204"/>
              </a:rPr>
              <a:t>ELECTRICAL</a:t>
            </a:r>
            <a:endParaRPr sz="1100" dirty="0">
              <a:latin typeface="Arial" panose="020B0604020202020204"/>
              <a:ea typeface="Arial" panose="020B0604020202020204"/>
              <a:cs typeface="Arial" panose="020B0604020202020204"/>
            </a:endParaRPr>
          </a:p>
        </p:txBody>
      </p:sp>
      <p:grpSp>
        <p:nvGrpSpPr>
          <p:cNvPr id="40" name="group 40"/>
          <p:cNvGrpSpPr/>
          <p:nvPr/>
        </p:nvGrpSpPr>
        <p:grpSpPr>
          <a:xfrm rot="21600000">
            <a:off x="402764" y="872758"/>
            <a:ext cx="2758726" cy="2758744"/>
            <a:chOff x="0" y="0"/>
            <a:chExt cx="2758726" cy="2758744"/>
          </a:xfrm>
        </p:grpSpPr>
        <p:pic>
          <p:nvPicPr>
            <p:cNvPr id="1666" name="picture 1666"/>
            <p:cNvPicPr>
              <a:picLocks noChangeAspect="1"/>
            </p:cNvPicPr>
            <p:nvPr/>
          </p:nvPicPr>
          <p:blipFill>
            <a:blip r:embed="rId10"/>
            <a:stretch>
              <a:fillRect/>
            </a:stretch>
          </p:blipFill>
          <p:spPr>
            <a:xfrm rot="21600000">
              <a:off x="0" y="0"/>
              <a:ext cx="2758726" cy="2758744"/>
            </a:xfrm>
            <a:prstGeom prst="rect">
              <a:avLst/>
            </a:prstGeom>
          </p:spPr>
        </p:pic>
        <p:sp>
          <p:nvSpPr>
            <p:cNvPr id="1668" name="textbox 1668"/>
            <p:cNvSpPr/>
            <p:nvPr/>
          </p:nvSpPr>
          <p:spPr>
            <a:xfrm>
              <a:off x="-12700" y="-12700"/>
              <a:ext cx="2784475" cy="2784475"/>
            </a:xfrm>
            <a:prstGeom prst="rect">
              <a:avLst/>
            </a:prstGeom>
            <a:noFill/>
            <a:ln w="0" cap="flat">
              <a:noFill/>
              <a:prstDash val="solid"/>
              <a:miter lim="0"/>
            </a:ln>
          </p:spPr>
          <p:txBody>
            <a:bodyPr vert="horz" wrap="square" lIns="0" tIns="0" rIns="0" bIns="0"/>
            <a:p>
              <a:pPr algn="l" rtl="0" eaLnBrk="0">
                <a:lnSpc>
                  <a:spcPct val="103000"/>
                </a:lnSpc>
              </a:pPr>
              <a:endParaRPr sz="1000" dirty="0">
                <a:latin typeface="Arial" panose="020B0604020202020204"/>
                <a:ea typeface="Arial" panose="020B0604020202020204"/>
                <a:cs typeface="Arial" panose="020B0604020202020204"/>
              </a:endParaRPr>
            </a:p>
            <a:p>
              <a:pPr algn="l" rtl="0" eaLnBrk="0">
                <a:lnSpc>
                  <a:spcPct val="104000"/>
                </a:lnSpc>
              </a:pPr>
              <a:endParaRPr sz="1000" dirty="0">
                <a:latin typeface="Arial" panose="020B0604020202020204"/>
                <a:ea typeface="Arial" panose="020B0604020202020204"/>
                <a:cs typeface="Arial" panose="020B0604020202020204"/>
              </a:endParaRPr>
            </a:p>
            <a:p>
              <a:pPr algn="l" rtl="0" eaLnBrk="0">
                <a:lnSpc>
                  <a:spcPct val="104000"/>
                </a:lnSpc>
              </a:pPr>
              <a:endParaRPr sz="1000" dirty="0">
                <a:latin typeface="Arial" panose="020B0604020202020204"/>
                <a:ea typeface="Arial" panose="020B0604020202020204"/>
                <a:cs typeface="Arial" panose="020B0604020202020204"/>
              </a:endParaRPr>
            </a:p>
            <a:p>
              <a:pPr algn="l" rtl="0" eaLnBrk="0">
                <a:lnSpc>
                  <a:spcPct val="104000"/>
                </a:lnSpc>
              </a:pPr>
              <a:endParaRPr sz="1000" dirty="0">
                <a:latin typeface="Arial" panose="020B0604020202020204"/>
                <a:ea typeface="Arial" panose="020B0604020202020204"/>
                <a:cs typeface="Arial" panose="020B0604020202020204"/>
              </a:endParaRPr>
            </a:p>
            <a:p>
              <a:pPr algn="l" rtl="0" eaLnBrk="0">
                <a:lnSpc>
                  <a:spcPct val="104000"/>
                </a:lnSpc>
              </a:pPr>
              <a:endParaRPr sz="1000" dirty="0">
                <a:latin typeface="Arial" panose="020B0604020202020204"/>
                <a:ea typeface="Arial" panose="020B0604020202020204"/>
                <a:cs typeface="Arial" panose="020B0604020202020204"/>
              </a:endParaRPr>
            </a:p>
            <a:p>
              <a:pPr algn="l" rtl="0" eaLnBrk="0">
                <a:lnSpc>
                  <a:spcPct val="104000"/>
                </a:lnSpc>
              </a:pPr>
              <a:endParaRPr sz="1000" dirty="0">
                <a:latin typeface="Arial" panose="020B0604020202020204"/>
                <a:ea typeface="Arial" panose="020B0604020202020204"/>
                <a:cs typeface="Arial" panose="020B0604020202020204"/>
              </a:endParaRPr>
            </a:p>
            <a:p>
              <a:pPr algn="l" rtl="0" eaLnBrk="0">
                <a:lnSpc>
                  <a:spcPct val="104000"/>
                </a:lnSpc>
              </a:pPr>
              <a:endParaRPr sz="1000" dirty="0">
                <a:latin typeface="Arial" panose="020B0604020202020204"/>
                <a:ea typeface="Arial" panose="020B0604020202020204"/>
                <a:cs typeface="Arial" panose="020B0604020202020204"/>
              </a:endParaRPr>
            </a:p>
            <a:p>
              <a:pPr algn="l" rtl="0" eaLnBrk="0">
                <a:lnSpc>
                  <a:spcPct val="104000"/>
                </a:lnSpc>
              </a:pPr>
              <a:endParaRPr sz="1000" dirty="0">
                <a:latin typeface="Arial" panose="020B0604020202020204"/>
                <a:ea typeface="Arial" panose="020B0604020202020204"/>
                <a:cs typeface="Arial" panose="020B0604020202020204"/>
              </a:endParaRPr>
            </a:p>
            <a:p>
              <a:pPr algn="l" rtl="0" eaLnBrk="0">
                <a:lnSpc>
                  <a:spcPct val="104000"/>
                </a:lnSpc>
              </a:pPr>
              <a:endParaRPr sz="1000" dirty="0">
                <a:latin typeface="Arial" panose="020B0604020202020204"/>
                <a:ea typeface="Arial" panose="020B0604020202020204"/>
                <a:cs typeface="Arial" panose="020B0604020202020204"/>
              </a:endParaRPr>
            </a:p>
            <a:p>
              <a:pPr algn="l" rtl="0" eaLnBrk="0">
                <a:lnSpc>
                  <a:spcPct val="104000"/>
                </a:lnSpc>
              </a:pPr>
              <a:endParaRPr sz="1000" dirty="0">
                <a:latin typeface="Arial" panose="020B0604020202020204"/>
                <a:ea typeface="Arial" panose="020B0604020202020204"/>
                <a:cs typeface="Arial" panose="020B0604020202020204"/>
              </a:endParaRPr>
            </a:p>
            <a:p>
              <a:pPr algn="l" rtl="0" eaLnBrk="0">
                <a:lnSpc>
                  <a:spcPct val="104000"/>
                </a:lnSpc>
              </a:pPr>
              <a:endParaRPr sz="1000" dirty="0">
                <a:latin typeface="Arial" panose="020B0604020202020204"/>
                <a:ea typeface="Arial" panose="020B0604020202020204"/>
                <a:cs typeface="Arial" panose="020B0604020202020204"/>
              </a:endParaRPr>
            </a:p>
            <a:p>
              <a:pPr algn="l" rtl="0" eaLnBrk="0">
                <a:lnSpc>
                  <a:spcPct val="104000"/>
                </a:lnSpc>
              </a:pPr>
              <a:endParaRPr sz="1000" dirty="0">
                <a:latin typeface="Arial" panose="020B0604020202020204"/>
                <a:ea typeface="Arial" panose="020B0604020202020204"/>
                <a:cs typeface="Arial" panose="020B0604020202020204"/>
              </a:endParaRPr>
            </a:p>
            <a:p>
              <a:pPr algn="l" rtl="0" eaLnBrk="0">
                <a:lnSpc>
                  <a:spcPct val="104000"/>
                </a:lnSpc>
              </a:pPr>
              <a:endParaRPr sz="1000" dirty="0">
                <a:latin typeface="Arial" panose="020B0604020202020204"/>
                <a:ea typeface="Arial" panose="020B0604020202020204"/>
                <a:cs typeface="Arial" panose="020B0604020202020204"/>
              </a:endParaRPr>
            </a:p>
            <a:p>
              <a:pPr algn="l" rtl="0" eaLnBrk="0">
                <a:lnSpc>
                  <a:spcPct val="104000"/>
                </a:lnSpc>
              </a:pPr>
              <a:endParaRPr sz="1000" dirty="0">
                <a:latin typeface="Arial" panose="020B0604020202020204"/>
                <a:ea typeface="Arial" panose="020B0604020202020204"/>
                <a:cs typeface="Arial" panose="020B0604020202020204"/>
              </a:endParaRPr>
            </a:p>
            <a:p>
              <a:pPr algn="l" rtl="0" eaLnBrk="0">
                <a:lnSpc>
                  <a:spcPct val="104000"/>
                </a:lnSpc>
              </a:pPr>
              <a:endParaRPr sz="1000" dirty="0">
                <a:latin typeface="Arial" panose="020B0604020202020204"/>
                <a:ea typeface="Arial" panose="020B0604020202020204"/>
                <a:cs typeface="Arial" panose="020B0604020202020204"/>
              </a:endParaRPr>
            </a:p>
            <a:p>
              <a:pPr algn="l" rtl="0" eaLnBrk="0">
                <a:lnSpc>
                  <a:spcPct val="104000"/>
                </a:lnSpc>
              </a:pPr>
              <a:endParaRPr sz="1000" dirty="0">
                <a:latin typeface="Arial" panose="020B0604020202020204"/>
                <a:ea typeface="Arial" panose="020B0604020202020204"/>
                <a:cs typeface="Arial" panose="020B0604020202020204"/>
              </a:endParaRPr>
            </a:p>
            <a:p>
              <a:pPr algn="l" rtl="0" eaLnBrk="0">
                <a:lnSpc>
                  <a:spcPct val="10000"/>
                </a:lnSpc>
              </a:pPr>
              <a:endParaRPr sz="100" dirty="0">
                <a:latin typeface="Arial" panose="020B0604020202020204"/>
                <a:ea typeface="Arial" panose="020B0604020202020204"/>
                <a:cs typeface="Arial" panose="020B0604020202020204"/>
              </a:endParaRPr>
            </a:p>
            <a:p>
              <a:pPr marL="149225" algn="l" rtl="0" eaLnBrk="0">
                <a:lnSpc>
                  <a:spcPct val="84000"/>
                </a:lnSpc>
              </a:pPr>
              <a:r>
                <a:rPr sz="1300" b="1" kern="0" spc="40" dirty="0">
                  <a:solidFill>
                    <a:srgbClr val="231F20">
                      <a:alpha val="100000"/>
                    </a:srgbClr>
                  </a:solidFill>
                  <a:latin typeface="Arial" panose="020B0604020202020204"/>
                  <a:ea typeface="Arial" panose="020B0604020202020204"/>
                  <a:cs typeface="Arial" panose="020B0604020202020204"/>
                </a:rPr>
                <a:t>1.</a:t>
              </a:r>
              <a:r>
                <a:rPr sz="1300" b="1" kern="0" spc="120" dirty="0">
                  <a:solidFill>
                    <a:srgbClr val="231F20">
                      <a:alpha val="100000"/>
                    </a:srgbClr>
                  </a:solidFill>
                  <a:latin typeface="Arial" panose="020B0604020202020204"/>
                  <a:ea typeface="Arial" panose="020B0604020202020204"/>
                  <a:cs typeface="Arial" panose="020B0604020202020204"/>
                </a:rPr>
                <a:t> </a:t>
              </a:r>
              <a:r>
                <a:rPr sz="1300" b="1" kern="0" spc="40" dirty="0">
                  <a:solidFill>
                    <a:srgbClr val="231F20">
                      <a:alpha val="100000"/>
                    </a:srgbClr>
                  </a:solidFill>
                  <a:latin typeface="Arial" panose="020B0604020202020204"/>
                  <a:ea typeface="Arial" panose="020B0604020202020204"/>
                  <a:cs typeface="Arial" panose="020B0604020202020204"/>
                </a:rPr>
                <a:t>Products Speci</a:t>
              </a:r>
              <a:r>
                <a:rPr sz="1300" b="1" kern="0" spc="30" dirty="0">
                  <a:solidFill>
                    <a:srgbClr val="231F20">
                      <a:alpha val="100000"/>
                    </a:srgbClr>
                  </a:solidFill>
                  <a:latin typeface="Arial" panose="020B0604020202020204"/>
                  <a:ea typeface="Arial" panose="020B0604020202020204"/>
                  <a:cs typeface="Arial" panose="020B0604020202020204"/>
                </a:rPr>
                <a:t>fication</a:t>
              </a:r>
              <a:endParaRPr sz="1300" dirty="0">
                <a:latin typeface="Arial" panose="020B0604020202020204"/>
                <a:ea typeface="Arial" panose="020B0604020202020204"/>
                <a:cs typeface="Arial" panose="020B0604020202020204"/>
              </a:endParaRPr>
            </a:p>
          </p:txBody>
        </p:sp>
      </p:grpSp>
      <p:sp>
        <p:nvSpPr>
          <p:cNvPr id="1670" name="textbox 1670"/>
          <p:cNvSpPr/>
          <p:nvPr/>
        </p:nvSpPr>
        <p:spPr>
          <a:xfrm>
            <a:off x="192238" y="593976"/>
            <a:ext cx="7094855" cy="721994"/>
          </a:xfrm>
          <a:prstGeom prst="rect">
            <a:avLst/>
          </a:prstGeom>
          <a:solidFill>
            <a:srgbClr val="E6E7E9">
              <a:alpha val="100000"/>
            </a:srgbClr>
          </a:solidFill>
          <a:ln w="0" cap="flat">
            <a:noFill/>
            <a:prstDash val="solid"/>
            <a:miter lim="0"/>
          </a:ln>
        </p:spPr>
        <p:txBody>
          <a:bodyPr vert="horz" wrap="square" lIns="0" tIns="0" rIns="0" bIns="0"/>
          <a:p>
            <a:pPr algn="l" rtl="0" eaLnBrk="0">
              <a:lnSpc>
                <a:spcPct val="119000"/>
              </a:lnSpc>
            </a:pPr>
            <a:endParaRPr sz="400" dirty="0">
              <a:latin typeface="Arial" panose="020B0604020202020204"/>
              <a:ea typeface="Arial" panose="020B0604020202020204"/>
              <a:cs typeface="Arial" panose="020B0604020202020204"/>
            </a:endParaRPr>
          </a:p>
          <a:p>
            <a:pPr marL="177800" algn="l" rtl="0" eaLnBrk="0">
              <a:lnSpc>
                <a:spcPct val="83000"/>
              </a:lnSpc>
              <a:spcBef>
                <a:spcPts val="0"/>
              </a:spcBef>
            </a:pPr>
            <a:r>
              <a:rPr sz="1700" b="1" kern="0" spc="70" dirty="0">
                <a:solidFill>
                  <a:srgbClr val="231F20">
                    <a:alpha val="100000"/>
                  </a:srgbClr>
                </a:solidFill>
                <a:latin typeface="Arial" panose="020B0604020202020204"/>
                <a:ea typeface="Arial" panose="020B0604020202020204"/>
                <a:cs typeface="Arial" panose="020B0604020202020204"/>
              </a:rPr>
              <a:t>RF</a:t>
            </a:r>
            <a:r>
              <a:rPr sz="1700" b="1" kern="0" spc="220" dirty="0">
                <a:solidFill>
                  <a:srgbClr val="231F20">
                    <a:alpha val="100000"/>
                  </a:srgbClr>
                </a:solidFill>
                <a:latin typeface="Arial" panose="020B0604020202020204"/>
                <a:ea typeface="Arial" panose="020B0604020202020204"/>
                <a:cs typeface="Arial" panose="020B0604020202020204"/>
              </a:rPr>
              <a:t> </a:t>
            </a:r>
            <a:r>
              <a:rPr sz="1700" b="1" kern="0" spc="70" dirty="0">
                <a:solidFill>
                  <a:srgbClr val="231F20">
                    <a:alpha val="100000"/>
                  </a:srgbClr>
                </a:solidFill>
                <a:latin typeface="Arial" panose="020B0604020202020204"/>
                <a:ea typeface="Arial" panose="020B0604020202020204"/>
                <a:cs typeface="Arial" panose="020B0604020202020204"/>
              </a:rPr>
              <a:t>Power Amplifier</a:t>
            </a:r>
            <a:endParaRPr sz="1700" dirty="0">
              <a:latin typeface="Arial" panose="020B0604020202020204"/>
              <a:ea typeface="Arial" panose="020B0604020202020204"/>
              <a:cs typeface="Arial" panose="020B0604020202020204"/>
            </a:endParaRPr>
          </a:p>
          <a:p>
            <a:pPr marL="200025" algn="l" rtl="0" eaLnBrk="0">
              <a:lnSpc>
                <a:spcPct val="85000"/>
              </a:lnSpc>
              <a:spcBef>
                <a:spcPts val="220"/>
              </a:spcBef>
            </a:pPr>
            <a:r>
              <a:rPr sz="1100" kern="0" spc="130" dirty="0">
                <a:solidFill>
                  <a:srgbClr val="231F20">
                    <a:alpha val="100000"/>
                  </a:srgbClr>
                </a:solidFill>
                <a:latin typeface="Arial" panose="020B0604020202020204"/>
                <a:ea typeface="Arial" panose="020B0604020202020204"/>
                <a:cs typeface="Arial" panose="020B0604020202020204"/>
              </a:rPr>
              <a:t>5.4-5.8</a:t>
            </a:r>
            <a:r>
              <a:rPr sz="1100" kern="0" spc="0" dirty="0">
                <a:solidFill>
                  <a:srgbClr val="231F20">
                    <a:alpha val="100000"/>
                  </a:srgbClr>
                </a:solidFill>
                <a:latin typeface="Arial" panose="020B0604020202020204"/>
                <a:ea typeface="Arial" panose="020B0604020202020204"/>
                <a:cs typeface="Arial" panose="020B0604020202020204"/>
              </a:rPr>
              <a:t>GHz</a:t>
            </a:r>
            <a:r>
              <a:rPr sz="1100" kern="0" spc="220" dirty="0">
                <a:solidFill>
                  <a:srgbClr val="231F20">
                    <a:alpha val="100000"/>
                  </a:srgbClr>
                </a:solidFill>
                <a:latin typeface="Arial" panose="020B0604020202020204"/>
                <a:ea typeface="Arial" panose="020B0604020202020204"/>
                <a:cs typeface="Arial" panose="020B0604020202020204"/>
              </a:rPr>
              <a:t> </a:t>
            </a:r>
            <a:r>
              <a:rPr sz="1100" kern="0" spc="130" dirty="0">
                <a:solidFill>
                  <a:srgbClr val="231F20">
                    <a:alpha val="100000"/>
                  </a:srgbClr>
                </a:solidFill>
                <a:latin typeface="Arial" panose="020B0604020202020204"/>
                <a:ea typeface="Arial" panose="020B0604020202020204"/>
                <a:cs typeface="Arial" panose="020B0604020202020204"/>
              </a:rPr>
              <a:t>1</a:t>
            </a:r>
            <a:r>
              <a:rPr sz="1100" kern="0" spc="0" dirty="0">
                <a:solidFill>
                  <a:srgbClr val="231F20">
                    <a:alpha val="100000"/>
                  </a:srgbClr>
                </a:solidFill>
                <a:latin typeface="Arial" panose="020B0604020202020204"/>
                <a:ea typeface="Arial" panose="020B0604020202020204"/>
                <a:cs typeface="Arial" panose="020B0604020202020204"/>
              </a:rPr>
              <a:t>KW</a:t>
            </a:r>
            <a:r>
              <a:rPr sz="1100" kern="0" spc="-40" dirty="0">
                <a:solidFill>
                  <a:srgbClr val="231F20">
                    <a:alpha val="100000"/>
                  </a:srgbClr>
                </a:solidFill>
                <a:latin typeface="Arial" panose="020B0604020202020204"/>
                <a:ea typeface="Arial" panose="020B0604020202020204"/>
                <a:cs typeface="Arial" panose="020B0604020202020204"/>
              </a:rPr>
              <a:t> </a:t>
            </a:r>
            <a:r>
              <a:rPr sz="1100" kern="0" spc="0" dirty="0">
                <a:solidFill>
                  <a:srgbClr val="231F20">
                    <a:alpha val="100000"/>
                  </a:srgbClr>
                </a:solidFill>
                <a:latin typeface="Arial" panose="020B0604020202020204"/>
                <a:ea typeface="Arial" panose="020B0604020202020204"/>
                <a:cs typeface="Arial" panose="020B0604020202020204"/>
              </a:rPr>
              <a:t>Amplifier</a:t>
            </a:r>
            <a:r>
              <a:rPr sz="1100" kern="0" spc="130" dirty="0">
                <a:solidFill>
                  <a:srgbClr val="231F20">
                    <a:alpha val="100000"/>
                  </a:srgbClr>
                </a:solidFill>
                <a:latin typeface="Arial" panose="020B0604020202020204"/>
                <a:ea typeface="Arial" panose="020B0604020202020204"/>
                <a:cs typeface="Arial" panose="020B0604020202020204"/>
              </a:rPr>
              <a:t>(</a:t>
            </a:r>
            <a:r>
              <a:rPr sz="1100" kern="0" spc="0" dirty="0">
                <a:solidFill>
                  <a:srgbClr val="231F20">
                    <a:alpha val="100000"/>
                  </a:srgbClr>
                </a:solidFill>
                <a:latin typeface="Arial" panose="020B0604020202020204"/>
                <a:ea typeface="Arial" panose="020B0604020202020204"/>
                <a:cs typeface="Arial" panose="020B0604020202020204"/>
              </a:rPr>
              <a:t>Rack</a:t>
            </a:r>
            <a:r>
              <a:rPr sz="1100" kern="0" spc="120" dirty="0">
                <a:solidFill>
                  <a:srgbClr val="231F20">
                    <a:alpha val="100000"/>
                  </a:srgbClr>
                </a:solidFill>
                <a:latin typeface="Arial" panose="020B0604020202020204"/>
                <a:ea typeface="Arial" panose="020B0604020202020204"/>
                <a:cs typeface="Arial" panose="020B0604020202020204"/>
              </a:rPr>
              <a:t> </a:t>
            </a:r>
            <a:r>
              <a:rPr sz="1100" kern="0" spc="0" dirty="0">
                <a:solidFill>
                  <a:srgbClr val="231F20">
                    <a:alpha val="100000"/>
                  </a:srgbClr>
                </a:solidFill>
                <a:latin typeface="Arial" panose="020B0604020202020204"/>
                <a:ea typeface="Arial" panose="020B0604020202020204"/>
                <a:cs typeface="Arial" panose="020B0604020202020204"/>
              </a:rPr>
              <a:t>Mount</a:t>
            </a:r>
            <a:r>
              <a:rPr sz="1100" kern="0" spc="130" dirty="0">
                <a:solidFill>
                  <a:srgbClr val="231F20">
                    <a:alpha val="100000"/>
                  </a:srgbClr>
                </a:solidFill>
                <a:latin typeface="Arial" panose="020B0604020202020204"/>
                <a:ea typeface="Arial" panose="020B0604020202020204"/>
                <a:cs typeface="Arial" panose="020B0604020202020204"/>
              </a:rPr>
              <a:t>)</a:t>
            </a:r>
            <a:endParaRPr sz="1100" dirty="0">
              <a:latin typeface="Arial" panose="020B0604020202020204"/>
              <a:ea typeface="Arial" panose="020B0604020202020204"/>
              <a:cs typeface="Arial" panose="020B0604020202020204"/>
            </a:endParaRPr>
          </a:p>
          <a:p>
            <a:pPr marL="204470" algn="l" rtl="0" eaLnBrk="0">
              <a:lnSpc>
                <a:spcPts val="1550"/>
              </a:lnSpc>
            </a:pPr>
            <a:r>
              <a:rPr sz="1100" kern="0" spc="0" dirty="0">
                <a:solidFill>
                  <a:srgbClr val="231F20">
                    <a:alpha val="100000"/>
                  </a:srgbClr>
                </a:solidFill>
                <a:latin typeface="Arial" panose="020B0604020202020204"/>
                <a:ea typeface="Arial" panose="020B0604020202020204"/>
                <a:cs typeface="Arial" panose="020B0604020202020204"/>
              </a:rPr>
              <a:t>Model</a:t>
            </a:r>
            <a:r>
              <a:rPr sz="1100" kern="0" spc="80" dirty="0">
                <a:solidFill>
                  <a:srgbClr val="231F20">
                    <a:alpha val="100000"/>
                  </a:srgbClr>
                </a:solidFill>
                <a:latin typeface="Arial" panose="020B0604020202020204"/>
                <a:ea typeface="Arial" panose="020B0604020202020204"/>
                <a:cs typeface="Arial" panose="020B0604020202020204"/>
              </a:rPr>
              <a:t>: </a:t>
            </a:r>
            <a:r>
              <a:rPr sz="1100" kern="0" spc="0" dirty="0">
                <a:solidFill>
                  <a:srgbClr val="231F20">
                    <a:alpha val="100000"/>
                  </a:srgbClr>
                </a:solidFill>
                <a:latin typeface="Arial" panose="020B0604020202020204"/>
                <a:ea typeface="Arial" panose="020B0604020202020204"/>
                <a:cs typeface="Arial" panose="020B0604020202020204"/>
              </a:rPr>
              <a:t>SW</a:t>
            </a:r>
            <a:r>
              <a:rPr sz="1100" kern="0" spc="80" dirty="0">
                <a:solidFill>
                  <a:srgbClr val="231F20">
                    <a:alpha val="100000"/>
                  </a:srgbClr>
                </a:solidFill>
                <a:latin typeface="Arial" panose="020B0604020202020204"/>
                <a:ea typeface="Arial" panose="020B0604020202020204"/>
                <a:cs typeface="Arial" panose="020B0604020202020204"/>
              </a:rPr>
              <a:t>-</a:t>
            </a:r>
            <a:r>
              <a:rPr sz="1100" kern="0" spc="0" dirty="0">
                <a:solidFill>
                  <a:srgbClr val="231F20">
                    <a:alpha val="100000"/>
                  </a:srgbClr>
                </a:solidFill>
                <a:latin typeface="Arial" panose="020B0604020202020204"/>
                <a:ea typeface="Arial" panose="020B0604020202020204"/>
                <a:cs typeface="Arial" panose="020B0604020202020204"/>
              </a:rPr>
              <a:t>TRMR</a:t>
            </a:r>
            <a:r>
              <a:rPr sz="1100" kern="0" spc="80" dirty="0">
                <a:solidFill>
                  <a:srgbClr val="231F20">
                    <a:alpha val="100000"/>
                  </a:srgbClr>
                </a:solidFill>
                <a:latin typeface="Arial" panose="020B0604020202020204"/>
                <a:ea typeface="Arial" panose="020B0604020202020204"/>
                <a:cs typeface="Arial" panose="020B0604020202020204"/>
              </a:rPr>
              <a:t>-54005800-60C</a:t>
            </a:r>
            <a:endParaRPr sz="1100" dirty="0">
              <a:latin typeface="Arial" panose="020B0604020202020204"/>
              <a:ea typeface="Arial" panose="020B0604020202020204"/>
              <a:cs typeface="Arial" panose="020B0604020202020204"/>
            </a:endParaRPr>
          </a:p>
        </p:txBody>
      </p:sp>
      <p:sp>
        <p:nvSpPr>
          <p:cNvPr id="1672" name="textbox 1672"/>
          <p:cNvSpPr/>
          <p:nvPr/>
        </p:nvSpPr>
        <p:spPr>
          <a:xfrm>
            <a:off x="701867" y="3968925"/>
            <a:ext cx="1094105" cy="2620645"/>
          </a:xfrm>
          <a:prstGeom prst="rect">
            <a:avLst/>
          </a:prstGeom>
          <a:noFill/>
          <a:ln w="0" cap="flat">
            <a:noFill/>
            <a:prstDash val="solid"/>
            <a:miter lim="0"/>
          </a:ln>
        </p:spPr>
        <p:txBody>
          <a:bodyPr vert="horz" wrap="square" lIns="0" tIns="0" rIns="0" bIns="0"/>
          <a:p>
            <a:pPr algn="l" rtl="0" eaLnBrk="0">
              <a:lnSpc>
                <a:spcPct val="82000"/>
              </a:lnSpc>
            </a:pPr>
            <a:endParaRPr sz="100" dirty="0">
              <a:latin typeface="Arial" panose="020B0604020202020204"/>
              <a:ea typeface="Arial" panose="020B0604020202020204"/>
              <a:cs typeface="Arial" panose="020B0604020202020204"/>
            </a:endParaRPr>
          </a:p>
          <a:p>
            <a:pPr marL="14605" algn="l" rtl="0" eaLnBrk="0">
              <a:lnSpc>
                <a:spcPct val="76000"/>
              </a:lnSpc>
            </a:pPr>
            <a:r>
              <a:rPr sz="800" kern="0" spc="50" dirty="0">
                <a:solidFill>
                  <a:srgbClr val="FFFFFF">
                    <a:alpha val="100000"/>
                  </a:srgbClr>
                </a:solidFill>
                <a:latin typeface="Arial" panose="020B0604020202020204"/>
                <a:ea typeface="Arial" panose="020B0604020202020204"/>
                <a:cs typeface="Arial" panose="020B0604020202020204"/>
              </a:rPr>
              <a:t>PARAMETER</a:t>
            </a:r>
            <a:endParaRPr sz="800" dirty="0">
              <a:latin typeface="Arial" panose="020B0604020202020204"/>
              <a:ea typeface="Arial" panose="020B0604020202020204"/>
              <a:cs typeface="Arial" panose="020B0604020202020204"/>
            </a:endParaRPr>
          </a:p>
          <a:p>
            <a:pPr marL="12700" algn="l" rtl="0" eaLnBrk="0">
              <a:lnSpc>
                <a:spcPct val="88000"/>
              </a:lnSpc>
              <a:spcBef>
                <a:spcPts val="630"/>
              </a:spcBef>
            </a:pPr>
            <a:r>
              <a:rPr sz="800" kern="0" spc="40" dirty="0">
                <a:solidFill>
                  <a:srgbClr val="231F20">
                    <a:alpha val="100000"/>
                  </a:srgbClr>
                </a:solidFill>
                <a:latin typeface="Arial" panose="020B0604020202020204"/>
                <a:ea typeface="Arial" panose="020B0604020202020204"/>
                <a:cs typeface="Arial" panose="020B0604020202020204"/>
              </a:rPr>
              <a:t>Operating</a:t>
            </a:r>
            <a:r>
              <a:rPr sz="800" kern="0" spc="100" dirty="0">
                <a:solidFill>
                  <a:srgbClr val="231F20">
                    <a:alpha val="100000"/>
                  </a:srgbClr>
                </a:solidFill>
                <a:latin typeface="Arial" panose="020B0604020202020204"/>
                <a:ea typeface="Arial" panose="020B0604020202020204"/>
                <a:cs typeface="Arial" panose="020B0604020202020204"/>
              </a:rPr>
              <a:t> </a:t>
            </a:r>
            <a:r>
              <a:rPr sz="800" kern="0" spc="40" dirty="0">
                <a:solidFill>
                  <a:srgbClr val="231F20">
                    <a:alpha val="100000"/>
                  </a:srgbClr>
                </a:solidFill>
                <a:latin typeface="Arial" panose="020B0604020202020204"/>
                <a:ea typeface="Arial" panose="020B0604020202020204"/>
                <a:cs typeface="Arial" panose="020B0604020202020204"/>
              </a:rPr>
              <a:t>Frequency</a:t>
            </a:r>
            <a:endParaRPr sz="800" dirty="0">
              <a:latin typeface="Arial" panose="020B0604020202020204"/>
              <a:ea typeface="Arial" panose="020B0604020202020204"/>
              <a:cs typeface="Arial" panose="020B0604020202020204"/>
            </a:endParaRPr>
          </a:p>
          <a:p>
            <a:pPr marL="16510" algn="l" rtl="0" eaLnBrk="0">
              <a:lnSpc>
                <a:spcPct val="76000"/>
              </a:lnSpc>
              <a:spcBef>
                <a:spcPts val="575"/>
              </a:spcBef>
            </a:pPr>
            <a:r>
              <a:rPr sz="800" kern="0" spc="30" dirty="0">
                <a:solidFill>
                  <a:srgbClr val="231F20">
                    <a:alpha val="100000"/>
                  </a:srgbClr>
                </a:solidFill>
                <a:latin typeface="Arial" panose="020B0604020202020204"/>
                <a:ea typeface="Arial" panose="020B0604020202020204"/>
                <a:cs typeface="Arial" panose="020B0604020202020204"/>
              </a:rPr>
              <a:t>RF</a:t>
            </a:r>
            <a:r>
              <a:rPr sz="800" kern="0" spc="140" dirty="0">
                <a:solidFill>
                  <a:srgbClr val="231F20">
                    <a:alpha val="100000"/>
                  </a:srgbClr>
                </a:solidFill>
                <a:latin typeface="Arial" panose="020B0604020202020204"/>
                <a:ea typeface="Arial" panose="020B0604020202020204"/>
                <a:cs typeface="Arial" panose="020B0604020202020204"/>
              </a:rPr>
              <a:t> </a:t>
            </a:r>
            <a:r>
              <a:rPr sz="800" kern="0" spc="30" dirty="0">
                <a:solidFill>
                  <a:srgbClr val="231F20">
                    <a:alpha val="100000"/>
                  </a:srgbClr>
                </a:solidFill>
                <a:latin typeface="Arial" panose="020B0604020202020204"/>
                <a:ea typeface="Arial" panose="020B0604020202020204"/>
                <a:cs typeface="Arial" panose="020B0604020202020204"/>
              </a:rPr>
              <a:t>INPUT</a:t>
            </a:r>
            <a:endParaRPr sz="800" dirty="0">
              <a:latin typeface="Arial" panose="020B0604020202020204"/>
              <a:ea typeface="Arial" panose="020B0604020202020204"/>
              <a:cs typeface="Arial" panose="020B0604020202020204"/>
            </a:endParaRPr>
          </a:p>
          <a:p>
            <a:pPr marL="15875" algn="l" rtl="0" eaLnBrk="0">
              <a:lnSpc>
                <a:spcPct val="77000"/>
              </a:lnSpc>
              <a:spcBef>
                <a:spcPts val="675"/>
              </a:spcBef>
            </a:pPr>
            <a:r>
              <a:rPr sz="800" kern="0" spc="30" dirty="0">
                <a:solidFill>
                  <a:srgbClr val="231F20">
                    <a:alpha val="100000"/>
                  </a:srgbClr>
                </a:solidFill>
                <a:latin typeface="Arial" panose="020B0604020202020204"/>
                <a:ea typeface="Arial" panose="020B0604020202020204"/>
                <a:cs typeface="Arial" panose="020B0604020202020204"/>
              </a:rPr>
              <a:t>Power</a:t>
            </a:r>
            <a:r>
              <a:rPr sz="800" kern="0" spc="130" dirty="0">
                <a:solidFill>
                  <a:srgbClr val="231F20">
                    <a:alpha val="100000"/>
                  </a:srgbClr>
                </a:solidFill>
                <a:latin typeface="Arial" panose="020B0604020202020204"/>
                <a:ea typeface="Arial" panose="020B0604020202020204"/>
                <a:cs typeface="Arial" panose="020B0604020202020204"/>
              </a:rPr>
              <a:t> </a:t>
            </a:r>
            <a:r>
              <a:rPr sz="800" kern="0" spc="30" dirty="0">
                <a:solidFill>
                  <a:srgbClr val="231F20">
                    <a:alpha val="100000"/>
                  </a:srgbClr>
                </a:solidFill>
                <a:latin typeface="Arial" panose="020B0604020202020204"/>
                <a:ea typeface="Arial" panose="020B0604020202020204"/>
                <a:cs typeface="Arial" panose="020B0604020202020204"/>
              </a:rPr>
              <a:t>Gain</a:t>
            </a:r>
            <a:endParaRPr sz="800" dirty="0">
              <a:latin typeface="Arial" panose="020B0604020202020204"/>
              <a:ea typeface="Arial" panose="020B0604020202020204"/>
              <a:cs typeface="Arial" panose="020B0604020202020204"/>
            </a:endParaRPr>
          </a:p>
          <a:p>
            <a:pPr marL="15875" algn="l" rtl="0" eaLnBrk="0">
              <a:lnSpc>
                <a:spcPct val="88000"/>
              </a:lnSpc>
              <a:spcBef>
                <a:spcPts val="670"/>
              </a:spcBef>
            </a:pPr>
            <a:r>
              <a:rPr sz="800" kern="0" spc="40" dirty="0">
                <a:solidFill>
                  <a:srgbClr val="231F20">
                    <a:alpha val="100000"/>
                  </a:srgbClr>
                </a:solidFill>
                <a:latin typeface="Arial" panose="020B0604020202020204"/>
                <a:ea typeface="Arial" panose="020B0604020202020204"/>
                <a:cs typeface="Arial" panose="020B0604020202020204"/>
              </a:rPr>
              <a:t>P-1dB Output</a:t>
            </a:r>
            <a:r>
              <a:rPr sz="800" kern="0" spc="100" dirty="0">
                <a:solidFill>
                  <a:srgbClr val="231F20">
                    <a:alpha val="100000"/>
                  </a:srgbClr>
                </a:solidFill>
                <a:latin typeface="Arial" panose="020B0604020202020204"/>
                <a:ea typeface="Arial" panose="020B0604020202020204"/>
                <a:cs typeface="Arial" panose="020B0604020202020204"/>
              </a:rPr>
              <a:t> </a:t>
            </a:r>
            <a:r>
              <a:rPr sz="800" kern="0" spc="40" dirty="0">
                <a:solidFill>
                  <a:srgbClr val="231F20">
                    <a:alpha val="100000"/>
                  </a:srgbClr>
                </a:solidFill>
                <a:latin typeface="Arial" panose="020B0604020202020204"/>
                <a:ea typeface="Arial" panose="020B0604020202020204"/>
                <a:cs typeface="Arial" panose="020B0604020202020204"/>
              </a:rPr>
              <a:t>Power</a:t>
            </a:r>
            <a:endParaRPr sz="800" dirty="0">
              <a:latin typeface="Arial" panose="020B0604020202020204"/>
              <a:ea typeface="Arial" panose="020B0604020202020204"/>
              <a:cs typeface="Arial" panose="020B0604020202020204"/>
            </a:endParaRPr>
          </a:p>
          <a:p>
            <a:pPr marL="15875" algn="l" rtl="0" eaLnBrk="0">
              <a:lnSpc>
                <a:spcPct val="138000"/>
              </a:lnSpc>
              <a:spcBef>
                <a:spcPts val="175"/>
              </a:spcBef>
            </a:pPr>
            <a:r>
              <a:rPr sz="800" kern="0" spc="40" dirty="0">
                <a:solidFill>
                  <a:srgbClr val="231F20">
                    <a:alpha val="100000"/>
                  </a:srgbClr>
                </a:solidFill>
                <a:latin typeface="Arial" panose="020B0604020202020204"/>
                <a:ea typeface="Arial" panose="020B0604020202020204"/>
                <a:cs typeface="Arial" panose="020B0604020202020204"/>
              </a:rPr>
              <a:t>P-sat Output</a:t>
            </a:r>
            <a:r>
              <a:rPr sz="800" kern="0" spc="90" dirty="0">
                <a:solidFill>
                  <a:srgbClr val="231F20">
                    <a:alpha val="100000"/>
                  </a:srgbClr>
                </a:solidFill>
                <a:latin typeface="Arial" panose="020B0604020202020204"/>
                <a:ea typeface="Arial" panose="020B0604020202020204"/>
                <a:cs typeface="Arial" panose="020B0604020202020204"/>
              </a:rPr>
              <a:t> </a:t>
            </a:r>
            <a:r>
              <a:rPr sz="800" kern="0" spc="40" dirty="0">
                <a:solidFill>
                  <a:srgbClr val="231F20">
                    <a:alpha val="100000"/>
                  </a:srgbClr>
                </a:solidFill>
                <a:latin typeface="Arial" panose="020B0604020202020204"/>
                <a:ea typeface="Arial" panose="020B0604020202020204"/>
                <a:cs typeface="Arial" panose="020B0604020202020204"/>
              </a:rPr>
              <a:t>Po</a:t>
            </a:r>
            <a:r>
              <a:rPr sz="800" kern="0" spc="30" dirty="0">
                <a:solidFill>
                  <a:srgbClr val="231F20">
                    <a:alpha val="100000"/>
                  </a:srgbClr>
                </a:solidFill>
                <a:latin typeface="Arial" panose="020B0604020202020204"/>
                <a:ea typeface="Arial" panose="020B0604020202020204"/>
                <a:cs typeface="Arial" panose="020B0604020202020204"/>
              </a:rPr>
              <a:t>wer</a:t>
            </a:r>
            <a:r>
              <a:rPr sz="800" kern="0" spc="0" dirty="0">
                <a:solidFill>
                  <a:srgbClr val="231F20">
                    <a:alpha val="100000"/>
                  </a:srgbClr>
                </a:solidFill>
                <a:latin typeface="Arial" panose="020B0604020202020204"/>
                <a:ea typeface="Arial" panose="020B0604020202020204"/>
                <a:cs typeface="Arial" panose="020B0604020202020204"/>
              </a:rPr>
              <a:t>    </a:t>
            </a:r>
            <a:r>
              <a:rPr sz="800" kern="0" spc="40" dirty="0">
                <a:solidFill>
                  <a:srgbClr val="231F20">
                    <a:alpha val="100000"/>
                  </a:srgbClr>
                </a:solidFill>
                <a:latin typeface="Arial" panose="020B0604020202020204"/>
                <a:ea typeface="Arial" panose="020B0604020202020204"/>
                <a:cs typeface="Arial" panose="020B0604020202020204"/>
              </a:rPr>
              <a:t>Power Gain</a:t>
            </a:r>
            <a:r>
              <a:rPr sz="800" kern="0" spc="90" dirty="0">
                <a:solidFill>
                  <a:srgbClr val="231F20">
                    <a:alpha val="100000"/>
                  </a:srgbClr>
                </a:solidFill>
                <a:latin typeface="Arial" panose="020B0604020202020204"/>
                <a:ea typeface="Arial" panose="020B0604020202020204"/>
                <a:cs typeface="Arial" panose="020B0604020202020204"/>
              </a:rPr>
              <a:t> </a:t>
            </a:r>
            <a:r>
              <a:rPr sz="800" kern="0" spc="40" dirty="0">
                <a:solidFill>
                  <a:srgbClr val="231F20">
                    <a:alpha val="100000"/>
                  </a:srgbClr>
                </a:solidFill>
                <a:latin typeface="Arial" panose="020B0604020202020204"/>
                <a:ea typeface="Arial" panose="020B0604020202020204"/>
                <a:cs typeface="Arial" panose="020B0604020202020204"/>
              </a:rPr>
              <a:t>Flatn</a:t>
            </a:r>
            <a:r>
              <a:rPr sz="800" kern="0" spc="30" dirty="0">
                <a:solidFill>
                  <a:srgbClr val="231F20">
                    <a:alpha val="100000"/>
                  </a:srgbClr>
                </a:solidFill>
                <a:latin typeface="Arial" panose="020B0604020202020204"/>
                <a:ea typeface="Arial" panose="020B0604020202020204"/>
                <a:cs typeface="Arial" panose="020B0604020202020204"/>
              </a:rPr>
              <a:t>ess</a:t>
            </a:r>
            <a:endParaRPr sz="800" dirty="0">
              <a:latin typeface="Arial" panose="020B0604020202020204"/>
              <a:ea typeface="Arial" panose="020B0604020202020204"/>
              <a:cs typeface="Arial" panose="020B0604020202020204"/>
            </a:endParaRPr>
          </a:p>
          <a:p>
            <a:pPr marL="12700" indent="5080" algn="l" rtl="0" eaLnBrk="0">
              <a:lnSpc>
                <a:spcPct val="139000"/>
              </a:lnSpc>
              <a:spcBef>
                <a:spcPts val="205"/>
              </a:spcBef>
            </a:pPr>
            <a:r>
              <a:rPr sz="800" kern="0" spc="30" dirty="0">
                <a:solidFill>
                  <a:srgbClr val="231F20">
                    <a:alpha val="100000"/>
                  </a:srgbClr>
                </a:solidFill>
                <a:latin typeface="Arial" panose="020B0604020202020204"/>
                <a:ea typeface="Arial" panose="020B0604020202020204"/>
                <a:cs typeface="Arial" panose="020B0604020202020204"/>
              </a:rPr>
              <a:t>In/Out</a:t>
            </a:r>
            <a:r>
              <a:rPr sz="800" kern="0" spc="190" dirty="0">
                <a:solidFill>
                  <a:srgbClr val="231F20">
                    <a:alpha val="100000"/>
                  </a:srgbClr>
                </a:solidFill>
                <a:latin typeface="Arial" panose="020B0604020202020204"/>
                <a:ea typeface="Arial" panose="020B0604020202020204"/>
                <a:cs typeface="Arial" panose="020B0604020202020204"/>
              </a:rPr>
              <a:t> </a:t>
            </a:r>
            <a:r>
              <a:rPr sz="800" kern="0" spc="30" dirty="0">
                <a:solidFill>
                  <a:srgbClr val="231F20">
                    <a:alpha val="100000"/>
                  </a:srgbClr>
                </a:solidFill>
                <a:latin typeface="Arial" panose="020B0604020202020204"/>
                <a:ea typeface="Arial" panose="020B0604020202020204"/>
                <a:cs typeface="Arial" panose="020B0604020202020204"/>
              </a:rPr>
              <a:t>Impedance</a:t>
            </a:r>
            <a:r>
              <a:rPr sz="800" kern="0" spc="0" dirty="0">
                <a:solidFill>
                  <a:srgbClr val="231F20">
                    <a:alpha val="100000"/>
                  </a:srgbClr>
                </a:solidFill>
                <a:latin typeface="Arial" panose="020B0604020202020204"/>
                <a:ea typeface="Arial" panose="020B0604020202020204"/>
                <a:cs typeface="Arial" panose="020B0604020202020204"/>
              </a:rPr>
              <a:t>        </a:t>
            </a:r>
            <a:r>
              <a:rPr sz="800" kern="0" spc="40" dirty="0">
                <a:solidFill>
                  <a:srgbClr val="231F20">
                    <a:alpha val="100000"/>
                  </a:srgbClr>
                </a:solidFill>
                <a:latin typeface="Arial" panose="020B0604020202020204"/>
                <a:ea typeface="Arial" panose="020B0604020202020204"/>
                <a:cs typeface="Arial" panose="020B0604020202020204"/>
              </a:rPr>
              <a:t>Spurious Signals</a:t>
            </a:r>
            <a:r>
              <a:rPr sz="800" kern="0" spc="0" dirty="0">
                <a:solidFill>
                  <a:srgbClr val="231F20">
                    <a:alpha val="100000"/>
                  </a:srgbClr>
                </a:solidFill>
                <a:latin typeface="Arial" panose="020B0604020202020204"/>
                <a:ea typeface="Arial" panose="020B0604020202020204"/>
                <a:cs typeface="Arial" panose="020B0604020202020204"/>
              </a:rPr>
              <a:t>         </a:t>
            </a:r>
            <a:r>
              <a:rPr sz="800" kern="0" spc="40" dirty="0">
                <a:solidFill>
                  <a:srgbClr val="231F20">
                    <a:alpha val="100000"/>
                  </a:srgbClr>
                </a:solidFill>
                <a:latin typeface="Arial" panose="020B0604020202020204"/>
                <a:ea typeface="Arial" panose="020B0604020202020204"/>
                <a:cs typeface="Arial" panose="020B0604020202020204"/>
              </a:rPr>
              <a:t>Harmonic  Signals</a:t>
            </a:r>
            <a:r>
              <a:rPr sz="800" kern="0" spc="0" dirty="0">
                <a:solidFill>
                  <a:srgbClr val="231F20">
                    <a:alpha val="100000"/>
                  </a:srgbClr>
                </a:solidFill>
                <a:latin typeface="Arial" panose="020B0604020202020204"/>
                <a:ea typeface="Arial" panose="020B0604020202020204"/>
                <a:cs typeface="Arial" panose="020B0604020202020204"/>
              </a:rPr>
              <a:t>       </a:t>
            </a:r>
            <a:r>
              <a:rPr sz="800" kern="0" spc="30" dirty="0">
                <a:solidFill>
                  <a:srgbClr val="231F20">
                    <a:alpha val="100000"/>
                  </a:srgbClr>
                </a:solidFill>
                <a:latin typeface="Arial" panose="020B0604020202020204"/>
                <a:ea typeface="Arial" panose="020B0604020202020204"/>
                <a:cs typeface="Arial" panose="020B0604020202020204"/>
              </a:rPr>
              <a:t>RX</a:t>
            </a:r>
            <a:r>
              <a:rPr sz="800" kern="0" spc="110" dirty="0">
                <a:solidFill>
                  <a:srgbClr val="231F20">
                    <a:alpha val="100000"/>
                  </a:srgbClr>
                </a:solidFill>
                <a:latin typeface="Arial" panose="020B0604020202020204"/>
                <a:ea typeface="Arial" panose="020B0604020202020204"/>
                <a:cs typeface="Arial" panose="020B0604020202020204"/>
              </a:rPr>
              <a:t> </a:t>
            </a:r>
            <a:r>
              <a:rPr sz="800" kern="0" spc="30" dirty="0">
                <a:solidFill>
                  <a:srgbClr val="231F20">
                    <a:alpha val="100000"/>
                  </a:srgbClr>
                </a:solidFill>
                <a:latin typeface="Arial" panose="020B0604020202020204"/>
                <a:ea typeface="Arial" panose="020B0604020202020204"/>
                <a:cs typeface="Arial" panose="020B0604020202020204"/>
              </a:rPr>
              <a:t>Gain</a:t>
            </a:r>
            <a:endParaRPr sz="800" dirty="0">
              <a:latin typeface="Arial" panose="020B0604020202020204"/>
              <a:ea typeface="Arial" panose="020B0604020202020204"/>
              <a:cs typeface="Arial" panose="020B0604020202020204"/>
            </a:endParaRPr>
          </a:p>
          <a:p>
            <a:pPr marL="15875" algn="l" rtl="0" eaLnBrk="0">
              <a:lnSpc>
                <a:spcPct val="88000"/>
              </a:lnSpc>
              <a:spcBef>
                <a:spcPts val="560"/>
              </a:spcBef>
            </a:pPr>
            <a:r>
              <a:rPr sz="800" kern="0" spc="30" dirty="0">
                <a:solidFill>
                  <a:srgbClr val="231F20">
                    <a:alpha val="100000"/>
                  </a:srgbClr>
                </a:solidFill>
                <a:latin typeface="Arial" panose="020B0604020202020204"/>
                <a:ea typeface="Arial" panose="020B0604020202020204"/>
                <a:cs typeface="Arial" panose="020B0604020202020204"/>
              </a:rPr>
              <a:t>Noise</a:t>
            </a:r>
            <a:r>
              <a:rPr sz="800" kern="0" spc="110" dirty="0">
                <a:solidFill>
                  <a:srgbClr val="231F20">
                    <a:alpha val="100000"/>
                  </a:srgbClr>
                </a:solidFill>
                <a:latin typeface="Arial" panose="020B0604020202020204"/>
                <a:ea typeface="Arial" panose="020B0604020202020204"/>
                <a:cs typeface="Arial" panose="020B0604020202020204"/>
              </a:rPr>
              <a:t> </a:t>
            </a:r>
            <a:r>
              <a:rPr sz="800" kern="0" spc="30" dirty="0">
                <a:solidFill>
                  <a:srgbClr val="231F20">
                    <a:alpha val="100000"/>
                  </a:srgbClr>
                </a:solidFill>
                <a:latin typeface="Arial" panose="020B0604020202020204"/>
                <a:ea typeface="Arial" panose="020B0604020202020204"/>
                <a:cs typeface="Arial" panose="020B0604020202020204"/>
              </a:rPr>
              <a:t>Figure</a:t>
            </a:r>
            <a:endParaRPr sz="800" dirty="0">
              <a:latin typeface="Arial" panose="020B0604020202020204"/>
              <a:ea typeface="Arial" panose="020B0604020202020204"/>
              <a:cs typeface="Arial" panose="020B0604020202020204"/>
            </a:endParaRPr>
          </a:p>
          <a:p>
            <a:pPr marL="12700" algn="l" rtl="0" eaLnBrk="0">
              <a:lnSpc>
                <a:spcPct val="141000"/>
              </a:lnSpc>
              <a:spcBef>
                <a:spcPts val="135"/>
              </a:spcBef>
            </a:pPr>
            <a:r>
              <a:rPr sz="800" kern="0" spc="40" dirty="0">
                <a:solidFill>
                  <a:srgbClr val="231F20">
                    <a:alpha val="100000"/>
                  </a:srgbClr>
                </a:solidFill>
                <a:latin typeface="Arial" panose="020B0604020202020204"/>
                <a:ea typeface="Arial" panose="020B0604020202020204"/>
                <a:cs typeface="Arial" panose="020B0604020202020204"/>
              </a:rPr>
              <a:t>Operating Vo</a:t>
            </a:r>
            <a:r>
              <a:rPr sz="800" kern="0" spc="30" dirty="0">
                <a:solidFill>
                  <a:srgbClr val="231F20">
                    <a:alpha val="100000"/>
                  </a:srgbClr>
                </a:solidFill>
                <a:latin typeface="Arial" panose="020B0604020202020204"/>
                <a:ea typeface="Arial" panose="020B0604020202020204"/>
                <a:cs typeface="Arial" panose="020B0604020202020204"/>
              </a:rPr>
              <a:t>ltage</a:t>
            </a:r>
            <a:r>
              <a:rPr sz="800" kern="0" spc="0" dirty="0">
                <a:solidFill>
                  <a:srgbClr val="231F20">
                    <a:alpha val="100000"/>
                  </a:srgbClr>
                </a:solidFill>
                <a:latin typeface="Arial" panose="020B0604020202020204"/>
                <a:ea typeface="Arial" panose="020B0604020202020204"/>
                <a:cs typeface="Arial" panose="020B0604020202020204"/>
              </a:rPr>
              <a:t>       </a:t>
            </a:r>
            <a:r>
              <a:rPr sz="800" kern="0" spc="40" dirty="0">
                <a:solidFill>
                  <a:srgbClr val="231F20">
                    <a:alpha val="100000"/>
                  </a:srgbClr>
                </a:solidFill>
                <a:latin typeface="Arial" panose="020B0604020202020204"/>
                <a:ea typeface="Arial" panose="020B0604020202020204"/>
                <a:cs typeface="Arial" panose="020B0604020202020204"/>
              </a:rPr>
              <a:t>Supply</a:t>
            </a:r>
            <a:r>
              <a:rPr sz="800" kern="0" spc="90" dirty="0">
                <a:solidFill>
                  <a:srgbClr val="231F20">
                    <a:alpha val="100000"/>
                  </a:srgbClr>
                </a:solidFill>
                <a:latin typeface="Arial" panose="020B0604020202020204"/>
                <a:ea typeface="Arial" panose="020B0604020202020204"/>
                <a:cs typeface="Arial" panose="020B0604020202020204"/>
              </a:rPr>
              <a:t> </a:t>
            </a:r>
            <a:r>
              <a:rPr sz="800" kern="0" spc="40" dirty="0">
                <a:solidFill>
                  <a:srgbClr val="231F20">
                    <a:alpha val="100000"/>
                  </a:srgbClr>
                </a:solidFill>
                <a:latin typeface="Arial" panose="020B0604020202020204"/>
                <a:ea typeface="Arial" panose="020B0604020202020204"/>
                <a:cs typeface="Arial" panose="020B0604020202020204"/>
              </a:rPr>
              <a:t>Power</a:t>
            </a:r>
            <a:endParaRPr sz="800" dirty="0">
              <a:latin typeface="Arial" panose="020B0604020202020204"/>
              <a:ea typeface="Arial" panose="020B0604020202020204"/>
              <a:cs typeface="Arial" panose="020B0604020202020204"/>
            </a:endParaRPr>
          </a:p>
          <a:p>
            <a:pPr algn="l" rtl="0" eaLnBrk="0">
              <a:lnSpc>
                <a:spcPct val="112000"/>
              </a:lnSpc>
            </a:pPr>
            <a:endParaRPr sz="400" dirty="0">
              <a:latin typeface="Arial" panose="020B0604020202020204"/>
              <a:ea typeface="Arial" panose="020B0604020202020204"/>
              <a:cs typeface="Arial" panose="020B0604020202020204"/>
            </a:endParaRPr>
          </a:p>
          <a:p>
            <a:pPr marL="17780" algn="l" rtl="0" eaLnBrk="0">
              <a:lnSpc>
                <a:spcPct val="88000"/>
              </a:lnSpc>
              <a:spcBef>
                <a:spcPts val="5"/>
              </a:spcBef>
            </a:pPr>
            <a:r>
              <a:rPr sz="800" kern="0" spc="40" dirty="0">
                <a:solidFill>
                  <a:srgbClr val="231F20">
                    <a:alpha val="100000"/>
                  </a:srgbClr>
                </a:solidFill>
                <a:latin typeface="Arial" panose="020B0604020202020204"/>
                <a:ea typeface="Arial" panose="020B0604020202020204"/>
                <a:cs typeface="Arial" panose="020B0604020202020204"/>
              </a:rPr>
              <a:t>Input VSWR</a:t>
            </a:r>
            <a:endParaRPr sz="800" dirty="0">
              <a:latin typeface="Arial" panose="020B0604020202020204"/>
              <a:ea typeface="Arial" panose="020B0604020202020204"/>
              <a:cs typeface="Arial" panose="020B0604020202020204"/>
            </a:endParaRPr>
          </a:p>
        </p:txBody>
      </p:sp>
      <p:sp>
        <p:nvSpPr>
          <p:cNvPr id="1674" name="textbox 1674"/>
          <p:cNvSpPr/>
          <p:nvPr/>
        </p:nvSpPr>
        <p:spPr>
          <a:xfrm>
            <a:off x="554074" y="6640302"/>
            <a:ext cx="1262380" cy="168910"/>
          </a:xfrm>
          <a:prstGeom prst="rect">
            <a:avLst/>
          </a:prstGeom>
          <a:noFill/>
          <a:ln w="0" cap="flat">
            <a:noFill/>
            <a:prstDash val="solid"/>
            <a:miter lim="0"/>
          </a:ln>
        </p:spPr>
        <p:txBody>
          <a:bodyPr vert="horz" wrap="square" lIns="0" tIns="0" rIns="0" bIns="0"/>
          <a:p>
            <a:pPr algn="l" rtl="0" eaLnBrk="0">
              <a:lnSpc>
                <a:spcPct val="87000"/>
              </a:lnSpc>
            </a:pPr>
            <a:endParaRPr sz="100" dirty="0">
              <a:latin typeface="Arial" panose="020B0604020202020204"/>
              <a:ea typeface="Arial" panose="020B0604020202020204"/>
              <a:cs typeface="Arial" panose="020B0604020202020204"/>
            </a:endParaRPr>
          </a:p>
          <a:p>
            <a:pPr marL="12700" algn="l" rtl="0" eaLnBrk="0">
              <a:lnSpc>
                <a:spcPct val="85000"/>
              </a:lnSpc>
            </a:pPr>
            <a:r>
              <a:rPr sz="1100" kern="0" spc="40" dirty="0">
                <a:solidFill>
                  <a:srgbClr val="21294D">
                    <a:alpha val="100000"/>
                  </a:srgbClr>
                </a:solidFill>
                <a:latin typeface="Arial" panose="020B0604020202020204"/>
                <a:ea typeface="Arial" panose="020B0604020202020204"/>
                <a:cs typeface="Arial" panose="020B0604020202020204"/>
              </a:rPr>
              <a:t>1.2</a:t>
            </a:r>
            <a:r>
              <a:rPr sz="1100" kern="0" spc="120" dirty="0">
                <a:solidFill>
                  <a:srgbClr val="21294D">
                    <a:alpha val="100000"/>
                  </a:srgbClr>
                </a:solidFill>
                <a:latin typeface="Arial" panose="020B0604020202020204"/>
                <a:ea typeface="Arial" panose="020B0604020202020204"/>
                <a:cs typeface="Arial" panose="020B0604020202020204"/>
              </a:rPr>
              <a:t> </a:t>
            </a:r>
            <a:r>
              <a:rPr sz="1100" kern="0" spc="40" dirty="0">
                <a:solidFill>
                  <a:srgbClr val="21294D">
                    <a:alpha val="100000"/>
                  </a:srgbClr>
                </a:solidFill>
                <a:latin typeface="Arial" panose="020B0604020202020204"/>
                <a:ea typeface="Arial" panose="020B0604020202020204"/>
                <a:cs typeface="Arial" panose="020B0604020202020204"/>
              </a:rPr>
              <a:t>MECHANICAL</a:t>
            </a:r>
            <a:endParaRPr sz="1100" dirty="0">
              <a:latin typeface="Arial" panose="020B0604020202020204"/>
              <a:ea typeface="Arial" panose="020B0604020202020204"/>
              <a:cs typeface="Arial" panose="020B0604020202020204"/>
            </a:endParaRPr>
          </a:p>
        </p:txBody>
      </p:sp>
      <p:sp>
        <p:nvSpPr>
          <p:cNvPr id="1680" name="textbox 1680"/>
          <p:cNvSpPr/>
          <p:nvPr/>
        </p:nvSpPr>
        <p:spPr>
          <a:xfrm>
            <a:off x="559025" y="3794347"/>
            <a:ext cx="2120900" cy="105410"/>
          </a:xfrm>
          <a:prstGeom prst="rect">
            <a:avLst/>
          </a:prstGeom>
          <a:noFill/>
          <a:ln w="0" cap="flat">
            <a:noFill/>
            <a:prstDash val="solid"/>
            <a:miter lim="0"/>
          </a:ln>
        </p:spPr>
        <p:txBody>
          <a:bodyPr vert="horz" wrap="square" lIns="0" tIns="0" rIns="0" bIns="0"/>
          <a:p>
            <a:pPr algn="l" rtl="0" eaLnBrk="0">
              <a:lnSpc>
                <a:spcPct val="83000"/>
              </a:lnSpc>
            </a:pPr>
            <a:endParaRPr sz="100" dirty="0">
              <a:latin typeface="Arial" panose="020B0604020202020204"/>
              <a:ea typeface="Arial" panose="020B0604020202020204"/>
              <a:cs typeface="Arial" panose="020B0604020202020204"/>
            </a:endParaRPr>
          </a:p>
          <a:p>
            <a:pPr marL="12700" algn="l" rtl="0" eaLnBrk="0">
              <a:lnSpc>
                <a:spcPts val="630"/>
              </a:lnSpc>
            </a:pPr>
            <a:r>
              <a:rPr sz="500" kern="0" spc="40" dirty="0">
                <a:solidFill>
                  <a:srgbClr val="231F20">
                    <a:alpha val="100000"/>
                  </a:srgbClr>
                </a:solidFill>
                <a:latin typeface="Arial" panose="020B0604020202020204"/>
                <a:ea typeface="Arial" panose="020B0604020202020204"/>
                <a:cs typeface="Arial" panose="020B0604020202020204"/>
              </a:rPr>
              <a:t>Typical</a:t>
            </a:r>
            <a:r>
              <a:rPr sz="500" kern="0" spc="60" dirty="0">
                <a:solidFill>
                  <a:srgbClr val="231F20">
                    <a:alpha val="100000"/>
                  </a:srgbClr>
                </a:solidFill>
                <a:latin typeface="Arial" panose="020B0604020202020204"/>
                <a:ea typeface="Arial" panose="020B0604020202020204"/>
                <a:cs typeface="Arial" panose="020B0604020202020204"/>
              </a:rPr>
              <a:t> </a:t>
            </a:r>
            <a:r>
              <a:rPr sz="500" kern="0" spc="40" dirty="0">
                <a:solidFill>
                  <a:srgbClr val="231F20">
                    <a:alpha val="100000"/>
                  </a:srgbClr>
                </a:solidFill>
                <a:latin typeface="Arial" panose="020B0604020202020204"/>
                <a:ea typeface="Arial" panose="020B0604020202020204"/>
                <a:cs typeface="Arial" panose="020B0604020202020204"/>
              </a:rPr>
              <a:t>performance at 220V  AC</a:t>
            </a:r>
            <a:r>
              <a:rPr sz="500" kern="0" spc="60" dirty="0">
                <a:solidFill>
                  <a:srgbClr val="231F20">
                    <a:alpha val="100000"/>
                  </a:srgbClr>
                </a:solidFill>
                <a:latin typeface="Arial" panose="020B0604020202020204"/>
                <a:ea typeface="Arial" panose="020B0604020202020204"/>
                <a:cs typeface="Arial" panose="020B0604020202020204"/>
              </a:rPr>
              <a:t> </a:t>
            </a:r>
            <a:r>
              <a:rPr sz="500" kern="0" spc="40" dirty="0">
                <a:solidFill>
                  <a:srgbClr val="231F20">
                    <a:alpha val="100000"/>
                  </a:srgbClr>
                </a:solidFill>
                <a:latin typeface="Arial" panose="020B0604020202020204"/>
                <a:ea typeface="Arial" panose="020B0604020202020204"/>
                <a:cs typeface="Arial" panose="020B0604020202020204"/>
              </a:rPr>
              <a:t>+25</a:t>
            </a:r>
            <a:r>
              <a:rPr sz="500" kern="0" spc="40" dirty="0">
                <a:solidFill>
                  <a:srgbClr val="231F20">
                    <a:alpha val="100000"/>
                  </a:srgbClr>
                </a:solidFill>
                <a:latin typeface="HarmonyOS Sans SC" panose="00000500000000000000" charset="-122"/>
                <a:ea typeface="HarmonyOS Sans SC" panose="00000500000000000000" charset="-122"/>
                <a:cs typeface="HarmonyOS Sans SC" panose="00000500000000000000" charset="-122"/>
              </a:rPr>
              <a:t>。C</a:t>
            </a:r>
            <a:r>
              <a:rPr sz="500" kern="0" spc="40" dirty="0">
                <a:solidFill>
                  <a:srgbClr val="231F20">
                    <a:alpha val="100000"/>
                  </a:srgbClr>
                </a:solidFill>
                <a:latin typeface="Arial" panose="020B0604020202020204"/>
                <a:ea typeface="Arial" panose="020B0604020202020204"/>
                <a:cs typeface="Arial" panose="020B0604020202020204"/>
              </a:rPr>
              <a:t>,</a:t>
            </a:r>
            <a:r>
              <a:rPr sz="500" kern="0" spc="30" dirty="0">
                <a:solidFill>
                  <a:srgbClr val="231F20">
                    <a:alpha val="100000"/>
                  </a:srgbClr>
                </a:solidFill>
                <a:latin typeface="Arial" panose="020B0604020202020204"/>
                <a:ea typeface="Arial" panose="020B0604020202020204"/>
                <a:cs typeface="Arial" panose="020B0604020202020204"/>
              </a:rPr>
              <a:t> and</a:t>
            </a:r>
            <a:r>
              <a:rPr sz="500" kern="0" spc="70" dirty="0">
                <a:solidFill>
                  <a:srgbClr val="231F20">
                    <a:alpha val="100000"/>
                  </a:srgbClr>
                </a:solidFill>
                <a:latin typeface="Arial" panose="020B0604020202020204"/>
                <a:ea typeface="Arial" panose="020B0604020202020204"/>
                <a:cs typeface="Arial" panose="020B0604020202020204"/>
              </a:rPr>
              <a:t> </a:t>
            </a:r>
            <a:r>
              <a:rPr sz="500" kern="0" spc="30" dirty="0">
                <a:solidFill>
                  <a:srgbClr val="231F20">
                    <a:alpha val="100000"/>
                  </a:srgbClr>
                </a:solidFill>
                <a:latin typeface="Arial" panose="020B0604020202020204"/>
                <a:ea typeface="Arial" panose="020B0604020202020204"/>
                <a:cs typeface="Arial" panose="020B0604020202020204"/>
              </a:rPr>
              <a:t>in a</a:t>
            </a:r>
            <a:r>
              <a:rPr sz="500" kern="0" spc="50" dirty="0">
                <a:solidFill>
                  <a:srgbClr val="231F20">
                    <a:alpha val="100000"/>
                  </a:srgbClr>
                </a:solidFill>
                <a:latin typeface="Arial" panose="020B0604020202020204"/>
                <a:ea typeface="Arial" panose="020B0604020202020204"/>
                <a:cs typeface="Arial" panose="020B0604020202020204"/>
              </a:rPr>
              <a:t> </a:t>
            </a:r>
            <a:r>
              <a:rPr sz="500" kern="0" spc="30" dirty="0">
                <a:solidFill>
                  <a:srgbClr val="231F20">
                    <a:alpha val="100000"/>
                  </a:srgbClr>
                </a:solidFill>
                <a:latin typeface="Arial" panose="020B0604020202020204"/>
                <a:ea typeface="Arial" panose="020B0604020202020204"/>
                <a:cs typeface="Arial" panose="020B0604020202020204"/>
              </a:rPr>
              <a:t>50Ω system.</a:t>
            </a:r>
            <a:endParaRPr sz="500" dirty="0">
              <a:latin typeface="Arial" panose="020B0604020202020204"/>
              <a:ea typeface="Arial" panose="020B0604020202020204"/>
              <a:cs typeface="Arial" panose="020B0604020202020204"/>
            </a:endParaRPr>
          </a:p>
        </p:txBody>
      </p:sp>
      <p:sp>
        <p:nvSpPr>
          <p:cNvPr id="1696" name="textbox 1696"/>
          <p:cNvSpPr/>
          <p:nvPr/>
        </p:nvSpPr>
        <p:spPr>
          <a:xfrm>
            <a:off x="6390620" y="8618494"/>
            <a:ext cx="283209" cy="662305"/>
          </a:xfrm>
          <a:prstGeom prst="rect">
            <a:avLst/>
          </a:prstGeom>
          <a:noFill/>
          <a:ln w="0" cap="flat">
            <a:noFill/>
            <a:prstDash val="solid"/>
            <a:miter lim="0"/>
          </a:ln>
        </p:spPr>
        <p:txBody>
          <a:bodyPr vert="horz" wrap="square" lIns="0" tIns="0" rIns="0" bIns="0"/>
          <a:p>
            <a:pPr algn="l" rtl="0" eaLnBrk="0">
              <a:lnSpc>
                <a:spcPct val="82000"/>
              </a:lnSpc>
            </a:pPr>
            <a:endParaRPr sz="100" dirty="0">
              <a:latin typeface="Arial" panose="020B0604020202020204"/>
              <a:ea typeface="Arial" panose="020B0604020202020204"/>
              <a:cs typeface="Arial" panose="020B0604020202020204"/>
            </a:endParaRPr>
          </a:p>
          <a:p>
            <a:pPr marL="12700" algn="l" rtl="0" eaLnBrk="0">
              <a:lnSpc>
                <a:spcPct val="76000"/>
              </a:lnSpc>
            </a:pPr>
            <a:r>
              <a:rPr sz="800" kern="0" spc="30" dirty="0">
                <a:solidFill>
                  <a:srgbClr val="FFFFFF">
                    <a:alpha val="100000"/>
                  </a:srgbClr>
                </a:solidFill>
                <a:latin typeface="Arial" panose="020B0604020202020204"/>
                <a:ea typeface="Arial" panose="020B0604020202020204"/>
                <a:cs typeface="Arial" panose="020B0604020202020204"/>
              </a:rPr>
              <a:t>UNIT</a:t>
            </a:r>
            <a:endParaRPr sz="800" dirty="0">
              <a:latin typeface="Arial" panose="020B0604020202020204"/>
              <a:ea typeface="Arial" panose="020B0604020202020204"/>
              <a:cs typeface="Arial" panose="020B0604020202020204"/>
            </a:endParaRPr>
          </a:p>
          <a:p>
            <a:pPr marL="93345" algn="l" rtl="0" eaLnBrk="0">
              <a:lnSpc>
                <a:spcPts val="760"/>
              </a:lnSpc>
              <a:spcBef>
                <a:spcPts val="685"/>
              </a:spcBef>
            </a:pPr>
            <a:r>
              <a:rPr sz="500" kern="0" spc="-10" dirty="0">
                <a:solidFill>
                  <a:srgbClr val="231F20">
                    <a:alpha val="100000"/>
                  </a:srgbClr>
                </a:solidFill>
                <a:latin typeface="HarmonyOS Sans SC" panose="00000500000000000000" charset="-122"/>
                <a:ea typeface="HarmonyOS Sans SC" panose="00000500000000000000" charset="-122"/>
                <a:cs typeface="HarmonyOS Sans SC" panose="00000500000000000000" charset="-122"/>
              </a:rPr>
              <a:t>。C</a:t>
            </a:r>
            <a:endParaRPr sz="500" dirty="0">
              <a:latin typeface="HarmonyOS Sans SC" panose="00000500000000000000" charset="-122"/>
              <a:ea typeface="HarmonyOS Sans SC" panose="00000500000000000000" charset="-122"/>
              <a:cs typeface="HarmonyOS Sans SC" panose="00000500000000000000" charset="-122"/>
            </a:endParaRPr>
          </a:p>
          <a:p>
            <a:pPr marL="104775" algn="l" rtl="0" eaLnBrk="0">
              <a:lnSpc>
                <a:spcPts val="970"/>
              </a:lnSpc>
              <a:spcBef>
                <a:spcPts val="745"/>
              </a:spcBef>
            </a:pPr>
            <a:r>
              <a:rPr sz="800" kern="0" spc="50" dirty="0">
                <a:solidFill>
                  <a:srgbClr val="231F20">
                    <a:alpha val="100000"/>
                  </a:srgbClr>
                </a:solidFill>
                <a:latin typeface="HarmonyOS Sans SC" panose="00000500000000000000" charset="-122"/>
                <a:ea typeface="HarmonyOS Sans SC" panose="00000500000000000000" charset="-122"/>
                <a:cs typeface="HarmonyOS Sans SC" panose="00000500000000000000" charset="-122"/>
              </a:rPr>
              <a:t>%</a:t>
            </a:r>
            <a:endParaRPr sz="800" dirty="0">
              <a:latin typeface="HarmonyOS Sans SC" panose="00000500000000000000" charset="-122"/>
              <a:ea typeface="HarmonyOS Sans SC" panose="00000500000000000000" charset="-122"/>
              <a:cs typeface="HarmonyOS Sans SC" panose="00000500000000000000" charset="-122"/>
            </a:endParaRPr>
          </a:p>
          <a:p>
            <a:pPr algn="l" rtl="0" eaLnBrk="0">
              <a:lnSpc>
                <a:spcPct val="147000"/>
              </a:lnSpc>
            </a:pPr>
            <a:endParaRPr sz="200" dirty="0">
              <a:latin typeface="Arial" panose="020B0604020202020204"/>
              <a:ea typeface="Arial" panose="020B0604020202020204"/>
              <a:cs typeface="Arial" panose="020B0604020202020204"/>
            </a:endParaRPr>
          </a:p>
          <a:p>
            <a:pPr marL="93345" algn="l" rtl="0" eaLnBrk="0">
              <a:lnSpc>
                <a:spcPts val="760"/>
              </a:lnSpc>
              <a:spcBef>
                <a:spcPts val="0"/>
              </a:spcBef>
            </a:pPr>
            <a:r>
              <a:rPr sz="500" kern="0" spc="-10" dirty="0">
                <a:solidFill>
                  <a:srgbClr val="231F20">
                    <a:alpha val="100000"/>
                  </a:srgbClr>
                </a:solidFill>
                <a:latin typeface="HarmonyOS Sans SC" panose="00000500000000000000" charset="-122"/>
                <a:ea typeface="HarmonyOS Sans SC" panose="00000500000000000000" charset="-122"/>
                <a:cs typeface="HarmonyOS Sans SC" panose="00000500000000000000" charset="-122"/>
              </a:rPr>
              <a:t>。C</a:t>
            </a:r>
            <a:endParaRPr sz="500" dirty="0">
              <a:latin typeface="HarmonyOS Sans SC" panose="00000500000000000000" charset="-122"/>
              <a:ea typeface="HarmonyOS Sans SC" panose="00000500000000000000" charset="-122"/>
              <a:cs typeface="HarmonyOS Sans SC" panose="00000500000000000000" charset="-122"/>
            </a:endParaRPr>
          </a:p>
        </p:txBody>
      </p:sp>
      <p:sp>
        <p:nvSpPr>
          <p:cNvPr id="1698" name="textbox 1698"/>
          <p:cNvSpPr/>
          <p:nvPr/>
        </p:nvSpPr>
        <p:spPr>
          <a:xfrm>
            <a:off x="4314361" y="8984252"/>
            <a:ext cx="249554" cy="330834"/>
          </a:xfrm>
          <a:prstGeom prst="rect">
            <a:avLst/>
          </a:prstGeom>
          <a:noFill/>
          <a:ln w="0" cap="flat">
            <a:noFill/>
            <a:prstDash val="solid"/>
            <a:miter lim="0"/>
          </a:ln>
        </p:spPr>
        <p:txBody>
          <a:bodyPr vert="horz" wrap="square" lIns="0" tIns="0" rIns="0" bIns="0"/>
          <a:p>
            <a:pPr algn="l" rtl="0" eaLnBrk="0">
              <a:lnSpc>
                <a:spcPct val="84000"/>
              </a:lnSpc>
            </a:pPr>
            <a:endParaRPr sz="100" dirty="0">
              <a:latin typeface="Arial" panose="020B0604020202020204"/>
              <a:ea typeface="Arial" panose="020B0604020202020204"/>
              <a:cs typeface="Arial" panose="020B0604020202020204"/>
            </a:endParaRPr>
          </a:p>
          <a:p>
            <a:pPr marL="12700" algn="l" rtl="0" eaLnBrk="0">
              <a:lnSpc>
                <a:spcPct val="88000"/>
              </a:lnSpc>
            </a:pPr>
            <a:r>
              <a:rPr sz="800" kern="0" spc="30" dirty="0">
                <a:solidFill>
                  <a:srgbClr val="231F20">
                    <a:alpha val="100000"/>
                  </a:srgbClr>
                </a:solidFill>
                <a:latin typeface="Arial" panose="020B0604020202020204"/>
                <a:ea typeface="Arial" panose="020B0604020202020204"/>
                <a:cs typeface="Arial" panose="020B0604020202020204"/>
              </a:rPr>
              <a:t>0-90</a:t>
            </a:r>
            <a:endParaRPr sz="800" dirty="0">
              <a:latin typeface="Arial" panose="020B0604020202020204"/>
              <a:ea typeface="Arial" panose="020B0604020202020204"/>
              <a:cs typeface="Arial" panose="020B0604020202020204"/>
            </a:endParaRPr>
          </a:p>
          <a:p>
            <a:pPr algn="l" rtl="0" eaLnBrk="0">
              <a:lnSpc>
                <a:spcPct val="119000"/>
              </a:lnSpc>
            </a:pPr>
            <a:endParaRPr sz="500" dirty="0">
              <a:latin typeface="Arial" panose="020B0604020202020204"/>
              <a:ea typeface="Arial" panose="020B0604020202020204"/>
              <a:cs typeface="Arial" panose="020B0604020202020204"/>
            </a:endParaRPr>
          </a:p>
          <a:p>
            <a:pPr marL="19050" algn="l" rtl="0" eaLnBrk="0">
              <a:lnSpc>
                <a:spcPct val="88000"/>
              </a:lnSpc>
              <a:spcBef>
                <a:spcPts val="0"/>
              </a:spcBef>
            </a:pPr>
            <a:r>
              <a:rPr sz="800" kern="0" spc="30" dirty="0">
                <a:solidFill>
                  <a:srgbClr val="231F20">
                    <a:alpha val="100000"/>
                  </a:srgbClr>
                </a:solidFill>
                <a:latin typeface="Arial" panose="020B0604020202020204"/>
                <a:ea typeface="Arial" panose="020B0604020202020204"/>
                <a:cs typeface="Arial" panose="020B0604020202020204"/>
              </a:rPr>
              <a:t>+80</a:t>
            </a:r>
            <a:endParaRPr sz="800" dirty="0">
              <a:latin typeface="Arial" panose="020B0604020202020204"/>
              <a:ea typeface="Arial" panose="020B0604020202020204"/>
              <a:cs typeface="Arial" panose="020B0604020202020204"/>
            </a:endParaRPr>
          </a:p>
        </p:txBody>
      </p:sp>
      <p:sp>
        <p:nvSpPr>
          <p:cNvPr id="1700" name="textbox 1700"/>
          <p:cNvSpPr/>
          <p:nvPr/>
        </p:nvSpPr>
        <p:spPr>
          <a:xfrm>
            <a:off x="5237574" y="8632662"/>
            <a:ext cx="264795" cy="290829"/>
          </a:xfrm>
          <a:prstGeom prst="rect">
            <a:avLst/>
          </a:prstGeom>
          <a:noFill/>
          <a:ln w="0" cap="flat">
            <a:noFill/>
            <a:prstDash val="solid"/>
            <a:miter lim="0"/>
          </a:ln>
        </p:spPr>
        <p:txBody>
          <a:bodyPr vert="horz" wrap="square" lIns="0" tIns="0" rIns="0" bIns="0"/>
          <a:p>
            <a:pPr algn="l" rtl="0" eaLnBrk="0">
              <a:lnSpc>
                <a:spcPct val="82000"/>
              </a:lnSpc>
            </a:pPr>
            <a:endParaRPr sz="100" dirty="0">
              <a:latin typeface="Arial" panose="020B0604020202020204"/>
              <a:ea typeface="Arial" panose="020B0604020202020204"/>
              <a:cs typeface="Arial" panose="020B0604020202020204"/>
            </a:endParaRPr>
          </a:p>
          <a:p>
            <a:pPr marL="12700" algn="l" rtl="0" eaLnBrk="0">
              <a:lnSpc>
                <a:spcPct val="76000"/>
              </a:lnSpc>
            </a:pPr>
            <a:r>
              <a:rPr sz="800" kern="0" spc="40" dirty="0">
                <a:solidFill>
                  <a:srgbClr val="FFFFFF">
                    <a:alpha val="100000"/>
                  </a:srgbClr>
                </a:solidFill>
                <a:latin typeface="Arial" panose="020B0604020202020204"/>
                <a:ea typeface="Arial" panose="020B0604020202020204"/>
                <a:cs typeface="Arial" panose="020B0604020202020204"/>
              </a:rPr>
              <a:t>MAX</a:t>
            </a:r>
            <a:endParaRPr sz="800" dirty="0">
              <a:latin typeface="Arial" panose="020B0604020202020204"/>
              <a:ea typeface="Arial" panose="020B0604020202020204"/>
              <a:cs typeface="Arial" panose="020B0604020202020204"/>
            </a:endParaRPr>
          </a:p>
          <a:p>
            <a:pPr algn="l" rtl="0" eaLnBrk="0">
              <a:lnSpc>
                <a:spcPct val="107000"/>
              </a:lnSpc>
            </a:pPr>
            <a:endParaRPr sz="400" dirty="0">
              <a:latin typeface="Arial" panose="020B0604020202020204"/>
              <a:ea typeface="Arial" panose="020B0604020202020204"/>
              <a:cs typeface="Arial" panose="020B0604020202020204"/>
            </a:endParaRPr>
          </a:p>
          <a:p>
            <a:pPr marL="20320" algn="l" rtl="0" eaLnBrk="0">
              <a:lnSpc>
                <a:spcPct val="88000"/>
              </a:lnSpc>
              <a:spcBef>
                <a:spcPts val="0"/>
              </a:spcBef>
            </a:pPr>
            <a:r>
              <a:rPr sz="800" kern="0" spc="30" dirty="0">
                <a:solidFill>
                  <a:srgbClr val="231F20">
                    <a:alpha val="100000"/>
                  </a:srgbClr>
                </a:solidFill>
                <a:latin typeface="Arial" panose="020B0604020202020204"/>
                <a:ea typeface="Arial" panose="020B0604020202020204"/>
                <a:cs typeface="Arial" panose="020B0604020202020204"/>
              </a:rPr>
              <a:t>+45</a:t>
            </a:r>
            <a:endParaRPr sz="800" dirty="0">
              <a:latin typeface="Arial" panose="020B0604020202020204"/>
              <a:ea typeface="Arial" panose="020B0604020202020204"/>
              <a:cs typeface="Arial" panose="020B0604020202020204"/>
            </a:endParaRPr>
          </a:p>
        </p:txBody>
      </p:sp>
      <p:sp>
        <p:nvSpPr>
          <p:cNvPr id="1702" name="textbox 1702"/>
          <p:cNvSpPr/>
          <p:nvPr/>
        </p:nvSpPr>
        <p:spPr>
          <a:xfrm>
            <a:off x="6480967" y="8157036"/>
            <a:ext cx="143510" cy="149225"/>
          </a:xfrm>
          <a:prstGeom prst="rect">
            <a:avLst/>
          </a:prstGeom>
          <a:noFill/>
          <a:ln w="0" cap="flat">
            <a:noFill/>
            <a:prstDash val="solid"/>
            <a:miter lim="0"/>
          </a:ln>
        </p:spPr>
        <p:txBody>
          <a:bodyPr vert="horz" wrap="square" lIns="0" tIns="0" rIns="0" bIns="0"/>
          <a:p>
            <a:pPr algn="l" rtl="0" eaLnBrk="0">
              <a:lnSpc>
                <a:spcPct val="83000"/>
              </a:lnSpc>
            </a:pPr>
            <a:endParaRPr sz="100" dirty="0">
              <a:latin typeface="Arial" panose="020B0604020202020204"/>
              <a:ea typeface="Arial" panose="020B0604020202020204"/>
              <a:cs typeface="Arial" panose="020B0604020202020204"/>
            </a:endParaRPr>
          </a:p>
          <a:p>
            <a:pPr marL="12700" algn="l" rtl="0" eaLnBrk="0">
              <a:lnSpc>
                <a:spcPts val="970"/>
              </a:lnSpc>
            </a:pPr>
            <a:r>
              <a:rPr sz="800" kern="0" spc="0" dirty="0">
                <a:solidFill>
                  <a:srgbClr val="231F20">
                    <a:alpha val="100000"/>
                  </a:srgbClr>
                </a:solidFill>
                <a:latin typeface="HarmonyOS Sans SC" panose="00000500000000000000" charset="-122"/>
                <a:ea typeface="HarmonyOS Sans SC" panose="00000500000000000000" charset="-122"/>
                <a:cs typeface="HarmonyOS Sans SC" panose="00000500000000000000" charset="-122"/>
              </a:rPr>
              <a:t>kg</a:t>
            </a:r>
            <a:endParaRPr sz="800" dirty="0">
              <a:latin typeface="HarmonyOS Sans SC" panose="00000500000000000000" charset="-122"/>
              <a:ea typeface="HarmonyOS Sans SC" panose="00000500000000000000" charset="-122"/>
              <a:cs typeface="HarmonyOS Sans SC" panose="00000500000000000000" charset="-122"/>
            </a:endParaRPr>
          </a:p>
        </p:txBody>
      </p:sp>
      <p:sp>
        <p:nvSpPr>
          <p:cNvPr id="1704" name="textbox 1704"/>
          <p:cNvSpPr/>
          <p:nvPr/>
        </p:nvSpPr>
        <p:spPr>
          <a:xfrm>
            <a:off x="6486802" y="8045241"/>
            <a:ext cx="130175" cy="71755"/>
          </a:xfrm>
          <a:prstGeom prst="rect">
            <a:avLst/>
          </a:prstGeom>
          <a:noFill/>
          <a:ln w="0" cap="flat">
            <a:noFill/>
            <a:prstDash val="solid"/>
            <a:miter lim="0"/>
          </a:ln>
        </p:spPr>
        <p:txBody>
          <a:bodyPr vert="horz" wrap="square" lIns="0" tIns="0" rIns="0" bIns="0"/>
          <a:p>
            <a:pPr algn="l" rtl="0" eaLnBrk="0">
              <a:lnSpc>
                <a:spcPct val="83000"/>
              </a:lnSpc>
            </a:pPr>
            <a:endParaRPr sz="100" dirty="0">
              <a:latin typeface="Arial" panose="020B0604020202020204"/>
              <a:ea typeface="Arial" panose="020B0604020202020204"/>
              <a:cs typeface="Arial" panose="020B0604020202020204"/>
            </a:endParaRPr>
          </a:p>
          <a:p>
            <a:pPr marL="12700" algn="l" rtl="0" eaLnBrk="0">
              <a:lnSpc>
                <a:spcPts val="360"/>
              </a:lnSpc>
            </a:pPr>
            <a:r>
              <a:rPr sz="800" kern="0" spc="10" dirty="0">
                <a:solidFill>
                  <a:srgbClr val="231F20">
                    <a:alpha val="100000"/>
                  </a:srgbClr>
                </a:solidFill>
                <a:latin typeface="HarmonyOS Sans SC" panose="00000500000000000000" charset="-122"/>
                <a:ea typeface="HarmonyOS Sans SC" panose="00000500000000000000" charset="-122"/>
                <a:cs typeface="HarmonyOS Sans SC" panose="00000500000000000000" charset="-122"/>
              </a:rPr>
              <a:t>--</a:t>
            </a:r>
            <a:endParaRPr sz="800" dirty="0">
              <a:latin typeface="HarmonyOS Sans SC" panose="00000500000000000000" charset="-122"/>
              <a:ea typeface="HarmonyOS Sans SC" panose="00000500000000000000" charset="-122"/>
              <a:cs typeface="HarmonyOS Sans SC" panose="00000500000000000000" charset="-122"/>
            </a:endParaRPr>
          </a:p>
        </p:txBody>
      </p:sp>
      <p:sp>
        <p:nvSpPr>
          <p:cNvPr id="1706" name="textbox 1706"/>
          <p:cNvSpPr/>
          <p:nvPr/>
        </p:nvSpPr>
        <p:spPr>
          <a:xfrm>
            <a:off x="6486802" y="7590448"/>
            <a:ext cx="130175" cy="71755"/>
          </a:xfrm>
          <a:prstGeom prst="rect">
            <a:avLst/>
          </a:prstGeom>
          <a:noFill/>
          <a:ln w="0" cap="flat">
            <a:noFill/>
            <a:prstDash val="solid"/>
            <a:miter lim="0"/>
          </a:ln>
        </p:spPr>
        <p:txBody>
          <a:bodyPr vert="horz" wrap="square" lIns="0" tIns="0" rIns="0" bIns="0"/>
          <a:p>
            <a:pPr algn="l" rtl="0" eaLnBrk="0">
              <a:lnSpc>
                <a:spcPct val="83000"/>
              </a:lnSpc>
            </a:pPr>
            <a:endParaRPr sz="100" dirty="0">
              <a:latin typeface="Arial" panose="020B0604020202020204"/>
              <a:ea typeface="Arial" panose="020B0604020202020204"/>
              <a:cs typeface="Arial" panose="020B0604020202020204"/>
            </a:endParaRPr>
          </a:p>
          <a:p>
            <a:pPr marL="12700" algn="l" rtl="0" eaLnBrk="0">
              <a:lnSpc>
                <a:spcPts val="360"/>
              </a:lnSpc>
            </a:pPr>
            <a:r>
              <a:rPr sz="800" kern="0" spc="10" dirty="0">
                <a:solidFill>
                  <a:srgbClr val="231F20">
                    <a:alpha val="100000"/>
                  </a:srgbClr>
                </a:solidFill>
                <a:latin typeface="HarmonyOS Sans SC" panose="00000500000000000000" charset="-122"/>
                <a:ea typeface="HarmonyOS Sans SC" panose="00000500000000000000" charset="-122"/>
                <a:cs typeface="HarmonyOS Sans SC" panose="00000500000000000000" charset="-122"/>
              </a:rPr>
              <a:t>--</a:t>
            </a:r>
            <a:endParaRPr sz="800" dirty="0">
              <a:latin typeface="HarmonyOS Sans SC" panose="00000500000000000000" charset="-122"/>
              <a:ea typeface="HarmonyOS Sans SC" panose="00000500000000000000" charset="-122"/>
              <a:cs typeface="HarmonyOS Sans SC" panose="00000500000000000000" charset="-122"/>
            </a:endParaRPr>
          </a:p>
        </p:txBody>
      </p:sp>
      <p:pic>
        <p:nvPicPr>
          <p:cNvPr id="5" name="picture 736"/>
          <p:cNvPicPr>
            <a:picLocks noChangeAspect="1"/>
          </p:cNvPicPr>
          <p:nvPr/>
        </p:nvPicPr>
        <p:blipFill>
          <a:blip r:embed="rId11"/>
          <a:stretch>
            <a:fillRect/>
          </a:stretch>
        </p:blipFill>
        <p:spPr>
          <a:xfrm rot="21600000">
            <a:off x="192238" y="539985"/>
            <a:ext cx="7094709" cy="6596"/>
          </a:xfrm>
          <a:prstGeom prst="rect">
            <a:avLst/>
          </a:prstGeom>
        </p:spPr>
      </p:pic>
      <p:pic>
        <p:nvPicPr>
          <p:cNvPr id="18" name="picture 670"/>
          <p:cNvPicPr>
            <a:picLocks noChangeAspect="1"/>
          </p:cNvPicPr>
          <p:nvPr/>
        </p:nvPicPr>
        <p:blipFill>
          <a:blip r:embed="rId12"/>
          <a:stretch>
            <a:fillRect/>
          </a:stretch>
        </p:blipFill>
        <p:spPr>
          <a:xfrm rot="21600000">
            <a:off x="263985" y="9719952"/>
            <a:ext cx="7094709" cy="10501"/>
          </a:xfrm>
          <a:prstGeom prst="rect">
            <a:avLst/>
          </a:prstGeom>
        </p:spPr>
      </p:pic>
      <p:sp>
        <p:nvSpPr>
          <p:cNvPr id="31" name="文本框 30"/>
          <p:cNvSpPr txBox="1"/>
          <p:nvPr/>
        </p:nvSpPr>
        <p:spPr>
          <a:xfrm>
            <a:off x="577215" y="9781858"/>
            <a:ext cx="5080000" cy="275590"/>
          </a:xfrm>
          <a:prstGeom prst="rect">
            <a:avLst/>
          </a:prstGeom>
        </p:spPr>
        <p:txBody>
          <a:bodyPr>
            <a:spAutoFit/>
          </a:bodyPr>
          <a:p>
            <a:pPr algn="ctr"/>
            <a:r>
              <a:rPr lang="zh-CN" altLang="en-US" sz="1200" b="1">
                <a:solidFill>
                  <a:schemeClr val="tx1"/>
                </a:solidFill>
                <a:latin typeface="微软雅黑" panose="020B0503020204020204" charset="-122"/>
                <a:ea typeface="微软雅黑" panose="020B0503020204020204" charset="-122"/>
              </a:rPr>
              <a:t>南京市雨花区软件大道</a:t>
            </a:r>
            <a:r>
              <a:rPr lang="en-US" altLang="zh-CN" sz="1200" b="1">
                <a:solidFill>
                  <a:schemeClr val="tx1"/>
                </a:solidFill>
                <a:latin typeface="微软雅黑" panose="020B0503020204020204" charset="-122"/>
                <a:ea typeface="微软雅黑" panose="020B0503020204020204" charset="-122"/>
              </a:rPr>
              <a:t>180</a:t>
            </a:r>
            <a:r>
              <a:rPr lang="zh-CN" altLang="en-US" sz="1200" b="1">
                <a:solidFill>
                  <a:schemeClr val="tx1"/>
                </a:solidFill>
                <a:latin typeface="微软雅黑" panose="020B0503020204020204" charset="-122"/>
                <a:ea typeface="微软雅黑" panose="020B0503020204020204" charset="-122"/>
              </a:rPr>
              <a:t>号大数据产业基地</a:t>
            </a:r>
            <a:r>
              <a:rPr lang="en-US" altLang="zh-CN" sz="1200" b="1">
                <a:solidFill>
                  <a:schemeClr val="tx1"/>
                </a:solidFill>
                <a:latin typeface="微软雅黑" panose="020B0503020204020204" charset="-122"/>
                <a:ea typeface="微软雅黑" panose="020B0503020204020204" charset="-122"/>
              </a:rPr>
              <a:t>2</a:t>
            </a:r>
            <a:r>
              <a:rPr lang="zh-CN" altLang="en-US" sz="1200" b="1">
                <a:solidFill>
                  <a:schemeClr val="tx1"/>
                </a:solidFill>
                <a:latin typeface="微软雅黑" panose="020B0503020204020204" charset="-122"/>
                <a:ea typeface="微软雅黑" panose="020B0503020204020204" charset="-122"/>
              </a:rPr>
              <a:t>栋</a:t>
            </a:r>
            <a:endParaRPr lang="zh-CN" altLang="en-US" sz="1200" b="1">
              <a:solidFill>
                <a:schemeClr val="tx1"/>
              </a:solidFill>
              <a:latin typeface="微软雅黑" panose="020B0503020204020204" charset="-122"/>
              <a:ea typeface="微软雅黑" panose="020B0503020204020204" charset="-122"/>
            </a:endParaRPr>
          </a:p>
        </p:txBody>
      </p:sp>
      <p:pic>
        <p:nvPicPr>
          <p:cNvPr id="32" name="图片 31" descr="定位标志"/>
          <p:cNvPicPr>
            <a:picLocks noChangeAspect="1"/>
          </p:cNvPicPr>
          <p:nvPr/>
        </p:nvPicPr>
        <p:blipFill>
          <a:blip r:embed="rId13">
            <a:extLst>
              <a:ext uri="{96DAC541-7B7A-43D3-8B79-37D633B846F1}">
                <asvg:svgBlip xmlns:asvg="http://schemas.microsoft.com/office/drawing/2016/SVG/main" r:embed="rId14"/>
              </a:ext>
            </a:extLst>
          </a:blip>
          <a:stretch>
            <a:fillRect/>
          </a:stretch>
        </p:blipFill>
        <p:spPr>
          <a:xfrm>
            <a:off x="1160145" y="9782175"/>
            <a:ext cx="204470" cy="204470"/>
          </a:xfrm>
          <a:prstGeom prst="rect">
            <a:avLst/>
          </a:prstGeom>
        </p:spPr>
      </p:pic>
      <p:pic>
        <p:nvPicPr>
          <p:cNvPr id="33" name="图片 32" descr="电话"/>
          <p:cNvPicPr>
            <a:picLocks noChangeAspect="1"/>
          </p:cNvPicPr>
          <p:nvPr/>
        </p:nvPicPr>
        <p:blipFill>
          <a:blip r:embed="rId15">
            <a:extLst>
              <a:ext uri="{96DAC541-7B7A-43D3-8B79-37D633B846F1}">
                <asvg:svgBlip xmlns:asvg="http://schemas.microsoft.com/office/drawing/2016/SVG/main" r:embed="rId16"/>
              </a:ext>
            </a:extLst>
          </a:blip>
          <a:stretch>
            <a:fillRect/>
          </a:stretch>
        </p:blipFill>
        <p:spPr>
          <a:xfrm>
            <a:off x="4900930" y="9832340"/>
            <a:ext cx="186690" cy="186690"/>
          </a:xfrm>
          <a:prstGeom prst="rect">
            <a:avLst/>
          </a:prstGeom>
        </p:spPr>
      </p:pic>
      <p:sp>
        <p:nvSpPr>
          <p:cNvPr id="39" name="文本框 38"/>
          <p:cNvSpPr txBox="1"/>
          <p:nvPr/>
        </p:nvSpPr>
        <p:spPr>
          <a:xfrm>
            <a:off x="5072380" y="9782175"/>
            <a:ext cx="1979930" cy="282575"/>
          </a:xfrm>
          <a:prstGeom prst="rect">
            <a:avLst/>
          </a:prstGeom>
        </p:spPr>
        <p:txBody>
          <a:bodyPr>
            <a:noAutofit/>
          </a:bodyPr>
          <a:p>
            <a:r>
              <a:rPr lang="en-US" altLang="zh-CN" sz="1200" b="1">
                <a:solidFill>
                  <a:schemeClr val="tx1"/>
                </a:solidFill>
                <a:latin typeface="微软雅黑" panose="020B0503020204020204" charset="-122"/>
                <a:ea typeface="微软雅黑" panose="020B0503020204020204" charset="-122"/>
              </a:rPr>
              <a:t>+86-13951873509</a:t>
            </a:r>
            <a:endParaRPr lang="en-US" altLang="zh-CN" sz="1200" b="1">
              <a:solidFill>
                <a:schemeClr val="tx1"/>
              </a:solidFill>
              <a:latin typeface="微软雅黑" panose="020B0503020204020204" charset="-122"/>
              <a:ea typeface="微软雅黑" panose="020B0503020204020204" charset="-122"/>
            </a:endParaRPr>
          </a:p>
        </p:txBody>
      </p:sp>
      <p:pic>
        <p:nvPicPr>
          <p:cNvPr id="41" name="图片 40" descr="网页"/>
          <p:cNvPicPr>
            <a:picLocks noChangeAspect="1"/>
          </p:cNvPicPr>
          <p:nvPr/>
        </p:nvPicPr>
        <p:blipFill>
          <a:blip r:embed="rId17">
            <a:extLst>
              <a:ext uri="{96DAC541-7B7A-43D3-8B79-37D633B846F1}">
                <asvg:svgBlip xmlns:asvg="http://schemas.microsoft.com/office/drawing/2016/SVG/main" r:embed="rId18"/>
              </a:ext>
            </a:extLst>
          </a:blip>
          <a:stretch>
            <a:fillRect/>
          </a:stretch>
        </p:blipFill>
        <p:spPr>
          <a:xfrm>
            <a:off x="1165225" y="10027920"/>
            <a:ext cx="192405" cy="192405"/>
          </a:xfrm>
          <a:prstGeom prst="rect">
            <a:avLst/>
          </a:prstGeom>
        </p:spPr>
      </p:pic>
      <p:sp>
        <p:nvSpPr>
          <p:cNvPr id="42" name="文本框 41"/>
          <p:cNvSpPr txBox="1"/>
          <p:nvPr/>
        </p:nvSpPr>
        <p:spPr>
          <a:xfrm>
            <a:off x="1342390" y="9980613"/>
            <a:ext cx="5080000" cy="275590"/>
          </a:xfrm>
          <a:prstGeom prst="rect">
            <a:avLst/>
          </a:prstGeom>
        </p:spPr>
        <p:txBody>
          <a:bodyPr>
            <a:spAutoFit/>
          </a:bodyPr>
          <a:p>
            <a:r>
              <a:rPr lang="en-US" altLang="zh-CN" sz="1200" b="1">
                <a:solidFill>
                  <a:schemeClr val="tx1"/>
                </a:solidFill>
                <a:latin typeface="微软雅黑" panose="020B0503020204020204" charset="-122"/>
                <a:ea typeface="微软雅黑" panose="020B0503020204020204" charset="-122"/>
              </a:rPr>
              <a:t>https://www.shinewave-tech.com</a:t>
            </a:r>
            <a:endParaRPr lang="en-US" altLang="zh-CN" sz="1200" b="1">
              <a:solidFill>
                <a:schemeClr val="tx1"/>
              </a:solidFill>
              <a:latin typeface="微软雅黑" panose="020B0503020204020204" charset="-122"/>
              <a:ea typeface="微软雅黑" panose="020B0503020204020204" charset="-122"/>
            </a:endParaRPr>
          </a:p>
        </p:txBody>
      </p:sp>
      <p:pic>
        <p:nvPicPr>
          <p:cNvPr id="43" name="图片 42" descr="信息"/>
          <p:cNvPicPr>
            <a:picLocks noChangeAspect="1"/>
          </p:cNvPicPr>
          <p:nvPr/>
        </p:nvPicPr>
        <p:blipFill>
          <a:blip r:embed="rId19">
            <a:extLst>
              <a:ext uri="{96DAC541-7B7A-43D3-8B79-37D633B846F1}">
                <asvg:svgBlip xmlns:asvg="http://schemas.microsoft.com/office/drawing/2016/SVG/main" r:embed="rId20"/>
              </a:ext>
            </a:extLst>
          </a:blip>
          <a:stretch>
            <a:fillRect/>
          </a:stretch>
        </p:blipFill>
        <p:spPr>
          <a:xfrm>
            <a:off x="4202430" y="9991090"/>
            <a:ext cx="239395" cy="239395"/>
          </a:xfrm>
          <a:prstGeom prst="rect">
            <a:avLst/>
          </a:prstGeom>
        </p:spPr>
      </p:pic>
      <p:sp>
        <p:nvSpPr>
          <p:cNvPr id="44" name="文本框 43"/>
          <p:cNvSpPr txBox="1"/>
          <p:nvPr/>
        </p:nvSpPr>
        <p:spPr>
          <a:xfrm>
            <a:off x="4426585" y="9980930"/>
            <a:ext cx="2519680" cy="282575"/>
          </a:xfrm>
          <a:prstGeom prst="rect">
            <a:avLst/>
          </a:prstGeom>
        </p:spPr>
        <p:txBody>
          <a:bodyPr>
            <a:noAutofit/>
          </a:bodyPr>
          <a:p>
            <a:pPr marL="0" indent="0">
              <a:spcBef>
                <a:spcPct val="0"/>
              </a:spcBef>
              <a:spcAft>
                <a:spcPct val="0"/>
              </a:spcAft>
            </a:pPr>
            <a:r>
              <a:rPr lang="en-US" altLang="zh-CN" sz="1200" b="1" i="0">
                <a:solidFill>
                  <a:schemeClr val="tx1"/>
                </a:solidFill>
                <a:latin typeface="微软雅黑" panose="020B0503020204020204" charset="-122"/>
                <a:ea typeface="微软雅黑" panose="020B0503020204020204" charset="-122"/>
              </a:rPr>
              <a:t>info@shinewave-tech.com</a:t>
            </a:r>
            <a:endParaRPr lang="en-US" altLang="zh-CN" sz="1200" b="1" i="0">
              <a:solidFill>
                <a:schemeClr val="tx1"/>
              </a:solidFill>
              <a:latin typeface="微软雅黑" panose="020B0503020204020204" charset="-122"/>
              <a:ea typeface="微软雅黑" panose="020B0503020204020204" charset="-122"/>
            </a:endParaRPr>
          </a:p>
        </p:txBody>
      </p:sp>
      <p:pic>
        <p:nvPicPr>
          <p:cNvPr id="45" name="图片 44" descr="SWT公司logo-透明"/>
          <p:cNvPicPr>
            <a:picLocks noChangeAspect="1"/>
          </p:cNvPicPr>
          <p:nvPr/>
        </p:nvPicPr>
        <p:blipFill>
          <a:blip r:embed="rId21"/>
          <a:stretch>
            <a:fillRect/>
          </a:stretch>
        </p:blipFill>
        <p:spPr>
          <a:xfrm>
            <a:off x="281305" y="9782175"/>
            <a:ext cx="744220" cy="434975"/>
          </a:xfrm>
          <a:prstGeom prst="rect">
            <a:avLst/>
          </a:prstGeom>
        </p:spPr>
      </p:pic>
      <p:sp>
        <p:nvSpPr>
          <p:cNvPr id="46" name="文本框 45"/>
          <p:cNvSpPr txBox="1"/>
          <p:nvPr/>
        </p:nvSpPr>
        <p:spPr>
          <a:xfrm>
            <a:off x="0" y="57150"/>
            <a:ext cx="7559675" cy="460375"/>
          </a:xfrm>
          <a:prstGeom prst="rect">
            <a:avLst/>
          </a:prstGeom>
        </p:spPr>
        <p:txBody>
          <a:bodyPr wrap="square">
            <a:spAutoFit/>
          </a:bodyPr>
          <a:p>
            <a:pPr marL="0" indent="0" algn="ctr">
              <a:lnSpc>
                <a:spcPts val="1440"/>
              </a:lnSpc>
              <a:spcBef>
                <a:spcPct val="0"/>
              </a:spcBef>
              <a:spcAft>
                <a:spcPct val="0"/>
              </a:spcAft>
            </a:pPr>
            <a:r>
              <a:rPr lang="zh-CN" altLang="en-US" sz="1600" b="1">
                <a:solidFill>
                  <a:schemeClr val="tx1"/>
                </a:solidFill>
              </a:rPr>
              <a:t>本图册为代表性规格产品，如需定制，可随时联系我司业务人员。</a:t>
            </a:r>
            <a:endParaRPr lang="zh-CN" altLang="en-US" sz="1600" b="1">
              <a:solidFill>
                <a:schemeClr val="tx1"/>
              </a:solidFill>
            </a:endParaRPr>
          </a:p>
          <a:p>
            <a:pPr marL="0" indent="0" algn="ctr">
              <a:lnSpc>
                <a:spcPts val="1440"/>
              </a:lnSpc>
              <a:spcBef>
                <a:spcPct val="0"/>
              </a:spcBef>
              <a:spcAft>
                <a:spcPct val="0"/>
              </a:spcAft>
            </a:pPr>
            <a:r>
              <a:rPr lang="en-US" altLang="zh-CN" sz="1200" b="1">
                <a:solidFill>
                  <a:srgbClr val="1F2329"/>
                </a:solidFill>
              </a:rPr>
              <a:t>This catalog features representative products. For customization, please contact our sales team.</a:t>
            </a:r>
            <a:endParaRPr lang="en-US" altLang="zh-CN" sz="1200" b="1">
              <a:solidFill>
                <a:srgbClr val="1F2329"/>
              </a:solidFill>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1578" name="picture 1578"/>
          <p:cNvPicPr>
            <a:picLocks noChangeAspect="1"/>
          </p:cNvPicPr>
          <p:nvPr/>
        </p:nvPicPr>
        <p:blipFill>
          <a:blip r:embed="rId1"/>
          <a:stretch>
            <a:fillRect/>
          </a:stretch>
        </p:blipFill>
        <p:spPr>
          <a:xfrm rot="21600000">
            <a:off x="609341" y="3175886"/>
            <a:ext cx="6394887" cy="2256246"/>
          </a:xfrm>
          <a:prstGeom prst="rect">
            <a:avLst/>
          </a:prstGeom>
        </p:spPr>
      </p:pic>
      <p:pic>
        <p:nvPicPr>
          <p:cNvPr id="1580" name="picture 1580"/>
          <p:cNvPicPr>
            <a:picLocks noChangeAspect="1"/>
          </p:cNvPicPr>
          <p:nvPr/>
        </p:nvPicPr>
        <p:blipFill>
          <a:blip r:embed="rId2"/>
          <a:stretch>
            <a:fillRect/>
          </a:stretch>
        </p:blipFill>
        <p:spPr>
          <a:xfrm rot="21600000">
            <a:off x="554234" y="5736055"/>
            <a:ext cx="3273900" cy="3908268"/>
          </a:xfrm>
          <a:prstGeom prst="rect">
            <a:avLst/>
          </a:prstGeom>
        </p:spPr>
      </p:pic>
      <p:graphicFrame>
        <p:nvGraphicFramePr>
          <p:cNvPr id="1582" name="table 1582"/>
          <p:cNvGraphicFramePr>
            <a:graphicFrameLocks noGrp="1"/>
          </p:cNvGraphicFramePr>
          <p:nvPr/>
        </p:nvGraphicFramePr>
        <p:xfrm>
          <a:off x="609341" y="3175886"/>
          <a:ext cx="6394449" cy="2256154"/>
        </p:xfrm>
        <a:graphic>
          <a:graphicData uri="http://schemas.openxmlformats.org/drawingml/2006/table">
            <a:tbl>
              <a:tblPr/>
              <a:tblGrid>
                <a:gridCol w="1215389"/>
                <a:gridCol w="1451610"/>
                <a:gridCol w="3727450"/>
              </a:tblGrid>
              <a:tr h="171450">
                <a:tc gridSpan="2">
                  <a:txBody>
                    <a:bodyPr/>
                    <a:p>
                      <a:pPr algn="l" rtl="0" eaLnBrk="0">
                        <a:lnSpc>
                          <a:spcPct val="109000"/>
                        </a:lnSpc>
                      </a:pPr>
                      <a:endParaRPr sz="400" dirty="0">
                        <a:latin typeface="Arial" panose="020B0604020202020204"/>
                        <a:ea typeface="Arial" panose="020B0604020202020204"/>
                        <a:cs typeface="Arial" panose="020B0604020202020204"/>
                      </a:endParaRPr>
                    </a:p>
                    <a:p>
                      <a:pPr marL="410210" algn="l" rtl="0" eaLnBrk="0">
                        <a:lnSpc>
                          <a:spcPct val="77000"/>
                        </a:lnSpc>
                        <a:spcBef>
                          <a:spcPts val="0"/>
                        </a:spcBef>
                      </a:pPr>
                      <a:r>
                        <a:rPr sz="800" kern="0" spc="60" dirty="0">
                          <a:solidFill>
                            <a:srgbClr val="231F20">
                              <a:alpha val="100000"/>
                            </a:srgbClr>
                          </a:solidFill>
                          <a:latin typeface="Arial" panose="020B0604020202020204"/>
                          <a:ea typeface="Arial" panose="020B0604020202020204"/>
                          <a:cs typeface="Arial" panose="020B0604020202020204"/>
                        </a:rPr>
                        <a:t>AMPLIFIER CONNE</a:t>
                      </a:r>
                      <a:r>
                        <a:rPr sz="800" kern="0" spc="50" dirty="0">
                          <a:solidFill>
                            <a:srgbClr val="231F20">
                              <a:alpha val="100000"/>
                            </a:srgbClr>
                          </a:solidFill>
                          <a:latin typeface="Arial" panose="020B0604020202020204"/>
                          <a:ea typeface="Arial" panose="020B0604020202020204"/>
                          <a:cs typeface="Arial" panose="020B0604020202020204"/>
                        </a:rPr>
                        <a:t>CTOR TYPE:</a:t>
                      </a:r>
                      <a:endParaRPr sz="800" dirty="0">
                        <a:latin typeface="Arial" panose="020B0604020202020204"/>
                        <a:ea typeface="Arial" panose="020B0604020202020204"/>
                        <a:cs typeface="Arial" panose="020B0604020202020204"/>
                      </a:endParaRPr>
                    </a:p>
                  </a:txBody>
                  <a:tcPr marL="0" marR="0" marT="0" marB="0" vert="horz">
                    <a:lnL>
                      <a:noFill/>
                    </a:lnL>
                    <a:lnR w="9525" cap="flat" cmpd="sng" algn="ctr">
                      <a:solidFill>
                        <a:srgbClr val="21294D"/>
                      </a:solidFill>
                      <a:prstDash val="solid"/>
                      <a:round/>
                      <a:headEnd type="none" w="med" len="med"/>
                      <a:tailEnd type="none" w="med" len="med"/>
                    </a:lnR>
                    <a:lnT>
                      <a:noFill/>
                    </a:lnT>
                    <a:lnB>
                      <a:noFill/>
                    </a:lnB>
                  </a:tcPr>
                </a:tc>
                <a:tc hMerge="1">
                  <a:tcPr marL="0" marR="0" marT="0" marB="0" vert="horz">
                    <a:lnL>
                      <a:noFill/>
                    </a:lnL>
                    <a:lnR w="9525" cap="flat" cmpd="sng" algn="ctr">
                      <a:solidFill>
                        <a:srgbClr val="21294D"/>
                      </a:solidFill>
                      <a:prstDash val="solid"/>
                      <a:round/>
                      <a:headEnd type="none" w="med" len="med"/>
                      <a:tailEnd type="none" w="med" len="med"/>
                    </a:lnR>
                    <a:lnT>
                      <a:noFill/>
                    </a:lnT>
                    <a:lnB>
                      <a:noFill/>
                    </a:lnB>
                  </a:tcPr>
                </a:tc>
                <a:tc>
                  <a:txBody>
                    <a:bodyPr/>
                    <a:p>
                      <a:pPr algn="l" rtl="0" eaLnBrk="0">
                        <a:lnSpc>
                          <a:spcPct val="111000"/>
                        </a:lnSpc>
                      </a:pPr>
                      <a:endParaRPr sz="400" dirty="0">
                        <a:latin typeface="Arial" panose="020B0604020202020204"/>
                        <a:ea typeface="Arial" panose="020B0604020202020204"/>
                        <a:cs typeface="Arial" panose="020B0604020202020204"/>
                      </a:endParaRPr>
                    </a:p>
                    <a:p>
                      <a:pPr marL="91440" algn="l" rtl="0" eaLnBrk="0">
                        <a:lnSpc>
                          <a:spcPct val="76000"/>
                        </a:lnSpc>
                        <a:spcBef>
                          <a:spcPts val="5"/>
                        </a:spcBef>
                      </a:pPr>
                      <a:r>
                        <a:rPr sz="800" kern="0" spc="0" dirty="0">
                          <a:solidFill>
                            <a:srgbClr val="231F20">
                              <a:alpha val="100000"/>
                            </a:srgbClr>
                          </a:solidFill>
                          <a:latin typeface="Arial" panose="020B0604020202020204"/>
                          <a:ea typeface="Arial" panose="020B0604020202020204"/>
                          <a:cs typeface="Arial" panose="020B0604020202020204"/>
                        </a:rPr>
                        <a:t>DB</a:t>
                      </a:r>
                      <a:r>
                        <a:rPr sz="800" kern="0" spc="70" dirty="0">
                          <a:solidFill>
                            <a:srgbClr val="231F20">
                              <a:alpha val="100000"/>
                            </a:srgbClr>
                          </a:solidFill>
                          <a:latin typeface="Arial" panose="020B0604020202020204"/>
                          <a:ea typeface="Arial" panose="020B0604020202020204"/>
                          <a:cs typeface="Arial" panose="020B0604020202020204"/>
                        </a:rPr>
                        <a:t>15</a:t>
                      </a:r>
                      <a:endParaRPr sz="800" dirty="0">
                        <a:latin typeface="Arial" panose="020B0604020202020204"/>
                        <a:ea typeface="Arial" panose="020B0604020202020204"/>
                        <a:cs typeface="Arial" panose="020B0604020202020204"/>
                      </a:endParaRPr>
                    </a:p>
                  </a:txBody>
                  <a:tcPr marL="0" marR="0" marT="0" marB="0" vert="horz">
                    <a:lnL w="9525" cap="flat" cmpd="sng" algn="ctr">
                      <a:solidFill>
                        <a:srgbClr val="21294D"/>
                      </a:solidFill>
                      <a:prstDash val="solid"/>
                      <a:round/>
                      <a:headEnd type="none" w="med" len="med"/>
                      <a:tailEnd type="none" w="med" len="med"/>
                    </a:lnL>
                    <a:lnR>
                      <a:noFill/>
                    </a:lnR>
                    <a:lnT>
                      <a:noFill/>
                    </a:lnT>
                    <a:lnB>
                      <a:noFill/>
                    </a:lnB>
                  </a:tcPr>
                </a:tc>
              </a:tr>
              <a:tr h="228600">
                <a:tc gridSpan="2">
                  <a:txBody>
                    <a:bodyPr/>
                    <a:p>
                      <a:pPr algn="l" rtl="0" eaLnBrk="0">
                        <a:lnSpc>
                          <a:spcPct val="122000"/>
                        </a:lnSpc>
                      </a:pPr>
                      <a:endParaRPr sz="400" dirty="0">
                        <a:latin typeface="Arial" panose="020B0604020202020204"/>
                        <a:ea typeface="Arial" panose="020B0604020202020204"/>
                        <a:cs typeface="Arial" panose="020B0604020202020204"/>
                      </a:endParaRPr>
                    </a:p>
                    <a:p>
                      <a:pPr marL="412750" algn="l" rtl="0" eaLnBrk="0">
                        <a:lnSpc>
                          <a:spcPct val="77000"/>
                        </a:lnSpc>
                        <a:spcBef>
                          <a:spcPts val="0"/>
                        </a:spcBef>
                      </a:pPr>
                      <a:r>
                        <a:rPr sz="800" kern="0" spc="50" dirty="0">
                          <a:solidFill>
                            <a:srgbClr val="231F20">
                              <a:alpha val="100000"/>
                            </a:srgbClr>
                          </a:solidFill>
                          <a:latin typeface="Arial" panose="020B0604020202020204"/>
                          <a:ea typeface="Arial" panose="020B0604020202020204"/>
                          <a:cs typeface="Arial" panose="020B0604020202020204"/>
                        </a:rPr>
                        <a:t>TRIAD CABLE</a:t>
                      </a:r>
                      <a:r>
                        <a:rPr sz="800" kern="0" spc="80" dirty="0">
                          <a:solidFill>
                            <a:srgbClr val="231F20">
                              <a:alpha val="100000"/>
                            </a:srgbClr>
                          </a:solidFill>
                          <a:latin typeface="Arial" panose="020B0604020202020204"/>
                          <a:ea typeface="Arial" panose="020B0604020202020204"/>
                          <a:cs typeface="Arial" panose="020B0604020202020204"/>
                        </a:rPr>
                        <a:t> </a:t>
                      </a:r>
                      <a:r>
                        <a:rPr sz="800" kern="0" spc="50" dirty="0">
                          <a:solidFill>
                            <a:srgbClr val="231F20">
                              <a:alpha val="100000"/>
                            </a:srgbClr>
                          </a:solidFill>
                          <a:latin typeface="Arial" panose="020B0604020202020204"/>
                          <a:ea typeface="Arial" panose="020B0604020202020204"/>
                          <a:cs typeface="Arial" panose="020B0604020202020204"/>
                        </a:rPr>
                        <a:t>PART</a:t>
                      </a:r>
                      <a:r>
                        <a:rPr sz="800" kern="0" spc="80" dirty="0">
                          <a:solidFill>
                            <a:srgbClr val="231F20">
                              <a:alpha val="100000"/>
                            </a:srgbClr>
                          </a:solidFill>
                          <a:latin typeface="Arial" panose="020B0604020202020204"/>
                          <a:ea typeface="Arial" panose="020B0604020202020204"/>
                          <a:cs typeface="Arial" panose="020B0604020202020204"/>
                        </a:rPr>
                        <a:t> </a:t>
                      </a:r>
                      <a:r>
                        <a:rPr sz="800" kern="0" spc="50" dirty="0">
                          <a:solidFill>
                            <a:srgbClr val="231F20">
                              <a:alpha val="100000"/>
                            </a:srgbClr>
                          </a:solidFill>
                          <a:latin typeface="Arial" panose="020B0604020202020204"/>
                          <a:ea typeface="Arial" panose="020B0604020202020204"/>
                          <a:cs typeface="Arial" panose="020B0604020202020204"/>
                        </a:rPr>
                        <a:t>NUMB</a:t>
                      </a:r>
                      <a:r>
                        <a:rPr sz="800" kern="0" spc="40" dirty="0">
                          <a:solidFill>
                            <a:srgbClr val="231F20">
                              <a:alpha val="100000"/>
                            </a:srgbClr>
                          </a:solidFill>
                          <a:latin typeface="Arial" panose="020B0604020202020204"/>
                          <a:ea typeface="Arial" panose="020B0604020202020204"/>
                          <a:cs typeface="Arial" panose="020B0604020202020204"/>
                        </a:rPr>
                        <a:t>ER:</a:t>
                      </a:r>
                      <a:endParaRPr sz="800" dirty="0">
                        <a:latin typeface="Arial" panose="020B0604020202020204"/>
                        <a:ea typeface="Arial" panose="020B0604020202020204"/>
                        <a:cs typeface="Arial" panose="020B0604020202020204"/>
                      </a:endParaRPr>
                    </a:p>
                  </a:txBody>
                  <a:tcPr marL="0" marR="0" marT="0" marB="0" vert="horz">
                    <a:lnL>
                      <a:noFill/>
                    </a:lnL>
                    <a:lnR w="9525" cap="flat" cmpd="sng" algn="ctr">
                      <a:solidFill>
                        <a:srgbClr val="21294D"/>
                      </a:solidFill>
                      <a:prstDash val="solid"/>
                      <a:round/>
                      <a:headEnd type="none" w="med" len="med"/>
                      <a:tailEnd type="none" w="med" len="med"/>
                    </a:lnR>
                    <a:lnT>
                      <a:noFill/>
                    </a:lnT>
                    <a:lnB>
                      <a:noFill/>
                    </a:lnB>
                  </a:tcPr>
                </a:tc>
                <a:tc hMerge="1">
                  <a:tcPr marL="0" marR="0" marT="0" marB="0" vert="horz">
                    <a:lnL>
                      <a:noFill/>
                    </a:lnL>
                    <a:lnR w="9525" cap="flat" cmpd="sng" algn="ctr">
                      <a:solidFill>
                        <a:srgbClr val="21294D"/>
                      </a:solidFill>
                      <a:prstDash val="solid"/>
                      <a:round/>
                      <a:headEnd type="none" w="med" len="med"/>
                      <a:tailEnd type="none" w="med" len="med"/>
                    </a:lnR>
                    <a:lnT>
                      <a:noFill/>
                    </a:lnT>
                    <a:lnB>
                      <a:noFill/>
                    </a:lnB>
                  </a:tcPr>
                </a:tc>
                <a:tc>
                  <a:txBody>
                    <a:bodyPr/>
                    <a:p>
                      <a:pPr algn="l" rtl="0" eaLnBrk="0">
                        <a:lnSpc>
                          <a:spcPct val="115000"/>
                        </a:lnSpc>
                      </a:pPr>
                      <a:endParaRPr sz="600" dirty="0">
                        <a:latin typeface="Arial" panose="020B0604020202020204"/>
                        <a:ea typeface="Arial" panose="020B0604020202020204"/>
                        <a:cs typeface="Arial" panose="020B0604020202020204"/>
                      </a:endParaRPr>
                    </a:p>
                    <a:p>
                      <a:pPr marL="91440" algn="l" rtl="0" eaLnBrk="0">
                        <a:lnSpc>
                          <a:spcPts val="360"/>
                        </a:lnSpc>
                        <a:spcBef>
                          <a:spcPts val="0"/>
                        </a:spcBef>
                      </a:pPr>
                      <a:r>
                        <a:rPr sz="800" kern="0" spc="-10" dirty="0">
                          <a:solidFill>
                            <a:srgbClr val="231F20">
                              <a:alpha val="100000"/>
                            </a:srgbClr>
                          </a:solidFill>
                          <a:latin typeface="微软雅黑" panose="020B0503020204020204" charset="-122"/>
                          <a:ea typeface="微软雅黑" panose="020B0503020204020204" charset="-122"/>
                          <a:cs typeface="微软雅黑" panose="020B0503020204020204" charset="-122"/>
                        </a:rPr>
                        <a:t>——</a:t>
                      </a:r>
                      <a:endParaRPr sz="800" dirty="0">
                        <a:latin typeface="微软雅黑" panose="020B0503020204020204" charset="-122"/>
                        <a:ea typeface="微软雅黑" panose="020B0503020204020204" charset="-122"/>
                        <a:cs typeface="微软雅黑" panose="020B0503020204020204" charset="-122"/>
                      </a:endParaRPr>
                    </a:p>
                  </a:txBody>
                  <a:tcPr marL="0" marR="0" marT="0" marB="0" vert="horz">
                    <a:lnL w="9525" cap="flat" cmpd="sng" algn="ctr">
                      <a:solidFill>
                        <a:srgbClr val="21294D"/>
                      </a:solidFill>
                      <a:prstDash val="solid"/>
                      <a:round/>
                      <a:headEnd type="none" w="med" len="med"/>
                      <a:tailEnd type="none" w="med" len="med"/>
                    </a:lnL>
                    <a:lnR>
                      <a:noFill/>
                    </a:lnR>
                    <a:lnT>
                      <a:noFill/>
                    </a:lnT>
                    <a:lnB>
                      <a:noFill/>
                    </a:lnB>
                  </a:tcPr>
                </a:tc>
              </a:tr>
              <a:tr h="1856104">
                <a:tc>
                  <a:txBody>
                    <a:bodyPr/>
                    <a:p>
                      <a:pPr algn="l" rtl="0" eaLnBrk="0">
                        <a:lnSpc>
                          <a:spcPct val="123000"/>
                        </a:lnSpc>
                      </a:pPr>
                      <a:endParaRPr sz="100" dirty="0">
                        <a:latin typeface="Arial" panose="020B0604020202020204"/>
                        <a:ea typeface="Arial" panose="020B0604020202020204"/>
                        <a:cs typeface="Arial" panose="020B0604020202020204"/>
                      </a:endParaRPr>
                    </a:p>
                    <a:p>
                      <a:pPr marL="321945" algn="l" rtl="0" eaLnBrk="0">
                        <a:lnSpc>
                          <a:spcPct val="76000"/>
                        </a:lnSpc>
                        <a:spcBef>
                          <a:spcPts val="0"/>
                        </a:spcBef>
                      </a:pPr>
                      <a:r>
                        <a:rPr sz="800" kern="0" spc="50" dirty="0">
                          <a:solidFill>
                            <a:srgbClr val="FFFFFF">
                              <a:alpha val="100000"/>
                            </a:srgbClr>
                          </a:solidFill>
                          <a:latin typeface="Arial" panose="020B0604020202020204"/>
                          <a:ea typeface="Arial" panose="020B0604020202020204"/>
                          <a:cs typeface="Arial" panose="020B0604020202020204"/>
                        </a:rPr>
                        <a:t>NUMBER</a:t>
                      </a:r>
                      <a:endParaRPr sz="800" dirty="0">
                        <a:latin typeface="Arial" panose="020B0604020202020204"/>
                        <a:ea typeface="Arial" panose="020B0604020202020204"/>
                        <a:cs typeface="Arial" panose="020B0604020202020204"/>
                      </a:endParaRPr>
                    </a:p>
                    <a:p>
                      <a:pPr marL="538480" algn="l" rtl="0" eaLnBrk="0">
                        <a:lnSpc>
                          <a:spcPct val="88000"/>
                        </a:lnSpc>
                        <a:spcBef>
                          <a:spcPts val="860"/>
                        </a:spcBef>
                      </a:pPr>
                      <a:r>
                        <a:rPr sz="800" kern="0" spc="-20" dirty="0">
                          <a:solidFill>
                            <a:srgbClr val="231F20">
                              <a:alpha val="100000"/>
                            </a:srgbClr>
                          </a:solidFill>
                          <a:latin typeface="Arial" panose="020B0604020202020204"/>
                          <a:ea typeface="Arial" panose="020B0604020202020204"/>
                          <a:cs typeface="Arial" panose="020B0604020202020204"/>
                        </a:rPr>
                        <a:t>1</a:t>
                      </a:r>
                      <a:endParaRPr sz="800" dirty="0">
                        <a:latin typeface="Arial" panose="020B0604020202020204"/>
                        <a:ea typeface="Arial" panose="020B0604020202020204"/>
                        <a:cs typeface="Arial" panose="020B0604020202020204"/>
                      </a:endParaRPr>
                    </a:p>
                    <a:p>
                      <a:pPr marL="528955" algn="l" rtl="0" eaLnBrk="0">
                        <a:lnSpc>
                          <a:spcPct val="88000"/>
                        </a:lnSpc>
                        <a:spcBef>
                          <a:spcPts val="635"/>
                        </a:spcBef>
                      </a:pPr>
                      <a:r>
                        <a:rPr sz="800" kern="0" spc="10" dirty="0">
                          <a:solidFill>
                            <a:srgbClr val="231F20">
                              <a:alpha val="100000"/>
                            </a:srgbClr>
                          </a:solidFill>
                          <a:latin typeface="Arial" panose="020B0604020202020204"/>
                          <a:ea typeface="Arial" panose="020B0604020202020204"/>
                          <a:cs typeface="Arial" panose="020B0604020202020204"/>
                        </a:rPr>
                        <a:t>2</a:t>
                      </a:r>
                      <a:endParaRPr sz="800" dirty="0">
                        <a:latin typeface="Arial" panose="020B0604020202020204"/>
                        <a:ea typeface="Arial" panose="020B0604020202020204"/>
                        <a:cs typeface="Arial" panose="020B0604020202020204"/>
                      </a:endParaRPr>
                    </a:p>
                    <a:p>
                      <a:pPr marL="530860" algn="l" rtl="0" eaLnBrk="0">
                        <a:lnSpc>
                          <a:spcPct val="88000"/>
                        </a:lnSpc>
                        <a:spcBef>
                          <a:spcPts val="600"/>
                        </a:spcBef>
                      </a:pPr>
                      <a:r>
                        <a:rPr sz="800" kern="0" spc="0" dirty="0">
                          <a:solidFill>
                            <a:srgbClr val="231F20">
                              <a:alpha val="100000"/>
                            </a:srgbClr>
                          </a:solidFill>
                          <a:latin typeface="Arial" panose="020B0604020202020204"/>
                          <a:ea typeface="Arial" panose="020B0604020202020204"/>
                          <a:cs typeface="Arial" panose="020B0604020202020204"/>
                        </a:rPr>
                        <a:t>3</a:t>
                      </a:r>
                      <a:endParaRPr sz="800" dirty="0">
                        <a:latin typeface="Arial" panose="020B0604020202020204"/>
                        <a:ea typeface="Arial" panose="020B0604020202020204"/>
                        <a:cs typeface="Arial" panose="020B0604020202020204"/>
                      </a:endParaRPr>
                    </a:p>
                    <a:p>
                      <a:pPr marL="527685" algn="l" rtl="0" eaLnBrk="0">
                        <a:lnSpc>
                          <a:spcPct val="88000"/>
                        </a:lnSpc>
                        <a:spcBef>
                          <a:spcPts val="695"/>
                        </a:spcBef>
                      </a:pPr>
                      <a:r>
                        <a:rPr sz="800" kern="0" spc="20" dirty="0">
                          <a:solidFill>
                            <a:srgbClr val="231F20">
                              <a:alpha val="100000"/>
                            </a:srgbClr>
                          </a:solidFill>
                          <a:latin typeface="Arial" panose="020B0604020202020204"/>
                          <a:ea typeface="Arial" panose="020B0604020202020204"/>
                          <a:cs typeface="Arial" panose="020B0604020202020204"/>
                        </a:rPr>
                        <a:t>4</a:t>
                      </a:r>
                      <a:endParaRPr sz="800" dirty="0">
                        <a:latin typeface="Arial" panose="020B0604020202020204"/>
                        <a:ea typeface="Arial" panose="020B0604020202020204"/>
                        <a:cs typeface="Arial" panose="020B0604020202020204"/>
                      </a:endParaRPr>
                    </a:p>
                    <a:p>
                      <a:pPr marL="530860" algn="l" rtl="0" eaLnBrk="0">
                        <a:lnSpc>
                          <a:spcPct val="88000"/>
                        </a:lnSpc>
                        <a:spcBef>
                          <a:spcPts val="630"/>
                        </a:spcBef>
                      </a:pPr>
                      <a:r>
                        <a:rPr sz="800" kern="0" spc="0" dirty="0">
                          <a:solidFill>
                            <a:srgbClr val="231F20">
                              <a:alpha val="100000"/>
                            </a:srgbClr>
                          </a:solidFill>
                          <a:latin typeface="Arial" panose="020B0604020202020204"/>
                          <a:ea typeface="Arial" panose="020B0604020202020204"/>
                          <a:cs typeface="Arial" panose="020B0604020202020204"/>
                        </a:rPr>
                        <a:t>5</a:t>
                      </a:r>
                      <a:endParaRPr sz="800" dirty="0">
                        <a:latin typeface="Arial" panose="020B0604020202020204"/>
                        <a:ea typeface="Arial" panose="020B0604020202020204"/>
                        <a:cs typeface="Arial" panose="020B0604020202020204"/>
                      </a:endParaRPr>
                    </a:p>
                    <a:p>
                      <a:pPr marL="530860" algn="l" rtl="0" eaLnBrk="0">
                        <a:lnSpc>
                          <a:spcPct val="88000"/>
                        </a:lnSpc>
                        <a:spcBef>
                          <a:spcPts val="570"/>
                        </a:spcBef>
                      </a:pPr>
                      <a:r>
                        <a:rPr sz="800" kern="0" spc="0" dirty="0">
                          <a:solidFill>
                            <a:srgbClr val="231F20">
                              <a:alpha val="100000"/>
                            </a:srgbClr>
                          </a:solidFill>
                          <a:latin typeface="Arial" panose="020B0604020202020204"/>
                          <a:ea typeface="Arial" panose="020B0604020202020204"/>
                          <a:cs typeface="Arial" panose="020B0604020202020204"/>
                        </a:rPr>
                        <a:t>6</a:t>
                      </a:r>
                      <a:endParaRPr sz="800" dirty="0">
                        <a:latin typeface="Arial" panose="020B0604020202020204"/>
                        <a:ea typeface="Arial" panose="020B0604020202020204"/>
                        <a:cs typeface="Arial" panose="020B0604020202020204"/>
                      </a:endParaRPr>
                    </a:p>
                    <a:p>
                      <a:pPr marL="530860" algn="l" rtl="0" eaLnBrk="0">
                        <a:lnSpc>
                          <a:spcPct val="88000"/>
                        </a:lnSpc>
                        <a:spcBef>
                          <a:spcPts val="650"/>
                        </a:spcBef>
                      </a:pPr>
                      <a:r>
                        <a:rPr sz="800" kern="0" spc="-10" dirty="0">
                          <a:solidFill>
                            <a:srgbClr val="231F20">
                              <a:alpha val="100000"/>
                            </a:srgbClr>
                          </a:solidFill>
                          <a:latin typeface="Arial" panose="020B0604020202020204"/>
                          <a:ea typeface="Arial" panose="020B0604020202020204"/>
                          <a:cs typeface="Arial" panose="020B0604020202020204"/>
                        </a:rPr>
                        <a:t>7</a:t>
                      </a:r>
                      <a:endParaRPr sz="800" dirty="0">
                        <a:latin typeface="Arial" panose="020B0604020202020204"/>
                        <a:ea typeface="Arial" panose="020B0604020202020204"/>
                        <a:cs typeface="Arial" panose="020B0604020202020204"/>
                      </a:endParaRPr>
                    </a:p>
                    <a:p>
                      <a:pPr marL="530225" algn="l" rtl="0" eaLnBrk="0">
                        <a:lnSpc>
                          <a:spcPct val="88000"/>
                        </a:lnSpc>
                        <a:spcBef>
                          <a:spcPts val="580"/>
                        </a:spcBef>
                      </a:pPr>
                      <a:r>
                        <a:rPr sz="800" kern="0" spc="0" dirty="0">
                          <a:solidFill>
                            <a:srgbClr val="231F20">
                              <a:alpha val="100000"/>
                            </a:srgbClr>
                          </a:solidFill>
                          <a:latin typeface="Arial" panose="020B0604020202020204"/>
                          <a:ea typeface="Arial" panose="020B0604020202020204"/>
                          <a:cs typeface="Arial" panose="020B0604020202020204"/>
                        </a:rPr>
                        <a:t>8</a:t>
                      </a:r>
                      <a:endParaRPr sz="800" dirty="0">
                        <a:latin typeface="Arial" panose="020B0604020202020204"/>
                        <a:ea typeface="Arial" panose="020B0604020202020204"/>
                        <a:cs typeface="Arial" panose="020B0604020202020204"/>
                      </a:endParaRPr>
                    </a:p>
                    <a:p>
                      <a:pPr algn="l" rtl="0" eaLnBrk="0">
                        <a:lnSpc>
                          <a:spcPct val="117000"/>
                        </a:lnSpc>
                      </a:pPr>
                      <a:endParaRPr sz="500" dirty="0">
                        <a:latin typeface="Arial" panose="020B0604020202020204"/>
                        <a:ea typeface="Arial" panose="020B0604020202020204"/>
                        <a:cs typeface="Arial" panose="020B0604020202020204"/>
                      </a:endParaRPr>
                    </a:p>
                    <a:p>
                      <a:pPr marL="454025" algn="l" rtl="0" eaLnBrk="0">
                        <a:lnSpc>
                          <a:spcPct val="88000"/>
                        </a:lnSpc>
                        <a:spcBef>
                          <a:spcPts val="0"/>
                        </a:spcBef>
                      </a:pPr>
                      <a:r>
                        <a:rPr sz="800" kern="0" spc="30" dirty="0">
                          <a:solidFill>
                            <a:srgbClr val="231F20">
                              <a:alpha val="100000"/>
                            </a:srgbClr>
                          </a:solidFill>
                          <a:latin typeface="Arial" panose="020B0604020202020204"/>
                          <a:ea typeface="Arial" panose="020B0604020202020204"/>
                          <a:cs typeface="Arial" panose="020B0604020202020204"/>
                        </a:rPr>
                        <a:t>9-15</a:t>
                      </a:r>
                      <a:endParaRPr sz="800" dirty="0">
                        <a:latin typeface="Arial" panose="020B0604020202020204"/>
                        <a:ea typeface="Arial" panose="020B0604020202020204"/>
                        <a:cs typeface="Arial" panose="020B0604020202020204"/>
                      </a:endParaRPr>
                    </a:p>
                  </a:txBody>
                  <a:tcPr marL="0" marR="0" marT="0" marB="0" vert="horz">
                    <a:lnL>
                      <a:noFill/>
                    </a:lnL>
                    <a:lnR w="6350" cap="flat" cmpd="sng" algn="ctr">
                      <a:solidFill>
                        <a:srgbClr val="21294D"/>
                      </a:solidFill>
                      <a:prstDash val="solid"/>
                      <a:round/>
                      <a:headEnd type="none" w="med" len="med"/>
                      <a:tailEnd type="none" w="med" len="med"/>
                    </a:lnR>
                    <a:lnT>
                      <a:noFill/>
                    </a:lnT>
                    <a:lnB>
                      <a:noFill/>
                    </a:lnB>
                  </a:tcPr>
                </a:tc>
                <a:tc>
                  <a:txBody>
                    <a:bodyPr/>
                    <a:p>
                      <a:pPr algn="l" rtl="0" eaLnBrk="0">
                        <a:lnSpc>
                          <a:spcPct val="126000"/>
                        </a:lnSpc>
                      </a:pPr>
                      <a:endParaRPr sz="100" dirty="0">
                        <a:latin typeface="Arial" panose="020B0604020202020204"/>
                        <a:ea typeface="Arial" panose="020B0604020202020204"/>
                        <a:cs typeface="Arial" panose="020B0604020202020204"/>
                      </a:endParaRPr>
                    </a:p>
                    <a:p>
                      <a:pPr marL="324485" algn="l" rtl="0" eaLnBrk="0">
                        <a:lnSpc>
                          <a:spcPct val="77000"/>
                        </a:lnSpc>
                        <a:spcBef>
                          <a:spcPts val="0"/>
                        </a:spcBef>
                      </a:pPr>
                      <a:r>
                        <a:rPr sz="800" kern="0" spc="30" dirty="0">
                          <a:solidFill>
                            <a:srgbClr val="FFFFFF">
                              <a:alpha val="100000"/>
                            </a:srgbClr>
                          </a:solidFill>
                          <a:latin typeface="Arial" panose="020B0604020202020204"/>
                          <a:ea typeface="Arial" panose="020B0604020202020204"/>
                          <a:cs typeface="Arial" panose="020B0604020202020204"/>
                        </a:rPr>
                        <a:t>Definition</a:t>
                      </a:r>
                      <a:endParaRPr sz="800" dirty="0">
                        <a:latin typeface="Arial" panose="020B0604020202020204"/>
                        <a:ea typeface="Arial" panose="020B0604020202020204"/>
                        <a:cs typeface="Arial" panose="020B0604020202020204"/>
                      </a:endParaRPr>
                    </a:p>
                    <a:p>
                      <a:pPr marL="460375" algn="l" rtl="0" eaLnBrk="0">
                        <a:lnSpc>
                          <a:spcPct val="76000"/>
                        </a:lnSpc>
                        <a:spcBef>
                          <a:spcPts val="825"/>
                        </a:spcBef>
                      </a:pPr>
                      <a:r>
                        <a:rPr sz="800" kern="0" spc="20" dirty="0">
                          <a:solidFill>
                            <a:srgbClr val="231F20">
                              <a:alpha val="100000"/>
                            </a:srgbClr>
                          </a:solidFill>
                          <a:latin typeface="Arial" panose="020B0604020202020204"/>
                          <a:ea typeface="Arial" panose="020B0604020202020204"/>
                          <a:cs typeface="Arial" panose="020B0604020202020204"/>
                        </a:rPr>
                        <a:t>PA Enable</a:t>
                      </a:r>
                      <a:endParaRPr sz="800" dirty="0">
                        <a:latin typeface="Arial" panose="020B0604020202020204"/>
                        <a:ea typeface="Arial" panose="020B0604020202020204"/>
                        <a:cs typeface="Arial" panose="020B0604020202020204"/>
                      </a:endParaRPr>
                    </a:p>
                    <a:p>
                      <a:pPr marL="87630" algn="l" rtl="0" eaLnBrk="0">
                        <a:lnSpc>
                          <a:spcPct val="88000"/>
                        </a:lnSpc>
                        <a:spcBef>
                          <a:spcPts val="725"/>
                        </a:spcBef>
                      </a:pPr>
                      <a:r>
                        <a:rPr sz="800" kern="0" spc="40" dirty="0">
                          <a:solidFill>
                            <a:srgbClr val="231F20">
                              <a:alpha val="100000"/>
                            </a:srgbClr>
                          </a:solidFill>
                          <a:latin typeface="Arial" panose="020B0604020202020204"/>
                          <a:ea typeface="Arial" panose="020B0604020202020204"/>
                          <a:cs typeface="Arial" panose="020B0604020202020204"/>
                        </a:rPr>
                        <a:t>Output</a:t>
                      </a:r>
                      <a:r>
                        <a:rPr sz="800" kern="0" spc="90" dirty="0">
                          <a:solidFill>
                            <a:srgbClr val="231F20">
                              <a:alpha val="100000"/>
                            </a:srgbClr>
                          </a:solidFill>
                          <a:latin typeface="Arial" panose="020B0604020202020204"/>
                          <a:ea typeface="Arial" panose="020B0604020202020204"/>
                          <a:cs typeface="Arial" panose="020B0604020202020204"/>
                        </a:rPr>
                        <a:t> </a:t>
                      </a:r>
                      <a:r>
                        <a:rPr sz="800" kern="0" spc="40" dirty="0">
                          <a:solidFill>
                            <a:srgbClr val="231F20">
                              <a:alpha val="100000"/>
                            </a:srgbClr>
                          </a:solidFill>
                          <a:latin typeface="Arial" panose="020B0604020202020204"/>
                          <a:ea typeface="Arial" panose="020B0604020202020204"/>
                          <a:cs typeface="Arial" panose="020B0604020202020204"/>
                        </a:rPr>
                        <a:t>Power monitoring</a:t>
                      </a:r>
                      <a:endParaRPr sz="800" dirty="0">
                        <a:latin typeface="Arial" panose="020B0604020202020204"/>
                        <a:ea typeface="Arial" panose="020B0604020202020204"/>
                        <a:cs typeface="Arial" panose="020B0604020202020204"/>
                      </a:endParaRPr>
                    </a:p>
                    <a:p>
                      <a:pPr marL="294005" indent="-244475" algn="l" rtl="0" eaLnBrk="0">
                        <a:lnSpc>
                          <a:spcPct val="152000"/>
                        </a:lnSpc>
                        <a:spcBef>
                          <a:spcPts val="130"/>
                        </a:spcBef>
                      </a:pPr>
                      <a:r>
                        <a:rPr sz="800" kern="0" spc="40" dirty="0">
                          <a:solidFill>
                            <a:srgbClr val="231F20">
                              <a:alpha val="100000"/>
                            </a:srgbClr>
                          </a:solidFill>
                          <a:latin typeface="Arial" panose="020B0604020202020204"/>
                          <a:ea typeface="Arial" panose="020B0604020202020204"/>
                          <a:cs typeface="Arial" panose="020B0604020202020204"/>
                        </a:rPr>
                        <a:t>Reverse</a:t>
                      </a:r>
                      <a:r>
                        <a:rPr sz="800" kern="0" spc="100" dirty="0">
                          <a:solidFill>
                            <a:srgbClr val="231F20">
                              <a:alpha val="100000"/>
                            </a:srgbClr>
                          </a:solidFill>
                          <a:latin typeface="Arial" panose="020B0604020202020204"/>
                          <a:ea typeface="Arial" panose="020B0604020202020204"/>
                          <a:cs typeface="Arial" panose="020B0604020202020204"/>
                        </a:rPr>
                        <a:t> </a:t>
                      </a:r>
                      <a:r>
                        <a:rPr sz="800" kern="0" spc="40" dirty="0">
                          <a:solidFill>
                            <a:srgbClr val="231F20">
                              <a:alpha val="100000"/>
                            </a:srgbClr>
                          </a:solidFill>
                          <a:latin typeface="Arial" panose="020B0604020202020204"/>
                          <a:ea typeface="Arial" panose="020B0604020202020204"/>
                          <a:cs typeface="Arial" panose="020B0604020202020204"/>
                        </a:rPr>
                        <a:t>Power monitoring</a:t>
                      </a:r>
                      <a:r>
                        <a:rPr sz="800" kern="0" spc="0" dirty="0">
                          <a:solidFill>
                            <a:srgbClr val="231F20">
                              <a:alpha val="100000"/>
                            </a:srgbClr>
                          </a:solidFill>
                          <a:latin typeface="Arial" panose="020B0604020202020204"/>
                          <a:ea typeface="Arial" panose="020B0604020202020204"/>
                          <a:cs typeface="Arial" panose="020B0604020202020204"/>
                        </a:rPr>
                        <a:t>    </a:t>
                      </a:r>
                      <a:r>
                        <a:rPr sz="800" kern="0" spc="30" dirty="0">
                          <a:solidFill>
                            <a:srgbClr val="231F20">
                              <a:alpha val="100000"/>
                            </a:srgbClr>
                          </a:solidFill>
                          <a:latin typeface="Arial" panose="020B0604020202020204"/>
                          <a:ea typeface="Arial" panose="020B0604020202020204"/>
                          <a:cs typeface="Arial" panose="020B0604020202020204"/>
                        </a:rPr>
                        <a:t>Temp</a:t>
                      </a:r>
                      <a:r>
                        <a:rPr sz="800" kern="0" spc="150" dirty="0">
                          <a:solidFill>
                            <a:srgbClr val="231F20">
                              <a:alpha val="100000"/>
                            </a:srgbClr>
                          </a:solidFill>
                          <a:latin typeface="Arial" panose="020B0604020202020204"/>
                          <a:ea typeface="Arial" panose="020B0604020202020204"/>
                          <a:cs typeface="Arial" panose="020B0604020202020204"/>
                        </a:rPr>
                        <a:t> </a:t>
                      </a:r>
                      <a:r>
                        <a:rPr sz="800" kern="0" spc="30" dirty="0">
                          <a:solidFill>
                            <a:srgbClr val="231F20">
                              <a:alpha val="100000"/>
                            </a:srgbClr>
                          </a:solidFill>
                          <a:latin typeface="Arial" panose="020B0604020202020204"/>
                          <a:ea typeface="Arial" panose="020B0604020202020204"/>
                          <a:cs typeface="Arial" panose="020B0604020202020204"/>
                        </a:rPr>
                        <a:t>monitoring</a:t>
                      </a:r>
                      <a:endParaRPr sz="800" dirty="0">
                        <a:latin typeface="Arial" panose="020B0604020202020204"/>
                        <a:ea typeface="Arial" panose="020B0604020202020204"/>
                        <a:cs typeface="Arial" panose="020B0604020202020204"/>
                      </a:endParaRPr>
                    </a:p>
                    <a:p>
                      <a:pPr marL="593090" algn="l" rtl="0" eaLnBrk="0">
                        <a:lnSpc>
                          <a:spcPct val="69000"/>
                        </a:lnSpc>
                        <a:spcBef>
                          <a:spcPts val="605"/>
                        </a:spcBef>
                      </a:pPr>
                      <a:r>
                        <a:rPr sz="800" kern="0" spc="50" dirty="0">
                          <a:solidFill>
                            <a:srgbClr val="231F20">
                              <a:alpha val="100000"/>
                            </a:srgbClr>
                          </a:solidFill>
                          <a:latin typeface="Arial" panose="020B0604020202020204"/>
                          <a:ea typeface="Arial" panose="020B0604020202020204"/>
                          <a:cs typeface="Arial" panose="020B0604020202020204"/>
                        </a:rPr>
                        <a:t>GND</a:t>
                      </a:r>
                      <a:endParaRPr sz="800" dirty="0">
                        <a:latin typeface="Arial" panose="020B0604020202020204"/>
                        <a:ea typeface="Arial" panose="020B0604020202020204"/>
                        <a:cs typeface="Arial" panose="020B0604020202020204"/>
                      </a:endParaRPr>
                    </a:p>
                    <a:p>
                      <a:pPr marL="602615" algn="l" rtl="0" eaLnBrk="0">
                        <a:lnSpc>
                          <a:spcPts val="1415"/>
                        </a:lnSpc>
                      </a:pPr>
                      <a:r>
                        <a:rPr sz="800" kern="0" spc="40" dirty="0">
                          <a:solidFill>
                            <a:srgbClr val="231F20">
                              <a:alpha val="100000"/>
                            </a:srgbClr>
                          </a:solidFill>
                          <a:latin typeface="Arial" panose="020B0604020202020204"/>
                          <a:ea typeface="Arial" panose="020B0604020202020204"/>
                          <a:cs typeface="Arial" panose="020B0604020202020204"/>
                        </a:rPr>
                        <a:t>RXD</a:t>
                      </a:r>
                      <a:endParaRPr sz="800" dirty="0">
                        <a:latin typeface="Arial" panose="020B0604020202020204"/>
                        <a:ea typeface="Arial" panose="020B0604020202020204"/>
                        <a:cs typeface="Arial" panose="020B0604020202020204"/>
                      </a:endParaRPr>
                    </a:p>
                    <a:p>
                      <a:pPr marL="602615" algn="l" rtl="0" eaLnBrk="0">
                        <a:lnSpc>
                          <a:spcPct val="67000"/>
                        </a:lnSpc>
                        <a:spcBef>
                          <a:spcPts val="850"/>
                        </a:spcBef>
                      </a:pPr>
                      <a:r>
                        <a:rPr sz="800" kern="0" spc="50" dirty="0">
                          <a:solidFill>
                            <a:srgbClr val="231F20">
                              <a:alpha val="100000"/>
                            </a:srgbClr>
                          </a:solidFill>
                          <a:latin typeface="Arial" panose="020B0604020202020204"/>
                          <a:ea typeface="Arial" panose="020B0604020202020204"/>
                          <a:cs typeface="Arial" panose="020B0604020202020204"/>
                        </a:rPr>
                        <a:t>TXD</a:t>
                      </a:r>
                      <a:endParaRPr sz="800" dirty="0">
                        <a:latin typeface="Arial" panose="020B0604020202020204"/>
                        <a:ea typeface="Arial" panose="020B0604020202020204"/>
                        <a:cs typeface="Arial" panose="020B0604020202020204"/>
                      </a:endParaRPr>
                    </a:p>
                    <a:p>
                      <a:pPr marL="593090" algn="l" rtl="0" eaLnBrk="0">
                        <a:lnSpc>
                          <a:spcPts val="1445"/>
                        </a:lnSpc>
                      </a:pPr>
                      <a:r>
                        <a:rPr sz="800" kern="0" spc="50" dirty="0">
                          <a:solidFill>
                            <a:srgbClr val="231F20">
                              <a:alpha val="100000"/>
                            </a:srgbClr>
                          </a:solidFill>
                          <a:latin typeface="Arial" panose="020B0604020202020204"/>
                          <a:ea typeface="Arial" panose="020B0604020202020204"/>
                          <a:cs typeface="Arial" panose="020B0604020202020204"/>
                        </a:rPr>
                        <a:t>GND</a:t>
                      </a:r>
                      <a:endParaRPr sz="800" dirty="0">
                        <a:latin typeface="Arial" panose="020B0604020202020204"/>
                        <a:ea typeface="Arial" panose="020B0604020202020204"/>
                        <a:cs typeface="Arial" panose="020B0604020202020204"/>
                      </a:endParaRPr>
                    </a:p>
                    <a:p>
                      <a:pPr algn="l" rtl="0" eaLnBrk="0">
                        <a:lnSpc>
                          <a:spcPct val="107000"/>
                        </a:lnSpc>
                      </a:pPr>
                      <a:endParaRPr sz="600" dirty="0">
                        <a:latin typeface="Arial" panose="020B0604020202020204"/>
                        <a:ea typeface="Arial" panose="020B0604020202020204"/>
                        <a:cs typeface="Arial" panose="020B0604020202020204"/>
                      </a:endParaRPr>
                    </a:p>
                    <a:p>
                      <a:pPr marL="640080" algn="l" rtl="0" eaLnBrk="0">
                        <a:lnSpc>
                          <a:spcPct val="77000"/>
                        </a:lnSpc>
                        <a:spcBef>
                          <a:spcPts val="5"/>
                        </a:spcBef>
                      </a:pPr>
                      <a:r>
                        <a:rPr sz="800" kern="0" spc="30" dirty="0">
                          <a:solidFill>
                            <a:srgbClr val="231F20">
                              <a:alpha val="100000"/>
                            </a:srgbClr>
                          </a:solidFill>
                          <a:latin typeface="Arial" panose="020B0604020202020204"/>
                          <a:ea typeface="Arial" panose="020B0604020202020204"/>
                          <a:cs typeface="Arial" panose="020B0604020202020204"/>
                        </a:rPr>
                        <a:t>NC</a:t>
                      </a:r>
                      <a:endParaRPr sz="800" dirty="0">
                        <a:latin typeface="Arial" panose="020B0604020202020204"/>
                        <a:ea typeface="Arial" panose="020B0604020202020204"/>
                        <a:cs typeface="Arial" panose="020B0604020202020204"/>
                      </a:endParaRPr>
                    </a:p>
                  </a:txBody>
                  <a:tcPr marL="0" marR="0" marT="0" marB="0" vert="horz">
                    <a:lnL w="6350" cap="flat" cmpd="sng" algn="ctr">
                      <a:solidFill>
                        <a:srgbClr val="21294D"/>
                      </a:solidFill>
                      <a:prstDash val="solid"/>
                      <a:round/>
                      <a:headEnd type="none" w="med" len="med"/>
                      <a:tailEnd type="none" w="med" len="med"/>
                    </a:lnL>
                    <a:lnR w="9525" cap="flat" cmpd="sng" algn="ctr">
                      <a:solidFill>
                        <a:srgbClr val="21294D"/>
                      </a:solidFill>
                      <a:prstDash val="solid"/>
                      <a:round/>
                      <a:headEnd type="none" w="med" len="med"/>
                      <a:tailEnd type="none" w="med" len="med"/>
                    </a:lnR>
                    <a:lnT>
                      <a:noFill/>
                    </a:lnT>
                    <a:lnB>
                      <a:noFill/>
                    </a:lnB>
                  </a:tcPr>
                </a:tc>
                <a:tc>
                  <a:txBody>
                    <a:bodyPr/>
                    <a:p>
                      <a:pPr algn="l" rtl="0" eaLnBrk="0">
                        <a:lnSpc>
                          <a:spcPct val="108000"/>
                        </a:lnSpc>
                      </a:pPr>
                      <a:endParaRPr sz="100" dirty="0">
                        <a:latin typeface="Arial" panose="020B0604020202020204"/>
                        <a:ea typeface="Arial" panose="020B0604020202020204"/>
                        <a:cs typeface="Arial" panose="020B0604020202020204"/>
                      </a:endParaRPr>
                    </a:p>
                    <a:p>
                      <a:pPr marL="1403350" algn="l" rtl="0" eaLnBrk="0">
                        <a:lnSpc>
                          <a:spcPct val="77000"/>
                        </a:lnSpc>
                        <a:spcBef>
                          <a:spcPts val="0"/>
                        </a:spcBef>
                      </a:pPr>
                      <a:r>
                        <a:rPr sz="800" kern="0" spc="50" dirty="0">
                          <a:solidFill>
                            <a:srgbClr val="FFFFFF">
                              <a:alpha val="100000"/>
                            </a:srgbClr>
                          </a:solidFill>
                          <a:latin typeface="Arial" panose="020B0604020202020204"/>
                          <a:ea typeface="Arial" panose="020B0604020202020204"/>
                          <a:cs typeface="Arial" panose="020B0604020202020204"/>
                        </a:rPr>
                        <a:t>DESCRIPTION</a:t>
                      </a:r>
                      <a:endParaRPr sz="800" dirty="0">
                        <a:latin typeface="Arial" panose="020B0604020202020204"/>
                        <a:ea typeface="Arial" panose="020B0604020202020204"/>
                        <a:cs typeface="Arial" panose="020B0604020202020204"/>
                      </a:endParaRPr>
                    </a:p>
                    <a:p>
                      <a:pPr marL="631825" indent="-89535" algn="l" rtl="0" eaLnBrk="0">
                        <a:lnSpc>
                          <a:spcPct val="145000"/>
                        </a:lnSpc>
                        <a:spcBef>
                          <a:spcPts val="380"/>
                        </a:spcBef>
                      </a:pPr>
                      <a:r>
                        <a:rPr sz="800" kern="0" spc="40" dirty="0">
                          <a:solidFill>
                            <a:srgbClr val="231F20">
                              <a:alpha val="100000"/>
                            </a:srgbClr>
                          </a:solidFill>
                          <a:latin typeface="Arial" panose="020B0604020202020204"/>
                          <a:ea typeface="Arial" panose="020B0604020202020204"/>
                          <a:cs typeface="Arial" panose="020B0604020202020204"/>
                        </a:rPr>
                        <a:t>TTL Hi=</a:t>
                      </a:r>
                      <a:r>
                        <a:rPr sz="800" kern="0" spc="90" dirty="0">
                          <a:solidFill>
                            <a:srgbClr val="231F20">
                              <a:alpha val="100000"/>
                            </a:srgbClr>
                          </a:solidFill>
                          <a:latin typeface="Arial" panose="020B0604020202020204"/>
                          <a:ea typeface="Arial" panose="020B0604020202020204"/>
                          <a:cs typeface="Arial" panose="020B0604020202020204"/>
                        </a:rPr>
                        <a:t> </a:t>
                      </a:r>
                      <a:r>
                        <a:rPr sz="800" kern="0" spc="40" dirty="0">
                          <a:solidFill>
                            <a:srgbClr val="231F20">
                              <a:alpha val="100000"/>
                            </a:srgbClr>
                          </a:solidFill>
                          <a:latin typeface="Arial" panose="020B0604020202020204"/>
                          <a:ea typeface="Arial" panose="020B0604020202020204"/>
                          <a:cs typeface="Arial" panose="020B0604020202020204"/>
                        </a:rPr>
                        <a:t>Enable, TTL Lo =</a:t>
                      </a:r>
                      <a:r>
                        <a:rPr sz="800" kern="0" spc="90" dirty="0">
                          <a:solidFill>
                            <a:srgbClr val="231F20">
                              <a:alpha val="100000"/>
                            </a:srgbClr>
                          </a:solidFill>
                          <a:latin typeface="Arial" panose="020B0604020202020204"/>
                          <a:ea typeface="Arial" panose="020B0604020202020204"/>
                          <a:cs typeface="Arial" panose="020B0604020202020204"/>
                        </a:rPr>
                        <a:t> </a:t>
                      </a:r>
                      <a:r>
                        <a:rPr sz="800" kern="0" spc="40" dirty="0">
                          <a:solidFill>
                            <a:srgbClr val="231F20">
                              <a:alpha val="100000"/>
                            </a:srgbClr>
                          </a:solidFill>
                          <a:latin typeface="Arial" panose="020B0604020202020204"/>
                          <a:ea typeface="Arial" panose="020B0604020202020204"/>
                          <a:cs typeface="Arial" panose="020B0604020202020204"/>
                        </a:rPr>
                        <a:t>Disable</a:t>
                      </a:r>
                      <a:r>
                        <a:rPr sz="800" kern="0" spc="60" dirty="0">
                          <a:solidFill>
                            <a:srgbClr val="231F20">
                              <a:alpha val="100000"/>
                            </a:srgbClr>
                          </a:solidFill>
                          <a:latin typeface="Arial" panose="020B0604020202020204"/>
                          <a:ea typeface="Arial" panose="020B0604020202020204"/>
                          <a:cs typeface="Arial" panose="020B0604020202020204"/>
                        </a:rPr>
                        <a:t> </a:t>
                      </a:r>
                      <a:r>
                        <a:rPr sz="800" kern="0" spc="40" dirty="0">
                          <a:solidFill>
                            <a:srgbClr val="231F20">
                              <a:alpha val="100000"/>
                            </a:srgbClr>
                          </a:solidFill>
                          <a:latin typeface="Arial" panose="020B0604020202020204"/>
                          <a:ea typeface="Arial" panose="020B0604020202020204"/>
                          <a:cs typeface="Arial" panose="020B0604020202020204"/>
                        </a:rPr>
                        <a:t>or</a:t>
                      </a:r>
                      <a:r>
                        <a:rPr sz="800" kern="0" spc="80" dirty="0">
                          <a:solidFill>
                            <a:srgbClr val="231F20">
                              <a:alpha val="100000"/>
                            </a:srgbClr>
                          </a:solidFill>
                          <a:latin typeface="Arial" panose="020B0604020202020204"/>
                          <a:ea typeface="Arial" panose="020B0604020202020204"/>
                          <a:cs typeface="Arial" panose="020B0604020202020204"/>
                        </a:rPr>
                        <a:t> </a:t>
                      </a:r>
                      <a:r>
                        <a:rPr sz="800" kern="0" spc="40" dirty="0">
                          <a:solidFill>
                            <a:srgbClr val="231F20">
                              <a:alpha val="100000"/>
                            </a:srgbClr>
                          </a:solidFill>
                          <a:latin typeface="Arial" panose="020B0604020202020204"/>
                          <a:ea typeface="Arial" panose="020B0604020202020204"/>
                          <a:cs typeface="Arial" panose="020B0604020202020204"/>
                        </a:rPr>
                        <a:t>No</a:t>
                      </a:r>
                      <a:r>
                        <a:rPr sz="800" kern="0" spc="70" dirty="0">
                          <a:solidFill>
                            <a:srgbClr val="231F20">
                              <a:alpha val="100000"/>
                            </a:srgbClr>
                          </a:solidFill>
                          <a:latin typeface="Arial" panose="020B0604020202020204"/>
                          <a:ea typeface="Arial" panose="020B0604020202020204"/>
                          <a:cs typeface="Arial" panose="020B0604020202020204"/>
                        </a:rPr>
                        <a:t> </a:t>
                      </a:r>
                      <a:r>
                        <a:rPr sz="800" kern="0" spc="30" dirty="0">
                          <a:solidFill>
                            <a:srgbClr val="231F20">
                              <a:alpha val="100000"/>
                            </a:srgbClr>
                          </a:solidFill>
                          <a:latin typeface="Arial" panose="020B0604020202020204"/>
                          <a:ea typeface="Arial" panose="020B0604020202020204"/>
                          <a:cs typeface="Arial" panose="020B0604020202020204"/>
                        </a:rPr>
                        <a:t>Connection</a:t>
                      </a:r>
                      <a:r>
                        <a:rPr sz="800" kern="0" spc="0" dirty="0">
                          <a:solidFill>
                            <a:srgbClr val="231F20">
                              <a:alpha val="100000"/>
                            </a:srgbClr>
                          </a:solidFill>
                          <a:latin typeface="Arial" panose="020B0604020202020204"/>
                          <a:ea typeface="Arial" panose="020B0604020202020204"/>
                          <a:cs typeface="Arial" panose="020B0604020202020204"/>
                        </a:rPr>
                        <a:t>                     </a:t>
                      </a:r>
                      <a:r>
                        <a:rPr sz="800" kern="0" spc="40" dirty="0">
                          <a:solidFill>
                            <a:srgbClr val="231F20">
                              <a:alpha val="100000"/>
                            </a:srgbClr>
                          </a:solidFill>
                          <a:latin typeface="Arial" panose="020B0604020202020204"/>
                          <a:ea typeface="Arial" panose="020B0604020202020204"/>
                          <a:cs typeface="Arial" panose="020B0604020202020204"/>
                        </a:rPr>
                        <a:t>Output</a:t>
                      </a:r>
                      <a:r>
                        <a:rPr sz="800" kern="0" spc="90" dirty="0">
                          <a:solidFill>
                            <a:srgbClr val="231F20">
                              <a:alpha val="100000"/>
                            </a:srgbClr>
                          </a:solidFill>
                          <a:latin typeface="Arial" panose="020B0604020202020204"/>
                          <a:ea typeface="Arial" panose="020B0604020202020204"/>
                          <a:cs typeface="Arial" panose="020B0604020202020204"/>
                        </a:rPr>
                        <a:t> </a:t>
                      </a:r>
                      <a:r>
                        <a:rPr sz="800" kern="0" spc="40" dirty="0">
                          <a:solidFill>
                            <a:srgbClr val="231F20">
                              <a:alpha val="100000"/>
                            </a:srgbClr>
                          </a:solidFill>
                          <a:latin typeface="Arial" panose="020B0604020202020204"/>
                          <a:ea typeface="Arial" panose="020B0604020202020204"/>
                          <a:cs typeface="Arial" panose="020B0604020202020204"/>
                        </a:rPr>
                        <a:t>Power Detection  (Output</a:t>
                      </a:r>
                      <a:r>
                        <a:rPr sz="800" kern="0" spc="60" dirty="0">
                          <a:solidFill>
                            <a:srgbClr val="231F20">
                              <a:alpha val="100000"/>
                            </a:srgbClr>
                          </a:solidFill>
                          <a:latin typeface="Arial" panose="020B0604020202020204"/>
                          <a:ea typeface="Arial" panose="020B0604020202020204"/>
                          <a:cs typeface="Arial" panose="020B0604020202020204"/>
                        </a:rPr>
                        <a:t> </a:t>
                      </a:r>
                      <a:r>
                        <a:rPr sz="800" kern="0" spc="40" dirty="0">
                          <a:solidFill>
                            <a:srgbClr val="231F20">
                              <a:alpha val="100000"/>
                            </a:srgbClr>
                          </a:solidFill>
                          <a:latin typeface="Arial" panose="020B0604020202020204"/>
                          <a:ea typeface="Arial" panose="020B0604020202020204"/>
                          <a:cs typeface="Arial" panose="020B0604020202020204"/>
                        </a:rPr>
                        <a:t>analog voltage</a:t>
                      </a:r>
                      <a:r>
                        <a:rPr sz="800" kern="0" spc="30" dirty="0">
                          <a:solidFill>
                            <a:srgbClr val="231F20">
                              <a:alpha val="100000"/>
                            </a:srgbClr>
                          </a:solidFill>
                          <a:latin typeface="Arial" panose="020B0604020202020204"/>
                          <a:ea typeface="Arial" panose="020B0604020202020204"/>
                          <a:cs typeface="Arial" panose="020B0604020202020204"/>
                        </a:rPr>
                        <a:t>)</a:t>
                      </a:r>
                      <a:endParaRPr sz="800" dirty="0">
                        <a:latin typeface="Arial" panose="020B0604020202020204"/>
                        <a:ea typeface="Arial" panose="020B0604020202020204"/>
                        <a:cs typeface="Arial" panose="020B0604020202020204"/>
                      </a:endParaRPr>
                    </a:p>
                    <a:p>
                      <a:pPr marL="638810" indent="-44450" algn="l" rtl="0" eaLnBrk="0">
                        <a:lnSpc>
                          <a:spcPct val="152000"/>
                        </a:lnSpc>
                        <a:spcBef>
                          <a:spcPts val="105"/>
                        </a:spcBef>
                      </a:pPr>
                      <a:r>
                        <a:rPr sz="800" kern="0" spc="40" dirty="0">
                          <a:solidFill>
                            <a:srgbClr val="231F20">
                              <a:alpha val="100000"/>
                            </a:srgbClr>
                          </a:solidFill>
                          <a:latin typeface="Arial" panose="020B0604020202020204"/>
                          <a:ea typeface="Arial" panose="020B0604020202020204"/>
                          <a:cs typeface="Arial" panose="020B0604020202020204"/>
                        </a:rPr>
                        <a:t>Reverse</a:t>
                      </a:r>
                      <a:r>
                        <a:rPr sz="800" kern="0" spc="110" dirty="0">
                          <a:solidFill>
                            <a:srgbClr val="231F20">
                              <a:alpha val="100000"/>
                            </a:srgbClr>
                          </a:solidFill>
                          <a:latin typeface="Arial" panose="020B0604020202020204"/>
                          <a:ea typeface="Arial" panose="020B0604020202020204"/>
                          <a:cs typeface="Arial" panose="020B0604020202020204"/>
                        </a:rPr>
                        <a:t> </a:t>
                      </a:r>
                      <a:r>
                        <a:rPr sz="800" kern="0" spc="40" dirty="0">
                          <a:solidFill>
                            <a:srgbClr val="231F20">
                              <a:alpha val="100000"/>
                            </a:srgbClr>
                          </a:solidFill>
                          <a:latin typeface="Arial" panose="020B0604020202020204"/>
                          <a:ea typeface="Arial" panose="020B0604020202020204"/>
                          <a:cs typeface="Arial" panose="020B0604020202020204"/>
                        </a:rPr>
                        <a:t>Power Detection  (Output analog voltage)</a:t>
                      </a:r>
                      <a:r>
                        <a:rPr sz="800" kern="0" spc="0" dirty="0">
                          <a:solidFill>
                            <a:srgbClr val="231F20">
                              <a:alpha val="100000"/>
                            </a:srgbClr>
                          </a:solidFill>
                          <a:latin typeface="Arial" panose="020B0604020202020204"/>
                          <a:ea typeface="Arial" panose="020B0604020202020204"/>
                          <a:cs typeface="Arial" panose="020B0604020202020204"/>
                        </a:rPr>
                        <a:t>                       </a:t>
                      </a:r>
                      <a:r>
                        <a:rPr sz="800" kern="0" spc="40" dirty="0">
                          <a:solidFill>
                            <a:srgbClr val="231F20">
                              <a:alpha val="100000"/>
                            </a:srgbClr>
                          </a:solidFill>
                          <a:latin typeface="Arial" panose="020B0604020202020204"/>
                          <a:ea typeface="Arial" panose="020B0604020202020204"/>
                          <a:cs typeface="Arial" panose="020B0604020202020204"/>
                        </a:rPr>
                        <a:t>Temp</a:t>
                      </a:r>
                      <a:r>
                        <a:rPr sz="800" kern="0" spc="80" dirty="0">
                          <a:solidFill>
                            <a:srgbClr val="231F20">
                              <a:alpha val="100000"/>
                            </a:srgbClr>
                          </a:solidFill>
                          <a:latin typeface="Arial" panose="020B0604020202020204"/>
                          <a:ea typeface="Arial" panose="020B0604020202020204"/>
                          <a:cs typeface="Arial" panose="020B0604020202020204"/>
                        </a:rPr>
                        <a:t> </a:t>
                      </a:r>
                      <a:r>
                        <a:rPr sz="800" kern="0" spc="40" dirty="0">
                          <a:solidFill>
                            <a:srgbClr val="231F20">
                              <a:alpha val="100000"/>
                            </a:srgbClr>
                          </a:solidFill>
                          <a:latin typeface="Arial" panose="020B0604020202020204"/>
                          <a:ea typeface="Arial" panose="020B0604020202020204"/>
                          <a:cs typeface="Arial" panose="020B0604020202020204"/>
                        </a:rPr>
                        <a:t>monitoring  alarm  (Output analog vol</a:t>
                      </a:r>
                      <a:r>
                        <a:rPr sz="800" kern="0" spc="30" dirty="0">
                          <a:solidFill>
                            <a:srgbClr val="231F20">
                              <a:alpha val="100000"/>
                            </a:srgbClr>
                          </a:solidFill>
                          <a:latin typeface="Arial" panose="020B0604020202020204"/>
                          <a:ea typeface="Arial" panose="020B0604020202020204"/>
                          <a:cs typeface="Arial" panose="020B0604020202020204"/>
                        </a:rPr>
                        <a:t>tage)</a:t>
                      </a:r>
                      <a:endParaRPr sz="800" dirty="0">
                        <a:latin typeface="Arial" panose="020B0604020202020204"/>
                        <a:ea typeface="Arial" panose="020B0604020202020204"/>
                        <a:cs typeface="Arial" panose="020B0604020202020204"/>
                      </a:endParaRPr>
                    </a:p>
                    <a:p>
                      <a:pPr marL="1741170" algn="l" rtl="0" eaLnBrk="0">
                        <a:lnSpc>
                          <a:spcPct val="77000"/>
                        </a:lnSpc>
                        <a:spcBef>
                          <a:spcPts val="570"/>
                        </a:spcBef>
                      </a:pPr>
                      <a:r>
                        <a:rPr sz="800" kern="0" spc="50" dirty="0">
                          <a:solidFill>
                            <a:srgbClr val="231F20">
                              <a:alpha val="100000"/>
                            </a:srgbClr>
                          </a:solidFill>
                          <a:latin typeface="Arial" panose="020B0604020202020204"/>
                          <a:ea typeface="Arial" panose="020B0604020202020204"/>
                          <a:cs typeface="Arial" panose="020B0604020202020204"/>
                        </a:rPr>
                        <a:t>GND</a:t>
                      </a:r>
                      <a:endParaRPr sz="800" dirty="0">
                        <a:latin typeface="Arial" panose="020B0604020202020204"/>
                        <a:ea typeface="Arial" panose="020B0604020202020204"/>
                        <a:cs typeface="Arial" panose="020B0604020202020204"/>
                      </a:endParaRPr>
                    </a:p>
                    <a:p>
                      <a:pPr algn="l" rtl="0" eaLnBrk="0">
                        <a:lnSpc>
                          <a:spcPct val="101000"/>
                        </a:lnSpc>
                      </a:pPr>
                      <a:endParaRPr sz="1000" dirty="0">
                        <a:latin typeface="Arial" panose="020B0604020202020204"/>
                        <a:ea typeface="Arial" panose="020B0604020202020204"/>
                        <a:cs typeface="Arial" panose="020B0604020202020204"/>
                      </a:endParaRPr>
                    </a:p>
                    <a:p>
                      <a:pPr algn="l" rtl="0" eaLnBrk="0">
                        <a:lnSpc>
                          <a:spcPct val="101000"/>
                        </a:lnSpc>
                      </a:pPr>
                      <a:endParaRPr sz="1000" dirty="0">
                        <a:latin typeface="Arial" panose="020B0604020202020204"/>
                        <a:ea typeface="Arial" panose="020B0604020202020204"/>
                        <a:cs typeface="Arial" panose="020B0604020202020204"/>
                      </a:endParaRPr>
                    </a:p>
                    <a:p>
                      <a:pPr algn="l" rtl="0" eaLnBrk="0">
                        <a:lnSpc>
                          <a:spcPct val="101000"/>
                        </a:lnSpc>
                      </a:pPr>
                      <a:endParaRPr sz="1000" dirty="0">
                        <a:latin typeface="Arial" panose="020B0604020202020204"/>
                        <a:ea typeface="Arial" panose="020B0604020202020204"/>
                        <a:cs typeface="Arial" panose="020B0604020202020204"/>
                      </a:endParaRPr>
                    </a:p>
                    <a:p>
                      <a:pPr algn="l" rtl="0" eaLnBrk="0">
                        <a:lnSpc>
                          <a:spcPct val="101000"/>
                        </a:lnSpc>
                      </a:pPr>
                      <a:endParaRPr sz="1000" dirty="0">
                        <a:latin typeface="Arial" panose="020B0604020202020204"/>
                        <a:ea typeface="Arial" panose="020B0604020202020204"/>
                        <a:cs typeface="Arial" panose="020B0604020202020204"/>
                      </a:endParaRPr>
                    </a:p>
                    <a:p>
                      <a:pPr algn="l" rtl="0" eaLnBrk="0">
                        <a:lnSpc>
                          <a:spcPct val="102000"/>
                        </a:lnSpc>
                      </a:pPr>
                      <a:endParaRPr sz="200" dirty="0">
                        <a:latin typeface="Arial" panose="020B0604020202020204"/>
                        <a:ea typeface="Arial" panose="020B0604020202020204"/>
                        <a:cs typeface="Arial" panose="020B0604020202020204"/>
                      </a:endParaRPr>
                    </a:p>
                    <a:p>
                      <a:pPr marL="1788795" algn="l" rtl="0" eaLnBrk="0">
                        <a:lnSpc>
                          <a:spcPct val="77000"/>
                        </a:lnSpc>
                        <a:spcBef>
                          <a:spcPts val="0"/>
                        </a:spcBef>
                      </a:pPr>
                      <a:r>
                        <a:rPr sz="800" kern="0" spc="30" dirty="0">
                          <a:solidFill>
                            <a:srgbClr val="231F20">
                              <a:alpha val="100000"/>
                            </a:srgbClr>
                          </a:solidFill>
                          <a:latin typeface="Arial" panose="020B0604020202020204"/>
                          <a:ea typeface="Arial" panose="020B0604020202020204"/>
                          <a:cs typeface="Arial" panose="020B0604020202020204"/>
                        </a:rPr>
                        <a:t>NC</a:t>
                      </a:r>
                      <a:endParaRPr sz="800" dirty="0">
                        <a:latin typeface="Arial" panose="020B0604020202020204"/>
                        <a:ea typeface="Arial" panose="020B0604020202020204"/>
                        <a:cs typeface="Arial" panose="020B0604020202020204"/>
                      </a:endParaRPr>
                    </a:p>
                  </a:txBody>
                  <a:tcPr marL="0" marR="0" marT="0" marB="0" vert="horz">
                    <a:lnL w="9525" cap="flat" cmpd="sng" algn="ctr">
                      <a:solidFill>
                        <a:srgbClr val="21294D"/>
                      </a:solidFill>
                      <a:prstDash val="solid"/>
                      <a:round/>
                      <a:headEnd type="none" w="med" len="med"/>
                      <a:tailEnd type="none" w="med" len="med"/>
                    </a:lnL>
                    <a:lnR>
                      <a:noFill/>
                    </a:lnR>
                    <a:lnT>
                      <a:noFill/>
                    </a:lnT>
                    <a:lnB>
                      <a:noFill/>
                    </a:lnB>
                  </a:tcPr>
                </a:tc>
              </a:tr>
            </a:tbl>
          </a:graphicData>
        </a:graphic>
      </p:graphicFrame>
      <p:sp>
        <p:nvSpPr>
          <p:cNvPr id="1584" name="textbox 1584"/>
          <p:cNvSpPr/>
          <p:nvPr/>
        </p:nvSpPr>
        <p:spPr>
          <a:xfrm>
            <a:off x="3280424" y="4679820"/>
            <a:ext cx="3715384" cy="378459"/>
          </a:xfrm>
          <a:prstGeom prst="rect">
            <a:avLst/>
          </a:prstGeom>
          <a:solidFill>
            <a:srgbClr val="D1D2D4">
              <a:alpha val="100000"/>
            </a:srgbClr>
          </a:solidFill>
          <a:ln w="0" cap="flat">
            <a:noFill/>
            <a:prstDash val="solid"/>
            <a:miter lim="0"/>
          </a:ln>
        </p:spPr>
        <p:txBody>
          <a:bodyPr vert="horz" wrap="square" lIns="0" tIns="0" rIns="0" bIns="0"/>
          <a:p>
            <a:pPr algn="l" rtl="0" eaLnBrk="0">
              <a:lnSpc>
                <a:spcPct val="128000"/>
              </a:lnSpc>
            </a:pPr>
            <a:endParaRPr sz="1000" dirty="0">
              <a:latin typeface="Arial" panose="020B0604020202020204"/>
              <a:ea typeface="Arial" panose="020B0604020202020204"/>
              <a:cs typeface="Arial" panose="020B0604020202020204"/>
            </a:endParaRPr>
          </a:p>
          <a:p>
            <a:pPr marL="965200" algn="l" rtl="0" eaLnBrk="0">
              <a:lnSpc>
                <a:spcPts val="1045"/>
              </a:lnSpc>
              <a:spcBef>
                <a:spcPts val="5"/>
              </a:spcBef>
            </a:pPr>
            <a:r>
              <a:rPr sz="800" kern="0" spc="0" dirty="0">
                <a:solidFill>
                  <a:srgbClr val="231F20">
                    <a:alpha val="100000"/>
                  </a:srgbClr>
                </a:solidFill>
                <a:latin typeface="Arial" panose="020B0604020202020204"/>
                <a:ea typeface="Arial" panose="020B0604020202020204"/>
                <a:cs typeface="Arial" panose="020B0604020202020204"/>
              </a:rPr>
              <a:t>RS</a:t>
            </a:r>
            <a:r>
              <a:rPr sz="800" kern="0" spc="140" dirty="0">
                <a:solidFill>
                  <a:srgbClr val="231F20">
                    <a:alpha val="100000"/>
                  </a:srgbClr>
                </a:solidFill>
                <a:latin typeface="Arial" panose="020B0604020202020204"/>
                <a:ea typeface="Arial" panose="020B0604020202020204"/>
                <a:cs typeface="Arial" panose="020B0604020202020204"/>
              </a:rPr>
              <a:t>232 </a:t>
            </a:r>
            <a:r>
              <a:rPr sz="800" kern="0" spc="0" dirty="0">
                <a:solidFill>
                  <a:srgbClr val="231F20">
                    <a:alpha val="100000"/>
                  </a:srgbClr>
                </a:solidFill>
                <a:latin typeface="Arial" panose="020B0604020202020204"/>
                <a:ea typeface="Arial" panose="020B0604020202020204"/>
                <a:cs typeface="Arial" panose="020B0604020202020204"/>
              </a:rPr>
              <a:t>serial</a:t>
            </a:r>
            <a:r>
              <a:rPr sz="800" kern="0" spc="100" dirty="0">
                <a:solidFill>
                  <a:srgbClr val="231F20">
                    <a:alpha val="100000"/>
                  </a:srgbClr>
                </a:solidFill>
                <a:latin typeface="Arial" panose="020B0604020202020204"/>
                <a:ea typeface="Arial" panose="020B0604020202020204"/>
                <a:cs typeface="Arial" panose="020B0604020202020204"/>
              </a:rPr>
              <a:t> </a:t>
            </a:r>
            <a:r>
              <a:rPr sz="800" kern="0" spc="0" dirty="0">
                <a:solidFill>
                  <a:srgbClr val="231F20">
                    <a:alpha val="100000"/>
                  </a:srgbClr>
                </a:solidFill>
                <a:latin typeface="Arial" panose="020B0604020202020204"/>
                <a:ea typeface="Arial" panose="020B0604020202020204"/>
                <a:cs typeface="Arial" panose="020B0604020202020204"/>
              </a:rPr>
              <a:t>bus</a:t>
            </a:r>
            <a:r>
              <a:rPr sz="800" kern="0" spc="90" dirty="0">
                <a:solidFill>
                  <a:srgbClr val="231F20">
                    <a:alpha val="100000"/>
                  </a:srgbClr>
                </a:solidFill>
                <a:latin typeface="Arial" panose="020B0604020202020204"/>
                <a:ea typeface="Arial" panose="020B0604020202020204"/>
                <a:cs typeface="Arial" panose="020B0604020202020204"/>
              </a:rPr>
              <a:t> </a:t>
            </a:r>
            <a:r>
              <a:rPr sz="800" kern="0" spc="0" dirty="0">
                <a:solidFill>
                  <a:srgbClr val="231F20">
                    <a:alpha val="100000"/>
                  </a:srgbClr>
                </a:solidFill>
                <a:latin typeface="Arial" panose="020B0604020202020204"/>
                <a:ea typeface="Arial" panose="020B0604020202020204"/>
                <a:cs typeface="Arial" panose="020B0604020202020204"/>
              </a:rPr>
              <a:t>interface</a:t>
            </a:r>
            <a:r>
              <a:rPr sz="800" kern="0" spc="140" dirty="0">
                <a:solidFill>
                  <a:srgbClr val="231F20">
                    <a:alpha val="100000"/>
                  </a:srgbClr>
                </a:solidFill>
                <a:latin typeface="Arial" panose="020B0604020202020204"/>
                <a:ea typeface="Arial" panose="020B0604020202020204"/>
                <a:cs typeface="Arial" panose="020B0604020202020204"/>
              </a:rPr>
              <a:t> </a:t>
            </a:r>
            <a:r>
              <a:rPr sz="800" kern="0" spc="140" dirty="0">
                <a:solidFill>
                  <a:srgbClr val="231F20">
                    <a:alpha val="100000"/>
                  </a:srgbClr>
                </a:solidFill>
                <a:latin typeface="微软雅黑" panose="020B0503020204020204" charset="-122"/>
                <a:ea typeface="微软雅黑" panose="020B0503020204020204" charset="-122"/>
                <a:cs typeface="微软雅黑" panose="020B0503020204020204" charset="-122"/>
              </a:rPr>
              <a:t>（</a:t>
            </a:r>
            <a:r>
              <a:rPr sz="800" kern="0" spc="-110" dirty="0">
                <a:solidFill>
                  <a:srgbClr val="231F20">
                    <a:alpha val="100000"/>
                  </a:srgbClr>
                </a:solidFill>
                <a:latin typeface="微软雅黑" panose="020B0503020204020204" charset="-122"/>
                <a:ea typeface="微软雅黑" panose="020B0503020204020204" charset="-122"/>
                <a:cs typeface="微软雅黑" panose="020B0503020204020204" charset="-122"/>
              </a:rPr>
              <a:t> </a:t>
            </a:r>
            <a:r>
              <a:rPr sz="800" kern="0" spc="0" dirty="0">
                <a:solidFill>
                  <a:srgbClr val="231F20">
                    <a:alpha val="100000"/>
                  </a:srgbClr>
                </a:solidFill>
                <a:latin typeface="Arial" panose="020B0604020202020204"/>
                <a:ea typeface="Arial" panose="020B0604020202020204"/>
                <a:cs typeface="Arial" panose="020B0604020202020204"/>
              </a:rPr>
              <a:t>TTL</a:t>
            </a:r>
            <a:r>
              <a:rPr sz="800" kern="0" spc="140" dirty="0">
                <a:solidFill>
                  <a:srgbClr val="231F20">
                    <a:alpha val="100000"/>
                  </a:srgbClr>
                </a:solidFill>
                <a:latin typeface="微软雅黑" panose="020B0503020204020204" charset="-122"/>
                <a:ea typeface="微软雅黑" panose="020B0503020204020204" charset="-122"/>
                <a:cs typeface="微软雅黑" panose="020B0503020204020204" charset="-122"/>
              </a:rPr>
              <a:t>）</a:t>
            </a:r>
            <a:endParaRPr sz="800" dirty="0">
              <a:latin typeface="微软雅黑" panose="020B0503020204020204" charset="-122"/>
              <a:ea typeface="微软雅黑" panose="020B0503020204020204" charset="-122"/>
              <a:cs typeface="微软雅黑" panose="020B0503020204020204" charset="-122"/>
            </a:endParaRPr>
          </a:p>
        </p:txBody>
      </p:sp>
      <p:pic>
        <p:nvPicPr>
          <p:cNvPr id="1590" name="picture 1590"/>
          <p:cNvPicPr>
            <a:picLocks noChangeAspect="1"/>
          </p:cNvPicPr>
          <p:nvPr/>
        </p:nvPicPr>
        <p:blipFill>
          <a:blip r:embed="rId3"/>
          <a:stretch>
            <a:fillRect/>
          </a:stretch>
        </p:blipFill>
        <p:spPr>
          <a:xfrm rot="21600000">
            <a:off x="3862044" y="5889472"/>
            <a:ext cx="3072646" cy="3762512"/>
          </a:xfrm>
          <a:prstGeom prst="rect">
            <a:avLst/>
          </a:prstGeom>
        </p:spPr>
      </p:pic>
      <p:pic>
        <p:nvPicPr>
          <p:cNvPr id="1596" name="picture 1596"/>
          <p:cNvPicPr>
            <a:picLocks noChangeAspect="1"/>
          </p:cNvPicPr>
          <p:nvPr/>
        </p:nvPicPr>
        <p:blipFill>
          <a:blip r:embed="rId4"/>
          <a:stretch>
            <a:fillRect/>
          </a:stretch>
        </p:blipFill>
        <p:spPr>
          <a:xfrm rot="21600000">
            <a:off x="612084" y="837545"/>
            <a:ext cx="6394887" cy="2066769"/>
          </a:xfrm>
          <a:prstGeom prst="rect">
            <a:avLst/>
          </a:prstGeom>
        </p:spPr>
      </p:pic>
      <p:graphicFrame>
        <p:nvGraphicFramePr>
          <p:cNvPr id="1598" name="table 1598"/>
          <p:cNvGraphicFramePr>
            <a:graphicFrameLocks noGrp="1"/>
          </p:cNvGraphicFramePr>
          <p:nvPr/>
        </p:nvGraphicFramePr>
        <p:xfrm>
          <a:off x="612084" y="837509"/>
          <a:ext cx="6394450" cy="2066290"/>
        </p:xfrm>
        <a:graphic>
          <a:graphicData uri="http://schemas.openxmlformats.org/drawingml/2006/table">
            <a:tbl>
              <a:tblPr/>
              <a:tblGrid>
                <a:gridCol w="1215389"/>
                <a:gridCol w="1248410"/>
                <a:gridCol w="3930650"/>
              </a:tblGrid>
              <a:tr h="171450">
                <a:tc gridSpan="2">
                  <a:txBody>
                    <a:bodyPr/>
                    <a:p>
                      <a:pPr algn="l" rtl="0" eaLnBrk="0">
                        <a:lnSpc>
                          <a:spcPct val="109000"/>
                        </a:lnSpc>
                      </a:pPr>
                      <a:endParaRPr sz="400" dirty="0">
                        <a:latin typeface="Arial" panose="020B0604020202020204"/>
                        <a:ea typeface="Arial" panose="020B0604020202020204"/>
                        <a:cs typeface="Arial" panose="020B0604020202020204"/>
                      </a:endParaRPr>
                    </a:p>
                    <a:p>
                      <a:pPr marL="384810" algn="l" rtl="0" eaLnBrk="0">
                        <a:lnSpc>
                          <a:spcPct val="77000"/>
                        </a:lnSpc>
                        <a:spcBef>
                          <a:spcPts val="0"/>
                        </a:spcBef>
                      </a:pPr>
                      <a:r>
                        <a:rPr sz="800" kern="0" spc="60" dirty="0">
                          <a:solidFill>
                            <a:srgbClr val="231F20">
                              <a:alpha val="100000"/>
                            </a:srgbClr>
                          </a:solidFill>
                          <a:latin typeface="Arial" panose="020B0604020202020204"/>
                          <a:ea typeface="Arial" panose="020B0604020202020204"/>
                          <a:cs typeface="Arial" panose="020B0604020202020204"/>
                        </a:rPr>
                        <a:t>AMPLIFIER CONNE</a:t>
                      </a:r>
                      <a:r>
                        <a:rPr sz="800" kern="0" spc="50" dirty="0">
                          <a:solidFill>
                            <a:srgbClr val="231F20">
                              <a:alpha val="100000"/>
                            </a:srgbClr>
                          </a:solidFill>
                          <a:latin typeface="Arial" panose="020B0604020202020204"/>
                          <a:ea typeface="Arial" panose="020B0604020202020204"/>
                          <a:cs typeface="Arial" panose="020B0604020202020204"/>
                        </a:rPr>
                        <a:t>CTOR TYPE:</a:t>
                      </a:r>
                      <a:endParaRPr sz="800" dirty="0">
                        <a:latin typeface="Arial" panose="020B0604020202020204"/>
                        <a:ea typeface="Arial" panose="020B0604020202020204"/>
                        <a:cs typeface="Arial" panose="020B0604020202020204"/>
                      </a:endParaRPr>
                    </a:p>
                  </a:txBody>
                  <a:tcPr marL="0" marR="0" marT="0" marB="0" vert="horz">
                    <a:lnL>
                      <a:noFill/>
                    </a:lnL>
                    <a:lnR w="9525" cap="flat" cmpd="sng" algn="ctr">
                      <a:solidFill>
                        <a:srgbClr val="21294D"/>
                      </a:solidFill>
                      <a:prstDash val="solid"/>
                      <a:round/>
                      <a:headEnd type="none" w="med" len="med"/>
                      <a:tailEnd type="none" w="med" len="med"/>
                    </a:lnR>
                    <a:lnT>
                      <a:noFill/>
                    </a:lnT>
                    <a:lnB>
                      <a:noFill/>
                    </a:lnB>
                  </a:tcPr>
                </a:tc>
                <a:tc hMerge="1">
                  <a:tcPr marL="0" marR="0" marT="0" marB="0" vert="horz">
                    <a:lnL>
                      <a:noFill/>
                    </a:lnL>
                    <a:lnR w="9525" cap="flat" cmpd="sng" algn="ctr">
                      <a:solidFill>
                        <a:srgbClr val="21294D"/>
                      </a:solidFill>
                      <a:prstDash val="solid"/>
                      <a:round/>
                      <a:headEnd type="none" w="med" len="med"/>
                      <a:tailEnd type="none" w="med" len="med"/>
                    </a:lnR>
                    <a:lnT>
                      <a:noFill/>
                    </a:lnT>
                    <a:lnB>
                      <a:noFill/>
                    </a:lnB>
                  </a:tcPr>
                </a:tc>
                <a:tc>
                  <a:txBody>
                    <a:bodyPr/>
                    <a:p>
                      <a:pPr algn="l" rtl="0" eaLnBrk="0">
                        <a:lnSpc>
                          <a:spcPct val="114000"/>
                        </a:lnSpc>
                      </a:pPr>
                      <a:endParaRPr sz="600" dirty="0">
                        <a:latin typeface="Arial" panose="020B0604020202020204"/>
                        <a:ea typeface="Arial" panose="020B0604020202020204"/>
                        <a:cs typeface="Arial" panose="020B0604020202020204"/>
                      </a:endParaRPr>
                    </a:p>
                    <a:p>
                      <a:pPr marL="167640" algn="l" rtl="0" eaLnBrk="0">
                        <a:lnSpc>
                          <a:spcPts val="360"/>
                        </a:lnSpc>
                        <a:spcBef>
                          <a:spcPts val="5"/>
                        </a:spcBef>
                      </a:pPr>
                      <a:r>
                        <a:rPr sz="800" kern="0" spc="-10" dirty="0">
                          <a:solidFill>
                            <a:srgbClr val="231F20">
                              <a:alpha val="100000"/>
                            </a:srgbClr>
                          </a:solidFill>
                          <a:latin typeface="微软雅黑" panose="020B0503020204020204" charset="-122"/>
                          <a:ea typeface="微软雅黑" panose="020B0503020204020204" charset="-122"/>
                          <a:cs typeface="微软雅黑" panose="020B0503020204020204" charset="-122"/>
                        </a:rPr>
                        <a:t>——</a:t>
                      </a:r>
                      <a:endParaRPr sz="800" dirty="0">
                        <a:latin typeface="微软雅黑" panose="020B0503020204020204" charset="-122"/>
                        <a:ea typeface="微软雅黑" panose="020B0503020204020204" charset="-122"/>
                        <a:cs typeface="微软雅黑" panose="020B0503020204020204" charset="-122"/>
                      </a:endParaRPr>
                    </a:p>
                  </a:txBody>
                  <a:tcPr marL="0" marR="0" marT="0" marB="0" vert="horz">
                    <a:lnL w="9525" cap="flat" cmpd="sng" algn="ctr">
                      <a:solidFill>
                        <a:srgbClr val="21294D"/>
                      </a:solidFill>
                      <a:prstDash val="solid"/>
                      <a:round/>
                      <a:headEnd type="none" w="med" len="med"/>
                      <a:tailEnd type="none" w="med" len="med"/>
                    </a:lnL>
                    <a:lnR>
                      <a:noFill/>
                    </a:lnR>
                    <a:lnT>
                      <a:noFill/>
                    </a:lnT>
                    <a:lnB>
                      <a:noFill/>
                    </a:lnB>
                  </a:tcPr>
                </a:tc>
              </a:tr>
              <a:tr h="228600">
                <a:tc gridSpan="2">
                  <a:txBody>
                    <a:bodyPr/>
                    <a:p>
                      <a:pPr algn="l" rtl="0" eaLnBrk="0">
                        <a:lnSpc>
                          <a:spcPct val="122000"/>
                        </a:lnSpc>
                      </a:pPr>
                      <a:endParaRPr sz="400" dirty="0">
                        <a:latin typeface="Arial" panose="020B0604020202020204"/>
                        <a:ea typeface="Arial" panose="020B0604020202020204"/>
                        <a:cs typeface="Arial" panose="020B0604020202020204"/>
                      </a:endParaRPr>
                    </a:p>
                    <a:p>
                      <a:pPr marL="387350" algn="l" rtl="0" eaLnBrk="0">
                        <a:lnSpc>
                          <a:spcPct val="77000"/>
                        </a:lnSpc>
                        <a:spcBef>
                          <a:spcPts val="0"/>
                        </a:spcBef>
                      </a:pPr>
                      <a:r>
                        <a:rPr sz="800" kern="0" spc="50" dirty="0">
                          <a:solidFill>
                            <a:srgbClr val="231F20">
                              <a:alpha val="100000"/>
                            </a:srgbClr>
                          </a:solidFill>
                          <a:latin typeface="Arial" panose="020B0604020202020204"/>
                          <a:ea typeface="Arial" panose="020B0604020202020204"/>
                          <a:cs typeface="Arial" panose="020B0604020202020204"/>
                        </a:rPr>
                        <a:t>TRIAD CABLE</a:t>
                      </a:r>
                      <a:r>
                        <a:rPr sz="800" kern="0" spc="80" dirty="0">
                          <a:solidFill>
                            <a:srgbClr val="231F20">
                              <a:alpha val="100000"/>
                            </a:srgbClr>
                          </a:solidFill>
                          <a:latin typeface="Arial" panose="020B0604020202020204"/>
                          <a:ea typeface="Arial" panose="020B0604020202020204"/>
                          <a:cs typeface="Arial" panose="020B0604020202020204"/>
                        </a:rPr>
                        <a:t> </a:t>
                      </a:r>
                      <a:r>
                        <a:rPr sz="800" kern="0" spc="50" dirty="0">
                          <a:solidFill>
                            <a:srgbClr val="231F20">
                              <a:alpha val="100000"/>
                            </a:srgbClr>
                          </a:solidFill>
                          <a:latin typeface="Arial" panose="020B0604020202020204"/>
                          <a:ea typeface="Arial" panose="020B0604020202020204"/>
                          <a:cs typeface="Arial" panose="020B0604020202020204"/>
                        </a:rPr>
                        <a:t>PART</a:t>
                      </a:r>
                      <a:r>
                        <a:rPr sz="800" kern="0" spc="80" dirty="0">
                          <a:solidFill>
                            <a:srgbClr val="231F20">
                              <a:alpha val="100000"/>
                            </a:srgbClr>
                          </a:solidFill>
                          <a:latin typeface="Arial" panose="020B0604020202020204"/>
                          <a:ea typeface="Arial" panose="020B0604020202020204"/>
                          <a:cs typeface="Arial" panose="020B0604020202020204"/>
                        </a:rPr>
                        <a:t> </a:t>
                      </a:r>
                      <a:r>
                        <a:rPr sz="800" kern="0" spc="50" dirty="0">
                          <a:solidFill>
                            <a:srgbClr val="231F20">
                              <a:alpha val="100000"/>
                            </a:srgbClr>
                          </a:solidFill>
                          <a:latin typeface="Arial" panose="020B0604020202020204"/>
                          <a:ea typeface="Arial" panose="020B0604020202020204"/>
                          <a:cs typeface="Arial" panose="020B0604020202020204"/>
                        </a:rPr>
                        <a:t>NUMB</a:t>
                      </a:r>
                      <a:r>
                        <a:rPr sz="800" kern="0" spc="40" dirty="0">
                          <a:solidFill>
                            <a:srgbClr val="231F20">
                              <a:alpha val="100000"/>
                            </a:srgbClr>
                          </a:solidFill>
                          <a:latin typeface="Arial" panose="020B0604020202020204"/>
                          <a:ea typeface="Arial" panose="020B0604020202020204"/>
                          <a:cs typeface="Arial" panose="020B0604020202020204"/>
                        </a:rPr>
                        <a:t>ER:</a:t>
                      </a:r>
                      <a:endParaRPr sz="800" dirty="0">
                        <a:latin typeface="Arial" panose="020B0604020202020204"/>
                        <a:ea typeface="Arial" panose="020B0604020202020204"/>
                        <a:cs typeface="Arial" panose="020B0604020202020204"/>
                      </a:endParaRPr>
                    </a:p>
                  </a:txBody>
                  <a:tcPr marL="0" marR="0" marT="0" marB="0" vert="horz">
                    <a:lnL>
                      <a:noFill/>
                    </a:lnL>
                    <a:lnR w="9525" cap="flat" cmpd="sng" algn="ctr">
                      <a:solidFill>
                        <a:srgbClr val="21294D"/>
                      </a:solidFill>
                      <a:prstDash val="solid"/>
                      <a:round/>
                      <a:headEnd type="none" w="med" len="med"/>
                      <a:tailEnd type="none" w="med" len="med"/>
                    </a:lnR>
                    <a:lnT>
                      <a:noFill/>
                    </a:lnT>
                    <a:lnB>
                      <a:noFill/>
                    </a:lnB>
                  </a:tcPr>
                </a:tc>
                <a:tc hMerge="1">
                  <a:tcPr marL="0" marR="0" marT="0" marB="0" vert="horz">
                    <a:lnL>
                      <a:noFill/>
                    </a:lnL>
                    <a:lnR w="9525" cap="flat" cmpd="sng" algn="ctr">
                      <a:solidFill>
                        <a:srgbClr val="21294D"/>
                      </a:solidFill>
                      <a:prstDash val="solid"/>
                      <a:round/>
                      <a:headEnd type="none" w="med" len="med"/>
                      <a:tailEnd type="none" w="med" len="med"/>
                    </a:lnR>
                    <a:lnT>
                      <a:noFill/>
                    </a:lnT>
                    <a:lnB>
                      <a:noFill/>
                    </a:lnB>
                  </a:tcPr>
                </a:tc>
                <a:tc>
                  <a:txBody>
                    <a:bodyPr/>
                    <a:p>
                      <a:pPr algn="l" rtl="0" eaLnBrk="0">
                        <a:lnSpc>
                          <a:spcPct val="114000"/>
                        </a:lnSpc>
                      </a:pPr>
                      <a:endParaRPr sz="600" dirty="0">
                        <a:latin typeface="Arial" panose="020B0604020202020204"/>
                        <a:ea typeface="Arial" panose="020B0604020202020204"/>
                        <a:cs typeface="Arial" panose="020B0604020202020204"/>
                      </a:endParaRPr>
                    </a:p>
                    <a:p>
                      <a:pPr marL="167640" algn="l" rtl="0" eaLnBrk="0">
                        <a:lnSpc>
                          <a:spcPts val="360"/>
                        </a:lnSpc>
                        <a:spcBef>
                          <a:spcPts val="5"/>
                        </a:spcBef>
                      </a:pPr>
                      <a:r>
                        <a:rPr sz="800" kern="0" spc="-10" dirty="0">
                          <a:solidFill>
                            <a:srgbClr val="231F20">
                              <a:alpha val="100000"/>
                            </a:srgbClr>
                          </a:solidFill>
                          <a:latin typeface="微软雅黑" panose="020B0503020204020204" charset="-122"/>
                          <a:ea typeface="微软雅黑" panose="020B0503020204020204" charset="-122"/>
                          <a:cs typeface="微软雅黑" panose="020B0503020204020204" charset="-122"/>
                        </a:rPr>
                        <a:t>——</a:t>
                      </a:r>
                      <a:endParaRPr sz="800" dirty="0">
                        <a:latin typeface="微软雅黑" panose="020B0503020204020204" charset="-122"/>
                        <a:ea typeface="微软雅黑" panose="020B0503020204020204" charset="-122"/>
                        <a:cs typeface="微软雅黑" panose="020B0503020204020204" charset="-122"/>
                      </a:endParaRPr>
                    </a:p>
                  </a:txBody>
                  <a:tcPr marL="0" marR="0" marT="0" marB="0" vert="horz">
                    <a:lnL w="9525" cap="flat" cmpd="sng" algn="ctr">
                      <a:solidFill>
                        <a:srgbClr val="21294D"/>
                      </a:solidFill>
                      <a:prstDash val="solid"/>
                      <a:round/>
                      <a:headEnd type="none" w="med" len="med"/>
                      <a:tailEnd type="none" w="med" len="med"/>
                    </a:lnL>
                    <a:lnR>
                      <a:noFill/>
                    </a:lnR>
                    <a:lnT>
                      <a:noFill/>
                    </a:lnT>
                    <a:lnB>
                      <a:noFill/>
                    </a:lnB>
                  </a:tcPr>
                </a:tc>
              </a:tr>
              <a:tr h="1666239">
                <a:tc>
                  <a:txBody>
                    <a:bodyPr/>
                    <a:p>
                      <a:pPr algn="l" rtl="0" eaLnBrk="0">
                        <a:lnSpc>
                          <a:spcPct val="123000"/>
                        </a:lnSpc>
                      </a:pPr>
                      <a:endParaRPr sz="100" dirty="0">
                        <a:latin typeface="Arial" panose="020B0604020202020204"/>
                        <a:ea typeface="Arial" panose="020B0604020202020204"/>
                        <a:cs typeface="Arial" panose="020B0604020202020204"/>
                      </a:endParaRPr>
                    </a:p>
                    <a:p>
                      <a:pPr marL="321945" algn="l" rtl="0" eaLnBrk="0">
                        <a:lnSpc>
                          <a:spcPct val="76000"/>
                        </a:lnSpc>
                        <a:spcBef>
                          <a:spcPts val="0"/>
                        </a:spcBef>
                      </a:pPr>
                      <a:r>
                        <a:rPr sz="800" kern="0" spc="50" dirty="0">
                          <a:solidFill>
                            <a:srgbClr val="FFFFFF">
                              <a:alpha val="100000"/>
                            </a:srgbClr>
                          </a:solidFill>
                          <a:latin typeface="Arial" panose="020B0604020202020204"/>
                          <a:ea typeface="Arial" panose="020B0604020202020204"/>
                          <a:cs typeface="Arial" panose="020B0604020202020204"/>
                        </a:rPr>
                        <a:t>NUMBER</a:t>
                      </a:r>
                      <a:endParaRPr sz="800" dirty="0">
                        <a:latin typeface="Arial" panose="020B0604020202020204"/>
                        <a:ea typeface="Arial" panose="020B0604020202020204"/>
                        <a:cs typeface="Arial" panose="020B0604020202020204"/>
                      </a:endParaRPr>
                    </a:p>
                    <a:p>
                      <a:pPr marL="526415" algn="l" rtl="0" eaLnBrk="0">
                        <a:lnSpc>
                          <a:spcPct val="76000"/>
                        </a:lnSpc>
                        <a:spcBef>
                          <a:spcPts val="870"/>
                        </a:spcBef>
                      </a:pPr>
                      <a:r>
                        <a:rPr sz="800" kern="0" spc="40" dirty="0">
                          <a:solidFill>
                            <a:srgbClr val="231F20">
                              <a:alpha val="100000"/>
                            </a:srgbClr>
                          </a:solidFill>
                          <a:latin typeface="Arial" panose="020B0604020202020204"/>
                          <a:ea typeface="Arial" panose="020B0604020202020204"/>
                          <a:cs typeface="Arial" panose="020B0604020202020204"/>
                        </a:rPr>
                        <a:t>X1</a:t>
                      </a:r>
                      <a:endParaRPr sz="800" dirty="0">
                        <a:latin typeface="Arial" panose="020B0604020202020204"/>
                        <a:ea typeface="Arial" panose="020B0604020202020204"/>
                        <a:cs typeface="Arial" panose="020B0604020202020204"/>
                      </a:endParaRPr>
                    </a:p>
                    <a:p>
                      <a:pPr marL="525780" algn="l" rtl="0" eaLnBrk="0">
                        <a:lnSpc>
                          <a:spcPct val="76000"/>
                        </a:lnSpc>
                        <a:spcBef>
                          <a:spcPts val="750"/>
                        </a:spcBef>
                      </a:pPr>
                      <a:r>
                        <a:rPr sz="800" kern="0" spc="40" dirty="0">
                          <a:solidFill>
                            <a:srgbClr val="231F20">
                              <a:alpha val="100000"/>
                            </a:srgbClr>
                          </a:solidFill>
                          <a:latin typeface="Arial" panose="020B0604020202020204"/>
                          <a:ea typeface="Arial" panose="020B0604020202020204"/>
                          <a:cs typeface="Arial" panose="020B0604020202020204"/>
                        </a:rPr>
                        <a:t>X2</a:t>
                      </a:r>
                      <a:endParaRPr sz="800" dirty="0">
                        <a:latin typeface="Arial" panose="020B0604020202020204"/>
                        <a:ea typeface="Arial" panose="020B0604020202020204"/>
                        <a:cs typeface="Arial" panose="020B0604020202020204"/>
                      </a:endParaRPr>
                    </a:p>
                    <a:p>
                      <a:pPr marL="525780" algn="l" rtl="0" eaLnBrk="0">
                        <a:lnSpc>
                          <a:spcPct val="75000"/>
                        </a:lnSpc>
                        <a:spcBef>
                          <a:spcPts val="715"/>
                        </a:spcBef>
                      </a:pPr>
                      <a:r>
                        <a:rPr sz="800" kern="0" spc="40" dirty="0">
                          <a:solidFill>
                            <a:srgbClr val="231F20">
                              <a:alpha val="100000"/>
                            </a:srgbClr>
                          </a:solidFill>
                          <a:latin typeface="Arial" panose="020B0604020202020204"/>
                          <a:ea typeface="Arial" panose="020B0604020202020204"/>
                          <a:cs typeface="Arial" panose="020B0604020202020204"/>
                        </a:rPr>
                        <a:t>X3</a:t>
                      </a:r>
                      <a:endParaRPr sz="800" dirty="0">
                        <a:latin typeface="Arial" panose="020B0604020202020204"/>
                        <a:ea typeface="Arial" panose="020B0604020202020204"/>
                        <a:cs typeface="Arial" panose="020B0604020202020204"/>
                      </a:endParaRPr>
                    </a:p>
                    <a:p>
                      <a:pPr marL="526415" algn="l" rtl="0" eaLnBrk="0">
                        <a:lnSpc>
                          <a:spcPct val="76000"/>
                        </a:lnSpc>
                        <a:spcBef>
                          <a:spcPts val="815"/>
                        </a:spcBef>
                      </a:pPr>
                      <a:r>
                        <a:rPr sz="800" kern="0" spc="40" dirty="0">
                          <a:solidFill>
                            <a:srgbClr val="231F20">
                              <a:alpha val="100000"/>
                            </a:srgbClr>
                          </a:solidFill>
                          <a:latin typeface="Arial" panose="020B0604020202020204"/>
                          <a:ea typeface="Arial" panose="020B0604020202020204"/>
                          <a:cs typeface="Arial" panose="020B0604020202020204"/>
                        </a:rPr>
                        <a:t>X4</a:t>
                      </a:r>
                      <a:endParaRPr sz="800" dirty="0">
                        <a:latin typeface="Arial" panose="020B0604020202020204"/>
                        <a:ea typeface="Arial" panose="020B0604020202020204"/>
                        <a:cs typeface="Arial" panose="020B0604020202020204"/>
                      </a:endParaRPr>
                    </a:p>
                    <a:p>
                      <a:pPr marL="526415" algn="l" rtl="0" eaLnBrk="0">
                        <a:lnSpc>
                          <a:spcPct val="76000"/>
                        </a:lnSpc>
                        <a:spcBef>
                          <a:spcPts val="745"/>
                        </a:spcBef>
                      </a:pPr>
                      <a:r>
                        <a:rPr sz="800" kern="0" spc="40" dirty="0">
                          <a:solidFill>
                            <a:srgbClr val="231F20">
                              <a:alpha val="100000"/>
                            </a:srgbClr>
                          </a:solidFill>
                          <a:latin typeface="Arial" panose="020B0604020202020204"/>
                          <a:ea typeface="Arial" panose="020B0604020202020204"/>
                          <a:cs typeface="Arial" panose="020B0604020202020204"/>
                        </a:rPr>
                        <a:t>X5</a:t>
                      </a:r>
                      <a:endParaRPr sz="800" dirty="0">
                        <a:latin typeface="Arial" panose="020B0604020202020204"/>
                        <a:ea typeface="Arial" panose="020B0604020202020204"/>
                        <a:cs typeface="Arial" panose="020B0604020202020204"/>
                      </a:endParaRPr>
                    </a:p>
                    <a:p>
                      <a:pPr marL="527050" algn="l" rtl="0" eaLnBrk="0">
                        <a:lnSpc>
                          <a:spcPct val="76000"/>
                        </a:lnSpc>
                        <a:spcBef>
                          <a:spcPts val="690"/>
                        </a:spcBef>
                      </a:pPr>
                      <a:r>
                        <a:rPr sz="800" kern="0" spc="40" dirty="0">
                          <a:solidFill>
                            <a:srgbClr val="231F20">
                              <a:alpha val="100000"/>
                            </a:srgbClr>
                          </a:solidFill>
                          <a:latin typeface="Arial" panose="020B0604020202020204"/>
                          <a:ea typeface="Arial" panose="020B0604020202020204"/>
                          <a:cs typeface="Arial" panose="020B0604020202020204"/>
                        </a:rPr>
                        <a:t>X6</a:t>
                      </a:r>
                      <a:endParaRPr sz="800" dirty="0">
                        <a:latin typeface="Arial" panose="020B0604020202020204"/>
                        <a:ea typeface="Arial" panose="020B0604020202020204"/>
                        <a:cs typeface="Arial" panose="020B0604020202020204"/>
                      </a:endParaRPr>
                    </a:p>
                    <a:p>
                      <a:pPr marL="525780" algn="l" rtl="0" eaLnBrk="0">
                        <a:lnSpc>
                          <a:spcPct val="76000"/>
                        </a:lnSpc>
                        <a:spcBef>
                          <a:spcPts val="760"/>
                        </a:spcBef>
                      </a:pPr>
                      <a:r>
                        <a:rPr sz="800" kern="0" spc="40" dirty="0">
                          <a:solidFill>
                            <a:srgbClr val="231F20">
                              <a:alpha val="100000"/>
                            </a:srgbClr>
                          </a:solidFill>
                          <a:latin typeface="Arial" panose="020B0604020202020204"/>
                          <a:ea typeface="Arial" panose="020B0604020202020204"/>
                          <a:cs typeface="Arial" panose="020B0604020202020204"/>
                        </a:rPr>
                        <a:t>X7</a:t>
                      </a:r>
                      <a:endParaRPr sz="800" dirty="0">
                        <a:latin typeface="Arial" panose="020B0604020202020204"/>
                        <a:ea typeface="Arial" panose="020B0604020202020204"/>
                        <a:cs typeface="Arial" panose="020B0604020202020204"/>
                      </a:endParaRPr>
                    </a:p>
                    <a:p>
                      <a:pPr algn="l" rtl="0" eaLnBrk="0">
                        <a:lnSpc>
                          <a:spcPct val="116000"/>
                        </a:lnSpc>
                      </a:pPr>
                      <a:endParaRPr sz="500" dirty="0">
                        <a:latin typeface="Arial" panose="020B0604020202020204"/>
                        <a:ea typeface="Arial" panose="020B0604020202020204"/>
                        <a:cs typeface="Arial" panose="020B0604020202020204"/>
                      </a:endParaRPr>
                    </a:p>
                    <a:p>
                      <a:pPr marL="525780" algn="l" rtl="0" eaLnBrk="0">
                        <a:lnSpc>
                          <a:spcPct val="76000"/>
                        </a:lnSpc>
                        <a:spcBef>
                          <a:spcPts val="0"/>
                        </a:spcBef>
                      </a:pPr>
                      <a:r>
                        <a:rPr sz="800" kern="0" spc="40" dirty="0">
                          <a:solidFill>
                            <a:srgbClr val="231F20">
                              <a:alpha val="100000"/>
                            </a:srgbClr>
                          </a:solidFill>
                          <a:latin typeface="Arial" panose="020B0604020202020204"/>
                          <a:ea typeface="Arial" panose="020B0604020202020204"/>
                          <a:cs typeface="Arial" panose="020B0604020202020204"/>
                        </a:rPr>
                        <a:t>X8</a:t>
                      </a:r>
                      <a:endParaRPr sz="800" dirty="0">
                        <a:latin typeface="Arial" panose="020B0604020202020204"/>
                        <a:ea typeface="Arial" panose="020B0604020202020204"/>
                        <a:cs typeface="Arial" panose="020B0604020202020204"/>
                      </a:endParaRPr>
                    </a:p>
                  </a:txBody>
                  <a:tcPr marL="0" marR="0" marT="0" marB="0" vert="horz">
                    <a:lnL>
                      <a:noFill/>
                    </a:lnL>
                    <a:lnR w="6350" cap="flat" cmpd="sng" algn="ctr">
                      <a:solidFill>
                        <a:srgbClr val="21294D"/>
                      </a:solidFill>
                      <a:prstDash val="solid"/>
                      <a:round/>
                      <a:headEnd type="none" w="med" len="med"/>
                      <a:tailEnd type="none" w="med" len="med"/>
                    </a:lnR>
                    <a:lnT>
                      <a:noFill/>
                    </a:lnT>
                    <a:lnB>
                      <a:noFill/>
                    </a:lnB>
                  </a:tcPr>
                </a:tc>
                <a:tc>
                  <a:txBody>
                    <a:bodyPr/>
                    <a:p>
                      <a:pPr algn="l" rtl="0" eaLnBrk="0">
                        <a:lnSpc>
                          <a:spcPct val="106000"/>
                        </a:lnSpc>
                      </a:pPr>
                      <a:endParaRPr sz="100" dirty="0">
                        <a:latin typeface="Arial" panose="020B0604020202020204"/>
                        <a:ea typeface="Arial" panose="020B0604020202020204"/>
                        <a:cs typeface="Arial" panose="020B0604020202020204"/>
                      </a:endParaRPr>
                    </a:p>
                    <a:p>
                      <a:pPr marL="294005" algn="l" rtl="0" eaLnBrk="0">
                        <a:lnSpc>
                          <a:spcPct val="88000"/>
                        </a:lnSpc>
                        <a:spcBef>
                          <a:spcPts val="0"/>
                        </a:spcBef>
                      </a:pPr>
                      <a:r>
                        <a:rPr sz="800" kern="0" spc="30" dirty="0">
                          <a:solidFill>
                            <a:srgbClr val="FFFFFF">
                              <a:alpha val="100000"/>
                            </a:srgbClr>
                          </a:solidFill>
                          <a:latin typeface="Arial" panose="020B0604020202020204"/>
                          <a:ea typeface="Arial" panose="020B0604020202020204"/>
                          <a:cs typeface="Arial" panose="020B0604020202020204"/>
                        </a:rPr>
                        <a:t>interface type</a:t>
                      </a:r>
                      <a:endParaRPr sz="800" dirty="0">
                        <a:latin typeface="Arial" panose="020B0604020202020204"/>
                        <a:ea typeface="Arial" panose="020B0604020202020204"/>
                        <a:cs typeface="Arial" panose="020B0604020202020204"/>
                      </a:endParaRPr>
                    </a:p>
                    <a:p>
                      <a:pPr marL="496570" algn="l" rtl="0" eaLnBrk="0">
                        <a:lnSpc>
                          <a:spcPct val="76000"/>
                        </a:lnSpc>
                        <a:spcBef>
                          <a:spcPts val="775"/>
                        </a:spcBef>
                      </a:pPr>
                      <a:r>
                        <a:rPr sz="800" kern="0" spc="70" dirty="0">
                          <a:solidFill>
                            <a:srgbClr val="231F20">
                              <a:alpha val="100000"/>
                            </a:srgbClr>
                          </a:solidFill>
                          <a:latin typeface="Arial" panose="020B0604020202020204"/>
                          <a:ea typeface="Arial" panose="020B0604020202020204"/>
                          <a:cs typeface="Arial" panose="020B0604020202020204"/>
                        </a:rPr>
                        <a:t>N-</a:t>
                      </a:r>
                      <a:r>
                        <a:rPr sz="800" kern="0" spc="0" dirty="0">
                          <a:solidFill>
                            <a:srgbClr val="231F20">
                              <a:alpha val="100000"/>
                            </a:srgbClr>
                          </a:solidFill>
                          <a:latin typeface="Arial" panose="020B0604020202020204"/>
                          <a:ea typeface="Arial" panose="020B0604020202020204"/>
                          <a:cs typeface="Arial" panose="020B0604020202020204"/>
                        </a:rPr>
                        <a:t>FK</a:t>
                      </a:r>
                      <a:endParaRPr sz="800" dirty="0">
                        <a:latin typeface="Arial" panose="020B0604020202020204"/>
                        <a:ea typeface="Arial" panose="020B0604020202020204"/>
                        <a:cs typeface="Arial" panose="020B0604020202020204"/>
                      </a:endParaRPr>
                    </a:p>
                    <a:p>
                      <a:pPr marL="496570" algn="l" rtl="0" eaLnBrk="0">
                        <a:lnSpc>
                          <a:spcPct val="76000"/>
                        </a:lnSpc>
                        <a:spcBef>
                          <a:spcPts val="820"/>
                        </a:spcBef>
                      </a:pPr>
                      <a:r>
                        <a:rPr sz="800" kern="0" spc="70" dirty="0">
                          <a:solidFill>
                            <a:srgbClr val="231F20">
                              <a:alpha val="100000"/>
                            </a:srgbClr>
                          </a:solidFill>
                          <a:latin typeface="Arial" panose="020B0604020202020204"/>
                          <a:ea typeface="Arial" panose="020B0604020202020204"/>
                          <a:cs typeface="Arial" panose="020B0604020202020204"/>
                        </a:rPr>
                        <a:t>N-</a:t>
                      </a:r>
                      <a:r>
                        <a:rPr sz="800" kern="0" spc="0" dirty="0">
                          <a:solidFill>
                            <a:srgbClr val="231F20">
                              <a:alpha val="100000"/>
                            </a:srgbClr>
                          </a:solidFill>
                          <a:latin typeface="Arial" panose="020B0604020202020204"/>
                          <a:ea typeface="Arial" panose="020B0604020202020204"/>
                          <a:cs typeface="Arial" panose="020B0604020202020204"/>
                        </a:rPr>
                        <a:t>FK</a:t>
                      </a:r>
                      <a:endParaRPr sz="800" dirty="0">
                        <a:latin typeface="Arial" panose="020B0604020202020204"/>
                        <a:ea typeface="Arial" panose="020B0604020202020204"/>
                        <a:cs typeface="Arial" panose="020B0604020202020204"/>
                      </a:endParaRPr>
                    </a:p>
                    <a:p>
                      <a:pPr marL="311785" algn="l" rtl="0" eaLnBrk="0">
                        <a:lnSpc>
                          <a:spcPct val="88000"/>
                        </a:lnSpc>
                        <a:spcBef>
                          <a:spcPts val="645"/>
                        </a:spcBef>
                      </a:pPr>
                      <a:r>
                        <a:rPr sz="800" kern="0" spc="40" dirty="0">
                          <a:solidFill>
                            <a:srgbClr val="231F20">
                              <a:alpha val="100000"/>
                            </a:srgbClr>
                          </a:solidFill>
                          <a:latin typeface="Arial" panose="020B0604020202020204"/>
                          <a:ea typeface="Arial" panose="020B0604020202020204"/>
                          <a:cs typeface="Arial" panose="020B0604020202020204"/>
                        </a:rPr>
                        <a:t>LCD displa</a:t>
                      </a:r>
                      <a:r>
                        <a:rPr sz="800" kern="0" spc="30" dirty="0">
                          <a:solidFill>
                            <a:srgbClr val="231F20">
                              <a:alpha val="100000"/>
                            </a:srgbClr>
                          </a:solidFill>
                          <a:latin typeface="Arial" panose="020B0604020202020204"/>
                          <a:ea typeface="Arial" panose="020B0604020202020204"/>
                          <a:cs typeface="Arial" panose="020B0604020202020204"/>
                        </a:rPr>
                        <a:t>y</a:t>
                      </a:r>
                      <a:endParaRPr sz="800" dirty="0">
                        <a:latin typeface="Arial" panose="020B0604020202020204"/>
                        <a:ea typeface="Arial" panose="020B0604020202020204"/>
                        <a:cs typeface="Arial" panose="020B0604020202020204"/>
                      </a:endParaRPr>
                    </a:p>
                    <a:p>
                      <a:pPr marL="429260" algn="l" rtl="0" eaLnBrk="0">
                        <a:lnSpc>
                          <a:spcPct val="77000"/>
                        </a:lnSpc>
                        <a:spcBef>
                          <a:spcPts val="675"/>
                        </a:spcBef>
                      </a:pPr>
                      <a:r>
                        <a:rPr sz="800" kern="0" spc="30" dirty="0">
                          <a:solidFill>
                            <a:srgbClr val="231F20">
                              <a:alpha val="100000"/>
                            </a:srgbClr>
                          </a:solidFill>
                          <a:latin typeface="Arial" panose="020B0604020202020204"/>
                          <a:ea typeface="Arial" panose="020B0604020202020204"/>
                          <a:cs typeface="Arial" panose="020B0604020202020204"/>
                        </a:rPr>
                        <a:t>Switch</a:t>
                      </a:r>
                      <a:endParaRPr sz="800" dirty="0">
                        <a:latin typeface="Arial" panose="020B0604020202020204"/>
                        <a:ea typeface="Arial" panose="020B0604020202020204"/>
                        <a:cs typeface="Arial" panose="020B0604020202020204"/>
                      </a:endParaRPr>
                    </a:p>
                    <a:p>
                      <a:pPr marL="487045" algn="l" rtl="0" eaLnBrk="0">
                        <a:lnSpc>
                          <a:spcPct val="76000"/>
                        </a:lnSpc>
                        <a:spcBef>
                          <a:spcPts val="740"/>
                        </a:spcBef>
                      </a:pPr>
                      <a:r>
                        <a:rPr sz="800" kern="0" spc="0" dirty="0">
                          <a:solidFill>
                            <a:srgbClr val="231F20">
                              <a:alpha val="100000"/>
                            </a:srgbClr>
                          </a:solidFill>
                          <a:latin typeface="Arial" panose="020B0604020202020204"/>
                          <a:ea typeface="Arial" panose="020B0604020202020204"/>
                          <a:cs typeface="Arial" panose="020B0604020202020204"/>
                        </a:rPr>
                        <a:t>RJ</a:t>
                      </a:r>
                      <a:r>
                        <a:rPr sz="800" kern="0" spc="60" dirty="0">
                          <a:solidFill>
                            <a:srgbClr val="231F20">
                              <a:alpha val="100000"/>
                            </a:srgbClr>
                          </a:solidFill>
                          <a:latin typeface="Arial" panose="020B0604020202020204"/>
                          <a:ea typeface="Arial" panose="020B0604020202020204"/>
                          <a:cs typeface="Arial" panose="020B0604020202020204"/>
                        </a:rPr>
                        <a:t>45</a:t>
                      </a:r>
                      <a:endParaRPr sz="800" dirty="0">
                        <a:latin typeface="Arial" panose="020B0604020202020204"/>
                        <a:ea typeface="Arial" panose="020B0604020202020204"/>
                        <a:cs typeface="Arial" panose="020B0604020202020204"/>
                      </a:endParaRPr>
                    </a:p>
                    <a:p>
                      <a:pPr marL="476885" algn="l" rtl="0" eaLnBrk="0">
                        <a:lnSpc>
                          <a:spcPct val="76000"/>
                        </a:lnSpc>
                        <a:spcBef>
                          <a:spcPts val="700"/>
                        </a:spcBef>
                      </a:pPr>
                      <a:r>
                        <a:rPr sz="800" kern="0" spc="0" dirty="0">
                          <a:solidFill>
                            <a:srgbClr val="231F20">
                              <a:alpha val="100000"/>
                            </a:srgbClr>
                          </a:solidFill>
                          <a:latin typeface="Arial" panose="020B0604020202020204"/>
                          <a:ea typeface="Arial" panose="020B0604020202020204"/>
                          <a:cs typeface="Arial" panose="020B0604020202020204"/>
                        </a:rPr>
                        <a:t>DB</a:t>
                      </a:r>
                      <a:r>
                        <a:rPr sz="800" kern="0" spc="70" dirty="0">
                          <a:solidFill>
                            <a:srgbClr val="231F20">
                              <a:alpha val="100000"/>
                            </a:srgbClr>
                          </a:solidFill>
                          <a:latin typeface="Arial" panose="020B0604020202020204"/>
                          <a:ea typeface="Arial" panose="020B0604020202020204"/>
                          <a:cs typeface="Arial" panose="020B0604020202020204"/>
                        </a:rPr>
                        <a:t>15</a:t>
                      </a:r>
                      <a:endParaRPr sz="800" dirty="0">
                        <a:latin typeface="Arial" panose="020B0604020202020204"/>
                        <a:ea typeface="Arial" panose="020B0604020202020204"/>
                        <a:cs typeface="Arial" panose="020B0604020202020204"/>
                      </a:endParaRPr>
                    </a:p>
                    <a:p>
                      <a:pPr marL="486410" algn="l" rtl="0" eaLnBrk="0">
                        <a:lnSpc>
                          <a:spcPct val="76000"/>
                        </a:lnSpc>
                        <a:spcBef>
                          <a:spcPts val="760"/>
                        </a:spcBef>
                      </a:pPr>
                      <a:r>
                        <a:rPr sz="800" kern="0" spc="70" dirty="0">
                          <a:solidFill>
                            <a:srgbClr val="231F20">
                              <a:alpha val="100000"/>
                            </a:srgbClr>
                          </a:solidFill>
                          <a:latin typeface="Arial" panose="020B0604020202020204"/>
                          <a:ea typeface="Arial" panose="020B0604020202020204"/>
                          <a:cs typeface="Arial" panose="020B0604020202020204"/>
                        </a:rPr>
                        <a:t>N-</a:t>
                      </a:r>
                      <a:r>
                        <a:rPr sz="800" kern="0" spc="0" dirty="0">
                          <a:solidFill>
                            <a:srgbClr val="231F20">
                              <a:alpha val="100000"/>
                            </a:srgbClr>
                          </a:solidFill>
                          <a:latin typeface="Arial" panose="020B0604020202020204"/>
                          <a:ea typeface="Arial" panose="020B0604020202020204"/>
                          <a:cs typeface="Arial" panose="020B0604020202020204"/>
                        </a:rPr>
                        <a:t>FK</a:t>
                      </a:r>
                      <a:endParaRPr sz="800" dirty="0">
                        <a:latin typeface="Arial" panose="020B0604020202020204"/>
                        <a:ea typeface="Arial" panose="020B0604020202020204"/>
                        <a:cs typeface="Arial" panose="020B0604020202020204"/>
                      </a:endParaRPr>
                    </a:p>
                    <a:p>
                      <a:pPr algn="l" rtl="0" eaLnBrk="0">
                        <a:lnSpc>
                          <a:spcPct val="117000"/>
                        </a:lnSpc>
                      </a:pPr>
                      <a:endParaRPr sz="500" dirty="0">
                        <a:latin typeface="Arial" panose="020B0604020202020204"/>
                        <a:ea typeface="Arial" panose="020B0604020202020204"/>
                        <a:cs typeface="Arial" panose="020B0604020202020204"/>
                      </a:endParaRPr>
                    </a:p>
                    <a:p>
                      <a:pPr marL="486410" algn="l" rtl="0" eaLnBrk="0">
                        <a:lnSpc>
                          <a:spcPct val="76000"/>
                        </a:lnSpc>
                        <a:spcBef>
                          <a:spcPts val="5"/>
                        </a:spcBef>
                      </a:pPr>
                      <a:r>
                        <a:rPr sz="800" kern="0" spc="70" dirty="0">
                          <a:solidFill>
                            <a:srgbClr val="231F20">
                              <a:alpha val="100000"/>
                            </a:srgbClr>
                          </a:solidFill>
                          <a:latin typeface="Arial" panose="020B0604020202020204"/>
                          <a:ea typeface="Arial" panose="020B0604020202020204"/>
                          <a:cs typeface="Arial" panose="020B0604020202020204"/>
                        </a:rPr>
                        <a:t>N-</a:t>
                      </a:r>
                      <a:r>
                        <a:rPr sz="800" kern="0" spc="0" dirty="0">
                          <a:solidFill>
                            <a:srgbClr val="231F20">
                              <a:alpha val="100000"/>
                            </a:srgbClr>
                          </a:solidFill>
                          <a:latin typeface="Arial" panose="020B0604020202020204"/>
                          <a:ea typeface="Arial" panose="020B0604020202020204"/>
                          <a:cs typeface="Arial" panose="020B0604020202020204"/>
                        </a:rPr>
                        <a:t>FK</a:t>
                      </a:r>
                      <a:endParaRPr sz="800" dirty="0">
                        <a:latin typeface="Arial" panose="020B0604020202020204"/>
                        <a:ea typeface="Arial" panose="020B0604020202020204"/>
                        <a:cs typeface="Arial" panose="020B0604020202020204"/>
                      </a:endParaRPr>
                    </a:p>
                  </a:txBody>
                  <a:tcPr marL="0" marR="0" marT="0" marB="0" vert="horz">
                    <a:lnL w="6350" cap="flat" cmpd="sng" algn="ctr">
                      <a:solidFill>
                        <a:srgbClr val="21294D"/>
                      </a:solidFill>
                      <a:prstDash val="solid"/>
                      <a:round/>
                      <a:headEnd type="none" w="med" len="med"/>
                      <a:tailEnd type="none" w="med" len="med"/>
                    </a:lnL>
                    <a:lnR w="9525" cap="flat" cmpd="sng" algn="ctr">
                      <a:solidFill>
                        <a:srgbClr val="21294D"/>
                      </a:solidFill>
                      <a:prstDash val="solid"/>
                      <a:round/>
                      <a:headEnd type="none" w="med" len="med"/>
                      <a:tailEnd type="none" w="med" len="med"/>
                    </a:lnR>
                    <a:lnT>
                      <a:noFill/>
                    </a:lnT>
                    <a:lnB>
                      <a:noFill/>
                    </a:lnB>
                  </a:tcPr>
                </a:tc>
                <a:tc>
                  <a:txBody>
                    <a:bodyPr/>
                    <a:p>
                      <a:pPr algn="l" rtl="0" eaLnBrk="0">
                        <a:lnSpc>
                          <a:spcPct val="108000"/>
                        </a:lnSpc>
                      </a:pPr>
                      <a:endParaRPr sz="100" dirty="0">
                        <a:latin typeface="Arial" panose="020B0604020202020204"/>
                        <a:ea typeface="Arial" panose="020B0604020202020204"/>
                        <a:cs typeface="Arial" panose="020B0604020202020204"/>
                      </a:endParaRPr>
                    </a:p>
                    <a:p>
                      <a:pPr marL="1606550" algn="l" rtl="0" eaLnBrk="0">
                        <a:lnSpc>
                          <a:spcPct val="77000"/>
                        </a:lnSpc>
                        <a:spcBef>
                          <a:spcPts val="0"/>
                        </a:spcBef>
                      </a:pPr>
                      <a:r>
                        <a:rPr sz="800" kern="0" spc="50" dirty="0">
                          <a:solidFill>
                            <a:srgbClr val="FFFFFF">
                              <a:alpha val="100000"/>
                            </a:srgbClr>
                          </a:solidFill>
                          <a:latin typeface="Arial" panose="020B0604020202020204"/>
                          <a:ea typeface="Arial" panose="020B0604020202020204"/>
                          <a:cs typeface="Arial" panose="020B0604020202020204"/>
                        </a:rPr>
                        <a:t>DESCRIPTION</a:t>
                      </a:r>
                      <a:endParaRPr sz="800" dirty="0">
                        <a:latin typeface="Arial" panose="020B0604020202020204"/>
                        <a:ea typeface="Arial" panose="020B0604020202020204"/>
                        <a:cs typeface="Arial" panose="020B0604020202020204"/>
                      </a:endParaRPr>
                    </a:p>
                    <a:p>
                      <a:pPr marL="1836420" algn="l" rtl="0" eaLnBrk="0">
                        <a:lnSpc>
                          <a:spcPct val="67000"/>
                        </a:lnSpc>
                        <a:spcBef>
                          <a:spcPts val="880"/>
                        </a:spcBef>
                      </a:pPr>
                      <a:r>
                        <a:rPr sz="800" kern="0" spc="10" dirty="0">
                          <a:solidFill>
                            <a:srgbClr val="231F20">
                              <a:alpha val="100000"/>
                            </a:srgbClr>
                          </a:solidFill>
                          <a:latin typeface="Arial" panose="020B0604020202020204"/>
                          <a:ea typeface="Arial" panose="020B0604020202020204"/>
                          <a:cs typeface="Arial" panose="020B0604020202020204"/>
                        </a:rPr>
                        <a:t>RF</a:t>
                      </a:r>
                      <a:r>
                        <a:rPr sz="800" kern="0" spc="120" dirty="0">
                          <a:solidFill>
                            <a:srgbClr val="231F20">
                              <a:alpha val="100000"/>
                            </a:srgbClr>
                          </a:solidFill>
                          <a:latin typeface="Arial" panose="020B0604020202020204"/>
                          <a:ea typeface="Arial" panose="020B0604020202020204"/>
                          <a:cs typeface="Arial" panose="020B0604020202020204"/>
                        </a:rPr>
                        <a:t> </a:t>
                      </a:r>
                      <a:r>
                        <a:rPr sz="800" kern="0" spc="10" dirty="0">
                          <a:solidFill>
                            <a:srgbClr val="231F20">
                              <a:alpha val="100000"/>
                            </a:srgbClr>
                          </a:solidFill>
                          <a:latin typeface="Arial" panose="020B0604020202020204"/>
                          <a:ea typeface="Arial" panose="020B0604020202020204"/>
                          <a:cs typeface="Arial" panose="020B0604020202020204"/>
                        </a:rPr>
                        <a:t>IN</a:t>
                      </a:r>
                      <a:endParaRPr sz="800" dirty="0">
                        <a:latin typeface="Arial" panose="020B0604020202020204"/>
                        <a:ea typeface="Arial" panose="020B0604020202020204"/>
                        <a:cs typeface="Arial" panose="020B0604020202020204"/>
                      </a:endParaRPr>
                    </a:p>
                    <a:p>
                      <a:pPr marL="1780540" algn="l" rtl="0" eaLnBrk="0">
                        <a:lnSpc>
                          <a:spcPts val="1490"/>
                        </a:lnSpc>
                      </a:pPr>
                      <a:r>
                        <a:rPr sz="800" kern="0" spc="40" dirty="0">
                          <a:solidFill>
                            <a:srgbClr val="231F20">
                              <a:alpha val="100000"/>
                            </a:srgbClr>
                          </a:solidFill>
                          <a:latin typeface="Arial" panose="020B0604020202020204"/>
                          <a:ea typeface="Arial" panose="020B0604020202020204"/>
                          <a:cs typeface="Arial" panose="020B0604020202020204"/>
                        </a:rPr>
                        <a:t>RF</a:t>
                      </a:r>
                      <a:r>
                        <a:rPr sz="800" kern="0" spc="70" dirty="0">
                          <a:solidFill>
                            <a:srgbClr val="231F20">
                              <a:alpha val="100000"/>
                            </a:srgbClr>
                          </a:solidFill>
                          <a:latin typeface="Arial" panose="020B0604020202020204"/>
                          <a:ea typeface="Arial" panose="020B0604020202020204"/>
                          <a:cs typeface="Arial" panose="020B0604020202020204"/>
                        </a:rPr>
                        <a:t> </a:t>
                      </a:r>
                      <a:r>
                        <a:rPr sz="800" kern="0" spc="40" dirty="0">
                          <a:solidFill>
                            <a:srgbClr val="231F20">
                              <a:alpha val="100000"/>
                            </a:srgbClr>
                          </a:solidFill>
                          <a:latin typeface="Arial" panose="020B0604020202020204"/>
                          <a:ea typeface="Arial" panose="020B0604020202020204"/>
                          <a:cs typeface="Arial" panose="020B0604020202020204"/>
                        </a:rPr>
                        <a:t>OUT</a:t>
                      </a:r>
                      <a:endParaRPr sz="800" dirty="0">
                        <a:latin typeface="Arial" panose="020B0604020202020204"/>
                        <a:ea typeface="Arial" panose="020B0604020202020204"/>
                        <a:cs typeface="Arial" panose="020B0604020202020204"/>
                      </a:endParaRPr>
                    </a:p>
                    <a:p>
                      <a:pPr marL="1013460" algn="l" rtl="0" eaLnBrk="0">
                        <a:lnSpc>
                          <a:spcPct val="88000"/>
                        </a:lnSpc>
                        <a:spcBef>
                          <a:spcPts val="790"/>
                        </a:spcBef>
                      </a:pPr>
                      <a:r>
                        <a:rPr sz="800" kern="0" spc="40" dirty="0">
                          <a:solidFill>
                            <a:srgbClr val="231F20">
                              <a:alpha val="100000"/>
                            </a:srgbClr>
                          </a:solidFill>
                          <a:latin typeface="Arial" panose="020B0604020202020204"/>
                          <a:ea typeface="Arial" panose="020B0604020202020204"/>
                          <a:cs typeface="Arial" panose="020B0604020202020204"/>
                        </a:rPr>
                        <a:t>Human-computer interaction interface</a:t>
                      </a:r>
                      <a:endParaRPr sz="800" dirty="0">
                        <a:latin typeface="Arial" panose="020B0604020202020204"/>
                        <a:ea typeface="Arial" panose="020B0604020202020204"/>
                        <a:cs typeface="Arial" panose="020B0604020202020204"/>
                      </a:endParaRPr>
                    </a:p>
                    <a:p>
                      <a:pPr marL="1640205" algn="l" rtl="0" eaLnBrk="0">
                        <a:lnSpc>
                          <a:spcPct val="77000"/>
                        </a:lnSpc>
                        <a:spcBef>
                          <a:spcPts val="675"/>
                        </a:spcBef>
                      </a:pPr>
                      <a:r>
                        <a:rPr sz="800" kern="0" spc="0" dirty="0">
                          <a:solidFill>
                            <a:srgbClr val="231F20">
                              <a:alpha val="100000"/>
                            </a:srgbClr>
                          </a:solidFill>
                          <a:latin typeface="Arial" panose="020B0604020202020204"/>
                          <a:ea typeface="Arial" panose="020B0604020202020204"/>
                          <a:cs typeface="Arial" panose="020B0604020202020204"/>
                        </a:rPr>
                        <a:t>AC</a:t>
                      </a:r>
                      <a:r>
                        <a:rPr sz="800" kern="0" spc="70" dirty="0">
                          <a:solidFill>
                            <a:srgbClr val="231F20">
                              <a:alpha val="100000"/>
                            </a:srgbClr>
                          </a:solidFill>
                          <a:latin typeface="Arial" panose="020B0604020202020204"/>
                          <a:ea typeface="Arial" panose="020B0604020202020204"/>
                          <a:cs typeface="Arial" panose="020B0604020202020204"/>
                        </a:rPr>
                        <a:t>/220V/50</a:t>
                      </a:r>
                      <a:r>
                        <a:rPr sz="800" kern="0" spc="0" dirty="0">
                          <a:solidFill>
                            <a:srgbClr val="231F20">
                              <a:alpha val="100000"/>
                            </a:srgbClr>
                          </a:solidFill>
                          <a:latin typeface="Arial" panose="020B0604020202020204"/>
                          <a:ea typeface="Arial" panose="020B0604020202020204"/>
                          <a:cs typeface="Arial" panose="020B0604020202020204"/>
                        </a:rPr>
                        <a:t>Hz</a:t>
                      </a:r>
                      <a:endParaRPr sz="800" dirty="0">
                        <a:latin typeface="Arial" panose="020B0604020202020204"/>
                        <a:ea typeface="Arial" panose="020B0604020202020204"/>
                        <a:cs typeface="Arial" panose="020B0604020202020204"/>
                      </a:endParaRPr>
                    </a:p>
                    <a:p>
                      <a:pPr marL="1884045" algn="l" rtl="0" eaLnBrk="0">
                        <a:lnSpc>
                          <a:spcPct val="76000"/>
                        </a:lnSpc>
                        <a:spcBef>
                          <a:spcPts val="740"/>
                        </a:spcBef>
                      </a:pPr>
                      <a:r>
                        <a:rPr sz="800" kern="0" spc="30" dirty="0">
                          <a:solidFill>
                            <a:srgbClr val="231F20">
                              <a:alpha val="100000"/>
                            </a:srgbClr>
                          </a:solidFill>
                          <a:latin typeface="Arial" panose="020B0604020202020204"/>
                          <a:ea typeface="Arial" panose="020B0604020202020204"/>
                          <a:cs typeface="Arial" panose="020B0604020202020204"/>
                        </a:rPr>
                        <a:t>LAN</a:t>
                      </a:r>
                      <a:endParaRPr sz="800" dirty="0">
                        <a:latin typeface="Arial" panose="020B0604020202020204"/>
                        <a:ea typeface="Arial" panose="020B0604020202020204"/>
                        <a:cs typeface="Arial" panose="020B0604020202020204"/>
                      </a:endParaRPr>
                    </a:p>
                    <a:p>
                      <a:pPr marL="1645920" algn="l" rtl="0" eaLnBrk="0">
                        <a:lnSpc>
                          <a:spcPct val="88000"/>
                        </a:lnSpc>
                        <a:spcBef>
                          <a:spcPts val="690"/>
                        </a:spcBef>
                      </a:pPr>
                      <a:r>
                        <a:rPr sz="800" kern="0" spc="30" dirty="0">
                          <a:solidFill>
                            <a:srgbClr val="231F20">
                              <a:alpha val="100000"/>
                            </a:srgbClr>
                          </a:solidFill>
                          <a:latin typeface="Arial" panose="020B0604020202020204"/>
                          <a:ea typeface="Arial" panose="020B0604020202020204"/>
                          <a:cs typeface="Arial" panose="020B0604020202020204"/>
                        </a:rPr>
                        <a:t>Control</a:t>
                      </a:r>
                      <a:r>
                        <a:rPr sz="800" kern="0" spc="140" dirty="0">
                          <a:solidFill>
                            <a:srgbClr val="231F20">
                              <a:alpha val="100000"/>
                            </a:srgbClr>
                          </a:solidFill>
                          <a:latin typeface="Arial" panose="020B0604020202020204"/>
                          <a:ea typeface="Arial" panose="020B0604020202020204"/>
                          <a:cs typeface="Arial" panose="020B0604020202020204"/>
                        </a:rPr>
                        <a:t> </a:t>
                      </a:r>
                      <a:r>
                        <a:rPr sz="800" kern="0" spc="30" dirty="0">
                          <a:solidFill>
                            <a:srgbClr val="231F20">
                              <a:alpha val="100000"/>
                            </a:srgbClr>
                          </a:solidFill>
                          <a:latin typeface="Arial" panose="020B0604020202020204"/>
                          <a:ea typeface="Arial" panose="020B0604020202020204"/>
                          <a:cs typeface="Arial" panose="020B0604020202020204"/>
                        </a:rPr>
                        <a:t>interface</a:t>
                      </a:r>
                      <a:endParaRPr sz="800" dirty="0">
                        <a:latin typeface="Arial" panose="020B0604020202020204"/>
                        <a:ea typeface="Arial" panose="020B0604020202020204"/>
                        <a:cs typeface="Arial" panose="020B0604020202020204"/>
                      </a:endParaRPr>
                    </a:p>
                    <a:p>
                      <a:pPr marL="1540510" algn="l" rtl="0" eaLnBrk="0">
                        <a:lnSpc>
                          <a:spcPct val="88000"/>
                        </a:lnSpc>
                        <a:spcBef>
                          <a:spcPts val="635"/>
                        </a:spcBef>
                      </a:pPr>
                      <a:r>
                        <a:rPr sz="800" kern="0" spc="40" dirty="0">
                          <a:solidFill>
                            <a:srgbClr val="231F20">
                              <a:alpha val="100000"/>
                            </a:srgbClr>
                          </a:solidFill>
                          <a:latin typeface="Arial" panose="020B0604020202020204"/>
                          <a:ea typeface="Arial" panose="020B0604020202020204"/>
                          <a:cs typeface="Arial" panose="020B0604020202020204"/>
                        </a:rPr>
                        <a:t>Forward coupl</a:t>
                      </a:r>
                      <a:r>
                        <a:rPr sz="800" kern="0" spc="30" dirty="0">
                          <a:solidFill>
                            <a:srgbClr val="231F20">
                              <a:alpha val="100000"/>
                            </a:srgbClr>
                          </a:solidFill>
                          <a:latin typeface="Arial" panose="020B0604020202020204"/>
                          <a:ea typeface="Arial" panose="020B0604020202020204"/>
                          <a:cs typeface="Arial" panose="020B0604020202020204"/>
                        </a:rPr>
                        <a:t>ing</a:t>
                      </a:r>
                      <a:r>
                        <a:rPr sz="800" kern="0" spc="80" dirty="0">
                          <a:solidFill>
                            <a:srgbClr val="231F20">
                              <a:alpha val="100000"/>
                            </a:srgbClr>
                          </a:solidFill>
                          <a:latin typeface="Arial" panose="020B0604020202020204"/>
                          <a:ea typeface="Arial" panose="020B0604020202020204"/>
                          <a:cs typeface="Arial" panose="020B0604020202020204"/>
                        </a:rPr>
                        <a:t> </a:t>
                      </a:r>
                      <a:r>
                        <a:rPr sz="800" kern="0" spc="30" dirty="0">
                          <a:solidFill>
                            <a:srgbClr val="231F20">
                              <a:alpha val="100000"/>
                            </a:srgbClr>
                          </a:solidFill>
                          <a:latin typeface="Arial" panose="020B0604020202020204"/>
                          <a:ea typeface="Arial" panose="020B0604020202020204"/>
                          <a:cs typeface="Arial" panose="020B0604020202020204"/>
                        </a:rPr>
                        <a:t>port</a:t>
                      </a:r>
                      <a:endParaRPr sz="800" dirty="0">
                        <a:latin typeface="Arial" panose="020B0604020202020204"/>
                        <a:ea typeface="Arial" panose="020B0604020202020204"/>
                        <a:cs typeface="Arial" panose="020B0604020202020204"/>
                      </a:endParaRPr>
                    </a:p>
                    <a:p>
                      <a:pPr marL="1549400" algn="l" rtl="0" eaLnBrk="0">
                        <a:lnSpc>
                          <a:spcPts val="1440"/>
                        </a:lnSpc>
                      </a:pPr>
                      <a:r>
                        <a:rPr sz="800" kern="0" spc="40" dirty="0">
                          <a:solidFill>
                            <a:srgbClr val="231F20">
                              <a:alpha val="100000"/>
                            </a:srgbClr>
                          </a:solidFill>
                          <a:latin typeface="Arial" panose="020B0604020202020204"/>
                          <a:ea typeface="Arial" panose="020B0604020202020204"/>
                          <a:cs typeface="Arial" panose="020B0604020202020204"/>
                        </a:rPr>
                        <a:t>Reverse coupli</a:t>
                      </a:r>
                      <a:r>
                        <a:rPr sz="800" kern="0" spc="30" dirty="0">
                          <a:solidFill>
                            <a:srgbClr val="231F20">
                              <a:alpha val="100000"/>
                            </a:srgbClr>
                          </a:solidFill>
                          <a:latin typeface="Arial" panose="020B0604020202020204"/>
                          <a:ea typeface="Arial" panose="020B0604020202020204"/>
                          <a:cs typeface="Arial" panose="020B0604020202020204"/>
                        </a:rPr>
                        <a:t>ng</a:t>
                      </a:r>
                      <a:r>
                        <a:rPr sz="800" kern="0" spc="80" dirty="0">
                          <a:solidFill>
                            <a:srgbClr val="231F20">
                              <a:alpha val="100000"/>
                            </a:srgbClr>
                          </a:solidFill>
                          <a:latin typeface="Arial" panose="020B0604020202020204"/>
                          <a:ea typeface="Arial" panose="020B0604020202020204"/>
                          <a:cs typeface="Arial" panose="020B0604020202020204"/>
                        </a:rPr>
                        <a:t> </a:t>
                      </a:r>
                      <a:r>
                        <a:rPr sz="800" kern="0" spc="30" dirty="0">
                          <a:solidFill>
                            <a:srgbClr val="231F20">
                              <a:alpha val="100000"/>
                            </a:srgbClr>
                          </a:solidFill>
                          <a:latin typeface="Arial" panose="020B0604020202020204"/>
                          <a:ea typeface="Arial" panose="020B0604020202020204"/>
                          <a:cs typeface="Arial" panose="020B0604020202020204"/>
                        </a:rPr>
                        <a:t>port</a:t>
                      </a:r>
                      <a:endParaRPr sz="800" dirty="0">
                        <a:latin typeface="Arial" panose="020B0604020202020204"/>
                        <a:ea typeface="Arial" panose="020B0604020202020204"/>
                        <a:cs typeface="Arial" panose="020B0604020202020204"/>
                      </a:endParaRPr>
                    </a:p>
                  </a:txBody>
                  <a:tcPr marL="0" marR="0" marT="0" marB="0" vert="horz">
                    <a:lnL w="9525" cap="flat" cmpd="sng" algn="ctr">
                      <a:solidFill>
                        <a:srgbClr val="21294D"/>
                      </a:solidFill>
                      <a:prstDash val="solid"/>
                      <a:round/>
                      <a:headEnd type="none" w="med" len="med"/>
                      <a:tailEnd type="none" w="med" len="med"/>
                    </a:lnL>
                    <a:lnR>
                      <a:noFill/>
                    </a:lnR>
                    <a:lnT>
                      <a:noFill/>
                    </a:lnT>
                    <a:lnB>
                      <a:noFill/>
                    </a:lnB>
                  </a:tcPr>
                </a:tc>
              </a:tr>
            </a:tbl>
          </a:graphicData>
        </a:graphic>
      </p:graphicFrame>
      <p:sp>
        <p:nvSpPr>
          <p:cNvPr id="1626" name="textbox 1626"/>
          <p:cNvSpPr/>
          <p:nvPr/>
        </p:nvSpPr>
        <p:spPr>
          <a:xfrm>
            <a:off x="620055" y="5542127"/>
            <a:ext cx="3069589" cy="194310"/>
          </a:xfrm>
          <a:prstGeom prst="rect">
            <a:avLst/>
          </a:prstGeom>
          <a:noFill/>
          <a:ln w="0" cap="flat">
            <a:noFill/>
            <a:prstDash val="solid"/>
            <a:miter lim="0"/>
          </a:ln>
        </p:spPr>
        <p:txBody>
          <a:bodyPr vert="horz" wrap="square" lIns="0" tIns="0" rIns="0" bIns="0"/>
          <a:p>
            <a:pPr algn="l" rtl="0" eaLnBrk="0">
              <a:lnSpc>
                <a:spcPct val="86000"/>
              </a:lnSpc>
            </a:pPr>
            <a:endParaRPr sz="100" dirty="0">
              <a:latin typeface="Arial" panose="020B0604020202020204"/>
              <a:ea typeface="Arial" panose="020B0604020202020204"/>
              <a:cs typeface="Arial" panose="020B0604020202020204"/>
            </a:endParaRPr>
          </a:p>
          <a:p>
            <a:pPr marL="12700" algn="l" rtl="0" eaLnBrk="0">
              <a:lnSpc>
                <a:spcPct val="85000"/>
              </a:lnSpc>
            </a:pPr>
            <a:r>
              <a:rPr sz="1300" b="1" kern="0" spc="40" dirty="0">
                <a:solidFill>
                  <a:srgbClr val="231F20">
                    <a:alpha val="100000"/>
                  </a:srgbClr>
                </a:solidFill>
                <a:latin typeface="Arial" panose="020B0604020202020204"/>
                <a:ea typeface="Arial" panose="020B0604020202020204"/>
                <a:cs typeface="Arial" panose="020B0604020202020204"/>
              </a:rPr>
              <a:t>2. Outline</a:t>
            </a:r>
            <a:r>
              <a:rPr sz="1300" b="1" kern="0" spc="120" dirty="0">
                <a:solidFill>
                  <a:srgbClr val="231F20">
                    <a:alpha val="100000"/>
                  </a:srgbClr>
                </a:solidFill>
                <a:latin typeface="Arial" panose="020B0604020202020204"/>
                <a:ea typeface="Arial" panose="020B0604020202020204"/>
                <a:cs typeface="Arial" panose="020B0604020202020204"/>
              </a:rPr>
              <a:t> </a:t>
            </a:r>
            <a:r>
              <a:rPr sz="1300" b="1" kern="0" spc="40" dirty="0">
                <a:solidFill>
                  <a:srgbClr val="231F20">
                    <a:alpha val="100000"/>
                  </a:srgbClr>
                </a:solidFill>
                <a:latin typeface="Arial" panose="020B0604020202020204"/>
                <a:ea typeface="Arial" panose="020B0604020202020204"/>
                <a:cs typeface="Arial" panose="020B0604020202020204"/>
              </a:rPr>
              <a:t>Dimensio</a:t>
            </a:r>
            <a:r>
              <a:rPr sz="1300" b="1" kern="0" spc="30" dirty="0">
                <a:solidFill>
                  <a:srgbClr val="231F20">
                    <a:alpha val="100000"/>
                  </a:srgbClr>
                </a:solidFill>
                <a:latin typeface="Arial" panose="020B0604020202020204"/>
                <a:ea typeface="Arial" panose="020B0604020202020204"/>
                <a:cs typeface="Arial" panose="020B0604020202020204"/>
              </a:rPr>
              <a:t>n</a:t>
            </a:r>
            <a:r>
              <a:rPr sz="1300" b="1" kern="0" spc="130" dirty="0">
                <a:solidFill>
                  <a:srgbClr val="231F20">
                    <a:alpha val="100000"/>
                  </a:srgbClr>
                </a:solidFill>
                <a:latin typeface="Arial" panose="020B0604020202020204"/>
                <a:ea typeface="Arial" panose="020B0604020202020204"/>
                <a:cs typeface="Arial" panose="020B0604020202020204"/>
              </a:rPr>
              <a:t> </a:t>
            </a:r>
            <a:r>
              <a:rPr sz="1300" b="1" kern="0" spc="30" dirty="0">
                <a:solidFill>
                  <a:srgbClr val="231F20">
                    <a:alpha val="100000"/>
                  </a:srgbClr>
                </a:solidFill>
                <a:latin typeface="Arial" panose="020B0604020202020204"/>
                <a:ea typeface="Arial" panose="020B0604020202020204"/>
                <a:cs typeface="Arial" panose="020B0604020202020204"/>
              </a:rPr>
              <a:t>Drawing</a:t>
            </a:r>
            <a:r>
              <a:rPr sz="1300" b="1" kern="0" spc="-180" dirty="0">
                <a:solidFill>
                  <a:srgbClr val="231F20">
                    <a:alpha val="100000"/>
                  </a:srgbClr>
                </a:solidFill>
                <a:latin typeface="Arial" panose="020B0604020202020204"/>
                <a:ea typeface="Arial" panose="020B0604020202020204"/>
                <a:cs typeface="Arial" panose="020B0604020202020204"/>
              </a:rPr>
              <a:t> </a:t>
            </a:r>
            <a:r>
              <a:rPr sz="900" kern="0" spc="30" dirty="0">
                <a:solidFill>
                  <a:srgbClr val="231F20">
                    <a:alpha val="100000"/>
                  </a:srgbClr>
                </a:solidFill>
                <a:latin typeface="Arial" panose="020B0604020202020204"/>
                <a:ea typeface="Arial" panose="020B0604020202020204"/>
                <a:cs typeface="Arial" panose="020B0604020202020204"/>
              </a:rPr>
              <a:t>(unit:mm)</a:t>
            </a:r>
            <a:endParaRPr sz="900" dirty="0">
              <a:latin typeface="Arial" panose="020B0604020202020204"/>
              <a:ea typeface="Arial" panose="020B0604020202020204"/>
              <a:cs typeface="Arial" panose="020B0604020202020204"/>
            </a:endParaRPr>
          </a:p>
        </p:txBody>
      </p:sp>
      <p:sp>
        <p:nvSpPr>
          <p:cNvPr id="1654" name="textbox 1654"/>
          <p:cNvSpPr/>
          <p:nvPr/>
        </p:nvSpPr>
        <p:spPr>
          <a:xfrm>
            <a:off x="640902" y="616765"/>
            <a:ext cx="2591435" cy="168910"/>
          </a:xfrm>
          <a:prstGeom prst="rect">
            <a:avLst/>
          </a:prstGeom>
          <a:noFill/>
          <a:ln w="0" cap="flat">
            <a:noFill/>
            <a:prstDash val="solid"/>
            <a:miter lim="0"/>
          </a:ln>
        </p:spPr>
        <p:txBody>
          <a:bodyPr vert="horz" wrap="square" lIns="0" tIns="0" rIns="0" bIns="0"/>
          <a:p>
            <a:pPr algn="l" rtl="0" eaLnBrk="0">
              <a:lnSpc>
                <a:spcPct val="87000"/>
              </a:lnSpc>
            </a:pPr>
            <a:endParaRPr sz="100" dirty="0">
              <a:latin typeface="Arial" panose="020B0604020202020204"/>
              <a:ea typeface="Arial" panose="020B0604020202020204"/>
              <a:cs typeface="Arial" panose="020B0604020202020204"/>
            </a:endParaRPr>
          </a:p>
          <a:p>
            <a:pPr marL="12700" algn="l" rtl="0" eaLnBrk="0">
              <a:lnSpc>
                <a:spcPct val="85000"/>
              </a:lnSpc>
            </a:pPr>
            <a:r>
              <a:rPr sz="1100" kern="0" spc="40" dirty="0">
                <a:solidFill>
                  <a:srgbClr val="21294D">
                    <a:alpha val="100000"/>
                  </a:srgbClr>
                </a:solidFill>
                <a:latin typeface="Arial" panose="020B0604020202020204"/>
                <a:ea typeface="Arial" panose="020B0604020202020204"/>
                <a:cs typeface="Arial" panose="020B0604020202020204"/>
              </a:rPr>
              <a:t>1.4</a:t>
            </a:r>
            <a:r>
              <a:rPr sz="1100" kern="0" spc="210" dirty="0">
                <a:solidFill>
                  <a:srgbClr val="21294D">
                    <a:alpha val="100000"/>
                  </a:srgbClr>
                </a:solidFill>
                <a:latin typeface="Arial" panose="020B0604020202020204"/>
                <a:ea typeface="Arial" panose="020B0604020202020204"/>
                <a:cs typeface="Arial" panose="020B0604020202020204"/>
              </a:rPr>
              <a:t> </a:t>
            </a:r>
            <a:r>
              <a:rPr sz="1100" kern="0" spc="40" dirty="0">
                <a:solidFill>
                  <a:srgbClr val="21294D">
                    <a:alpha val="100000"/>
                  </a:srgbClr>
                </a:solidFill>
                <a:latin typeface="Arial" panose="020B0604020202020204"/>
                <a:ea typeface="Arial" panose="020B0604020202020204"/>
                <a:cs typeface="Arial" panose="020B0604020202020204"/>
              </a:rPr>
              <a:t>INPUT/OUTPUT panel  Connector</a:t>
            </a:r>
            <a:endParaRPr sz="1100" dirty="0">
              <a:latin typeface="Arial" panose="020B0604020202020204"/>
              <a:ea typeface="Arial" panose="020B0604020202020204"/>
              <a:cs typeface="Arial" panose="020B0604020202020204"/>
            </a:endParaRPr>
          </a:p>
        </p:txBody>
      </p:sp>
      <p:sp>
        <p:nvSpPr>
          <p:cNvPr id="1694" name="textbox 1694"/>
          <p:cNvSpPr/>
          <p:nvPr/>
        </p:nvSpPr>
        <p:spPr>
          <a:xfrm>
            <a:off x="656640" y="2959454"/>
            <a:ext cx="1644014" cy="168910"/>
          </a:xfrm>
          <a:prstGeom prst="rect">
            <a:avLst/>
          </a:prstGeom>
          <a:noFill/>
          <a:ln w="0" cap="flat">
            <a:noFill/>
            <a:prstDash val="solid"/>
            <a:miter lim="0"/>
          </a:ln>
        </p:spPr>
        <p:txBody>
          <a:bodyPr vert="horz" wrap="square" lIns="0" tIns="0" rIns="0" bIns="0"/>
          <a:p>
            <a:pPr algn="l" rtl="0" eaLnBrk="0">
              <a:lnSpc>
                <a:spcPct val="87000"/>
              </a:lnSpc>
            </a:pPr>
            <a:endParaRPr sz="100" dirty="0">
              <a:latin typeface="Arial" panose="020B0604020202020204"/>
              <a:ea typeface="Arial" panose="020B0604020202020204"/>
              <a:cs typeface="Arial" panose="020B0604020202020204"/>
            </a:endParaRPr>
          </a:p>
          <a:p>
            <a:pPr marL="12700" algn="l" rtl="0" eaLnBrk="0">
              <a:lnSpc>
                <a:spcPct val="85000"/>
              </a:lnSpc>
            </a:pPr>
            <a:r>
              <a:rPr sz="1100" kern="0" spc="40" dirty="0">
                <a:solidFill>
                  <a:srgbClr val="21294D">
                    <a:alpha val="100000"/>
                  </a:srgbClr>
                </a:solidFill>
                <a:latin typeface="Arial" panose="020B0604020202020204"/>
                <a:ea typeface="Arial" panose="020B0604020202020204"/>
                <a:cs typeface="Arial" panose="020B0604020202020204"/>
              </a:rPr>
              <a:t>1.5 Connec</a:t>
            </a:r>
            <a:r>
              <a:rPr sz="1100" kern="0" spc="30" dirty="0">
                <a:solidFill>
                  <a:srgbClr val="21294D">
                    <a:alpha val="100000"/>
                  </a:srgbClr>
                </a:solidFill>
                <a:latin typeface="Arial" panose="020B0604020202020204"/>
                <a:ea typeface="Arial" panose="020B0604020202020204"/>
                <a:cs typeface="Arial" panose="020B0604020202020204"/>
              </a:rPr>
              <a:t>tor</a:t>
            </a:r>
            <a:r>
              <a:rPr sz="1100" kern="0" spc="100" dirty="0">
                <a:solidFill>
                  <a:srgbClr val="21294D">
                    <a:alpha val="100000"/>
                  </a:srgbClr>
                </a:solidFill>
                <a:latin typeface="Arial" panose="020B0604020202020204"/>
                <a:ea typeface="Arial" panose="020B0604020202020204"/>
                <a:cs typeface="Arial" panose="020B0604020202020204"/>
              </a:rPr>
              <a:t> </a:t>
            </a:r>
            <a:r>
              <a:rPr sz="1100" kern="0" spc="30" dirty="0">
                <a:solidFill>
                  <a:srgbClr val="21294D">
                    <a:alpha val="100000"/>
                  </a:srgbClr>
                </a:solidFill>
                <a:latin typeface="Arial" panose="020B0604020202020204"/>
                <a:ea typeface="Arial" panose="020B0604020202020204"/>
                <a:cs typeface="Arial" panose="020B0604020202020204"/>
              </a:rPr>
              <a:t>Definition</a:t>
            </a:r>
            <a:endParaRPr sz="1100" dirty="0">
              <a:latin typeface="Arial" panose="020B0604020202020204"/>
              <a:ea typeface="Arial" panose="020B0604020202020204"/>
              <a:cs typeface="Arial" panose="020B0604020202020204"/>
            </a:endParaRPr>
          </a:p>
        </p:txBody>
      </p:sp>
      <p:pic>
        <p:nvPicPr>
          <p:cNvPr id="2" name="picture 736"/>
          <p:cNvPicPr>
            <a:picLocks noChangeAspect="1"/>
          </p:cNvPicPr>
          <p:nvPr/>
        </p:nvPicPr>
        <p:blipFill>
          <a:blip r:embed="rId5"/>
          <a:stretch>
            <a:fillRect/>
          </a:stretch>
        </p:blipFill>
        <p:spPr>
          <a:xfrm rot="21600000">
            <a:off x="192238" y="539985"/>
            <a:ext cx="7094709" cy="6596"/>
          </a:xfrm>
          <a:prstGeom prst="rect">
            <a:avLst/>
          </a:prstGeom>
        </p:spPr>
      </p:pic>
      <p:pic>
        <p:nvPicPr>
          <p:cNvPr id="16" name="picture 670"/>
          <p:cNvPicPr>
            <a:picLocks noChangeAspect="1"/>
          </p:cNvPicPr>
          <p:nvPr/>
        </p:nvPicPr>
        <p:blipFill>
          <a:blip r:embed="rId6"/>
          <a:stretch>
            <a:fillRect/>
          </a:stretch>
        </p:blipFill>
        <p:spPr>
          <a:xfrm rot="21600000">
            <a:off x="263985" y="9719952"/>
            <a:ext cx="7094709" cy="10501"/>
          </a:xfrm>
          <a:prstGeom prst="rect">
            <a:avLst/>
          </a:prstGeom>
        </p:spPr>
      </p:pic>
      <p:sp>
        <p:nvSpPr>
          <p:cNvPr id="28" name="文本框 27"/>
          <p:cNvSpPr txBox="1"/>
          <p:nvPr/>
        </p:nvSpPr>
        <p:spPr>
          <a:xfrm>
            <a:off x="577215" y="9781858"/>
            <a:ext cx="5080000" cy="275590"/>
          </a:xfrm>
          <a:prstGeom prst="rect">
            <a:avLst/>
          </a:prstGeom>
        </p:spPr>
        <p:txBody>
          <a:bodyPr>
            <a:spAutoFit/>
          </a:bodyPr>
          <a:p>
            <a:pPr algn="ctr"/>
            <a:r>
              <a:rPr lang="zh-CN" altLang="en-US" sz="1200" b="1">
                <a:solidFill>
                  <a:schemeClr val="tx1"/>
                </a:solidFill>
                <a:latin typeface="微软雅黑" panose="020B0503020204020204" charset="-122"/>
                <a:ea typeface="微软雅黑" panose="020B0503020204020204" charset="-122"/>
              </a:rPr>
              <a:t>南京市雨花区软件大道</a:t>
            </a:r>
            <a:r>
              <a:rPr lang="en-US" altLang="zh-CN" sz="1200" b="1">
                <a:solidFill>
                  <a:schemeClr val="tx1"/>
                </a:solidFill>
                <a:latin typeface="微软雅黑" panose="020B0503020204020204" charset="-122"/>
                <a:ea typeface="微软雅黑" panose="020B0503020204020204" charset="-122"/>
              </a:rPr>
              <a:t>180</a:t>
            </a:r>
            <a:r>
              <a:rPr lang="zh-CN" altLang="en-US" sz="1200" b="1">
                <a:solidFill>
                  <a:schemeClr val="tx1"/>
                </a:solidFill>
                <a:latin typeface="微软雅黑" panose="020B0503020204020204" charset="-122"/>
                <a:ea typeface="微软雅黑" panose="020B0503020204020204" charset="-122"/>
              </a:rPr>
              <a:t>号大数据产业基地</a:t>
            </a:r>
            <a:r>
              <a:rPr lang="en-US" altLang="zh-CN" sz="1200" b="1">
                <a:solidFill>
                  <a:schemeClr val="tx1"/>
                </a:solidFill>
                <a:latin typeface="微软雅黑" panose="020B0503020204020204" charset="-122"/>
                <a:ea typeface="微软雅黑" panose="020B0503020204020204" charset="-122"/>
              </a:rPr>
              <a:t>2</a:t>
            </a:r>
            <a:r>
              <a:rPr lang="zh-CN" altLang="en-US" sz="1200" b="1">
                <a:solidFill>
                  <a:schemeClr val="tx1"/>
                </a:solidFill>
                <a:latin typeface="微软雅黑" panose="020B0503020204020204" charset="-122"/>
                <a:ea typeface="微软雅黑" panose="020B0503020204020204" charset="-122"/>
              </a:rPr>
              <a:t>栋</a:t>
            </a:r>
            <a:endParaRPr lang="zh-CN" altLang="en-US" sz="1200" b="1">
              <a:solidFill>
                <a:schemeClr val="tx1"/>
              </a:solidFill>
              <a:latin typeface="微软雅黑" panose="020B0503020204020204" charset="-122"/>
              <a:ea typeface="微软雅黑" panose="020B0503020204020204" charset="-122"/>
            </a:endParaRPr>
          </a:p>
        </p:txBody>
      </p:sp>
      <p:pic>
        <p:nvPicPr>
          <p:cNvPr id="29" name="图片 28" descr="定位标志"/>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1160145" y="9782175"/>
            <a:ext cx="204470" cy="204470"/>
          </a:xfrm>
          <a:prstGeom prst="rect">
            <a:avLst/>
          </a:prstGeom>
        </p:spPr>
      </p:pic>
      <p:pic>
        <p:nvPicPr>
          <p:cNvPr id="31" name="图片 30" descr="电话"/>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4900930" y="9832340"/>
            <a:ext cx="186690" cy="186690"/>
          </a:xfrm>
          <a:prstGeom prst="rect">
            <a:avLst/>
          </a:prstGeom>
        </p:spPr>
      </p:pic>
      <p:sp>
        <p:nvSpPr>
          <p:cNvPr id="32" name="文本框 31"/>
          <p:cNvSpPr txBox="1"/>
          <p:nvPr/>
        </p:nvSpPr>
        <p:spPr>
          <a:xfrm>
            <a:off x="5072380" y="9782175"/>
            <a:ext cx="1979930" cy="282575"/>
          </a:xfrm>
          <a:prstGeom prst="rect">
            <a:avLst/>
          </a:prstGeom>
        </p:spPr>
        <p:txBody>
          <a:bodyPr>
            <a:noAutofit/>
          </a:bodyPr>
          <a:p>
            <a:r>
              <a:rPr lang="en-US" altLang="zh-CN" sz="1200" b="1">
                <a:solidFill>
                  <a:schemeClr val="tx1"/>
                </a:solidFill>
                <a:latin typeface="微软雅黑" panose="020B0503020204020204" charset="-122"/>
                <a:ea typeface="微软雅黑" panose="020B0503020204020204" charset="-122"/>
              </a:rPr>
              <a:t>+86-13951873509</a:t>
            </a:r>
            <a:endParaRPr lang="en-US" altLang="zh-CN" sz="1200" b="1">
              <a:solidFill>
                <a:schemeClr val="tx1"/>
              </a:solidFill>
              <a:latin typeface="微软雅黑" panose="020B0503020204020204" charset="-122"/>
              <a:ea typeface="微软雅黑" panose="020B0503020204020204" charset="-122"/>
            </a:endParaRPr>
          </a:p>
        </p:txBody>
      </p:sp>
      <p:pic>
        <p:nvPicPr>
          <p:cNvPr id="33" name="图片 32" descr="网页"/>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1165225" y="10027920"/>
            <a:ext cx="192405" cy="192405"/>
          </a:xfrm>
          <a:prstGeom prst="rect">
            <a:avLst/>
          </a:prstGeom>
        </p:spPr>
      </p:pic>
      <p:sp>
        <p:nvSpPr>
          <p:cNvPr id="38" name="文本框 37"/>
          <p:cNvSpPr txBox="1"/>
          <p:nvPr/>
        </p:nvSpPr>
        <p:spPr>
          <a:xfrm>
            <a:off x="1342390" y="9980613"/>
            <a:ext cx="5080000" cy="275590"/>
          </a:xfrm>
          <a:prstGeom prst="rect">
            <a:avLst/>
          </a:prstGeom>
        </p:spPr>
        <p:txBody>
          <a:bodyPr>
            <a:spAutoFit/>
          </a:bodyPr>
          <a:p>
            <a:r>
              <a:rPr lang="en-US" altLang="zh-CN" sz="1200" b="1">
                <a:solidFill>
                  <a:schemeClr val="tx1"/>
                </a:solidFill>
                <a:latin typeface="微软雅黑" panose="020B0503020204020204" charset="-122"/>
                <a:ea typeface="微软雅黑" panose="020B0503020204020204" charset="-122"/>
              </a:rPr>
              <a:t>https://www.shinewave-tech.com</a:t>
            </a:r>
            <a:endParaRPr lang="en-US" altLang="zh-CN" sz="1200" b="1">
              <a:solidFill>
                <a:schemeClr val="tx1"/>
              </a:solidFill>
              <a:latin typeface="微软雅黑" panose="020B0503020204020204" charset="-122"/>
              <a:ea typeface="微软雅黑" panose="020B0503020204020204" charset="-122"/>
            </a:endParaRPr>
          </a:p>
        </p:txBody>
      </p:sp>
      <p:pic>
        <p:nvPicPr>
          <p:cNvPr id="39" name="图片 38" descr="信息"/>
          <p:cNvPicPr>
            <a:picLocks noChangeAspect="1"/>
          </p:cNvPicPr>
          <p:nvPr/>
        </p:nvPicPr>
        <p:blipFill>
          <a:blip r:embed="rId13">
            <a:extLst>
              <a:ext uri="{96DAC541-7B7A-43D3-8B79-37D633B846F1}">
                <asvg:svgBlip xmlns:asvg="http://schemas.microsoft.com/office/drawing/2016/SVG/main" r:embed="rId14"/>
              </a:ext>
            </a:extLst>
          </a:blip>
          <a:stretch>
            <a:fillRect/>
          </a:stretch>
        </p:blipFill>
        <p:spPr>
          <a:xfrm>
            <a:off x="4202430" y="9991090"/>
            <a:ext cx="239395" cy="239395"/>
          </a:xfrm>
          <a:prstGeom prst="rect">
            <a:avLst/>
          </a:prstGeom>
        </p:spPr>
      </p:pic>
      <p:sp>
        <p:nvSpPr>
          <p:cNvPr id="41" name="文本框 40"/>
          <p:cNvSpPr txBox="1"/>
          <p:nvPr/>
        </p:nvSpPr>
        <p:spPr>
          <a:xfrm>
            <a:off x="4426585" y="9980930"/>
            <a:ext cx="2519680" cy="282575"/>
          </a:xfrm>
          <a:prstGeom prst="rect">
            <a:avLst/>
          </a:prstGeom>
        </p:spPr>
        <p:txBody>
          <a:bodyPr>
            <a:noAutofit/>
          </a:bodyPr>
          <a:p>
            <a:pPr marL="0" indent="0">
              <a:spcBef>
                <a:spcPct val="0"/>
              </a:spcBef>
              <a:spcAft>
                <a:spcPct val="0"/>
              </a:spcAft>
            </a:pPr>
            <a:r>
              <a:rPr lang="en-US" altLang="zh-CN" sz="1200" b="1" i="0">
                <a:solidFill>
                  <a:schemeClr val="tx1"/>
                </a:solidFill>
                <a:latin typeface="微软雅黑" panose="020B0503020204020204" charset="-122"/>
                <a:ea typeface="微软雅黑" panose="020B0503020204020204" charset="-122"/>
              </a:rPr>
              <a:t>info@shinewave-tech.com</a:t>
            </a:r>
            <a:endParaRPr lang="en-US" altLang="zh-CN" sz="1200" b="1" i="0">
              <a:solidFill>
                <a:schemeClr val="tx1"/>
              </a:solidFill>
              <a:latin typeface="微软雅黑" panose="020B0503020204020204" charset="-122"/>
              <a:ea typeface="微软雅黑" panose="020B0503020204020204" charset="-122"/>
            </a:endParaRPr>
          </a:p>
        </p:txBody>
      </p:sp>
      <p:pic>
        <p:nvPicPr>
          <p:cNvPr id="42" name="图片 41" descr="SWT公司logo-透明"/>
          <p:cNvPicPr>
            <a:picLocks noChangeAspect="1"/>
          </p:cNvPicPr>
          <p:nvPr/>
        </p:nvPicPr>
        <p:blipFill>
          <a:blip r:embed="rId15"/>
          <a:stretch>
            <a:fillRect/>
          </a:stretch>
        </p:blipFill>
        <p:spPr>
          <a:xfrm>
            <a:off x="281305" y="9782175"/>
            <a:ext cx="744220" cy="434975"/>
          </a:xfrm>
          <a:prstGeom prst="rect">
            <a:avLst/>
          </a:prstGeom>
        </p:spPr>
      </p:pic>
      <p:sp>
        <p:nvSpPr>
          <p:cNvPr id="43" name="文本框 42"/>
          <p:cNvSpPr txBox="1"/>
          <p:nvPr/>
        </p:nvSpPr>
        <p:spPr>
          <a:xfrm>
            <a:off x="0" y="57150"/>
            <a:ext cx="7559675" cy="460375"/>
          </a:xfrm>
          <a:prstGeom prst="rect">
            <a:avLst/>
          </a:prstGeom>
        </p:spPr>
        <p:txBody>
          <a:bodyPr wrap="square">
            <a:spAutoFit/>
          </a:bodyPr>
          <a:p>
            <a:pPr marL="0" indent="0" algn="ctr">
              <a:lnSpc>
                <a:spcPts val="1440"/>
              </a:lnSpc>
              <a:spcBef>
                <a:spcPct val="0"/>
              </a:spcBef>
              <a:spcAft>
                <a:spcPct val="0"/>
              </a:spcAft>
            </a:pPr>
            <a:r>
              <a:rPr lang="zh-CN" altLang="en-US" sz="1600" b="1">
                <a:solidFill>
                  <a:schemeClr val="tx1"/>
                </a:solidFill>
              </a:rPr>
              <a:t>本图册为代表性规格产品，如需定制，可随时联系我司业务人员。</a:t>
            </a:r>
            <a:endParaRPr lang="zh-CN" altLang="en-US" sz="1600" b="1">
              <a:solidFill>
                <a:schemeClr val="tx1"/>
              </a:solidFill>
            </a:endParaRPr>
          </a:p>
          <a:p>
            <a:pPr marL="0" indent="0" algn="ctr">
              <a:lnSpc>
                <a:spcPts val="1440"/>
              </a:lnSpc>
              <a:spcBef>
                <a:spcPct val="0"/>
              </a:spcBef>
              <a:spcAft>
                <a:spcPct val="0"/>
              </a:spcAft>
            </a:pPr>
            <a:r>
              <a:rPr lang="en-US" altLang="zh-CN" sz="1200" b="1">
                <a:solidFill>
                  <a:srgbClr val="1F2329"/>
                </a:solidFill>
              </a:rPr>
              <a:t>This catalog features representative products. For customization, please contact our sales team.</a:t>
            </a:r>
            <a:endParaRPr lang="en-US" altLang="zh-CN" sz="1200" b="1">
              <a:solidFill>
                <a:srgbClr val="1F2329"/>
              </a:solidFill>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1834" name="picture 1834"/>
          <p:cNvPicPr>
            <a:picLocks noChangeAspect="1"/>
          </p:cNvPicPr>
          <p:nvPr/>
        </p:nvPicPr>
        <p:blipFill>
          <a:blip r:embed="rId1"/>
          <a:stretch>
            <a:fillRect/>
          </a:stretch>
        </p:blipFill>
        <p:spPr>
          <a:xfrm rot="21600000">
            <a:off x="569380" y="8129561"/>
            <a:ext cx="6370017" cy="1284068"/>
          </a:xfrm>
          <a:prstGeom prst="rect">
            <a:avLst/>
          </a:prstGeom>
        </p:spPr>
      </p:pic>
      <p:grpSp>
        <p:nvGrpSpPr>
          <p:cNvPr id="42" name="group 42"/>
          <p:cNvGrpSpPr/>
          <p:nvPr/>
        </p:nvGrpSpPr>
        <p:grpSpPr>
          <a:xfrm rot="21600000">
            <a:off x="584525" y="4031641"/>
            <a:ext cx="6370017" cy="3857725"/>
            <a:chOff x="0" y="0"/>
            <a:chExt cx="6370017" cy="3857725"/>
          </a:xfrm>
        </p:grpSpPr>
        <p:pic>
          <p:nvPicPr>
            <p:cNvPr id="1840" name="picture 1840"/>
            <p:cNvPicPr>
              <a:picLocks noChangeAspect="1"/>
            </p:cNvPicPr>
            <p:nvPr/>
          </p:nvPicPr>
          <p:blipFill>
            <a:blip r:embed="rId2"/>
            <a:stretch>
              <a:fillRect/>
            </a:stretch>
          </p:blipFill>
          <p:spPr>
            <a:xfrm rot="21600000">
              <a:off x="0" y="1503"/>
              <a:ext cx="6370017" cy="3856222"/>
            </a:xfrm>
            <a:prstGeom prst="rect">
              <a:avLst/>
            </a:prstGeom>
          </p:spPr>
        </p:pic>
        <p:sp>
          <p:nvSpPr>
            <p:cNvPr id="1842" name="textbox 1842"/>
            <p:cNvSpPr/>
            <p:nvPr/>
          </p:nvSpPr>
          <p:spPr>
            <a:xfrm>
              <a:off x="137382" y="100960"/>
              <a:ext cx="2079625" cy="3719195"/>
            </a:xfrm>
            <a:prstGeom prst="rect">
              <a:avLst/>
            </a:prstGeom>
            <a:noFill/>
            <a:ln w="0" cap="flat">
              <a:noFill/>
              <a:prstDash val="solid"/>
              <a:miter lim="0"/>
            </a:ln>
          </p:spPr>
          <p:txBody>
            <a:bodyPr vert="horz" wrap="square" lIns="0" tIns="0" rIns="0" bIns="0"/>
            <a:p>
              <a:pPr algn="l" rtl="0" eaLnBrk="0">
                <a:lnSpc>
                  <a:spcPct val="81000"/>
                </a:lnSpc>
              </a:pPr>
              <a:endParaRPr sz="100" dirty="0">
                <a:latin typeface="Arial" panose="020B0604020202020204"/>
                <a:ea typeface="Arial" panose="020B0604020202020204"/>
                <a:cs typeface="Arial" panose="020B0604020202020204"/>
              </a:endParaRPr>
            </a:p>
            <a:p>
              <a:pPr marL="20955" algn="l" rtl="0" eaLnBrk="0">
                <a:lnSpc>
                  <a:spcPct val="76000"/>
                </a:lnSpc>
              </a:pPr>
              <a:r>
                <a:rPr sz="1100" kern="0" spc="30" dirty="0">
                  <a:solidFill>
                    <a:srgbClr val="FFFFFF">
                      <a:alpha val="100000"/>
                    </a:srgbClr>
                  </a:solidFill>
                  <a:latin typeface="Arial" panose="020B0604020202020204"/>
                  <a:ea typeface="Arial" panose="020B0604020202020204"/>
                  <a:cs typeface="Arial" panose="020B0604020202020204"/>
                </a:rPr>
                <a:t>Technical</a:t>
              </a:r>
              <a:r>
                <a:rPr sz="1100" kern="0" spc="200" dirty="0">
                  <a:solidFill>
                    <a:srgbClr val="FFFFFF">
                      <a:alpha val="100000"/>
                    </a:srgbClr>
                  </a:solidFill>
                  <a:latin typeface="Arial" panose="020B0604020202020204"/>
                  <a:ea typeface="Arial" panose="020B0604020202020204"/>
                  <a:cs typeface="Arial" panose="020B0604020202020204"/>
                </a:rPr>
                <a:t> </a:t>
              </a:r>
              <a:r>
                <a:rPr sz="1100" kern="0" spc="30" dirty="0">
                  <a:solidFill>
                    <a:srgbClr val="FFFFFF">
                      <a:alpha val="100000"/>
                    </a:srgbClr>
                  </a:solidFill>
                  <a:latin typeface="Arial" panose="020B0604020202020204"/>
                  <a:ea typeface="Arial" panose="020B0604020202020204"/>
                  <a:cs typeface="Arial" panose="020B0604020202020204"/>
                </a:rPr>
                <a:t>Parameter</a:t>
              </a:r>
              <a:endParaRPr sz="1100" dirty="0">
                <a:latin typeface="Arial" panose="020B0604020202020204"/>
                <a:ea typeface="Arial" panose="020B0604020202020204"/>
                <a:cs typeface="Arial" panose="020B0604020202020204"/>
              </a:endParaRPr>
            </a:p>
            <a:p>
              <a:pPr marL="17780" algn="l" rtl="0" eaLnBrk="0">
                <a:lnSpc>
                  <a:spcPct val="85000"/>
                </a:lnSpc>
                <a:spcBef>
                  <a:spcPts val="1480"/>
                </a:spcBef>
              </a:pPr>
              <a:r>
                <a:rPr sz="1100" kern="0" spc="40" dirty="0">
                  <a:solidFill>
                    <a:srgbClr val="231F20">
                      <a:alpha val="100000"/>
                    </a:srgbClr>
                  </a:solidFill>
                  <a:latin typeface="Arial" panose="020B0604020202020204"/>
                  <a:ea typeface="Arial" panose="020B0604020202020204"/>
                  <a:cs typeface="Arial" panose="020B0604020202020204"/>
                </a:rPr>
                <a:t>Operating</a:t>
              </a:r>
              <a:r>
                <a:rPr sz="1100" kern="0" spc="130" dirty="0">
                  <a:solidFill>
                    <a:srgbClr val="231F20">
                      <a:alpha val="100000"/>
                    </a:srgbClr>
                  </a:solidFill>
                  <a:latin typeface="Arial" panose="020B0604020202020204"/>
                  <a:ea typeface="Arial" panose="020B0604020202020204"/>
                  <a:cs typeface="Arial" panose="020B0604020202020204"/>
                </a:rPr>
                <a:t> </a:t>
              </a:r>
              <a:r>
                <a:rPr sz="1100" kern="0" spc="40" dirty="0">
                  <a:solidFill>
                    <a:srgbClr val="231F20">
                      <a:alpha val="100000"/>
                    </a:srgbClr>
                  </a:solidFill>
                  <a:latin typeface="Arial" panose="020B0604020202020204"/>
                  <a:ea typeface="Arial" panose="020B0604020202020204"/>
                  <a:cs typeface="Arial" panose="020B0604020202020204"/>
                </a:rPr>
                <a:t>Frequency</a:t>
              </a:r>
              <a:endParaRPr sz="1100" dirty="0">
                <a:latin typeface="Arial" panose="020B0604020202020204"/>
                <a:ea typeface="Arial" panose="020B0604020202020204"/>
                <a:cs typeface="Arial" panose="020B0604020202020204"/>
              </a:endParaRPr>
            </a:p>
            <a:p>
              <a:pPr marL="17145" algn="l" rtl="0" eaLnBrk="0">
                <a:lnSpc>
                  <a:spcPct val="85000"/>
                </a:lnSpc>
                <a:spcBef>
                  <a:spcPts val="1310"/>
                </a:spcBef>
              </a:pPr>
              <a:r>
                <a:rPr sz="1100" kern="0" spc="40" dirty="0">
                  <a:solidFill>
                    <a:srgbClr val="231F20">
                      <a:alpha val="100000"/>
                    </a:srgbClr>
                  </a:solidFill>
                  <a:latin typeface="Arial" panose="020B0604020202020204"/>
                  <a:ea typeface="Arial" panose="020B0604020202020204"/>
                  <a:cs typeface="Arial" panose="020B0604020202020204"/>
                </a:rPr>
                <a:t>Saturated Output</a:t>
              </a:r>
              <a:r>
                <a:rPr sz="1100" kern="0" spc="160" dirty="0">
                  <a:solidFill>
                    <a:srgbClr val="231F20">
                      <a:alpha val="100000"/>
                    </a:srgbClr>
                  </a:solidFill>
                  <a:latin typeface="Arial" panose="020B0604020202020204"/>
                  <a:ea typeface="Arial" panose="020B0604020202020204"/>
                  <a:cs typeface="Arial" panose="020B0604020202020204"/>
                </a:rPr>
                <a:t> </a:t>
              </a:r>
              <a:r>
                <a:rPr sz="1100" kern="0" spc="40" dirty="0">
                  <a:solidFill>
                    <a:srgbClr val="231F20">
                      <a:alpha val="100000"/>
                    </a:srgbClr>
                  </a:solidFill>
                  <a:latin typeface="Arial" panose="020B0604020202020204"/>
                  <a:ea typeface="Arial" panose="020B0604020202020204"/>
                  <a:cs typeface="Arial" panose="020B0604020202020204"/>
                </a:rPr>
                <a:t>Power</a:t>
              </a:r>
              <a:endParaRPr sz="1100" dirty="0">
                <a:latin typeface="Arial" panose="020B0604020202020204"/>
                <a:ea typeface="Arial" panose="020B0604020202020204"/>
                <a:cs typeface="Arial" panose="020B0604020202020204"/>
              </a:endParaRPr>
            </a:p>
            <a:p>
              <a:pPr marL="24765" algn="l" rtl="0" eaLnBrk="0">
                <a:lnSpc>
                  <a:spcPts val="2690"/>
                </a:lnSpc>
              </a:pPr>
              <a:r>
                <a:rPr sz="1100" kern="0" spc="30" dirty="0">
                  <a:solidFill>
                    <a:srgbClr val="231F20">
                      <a:alpha val="100000"/>
                    </a:srgbClr>
                  </a:solidFill>
                  <a:latin typeface="Arial" panose="020B0604020202020204"/>
                  <a:ea typeface="Arial" panose="020B0604020202020204"/>
                  <a:cs typeface="Arial" panose="020B0604020202020204"/>
                </a:rPr>
                <a:t>Input</a:t>
              </a:r>
              <a:r>
                <a:rPr sz="1100" kern="0" spc="120" dirty="0">
                  <a:solidFill>
                    <a:srgbClr val="231F20">
                      <a:alpha val="100000"/>
                    </a:srgbClr>
                  </a:solidFill>
                  <a:latin typeface="Arial" panose="020B0604020202020204"/>
                  <a:ea typeface="Arial" panose="020B0604020202020204"/>
                  <a:cs typeface="Arial" panose="020B0604020202020204"/>
                </a:rPr>
                <a:t> </a:t>
              </a:r>
              <a:r>
                <a:rPr sz="1100" kern="0" spc="30" dirty="0">
                  <a:solidFill>
                    <a:srgbClr val="231F20">
                      <a:alpha val="100000"/>
                    </a:srgbClr>
                  </a:solidFill>
                  <a:latin typeface="Arial" panose="020B0604020202020204"/>
                  <a:ea typeface="Arial" panose="020B0604020202020204"/>
                  <a:cs typeface="Arial" panose="020B0604020202020204"/>
                </a:rPr>
                <a:t>Powe</a:t>
              </a:r>
              <a:r>
                <a:rPr sz="1100" kern="0" spc="20" dirty="0">
                  <a:solidFill>
                    <a:srgbClr val="231F20">
                      <a:alpha val="100000"/>
                    </a:srgbClr>
                  </a:solidFill>
                  <a:latin typeface="Arial" panose="020B0604020202020204"/>
                  <a:ea typeface="Arial" panose="020B0604020202020204"/>
                  <a:cs typeface="Arial" panose="020B0604020202020204"/>
                </a:rPr>
                <a:t>r</a:t>
              </a:r>
              <a:endParaRPr sz="1100" dirty="0">
                <a:latin typeface="Arial" panose="020B0604020202020204"/>
                <a:ea typeface="Arial" panose="020B0604020202020204"/>
                <a:cs typeface="Arial" panose="020B0604020202020204"/>
              </a:endParaRPr>
            </a:p>
            <a:p>
              <a:pPr marL="22225" algn="l" rtl="0" eaLnBrk="0">
                <a:lnSpc>
                  <a:spcPct val="77000"/>
                </a:lnSpc>
                <a:spcBef>
                  <a:spcPts val="1365"/>
                </a:spcBef>
              </a:pPr>
              <a:r>
                <a:rPr sz="1100" kern="0" spc="30" dirty="0">
                  <a:solidFill>
                    <a:srgbClr val="231F20">
                      <a:alpha val="100000"/>
                    </a:srgbClr>
                  </a:solidFill>
                  <a:latin typeface="Arial" panose="020B0604020202020204"/>
                  <a:ea typeface="Arial" panose="020B0604020202020204"/>
                  <a:cs typeface="Arial" panose="020B0604020202020204"/>
                </a:rPr>
                <a:t>Power</a:t>
              </a:r>
              <a:r>
                <a:rPr sz="1100" kern="0" spc="120" dirty="0">
                  <a:solidFill>
                    <a:srgbClr val="231F20">
                      <a:alpha val="100000"/>
                    </a:srgbClr>
                  </a:solidFill>
                  <a:latin typeface="Arial" panose="020B0604020202020204"/>
                  <a:ea typeface="Arial" panose="020B0604020202020204"/>
                  <a:cs typeface="Arial" panose="020B0604020202020204"/>
                </a:rPr>
                <a:t> </a:t>
              </a:r>
              <a:r>
                <a:rPr sz="1100" kern="0" spc="30" dirty="0">
                  <a:solidFill>
                    <a:srgbClr val="231F20">
                      <a:alpha val="100000"/>
                    </a:srgbClr>
                  </a:solidFill>
                  <a:latin typeface="Arial" panose="020B0604020202020204"/>
                  <a:ea typeface="Arial" panose="020B0604020202020204"/>
                  <a:cs typeface="Arial" panose="020B0604020202020204"/>
                </a:rPr>
                <a:t>Gain</a:t>
              </a:r>
              <a:endParaRPr sz="1100" dirty="0">
                <a:latin typeface="Arial" panose="020B0604020202020204"/>
                <a:ea typeface="Arial" panose="020B0604020202020204"/>
                <a:cs typeface="Arial" panose="020B0604020202020204"/>
              </a:endParaRPr>
            </a:p>
            <a:p>
              <a:pPr marL="24765" algn="l" rtl="0" eaLnBrk="0">
                <a:lnSpc>
                  <a:spcPct val="85000"/>
                </a:lnSpc>
                <a:spcBef>
                  <a:spcPts val="1490"/>
                </a:spcBef>
              </a:pPr>
              <a:r>
                <a:rPr sz="1100" kern="0" spc="40" dirty="0">
                  <a:solidFill>
                    <a:srgbClr val="231F20">
                      <a:alpha val="100000"/>
                    </a:srgbClr>
                  </a:solidFill>
                  <a:latin typeface="Arial" panose="020B0604020202020204"/>
                  <a:ea typeface="Arial" panose="020B0604020202020204"/>
                  <a:cs typeface="Arial" panose="020B0604020202020204"/>
                </a:rPr>
                <a:t>Input/Output</a:t>
              </a:r>
              <a:r>
                <a:rPr sz="1100" kern="0" spc="140" dirty="0">
                  <a:solidFill>
                    <a:srgbClr val="231F20">
                      <a:alpha val="100000"/>
                    </a:srgbClr>
                  </a:solidFill>
                  <a:latin typeface="Arial" panose="020B0604020202020204"/>
                  <a:ea typeface="Arial" panose="020B0604020202020204"/>
                  <a:cs typeface="Arial" panose="020B0604020202020204"/>
                </a:rPr>
                <a:t> </a:t>
              </a:r>
              <a:r>
                <a:rPr sz="1100" kern="0" spc="40" dirty="0">
                  <a:solidFill>
                    <a:srgbClr val="231F20">
                      <a:alpha val="100000"/>
                    </a:srgbClr>
                  </a:solidFill>
                  <a:latin typeface="Arial" panose="020B0604020202020204"/>
                  <a:ea typeface="Arial" panose="020B0604020202020204"/>
                  <a:cs typeface="Arial" panose="020B0604020202020204"/>
                </a:rPr>
                <a:t>Imped</a:t>
              </a:r>
              <a:r>
                <a:rPr sz="1100" kern="0" spc="30" dirty="0">
                  <a:solidFill>
                    <a:srgbClr val="231F20">
                      <a:alpha val="100000"/>
                    </a:srgbClr>
                  </a:solidFill>
                  <a:latin typeface="Arial" panose="020B0604020202020204"/>
                  <a:ea typeface="Arial" panose="020B0604020202020204"/>
                  <a:cs typeface="Arial" panose="020B0604020202020204"/>
                </a:rPr>
                <a:t>ance</a:t>
              </a:r>
              <a:endParaRPr sz="1100" dirty="0">
                <a:latin typeface="Arial" panose="020B0604020202020204"/>
                <a:ea typeface="Arial" panose="020B0604020202020204"/>
                <a:cs typeface="Arial" panose="020B0604020202020204"/>
              </a:endParaRPr>
            </a:p>
            <a:p>
              <a:pPr marL="22225" algn="l" rtl="0" eaLnBrk="0">
                <a:lnSpc>
                  <a:spcPts val="2560"/>
                </a:lnSpc>
              </a:pPr>
              <a:r>
                <a:rPr sz="1100" kern="0" spc="40" dirty="0">
                  <a:solidFill>
                    <a:srgbClr val="231F20">
                      <a:alpha val="100000"/>
                    </a:srgbClr>
                  </a:solidFill>
                  <a:latin typeface="Arial" panose="020B0604020202020204"/>
                  <a:ea typeface="Arial" panose="020B0604020202020204"/>
                  <a:cs typeface="Arial" panose="020B0604020202020204"/>
                </a:rPr>
                <a:t>Power Supply</a:t>
              </a:r>
              <a:endParaRPr sz="1100" dirty="0">
                <a:latin typeface="Arial" panose="020B0604020202020204"/>
                <a:ea typeface="Arial" panose="020B0604020202020204"/>
                <a:cs typeface="Arial" panose="020B0604020202020204"/>
              </a:endParaRPr>
            </a:p>
            <a:p>
              <a:pPr marL="22225" algn="l" rtl="0" eaLnBrk="0">
                <a:lnSpc>
                  <a:spcPct val="85000"/>
                </a:lnSpc>
                <a:spcBef>
                  <a:spcPts val="1405"/>
                </a:spcBef>
              </a:pPr>
              <a:r>
                <a:rPr sz="1100" kern="0" spc="30" dirty="0">
                  <a:solidFill>
                    <a:srgbClr val="231F20">
                      <a:alpha val="100000"/>
                    </a:srgbClr>
                  </a:solidFill>
                  <a:latin typeface="Arial" panose="020B0604020202020204"/>
                  <a:ea typeface="Arial" panose="020B0604020202020204"/>
                  <a:cs typeface="Arial" panose="020B0604020202020204"/>
                </a:rPr>
                <a:t>Power</a:t>
              </a:r>
              <a:r>
                <a:rPr sz="1100" kern="0" spc="170" dirty="0">
                  <a:solidFill>
                    <a:srgbClr val="231F20">
                      <a:alpha val="100000"/>
                    </a:srgbClr>
                  </a:solidFill>
                  <a:latin typeface="Arial" panose="020B0604020202020204"/>
                  <a:ea typeface="Arial" panose="020B0604020202020204"/>
                  <a:cs typeface="Arial" panose="020B0604020202020204"/>
                </a:rPr>
                <a:t> </a:t>
              </a:r>
              <a:r>
                <a:rPr sz="1100" kern="0" spc="30" dirty="0">
                  <a:solidFill>
                    <a:srgbClr val="231F20">
                      <a:alpha val="100000"/>
                    </a:srgbClr>
                  </a:solidFill>
                  <a:latin typeface="Arial" panose="020B0604020202020204"/>
                  <a:ea typeface="Arial" panose="020B0604020202020204"/>
                  <a:cs typeface="Arial" panose="020B0604020202020204"/>
                </a:rPr>
                <a:t>Dissipation</a:t>
              </a:r>
              <a:endParaRPr sz="1100" dirty="0">
                <a:latin typeface="Arial" panose="020B0604020202020204"/>
                <a:ea typeface="Arial" panose="020B0604020202020204"/>
                <a:cs typeface="Arial" panose="020B0604020202020204"/>
              </a:endParaRPr>
            </a:p>
            <a:p>
              <a:pPr marL="17780" algn="l" rtl="0" eaLnBrk="0">
                <a:lnSpc>
                  <a:spcPct val="85000"/>
                </a:lnSpc>
                <a:spcBef>
                  <a:spcPts val="1380"/>
                </a:spcBef>
              </a:pPr>
              <a:r>
                <a:rPr sz="1100" kern="0" spc="40" dirty="0">
                  <a:solidFill>
                    <a:srgbClr val="231F20">
                      <a:alpha val="100000"/>
                    </a:srgbClr>
                  </a:solidFill>
                  <a:latin typeface="Arial" panose="020B0604020202020204"/>
                  <a:ea typeface="Arial" panose="020B0604020202020204"/>
                  <a:cs typeface="Arial" panose="020B0604020202020204"/>
                </a:rPr>
                <a:t>Operating Temperature</a:t>
              </a:r>
              <a:r>
                <a:rPr sz="1100" kern="0" spc="120" dirty="0">
                  <a:solidFill>
                    <a:srgbClr val="231F20">
                      <a:alpha val="100000"/>
                    </a:srgbClr>
                  </a:solidFill>
                  <a:latin typeface="Arial" panose="020B0604020202020204"/>
                  <a:ea typeface="Arial" panose="020B0604020202020204"/>
                  <a:cs typeface="Arial" panose="020B0604020202020204"/>
                </a:rPr>
                <a:t> </a:t>
              </a:r>
              <a:r>
                <a:rPr sz="1100" kern="0" spc="30" dirty="0">
                  <a:solidFill>
                    <a:srgbClr val="231F20">
                      <a:alpha val="100000"/>
                    </a:srgbClr>
                  </a:solidFill>
                  <a:latin typeface="Arial" panose="020B0604020202020204"/>
                  <a:ea typeface="Arial" panose="020B0604020202020204"/>
                  <a:cs typeface="Arial" panose="020B0604020202020204"/>
                </a:rPr>
                <a:t>Range</a:t>
              </a:r>
              <a:endParaRPr sz="1100" dirty="0">
                <a:latin typeface="Arial" panose="020B0604020202020204"/>
                <a:ea typeface="Arial" panose="020B0604020202020204"/>
                <a:cs typeface="Arial" panose="020B0604020202020204"/>
              </a:endParaRPr>
            </a:p>
            <a:p>
              <a:pPr marL="22225" algn="l" rtl="0" eaLnBrk="0">
                <a:lnSpc>
                  <a:spcPts val="2225"/>
                </a:lnSpc>
              </a:pPr>
              <a:r>
                <a:rPr sz="1100" kern="0" spc="40" dirty="0">
                  <a:solidFill>
                    <a:srgbClr val="231F20">
                      <a:alpha val="100000"/>
                    </a:srgbClr>
                  </a:solidFill>
                  <a:latin typeface="Arial" panose="020B0604020202020204"/>
                  <a:ea typeface="Arial" panose="020B0604020202020204"/>
                  <a:cs typeface="Arial" panose="020B0604020202020204"/>
                </a:rPr>
                <a:t>Dimensions</a:t>
              </a:r>
              <a:endParaRPr sz="1100" dirty="0">
                <a:latin typeface="Arial" panose="020B0604020202020204"/>
                <a:ea typeface="Arial" panose="020B0604020202020204"/>
                <a:cs typeface="Arial" panose="020B0604020202020204"/>
              </a:endParaRPr>
            </a:p>
            <a:p>
              <a:pPr algn="l" rtl="0" eaLnBrk="0">
                <a:lnSpc>
                  <a:spcPct val="113000"/>
                </a:lnSpc>
              </a:pPr>
              <a:endParaRPr sz="1000" dirty="0">
                <a:latin typeface="Arial" panose="020B0604020202020204"/>
                <a:ea typeface="Arial" panose="020B0604020202020204"/>
                <a:cs typeface="Arial" panose="020B0604020202020204"/>
              </a:endParaRPr>
            </a:p>
            <a:p>
              <a:pPr marL="12700" algn="l" rtl="0" eaLnBrk="0">
                <a:lnSpc>
                  <a:spcPct val="85000"/>
                </a:lnSpc>
                <a:spcBef>
                  <a:spcPts val="340"/>
                </a:spcBef>
              </a:pPr>
              <a:r>
                <a:rPr sz="1100" kern="0" spc="40" dirty="0">
                  <a:solidFill>
                    <a:srgbClr val="231F20">
                      <a:alpha val="100000"/>
                    </a:srgbClr>
                  </a:solidFill>
                  <a:latin typeface="Arial" panose="020B0604020202020204"/>
                  <a:ea typeface="Arial" panose="020B0604020202020204"/>
                  <a:cs typeface="Arial" panose="020B0604020202020204"/>
                </a:rPr>
                <a:t>Weight</a:t>
              </a:r>
              <a:endParaRPr sz="1100" dirty="0">
                <a:latin typeface="Arial" panose="020B0604020202020204"/>
                <a:ea typeface="Arial" panose="020B0604020202020204"/>
                <a:cs typeface="Arial" panose="020B0604020202020204"/>
              </a:endParaRPr>
            </a:p>
            <a:p>
              <a:pPr algn="l" rtl="0" eaLnBrk="0">
                <a:lnSpc>
                  <a:spcPct val="106000"/>
                </a:lnSpc>
              </a:pPr>
              <a:endParaRPr sz="1000" dirty="0">
                <a:latin typeface="Arial" panose="020B0604020202020204"/>
                <a:ea typeface="Arial" panose="020B0604020202020204"/>
                <a:cs typeface="Arial" panose="020B0604020202020204"/>
              </a:endParaRPr>
            </a:p>
            <a:p>
              <a:pPr algn="l" rtl="0" eaLnBrk="0">
                <a:lnSpc>
                  <a:spcPct val="141000"/>
                </a:lnSpc>
              </a:pPr>
              <a:endParaRPr sz="200" dirty="0">
                <a:latin typeface="Arial" panose="020B0604020202020204"/>
                <a:ea typeface="Arial" panose="020B0604020202020204"/>
                <a:cs typeface="Arial" panose="020B0604020202020204"/>
              </a:endParaRPr>
            </a:p>
            <a:p>
              <a:pPr marL="27940" algn="l" rtl="0" eaLnBrk="0">
                <a:lnSpc>
                  <a:spcPct val="85000"/>
                </a:lnSpc>
                <a:spcBef>
                  <a:spcPts val="0"/>
                </a:spcBef>
              </a:pPr>
              <a:r>
                <a:rPr sz="1100" kern="0" spc="30" dirty="0">
                  <a:solidFill>
                    <a:srgbClr val="231F20">
                      <a:alpha val="100000"/>
                    </a:srgbClr>
                  </a:solidFill>
                  <a:latin typeface="Arial" panose="020B0604020202020204"/>
                  <a:ea typeface="Arial" panose="020B0604020202020204"/>
                  <a:cs typeface="Arial" panose="020B0604020202020204"/>
                </a:rPr>
                <a:t>Cooling</a:t>
              </a:r>
              <a:endParaRPr sz="1100" dirty="0">
                <a:latin typeface="Arial" panose="020B0604020202020204"/>
                <a:ea typeface="Arial" panose="020B0604020202020204"/>
                <a:cs typeface="Arial" panose="020B0604020202020204"/>
              </a:endParaRPr>
            </a:p>
          </p:txBody>
        </p:sp>
        <p:pic>
          <p:nvPicPr>
            <p:cNvPr id="1844" name="picture 1844"/>
            <p:cNvPicPr>
              <a:picLocks noChangeAspect="1"/>
            </p:cNvPicPr>
            <p:nvPr/>
          </p:nvPicPr>
          <p:blipFill>
            <a:blip r:embed="rId3"/>
            <a:stretch>
              <a:fillRect/>
            </a:stretch>
          </p:blipFill>
          <p:spPr>
            <a:xfrm rot="21600000">
              <a:off x="2766348" y="15934"/>
              <a:ext cx="16073" cy="3841791"/>
            </a:xfrm>
            <a:prstGeom prst="rect">
              <a:avLst/>
            </a:prstGeom>
          </p:spPr>
        </p:pic>
        <p:pic>
          <p:nvPicPr>
            <p:cNvPr id="1846" name="picture 1846"/>
            <p:cNvPicPr>
              <a:picLocks noChangeAspect="1"/>
            </p:cNvPicPr>
            <p:nvPr/>
          </p:nvPicPr>
          <p:blipFill>
            <a:blip r:embed="rId4"/>
            <a:stretch>
              <a:fillRect/>
            </a:stretch>
          </p:blipFill>
          <p:spPr>
            <a:xfrm rot="21600000">
              <a:off x="3611571" y="15934"/>
              <a:ext cx="16073" cy="3841791"/>
            </a:xfrm>
            <a:prstGeom prst="rect">
              <a:avLst/>
            </a:prstGeom>
          </p:spPr>
        </p:pic>
        <p:pic>
          <p:nvPicPr>
            <p:cNvPr id="1848" name="picture 1848"/>
            <p:cNvPicPr>
              <a:picLocks noChangeAspect="1"/>
            </p:cNvPicPr>
            <p:nvPr/>
          </p:nvPicPr>
          <p:blipFill>
            <a:blip r:embed="rId5"/>
            <a:stretch>
              <a:fillRect/>
            </a:stretch>
          </p:blipFill>
          <p:spPr>
            <a:xfrm rot="21600000">
              <a:off x="4337635" y="0"/>
              <a:ext cx="16049" cy="2891412"/>
            </a:xfrm>
            <a:prstGeom prst="rect">
              <a:avLst/>
            </a:prstGeom>
          </p:spPr>
        </p:pic>
        <p:pic>
          <p:nvPicPr>
            <p:cNvPr id="1850" name="picture 1850"/>
            <p:cNvPicPr>
              <a:picLocks noChangeAspect="1"/>
            </p:cNvPicPr>
            <p:nvPr/>
          </p:nvPicPr>
          <p:blipFill>
            <a:blip r:embed="rId6"/>
            <a:stretch>
              <a:fillRect/>
            </a:stretch>
          </p:blipFill>
          <p:spPr>
            <a:xfrm rot="21600000">
              <a:off x="5071727" y="1505"/>
              <a:ext cx="8025" cy="2889906"/>
            </a:xfrm>
            <a:prstGeom prst="rect">
              <a:avLst/>
            </a:prstGeom>
          </p:spPr>
        </p:pic>
        <p:pic>
          <p:nvPicPr>
            <p:cNvPr id="1852" name="picture 1852"/>
            <p:cNvPicPr>
              <a:picLocks noChangeAspect="1"/>
            </p:cNvPicPr>
            <p:nvPr/>
          </p:nvPicPr>
          <p:blipFill>
            <a:blip r:embed="rId7"/>
            <a:stretch>
              <a:fillRect/>
            </a:stretch>
          </p:blipFill>
          <p:spPr>
            <a:xfrm rot="21600000">
              <a:off x="5797803" y="15910"/>
              <a:ext cx="8048" cy="2875501"/>
            </a:xfrm>
            <a:prstGeom prst="rect">
              <a:avLst/>
            </a:prstGeom>
          </p:spPr>
        </p:pic>
      </p:grpSp>
      <p:sp>
        <p:nvSpPr>
          <p:cNvPr id="1854" name="textbox 1854"/>
          <p:cNvSpPr/>
          <p:nvPr/>
        </p:nvSpPr>
        <p:spPr>
          <a:xfrm>
            <a:off x="6503047" y="4134583"/>
            <a:ext cx="334009" cy="2750820"/>
          </a:xfrm>
          <a:prstGeom prst="rect">
            <a:avLst/>
          </a:prstGeom>
          <a:noFill/>
          <a:ln w="0" cap="flat">
            <a:noFill/>
            <a:prstDash val="solid"/>
            <a:miter lim="0"/>
          </a:ln>
        </p:spPr>
        <p:txBody>
          <a:bodyPr vert="horz" wrap="square" lIns="0" tIns="0" rIns="0" bIns="0"/>
          <a:p>
            <a:pPr algn="l" rtl="0" eaLnBrk="0">
              <a:lnSpc>
                <a:spcPct val="81000"/>
              </a:lnSpc>
            </a:pPr>
            <a:endParaRPr sz="100" dirty="0">
              <a:latin typeface="Arial" panose="020B0604020202020204"/>
              <a:ea typeface="Arial" panose="020B0604020202020204"/>
              <a:cs typeface="Arial" panose="020B0604020202020204"/>
            </a:endParaRPr>
          </a:p>
          <a:p>
            <a:pPr marL="39370" algn="l" rtl="0" eaLnBrk="0">
              <a:lnSpc>
                <a:spcPct val="76000"/>
              </a:lnSpc>
            </a:pPr>
            <a:r>
              <a:rPr sz="1100" kern="0" spc="10" dirty="0">
                <a:solidFill>
                  <a:srgbClr val="FFFFFF">
                    <a:alpha val="100000"/>
                  </a:srgbClr>
                </a:solidFill>
                <a:latin typeface="Arial" panose="020B0604020202020204"/>
                <a:ea typeface="Arial" panose="020B0604020202020204"/>
                <a:cs typeface="Arial" panose="020B0604020202020204"/>
              </a:rPr>
              <a:t>Unit</a:t>
            </a:r>
            <a:endParaRPr sz="1100" dirty="0">
              <a:latin typeface="Arial" panose="020B0604020202020204"/>
              <a:ea typeface="Arial" panose="020B0604020202020204"/>
              <a:cs typeface="Arial" panose="020B0604020202020204"/>
            </a:endParaRPr>
          </a:p>
          <a:p>
            <a:pPr algn="l" rtl="0" eaLnBrk="0">
              <a:lnSpc>
                <a:spcPct val="108000"/>
              </a:lnSpc>
            </a:pPr>
            <a:endParaRPr sz="1000" dirty="0">
              <a:latin typeface="Arial" panose="020B0604020202020204"/>
              <a:ea typeface="Arial" panose="020B0604020202020204"/>
              <a:cs typeface="Arial" panose="020B0604020202020204"/>
            </a:endParaRPr>
          </a:p>
          <a:p>
            <a:pPr marL="19685" algn="l" rtl="0" eaLnBrk="0">
              <a:lnSpc>
                <a:spcPct val="77000"/>
              </a:lnSpc>
              <a:spcBef>
                <a:spcPts val="330"/>
              </a:spcBef>
            </a:pPr>
            <a:r>
              <a:rPr sz="1100" kern="0" spc="40" dirty="0">
                <a:solidFill>
                  <a:srgbClr val="231F20">
                    <a:alpha val="100000"/>
                  </a:srgbClr>
                </a:solidFill>
                <a:latin typeface="Arial" panose="020B0604020202020204"/>
                <a:ea typeface="Arial" panose="020B0604020202020204"/>
                <a:cs typeface="Arial" panose="020B0604020202020204"/>
              </a:rPr>
              <a:t>GHz</a:t>
            </a:r>
            <a:endParaRPr sz="1100" dirty="0">
              <a:latin typeface="Arial" panose="020B0604020202020204"/>
              <a:ea typeface="Arial" panose="020B0604020202020204"/>
              <a:cs typeface="Arial" panose="020B0604020202020204"/>
            </a:endParaRPr>
          </a:p>
          <a:p>
            <a:pPr marL="93980" algn="l" rtl="0" eaLnBrk="0">
              <a:lnSpc>
                <a:spcPct val="76000"/>
              </a:lnSpc>
              <a:spcBef>
                <a:spcPts val="1520"/>
              </a:spcBef>
            </a:pPr>
            <a:r>
              <a:rPr sz="1100" kern="0" spc="60" dirty="0">
                <a:solidFill>
                  <a:srgbClr val="231F20">
                    <a:alpha val="100000"/>
                  </a:srgbClr>
                </a:solidFill>
                <a:latin typeface="Arial" panose="020B0604020202020204"/>
                <a:ea typeface="Arial" panose="020B0604020202020204"/>
                <a:cs typeface="Arial" panose="020B0604020202020204"/>
              </a:rPr>
              <a:t>W</a:t>
            </a:r>
            <a:endParaRPr sz="1100" dirty="0">
              <a:latin typeface="Arial" panose="020B0604020202020204"/>
              <a:ea typeface="Arial" panose="020B0604020202020204"/>
              <a:cs typeface="Arial" panose="020B0604020202020204"/>
            </a:endParaRPr>
          </a:p>
          <a:p>
            <a:pPr algn="l" rtl="0" eaLnBrk="0">
              <a:lnSpc>
                <a:spcPct val="107000"/>
              </a:lnSpc>
            </a:pPr>
            <a:endParaRPr sz="1000" dirty="0">
              <a:latin typeface="Arial" panose="020B0604020202020204"/>
              <a:ea typeface="Arial" panose="020B0604020202020204"/>
              <a:cs typeface="Arial" panose="020B0604020202020204"/>
            </a:endParaRPr>
          </a:p>
          <a:p>
            <a:pPr marL="12700" algn="l" rtl="0" eaLnBrk="0">
              <a:lnSpc>
                <a:spcPct val="76000"/>
              </a:lnSpc>
              <a:spcBef>
                <a:spcPts val="335"/>
              </a:spcBef>
            </a:pPr>
            <a:r>
              <a:rPr sz="1100" kern="0" spc="50" dirty="0">
                <a:solidFill>
                  <a:srgbClr val="231F20">
                    <a:alpha val="100000"/>
                  </a:srgbClr>
                </a:solidFill>
                <a:latin typeface="Arial" panose="020B0604020202020204"/>
                <a:ea typeface="Arial" panose="020B0604020202020204"/>
                <a:cs typeface="Arial" panose="020B0604020202020204"/>
              </a:rPr>
              <a:t>dBm</a:t>
            </a:r>
            <a:endParaRPr sz="1100" dirty="0">
              <a:latin typeface="Arial" panose="020B0604020202020204"/>
              <a:ea typeface="Arial" panose="020B0604020202020204"/>
              <a:cs typeface="Arial" panose="020B0604020202020204"/>
            </a:endParaRPr>
          </a:p>
          <a:p>
            <a:pPr marL="76200" algn="l" rtl="0" eaLnBrk="0">
              <a:lnSpc>
                <a:spcPct val="76000"/>
              </a:lnSpc>
              <a:spcBef>
                <a:spcPts val="1315"/>
              </a:spcBef>
            </a:pPr>
            <a:r>
              <a:rPr sz="1100" kern="0" spc="30" dirty="0">
                <a:solidFill>
                  <a:srgbClr val="231F20">
                    <a:alpha val="100000"/>
                  </a:srgbClr>
                </a:solidFill>
                <a:latin typeface="Arial" panose="020B0604020202020204"/>
                <a:ea typeface="Arial" panose="020B0604020202020204"/>
                <a:cs typeface="Arial" panose="020B0604020202020204"/>
              </a:rPr>
              <a:t>dB</a:t>
            </a:r>
            <a:endParaRPr sz="1100" dirty="0">
              <a:latin typeface="Arial" panose="020B0604020202020204"/>
              <a:ea typeface="Arial" panose="020B0604020202020204"/>
              <a:cs typeface="Arial" panose="020B0604020202020204"/>
            </a:endParaRPr>
          </a:p>
          <a:p>
            <a:pPr algn="l" rtl="0" eaLnBrk="0">
              <a:lnSpc>
                <a:spcPct val="102000"/>
              </a:lnSpc>
            </a:pPr>
            <a:endParaRPr sz="1000" dirty="0">
              <a:latin typeface="Arial" panose="020B0604020202020204"/>
              <a:ea typeface="Arial" panose="020B0604020202020204"/>
              <a:cs typeface="Arial" panose="020B0604020202020204"/>
            </a:endParaRPr>
          </a:p>
          <a:p>
            <a:pPr marL="114300" algn="l" rtl="0" eaLnBrk="0">
              <a:lnSpc>
                <a:spcPct val="77000"/>
              </a:lnSpc>
              <a:spcBef>
                <a:spcPts val="335"/>
              </a:spcBef>
            </a:pPr>
            <a:r>
              <a:rPr sz="1100" kern="0" spc="0" dirty="0">
                <a:solidFill>
                  <a:srgbClr val="231F20">
                    <a:alpha val="100000"/>
                  </a:srgbClr>
                </a:solidFill>
                <a:latin typeface="Arial" panose="020B0604020202020204"/>
                <a:ea typeface="Arial" panose="020B0604020202020204"/>
                <a:cs typeface="Arial" panose="020B0604020202020204"/>
              </a:rPr>
              <a:t>Ω</a:t>
            </a:r>
            <a:endParaRPr sz="1100" dirty="0">
              <a:latin typeface="Arial" panose="020B0604020202020204"/>
              <a:ea typeface="Arial" panose="020B0604020202020204"/>
              <a:cs typeface="Arial" panose="020B0604020202020204"/>
            </a:endParaRPr>
          </a:p>
          <a:p>
            <a:pPr marL="113665" algn="l" rtl="0" eaLnBrk="0">
              <a:lnSpc>
                <a:spcPct val="76000"/>
              </a:lnSpc>
              <a:spcBef>
                <a:spcPts val="1465"/>
              </a:spcBef>
            </a:pPr>
            <a:r>
              <a:rPr sz="1100" kern="0" spc="40" dirty="0">
                <a:solidFill>
                  <a:srgbClr val="231F20">
                    <a:alpha val="100000"/>
                  </a:srgbClr>
                </a:solidFill>
                <a:latin typeface="Arial" panose="020B0604020202020204"/>
                <a:ea typeface="Arial" panose="020B0604020202020204"/>
                <a:cs typeface="Arial" panose="020B0604020202020204"/>
              </a:rPr>
              <a:t>V</a:t>
            </a:r>
            <a:endParaRPr sz="1100" dirty="0">
              <a:latin typeface="Arial" panose="020B0604020202020204"/>
              <a:ea typeface="Arial" panose="020B0604020202020204"/>
              <a:cs typeface="Arial" panose="020B0604020202020204"/>
            </a:endParaRPr>
          </a:p>
          <a:p>
            <a:pPr marL="93980" algn="l" rtl="0" eaLnBrk="0">
              <a:lnSpc>
                <a:spcPct val="76000"/>
              </a:lnSpc>
              <a:spcBef>
                <a:spcPts val="1430"/>
              </a:spcBef>
            </a:pPr>
            <a:r>
              <a:rPr sz="1100" kern="0" spc="60" dirty="0">
                <a:solidFill>
                  <a:srgbClr val="231F20">
                    <a:alpha val="100000"/>
                  </a:srgbClr>
                </a:solidFill>
                <a:latin typeface="Arial" panose="020B0604020202020204"/>
                <a:ea typeface="Arial" panose="020B0604020202020204"/>
                <a:cs typeface="Arial" panose="020B0604020202020204"/>
              </a:rPr>
              <a:t>W</a:t>
            </a:r>
            <a:endParaRPr sz="1100" dirty="0">
              <a:latin typeface="Arial" panose="020B0604020202020204"/>
              <a:ea typeface="Arial" panose="020B0604020202020204"/>
              <a:cs typeface="Arial" panose="020B0604020202020204"/>
            </a:endParaRPr>
          </a:p>
          <a:p>
            <a:pPr algn="l" rtl="0" eaLnBrk="0">
              <a:lnSpc>
                <a:spcPct val="106000"/>
              </a:lnSpc>
            </a:pPr>
            <a:endParaRPr sz="1000" dirty="0">
              <a:latin typeface="Arial" panose="020B0604020202020204"/>
              <a:ea typeface="Arial" panose="020B0604020202020204"/>
              <a:cs typeface="Arial" panose="020B0604020202020204"/>
            </a:endParaRPr>
          </a:p>
          <a:p>
            <a:pPr algn="l" rtl="0" eaLnBrk="0">
              <a:lnSpc>
                <a:spcPct val="9000"/>
              </a:lnSpc>
            </a:pPr>
            <a:endParaRPr sz="100" dirty="0">
              <a:latin typeface="Arial" panose="020B0604020202020204"/>
              <a:ea typeface="Arial" panose="020B0604020202020204"/>
              <a:cs typeface="Arial" panose="020B0604020202020204"/>
            </a:endParaRPr>
          </a:p>
          <a:p>
            <a:pPr marL="96520" algn="l" rtl="0" eaLnBrk="0">
              <a:lnSpc>
                <a:spcPts val="1590"/>
              </a:lnSpc>
            </a:pPr>
            <a:r>
              <a:rPr sz="1100" kern="0" spc="60" dirty="0">
                <a:solidFill>
                  <a:srgbClr val="231F20">
                    <a:alpha val="100000"/>
                  </a:srgbClr>
                </a:solidFill>
                <a:latin typeface="HarmonyOS Sans SC" panose="00000500000000000000" charset="-122"/>
                <a:ea typeface="HarmonyOS Sans SC" panose="00000500000000000000" charset="-122"/>
                <a:cs typeface="HarmonyOS Sans SC" panose="00000500000000000000" charset="-122"/>
              </a:rPr>
              <a:t>℃</a:t>
            </a:r>
            <a:endParaRPr sz="1100" dirty="0">
              <a:latin typeface="HarmonyOS Sans SC" panose="00000500000000000000" charset="-122"/>
              <a:ea typeface="HarmonyOS Sans SC" panose="00000500000000000000" charset="-122"/>
              <a:cs typeface="HarmonyOS Sans SC" panose="00000500000000000000" charset="-122"/>
            </a:endParaRPr>
          </a:p>
        </p:txBody>
      </p:sp>
      <p:sp>
        <p:nvSpPr>
          <p:cNvPr id="1856" name="textbox 1856"/>
          <p:cNvSpPr/>
          <p:nvPr/>
        </p:nvSpPr>
        <p:spPr>
          <a:xfrm>
            <a:off x="4398871" y="7027293"/>
            <a:ext cx="1783714" cy="824230"/>
          </a:xfrm>
          <a:prstGeom prst="rect">
            <a:avLst/>
          </a:prstGeom>
          <a:noFill/>
          <a:ln w="0" cap="flat">
            <a:noFill/>
            <a:prstDash val="solid"/>
            <a:miter lim="0"/>
          </a:ln>
        </p:spPr>
        <p:txBody>
          <a:bodyPr vert="horz" wrap="square" lIns="0" tIns="0" rIns="0" bIns="0"/>
          <a:p>
            <a:pPr algn="l" rtl="0" eaLnBrk="0">
              <a:lnSpc>
                <a:spcPct val="87000"/>
              </a:lnSpc>
            </a:pPr>
            <a:endParaRPr sz="100" dirty="0">
              <a:latin typeface="Arial" panose="020B0604020202020204"/>
              <a:ea typeface="Arial" panose="020B0604020202020204"/>
              <a:cs typeface="Arial" panose="020B0604020202020204"/>
            </a:endParaRPr>
          </a:p>
          <a:p>
            <a:pPr marL="385445" algn="l" rtl="0" eaLnBrk="0">
              <a:lnSpc>
                <a:spcPct val="85000"/>
              </a:lnSpc>
            </a:pPr>
            <a:r>
              <a:rPr sz="1100" kern="0" spc="50" dirty="0">
                <a:solidFill>
                  <a:srgbClr val="231F20">
                    <a:alpha val="100000"/>
                  </a:srgbClr>
                </a:solidFill>
                <a:latin typeface="Arial" panose="020B0604020202020204"/>
                <a:ea typeface="Arial" panose="020B0604020202020204"/>
                <a:cs typeface="Arial" panose="020B0604020202020204"/>
              </a:rPr>
              <a:t>160×120×30</a:t>
            </a:r>
            <a:r>
              <a:rPr sz="1100" kern="0" spc="0" dirty="0">
                <a:solidFill>
                  <a:srgbClr val="231F20">
                    <a:alpha val="100000"/>
                  </a:srgbClr>
                </a:solidFill>
                <a:latin typeface="Arial" panose="020B0604020202020204"/>
                <a:ea typeface="Arial" panose="020B0604020202020204"/>
                <a:cs typeface="Arial" panose="020B0604020202020204"/>
              </a:rPr>
              <a:t>mm</a:t>
            </a:r>
            <a:endParaRPr sz="1100" dirty="0">
              <a:latin typeface="Arial" panose="020B0604020202020204"/>
              <a:ea typeface="Arial" panose="020B0604020202020204"/>
              <a:cs typeface="Arial" panose="020B0604020202020204"/>
            </a:endParaRPr>
          </a:p>
          <a:p>
            <a:pPr marL="735965" algn="l" rtl="0" eaLnBrk="0">
              <a:lnSpc>
                <a:spcPct val="85000"/>
              </a:lnSpc>
              <a:spcBef>
                <a:spcPts val="1500"/>
              </a:spcBef>
            </a:pPr>
            <a:r>
              <a:rPr sz="1100" kern="0" spc="110" dirty="0">
                <a:solidFill>
                  <a:srgbClr val="231F20">
                    <a:alpha val="100000"/>
                  </a:srgbClr>
                </a:solidFill>
                <a:latin typeface="Arial" panose="020B0604020202020204"/>
                <a:ea typeface="Arial" panose="020B0604020202020204"/>
                <a:cs typeface="Arial" panose="020B0604020202020204"/>
              </a:rPr>
              <a:t>≤1.5</a:t>
            </a:r>
            <a:r>
              <a:rPr sz="1100" kern="0" spc="0" dirty="0">
                <a:solidFill>
                  <a:srgbClr val="231F20">
                    <a:alpha val="100000"/>
                  </a:srgbClr>
                </a:solidFill>
                <a:latin typeface="Arial" panose="020B0604020202020204"/>
                <a:ea typeface="Arial" panose="020B0604020202020204"/>
                <a:cs typeface="Arial" panose="020B0604020202020204"/>
              </a:rPr>
              <a:t>kg</a:t>
            </a:r>
            <a:endParaRPr sz="1100" dirty="0">
              <a:latin typeface="Arial" panose="020B0604020202020204"/>
              <a:ea typeface="Arial" panose="020B0604020202020204"/>
              <a:cs typeface="Arial" panose="020B0604020202020204"/>
            </a:endParaRPr>
          </a:p>
          <a:p>
            <a:pPr algn="l" rtl="0" eaLnBrk="0">
              <a:lnSpc>
                <a:spcPct val="107000"/>
              </a:lnSpc>
            </a:pPr>
            <a:endParaRPr sz="1100" dirty="0">
              <a:latin typeface="Arial" panose="020B0604020202020204"/>
              <a:ea typeface="Arial" panose="020B0604020202020204"/>
              <a:cs typeface="Arial" panose="020B0604020202020204"/>
            </a:endParaRPr>
          </a:p>
          <a:p>
            <a:pPr marL="12700" algn="l" rtl="0" eaLnBrk="0">
              <a:lnSpc>
                <a:spcPct val="85000"/>
              </a:lnSpc>
              <a:spcBef>
                <a:spcPts val="5"/>
              </a:spcBef>
            </a:pPr>
            <a:r>
              <a:rPr sz="1100" kern="0" spc="40" dirty="0">
                <a:solidFill>
                  <a:srgbClr val="231F20">
                    <a:alpha val="100000"/>
                  </a:srgbClr>
                </a:solidFill>
                <a:latin typeface="Arial" panose="020B0604020202020204"/>
                <a:ea typeface="Arial" panose="020B0604020202020204"/>
                <a:cs typeface="Arial" panose="020B0604020202020204"/>
              </a:rPr>
              <a:t>External</a:t>
            </a:r>
            <a:r>
              <a:rPr sz="1100" kern="0" spc="110" dirty="0">
                <a:solidFill>
                  <a:srgbClr val="231F20">
                    <a:alpha val="100000"/>
                  </a:srgbClr>
                </a:solidFill>
                <a:latin typeface="Arial" panose="020B0604020202020204"/>
                <a:ea typeface="Arial" panose="020B0604020202020204"/>
                <a:cs typeface="Arial" panose="020B0604020202020204"/>
              </a:rPr>
              <a:t> </a:t>
            </a:r>
            <a:r>
              <a:rPr sz="1100" kern="0" spc="40" dirty="0">
                <a:solidFill>
                  <a:srgbClr val="231F20">
                    <a:alpha val="100000"/>
                  </a:srgbClr>
                </a:solidFill>
                <a:latin typeface="Arial" panose="020B0604020202020204"/>
                <a:ea typeface="Arial" panose="020B0604020202020204"/>
                <a:cs typeface="Arial" panose="020B0604020202020204"/>
              </a:rPr>
              <a:t>h</a:t>
            </a:r>
            <a:r>
              <a:rPr sz="1100" kern="0" spc="30" dirty="0">
                <a:solidFill>
                  <a:srgbClr val="231F20">
                    <a:alpha val="100000"/>
                  </a:srgbClr>
                </a:solidFill>
                <a:latin typeface="Arial" panose="020B0604020202020204"/>
                <a:ea typeface="Arial" panose="020B0604020202020204"/>
                <a:cs typeface="Arial" panose="020B0604020202020204"/>
              </a:rPr>
              <a:t>eatsink</a:t>
            </a:r>
            <a:r>
              <a:rPr sz="1100" kern="0" spc="100" dirty="0">
                <a:solidFill>
                  <a:srgbClr val="231F20">
                    <a:alpha val="100000"/>
                  </a:srgbClr>
                </a:solidFill>
                <a:latin typeface="Arial" panose="020B0604020202020204"/>
                <a:ea typeface="Arial" panose="020B0604020202020204"/>
                <a:cs typeface="Arial" panose="020B0604020202020204"/>
              </a:rPr>
              <a:t> </a:t>
            </a:r>
            <a:r>
              <a:rPr sz="1100" kern="0" spc="30" dirty="0">
                <a:solidFill>
                  <a:srgbClr val="231F20">
                    <a:alpha val="100000"/>
                  </a:srgbClr>
                </a:solidFill>
                <a:latin typeface="Arial" panose="020B0604020202020204"/>
                <a:ea typeface="Arial" panose="020B0604020202020204"/>
                <a:cs typeface="Arial" panose="020B0604020202020204"/>
              </a:rPr>
              <a:t>required</a:t>
            </a:r>
            <a:endParaRPr sz="1100" dirty="0">
              <a:latin typeface="Arial" panose="020B0604020202020204"/>
              <a:ea typeface="Arial" panose="020B0604020202020204"/>
              <a:cs typeface="Arial" panose="020B0604020202020204"/>
            </a:endParaRPr>
          </a:p>
        </p:txBody>
      </p:sp>
      <p:sp>
        <p:nvSpPr>
          <p:cNvPr id="1860" name="textbox 1860"/>
          <p:cNvSpPr/>
          <p:nvPr/>
        </p:nvSpPr>
        <p:spPr>
          <a:xfrm>
            <a:off x="5138009" y="4788537"/>
            <a:ext cx="277495" cy="2075814"/>
          </a:xfrm>
          <a:prstGeom prst="rect">
            <a:avLst/>
          </a:prstGeom>
          <a:noFill/>
          <a:ln w="0" cap="flat">
            <a:noFill/>
            <a:prstDash val="solid"/>
            <a:miter lim="0"/>
          </a:ln>
        </p:spPr>
        <p:txBody>
          <a:bodyPr vert="horz" wrap="square" lIns="0" tIns="0" rIns="0" bIns="0"/>
          <a:p>
            <a:pPr algn="l" rtl="0" eaLnBrk="0">
              <a:lnSpc>
                <a:spcPct val="87000"/>
              </a:lnSpc>
            </a:pPr>
            <a:endParaRPr sz="100" dirty="0">
              <a:latin typeface="Arial" panose="020B0604020202020204"/>
              <a:ea typeface="Arial" panose="020B0604020202020204"/>
              <a:cs typeface="Arial" panose="020B0604020202020204"/>
            </a:endParaRPr>
          </a:p>
          <a:p>
            <a:pPr marL="56515" algn="l" rtl="0" eaLnBrk="0">
              <a:lnSpc>
                <a:spcPct val="85000"/>
              </a:lnSpc>
            </a:pPr>
            <a:r>
              <a:rPr sz="1100" kern="0" spc="20" dirty="0">
                <a:solidFill>
                  <a:srgbClr val="231F20">
                    <a:alpha val="100000"/>
                  </a:srgbClr>
                </a:solidFill>
                <a:latin typeface="Arial" panose="020B0604020202020204"/>
                <a:ea typeface="Arial" panose="020B0604020202020204"/>
                <a:cs typeface="Arial" panose="020B0604020202020204"/>
              </a:rPr>
              <a:t>50</a:t>
            </a:r>
            <a:endParaRPr sz="1100" dirty="0">
              <a:latin typeface="Arial" panose="020B0604020202020204"/>
              <a:ea typeface="Arial" panose="020B0604020202020204"/>
              <a:cs typeface="Arial" panose="020B0604020202020204"/>
            </a:endParaRPr>
          </a:p>
          <a:p>
            <a:pPr marL="99060" algn="l" rtl="0" eaLnBrk="0">
              <a:lnSpc>
                <a:spcPct val="85000"/>
              </a:lnSpc>
              <a:spcBef>
                <a:spcPts val="1500"/>
              </a:spcBef>
            </a:pPr>
            <a:r>
              <a:rPr sz="1100" kern="0" spc="-10" dirty="0">
                <a:solidFill>
                  <a:srgbClr val="231F20">
                    <a:alpha val="100000"/>
                  </a:srgbClr>
                </a:solidFill>
                <a:latin typeface="Arial" panose="020B0604020202020204"/>
                <a:ea typeface="Arial" panose="020B0604020202020204"/>
                <a:cs typeface="Arial" panose="020B0604020202020204"/>
              </a:rPr>
              <a:t>0</a:t>
            </a:r>
            <a:endParaRPr sz="1100" dirty="0">
              <a:latin typeface="Arial" panose="020B0604020202020204"/>
              <a:ea typeface="Arial" panose="020B0604020202020204"/>
              <a:cs typeface="Arial" panose="020B0604020202020204"/>
            </a:endParaRPr>
          </a:p>
          <a:p>
            <a:pPr marL="52070" algn="l" rtl="0" eaLnBrk="0">
              <a:lnSpc>
                <a:spcPct val="85000"/>
              </a:lnSpc>
              <a:spcBef>
                <a:spcPts val="1150"/>
              </a:spcBef>
            </a:pPr>
            <a:r>
              <a:rPr sz="1100" kern="0" spc="40" dirty="0">
                <a:solidFill>
                  <a:srgbClr val="231F20">
                    <a:alpha val="100000"/>
                  </a:srgbClr>
                </a:solidFill>
                <a:latin typeface="Arial" panose="020B0604020202020204"/>
                <a:ea typeface="Arial" panose="020B0604020202020204"/>
                <a:cs typeface="Arial" panose="020B0604020202020204"/>
              </a:rPr>
              <a:t>47</a:t>
            </a:r>
            <a:endParaRPr sz="1100" dirty="0">
              <a:latin typeface="Arial" panose="020B0604020202020204"/>
              <a:ea typeface="Arial" panose="020B0604020202020204"/>
              <a:cs typeface="Arial" panose="020B0604020202020204"/>
            </a:endParaRPr>
          </a:p>
          <a:p>
            <a:pPr marL="56515" algn="l" rtl="0" eaLnBrk="0">
              <a:lnSpc>
                <a:spcPct val="85000"/>
              </a:lnSpc>
              <a:spcBef>
                <a:spcPts val="1515"/>
              </a:spcBef>
            </a:pPr>
            <a:r>
              <a:rPr sz="1100" kern="0" spc="20" dirty="0">
                <a:solidFill>
                  <a:srgbClr val="231F20">
                    <a:alpha val="100000"/>
                  </a:srgbClr>
                </a:solidFill>
                <a:latin typeface="Arial" panose="020B0604020202020204"/>
                <a:ea typeface="Arial" panose="020B0604020202020204"/>
                <a:cs typeface="Arial" panose="020B0604020202020204"/>
              </a:rPr>
              <a:t>50</a:t>
            </a:r>
            <a:endParaRPr sz="1100" dirty="0">
              <a:latin typeface="Arial" panose="020B0604020202020204"/>
              <a:ea typeface="Arial" panose="020B0604020202020204"/>
              <a:cs typeface="Arial" panose="020B0604020202020204"/>
            </a:endParaRPr>
          </a:p>
          <a:p>
            <a:pPr algn="l" rtl="0" eaLnBrk="0">
              <a:lnSpc>
                <a:spcPct val="109000"/>
              </a:lnSpc>
            </a:pPr>
            <a:endParaRPr sz="1000" dirty="0">
              <a:latin typeface="Arial" panose="020B0604020202020204"/>
              <a:ea typeface="Arial" panose="020B0604020202020204"/>
              <a:cs typeface="Arial" panose="020B0604020202020204"/>
            </a:endParaRPr>
          </a:p>
          <a:p>
            <a:pPr marL="54610" algn="l" rtl="0" eaLnBrk="0">
              <a:lnSpc>
                <a:spcPct val="85000"/>
              </a:lnSpc>
              <a:spcBef>
                <a:spcPts val="340"/>
              </a:spcBef>
            </a:pPr>
            <a:r>
              <a:rPr sz="1100" kern="0" spc="30" dirty="0">
                <a:solidFill>
                  <a:srgbClr val="231F20">
                    <a:alpha val="100000"/>
                  </a:srgbClr>
                </a:solidFill>
                <a:latin typeface="Arial" panose="020B0604020202020204"/>
                <a:ea typeface="Arial" panose="020B0604020202020204"/>
                <a:cs typeface="Arial" panose="020B0604020202020204"/>
              </a:rPr>
              <a:t>28</a:t>
            </a:r>
            <a:endParaRPr sz="1100" dirty="0">
              <a:latin typeface="Arial" panose="020B0604020202020204"/>
              <a:ea typeface="Arial" panose="020B0604020202020204"/>
              <a:cs typeface="Arial" panose="020B0604020202020204"/>
            </a:endParaRPr>
          </a:p>
          <a:p>
            <a:pPr marL="12700" algn="l" rtl="0" eaLnBrk="0">
              <a:lnSpc>
                <a:spcPct val="85000"/>
              </a:lnSpc>
              <a:spcBef>
                <a:spcPts val="1000"/>
              </a:spcBef>
            </a:pPr>
            <a:r>
              <a:rPr sz="1100" kern="0" spc="30" dirty="0">
                <a:solidFill>
                  <a:srgbClr val="231F20">
                    <a:alpha val="100000"/>
                  </a:srgbClr>
                </a:solidFill>
                <a:latin typeface="Arial" panose="020B0604020202020204"/>
                <a:ea typeface="Arial" panose="020B0604020202020204"/>
                <a:cs typeface="Arial" panose="020B0604020202020204"/>
              </a:rPr>
              <a:t>240</a:t>
            </a:r>
            <a:endParaRPr sz="1100" dirty="0">
              <a:latin typeface="Arial" panose="020B0604020202020204"/>
              <a:ea typeface="Arial" panose="020B0604020202020204"/>
              <a:cs typeface="Arial" panose="020B0604020202020204"/>
            </a:endParaRPr>
          </a:p>
          <a:p>
            <a:pPr algn="l" rtl="0" eaLnBrk="0">
              <a:lnSpc>
                <a:spcPct val="102000"/>
              </a:lnSpc>
            </a:pPr>
            <a:endParaRPr sz="1200" dirty="0">
              <a:latin typeface="Arial" panose="020B0604020202020204"/>
              <a:ea typeface="Arial" panose="020B0604020202020204"/>
              <a:cs typeface="Arial" panose="020B0604020202020204"/>
            </a:endParaRPr>
          </a:p>
          <a:p>
            <a:pPr marL="14605" algn="l" rtl="0" eaLnBrk="0">
              <a:lnSpc>
                <a:spcPct val="85000"/>
              </a:lnSpc>
              <a:spcBef>
                <a:spcPts val="5"/>
              </a:spcBef>
            </a:pPr>
            <a:r>
              <a:rPr sz="1100" kern="0" spc="30" dirty="0">
                <a:solidFill>
                  <a:srgbClr val="231F20">
                    <a:alpha val="100000"/>
                  </a:srgbClr>
                </a:solidFill>
                <a:latin typeface="Arial" panose="020B0604020202020204"/>
                <a:ea typeface="Arial" panose="020B0604020202020204"/>
                <a:cs typeface="Arial" panose="020B0604020202020204"/>
              </a:rPr>
              <a:t>+25</a:t>
            </a:r>
            <a:endParaRPr sz="1100" dirty="0">
              <a:latin typeface="Arial" panose="020B0604020202020204"/>
              <a:ea typeface="Arial" panose="020B0604020202020204"/>
              <a:cs typeface="Arial" panose="020B0604020202020204"/>
            </a:endParaRPr>
          </a:p>
        </p:txBody>
      </p:sp>
      <p:sp>
        <p:nvSpPr>
          <p:cNvPr id="1862" name="textbox 1862"/>
          <p:cNvSpPr/>
          <p:nvPr/>
        </p:nvSpPr>
        <p:spPr>
          <a:xfrm>
            <a:off x="5879120" y="6096128"/>
            <a:ext cx="275590" cy="784225"/>
          </a:xfrm>
          <a:prstGeom prst="rect">
            <a:avLst/>
          </a:prstGeom>
          <a:noFill/>
          <a:ln w="0" cap="flat">
            <a:noFill/>
            <a:prstDash val="solid"/>
            <a:miter lim="0"/>
          </a:ln>
        </p:spPr>
        <p:txBody>
          <a:bodyPr vert="horz" wrap="square" lIns="0" tIns="0" rIns="0" bIns="0"/>
          <a:p>
            <a:pPr algn="l" rtl="0" eaLnBrk="0">
              <a:lnSpc>
                <a:spcPct val="87000"/>
              </a:lnSpc>
            </a:pPr>
            <a:endParaRPr sz="100" dirty="0">
              <a:latin typeface="Arial" panose="020B0604020202020204"/>
              <a:ea typeface="Arial" panose="020B0604020202020204"/>
              <a:cs typeface="Arial" panose="020B0604020202020204"/>
            </a:endParaRPr>
          </a:p>
          <a:p>
            <a:pPr marL="54610" algn="l" rtl="0" eaLnBrk="0">
              <a:lnSpc>
                <a:spcPct val="85000"/>
              </a:lnSpc>
            </a:pPr>
            <a:r>
              <a:rPr sz="1100" kern="0" spc="20" dirty="0">
                <a:solidFill>
                  <a:srgbClr val="231F20">
                    <a:alpha val="100000"/>
                  </a:srgbClr>
                </a:solidFill>
                <a:latin typeface="Arial" panose="020B0604020202020204"/>
                <a:ea typeface="Arial" panose="020B0604020202020204"/>
                <a:cs typeface="Arial" panose="020B0604020202020204"/>
              </a:rPr>
              <a:t>30</a:t>
            </a:r>
            <a:endParaRPr sz="1100" dirty="0">
              <a:latin typeface="Arial" panose="020B0604020202020204"/>
              <a:ea typeface="Arial" panose="020B0604020202020204"/>
              <a:cs typeface="Arial" panose="020B0604020202020204"/>
            </a:endParaRPr>
          </a:p>
          <a:p>
            <a:pPr marL="12700" algn="l" rtl="0" eaLnBrk="0">
              <a:lnSpc>
                <a:spcPct val="85000"/>
              </a:lnSpc>
              <a:spcBef>
                <a:spcPts val="1000"/>
              </a:spcBef>
            </a:pPr>
            <a:r>
              <a:rPr sz="1100" kern="0" spc="30" dirty="0">
                <a:solidFill>
                  <a:srgbClr val="231F20">
                    <a:alpha val="100000"/>
                  </a:srgbClr>
                </a:solidFill>
                <a:latin typeface="Arial" panose="020B0604020202020204"/>
                <a:ea typeface="Arial" panose="020B0604020202020204"/>
                <a:cs typeface="Arial" panose="020B0604020202020204"/>
              </a:rPr>
              <a:t>300</a:t>
            </a:r>
            <a:endParaRPr sz="1100" dirty="0">
              <a:latin typeface="Arial" panose="020B0604020202020204"/>
              <a:ea typeface="Arial" panose="020B0604020202020204"/>
              <a:cs typeface="Arial" panose="020B0604020202020204"/>
            </a:endParaRPr>
          </a:p>
          <a:p>
            <a:pPr algn="l" rtl="0" eaLnBrk="0">
              <a:lnSpc>
                <a:spcPct val="105000"/>
              </a:lnSpc>
            </a:pPr>
            <a:endParaRPr sz="1000" dirty="0">
              <a:latin typeface="Arial" panose="020B0604020202020204"/>
              <a:ea typeface="Arial" panose="020B0604020202020204"/>
              <a:cs typeface="Arial" panose="020B0604020202020204"/>
            </a:endParaRPr>
          </a:p>
          <a:p>
            <a:pPr algn="l" rtl="0" eaLnBrk="0">
              <a:lnSpc>
                <a:spcPct val="142000"/>
              </a:lnSpc>
            </a:pPr>
            <a:endParaRPr sz="200" dirty="0">
              <a:latin typeface="Arial" panose="020B0604020202020204"/>
              <a:ea typeface="Arial" panose="020B0604020202020204"/>
              <a:cs typeface="Arial" panose="020B0604020202020204"/>
            </a:endParaRPr>
          </a:p>
          <a:p>
            <a:pPr marL="12700" algn="l" rtl="0" eaLnBrk="0">
              <a:lnSpc>
                <a:spcPct val="85000"/>
              </a:lnSpc>
            </a:pPr>
            <a:r>
              <a:rPr sz="1100" kern="0" spc="30" dirty="0">
                <a:solidFill>
                  <a:srgbClr val="231F20">
                    <a:alpha val="100000"/>
                  </a:srgbClr>
                </a:solidFill>
                <a:latin typeface="Arial" panose="020B0604020202020204"/>
                <a:ea typeface="Arial" panose="020B0604020202020204"/>
                <a:cs typeface="Arial" panose="020B0604020202020204"/>
              </a:rPr>
              <a:t>+55</a:t>
            </a:r>
            <a:endParaRPr sz="1100" dirty="0">
              <a:latin typeface="Arial" panose="020B0604020202020204"/>
              <a:ea typeface="Arial" panose="020B0604020202020204"/>
              <a:cs typeface="Arial" panose="020B0604020202020204"/>
            </a:endParaRPr>
          </a:p>
        </p:txBody>
      </p:sp>
      <p:graphicFrame>
        <p:nvGraphicFramePr>
          <p:cNvPr id="1866" name="table 1866"/>
          <p:cNvGraphicFramePr>
            <a:graphicFrameLocks noGrp="1"/>
          </p:cNvGraphicFramePr>
          <p:nvPr/>
        </p:nvGraphicFramePr>
        <p:xfrm>
          <a:off x="569380" y="8129561"/>
          <a:ext cx="6369685" cy="1283969"/>
        </p:xfrm>
        <a:graphic>
          <a:graphicData uri="http://schemas.openxmlformats.org/drawingml/2006/table">
            <a:tbl>
              <a:tblPr/>
              <a:tblGrid>
                <a:gridCol w="1171575"/>
                <a:gridCol w="1804670"/>
                <a:gridCol w="1536065"/>
                <a:gridCol w="1857375"/>
              </a:tblGrid>
              <a:tr h="355600">
                <a:tc>
                  <a:txBody>
                    <a:bodyPr/>
                    <a:p>
                      <a:pPr algn="l" rtl="0" eaLnBrk="0">
                        <a:lnSpc>
                          <a:spcPct val="102000"/>
                        </a:lnSpc>
                      </a:pPr>
                      <a:endParaRPr sz="600" dirty="0">
                        <a:latin typeface="Arial" panose="020B0604020202020204"/>
                        <a:ea typeface="Arial" panose="020B0604020202020204"/>
                        <a:cs typeface="Arial" panose="020B0604020202020204"/>
                      </a:endParaRPr>
                    </a:p>
                    <a:p>
                      <a:pPr marL="343535" algn="l" rtl="0" eaLnBrk="0">
                        <a:lnSpc>
                          <a:spcPct val="76000"/>
                        </a:lnSpc>
                        <a:spcBef>
                          <a:spcPts val="5"/>
                        </a:spcBef>
                      </a:pPr>
                      <a:r>
                        <a:rPr sz="1300" kern="0" spc="0" dirty="0">
                          <a:solidFill>
                            <a:srgbClr val="FFFFFF">
                              <a:alpha val="100000"/>
                            </a:srgbClr>
                          </a:solidFill>
                          <a:latin typeface="Arial Narrow" panose="020B0606020202030204"/>
                          <a:ea typeface="Arial Narrow" panose="020B0606020202030204"/>
                          <a:cs typeface="Arial Narrow" panose="020B0606020202030204"/>
                        </a:rPr>
                        <a:t>Port</a:t>
                      </a:r>
                      <a:r>
                        <a:rPr sz="1300" kern="0" spc="150" dirty="0">
                          <a:solidFill>
                            <a:srgbClr val="FFFFFF">
                              <a:alpha val="100000"/>
                            </a:srgbClr>
                          </a:solidFill>
                          <a:latin typeface="Arial Narrow" panose="020B0606020202030204"/>
                          <a:ea typeface="Arial Narrow" panose="020B0606020202030204"/>
                          <a:cs typeface="Arial Narrow" panose="020B0606020202030204"/>
                        </a:rPr>
                        <a:t> </a:t>
                      </a:r>
                      <a:r>
                        <a:rPr sz="1300" kern="0" spc="0" dirty="0">
                          <a:solidFill>
                            <a:srgbClr val="FFFFFF">
                              <a:alpha val="100000"/>
                            </a:srgbClr>
                          </a:solidFill>
                          <a:latin typeface="Arial Narrow" panose="020B0606020202030204"/>
                          <a:ea typeface="Arial Narrow" panose="020B0606020202030204"/>
                          <a:cs typeface="Arial Narrow" panose="020B0606020202030204"/>
                        </a:rPr>
                        <a:t>ID</a:t>
                      </a:r>
                      <a:endParaRPr sz="1300" dirty="0">
                        <a:latin typeface="Arial Narrow" panose="020B0606020202030204"/>
                        <a:ea typeface="Arial Narrow" panose="020B0606020202030204"/>
                        <a:cs typeface="Arial Narrow" panose="020B0606020202030204"/>
                      </a:endParaRPr>
                    </a:p>
                  </a:txBody>
                  <a:tcPr marL="0" marR="0" marT="0" marB="0" vert="horz">
                    <a:lnL>
                      <a:noFill/>
                    </a:lnL>
                    <a:lnR w="3175" cap="flat" cmpd="sng" algn="ctr">
                      <a:solidFill>
                        <a:srgbClr val="21294D"/>
                      </a:solidFill>
                      <a:prstDash val="solid"/>
                      <a:round/>
                      <a:headEnd type="none" w="med" len="med"/>
                      <a:tailEnd type="none" w="med" len="med"/>
                    </a:lnR>
                    <a:lnT>
                      <a:noFill/>
                    </a:lnT>
                    <a:lnB>
                      <a:noFill/>
                    </a:lnB>
                  </a:tcPr>
                </a:tc>
                <a:tc>
                  <a:txBody>
                    <a:bodyPr/>
                    <a:p>
                      <a:pPr algn="l" rtl="0" eaLnBrk="0">
                        <a:lnSpc>
                          <a:spcPct val="103000"/>
                        </a:lnSpc>
                      </a:pPr>
                      <a:endParaRPr sz="600" dirty="0">
                        <a:latin typeface="Arial" panose="020B0604020202020204"/>
                        <a:ea typeface="Arial" panose="020B0604020202020204"/>
                        <a:cs typeface="Arial" panose="020B0604020202020204"/>
                      </a:endParaRPr>
                    </a:p>
                    <a:p>
                      <a:pPr marL="227965" algn="l" rtl="0" eaLnBrk="0">
                        <a:lnSpc>
                          <a:spcPct val="85000"/>
                        </a:lnSpc>
                        <a:spcBef>
                          <a:spcPts val="0"/>
                        </a:spcBef>
                      </a:pPr>
                      <a:r>
                        <a:rPr sz="1300" kern="0" spc="30" dirty="0">
                          <a:solidFill>
                            <a:srgbClr val="FFFFFF">
                              <a:alpha val="100000"/>
                            </a:srgbClr>
                          </a:solidFill>
                          <a:latin typeface="Arial Narrow" panose="020B0606020202030204"/>
                          <a:ea typeface="Arial Narrow" panose="020B0606020202030204"/>
                          <a:cs typeface="Arial Narrow" panose="020B0606020202030204"/>
                        </a:rPr>
                        <a:t>Connector Ty</a:t>
                      </a:r>
                      <a:r>
                        <a:rPr sz="1300" kern="0" spc="20" dirty="0">
                          <a:solidFill>
                            <a:srgbClr val="FFFFFF">
                              <a:alpha val="100000"/>
                            </a:srgbClr>
                          </a:solidFill>
                          <a:latin typeface="Arial Narrow" panose="020B0606020202030204"/>
                          <a:ea typeface="Arial Narrow" panose="020B0606020202030204"/>
                          <a:cs typeface="Arial Narrow" panose="020B0606020202030204"/>
                        </a:rPr>
                        <a:t>pe</a:t>
                      </a:r>
                      <a:endParaRPr sz="1300" dirty="0">
                        <a:latin typeface="Arial Narrow" panose="020B0606020202030204"/>
                        <a:ea typeface="Arial Narrow" panose="020B0606020202030204"/>
                        <a:cs typeface="Arial Narrow" panose="020B0606020202030204"/>
                      </a:endParaRPr>
                    </a:p>
                  </a:txBody>
                  <a:tcPr marL="0" marR="0" marT="0" marB="0" vert="horz">
                    <a:lnL w="3175" cap="flat" cmpd="sng" algn="ctr">
                      <a:solidFill>
                        <a:srgbClr val="21294D"/>
                      </a:solidFill>
                      <a:prstDash val="solid"/>
                      <a:round/>
                      <a:headEnd type="none" w="med" len="med"/>
                      <a:tailEnd type="none" w="med" len="med"/>
                    </a:lnL>
                    <a:lnR w="3175" cap="flat" cmpd="sng" algn="ctr">
                      <a:solidFill>
                        <a:srgbClr val="21294D"/>
                      </a:solidFill>
                      <a:prstDash val="solid"/>
                      <a:round/>
                      <a:headEnd type="none" w="med" len="med"/>
                      <a:tailEnd type="none" w="med" len="med"/>
                    </a:lnR>
                    <a:lnT>
                      <a:noFill/>
                    </a:lnT>
                    <a:lnB>
                      <a:noFill/>
                    </a:lnB>
                  </a:tcPr>
                </a:tc>
                <a:tc>
                  <a:txBody>
                    <a:bodyPr/>
                    <a:p>
                      <a:pPr algn="l" rtl="0" eaLnBrk="0">
                        <a:lnSpc>
                          <a:spcPct val="104000"/>
                        </a:lnSpc>
                      </a:pPr>
                      <a:endParaRPr sz="600" dirty="0">
                        <a:latin typeface="Arial" panose="020B0604020202020204"/>
                        <a:ea typeface="Arial" panose="020B0604020202020204"/>
                        <a:cs typeface="Arial" panose="020B0604020202020204"/>
                      </a:endParaRPr>
                    </a:p>
                    <a:p>
                      <a:pPr marL="102870" algn="l" rtl="0" eaLnBrk="0">
                        <a:lnSpc>
                          <a:spcPct val="76000"/>
                        </a:lnSpc>
                        <a:spcBef>
                          <a:spcPts val="5"/>
                        </a:spcBef>
                      </a:pPr>
                      <a:r>
                        <a:rPr sz="1300" kern="0" spc="20" dirty="0">
                          <a:solidFill>
                            <a:srgbClr val="FFFFFF">
                              <a:alpha val="100000"/>
                            </a:srgbClr>
                          </a:solidFill>
                          <a:latin typeface="Arial Narrow" panose="020B0606020202030204"/>
                          <a:ea typeface="Arial Narrow" panose="020B0606020202030204"/>
                          <a:cs typeface="Arial Narrow" panose="020B0606020202030204"/>
                        </a:rPr>
                        <a:t>Function</a:t>
                      </a:r>
                      <a:endParaRPr sz="1300" dirty="0">
                        <a:latin typeface="Arial Narrow" panose="020B0606020202030204"/>
                        <a:ea typeface="Arial Narrow" panose="020B0606020202030204"/>
                        <a:cs typeface="Arial Narrow" panose="020B0606020202030204"/>
                      </a:endParaRPr>
                    </a:p>
                  </a:txBody>
                  <a:tcPr marL="0" marR="0" marT="0" marB="0" vert="horz">
                    <a:lnL w="3175" cap="flat" cmpd="sng" algn="ctr">
                      <a:solidFill>
                        <a:srgbClr val="21294D"/>
                      </a:solidFill>
                      <a:prstDash val="solid"/>
                      <a:round/>
                      <a:headEnd type="none" w="med" len="med"/>
                      <a:tailEnd type="none" w="med" len="med"/>
                    </a:lnL>
                    <a:lnR w="3175" cap="flat" cmpd="sng" algn="ctr">
                      <a:solidFill>
                        <a:srgbClr val="21294D"/>
                      </a:solidFill>
                      <a:prstDash val="solid"/>
                      <a:round/>
                      <a:headEnd type="none" w="med" len="med"/>
                      <a:tailEnd type="none" w="med" len="med"/>
                    </a:lnR>
                    <a:lnT>
                      <a:noFill/>
                    </a:lnT>
                    <a:lnB>
                      <a:noFill/>
                    </a:lnB>
                  </a:tcPr>
                </a:tc>
                <a:tc>
                  <a:txBody>
                    <a:bodyPr/>
                    <a:p>
                      <a:pPr algn="l" rtl="0" eaLnBrk="0">
                        <a:lnSpc>
                          <a:spcPct val="102000"/>
                        </a:lnSpc>
                      </a:pPr>
                      <a:endParaRPr sz="600" dirty="0">
                        <a:latin typeface="Arial" panose="020B0604020202020204"/>
                        <a:ea typeface="Arial" panose="020B0604020202020204"/>
                        <a:cs typeface="Arial" panose="020B0604020202020204"/>
                      </a:endParaRPr>
                    </a:p>
                    <a:p>
                      <a:pPr marL="153670" algn="l" rtl="0" eaLnBrk="0">
                        <a:lnSpc>
                          <a:spcPct val="76000"/>
                        </a:lnSpc>
                        <a:spcBef>
                          <a:spcPts val="5"/>
                        </a:spcBef>
                      </a:pPr>
                      <a:r>
                        <a:rPr sz="1300" kern="0" spc="20" dirty="0">
                          <a:solidFill>
                            <a:srgbClr val="FFFFFF">
                              <a:alpha val="100000"/>
                            </a:srgbClr>
                          </a:solidFill>
                          <a:latin typeface="Arial Narrow" panose="020B0606020202030204"/>
                          <a:ea typeface="Arial Narrow" panose="020B0606020202030204"/>
                          <a:cs typeface="Arial Narrow" panose="020B0606020202030204"/>
                        </a:rPr>
                        <a:t>Remarks</a:t>
                      </a:r>
                      <a:endParaRPr sz="1300" dirty="0">
                        <a:latin typeface="Arial Narrow" panose="020B0606020202030204"/>
                        <a:ea typeface="Arial Narrow" panose="020B0606020202030204"/>
                        <a:cs typeface="Arial Narrow" panose="020B0606020202030204"/>
                      </a:endParaRPr>
                    </a:p>
                  </a:txBody>
                  <a:tcPr marL="0" marR="0" marT="0" marB="0" vert="horz">
                    <a:lnL w="3175" cap="flat" cmpd="sng" algn="ctr">
                      <a:solidFill>
                        <a:srgbClr val="21294D"/>
                      </a:solidFill>
                      <a:prstDash val="solid"/>
                      <a:round/>
                      <a:headEnd type="none" w="med" len="med"/>
                      <a:tailEnd type="none" w="med" len="med"/>
                    </a:lnL>
                    <a:lnR>
                      <a:noFill/>
                    </a:lnR>
                    <a:lnT>
                      <a:noFill/>
                    </a:lnT>
                    <a:lnB>
                      <a:noFill/>
                    </a:lnB>
                  </a:tcPr>
                </a:tc>
              </a:tr>
              <a:tr h="266700">
                <a:tc>
                  <a:txBody>
                    <a:bodyPr/>
                    <a:p>
                      <a:pPr algn="l" rtl="0" eaLnBrk="0">
                        <a:lnSpc>
                          <a:spcPct val="120000"/>
                        </a:lnSpc>
                      </a:pPr>
                      <a:endParaRPr sz="400" dirty="0">
                        <a:latin typeface="Arial" panose="020B0604020202020204"/>
                        <a:ea typeface="Arial" panose="020B0604020202020204"/>
                        <a:cs typeface="Arial" panose="020B0604020202020204"/>
                      </a:endParaRPr>
                    </a:p>
                    <a:p>
                      <a:pPr marL="394970" algn="l" rtl="0" eaLnBrk="0">
                        <a:lnSpc>
                          <a:spcPct val="76000"/>
                        </a:lnSpc>
                        <a:spcBef>
                          <a:spcPts val="0"/>
                        </a:spcBef>
                      </a:pPr>
                      <a:r>
                        <a:rPr sz="1300" kern="0" spc="20" dirty="0">
                          <a:solidFill>
                            <a:srgbClr val="231F20">
                              <a:alpha val="100000"/>
                            </a:srgbClr>
                          </a:solidFill>
                          <a:latin typeface="Arial" panose="020B0604020202020204"/>
                          <a:ea typeface="Arial" panose="020B0604020202020204"/>
                          <a:cs typeface="Arial" panose="020B0604020202020204"/>
                        </a:rPr>
                        <a:t>RFIN</a:t>
                      </a:r>
                      <a:endParaRPr sz="1300" dirty="0">
                        <a:latin typeface="Arial" panose="020B0604020202020204"/>
                        <a:ea typeface="Arial" panose="020B0604020202020204"/>
                        <a:cs typeface="Arial" panose="020B0604020202020204"/>
                      </a:endParaRPr>
                    </a:p>
                  </a:txBody>
                  <a:tcPr marL="0" marR="0" marT="0" marB="0" vert="horz">
                    <a:lnL>
                      <a:noFill/>
                    </a:lnL>
                    <a:lnR w="3175" cap="flat" cmpd="sng" algn="ctr">
                      <a:solidFill>
                        <a:srgbClr val="21294D"/>
                      </a:solidFill>
                      <a:prstDash val="solid"/>
                      <a:round/>
                      <a:headEnd type="none" w="med" len="med"/>
                      <a:tailEnd type="none" w="med" len="med"/>
                    </a:lnR>
                    <a:lnT>
                      <a:noFill/>
                    </a:lnT>
                    <a:lnB>
                      <a:noFill/>
                    </a:lnB>
                  </a:tcPr>
                </a:tc>
                <a:tc>
                  <a:txBody>
                    <a:bodyPr/>
                    <a:p>
                      <a:pPr algn="l" rtl="0" eaLnBrk="0">
                        <a:lnSpc>
                          <a:spcPct val="113000"/>
                        </a:lnSpc>
                      </a:pPr>
                      <a:endParaRPr sz="400" dirty="0">
                        <a:latin typeface="Arial" panose="020B0604020202020204"/>
                        <a:ea typeface="Arial" panose="020B0604020202020204"/>
                        <a:cs typeface="Arial" panose="020B0604020202020204"/>
                      </a:endParaRPr>
                    </a:p>
                    <a:p>
                      <a:pPr marL="210185" algn="l" rtl="0" eaLnBrk="0">
                        <a:lnSpc>
                          <a:spcPct val="77000"/>
                        </a:lnSpc>
                        <a:spcBef>
                          <a:spcPts val="5"/>
                        </a:spcBef>
                      </a:pPr>
                      <a:r>
                        <a:rPr sz="1300" kern="0" spc="0" dirty="0">
                          <a:solidFill>
                            <a:srgbClr val="231F20">
                              <a:alpha val="100000"/>
                            </a:srgbClr>
                          </a:solidFill>
                          <a:latin typeface="Arial" panose="020B0604020202020204"/>
                          <a:ea typeface="Arial" panose="020B0604020202020204"/>
                          <a:cs typeface="Arial" panose="020B0604020202020204"/>
                        </a:rPr>
                        <a:t>SMA</a:t>
                      </a:r>
                      <a:r>
                        <a:rPr sz="1300" kern="0" spc="120" dirty="0">
                          <a:solidFill>
                            <a:srgbClr val="231F20">
                              <a:alpha val="100000"/>
                            </a:srgbClr>
                          </a:solidFill>
                          <a:latin typeface="Arial" panose="020B0604020202020204"/>
                          <a:ea typeface="Arial" panose="020B0604020202020204"/>
                          <a:cs typeface="Arial" panose="020B0604020202020204"/>
                        </a:rPr>
                        <a:t>-K</a:t>
                      </a:r>
                      <a:endParaRPr sz="1300" dirty="0">
                        <a:latin typeface="Arial" panose="020B0604020202020204"/>
                        <a:ea typeface="Arial" panose="020B0604020202020204"/>
                        <a:cs typeface="Arial" panose="020B0604020202020204"/>
                      </a:endParaRPr>
                    </a:p>
                  </a:txBody>
                  <a:tcPr marL="0" marR="0" marT="0" marB="0" vert="horz">
                    <a:lnL w="3175" cap="flat" cmpd="sng" algn="ctr">
                      <a:solidFill>
                        <a:srgbClr val="21294D"/>
                      </a:solidFill>
                      <a:prstDash val="solid"/>
                      <a:round/>
                      <a:headEnd type="none" w="med" len="med"/>
                      <a:tailEnd type="none" w="med" len="med"/>
                    </a:lnL>
                    <a:lnR w="3175" cap="flat" cmpd="sng" algn="ctr">
                      <a:solidFill>
                        <a:srgbClr val="21294D"/>
                      </a:solidFill>
                      <a:prstDash val="solid"/>
                      <a:round/>
                      <a:headEnd type="none" w="med" len="med"/>
                      <a:tailEnd type="none" w="med" len="med"/>
                    </a:lnR>
                    <a:lnT>
                      <a:noFill/>
                    </a:lnT>
                    <a:lnB>
                      <a:noFill/>
                    </a:lnB>
                  </a:tcPr>
                </a:tc>
                <a:tc>
                  <a:txBody>
                    <a:bodyPr/>
                    <a:p>
                      <a:pPr algn="l" rtl="0" eaLnBrk="0">
                        <a:lnSpc>
                          <a:spcPct val="121000"/>
                        </a:lnSpc>
                      </a:pPr>
                      <a:endParaRPr sz="400" dirty="0">
                        <a:latin typeface="Arial" panose="020B0604020202020204"/>
                        <a:ea typeface="Arial" panose="020B0604020202020204"/>
                        <a:cs typeface="Arial" panose="020B0604020202020204"/>
                      </a:endParaRPr>
                    </a:p>
                    <a:p>
                      <a:pPr marL="157480" algn="l" rtl="0" eaLnBrk="0">
                        <a:lnSpc>
                          <a:spcPct val="84000"/>
                        </a:lnSpc>
                        <a:spcBef>
                          <a:spcPts val="0"/>
                        </a:spcBef>
                      </a:pPr>
                      <a:r>
                        <a:rPr sz="1300" kern="0" spc="10" dirty="0">
                          <a:solidFill>
                            <a:srgbClr val="231F20">
                              <a:alpha val="100000"/>
                            </a:srgbClr>
                          </a:solidFill>
                          <a:latin typeface="Arial" panose="020B0604020202020204"/>
                          <a:ea typeface="Arial" panose="020B0604020202020204"/>
                          <a:cs typeface="Arial" panose="020B0604020202020204"/>
                        </a:rPr>
                        <a:t>RF</a:t>
                      </a:r>
                      <a:r>
                        <a:rPr sz="1300" kern="0" spc="170" dirty="0">
                          <a:solidFill>
                            <a:srgbClr val="231F20">
                              <a:alpha val="100000"/>
                            </a:srgbClr>
                          </a:solidFill>
                          <a:latin typeface="Arial" panose="020B0604020202020204"/>
                          <a:ea typeface="Arial" panose="020B0604020202020204"/>
                          <a:cs typeface="Arial" panose="020B0604020202020204"/>
                        </a:rPr>
                        <a:t> </a:t>
                      </a:r>
                      <a:r>
                        <a:rPr sz="1300" kern="0" spc="10" dirty="0">
                          <a:solidFill>
                            <a:srgbClr val="231F20">
                              <a:alpha val="100000"/>
                            </a:srgbClr>
                          </a:solidFill>
                          <a:latin typeface="Arial" panose="020B0604020202020204"/>
                          <a:ea typeface="Arial" panose="020B0604020202020204"/>
                          <a:cs typeface="Arial" panose="020B0604020202020204"/>
                        </a:rPr>
                        <a:t>Input</a:t>
                      </a:r>
                      <a:endParaRPr sz="1300" dirty="0">
                        <a:latin typeface="Arial" panose="020B0604020202020204"/>
                        <a:ea typeface="Arial" panose="020B0604020202020204"/>
                        <a:cs typeface="Arial" panose="020B0604020202020204"/>
                      </a:endParaRPr>
                    </a:p>
                  </a:txBody>
                  <a:tcPr marL="0" marR="0" marT="0" marB="0" vert="horz">
                    <a:lnL w="3175" cap="flat" cmpd="sng" algn="ctr">
                      <a:solidFill>
                        <a:srgbClr val="21294D"/>
                      </a:solidFill>
                      <a:prstDash val="solid"/>
                      <a:round/>
                      <a:headEnd type="none" w="med" len="med"/>
                      <a:tailEnd type="none" w="med" len="med"/>
                    </a:lnL>
                    <a:lnR w="3175" cap="flat" cmpd="sng" algn="ctr">
                      <a:solidFill>
                        <a:srgbClr val="21294D"/>
                      </a:solidFill>
                      <a:prstDash val="solid"/>
                      <a:round/>
                      <a:headEnd type="none" w="med" len="med"/>
                      <a:tailEnd type="none" w="med" len="med"/>
                    </a:lnR>
                    <a:lnT>
                      <a:noFill/>
                    </a:lnT>
                    <a:lnB>
                      <a:noFill/>
                    </a:lnB>
                  </a:tcPr>
                </a:tc>
                <a:tc>
                  <a:txBody>
                    <a:bodyPr/>
                    <a:p>
                      <a:pPr algn="l" rtl="0" eaLnBrk="0">
                        <a:lnSpc>
                          <a:spcPct val="100000"/>
                        </a:lnSpc>
                      </a:pPr>
                      <a:endParaRPr sz="1000" dirty="0">
                        <a:latin typeface="Arial" panose="020B0604020202020204"/>
                        <a:ea typeface="Arial" panose="020B0604020202020204"/>
                        <a:cs typeface="Arial" panose="020B0604020202020204"/>
                      </a:endParaRPr>
                    </a:p>
                  </a:txBody>
                  <a:tcPr marL="0" marR="0" marT="0" marB="0" vert="horz">
                    <a:lnL w="3175" cap="flat" cmpd="sng" algn="ctr">
                      <a:solidFill>
                        <a:srgbClr val="21294D"/>
                      </a:solidFill>
                      <a:prstDash val="solid"/>
                      <a:round/>
                      <a:headEnd type="none" w="med" len="med"/>
                      <a:tailEnd type="none" w="med" len="med"/>
                    </a:lnL>
                    <a:lnR>
                      <a:noFill/>
                    </a:lnR>
                    <a:lnT>
                      <a:noFill/>
                    </a:lnT>
                    <a:lnB>
                      <a:noFill/>
                    </a:lnB>
                  </a:tcPr>
                </a:tc>
              </a:tr>
              <a:tr h="661669">
                <a:tc>
                  <a:txBody>
                    <a:bodyPr/>
                    <a:p>
                      <a:pPr algn="l" rtl="0" eaLnBrk="0">
                        <a:lnSpc>
                          <a:spcPct val="104000"/>
                        </a:lnSpc>
                      </a:pPr>
                      <a:endParaRPr sz="700" dirty="0">
                        <a:latin typeface="Arial" panose="020B0604020202020204"/>
                        <a:ea typeface="Arial" panose="020B0604020202020204"/>
                        <a:cs typeface="Arial" panose="020B0604020202020204"/>
                      </a:endParaRPr>
                    </a:p>
                    <a:p>
                      <a:pPr algn="l" rtl="0" eaLnBrk="0">
                        <a:lnSpc>
                          <a:spcPct val="6000"/>
                        </a:lnSpc>
                      </a:pPr>
                      <a:endParaRPr sz="100" dirty="0">
                        <a:latin typeface="Arial" panose="020B0604020202020204"/>
                        <a:ea typeface="Arial" panose="020B0604020202020204"/>
                        <a:cs typeface="Arial" panose="020B0604020202020204"/>
                      </a:endParaRPr>
                    </a:p>
                    <a:p>
                      <a:pPr marL="306705" algn="l" rtl="0" eaLnBrk="0">
                        <a:lnSpc>
                          <a:spcPct val="77000"/>
                        </a:lnSpc>
                      </a:pPr>
                      <a:r>
                        <a:rPr sz="1300" kern="0" spc="40" dirty="0">
                          <a:solidFill>
                            <a:srgbClr val="231F20">
                              <a:alpha val="100000"/>
                            </a:srgbClr>
                          </a:solidFill>
                          <a:latin typeface="Arial" panose="020B0604020202020204"/>
                          <a:ea typeface="Arial" panose="020B0604020202020204"/>
                          <a:cs typeface="Arial" panose="020B0604020202020204"/>
                        </a:rPr>
                        <a:t>RFOUT</a:t>
                      </a:r>
                      <a:endParaRPr sz="1300" dirty="0">
                        <a:latin typeface="Arial" panose="020B0604020202020204"/>
                        <a:ea typeface="Arial" panose="020B0604020202020204"/>
                        <a:cs typeface="Arial" panose="020B0604020202020204"/>
                      </a:endParaRPr>
                    </a:p>
                    <a:p>
                      <a:pPr algn="l" rtl="0" eaLnBrk="0">
                        <a:lnSpc>
                          <a:spcPct val="101000"/>
                        </a:lnSpc>
                      </a:pPr>
                      <a:endParaRPr sz="1100" dirty="0">
                        <a:latin typeface="Arial" panose="020B0604020202020204"/>
                        <a:ea typeface="Arial" panose="020B0604020202020204"/>
                        <a:cs typeface="Arial" panose="020B0604020202020204"/>
                      </a:endParaRPr>
                    </a:p>
                    <a:p>
                      <a:pPr marL="493395" algn="l" rtl="0" eaLnBrk="0">
                        <a:lnSpc>
                          <a:spcPct val="77000"/>
                        </a:lnSpc>
                        <a:spcBef>
                          <a:spcPts val="5"/>
                        </a:spcBef>
                      </a:pPr>
                      <a:r>
                        <a:rPr sz="1300" kern="0" spc="10" dirty="0">
                          <a:solidFill>
                            <a:srgbClr val="231F20">
                              <a:alpha val="100000"/>
                            </a:srgbClr>
                          </a:solidFill>
                          <a:latin typeface="Arial" panose="020B0604020202020204"/>
                          <a:ea typeface="Arial" panose="020B0604020202020204"/>
                          <a:cs typeface="Arial" panose="020B0604020202020204"/>
                        </a:rPr>
                        <a:t>DC</a:t>
                      </a:r>
                      <a:endParaRPr sz="1300" dirty="0">
                        <a:latin typeface="Arial" panose="020B0604020202020204"/>
                        <a:ea typeface="Arial" panose="020B0604020202020204"/>
                        <a:cs typeface="Arial" panose="020B0604020202020204"/>
                      </a:endParaRPr>
                    </a:p>
                  </a:txBody>
                  <a:tcPr marL="0" marR="0" marT="0" marB="0" vert="horz">
                    <a:lnL>
                      <a:noFill/>
                    </a:lnL>
                    <a:lnR w="3175" cap="flat" cmpd="sng" algn="ctr">
                      <a:solidFill>
                        <a:srgbClr val="21294D"/>
                      </a:solidFill>
                      <a:prstDash val="solid"/>
                      <a:round/>
                      <a:headEnd type="none" w="med" len="med"/>
                      <a:tailEnd type="none" w="med" len="med"/>
                    </a:lnR>
                    <a:lnT>
                      <a:noFill/>
                    </a:lnT>
                    <a:lnB>
                      <a:noFill/>
                    </a:lnB>
                  </a:tcPr>
                </a:tc>
                <a:tc>
                  <a:txBody>
                    <a:bodyPr/>
                    <a:p>
                      <a:pPr algn="l" rtl="0" eaLnBrk="0">
                        <a:lnSpc>
                          <a:spcPct val="106000"/>
                        </a:lnSpc>
                      </a:pPr>
                      <a:endParaRPr sz="700" dirty="0">
                        <a:latin typeface="Arial" panose="020B0604020202020204"/>
                        <a:ea typeface="Arial" panose="020B0604020202020204"/>
                        <a:cs typeface="Arial" panose="020B0604020202020204"/>
                      </a:endParaRPr>
                    </a:p>
                    <a:p>
                      <a:pPr marL="215900" algn="l" rtl="0" eaLnBrk="0">
                        <a:lnSpc>
                          <a:spcPct val="76000"/>
                        </a:lnSpc>
                        <a:spcBef>
                          <a:spcPts val="0"/>
                        </a:spcBef>
                      </a:pPr>
                      <a:r>
                        <a:rPr sz="1300" kern="0" spc="10" dirty="0">
                          <a:solidFill>
                            <a:srgbClr val="231F20">
                              <a:alpha val="100000"/>
                            </a:srgbClr>
                          </a:solidFill>
                          <a:latin typeface="Arial" panose="020B0604020202020204"/>
                          <a:ea typeface="Arial" panose="020B0604020202020204"/>
                          <a:cs typeface="Arial" panose="020B0604020202020204"/>
                        </a:rPr>
                        <a:t>N-K</a:t>
                      </a:r>
                      <a:endParaRPr sz="1300" dirty="0">
                        <a:latin typeface="Arial" panose="020B0604020202020204"/>
                        <a:ea typeface="Arial" panose="020B0604020202020204"/>
                        <a:cs typeface="Arial" panose="020B0604020202020204"/>
                      </a:endParaRPr>
                    </a:p>
                    <a:p>
                      <a:pPr algn="l" rtl="0" eaLnBrk="0">
                        <a:lnSpc>
                          <a:spcPct val="101000"/>
                        </a:lnSpc>
                      </a:pPr>
                      <a:endParaRPr sz="1100" dirty="0">
                        <a:latin typeface="Arial" panose="020B0604020202020204"/>
                        <a:ea typeface="Arial" panose="020B0604020202020204"/>
                        <a:cs typeface="Arial" panose="020B0604020202020204"/>
                      </a:endParaRPr>
                    </a:p>
                    <a:p>
                      <a:pPr algn="l" rtl="0" eaLnBrk="0">
                        <a:lnSpc>
                          <a:spcPct val="9000"/>
                        </a:lnSpc>
                      </a:pPr>
                      <a:endParaRPr sz="100" dirty="0">
                        <a:latin typeface="Arial" panose="020B0604020202020204"/>
                        <a:ea typeface="Arial" panose="020B0604020202020204"/>
                        <a:cs typeface="Arial" panose="020B0604020202020204"/>
                      </a:endParaRPr>
                    </a:p>
                    <a:p>
                      <a:pPr marL="215900" algn="l" rtl="0" eaLnBrk="0">
                        <a:lnSpc>
                          <a:spcPct val="85000"/>
                        </a:lnSpc>
                      </a:pPr>
                      <a:r>
                        <a:rPr sz="1300" kern="0" spc="0" dirty="0">
                          <a:solidFill>
                            <a:srgbClr val="231F20">
                              <a:alpha val="100000"/>
                            </a:srgbClr>
                          </a:solidFill>
                          <a:latin typeface="Arial" panose="020B0604020202020204"/>
                          <a:ea typeface="Arial" panose="020B0604020202020204"/>
                          <a:cs typeface="Arial" panose="020B0604020202020204"/>
                        </a:rPr>
                        <a:t>DSUB</a:t>
                      </a:r>
                      <a:r>
                        <a:rPr sz="1300" kern="0" spc="90" dirty="0">
                          <a:solidFill>
                            <a:srgbClr val="231F20">
                              <a:alpha val="100000"/>
                            </a:srgbClr>
                          </a:solidFill>
                          <a:latin typeface="Arial" panose="020B0604020202020204"/>
                          <a:ea typeface="Arial" panose="020B0604020202020204"/>
                          <a:cs typeface="Arial" panose="020B0604020202020204"/>
                        </a:rPr>
                        <a:t> 2W2</a:t>
                      </a:r>
                      <a:r>
                        <a:rPr sz="1300" kern="0" spc="130" dirty="0">
                          <a:solidFill>
                            <a:srgbClr val="231F20">
                              <a:alpha val="100000"/>
                            </a:srgbClr>
                          </a:solidFill>
                          <a:latin typeface="Arial" panose="020B0604020202020204"/>
                          <a:ea typeface="Arial" panose="020B0604020202020204"/>
                          <a:cs typeface="Arial" panose="020B0604020202020204"/>
                        </a:rPr>
                        <a:t> </a:t>
                      </a:r>
                      <a:r>
                        <a:rPr sz="1300" kern="0" spc="90" dirty="0">
                          <a:solidFill>
                            <a:srgbClr val="231F20">
                              <a:alpha val="100000"/>
                            </a:srgbClr>
                          </a:solidFill>
                          <a:latin typeface="Arial" panose="020B0604020202020204"/>
                          <a:ea typeface="Arial" panose="020B0604020202020204"/>
                          <a:cs typeface="Arial" panose="020B0604020202020204"/>
                        </a:rPr>
                        <a:t>(</a:t>
                      </a:r>
                      <a:r>
                        <a:rPr sz="1300" kern="0" spc="0" dirty="0">
                          <a:solidFill>
                            <a:srgbClr val="231F20">
                              <a:alpha val="100000"/>
                            </a:srgbClr>
                          </a:solidFill>
                          <a:latin typeface="Arial" panose="020B0604020202020204"/>
                          <a:ea typeface="Arial" panose="020B0604020202020204"/>
                          <a:cs typeface="Arial" panose="020B0604020202020204"/>
                        </a:rPr>
                        <a:t>Male</a:t>
                      </a:r>
                      <a:r>
                        <a:rPr sz="1300" kern="0" spc="90" dirty="0">
                          <a:solidFill>
                            <a:srgbClr val="231F20">
                              <a:alpha val="100000"/>
                            </a:srgbClr>
                          </a:solidFill>
                          <a:latin typeface="Arial" panose="020B0604020202020204"/>
                          <a:ea typeface="Arial" panose="020B0604020202020204"/>
                          <a:cs typeface="Arial" panose="020B0604020202020204"/>
                        </a:rPr>
                        <a:t>)</a:t>
                      </a:r>
                      <a:endParaRPr sz="1300" dirty="0">
                        <a:latin typeface="Arial" panose="020B0604020202020204"/>
                        <a:ea typeface="Arial" panose="020B0604020202020204"/>
                        <a:cs typeface="Arial" panose="020B0604020202020204"/>
                      </a:endParaRPr>
                    </a:p>
                  </a:txBody>
                  <a:tcPr marL="0" marR="0" marT="0" marB="0" vert="horz">
                    <a:lnL w="3175" cap="flat" cmpd="sng" algn="ctr">
                      <a:solidFill>
                        <a:srgbClr val="21294D"/>
                      </a:solidFill>
                      <a:prstDash val="solid"/>
                      <a:round/>
                      <a:headEnd type="none" w="med" len="med"/>
                      <a:tailEnd type="none" w="med" len="med"/>
                    </a:lnL>
                    <a:lnR w="3175" cap="flat" cmpd="sng" algn="ctr">
                      <a:solidFill>
                        <a:srgbClr val="21294D"/>
                      </a:solidFill>
                      <a:prstDash val="solid"/>
                      <a:round/>
                      <a:headEnd type="none" w="med" len="med"/>
                      <a:tailEnd type="none" w="med" len="med"/>
                    </a:lnR>
                    <a:lnT>
                      <a:noFill/>
                    </a:lnT>
                    <a:lnB>
                      <a:noFill/>
                    </a:lnB>
                  </a:tcPr>
                </a:tc>
                <a:tc>
                  <a:txBody>
                    <a:bodyPr/>
                    <a:p>
                      <a:pPr algn="l" rtl="0" eaLnBrk="0">
                        <a:lnSpc>
                          <a:spcPct val="106000"/>
                        </a:lnSpc>
                      </a:pPr>
                      <a:endParaRPr sz="700" dirty="0">
                        <a:latin typeface="Arial" panose="020B0604020202020204"/>
                        <a:ea typeface="Arial" panose="020B0604020202020204"/>
                        <a:cs typeface="Arial" panose="020B0604020202020204"/>
                      </a:endParaRPr>
                    </a:p>
                    <a:p>
                      <a:pPr algn="l" rtl="0" eaLnBrk="0">
                        <a:lnSpc>
                          <a:spcPct val="7000"/>
                        </a:lnSpc>
                      </a:pPr>
                      <a:endParaRPr sz="100" dirty="0">
                        <a:latin typeface="Arial" panose="020B0604020202020204"/>
                        <a:ea typeface="Arial" panose="020B0604020202020204"/>
                        <a:cs typeface="Arial" panose="020B0604020202020204"/>
                      </a:endParaRPr>
                    </a:p>
                    <a:p>
                      <a:pPr marL="157480" algn="l" rtl="0" eaLnBrk="0">
                        <a:lnSpc>
                          <a:spcPct val="84000"/>
                        </a:lnSpc>
                      </a:pPr>
                      <a:r>
                        <a:rPr sz="1300" kern="0" spc="20" dirty="0">
                          <a:solidFill>
                            <a:srgbClr val="231F20">
                              <a:alpha val="100000"/>
                            </a:srgbClr>
                          </a:solidFill>
                          <a:latin typeface="Arial" panose="020B0604020202020204"/>
                          <a:ea typeface="Arial" panose="020B0604020202020204"/>
                          <a:cs typeface="Arial" panose="020B0604020202020204"/>
                        </a:rPr>
                        <a:t>RF</a:t>
                      </a:r>
                      <a:r>
                        <a:rPr sz="1300" kern="0" spc="150" dirty="0">
                          <a:solidFill>
                            <a:srgbClr val="231F20">
                              <a:alpha val="100000"/>
                            </a:srgbClr>
                          </a:solidFill>
                          <a:latin typeface="Arial" panose="020B0604020202020204"/>
                          <a:ea typeface="Arial" panose="020B0604020202020204"/>
                          <a:cs typeface="Arial" panose="020B0604020202020204"/>
                        </a:rPr>
                        <a:t> </a:t>
                      </a:r>
                      <a:r>
                        <a:rPr sz="1300" kern="0" spc="20" dirty="0">
                          <a:solidFill>
                            <a:srgbClr val="231F20">
                              <a:alpha val="100000"/>
                            </a:srgbClr>
                          </a:solidFill>
                          <a:latin typeface="Arial" panose="020B0604020202020204"/>
                          <a:ea typeface="Arial" panose="020B0604020202020204"/>
                          <a:cs typeface="Arial" panose="020B0604020202020204"/>
                        </a:rPr>
                        <a:t>Output</a:t>
                      </a:r>
                      <a:endParaRPr sz="1300" dirty="0">
                        <a:latin typeface="Arial" panose="020B0604020202020204"/>
                        <a:ea typeface="Arial" panose="020B0604020202020204"/>
                        <a:cs typeface="Arial" panose="020B0604020202020204"/>
                      </a:endParaRPr>
                    </a:p>
                    <a:p>
                      <a:pPr algn="l" rtl="0" eaLnBrk="0">
                        <a:lnSpc>
                          <a:spcPct val="101000"/>
                        </a:lnSpc>
                      </a:pPr>
                      <a:endParaRPr sz="1000" dirty="0">
                        <a:latin typeface="Arial" panose="020B0604020202020204"/>
                        <a:ea typeface="Arial" panose="020B0604020202020204"/>
                        <a:cs typeface="Arial" panose="020B0604020202020204"/>
                      </a:endParaRPr>
                    </a:p>
                    <a:p>
                      <a:pPr marL="157480" algn="l" rtl="0" eaLnBrk="0">
                        <a:lnSpc>
                          <a:spcPct val="85000"/>
                        </a:lnSpc>
                        <a:spcBef>
                          <a:spcPts val="0"/>
                        </a:spcBef>
                      </a:pPr>
                      <a:r>
                        <a:rPr sz="1300" kern="0" spc="40" dirty="0">
                          <a:solidFill>
                            <a:srgbClr val="231F20">
                              <a:alpha val="100000"/>
                            </a:srgbClr>
                          </a:solidFill>
                          <a:latin typeface="Arial" panose="020B0604020202020204"/>
                          <a:ea typeface="Arial" panose="020B0604020202020204"/>
                          <a:cs typeface="Arial" panose="020B0604020202020204"/>
                        </a:rPr>
                        <a:t>Power Supply</a:t>
                      </a:r>
                      <a:endParaRPr sz="1300" dirty="0">
                        <a:latin typeface="Arial" panose="020B0604020202020204"/>
                        <a:ea typeface="Arial" panose="020B0604020202020204"/>
                        <a:cs typeface="Arial" panose="020B0604020202020204"/>
                      </a:endParaRPr>
                    </a:p>
                  </a:txBody>
                  <a:tcPr marL="0" marR="0" marT="0" marB="0" vert="horz">
                    <a:lnL w="3175" cap="flat" cmpd="sng" algn="ctr">
                      <a:solidFill>
                        <a:srgbClr val="21294D"/>
                      </a:solidFill>
                      <a:prstDash val="solid"/>
                      <a:round/>
                      <a:headEnd type="none" w="med" len="med"/>
                      <a:tailEnd type="none" w="med" len="med"/>
                    </a:lnL>
                    <a:lnR w="3175" cap="flat" cmpd="sng" algn="ctr">
                      <a:solidFill>
                        <a:srgbClr val="21294D"/>
                      </a:solidFill>
                      <a:prstDash val="solid"/>
                      <a:round/>
                      <a:headEnd type="none" w="med" len="med"/>
                      <a:tailEnd type="none" w="med" len="med"/>
                    </a:lnR>
                    <a:lnT>
                      <a:noFill/>
                    </a:lnT>
                    <a:lnB>
                      <a:noFill/>
                    </a:lnB>
                  </a:tcPr>
                </a:tc>
                <a:tc>
                  <a:txBody>
                    <a:bodyPr/>
                    <a:p>
                      <a:pPr algn="l" rtl="0" eaLnBrk="0">
                        <a:lnSpc>
                          <a:spcPct val="100000"/>
                        </a:lnSpc>
                      </a:pPr>
                      <a:endParaRPr sz="1000" dirty="0">
                        <a:latin typeface="Arial" panose="020B0604020202020204"/>
                        <a:ea typeface="Arial" panose="020B0604020202020204"/>
                        <a:cs typeface="Arial" panose="020B0604020202020204"/>
                      </a:endParaRPr>
                    </a:p>
                  </a:txBody>
                  <a:tcPr marL="0" marR="0" marT="0" marB="0" vert="horz">
                    <a:lnL w="3175" cap="flat" cmpd="sng" algn="ctr">
                      <a:solidFill>
                        <a:srgbClr val="21294D"/>
                      </a:solidFill>
                      <a:prstDash val="solid"/>
                      <a:round/>
                      <a:headEnd type="none" w="med" len="med"/>
                      <a:tailEnd type="none" w="med" len="med"/>
                    </a:lnL>
                    <a:lnR>
                      <a:noFill/>
                    </a:lnR>
                    <a:lnT>
                      <a:noFill/>
                    </a:lnT>
                    <a:lnB>
                      <a:noFill/>
                    </a:lnB>
                  </a:tcPr>
                </a:tc>
              </a:tr>
            </a:tbl>
          </a:graphicData>
        </a:graphic>
      </p:graphicFrame>
      <p:sp>
        <p:nvSpPr>
          <p:cNvPr id="1870" name="textbox 1870"/>
          <p:cNvSpPr/>
          <p:nvPr/>
        </p:nvSpPr>
        <p:spPr>
          <a:xfrm>
            <a:off x="5854271" y="4134583"/>
            <a:ext cx="302259" cy="481330"/>
          </a:xfrm>
          <a:prstGeom prst="rect">
            <a:avLst/>
          </a:prstGeom>
          <a:noFill/>
          <a:ln w="0" cap="flat">
            <a:noFill/>
            <a:prstDash val="solid"/>
            <a:miter lim="0"/>
          </a:ln>
        </p:spPr>
        <p:txBody>
          <a:bodyPr vert="horz" wrap="square" lIns="0" tIns="0" rIns="0" bIns="0"/>
          <a:p>
            <a:pPr algn="l" rtl="0" eaLnBrk="0">
              <a:lnSpc>
                <a:spcPct val="84000"/>
              </a:lnSpc>
            </a:pPr>
            <a:endParaRPr sz="100" dirty="0">
              <a:latin typeface="Arial" panose="020B0604020202020204"/>
              <a:ea typeface="Arial" panose="020B0604020202020204"/>
              <a:cs typeface="Arial" panose="020B0604020202020204"/>
            </a:endParaRPr>
          </a:p>
          <a:p>
            <a:pPr marL="12700" algn="l" rtl="0" eaLnBrk="0">
              <a:lnSpc>
                <a:spcPct val="66000"/>
              </a:lnSpc>
            </a:pPr>
            <a:r>
              <a:rPr sz="1100" kern="0" spc="30" dirty="0">
                <a:solidFill>
                  <a:srgbClr val="FFFFFF">
                    <a:alpha val="100000"/>
                  </a:srgbClr>
                </a:solidFill>
                <a:latin typeface="Arial" panose="020B0604020202020204"/>
                <a:ea typeface="Arial" panose="020B0604020202020204"/>
                <a:cs typeface="Arial" panose="020B0604020202020204"/>
              </a:rPr>
              <a:t>Max</a:t>
            </a:r>
            <a:endParaRPr sz="1100" dirty="0">
              <a:latin typeface="Arial" panose="020B0604020202020204"/>
              <a:ea typeface="Arial" panose="020B0604020202020204"/>
              <a:cs typeface="Arial" panose="020B0604020202020204"/>
            </a:endParaRPr>
          </a:p>
          <a:p>
            <a:pPr marL="120015" algn="l" rtl="0" eaLnBrk="0">
              <a:lnSpc>
                <a:spcPts val="2715"/>
              </a:lnSpc>
            </a:pPr>
            <a:r>
              <a:rPr sz="1100" kern="0" spc="0" dirty="0">
                <a:solidFill>
                  <a:srgbClr val="231F20">
                    <a:alpha val="100000"/>
                  </a:srgbClr>
                </a:solidFill>
                <a:latin typeface="Arial" panose="020B0604020202020204"/>
                <a:ea typeface="Arial" panose="020B0604020202020204"/>
                <a:cs typeface="Arial" panose="020B0604020202020204"/>
              </a:rPr>
              <a:t>2</a:t>
            </a:r>
            <a:endParaRPr sz="1100" dirty="0">
              <a:latin typeface="Arial" panose="020B0604020202020204"/>
              <a:ea typeface="Arial" panose="020B0604020202020204"/>
              <a:cs typeface="Arial" panose="020B0604020202020204"/>
            </a:endParaRPr>
          </a:p>
        </p:txBody>
      </p:sp>
      <p:pic>
        <p:nvPicPr>
          <p:cNvPr id="1874" name="picture 1874"/>
          <p:cNvPicPr>
            <a:picLocks noChangeAspect="1"/>
          </p:cNvPicPr>
          <p:nvPr/>
        </p:nvPicPr>
        <p:blipFill>
          <a:blip r:embed="rId8"/>
          <a:stretch>
            <a:fillRect/>
          </a:stretch>
        </p:blipFill>
        <p:spPr>
          <a:xfrm rot="21600000">
            <a:off x="4187024" y="1557719"/>
            <a:ext cx="2565264" cy="1858737"/>
          </a:xfrm>
          <a:prstGeom prst="rect">
            <a:avLst/>
          </a:prstGeom>
        </p:spPr>
      </p:pic>
      <p:sp>
        <p:nvSpPr>
          <p:cNvPr id="1878" name="textbox 1878"/>
          <p:cNvSpPr/>
          <p:nvPr/>
        </p:nvSpPr>
        <p:spPr>
          <a:xfrm>
            <a:off x="4423999" y="4132465"/>
            <a:ext cx="259715" cy="504190"/>
          </a:xfrm>
          <a:prstGeom prst="rect">
            <a:avLst/>
          </a:prstGeom>
          <a:noFill/>
          <a:ln w="0" cap="flat">
            <a:noFill/>
            <a:prstDash val="solid"/>
            <a:miter lim="0"/>
          </a:ln>
        </p:spPr>
        <p:txBody>
          <a:bodyPr vert="horz" wrap="square" lIns="0" tIns="0" rIns="0" bIns="0"/>
          <a:p>
            <a:pPr algn="l" rtl="0" eaLnBrk="0">
              <a:lnSpc>
                <a:spcPct val="81000"/>
              </a:lnSpc>
            </a:pPr>
            <a:endParaRPr sz="100" dirty="0">
              <a:latin typeface="Arial" panose="020B0604020202020204"/>
              <a:ea typeface="Arial" panose="020B0604020202020204"/>
              <a:cs typeface="Arial" panose="020B0604020202020204"/>
            </a:endParaRPr>
          </a:p>
          <a:p>
            <a:pPr marL="12700" algn="l" rtl="0" eaLnBrk="0">
              <a:lnSpc>
                <a:spcPct val="76000"/>
              </a:lnSpc>
            </a:pPr>
            <a:r>
              <a:rPr sz="1100" kern="0" spc="10" dirty="0">
                <a:solidFill>
                  <a:srgbClr val="FFFFFF">
                    <a:alpha val="100000"/>
                  </a:srgbClr>
                </a:solidFill>
                <a:latin typeface="Arial" panose="020B0604020202020204"/>
                <a:ea typeface="Arial" panose="020B0604020202020204"/>
                <a:cs typeface="Arial" panose="020B0604020202020204"/>
              </a:rPr>
              <a:t>Min</a:t>
            </a:r>
            <a:endParaRPr sz="1100" dirty="0">
              <a:latin typeface="Arial" panose="020B0604020202020204"/>
              <a:ea typeface="Arial" panose="020B0604020202020204"/>
              <a:cs typeface="Arial" panose="020B0604020202020204"/>
            </a:endParaRPr>
          </a:p>
          <a:p>
            <a:pPr algn="l" rtl="0" eaLnBrk="0">
              <a:lnSpc>
                <a:spcPct val="109000"/>
              </a:lnSpc>
            </a:pPr>
            <a:endParaRPr sz="1000" dirty="0">
              <a:latin typeface="Arial" panose="020B0604020202020204"/>
              <a:ea typeface="Arial" panose="020B0604020202020204"/>
              <a:cs typeface="Arial" panose="020B0604020202020204"/>
            </a:endParaRPr>
          </a:p>
          <a:p>
            <a:pPr algn="l" rtl="0" eaLnBrk="0">
              <a:lnSpc>
                <a:spcPct val="141000"/>
              </a:lnSpc>
            </a:pPr>
            <a:endParaRPr sz="200" dirty="0">
              <a:latin typeface="Arial" panose="020B0604020202020204"/>
              <a:ea typeface="Arial" panose="020B0604020202020204"/>
              <a:cs typeface="Arial" panose="020B0604020202020204"/>
            </a:endParaRPr>
          </a:p>
          <a:p>
            <a:pPr marL="36195" algn="l" rtl="0" eaLnBrk="0">
              <a:lnSpc>
                <a:spcPct val="85000"/>
              </a:lnSpc>
              <a:spcBef>
                <a:spcPts val="0"/>
              </a:spcBef>
            </a:pPr>
            <a:r>
              <a:rPr sz="1100" kern="0" spc="20" dirty="0">
                <a:solidFill>
                  <a:srgbClr val="231F20">
                    <a:alpha val="100000"/>
                  </a:srgbClr>
                </a:solidFill>
                <a:latin typeface="Arial" panose="020B0604020202020204"/>
                <a:ea typeface="Arial" panose="020B0604020202020204"/>
                <a:cs typeface="Arial" panose="020B0604020202020204"/>
              </a:rPr>
              <a:t>0.3</a:t>
            </a:r>
            <a:endParaRPr sz="1100" dirty="0">
              <a:latin typeface="Arial" panose="020B0604020202020204"/>
              <a:ea typeface="Arial" panose="020B0604020202020204"/>
              <a:cs typeface="Arial" panose="020B0604020202020204"/>
            </a:endParaRPr>
          </a:p>
        </p:txBody>
      </p:sp>
      <p:sp>
        <p:nvSpPr>
          <p:cNvPr id="1880" name="textbox 1880"/>
          <p:cNvSpPr/>
          <p:nvPr/>
        </p:nvSpPr>
        <p:spPr>
          <a:xfrm>
            <a:off x="3482640" y="4132754"/>
            <a:ext cx="540384" cy="3719195"/>
          </a:xfrm>
          <a:prstGeom prst="rect">
            <a:avLst/>
          </a:prstGeom>
          <a:noFill/>
          <a:ln w="0" cap="flat">
            <a:noFill/>
            <a:prstDash val="solid"/>
            <a:miter lim="0"/>
          </a:ln>
        </p:spPr>
        <p:txBody>
          <a:bodyPr vert="horz" wrap="square" lIns="0" tIns="0" rIns="0" bIns="0"/>
          <a:p>
            <a:pPr algn="l" rtl="0" eaLnBrk="0">
              <a:lnSpc>
                <a:spcPct val="84000"/>
              </a:lnSpc>
            </a:pPr>
            <a:endParaRPr sz="100" dirty="0">
              <a:latin typeface="Arial" panose="020B0604020202020204"/>
              <a:ea typeface="Arial" panose="020B0604020202020204"/>
              <a:cs typeface="Arial" panose="020B0604020202020204"/>
            </a:endParaRPr>
          </a:p>
          <a:p>
            <a:pPr marL="95250" algn="l" rtl="0" eaLnBrk="0">
              <a:lnSpc>
                <a:spcPct val="77000"/>
              </a:lnSpc>
            </a:pPr>
            <a:r>
              <a:rPr sz="1100" kern="0" spc="40" dirty="0">
                <a:solidFill>
                  <a:srgbClr val="FFFFFF">
                    <a:alpha val="100000"/>
                  </a:srgbClr>
                </a:solidFill>
                <a:latin typeface="Arial" panose="020B0604020202020204"/>
                <a:ea typeface="Arial" panose="020B0604020202020204"/>
                <a:cs typeface="Arial" panose="020B0604020202020204"/>
              </a:rPr>
              <a:t>Code</a:t>
            </a:r>
            <a:endParaRPr sz="1100" dirty="0">
              <a:latin typeface="Arial" panose="020B0604020202020204"/>
              <a:ea typeface="Arial" panose="020B0604020202020204"/>
              <a:cs typeface="Arial" panose="020B0604020202020204"/>
            </a:endParaRPr>
          </a:p>
          <a:p>
            <a:pPr algn="l" rtl="0" eaLnBrk="0">
              <a:lnSpc>
                <a:spcPct val="108000"/>
              </a:lnSpc>
            </a:pPr>
            <a:endParaRPr sz="1000" dirty="0">
              <a:latin typeface="Arial" panose="020B0604020202020204"/>
              <a:ea typeface="Arial" panose="020B0604020202020204"/>
              <a:cs typeface="Arial" panose="020B0604020202020204"/>
            </a:endParaRPr>
          </a:p>
          <a:p>
            <a:pPr marL="151130" algn="l" rtl="0" eaLnBrk="0">
              <a:lnSpc>
                <a:spcPct val="76000"/>
              </a:lnSpc>
              <a:spcBef>
                <a:spcPts val="340"/>
              </a:spcBef>
            </a:pPr>
            <a:r>
              <a:rPr sz="1100" kern="0" spc="20" dirty="0">
                <a:solidFill>
                  <a:srgbClr val="231F20">
                    <a:alpha val="100000"/>
                  </a:srgbClr>
                </a:solidFill>
                <a:latin typeface="Arial" panose="020B0604020202020204"/>
                <a:ea typeface="Arial" panose="020B0604020202020204"/>
                <a:cs typeface="Arial" panose="020B0604020202020204"/>
              </a:rPr>
              <a:t>BW</a:t>
            </a:r>
            <a:endParaRPr sz="1100" dirty="0">
              <a:latin typeface="Arial" panose="020B0604020202020204"/>
              <a:ea typeface="Arial" panose="020B0604020202020204"/>
              <a:cs typeface="Arial" panose="020B0604020202020204"/>
            </a:endParaRPr>
          </a:p>
          <a:p>
            <a:pPr marL="122555" algn="l" rtl="0" eaLnBrk="0">
              <a:lnSpc>
                <a:spcPct val="76000"/>
              </a:lnSpc>
              <a:spcBef>
                <a:spcPts val="1415"/>
              </a:spcBef>
            </a:pPr>
            <a:r>
              <a:rPr sz="1100" kern="0" spc="20" dirty="0">
                <a:solidFill>
                  <a:srgbClr val="231F20">
                    <a:alpha val="100000"/>
                  </a:srgbClr>
                </a:solidFill>
                <a:latin typeface="Arial" panose="020B0604020202020204"/>
                <a:ea typeface="Arial" panose="020B0604020202020204"/>
                <a:cs typeface="Arial" panose="020B0604020202020204"/>
              </a:rPr>
              <a:t>Psat</a:t>
            </a:r>
            <a:endParaRPr sz="1100" dirty="0">
              <a:latin typeface="Arial" panose="020B0604020202020204"/>
              <a:ea typeface="Arial" panose="020B0604020202020204"/>
              <a:cs typeface="Arial" panose="020B0604020202020204"/>
            </a:endParaRPr>
          </a:p>
          <a:p>
            <a:pPr marL="164465" algn="l" rtl="0" eaLnBrk="0">
              <a:lnSpc>
                <a:spcPct val="76000"/>
              </a:lnSpc>
              <a:spcBef>
                <a:spcPts val="1520"/>
              </a:spcBef>
            </a:pPr>
            <a:r>
              <a:rPr sz="1100" kern="0" spc="10" dirty="0">
                <a:solidFill>
                  <a:srgbClr val="231F20">
                    <a:alpha val="100000"/>
                  </a:srgbClr>
                </a:solidFill>
                <a:latin typeface="Arial" panose="020B0604020202020204"/>
                <a:ea typeface="Arial" panose="020B0604020202020204"/>
                <a:cs typeface="Arial" panose="020B0604020202020204"/>
              </a:rPr>
              <a:t>Pin</a:t>
            </a:r>
            <a:endParaRPr sz="1100" dirty="0">
              <a:latin typeface="Arial" panose="020B0604020202020204"/>
              <a:ea typeface="Arial" panose="020B0604020202020204"/>
              <a:cs typeface="Arial" panose="020B0604020202020204"/>
            </a:endParaRPr>
          </a:p>
          <a:p>
            <a:pPr marL="110490" algn="l" rtl="0" eaLnBrk="0">
              <a:lnSpc>
                <a:spcPct val="77000"/>
              </a:lnSpc>
              <a:spcBef>
                <a:spcPts val="1460"/>
              </a:spcBef>
            </a:pPr>
            <a:r>
              <a:rPr sz="1100" kern="0" spc="30" dirty="0">
                <a:solidFill>
                  <a:srgbClr val="231F20">
                    <a:alpha val="100000"/>
                  </a:srgbClr>
                </a:solidFill>
                <a:latin typeface="Arial" panose="020B0604020202020204"/>
                <a:ea typeface="Arial" panose="020B0604020202020204"/>
                <a:cs typeface="Arial" panose="020B0604020202020204"/>
              </a:rPr>
              <a:t>Gain</a:t>
            </a:r>
            <a:endParaRPr sz="1100" dirty="0">
              <a:latin typeface="Arial" panose="020B0604020202020204"/>
              <a:ea typeface="Arial" panose="020B0604020202020204"/>
              <a:cs typeface="Arial" panose="020B0604020202020204"/>
            </a:endParaRPr>
          </a:p>
          <a:p>
            <a:pPr algn="l" rtl="0" eaLnBrk="0">
              <a:lnSpc>
                <a:spcPct val="100000"/>
              </a:lnSpc>
            </a:pPr>
            <a:endParaRPr sz="1000" dirty="0">
              <a:latin typeface="Arial" panose="020B0604020202020204"/>
              <a:ea typeface="Arial" panose="020B0604020202020204"/>
              <a:cs typeface="Arial" panose="020B0604020202020204"/>
            </a:endParaRPr>
          </a:p>
          <a:p>
            <a:pPr marL="16510" algn="l" rtl="0" eaLnBrk="0">
              <a:lnSpc>
                <a:spcPct val="77000"/>
              </a:lnSpc>
              <a:spcBef>
                <a:spcPts val="335"/>
              </a:spcBef>
            </a:pPr>
            <a:r>
              <a:rPr sz="1100" kern="0" spc="50" dirty="0">
                <a:solidFill>
                  <a:srgbClr val="231F20">
                    <a:alpha val="100000"/>
                  </a:srgbClr>
                </a:solidFill>
                <a:latin typeface="Arial" panose="020B0604020202020204"/>
                <a:ea typeface="Arial" panose="020B0604020202020204"/>
                <a:cs typeface="Arial" panose="020B0604020202020204"/>
              </a:rPr>
              <a:t>I/O-</a:t>
            </a:r>
            <a:r>
              <a:rPr sz="1100" kern="0" spc="0" dirty="0">
                <a:solidFill>
                  <a:srgbClr val="231F20">
                    <a:alpha val="100000"/>
                  </a:srgbClr>
                </a:solidFill>
                <a:latin typeface="Arial" panose="020B0604020202020204"/>
                <a:ea typeface="Arial" panose="020B0604020202020204"/>
                <a:cs typeface="Arial" panose="020B0604020202020204"/>
              </a:rPr>
              <a:t>IMP</a:t>
            </a:r>
            <a:endParaRPr sz="1100" dirty="0">
              <a:latin typeface="Arial" panose="020B0604020202020204"/>
              <a:ea typeface="Arial" panose="020B0604020202020204"/>
              <a:cs typeface="Arial" panose="020B0604020202020204"/>
            </a:endParaRPr>
          </a:p>
          <a:p>
            <a:pPr algn="l" rtl="0" eaLnBrk="0">
              <a:lnSpc>
                <a:spcPct val="101000"/>
              </a:lnSpc>
            </a:pPr>
            <a:endParaRPr sz="1000" dirty="0">
              <a:latin typeface="Arial" panose="020B0604020202020204"/>
              <a:ea typeface="Arial" panose="020B0604020202020204"/>
              <a:cs typeface="Arial" panose="020B0604020202020204"/>
            </a:endParaRPr>
          </a:p>
          <a:p>
            <a:pPr marL="132715" algn="l" rtl="0" eaLnBrk="0">
              <a:lnSpc>
                <a:spcPct val="76000"/>
              </a:lnSpc>
              <a:spcBef>
                <a:spcPts val="340"/>
              </a:spcBef>
            </a:pPr>
            <a:r>
              <a:rPr sz="1100" kern="0" spc="50" dirty="0">
                <a:solidFill>
                  <a:srgbClr val="231F20">
                    <a:alpha val="100000"/>
                  </a:srgbClr>
                </a:solidFill>
                <a:latin typeface="Arial" panose="020B0604020202020204"/>
                <a:ea typeface="Arial" panose="020B0604020202020204"/>
                <a:cs typeface="Arial" panose="020B0604020202020204"/>
              </a:rPr>
              <a:t>Vdc</a:t>
            </a:r>
            <a:endParaRPr sz="1100" dirty="0">
              <a:latin typeface="Arial" panose="020B0604020202020204"/>
              <a:ea typeface="Arial" panose="020B0604020202020204"/>
              <a:cs typeface="Arial" panose="020B0604020202020204"/>
            </a:endParaRPr>
          </a:p>
          <a:p>
            <a:pPr algn="l" rtl="0" eaLnBrk="0">
              <a:lnSpc>
                <a:spcPct val="124000"/>
              </a:lnSpc>
            </a:pPr>
            <a:endParaRPr sz="1000" dirty="0">
              <a:latin typeface="Arial" panose="020B0604020202020204"/>
              <a:ea typeface="Arial" panose="020B0604020202020204"/>
              <a:cs typeface="Arial" panose="020B0604020202020204"/>
            </a:endParaRPr>
          </a:p>
          <a:p>
            <a:pPr marL="88265" algn="l" rtl="0" eaLnBrk="0">
              <a:lnSpc>
                <a:spcPct val="76000"/>
              </a:lnSpc>
              <a:spcBef>
                <a:spcPts val="330"/>
              </a:spcBef>
            </a:pPr>
            <a:r>
              <a:rPr sz="1100" kern="0" spc="20" dirty="0">
                <a:solidFill>
                  <a:srgbClr val="231F20">
                    <a:alpha val="100000"/>
                  </a:srgbClr>
                </a:solidFill>
                <a:latin typeface="Arial" panose="020B0604020202020204"/>
                <a:ea typeface="Arial" panose="020B0604020202020204"/>
                <a:cs typeface="Arial" panose="020B0604020202020204"/>
              </a:rPr>
              <a:t>Pdiss</a:t>
            </a:r>
            <a:endParaRPr sz="1100" dirty="0">
              <a:latin typeface="Arial" panose="020B0604020202020204"/>
              <a:ea typeface="Arial" panose="020B0604020202020204"/>
              <a:cs typeface="Arial" panose="020B0604020202020204"/>
            </a:endParaRPr>
          </a:p>
          <a:p>
            <a:pPr marL="165735" algn="l" rtl="0" eaLnBrk="0">
              <a:lnSpc>
                <a:spcPct val="77000"/>
              </a:lnSpc>
              <a:spcBef>
                <a:spcPts val="1285"/>
              </a:spcBef>
            </a:pPr>
            <a:r>
              <a:rPr sz="1100" kern="0" spc="30" dirty="0">
                <a:solidFill>
                  <a:srgbClr val="231F20">
                    <a:alpha val="100000"/>
                  </a:srgbClr>
                </a:solidFill>
                <a:latin typeface="Arial" panose="020B0604020202020204"/>
                <a:ea typeface="Arial" panose="020B0604020202020204"/>
                <a:cs typeface="Arial" panose="020B0604020202020204"/>
              </a:rPr>
              <a:t>OT</a:t>
            </a:r>
            <a:endParaRPr sz="1100" dirty="0">
              <a:latin typeface="Arial" panose="020B0604020202020204"/>
              <a:ea typeface="Arial" panose="020B0604020202020204"/>
              <a:cs typeface="Arial" panose="020B0604020202020204"/>
            </a:endParaRPr>
          </a:p>
          <a:p>
            <a:pPr marL="156210" algn="l" rtl="0" eaLnBrk="0">
              <a:lnSpc>
                <a:spcPct val="76000"/>
              </a:lnSpc>
              <a:spcBef>
                <a:spcPts val="1345"/>
              </a:spcBef>
            </a:pPr>
            <a:r>
              <a:rPr sz="1100" kern="0" spc="20" dirty="0">
                <a:solidFill>
                  <a:srgbClr val="231F20">
                    <a:alpha val="100000"/>
                  </a:srgbClr>
                </a:solidFill>
                <a:latin typeface="Arial" panose="020B0604020202020204"/>
                <a:ea typeface="Arial" panose="020B0604020202020204"/>
                <a:cs typeface="Arial" panose="020B0604020202020204"/>
              </a:rPr>
              <a:t>DM</a:t>
            </a:r>
            <a:endParaRPr sz="1100" dirty="0">
              <a:latin typeface="Arial" panose="020B0604020202020204"/>
              <a:ea typeface="Arial" panose="020B0604020202020204"/>
              <a:cs typeface="Arial" panose="020B0604020202020204"/>
            </a:endParaRPr>
          </a:p>
          <a:p>
            <a:pPr algn="l" rtl="0" eaLnBrk="0">
              <a:lnSpc>
                <a:spcPct val="103000"/>
              </a:lnSpc>
            </a:pPr>
            <a:endParaRPr sz="1000" dirty="0">
              <a:latin typeface="Arial" panose="020B0604020202020204"/>
              <a:ea typeface="Arial" panose="020B0604020202020204"/>
              <a:cs typeface="Arial" panose="020B0604020202020204"/>
            </a:endParaRPr>
          </a:p>
          <a:p>
            <a:pPr marL="147955" algn="l" rtl="0" eaLnBrk="0">
              <a:lnSpc>
                <a:spcPct val="76000"/>
              </a:lnSpc>
              <a:spcBef>
                <a:spcPts val="340"/>
              </a:spcBef>
            </a:pPr>
            <a:r>
              <a:rPr sz="1100" kern="0" spc="60" dirty="0">
                <a:solidFill>
                  <a:srgbClr val="231F20">
                    <a:alpha val="100000"/>
                  </a:srgbClr>
                </a:solidFill>
                <a:latin typeface="Arial" panose="020B0604020202020204"/>
                <a:ea typeface="Arial" panose="020B0604020202020204"/>
                <a:cs typeface="Arial" panose="020B0604020202020204"/>
              </a:rPr>
              <a:t>WT</a:t>
            </a:r>
            <a:endParaRPr sz="1100" dirty="0">
              <a:latin typeface="Arial" panose="020B0604020202020204"/>
              <a:ea typeface="Arial" panose="020B0604020202020204"/>
              <a:cs typeface="Arial" panose="020B0604020202020204"/>
            </a:endParaRPr>
          </a:p>
          <a:p>
            <a:pPr algn="l" rtl="0" eaLnBrk="0">
              <a:lnSpc>
                <a:spcPct val="116000"/>
              </a:lnSpc>
            </a:pPr>
            <a:endParaRPr sz="1000" dirty="0">
              <a:latin typeface="Arial" panose="020B0604020202020204"/>
              <a:ea typeface="Arial" panose="020B0604020202020204"/>
              <a:cs typeface="Arial" panose="020B0604020202020204"/>
            </a:endParaRPr>
          </a:p>
          <a:p>
            <a:pPr algn="l" rtl="0" eaLnBrk="0">
              <a:lnSpc>
                <a:spcPct val="138000"/>
              </a:lnSpc>
            </a:pPr>
            <a:endParaRPr sz="200" dirty="0">
              <a:latin typeface="Arial" panose="020B0604020202020204"/>
              <a:ea typeface="Arial" panose="020B0604020202020204"/>
              <a:cs typeface="Arial" panose="020B0604020202020204"/>
            </a:endParaRPr>
          </a:p>
          <a:p>
            <a:pPr marL="12700" algn="l" rtl="0" eaLnBrk="0">
              <a:lnSpc>
                <a:spcPct val="85000"/>
              </a:lnSpc>
              <a:spcBef>
                <a:spcPts val="0"/>
              </a:spcBef>
            </a:pPr>
            <a:r>
              <a:rPr sz="1100" kern="0" spc="30" dirty="0">
                <a:solidFill>
                  <a:srgbClr val="231F20">
                    <a:alpha val="100000"/>
                  </a:srgbClr>
                </a:solidFill>
                <a:latin typeface="Arial" panose="020B0604020202020204"/>
                <a:ea typeface="Arial" panose="020B0604020202020204"/>
                <a:cs typeface="Arial" panose="020B0604020202020204"/>
              </a:rPr>
              <a:t>Cooling</a:t>
            </a:r>
            <a:endParaRPr sz="1100" dirty="0">
              <a:latin typeface="Arial" panose="020B0604020202020204"/>
              <a:ea typeface="Arial" panose="020B0604020202020204"/>
              <a:cs typeface="Arial" panose="020B0604020202020204"/>
            </a:endParaRPr>
          </a:p>
        </p:txBody>
      </p:sp>
      <p:sp>
        <p:nvSpPr>
          <p:cNvPr id="1882" name="textbox 1882"/>
          <p:cNvSpPr/>
          <p:nvPr/>
        </p:nvSpPr>
        <p:spPr>
          <a:xfrm>
            <a:off x="588388" y="7921374"/>
            <a:ext cx="1534160" cy="168910"/>
          </a:xfrm>
          <a:prstGeom prst="rect">
            <a:avLst/>
          </a:prstGeom>
          <a:noFill/>
          <a:ln w="0" cap="flat">
            <a:noFill/>
            <a:prstDash val="solid"/>
            <a:miter lim="0"/>
          </a:ln>
        </p:spPr>
        <p:txBody>
          <a:bodyPr vert="horz" wrap="square" lIns="0" tIns="0" rIns="0" bIns="0"/>
          <a:p>
            <a:pPr algn="l" rtl="0" eaLnBrk="0">
              <a:lnSpc>
                <a:spcPct val="87000"/>
              </a:lnSpc>
            </a:pPr>
            <a:endParaRPr sz="100" dirty="0">
              <a:latin typeface="Arial" panose="020B0604020202020204"/>
              <a:ea typeface="Arial" panose="020B0604020202020204"/>
              <a:cs typeface="Arial" panose="020B0604020202020204"/>
            </a:endParaRPr>
          </a:p>
          <a:p>
            <a:pPr marL="12700" algn="l" rtl="0" eaLnBrk="0">
              <a:lnSpc>
                <a:spcPct val="85000"/>
              </a:lnSpc>
            </a:pPr>
            <a:r>
              <a:rPr sz="1100" kern="0" spc="30" dirty="0">
                <a:solidFill>
                  <a:srgbClr val="21294D">
                    <a:alpha val="100000"/>
                  </a:srgbClr>
                </a:solidFill>
                <a:latin typeface="Arial" panose="020B0604020202020204"/>
                <a:ea typeface="Arial" panose="020B0604020202020204"/>
                <a:cs typeface="Arial" panose="020B0604020202020204"/>
              </a:rPr>
              <a:t>1.2</a:t>
            </a:r>
            <a:r>
              <a:rPr sz="1100" kern="0" spc="130" dirty="0">
                <a:solidFill>
                  <a:srgbClr val="21294D">
                    <a:alpha val="100000"/>
                  </a:srgbClr>
                </a:solidFill>
                <a:latin typeface="Arial" panose="020B0604020202020204"/>
                <a:ea typeface="Arial" panose="020B0604020202020204"/>
                <a:cs typeface="Arial" panose="020B0604020202020204"/>
              </a:rPr>
              <a:t> </a:t>
            </a:r>
            <a:r>
              <a:rPr sz="1100" kern="0" spc="30" dirty="0">
                <a:solidFill>
                  <a:srgbClr val="21294D">
                    <a:alpha val="100000"/>
                  </a:srgbClr>
                </a:solidFill>
                <a:latin typeface="Arial" panose="020B0604020202020204"/>
                <a:ea typeface="Arial" panose="020B0604020202020204"/>
                <a:cs typeface="Arial" panose="020B0604020202020204"/>
              </a:rPr>
              <a:t>Interface</a:t>
            </a:r>
            <a:r>
              <a:rPr sz="1100" kern="0" spc="130" dirty="0">
                <a:solidFill>
                  <a:srgbClr val="21294D">
                    <a:alpha val="100000"/>
                  </a:srgbClr>
                </a:solidFill>
                <a:latin typeface="Arial" panose="020B0604020202020204"/>
                <a:ea typeface="Arial" panose="020B0604020202020204"/>
                <a:cs typeface="Arial" panose="020B0604020202020204"/>
              </a:rPr>
              <a:t> </a:t>
            </a:r>
            <a:r>
              <a:rPr sz="1100" kern="0" spc="30" dirty="0">
                <a:solidFill>
                  <a:srgbClr val="21294D">
                    <a:alpha val="100000"/>
                  </a:srgbClr>
                </a:solidFill>
                <a:latin typeface="Arial" panose="020B0604020202020204"/>
                <a:ea typeface="Arial" panose="020B0604020202020204"/>
                <a:cs typeface="Arial" panose="020B0604020202020204"/>
              </a:rPr>
              <a:t>D</a:t>
            </a:r>
            <a:r>
              <a:rPr sz="1100" kern="0" spc="20" dirty="0">
                <a:solidFill>
                  <a:srgbClr val="21294D">
                    <a:alpha val="100000"/>
                  </a:srgbClr>
                </a:solidFill>
                <a:latin typeface="Arial" panose="020B0604020202020204"/>
                <a:ea typeface="Arial" panose="020B0604020202020204"/>
                <a:cs typeface="Arial" panose="020B0604020202020204"/>
              </a:rPr>
              <a:t>efinition</a:t>
            </a:r>
            <a:endParaRPr sz="1100" dirty="0">
              <a:latin typeface="Arial" panose="020B0604020202020204"/>
              <a:ea typeface="Arial" panose="020B0604020202020204"/>
              <a:cs typeface="Arial" panose="020B0604020202020204"/>
            </a:endParaRPr>
          </a:p>
        </p:txBody>
      </p:sp>
      <p:sp>
        <p:nvSpPr>
          <p:cNvPr id="1886" name="textbox 1886"/>
          <p:cNvSpPr/>
          <p:nvPr/>
        </p:nvSpPr>
        <p:spPr>
          <a:xfrm>
            <a:off x="4205779" y="1360650"/>
            <a:ext cx="1650364" cy="149225"/>
          </a:xfrm>
          <a:prstGeom prst="rect">
            <a:avLst/>
          </a:prstGeom>
          <a:noFill/>
          <a:ln w="0" cap="flat">
            <a:noFill/>
            <a:prstDash val="solid"/>
            <a:miter lim="0"/>
          </a:ln>
        </p:spPr>
        <p:txBody>
          <a:bodyPr vert="horz" wrap="square" lIns="0" tIns="0" rIns="0" bIns="0"/>
          <a:p>
            <a:pPr algn="l" rtl="0" eaLnBrk="0">
              <a:lnSpc>
                <a:spcPct val="84000"/>
              </a:lnSpc>
            </a:pPr>
            <a:endParaRPr sz="100" dirty="0">
              <a:latin typeface="Arial" panose="020B0604020202020204"/>
              <a:ea typeface="Arial" panose="020B0604020202020204"/>
              <a:cs typeface="Arial" panose="020B0604020202020204"/>
            </a:endParaRPr>
          </a:p>
          <a:p>
            <a:pPr marL="12700" algn="l" rtl="0" eaLnBrk="0">
              <a:lnSpc>
                <a:spcPct val="81000"/>
              </a:lnSpc>
            </a:pPr>
            <a:r>
              <a:rPr sz="1000" kern="0" spc="10" dirty="0">
                <a:solidFill>
                  <a:srgbClr val="1F2B4A">
                    <a:alpha val="100000"/>
                  </a:srgbClr>
                </a:solidFill>
                <a:latin typeface="Arial" panose="020B0604020202020204"/>
                <a:ea typeface="Arial" panose="020B0604020202020204"/>
                <a:cs typeface="Arial" panose="020B0604020202020204"/>
              </a:rPr>
              <a:t>Output</a:t>
            </a:r>
            <a:r>
              <a:rPr sz="1000" kern="0" spc="110" dirty="0">
                <a:solidFill>
                  <a:srgbClr val="1F2B4A">
                    <a:alpha val="100000"/>
                  </a:srgbClr>
                </a:solidFill>
                <a:latin typeface="Arial" panose="020B0604020202020204"/>
                <a:ea typeface="Arial" panose="020B0604020202020204"/>
                <a:cs typeface="Arial" panose="020B0604020202020204"/>
              </a:rPr>
              <a:t> </a:t>
            </a:r>
            <a:r>
              <a:rPr sz="1000" kern="0" spc="10" dirty="0">
                <a:solidFill>
                  <a:srgbClr val="1F2B4A">
                    <a:alpha val="100000"/>
                  </a:srgbClr>
                </a:solidFill>
                <a:latin typeface="Arial" panose="020B0604020202020204"/>
                <a:ea typeface="Arial" panose="020B0604020202020204"/>
                <a:cs typeface="Arial" panose="020B0604020202020204"/>
              </a:rPr>
              <a:t>Power Curve Graph:</a:t>
            </a:r>
            <a:endParaRPr sz="1000" dirty="0">
              <a:latin typeface="Arial" panose="020B0604020202020204"/>
              <a:ea typeface="Arial" panose="020B0604020202020204"/>
              <a:cs typeface="Arial" panose="020B0604020202020204"/>
            </a:endParaRPr>
          </a:p>
        </p:txBody>
      </p:sp>
      <p:pic>
        <p:nvPicPr>
          <p:cNvPr id="1888" name="picture 1888"/>
          <p:cNvPicPr>
            <a:picLocks noChangeAspect="1"/>
          </p:cNvPicPr>
          <p:nvPr/>
        </p:nvPicPr>
        <p:blipFill>
          <a:blip r:embed="rId9"/>
          <a:stretch>
            <a:fillRect/>
          </a:stretch>
        </p:blipFill>
        <p:spPr>
          <a:xfrm rot="21600000">
            <a:off x="673705" y="1013694"/>
            <a:ext cx="2580034" cy="2580034"/>
          </a:xfrm>
          <a:prstGeom prst="rect">
            <a:avLst/>
          </a:prstGeom>
        </p:spPr>
      </p:pic>
      <p:sp>
        <p:nvSpPr>
          <p:cNvPr id="1890" name="textbox 1890"/>
          <p:cNvSpPr/>
          <p:nvPr/>
        </p:nvSpPr>
        <p:spPr>
          <a:xfrm>
            <a:off x="192238" y="576196"/>
            <a:ext cx="7094855" cy="721994"/>
          </a:xfrm>
          <a:prstGeom prst="rect">
            <a:avLst/>
          </a:prstGeom>
          <a:solidFill>
            <a:srgbClr val="E6E7E9">
              <a:alpha val="100000"/>
            </a:srgbClr>
          </a:solidFill>
          <a:ln w="0" cap="flat">
            <a:noFill/>
            <a:prstDash val="solid"/>
            <a:miter lim="0"/>
          </a:ln>
        </p:spPr>
        <p:txBody>
          <a:bodyPr vert="horz" wrap="square" lIns="0" tIns="0" rIns="0" bIns="0"/>
          <a:p>
            <a:pPr algn="l" rtl="0" eaLnBrk="0">
              <a:lnSpc>
                <a:spcPct val="117000"/>
              </a:lnSpc>
            </a:pPr>
            <a:endParaRPr sz="500" dirty="0">
              <a:latin typeface="Arial" panose="020B0604020202020204"/>
              <a:ea typeface="Arial" panose="020B0604020202020204"/>
              <a:cs typeface="Arial" panose="020B0604020202020204"/>
            </a:endParaRPr>
          </a:p>
          <a:p>
            <a:pPr marL="336550" algn="l" rtl="0" eaLnBrk="0">
              <a:lnSpc>
                <a:spcPct val="83000"/>
              </a:lnSpc>
              <a:spcBef>
                <a:spcPts val="5"/>
              </a:spcBef>
            </a:pPr>
            <a:r>
              <a:rPr sz="1700" b="1" kern="0" spc="70" dirty="0">
                <a:solidFill>
                  <a:srgbClr val="231F20">
                    <a:alpha val="100000"/>
                  </a:srgbClr>
                </a:solidFill>
                <a:latin typeface="Arial" panose="020B0604020202020204"/>
                <a:ea typeface="Arial" panose="020B0604020202020204"/>
                <a:cs typeface="Arial" panose="020B0604020202020204"/>
              </a:rPr>
              <a:t>RF</a:t>
            </a:r>
            <a:r>
              <a:rPr sz="1700" b="1" kern="0" spc="220" dirty="0">
                <a:solidFill>
                  <a:srgbClr val="231F20">
                    <a:alpha val="100000"/>
                  </a:srgbClr>
                </a:solidFill>
                <a:latin typeface="Arial" panose="020B0604020202020204"/>
                <a:ea typeface="Arial" panose="020B0604020202020204"/>
                <a:cs typeface="Arial" panose="020B0604020202020204"/>
              </a:rPr>
              <a:t> </a:t>
            </a:r>
            <a:r>
              <a:rPr sz="1700" b="1" kern="0" spc="70" dirty="0">
                <a:solidFill>
                  <a:srgbClr val="231F20">
                    <a:alpha val="100000"/>
                  </a:srgbClr>
                </a:solidFill>
                <a:latin typeface="Arial" panose="020B0604020202020204"/>
                <a:ea typeface="Arial" panose="020B0604020202020204"/>
                <a:cs typeface="Arial" panose="020B0604020202020204"/>
              </a:rPr>
              <a:t>Power Amplifier</a:t>
            </a:r>
            <a:endParaRPr sz="1700" dirty="0">
              <a:latin typeface="Arial" panose="020B0604020202020204"/>
              <a:ea typeface="Arial" panose="020B0604020202020204"/>
              <a:cs typeface="Arial" panose="020B0604020202020204"/>
            </a:endParaRPr>
          </a:p>
          <a:p>
            <a:pPr marL="318135" algn="l" rtl="0" eaLnBrk="0">
              <a:lnSpc>
                <a:spcPct val="85000"/>
              </a:lnSpc>
              <a:spcBef>
                <a:spcPts val="175"/>
              </a:spcBef>
            </a:pPr>
            <a:r>
              <a:rPr sz="1100" kern="0" spc="100" dirty="0">
                <a:solidFill>
                  <a:srgbClr val="231F20">
                    <a:alpha val="100000"/>
                  </a:srgbClr>
                </a:solidFill>
                <a:latin typeface="Arial" panose="020B0604020202020204"/>
                <a:ea typeface="Arial" panose="020B0604020202020204"/>
                <a:cs typeface="Arial" panose="020B0604020202020204"/>
              </a:rPr>
              <a:t>0.3~2</a:t>
            </a:r>
            <a:r>
              <a:rPr sz="1100" kern="0" spc="0" dirty="0">
                <a:solidFill>
                  <a:srgbClr val="231F20">
                    <a:alpha val="100000"/>
                  </a:srgbClr>
                </a:solidFill>
                <a:latin typeface="Arial" panose="020B0604020202020204"/>
                <a:ea typeface="Arial" panose="020B0604020202020204"/>
                <a:cs typeface="Arial" panose="020B0604020202020204"/>
              </a:rPr>
              <a:t>GHz</a:t>
            </a:r>
            <a:r>
              <a:rPr sz="1100" kern="0" spc="100" dirty="0">
                <a:solidFill>
                  <a:srgbClr val="231F20">
                    <a:alpha val="100000"/>
                  </a:srgbClr>
                </a:solidFill>
                <a:latin typeface="Arial" panose="020B0604020202020204"/>
                <a:ea typeface="Arial" panose="020B0604020202020204"/>
                <a:cs typeface="Arial" panose="020B0604020202020204"/>
              </a:rPr>
              <a:t>  50</a:t>
            </a:r>
            <a:r>
              <a:rPr sz="1100" kern="0" spc="0" dirty="0">
                <a:solidFill>
                  <a:srgbClr val="231F20">
                    <a:alpha val="100000"/>
                  </a:srgbClr>
                </a:solidFill>
                <a:latin typeface="Arial" panose="020B0604020202020204"/>
                <a:ea typeface="Arial" panose="020B0604020202020204"/>
                <a:cs typeface="Arial" panose="020B0604020202020204"/>
              </a:rPr>
              <a:t>W</a:t>
            </a:r>
            <a:r>
              <a:rPr sz="1100" kern="0" spc="100" dirty="0">
                <a:solidFill>
                  <a:srgbClr val="231F20">
                    <a:alpha val="100000"/>
                  </a:srgbClr>
                </a:solidFill>
                <a:latin typeface="Arial" panose="020B0604020202020204"/>
                <a:ea typeface="Arial" panose="020B0604020202020204"/>
                <a:cs typeface="Arial" panose="020B0604020202020204"/>
              </a:rPr>
              <a:t>   </a:t>
            </a:r>
            <a:r>
              <a:rPr sz="1100" kern="0" spc="0" dirty="0">
                <a:solidFill>
                  <a:srgbClr val="231F20">
                    <a:alpha val="100000"/>
                  </a:srgbClr>
                </a:solidFill>
                <a:latin typeface="Arial" panose="020B0604020202020204"/>
                <a:ea typeface="Arial" panose="020B0604020202020204"/>
                <a:cs typeface="Arial" panose="020B0604020202020204"/>
              </a:rPr>
              <a:t>Amplifier</a:t>
            </a:r>
            <a:r>
              <a:rPr sz="1100" kern="0" spc="100" dirty="0">
                <a:solidFill>
                  <a:srgbClr val="231F20">
                    <a:alpha val="100000"/>
                  </a:srgbClr>
                </a:solidFill>
                <a:latin typeface="Arial" panose="020B0604020202020204"/>
                <a:ea typeface="Arial" panose="020B0604020202020204"/>
                <a:cs typeface="Arial" panose="020B0604020202020204"/>
              </a:rPr>
              <a:t> </a:t>
            </a:r>
            <a:r>
              <a:rPr sz="1100" kern="0" spc="0" dirty="0">
                <a:solidFill>
                  <a:srgbClr val="231F20">
                    <a:alpha val="100000"/>
                  </a:srgbClr>
                </a:solidFill>
                <a:latin typeface="Arial" panose="020B0604020202020204"/>
                <a:ea typeface="Arial" panose="020B0604020202020204"/>
                <a:cs typeface="Arial" panose="020B0604020202020204"/>
              </a:rPr>
              <a:t>Module</a:t>
            </a:r>
            <a:endParaRPr sz="1100" dirty="0">
              <a:latin typeface="Arial" panose="020B0604020202020204"/>
              <a:ea typeface="Arial" panose="020B0604020202020204"/>
              <a:cs typeface="Arial" panose="020B0604020202020204"/>
            </a:endParaRPr>
          </a:p>
          <a:p>
            <a:pPr marL="328295" algn="l" rtl="0" eaLnBrk="0">
              <a:lnSpc>
                <a:spcPts val="1485"/>
              </a:lnSpc>
            </a:pPr>
            <a:r>
              <a:rPr sz="1100" kern="0" spc="0" dirty="0">
                <a:solidFill>
                  <a:srgbClr val="231F20">
                    <a:alpha val="100000"/>
                  </a:srgbClr>
                </a:solidFill>
                <a:latin typeface="Arial" panose="020B0604020202020204"/>
                <a:ea typeface="Arial" panose="020B0604020202020204"/>
                <a:cs typeface="Arial" panose="020B0604020202020204"/>
              </a:rPr>
              <a:t>Model</a:t>
            </a:r>
            <a:r>
              <a:rPr sz="1100" kern="0" spc="70" dirty="0">
                <a:solidFill>
                  <a:srgbClr val="231F20">
                    <a:alpha val="100000"/>
                  </a:srgbClr>
                </a:solidFill>
                <a:latin typeface="Arial" panose="020B0604020202020204"/>
                <a:ea typeface="Arial" panose="020B0604020202020204"/>
                <a:cs typeface="Arial" panose="020B0604020202020204"/>
              </a:rPr>
              <a:t>: </a:t>
            </a:r>
            <a:r>
              <a:rPr sz="1100" kern="0" spc="0" dirty="0">
                <a:solidFill>
                  <a:srgbClr val="231F20">
                    <a:alpha val="100000"/>
                  </a:srgbClr>
                </a:solidFill>
                <a:latin typeface="Arial" panose="020B0604020202020204"/>
                <a:ea typeface="Arial" panose="020B0604020202020204"/>
                <a:cs typeface="Arial" panose="020B0604020202020204"/>
              </a:rPr>
              <a:t>SW</a:t>
            </a:r>
            <a:r>
              <a:rPr sz="1100" kern="0" spc="70" dirty="0">
                <a:solidFill>
                  <a:srgbClr val="231F20">
                    <a:alpha val="100000"/>
                  </a:srgbClr>
                </a:solidFill>
                <a:latin typeface="Arial" panose="020B0604020202020204"/>
                <a:ea typeface="Arial" panose="020B0604020202020204"/>
                <a:cs typeface="Arial" panose="020B0604020202020204"/>
              </a:rPr>
              <a:t>-</a:t>
            </a:r>
            <a:r>
              <a:rPr sz="1100" kern="0" spc="0" dirty="0">
                <a:solidFill>
                  <a:srgbClr val="231F20">
                    <a:alpha val="100000"/>
                  </a:srgbClr>
                </a:solidFill>
                <a:latin typeface="Arial" panose="020B0604020202020204"/>
                <a:ea typeface="Arial" panose="020B0604020202020204"/>
                <a:cs typeface="Arial" panose="020B0604020202020204"/>
              </a:rPr>
              <a:t>PA</a:t>
            </a:r>
            <a:r>
              <a:rPr sz="1100" kern="0" spc="70" dirty="0">
                <a:solidFill>
                  <a:srgbClr val="231F20">
                    <a:alpha val="100000"/>
                  </a:srgbClr>
                </a:solidFill>
                <a:latin typeface="Arial" panose="020B0604020202020204"/>
                <a:ea typeface="Arial" panose="020B0604020202020204"/>
                <a:cs typeface="Arial" panose="020B0604020202020204"/>
              </a:rPr>
              <a:t>-03002000-47</a:t>
            </a:r>
            <a:r>
              <a:rPr sz="1100" kern="0" spc="60" dirty="0">
                <a:solidFill>
                  <a:srgbClr val="231F20">
                    <a:alpha val="100000"/>
                  </a:srgbClr>
                </a:solidFill>
                <a:latin typeface="Arial" panose="020B0604020202020204"/>
                <a:ea typeface="Arial" panose="020B0604020202020204"/>
                <a:cs typeface="Arial" panose="020B0604020202020204"/>
              </a:rPr>
              <a:t>C</a:t>
            </a:r>
            <a:endParaRPr sz="1100" dirty="0">
              <a:latin typeface="Arial" panose="020B0604020202020204"/>
              <a:ea typeface="Arial" panose="020B0604020202020204"/>
              <a:cs typeface="Arial" panose="020B0604020202020204"/>
            </a:endParaRPr>
          </a:p>
        </p:txBody>
      </p:sp>
      <p:sp>
        <p:nvSpPr>
          <p:cNvPr id="1896" name="textbox 1896"/>
          <p:cNvSpPr/>
          <p:nvPr/>
        </p:nvSpPr>
        <p:spPr>
          <a:xfrm>
            <a:off x="591204" y="3754994"/>
            <a:ext cx="2186939" cy="192404"/>
          </a:xfrm>
          <a:prstGeom prst="rect">
            <a:avLst/>
          </a:prstGeom>
          <a:noFill/>
          <a:ln w="0" cap="flat">
            <a:noFill/>
            <a:prstDash val="solid"/>
            <a:miter lim="0"/>
          </a:ln>
        </p:spPr>
        <p:txBody>
          <a:bodyPr vert="horz" wrap="square" lIns="0" tIns="0" rIns="0" bIns="0"/>
          <a:p>
            <a:pPr algn="l" rtl="0" eaLnBrk="0">
              <a:lnSpc>
                <a:spcPct val="87000"/>
              </a:lnSpc>
            </a:pPr>
            <a:endParaRPr sz="100" dirty="0">
              <a:latin typeface="Arial" panose="020B0604020202020204"/>
              <a:ea typeface="Arial" panose="020B0604020202020204"/>
              <a:cs typeface="Arial" panose="020B0604020202020204"/>
            </a:endParaRPr>
          </a:p>
          <a:p>
            <a:pPr marL="12700" algn="l" rtl="0" eaLnBrk="0">
              <a:lnSpc>
                <a:spcPct val="84000"/>
              </a:lnSpc>
            </a:pPr>
            <a:r>
              <a:rPr sz="1300" kern="0" spc="30" dirty="0">
                <a:solidFill>
                  <a:srgbClr val="21294D">
                    <a:alpha val="100000"/>
                  </a:srgbClr>
                </a:solidFill>
                <a:latin typeface="Arial" panose="020B0604020202020204"/>
                <a:ea typeface="Arial" panose="020B0604020202020204"/>
                <a:cs typeface="Arial" panose="020B0604020202020204"/>
              </a:rPr>
              <a:t>1.1 Technical Specifications</a:t>
            </a:r>
            <a:endParaRPr sz="1300" dirty="0">
              <a:latin typeface="Arial" panose="020B0604020202020204"/>
              <a:ea typeface="Arial" panose="020B0604020202020204"/>
              <a:cs typeface="Arial" panose="020B0604020202020204"/>
            </a:endParaRPr>
          </a:p>
        </p:txBody>
      </p:sp>
      <p:sp>
        <p:nvSpPr>
          <p:cNvPr id="1898" name="textbox 1898"/>
          <p:cNvSpPr/>
          <p:nvPr/>
        </p:nvSpPr>
        <p:spPr>
          <a:xfrm>
            <a:off x="609193" y="3473500"/>
            <a:ext cx="2136139" cy="192404"/>
          </a:xfrm>
          <a:prstGeom prst="rect">
            <a:avLst/>
          </a:prstGeom>
          <a:noFill/>
          <a:ln w="0" cap="flat">
            <a:noFill/>
            <a:prstDash val="solid"/>
            <a:miter lim="0"/>
          </a:ln>
        </p:spPr>
        <p:txBody>
          <a:bodyPr vert="horz" wrap="square" lIns="0" tIns="0" rIns="0" bIns="0"/>
          <a:p>
            <a:pPr algn="l" rtl="0" eaLnBrk="0">
              <a:lnSpc>
                <a:spcPct val="86000"/>
              </a:lnSpc>
            </a:pPr>
            <a:endParaRPr sz="100" dirty="0">
              <a:latin typeface="Arial" panose="020B0604020202020204"/>
              <a:ea typeface="Arial" panose="020B0604020202020204"/>
              <a:cs typeface="Arial" panose="020B0604020202020204"/>
            </a:endParaRPr>
          </a:p>
          <a:p>
            <a:pPr marL="12700" algn="l" rtl="0" eaLnBrk="0">
              <a:lnSpc>
                <a:spcPct val="84000"/>
              </a:lnSpc>
            </a:pPr>
            <a:r>
              <a:rPr sz="1300" b="1" kern="0" spc="40" dirty="0">
                <a:solidFill>
                  <a:srgbClr val="231F20">
                    <a:alpha val="100000"/>
                  </a:srgbClr>
                </a:solidFill>
                <a:latin typeface="Arial" panose="020B0604020202020204"/>
                <a:ea typeface="Arial" panose="020B0604020202020204"/>
                <a:cs typeface="Arial" panose="020B0604020202020204"/>
              </a:rPr>
              <a:t>1.</a:t>
            </a:r>
            <a:r>
              <a:rPr sz="1300" b="1" kern="0" spc="120" dirty="0">
                <a:solidFill>
                  <a:srgbClr val="231F20">
                    <a:alpha val="100000"/>
                  </a:srgbClr>
                </a:solidFill>
                <a:latin typeface="Arial" panose="020B0604020202020204"/>
                <a:ea typeface="Arial" panose="020B0604020202020204"/>
                <a:cs typeface="Arial" panose="020B0604020202020204"/>
              </a:rPr>
              <a:t> </a:t>
            </a:r>
            <a:r>
              <a:rPr sz="1300" b="1" kern="0" spc="40" dirty="0">
                <a:solidFill>
                  <a:srgbClr val="231F20">
                    <a:alpha val="100000"/>
                  </a:srgbClr>
                </a:solidFill>
                <a:latin typeface="Arial" panose="020B0604020202020204"/>
                <a:ea typeface="Arial" panose="020B0604020202020204"/>
                <a:cs typeface="Arial" panose="020B0604020202020204"/>
              </a:rPr>
              <a:t>Products Speci</a:t>
            </a:r>
            <a:r>
              <a:rPr sz="1300" b="1" kern="0" spc="30" dirty="0">
                <a:solidFill>
                  <a:srgbClr val="231F20">
                    <a:alpha val="100000"/>
                  </a:srgbClr>
                </a:solidFill>
                <a:latin typeface="Arial" panose="020B0604020202020204"/>
                <a:ea typeface="Arial" panose="020B0604020202020204"/>
                <a:cs typeface="Arial" panose="020B0604020202020204"/>
              </a:rPr>
              <a:t>fication</a:t>
            </a:r>
            <a:endParaRPr sz="1300" dirty="0">
              <a:latin typeface="Arial" panose="020B0604020202020204"/>
              <a:ea typeface="Arial" panose="020B0604020202020204"/>
              <a:cs typeface="Arial" panose="020B0604020202020204"/>
            </a:endParaRPr>
          </a:p>
        </p:txBody>
      </p:sp>
      <p:sp>
        <p:nvSpPr>
          <p:cNvPr id="1912" name="textbox 1912"/>
          <p:cNvSpPr/>
          <p:nvPr/>
        </p:nvSpPr>
        <p:spPr>
          <a:xfrm>
            <a:off x="5126266" y="4132465"/>
            <a:ext cx="318770" cy="152400"/>
          </a:xfrm>
          <a:prstGeom prst="rect">
            <a:avLst/>
          </a:prstGeom>
          <a:noFill/>
          <a:ln w="0" cap="flat">
            <a:noFill/>
            <a:prstDash val="solid"/>
            <a:miter lim="0"/>
          </a:ln>
        </p:spPr>
        <p:txBody>
          <a:bodyPr vert="horz" wrap="square" lIns="0" tIns="0" rIns="0" bIns="0"/>
          <a:p>
            <a:pPr algn="l" rtl="0" eaLnBrk="0">
              <a:lnSpc>
                <a:spcPct val="81000"/>
              </a:lnSpc>
            </a:pPr>
            <a:endParaRPr sz="100" dirty="0">
              <a:latin typeface="Arial" panose="020B0604020202020204"/>
              <a:ea typeface="Arial" panose="020B0604020202020204"/>
              <a:cs typeface="Arial" panose="020B0604020202020204"/>
            </a:endParaRPr>
          </a:p>
          <a:p>
            <a:pPr marL="12700" algn="l" rtl="0" eaLnBrk="0">
              <a:lnSpc>
                <a:spcPct val="76000"/>
              </a:lnSpc>
            </a:pPr>
            <a:r>
              <a:rPr sz="1100" kern="0" spc="40" dirty="0">
                <a:solidFill>
                  <a:srgbClr val="FFFFFF">
                    <a:alpha val="100000"/>
                  </a:srgbClr>
                </a:solidFill>
                <a:latin typeface="Arial" panose="020B0604020202020204"/>
                <a:ea typeface="Arial" panose="020B0604020202020204"/>
                <a:cs typeface="Arial" panose="020B0604020202020204"/>
              </a:rPr>
              <a:t>TYP</a:t>
            </a:r>
            <a:endParaRPr sz="1100" dirty="0">
              <a:latin typeface="Arial" panose="020B0604020202020204"/>
              <a:ea typeface="Arial" panose="020B0604020202020204"/>
              <a:cs typeface="Arial" panose="020B0604020202020204"/>
            </a:endParaRPr>
          </a:p>
        </p:txBody>
      </p:sp>
      <p:sp>
        <p:nvSpPr>
          <p:cNvPr id="1914" name="textbox 1914"/>
          <p:cNvSpPr/>
          <p:nvPr/>
        </p:nvSpPr>
        <p:spPr>
          <a:xfrm>
            <a:off x="4442142" y="6695369"/>
            <a:ext cx="241300" cy="168910"/>
          </a:xfrm>
          <a:prstGeom prst="rect">
            <a:avLst/>
          </a:prstGeom>
          <a:noFill/>
          <a:ln w="0" cap="flat">
            <a:noFill/>
            <a:prstDash val="solid"/>
            <a:miter lim="0"/>
          </a:ln>
        </p:spPr>
        <p:txBody>
          <a:bodyPr vert="horz" wrap="square" lIns="0" tIns="0" rIns="0" bIns="0"/>
          <a:p>
            <a:pPr algn="l" rtl="0" eaLnBrk="0">
              <a:lnSpc>
                <a:spcPct val="87000"/>
              </a:lnSpc>
            </a:pPr>
            <a:endParaRPr sz="100" dirty="0">
              <a:latin typeface="Arial" panose="020B0604020202020204"/>
              <a:ea typeface="Arial" panose="020B0604020202020204"/>
              <a:cs typeface="Arial" panose="020B0604020202020204"/>
            </a:endParaRPr>
          </a:p>
          <a:p>
            <a:pPr marL="12700" algn="l" rtl="0" eaLnBrk="0">
              <a:lnSpc>
                <a:spcPct val="85000"/>
              </a:lnSpc>
            </a:pPr>
            <a:r>
              <a:rPr sz="1100" kern="0" spc="30" dirty="0">
                <a:solidFill>
                  <a:srgbClr val="231F20">
                    <a:alpha val="100000"/>
                  </a:srgbClr>
                </a:solidFill>
                <a:latin typeface="Arial" panose="020B0604020202020204"/>
                <a:ea typeface="Arial" panose="020B0604020202020204"/>
                <a:cs typeface="Arial" panose="020B0604020202020204"/>
              </a:rPr>
              <a:t>-20</a:t>
            </a:r>
            <a:endParaRPr sz="1100" dirty="0">
              <a:latin typeface="Arial" panose="020B0604020202020204"/>
              <a:ea typeface="Arial" panose="020B0604020202020204"/>
              <a:cs typeface="Arial" panose="020B0604020202020204"/>
            </a:endParaRPr>
          </a:p>
        </p:txBody>
      </p:sp>
      <p:pic>
        <p:nvPicPr>
          <p:cNvPr id="736" name="picture 736"/>
          <p:cNvPicPr>
            <a:picLocks noChangeAspect="1"/>
          </p:cNvPicPr>
          <p:nvPr/>
        </p:nvPicPr>
        <p:blipFill>
          <a:blip r:embed="rId10"/>
          <a:stretch>
            <a:fillRect/>
          </a:stretch>
        </p:blipFill>
        <p:spPr>
          <a:xfrm rot="21600000">
            <a:off x="192238" y="539985"/>
            <a:ext cx="7094709" cy="6596"/>
          </a:xfrm>
          <a:prstGeom prst="rect">
            <a:avLst/>
          </a:prstGeom>
        </p:spPr>
      </p:pic>
      <p:pic>
        <p:nvPicPr>
          <p:cNvPr id="670" name="picture 670"/>
          <p:cNvPicPr>
            <a:picLocks noChangeAspect="1"/>
          </p:cNvPicPr>
          <p:nvPr/>
        </p:nvPicPr>
        <p:blipFill>
          <a:blip r:embed="rId11"/>
          <a:stretch>
            <a:fillRect/>
          </a:stretch>
        </p:blipFill>
        <p:spPr>
          <a:xfrm rot="21600000">
            <a:off x="263985" y="9719952"/>
            <a:ext cx="7094709" cy="10501"/>
          </a:xfrm>
          <a:prstGeom prst="rect">
            <a:avLst/>
          </a:prstGeom>
        </p:spPr>
      </p:pic>
      <p:sp>
        <p:nvSpPr>
          <p:cNvPr id="14" name="文本框 13"/>
          <p:cNvSpPr txBox="1"/>
          <p:nvPr/>
        </p:nvSpPr>
        <p:spPr>
          <a:xfrm>
            <a:off x="577215" y="9781858"/>
            <a:ext cx="5080000" cy="275590"/>
          </a:xfrm>
          <a:prstGeom prst="rect">
            <a:avLst/>
          </a:prstGeom>
        </p:spPr>
        <p:txBody>
          <a:bodyPr>
            <a:spAutoFit/>
          </a:bodyPr>
          <a:p>
            <a:pPr algn="ctr"/>
            <a:r>
              <a:rPr lang="zh-CN" altLang="en-US" sz="1200" b="1">
                <a:solidFill>
                  <a:schemeClr val="tx1"/>
                </a:solidFill>
                <a:latin typeface="微软雅黑" panose="020B0503020204020204" charset="-122"/>
                <a:ea typeface="微软雅黑" panose="020B0503020204020204" charset="-122"/>
              </a:rPr>
              <a:t>南京市雨花区软件大道</a:t>
            </a:r>
            <a:r>
              <a:rPr lang="en-US" altLang="zh-CN" sz="1200" b="1">
                <a:solidFill>
                  <a:schemeClr val="tx1"/>
                </a:solidFill>
                <a:latin typeface="微软雅黑" panose="020B0503020204020204" charset="-122"/>
                <a:ea typeface="微软雅黑" panose="020B0503020204020204" charset="-122"/>
              </a:rPr>
              <a:t>180</a:t>
            </a:r>
            <a:r>
              <a:rPr lang="zh-CN" altLang="en-US" sz="1200" b="1">
                <a:solidFill>
                  <a:schemeClr val="tx1"/>
                </a:solidFill>
                <a:latin typeface="微软雅黑" panose="020B0503020204020204" charset="-122"/>
                <a:ea typeface="微软雅黑" panose="020B0503020204020204" charset="-122"/>
              </a:rPr>
              <a:t>号大数据产业基地</a:t>
            </a:r>
            <a:r>
              <a:rPr lang="en-US" altLang="zh-CN" sz="1200" b="1">
                <a:solidFill>
                  <a:schemeClr val="tx1"/>
                </a:solidFill>
                <a:latin typeface="微软雅黑" panose="020B0503020204020204" charset="-122"/>
                <a:ea typeface="微软雅黑" panose="020B0503020204020204" charset="-122"/>
              </a:rPr>
              <a:t>2</a:t>
            </a:r>
            <a:r>
              <a:rPr lang="zh-CN" altLang="en-US" sz="1200" b="1">
                <a:solidFill>
                  <a:schemeClr val="tx1"/>
                </a:solidFill>
                <a:latin typeface="微软雅黑" panose="020B0503020204020204" charset="-122"/>
                <a:ea typeface="微软雅黑" panose="020B0503020204020204" charset="-122"/>
              </a:rPr>
              <a:t>栋</a:t>
            </a:r>
            <a:endParaRPr lang="zh-CN" altLang="en-US" sz="1200" b="1">
              <a:solidFill>
                <a:schemeClr val="tx1"/>
              </a:solidFill>
              <a:latin typeface="微软雅黑" panose="020B0503020204020204" charset="-122"/>
              <a:ea typeface="微软雅黑" panose="020B0503020204020204" charset="-122"/>
            </a:endParaRPr>
          </a:p>
        </p:txBody>
      </p:sp>
      <p:pic>
        <p:nvPicPr>
          <p:cNvPr id="16" name="图片 15" descr="定位标志"/>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1160145" y="9782175"/>
            <a:ext cx="204470" cy="204470"/>
          </a:xfrm>
          <a:prstGeom prst="rect">
            <a:avLst/>
          </a:prstGeom>
        </p:spPr>
      </p:pic>
      <p:pic>
        <p:nvPicPr>
          <p:cNvPr id="17" name="图片 16" descr="电话"/>
          <p:cNvPicPr>
            <a:picLocks noChangeAspect="1"/>
          </p:cNvPicPr>
          <p:nvPr/>
        </p:nvPicPr>
        <p:blipFill>
          <a:blip r:embed="rId14">
            <a:extLst>
              <a:ext uri="{96DAC541-7B7A-43D3-8B79-37D633B846F1}">
                <asvg:svgBlip xmlns:asvg="http://schemas.microsoft.com/office/drawing/2016/SVG/main" r:embed="rId15"/>
              </a:ext>
            </a:extLst>
          </a:blip>
          <a:stretch>
            <a:fillRect/>
          </a:stretch>
        </p:blipFill>
        <p:spPr>
          <a:xfrm>
            <a:off x="4900930" y="9832340"/>
            <a:ext cx="186690" cy="186690"/>
          </a:xfrm>
          <a:prstGeom prst="rect">
            <a:avLst/>
          </a:prstGeom>
        </p:spPr>
      </p:pic>
      <p:sp>
        <p:nvSpPr>
          <p:cNvPr id="18" name="文本框 17"/>
          <p:cNvSpPr txBox="1"/>
          <p:nvPr/>
        </p:nvSpPr>
        <p:spPr>
          <a:xfrm>
            <a:off x="5072380" y="9782175"/>
            <a:ext cx="1979930" cy="282575"/>
          </a:xfrm>
          <a:prstGeom prst="rect">
            <a:avLst/>
          </a:prstGeom>
        </p:spPr>
        <p:txBody>
          <a:bodyPr>
            <a:noAutofit/>
          </a:bodyPr>
          <a:p>
            <a:r>
              <a:rPr lang="en-US" altLang="zh-CN" sz="1200" b="1">
                <a:solidFill>
                  <a:schemeClr val="tx1"/>
                </a:solidFill>
                <a:latin typeface="微软雅黑" panose="020B0503020204020204" charset="-122"/>
                <a:ea typeface="微软雅黑" panose="020B0503020204020204" charset="-122"/>
              </a:rPr>
              <a:t>+86-13951873509</a:t>
            </a:r>
            <a:endParaRPr lang="en-US" altLang="zh-CN" sz="1200" b="1">
              <a:solidFill>
                <a:schemeClr val="tx1"/>
              </a:solidFill>
              <a:latin typeface="微软雅黑" panose="020B0503020204020204" charset="-122"/>
              <a:ea typeface="微软雅黑" panose="020B0503020204020204" charset="-122"/>
            </a:endParaRPr>
          </a:p>
        </p:txBody>
      </p:sp>
      <p:pic>
        <p:nvPicPr>
          <p:cNvPr id="19" name="图片 18" descr="网页"/>
          <p:cNvPicPr>
            <a:picLocks noChangeAspect="1"/>
          </p:cNvPicPr>
          <p:nvPr/>
        </p:nvPicPr>
        <p:blipFill>
          <a:blip r:embed="rId16">
            <a:extLst>
              <a:ext uri="{96DAC541-7B7A-43D3-8B79-37D633B846F1}">
                <asvg:svgBlip xmlns:asvg="http://schemas.microsoft.com/office/drawing/2016/SVG/main" r:embed="rId17"/>
              </a:ext>
            </a:extLst>
          </a:blip>
          <a:stretch>
            <a:fillRect/>
          </a:stretch>
        </p:blipFill>
        <p:spPr>
          <a:xfrm>
            <a:off x="1165225" y="10027920"/>
            <a:ext cx="192405" cy="192405"/>
          </a:xfrm>
          <a:prstGeom prst="rect">
            <a:avLst/>
          </a:prstGeom>
        </p:spPr>
      </p:pic>
      <p:sp>
        <p:nvSpPr>
          <p:cNvPr id="20" name="文本框 19"/>
          <p:cNvSpPr txBox="1"/>
          <p:nvPr/>
        </p:nvSpPr>
        <p:spPr>
          <a:xfrm>
            <a:off x="1342390" y="9980613"/>
            <a:ext cx="5080000" cy="275590"/>
          </a:xfrm>
          <a:prstGeom prst="rect">
            <a:avLst/>
          </a:prstGeom>
        </p:spPr>
        <p:txBody>
          <a:bodyPr>
            <a:spAutoFit/>
          </a:bodyPr>
          <a:p>
            <a:r>
              <a:rPr lang="en-US" altLang="zh-CN" sz="1200" b="1">
                <a:solidFill>
                  <a:schemeClr val="tx1"/>
                </a:solidFill>
                <a:latin typeface="微软雅黑" panose="020B0503020204020204" charset="-122"/>
                <a:ea typeface="微软雅黑" panose="020B0503020204020204" charset="-122"/>
              </a:rPr>
              <a:t>https://www.shinewave-tech.com</a:t>
            </a:r>
            <a:endParaRPr lang="en-US" altLang="zh-CN" sz="1200" b="1">
              <a:solidFill>
                <a:schemeClr val="tx1"/>
              </a:solidFill>
              <a:latin typeface="微软雅黑" panose="020B0503020204020204" charset="-122"/>
              <a:ea typeface="微软雅黑" panose="020B0503020204020204" charset="-122"/>
            </a:endParaRPr>
          </a:p>
        </p:txBody>
      </p:sp>
      <p:pic>
        <p:nvPicPr>
          <p:cNvPr id="21" name="图片 20" descr="信息"/>
          <p:cNvPicPr>
            <a:picLocks noChangeAspect="1"/>
          </p:cNvPicPr>
          <p:nvPr/>
        </p:nvPicPr>
        <p:blipFill>
          <a:blip r:embed="rId18">
            <a:extLst>
              <a:ext uri="{96DAC541-7B7A-43D3-8B79-37D633B846F1}">
                <asvg:svgBlip xmlns:asvg="http://schemas.microsoft.com/office/drawing/2016/SVG/main" r:embed="rId19"/>
              </a:ext>
            </a:extLst>
          </a:blip>
          <a:stretch>
            <a:fillRect/>
          </a:stretch>
        </p:blipFill>
        <p:spPr>
          <a:xfrm>
            <a:off x="4202430" y="9991090"/>
            <a:ext cx="239395" cy="239395"/>
          </a:xfrm>
          <a:prstGeom prst="rect">
            <a:avLst/>
          </a:prstGeom>
        </p:spPr>
      </p:pic>
      <p:sp>
        <p:nvSpPr>
          <p:cNvPr id="23" name="文本框 22"/>
          <p:cNvSpPr txBox="1"/>
          <p:nvPr/>
        </p:nvSpPr>
        <p:spPr>
          <a:xfrm>
            <a:off x="4426585" y="9980930"/>
            <a:ext cx="2519680" cy="282575"/>
          </a:xfrm>
          <a:prstGeom prst="rect">
            <a:avLst/>
          </a:prstGeom>
        </p:spPr>
        <p:txBody>
          <a:bodyPr>
            <a:noAutofit/>
          </a:bodyPr>
          <a:p>
            <a:pPr marL="0" indent="0">
              <a:spcBef>
                <a:spcPct val="0"/>
              </a:spcBef>
              <a:spcAft>
                <a:spcPct val="0"/>
              </a:spcAft>
            </a:pPr>
            <a:r>
              <a:rPr lang="en-US" altLang="zh-CN" sz="1200" b="1" i="0">
                <a:solidFill>
                  <a:schemeClr val="tx1"/>
                </a:solidFill>
                <a:latin typeface="微软雅黑" panose="020B0503020204020204" charset="-122"/>
                <a:ea typeface="微软雅黑" panose="020B0503020204020204" charset="-122"/>
              </a:rPr>
              <a:t>info@shinewave-tech.com</a:t>
            </a:r>
            <a:endParaRPr lang="en-US" altLang="zh-CN" sz="1200" b="1" i="0">
              <a:solidFill>
                <a:schemeClr val="tx1"/>
              </a:solidFill>
              <a:latin typeface="微软雅黑" panose="020B0503020204020204" charset="-122"/>
              <a:ea typeface="微软雅黑" panose="020B0503020204020204" charset="-122"/>
            </a:endParaRPr>
          </a:p>
        </p:txBody>
      </p:sp>
      <p:pic>
        <p:nvPicPr>
          <p:cNvPr id="24" name="图片 23" descr="SWT公司logo-透明"/>
          <p:cNvPicPr>
            <a:picLocks noChangeAspect="1"/>
          </p:cNvPicPr>
          <p:nvPr/>
        </p:nvPicPr>
        <p:blipFill>
          <a:blip r:embed="rId20"/>
          <a:stretch>
            <a:fillRect/>
          </a:stretch>
        </p:blipFill>
        <p:spPr>
          <a:xfrm>
            <a:off x="281305" y="9782175"/>
            <a:ext cx="744220" cy="434975"/>
          </a:xfrm>
          <a:prstGeom prst="rect">
            <a:avLst/>
          </a:prstGeom>
        </p:spPr>
      </p:pic>
      <p:sp>
        <p:nvSpPr>
          <p:cNvPr id="25" name="文本框 24"/>
          <p:cNvSpPr txBox="1"/>
          <p:nvPr/>
        </p:nvSpPr>
        <p:spPr>
          <a:xfrm>
            <a:off x="0" y="57150"/>
            <a:ext cx="7559675" cy="460375"/>
          </a:xfrm>
          <a:prstGeom prst="rect">
            <a:avLst/>
          </a:prstGeom>
        </p:spPr>
        <p:txBody>
          <a:bodyPr wrap="square">
            <a:spAutoFit/>
          </a:bodyPr>
          <a:p>
            <a:pPr marL="0" indent="0" algn="ctr">
              <a:lnSpc>
                <a:spcPts val="1440"/>
              </a:lnSpc>
              <a:spcBef>
                <a:spcPct val="0"/>
              </a:spcBef>
              <a:spcAft>
                <a:spcPct val="0"/>
              </a:spcAft>
            </a:pPr>
            <a:r>
              <a:rPr lang="zh-CN" altLang="en-US" sz="1600" b="1">
                <a:solidFill>
                  <a:schemeClr val="tx1"/>
                </a:solidFill>
              </a:rPr>
              <a:t>本图册为代表性规格产品，如需定制，可随时联系我司业务人员。</a:t>
            </a:r>
            <a:endParaRPr lang="zh-CN" altLang="en-US" sz="1600" b="1">
              <a:solidFill>
                <a:schemeClr val="tx1"/>
              </a:solidFill>
            </a:endParaRPr>
          </a:p>
          <a:p>
            <a:pPr marL="0" indent="0" algn="ctr">
              <a:lnSpc>
                <a:spcPts val="1440"/>
              </a:lnSpc>
              <a:spcBef>
                <a:spcPct val="0"/>
              </a:spcBef>
              <a:spcAft>
                <a:spcPct val="0"/>
              </a:spcAft>
            </a:pPr>
            <a:r>
              <a:rPr lang="en-US" altLang="zh-CN" sz="1200" b="1">
                <a:solidFill>
                  <a:srgbClr val="1F2329"/>
                </a:solidFill>
              </a:rPr>
              <a:t>This catalog features representative products. For customization, please contact our sales team.</a:t>
            </a:r>
            <a:endParaRPr lang="en-US" altLang="zh-CN" sz="1200" b="1">
              <a:solidFill>
                <a:srgbClr val="1F2329"/>
              </a:solidFill>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1818" name="picture 1818"/>
          <p:cNvPicPr>
            <a:picLocks noChangeAspect="1"/>
          </p:cNvPicPr>
          <p:nvPr/>
        </p:nvPicPr>
        <p:blipFill>
          <a:blip r:embed="rId1"/>
          <a:stretch>
            <a:fillRect/>
          </a:stretch>
        </p:blipFill>
        <p:spPr>
          <a:xfrm rot="21600000">
            <a:off x="573410" y="877776"/>
            <a:ext cx="6331672" cy="962986"/>
          </a:xfrm>
          <a:prstGeom prst="rect">
            <a:avLst/>
          </a:prstGeom>
        </p:spPr>
      </p:pic>
      <p:pic>
        <p:nvPicPr>
          <p:cNvPr id="1820" name="picture 1820"/>
          <p:cNvPicPr>
            <a:picLocks noChangeAspect="1"/>
          </p:cNvPicPr>
          <p:nvPr/>
        </p:nvPicPr>
        <p:blipFill>
          <a:blip r:embed="rId2"/>
          <a:stretch>
            <a:fillRect/>
          </a:stretch>
        </p:blipFill>
        <p:spPr>
          <a:xfrm rot="21600000">
            <a:off x="573410" y="1950381"/>
            <a:ext cx="6335207" cy="3299843"/>
          </a:xfrm>
          <a:prstGeom prst="rect">
            <a:avLst/>
          </a:prstGeom>
        </p:spPr>
      </p:pic>
      <p:graphicFrame>
        <p:nvGraphicFramePr>
          <p:cNvPr id="1824" name="table 1824"/>
          <p:cNvGraphicFramePr>
            <a:graphicFrameLocks noGrp="1"/>
          </p:cNvGraphicFramePr>
          <p:nvPr/>
        </p:nvGraphicFramePr>
        <p:xfrm>
          <a:off x="207894" y="539958"/>
          <a:ext cx="7144385" cy="9189720"/>
        </p:xfrm>
        <a:graphic>
          <a:graphicData uri="http://schemas.openxmlformats.org/drawingml/2006/table">
            <a:tbl>
              <a:tblPr/>
              <a:tblGrid>
                <a:gridCol w="1524000"/>
                <a:gridCol w="817880"/>
                <a:gridCol w="868680"/>
                <a:gridCol w="3933825"/>
              </a:tblGrid>
              <a:tr h="337819">
                <a:tc gridSpan="4">
                  <a:txBody>
                    <a:bodyPr/>
                    <a:p>
                      <a:pPr algn="l" rtl="0" eaLnBrk="0">
                        <a:lnSpc>
                          <a:spcPct val="103000"/>
                        </a:lnSpc>
                      </a:pPr>
                      <a:endParaRPr sz="800" dirty="0">
                        <a:latin typeface="Arial" panose="020B0604020202020204"/>
                        <a:ea typeface="Arial" panose="020B0604020202020204"/>
                        <a:cs typeface="Arial" panose="020B0604020202020204"/>
                      </a:endParaRPr>
                    </a:p>
                    <a:p>
                      <a:pPr marL="382905" algn="l" rtl="0" eaLnBrk="0">
                        <a:lnSpc>
                          <a:spcPct val="85000"/>
                        </a:lnSpc>
                        <a:spcBef>
                          <a:spcPts val="0"/>
                        </a:spcBef>
                      </a:pPr>
                      <a:r>
                        <a:rPr sz="1100" kern="0" spc="140" dirty="0">
                          <a:solidFill>
                            <a:srgbClr val="21294D">
                              <a:alpha val="100000"/>
                            </a:srgbClr>
                          </a:solidFill>
                          <a:latin typeface="Arial" panose="020B0604020202020204"/>
                          <a:ea typeface="Arial" panose="020B0604020202020204"/>
                          <a:cs typeface="Arial" panose="020B0604020202020204"/>
                        </a:rPr>
                        <a:t>1.3</a:t>
                      </a:r>
                      <a:r>
                        <a:rPr sz="1100" kern="0" spc="180" dirty="0">
                          <a:solidFill>
                            <a:srgbClr val="21294D">
                              <a:alpha val="100000"/>
                            </a:srgbClr>
                          </a:solidFill>
                          <a:latin typeface="Arial" panose="020B0604020202020204"/>
                          <a:ea typeface="Arial" panose="020B0604020202020204"/>
                          <a:cs typeface="Arial" panose="020B0604020202020204"/>
                        </a:rPr>
                        <a:t> </a:t>
                      </a:r>
                      <a:r>
                        <a:rPr sz="1100" kern="0" spc="0" dirty="0">
                          <a:solidFill>
                            <a:srgbClr val="21294D">
                              <a:alpha val="100000"/>
                            </a:srgbClr>
                          </a:solidFill>
                          <a:latin typeface="Arial" panose="020B0604020202020204"/>
                          <a:ea typeface="Arial" panose="020B0604020202020204"/>
                          <a:cs typeface="Arial" panose="020B0604020202020204"/>
                        </a:rPr>
                        <a:t>DSUB</a:t>
                      </a:r>
                      <a:r>
                        <a:rPr sz="1100" kern="0" spc="140" dirty="0">
                          <a:solidFill>
                            <a:srgbClr val="21294D">
                              <a:alpha val="100000"/>
                            </a:srgbClr>
                          </a:solidFill>
                          <a:latin typeface="Arial" panose="020B0604020202020204"/>
                          <a:ea typeface="Arial" panose="020B0604020202020204"/>
                          <a:cs typeface="Arial" panose="020B0604020202020204"/>
                        </a:rPr>
                        <a:t> 2W2</a:t>
                      </a:r>
                      <a:r>
                        <a:rPr sz="1100" kern="0" spc="120" dirty="0">
                          <a:solidFill>
                            <a:srgbClr val="21294D">
                              <a:alpha val="100000"/>
                            </a:srgbClr>
                          </a:solidFill>
                          <a:latin typeface="Arial" panose="020B0604020202020204"/>
                          <a:ea typeface="Arial" panose="020B0604020202020204"/>
                          <a:cs typeface="Arial" panose="020B0604020202020204"/>
                        </a:rPr>
                        <a:t> </a:t>
                      </a:r>
                      <a:r>
                        <a:rPr sz="1100" kern="0" spc="0" dirty="0">
                          <a:solidFill>
                            <a:srgbClr val="21294D">
                              <a:alpha val="100000"/>
                            </a:srgbClr>
                          </a:solidFill>
                          <a:latin typeface="Arial" panose="020B0604020202020204"/>
                          <a:ea typeface="Arial" panose="020B0604020202020204"/>
                          <a:cs typeface="Arial" panose="020B0604020202020204"/>
                        </a:rPr>
                        <a:t>Male</a:t>
                      </a:r>
                      <a:r>
                        <a:rPr sz="1100" kern="0" spc="140" dirty="0">
                          <a:solidFill>
                            <a:srgbClr val="21294D">
                              <a:alpha val="100000"/>
                            </a:srgbClr>
                          </a:solidFill>
                          <a:latin typeface="Arial" panose="020B0604020202020204"/>
                          <a:ea typeface="Arial" panose="020B0604020202020204"/>
                          <a:cs typeface="Arial" panose="020B0604020202020204"/>
                        </a:rPr>
                        <a:t> </a:t>
                      </a:r>
                      <a:r>
                        <a:rPr sz="1100" kern="0" spc="0" dirty="0">
                          <a:solidFill>
                            <a:srgbClr val="21294D">
                              <a:alpha val="100000"/>
                            </a:srgbClr>
                          </a:solidFill>
                          <a:latin typeface="Arial" panose="020B0604020202020204"/>
                          <a:ea typeface="Arial" panose="020B0604020202020204"/>
                          <a:cs typeface="Arial" panose="020B0604020202020204"/>
                        </a:rPr>
                        <a:t>Connector</a:t>
                      </a:r>
                      <a:r>
                        <a:rPr sz="1100" kern="0" spc="110" dirty="0">
                          <a:solidFill>
                            <a:srgbClr val="21294D">
                              <a:alpha val="100000"/>
                            </a:srgbClr>
                          </a:solidFill>
                          <a:latin typeface="Arial" panose="020B0604020202020204"/>
                          <a:ea typeface="Arial" panose="020B0604020202020204"/>
                          <a:cs typeface="Arial" panose="020B0604020202020204"/>
                        </a:rPr>
                        <a:t> </a:t>
                      </a:r>
                      <a:r>
                        <a:rPr sz="1100" kern="0" spc="0" dirty="0">
                          <a:solidFill>
                            <a:srgbClr val="21294D">
                              <a:alpha val="100000"/>
                            </a:srgbClr>
                          </a:solidFill>
                          <a:latin typeface="Arial" panose="020B0604020202020204"/>
                          <a:ea typeface="Arial" panose="020B0604020202020204"/>
                          <a:cs typeface="Arial" panose="020B0604020202020204"/>
                        </a:rPr>
                        <a:t>Pinout</a:t>
                      </a:r>
                      <a:endParaRPr sz="1100" dirty="0">
                        <a:latin typeface="Arial" panose="020B0604020202020204"/>
                        <a:ea typeface="Arial" panose="020B0604020202020204"/>
                        <a:cs typeface="Arial" panose="020B0604020202020204"/>
                      </a:endParaRPr>
                    </a:p>
                  </a:txBody>
                  <a:tcPr marL="0" marR="0" marT="0" marB="0" vert="horz">
                    <a:lnL>
                      <a:noFill/>
                    </a:lnL>
                    <a:lnR>
                      <a:noFill/>
                    </a:lnR>
                    <a:lnT w="6350" cap="flat" cmpd="sng" algn="ctr">
                      <a:solidFill>
                        <a:srgbClr val="231F20"/>
                      </a:solidFill>
                      <a:prstDash val="solid"/>
                      <a:round/>
                      <a:headEnd type="none" w="med" len="med"/>
                      <a:tailEnd type="none" w="med" len="med"/>
                    </a:lnT>
                    <a:lnB>
                      <a:noFill/>
                    </a:lnB>
                  </a:tcPr>
                </a:tc>
                <a:tc hMerge="1">
                  <a:tcPr marL="0" marR="0" marT="0" marB="0" vert="horz">
                    <a:lnL>
                      <a:noFill/>
                    </a:lnL>
                    <a:lnR>
                      <a:noFill/>
                    </a:lnR>
                    <a:lnT w="6350" cap="flat" cmpd="sng" algn="ctr">
                      <a:solidFill>
                        <a:srgbClr val="231F20"/>
                      </a:solidFill>
                      <a:prstDash val="solid"/>
                      <a:round/>
                      <a:headEnd type="none" w="med" len="med"/>
                      <a:tailEnd type="none" w="med" len="med"/>
                    </a:lnT>
                    <a:lnB>
                      <a:noFill/>
                    </a:lnB>
                  </a:tcPr>
                </a:tc>
                <a:tc hMerge="1">
                  <a:tcPr marL="0" marR="0" marT="0" marB="0" vert="horz">
                    <a:lnL>
                      <a:noFill/>
                    </a:lnL>
                    <a:lnR>
                      <a:noFill/>
                    </a:lnR>
                    <a:lnT w="6350" cap="flat" cmpd="sng" algn="ctr">
                      <a:solidFill>
                        <a:srgbClr val="231F20"/>
                      </a:solidFill>
                      <a:prstDash val="solid"/>
                      <a:round/>
                      <a:headEnd type="none" w="med" len="med"/>
                      <a:tailEnd type="none" w="med" len="med"/>
                    </a:lnT>
                    <a:lnB>
                      <a:noFill/>
                    </a:lnB>
                  </a:tcPr>
                </a:tc>
                <a:tc hMerge="1">
                  <a:tcPr marL="0" marR="0" marT="0" marB="0" vert="horz">
                    <a:lnL>
                      <a:noFill/>
                    </a:lnL>
                    <a:lnR>
                      <a:noFill/>
                    </a:lnR>
                    <a:lnT w="6350" cap="flat" cmpd="sng" algn="ctr">
                      <a:solidFill>
                        <a:srgbClr val="231F20"/>
                      </a:solidFill>
                      <a:prstDash val="solid"/>
                      <a:round/>
                      <a:headEnd type="none" w="med" len="med"/>
                      <a:tailEnd type="none" w="med" len="med"/>
                    </a:lnT>
                    <a:lnB>
                      <a:noFill/>
                    </a:lnB>
                  </a:tcPr>
                </a:tc>
              </a:tr>
              <a:tr h="344170">
                <a:tc>
                  <a:txBody>
                    <a:bodyPr/>
                    <a:p>
                      <a:pPr algn="l" rtl="0" eaLnBrk="0">
                        <a:lnSpc>
                          <a:spcPct val="102000"/>
                        </a:lnSpc>
                      </a:pPr>
                      <a:endParaRPr sz="600" dirty="0">
                        <a:latin typeface="Arial" panose="020B0604020202020204"/>
                        <a:ea typeface="Arial" panose="020B0604020202020204"/>
                        <a:cs typeface="Arial" panose="020B0604020202020204"/>
                      </a:endParaRPr>
                    </a:p>
                    <a:p>
                      <a:pPr marL="982980" algn="l" rtl="0" eaLnBrk="0">
                        <a:lnSpc>
                          <a:spcPct val="76000"/>
                        </a:lnSpc>
                        <a:spcBef>
                          <a:spcPts val="5"/>
                        </a:spcBef>
                      </a:pPr>
                      <a:r>
                        <a:rPr sz="1300" kern="0" spc="0" dirty="0">
                          <a:solidFill>
                            <a:srgbClr val="FFFFFF">
                              <a:alpha val="100000"/>
                            </a:srgbClr>
                          </a:solidFill>
                          <a:latin typeface="Arial Narrow" panose="020B0606020202030204"/>
                          <a:ea typeface="Arial Narrow" panose="020B0606020202030204"/>
                          <a:cs typeface="Arial Narrow" panose="020B0606020202030204"/>
                        </a:rPr>
                        <a:t>Pin</a:t>
                      </a:r>
                      <a:endParaRPr sz="1300" dirty="0">
                        <a:latin typeface="Arial Narrow" panose="020B0606020202030204"/>
                        <a:ea typeface="Arial Narrow" panose="020B0606020202030204"/>
                        <a:cs typeface="Arial Narrow" panose="020B0606020202030204"/>
                      </a:endParaRPr>
                    </a:p>
                  </a:txBody>
                  <a:tcPr marL="0" marR="0" marT="0" marB="0" vert="horz">
                    <a:lnL>
                      <a:noFill/>
                    </a:lnL>
                    <a:lnR w="3175" cap="flat" cmpd="sng" algn="ctr">
                      <a:solidFill>
                        <a:srgbClr val="21294D"/>
                      </a:solidFill>
                      <a:prstDash val="solid"/>
                      <a:round/>
                      <a:headEnd type="none" w="med" len="med"/>
                      <a:tailEnd type="none" w="med" len="med"/>
                    </a:lnR>
                    <a:lnT>
                      <a:noFill/>
                    </a:lnT>
                    <a:lnB>
                      <a:noFill/>
                    </a:lnB>
                  </a:tcPr>
                </a:tc>
                <a:tc>
                  <a:txBody>
                    <a:bodyPr/>
                    <a:p>
                      <a:pPr algn="l" rtl="0" eaLnBrk="0">
                        <a:lnSpc>
                          <a:spcPct val="102000"/>
                        </a:lnSpc>
                      </a:pPr>
                      <a:endParaRPr sz="600" dirty="0">
                        <a:latin typeface="Arial" panose="020B0604020202020204"/>
                        <a:ea typeface="Arial" panose="020B0604020202020204"/>
                        <a:cs typeface="Arial" panose="020B0604020202020204"/>
                      </a:endParaRPr>
                    </a:p>
                    <a:p>
                      <a:pPr marL="199390" algn="l" rtl="0" eaLnBrk="0">
                        <a:lnSpc>
                          <a:spcPct val="76000"/>
                        </a:lnSpc>
                        <a:spcBef>
                          <a:spcPts val="5"/>
                        </a:spcBef>
                      </a:pPr>
                      <a:r>
                        <a:rPr sz="1300" kern="0" spc="10" dirty="0">
                          <a:solidFill>
                            <a:srgbClr val="FFFFFF">
                              <a:alpha val="100000"/>
                            </a:srgbClr>
                          </a:solidFill>
                          <a:latin typeface="Arial Narrow" panose="020B0606020202030204"/>
                          <a:ea typeface="Arial Narrow" panose="020B0606020202030204"/>
                          <a:cs typeface="Arial Narrow" panose="020B0606020202030204"/>
                        </a:rPr>
                        <a:t>Label</a:t>
                      </a:r>
                      <a:endParaRPr sz="1300" dirty="0">
                        <a:latin typeface="Arial Narrow" panose="020B0606020202030204"/>
                        <a:ea typeface="Arial Narrow" panose="020B0606020202030204"/>
                        <a:cs typeface="Arial Narrow" panose="020B0606020202030204"/>
                      </a:endParaRPr>
                    </a:p>
                  </a:txBody>
                  <a:tcPr marL="0" marR="0" marT="0" marB="0" vert="horz">
                    <a:lnL w="3175" cap="flat" cmpd="sng" algn="ctr">
                      <a:solidFill>
                        <a:srgbClr val="21294D"/>
                      </a:solidFill>
                      <a:prstDash val="solid"/>
                      <a:round/>
                      <a:headEnd type="none" w="med" len="med"/>
                      <a:tailEnd type="none" w="med" len="med"/>
                    </a:lnL>
                    <a:lnR w="3175" cap="flat" cmpd="sng" algn="ctr">
                      <a:solidFill>
                        <a:srgbClr val="21294D"/>
                      </a:solidFill>
                      <a:prstDash val="solid"/>
                      <a:round/>
                      <a:headEnd type="none" w="med" len="med"/>
                      <a:tailEnd type="none" w="med" len="med"/>
                    </a:lnR>
                    <a:lnT>
                      <a:noFill/>
                    </a:lnT>
                    <a:lnB>
                      <a:noFill/>
                    </a:lnB>
                  </a:tcPr>
                </a:tc>
                <a:tc>
                  <a:txBody>
                    <a:bodyPr/>
                    <a:p>
                      <a:pPr algn="l" rtl="0" eaLnBrk="0">
                        <a:lnSpc>
                          <a:spcPct val="107000"/>
                        </a:lnSpc>
                      </a:pPr>
                      <a:endParaRPr sz="600" dirty="0">
                        <a:latin typeface="Arial" panose="020B0604020202020204"/>
                        <a:ea typeface="Arial" panose="020B0604020202020204"/>
                        <a:cs typeface="Arial" panose="020B0604020202020204"/>
                      </a:endParaRPr>
                    </a:p>
                    <a:p>
                      <a:pPr marL="133985" algn="l" rtl="0" eaLnBrk="0">
                        <a:lnSpc>
                          <a:spcPct val="76000"/>
                        </a:lnSpc>
                        <a:spcBef>
                          <a:spcPts val="5"/>
                        </a:spcBef>
                      </a:pPr>
                      <a:r>
                        <a:rPr sz="1300" kern="0" spc="20" dirty="0">
                          <a:solidFill>
                            <a:srgbClr val="FFFFFF">
                              <a:alpha val="100000"/>
                            </a:srgbClr>
                          </a:solidFill>
                          <a:latin typeface="Arial Narrow" panose="020B0606020202030204"/>
                          <a:ea typeface="Arial Narrow" panose="020B0606020202030204"/>
                          <a:cs typeface="Arial Narrow" panose="020B0606020202030204"/>
                        </a:rPr>
                        <a:t>Function</a:t>
                      </a:r>
                      <a:endParaRPr sz="1300" dirty="0">
                        <a:latin typeface="Arial Narrow" panose="020B0606020202030204"/>
                        <a:ea typeface="Arial Narrow" panose="020B0606020202030204"/>
                        <a:cs typeface="Arial Narrow" panose="020B0606020202030204"/>
                      </a:endParaRPr>
                    </a:p>
                  </a:txBody>
                  <a:tcPr marL="0" marR="0" marT="0" marB="0" vert="horz">
                    <a:lnL w="3175" cap="flat" cmpd="sng" algn="ctr">
                      <a:solidFill>
                        <a:srgbClr val="21294D"/>
                      </a:solidFill>
                      <a:prstDash val="solid"/>
                      <a:round/>
                      <a:headEnd type="none" w="med" len="med"/>
                      <a:tailEnd type="none" w="med" len="med"/>
                    </a:lnL>
                    <a:lnR w="3175" cap="flat" cmpd="sng" algn="ctr">
                      <a:solidFill>
                        <a:srgbClr val="21294D"/>
                      </a:solidFill>
                      <a:prstDash val="solid"/>
                      <a:round/>
                      <a:headEnd type="none" w="med" len="med"/>
                      <a:tailEnd type="none" w="med" len="med"/>
                    </a:lnR>
                    <a:lnT>
                      <a:noFill/>
                    </a:lnT>
                    <a:lnB>
                      <a:noFill/>
                    </a:lnB>
                  </a:tcPr>
                </a:tc>
                <a:tc>
                  <a:txBody>
                    <a:bodyPr/>
                    <a:p>
                      <a:pPr algn="l" rtl="0" eaLnBrk="0">
                        <a:lnSpc>
                          <a:spcPct val="102000"/>
                        </a:lnSpc>
                      </a:pPr>
                      <a:endParaRPr sz="600" dirty="0">
                        <a:latin typeface="Arial" panose="020B0604020202020204"/>
                        <a:ea typeface="Arial" panose="020B0604020202020204"/>
                        <a:cs typeface="Arial" panose="020B0604020202020204"/>
                      </a:endParaRPr>
                    </a:p>
                    <a:p>
                      <a:pPr marL="1258570" algn="l" rtl="0" eaLnBrk="0">
                        <a:lnSpc>
                          <a:spcPct val="76000"/>
                        </a:lnSpc>
                        <a:spcBef>
                          <a:spcPts val="5"/>
                        </a:spcBef>
                      </a:pPr>
                      <a:r>
                        <a:rPr sz="1300" kern="0" spc="20" dirty="0">
                          <a:solidFill>
                            <a:srgbClr val="FFFFFF">
                              <a:alpha val="100000"/>
                            </a:srgbClr>
                          </a:solidFill>
                          <a:latin typeface="Arial Narrow" panose="020B0606020202030204"/>
                          <a:ea typeface="Arial Narrow" panose="020B0606020202030204"/>
                          <a:cs typeface="Arial Narrow" panose="020B0606020202030204"/>
                        </a:rPr>
                        <a:t>Remarks</a:t>
                      </a:r>
                      <a:endParaRPr sz="1300" dirty="0">
                        <a:latin typeface="Arial Narrow" panose="020B0606020202030204"/>
                        <a:ea typeface="Arial Narrow" panose="020B0606020202030204"/>
                        <a:cs typeface="Arial Narrow" panose="020B0606020202030204"/>
                      </a:endParaRPr>
                    </a:p>
                  </a:txBody>
                  <a:tcPr marL="0" marR="0" marT="0" marB="0" vert="horz">
                    <a:lnL w="3175" cap="flat" cmpd="sng" algn="ctr">
                      <a:solidFill>
                        <a:srgbClr val="21294D"/>
                      </a:solidFill>
                      <a:prstDash val="solid"/>
                      <a:round/>
                      <a:headEnd type="none" w="med" len="med"/>
                      <a:tailEnd type="none" w="med" len="med"/>
                    </a:lnL>
                    <a:lnR>
                      <a:noFill/>
                    </a:lnR>
                    <a:lnT>
                      <a:noFill/>
                    </a:lnT>
                    <a:lnB>
                      <a:noFill/>
                    </a:lnB>
                  </a:tcPr>
                </a:tc>
              </a:tr>
              <a:tr h="255904">
                <a:tc>
                  <a:txBody>
                    <a:bodyPr/>
                    <a:p>
                      <a:pPr algn="l" rtl="0" eaLnBrk="0">
                        <a:lnSpc>
                          <a:spcPct val="108000"/>
                        </a:lnSpc>
                      </a:pPr>
                      <a:endParaRPr sz="500" dirty="0">
                        <a:latin typeface="Arial" panose="020B0604020202020204"/>
                        <a:ea typeface="Arial" panose="020B0604020202020204"/>
                        <a:cs typeface="Arial" panose="020B0604020202020204"/>
                      </a:endParaRPr>
                    </a:p>
                    <a:p>
                      <a:pPr marL="984250" algn="l" rtl="0" eaLnBrk="0">
                        <a:lnSpc>
                          <a:spcPct val="75000"/>
                        </a:lnSpc>
                        <a:spcBef>
                          <a:spcPts val="5"/>
                        </a:spcBef>
                      </a:pPr>
                      <a:r>
                        <a:rPr sz="1300" kern="0" spc="50" dirty="0">
                          <a:solidFill>
                            <a:srgbClr val="231F20">
                              <a:alpha val="100000"/>
                            </a:srgbClr>
                          </a:solidFill>
                          <a:latin typeface="Arial" panose="020B0604020202020204"/>
                          <a:ea typeface="Arial" panose="020B0604020202020204"/>
                          <a:cs typeface="Arial" panose="020B0604020202020204"/>
                        </a:rPr>
                        <a:t>A1</a:t>
                      </a:r>
                      <a:endParaRPr sz="1300" dirty="0">
                        <a:latin typeface="Arial" panose="020B0604020202020204"/>
                        <a:ea typeface="Arial" panose="020B0604020202020204"/>
                        <a:cs typeface="Arial" panose="020B0604020202020204"/>
                      </a:endParaRPr>
                    </a:p>
                  </a:txBody>
                  <a:tcPr marL="0" marR="0" marT="0" marB="0" vert="horz">
                    <a:lnL>
                      <a:noFill/>
                    </a:lnL>
                    <a:lnR w="3175" cap="flat" cmpd="sng" algn="ctr">
                      <a:solidFill>
                        <a:srgbClr val="21294D"/>
                      </a:solidFill>
                      <a:prstDash val="solid"/>
                      <a:round/>
                      <a:headEnd type="none" w="med" len="med"/>
                      <a:tailEnd type="none" w="med" len="med"/>
                    </a:lnR>
                    <a:lnT>
                      <a:noFill/>
                    </a:lnT>
                    <a:lnB>
                      <a:noFill/>
                    </a:lnB>
                  </a:tcPr>
                </a:tc>
                <a:tc>
                  <a:txBody>
                    <a:bodyPr/>
                    <a:p>
                      <a:pPr algn="l" rtl="0" eaLnBrk="0">
                        <a:lnSpc>
                          <a:spcPct val="108000"/>
                        </a:lnSpc>
                      </a:pPr>
                      <a:endParaRPr sz="500" dirty="0">
                        <a:latin typeface="Arial" panose="020B0604020202020204"/>
                        <a:ea typeface="Arial" panose="020B0604020202020204"/>
                        <a:cs typeface="Arial" panose="020B0604020202020204"/>
                      </a:endParaRPr>
                    </a:p>
                    <a:p>
                      <a:pPr marL="202565" algn="l" rtl="0" eaLnBrk="0">
                        <a:lnSpc>
                          <a:spcPct val="76000"/>
                        </a:lnSpc>
                        <a:spcBef>
                          <a:spcPts val="0"/>
                        </a:spcBef>
                      </a:pPr>
                      <a:r>
                        <a:rPr sz="1300" kern="0" spc="60" dirty="0">
                          <a:solidFill>
                            <a:srgbClr val="231F20">
                              <a:alpha val="100000"/>
                            </a:srgbClr>
                          </a:solidFill>
                          <a:latin typeface="Arial" panose="020B0604020202020204"/>
                          <a:ea typeface="Arial" panose="020B0604020202020204"/>
                          <a:cs typeface="Arial" panose="020B0604020202020204"/>
                        </a:rPr>
                        <a:t>VDD</a:t>
                      </a:r>
                      <a:endParaRPr sz="1300" dirty="0">
                        <a:latin typeface="Arial" panose="020B0604020202020204"/>
                        <a:ea typeface="Arial" panose="020B0604020202020204"/>
                        <a:cs typeface="Arial" panose="020B0604020202020204"/>
                      </a:endParaRPr>
                    </a:p>
                  </a:txBody>
                  <a:tcPr marL="0" marR="0" marT="0" marB="0" vert="horz">
                    <a:lnL w="3175" cap="flat" cmpd="sng" algn="ctr">
                      <a:solidFill>
                        <a:srgbClr val="21294D"/>
                      </a:solidFill>
                      <a:prstDash val="solid"/>
                      <a:round/>
                      <a:headEnd type="none" w="med" len="med"/>
                      <a:tailEnd type="none" w="med" len="med"/>
                    </a:lnL>
                    <a:lnR w="3175" cap="flat" cmpd="sng" algn="ctr">
                      <a:solidFill>
                        <a:srgbClr val="21294D"/>
                      </a:solidFill>
                      <a:prstDash val="solid"/>
                      <a:round/>
                      <a:headEnd type="none" w="med" len="med"/>
                      <a:tailEnd type="none" w="med" len="med"/>
                    </a:lnR>
                    <a:lnT>
                      <a:noFill/>
                    </a:lnT>
                    <a:lnB>
                      <a:noFill/>
                    </a:lnB>
                  </a:tcPr>
                </a:tc>
                <a:tc>
                  <a:txBody>
                    <a:bodyPr/>
                    <a:p>
                      <a:pPr algn="l" rtl="0" eaLnBrk="0">
                        <a:lnSpc>
                          <a:spcPct val="108000"/>
                        </a:lnSpc>
                      </a:pPr>
                      <a:endParaRPr sz="500" dirty="0">
                        <a:latin typeface="Arial" panose="020B0604020202020204"/>
                        <a:ea typeface="Arial" panose="020B0604020202020204"/>
                        <a:cs typeface="Arial" panose="020B0604020202020204"/>
                      </a:endParaRPr>
                    </a:p>
                    <a:p>
                      <a:pPr marL="213360" algn="l" rtl="0" eaLnBrk="0">
                        <a:lnSpc>
                          <a:spcPct val="75000"/>
                        </a:lnSpc>
                        <a:spcBef>
                          <a:spcPts val="5"/>
                        </a:spcBef>
                      </a:pPr>
                      <a:r>
                        <a:rPr sz="1300" kern="0" spc="30" dirty="0">
                          <a:solidFill>
                            <a:srgbClr val="231F20">
                              <a:alpha val="100000"/>
                            </a:srgbClr>
                          </a:solidFill>
                          <a:latin typeface="Arial" panose="020B0604020202020204"/>
                          <a:ea typeface="Arial" panose="020B0604020202020204"/>
                          <a:cs typeface="Arial" panose="020B0604020202020204"/>
                        </a:rPr>
                        <a:t>+28V</a:t>
                      </a:r>
                      <a:endParaRPr sz="1300" dirty="0">
                        <a:latin typeface="Arial" panose="020B0604020202020204"/>
                        <a:ea typeface="Arial" panose="020B0604020202020204"/>
                        <a:cs typeface="Arial" panose="020B0604020202020204"/>
                      </a:endParaRPr>
                    </a:p>
                  </a:txBody>
                  <a:tcPr marL="0" marR="0" marT="0" marB="0" vert="horz">
                    <a:lnL w="3175" cap="flat" cmpd="sng" algn="ctr">
                      <a:solidFill>
                        <a:srgbClr val="21294D"/>
                      </a:solidFill>
                      <a:prstDash val="solid"/>
                      <a:round/>
                      <a:headEnd type="none" w="med" len="med"/>
                      <a:tailEnd type="none" w="med" len="med"/>
                    </a:lnL>
                    <a:lnR w="3175" cap="flat" cmpd="sng" algn="ctr">
                      <a:solidFill>
                        <a:srgbClr val="21294D"/>
                      </a:solidFill>
                      <a:prstDash val="solid"/>
                      <a:round/>
                      <a:headEnd type="none" w="med" len="med"/>
                      <a:tailEnd type="none" w="med" len="med"/>
                    </a:lnR>
                    <a:lnT>
                      <a:noFill/>
                    </a:lnT>
                    <a:lnB>
                      <a:noFill/>
                    </a:lnB>
                  </a:tcPr>
                </a:tc>
                <a:tc>
                  <a:txBody>
                    <a:bodyPr/>
                    <a:p>
                      <a:pPr algn="l" rtl="0" eaLnBrk="0">
                        <a:lnSpc>
                          <a:spcPct val="106000"/>
                        </a:lnSpc>
                      </a:pPr>
                      <a:endParaRPr sz="500" dirty="0">
                        <a:latin typeface="Arial" panose="020B0604020202020204"/>
                        <a:ea typeface="Arial" panose="020B0604020202020204"/>
                        <a:cs typeface="Arial" panose="020B0604020202020204"/>
                      </a:endParaRPr>
                    </a:p>
                    <a:p>
                      <a:pPr marL="636905" algn="l" rtl="0" eaLnBrk="0">
                        <a:lnSpc>
                          <a:spcPct val="85000"/>
                        </a:lnSpc>
                        <a:spcBef>
                          <a:spcPts val="0"/>
                        </a:spcBef>
                      </a:pPr>
                      <a:r>
                        <a:rPr sz="1300" kern="0" spc="40" dirty="0">
                          <a:solidFill>
                            <a:srgbClr val="231F20">
                              <a:alpha val="100000"/>
                            </a:srgbClr>
                          </a:solidFill>
                          <a:latin typeface="Arial" panose="020B0604020202020204"/>
                          <a:ea typeface="Arial" panose="020B0604020202020204"/>
                          <a:cs typeface="Arial" panose="020B0604020202020204"/>
                        </a:rPr>
                        <a:t>Positive power</a:t>
                      </a:r>
                      <a:r>
                        <a:rPr sz="1300" kern="0" spc="50" dirty="0">
                          <a:solidFill>
                            <a:srgbClr val="231F20">
                              <a:alpha val="100000"/>
                            </a:srgbClr>
                          </a:solidFill>
                          <a:latin typeface="Arial" panose="020B0604020202020204"/>
                          <a:ea typeface="Arial" panose="020B0604020202020204"/>
                          <a:cs typeface="Arial" panose="020B0604020202020204"/>
                        </a:rPr>
                        <a:t> </a:t>
                      </a:r>
                      <a:r>
                        <a:rPr sz="1300" kern="0" spc="40" dirty="0">
                          <a:solidFill>
                            <a:srgbClr val="231F20">
                              <a:alpha val="100000"/>
                            </a:srgbClr>
                          </a:solidFill>
                          <a:latin typeface="Arial" panose="020B0604020202020204"/>
                          <a:ea typeface="Arial" panose="020B0604020202020204"/>
                          <a:cs typeface="Arial" panose="020B0604020202020204"/>
                        </a:rPr>
                        <a:t>su</a:t>
                      </a:r>
                      <a:r>
                        <a:rPr sz="1300" kern="0" spc="30" dirty="0">
                          <a:solidFill>
                            <a:srgbClr val="231F20">
                              <a:alpha val="100000"/>
                            </a:srgbClr>
                          </a:solidFill>
                          <a:latin typeface="Arial" panose="020B0604020202020204"/>
                          <a:ea typeface="Arial" panose="020B0604020202020204"/>
                          <a:cs typeface="Arial" panose="020B0604020202020204"/>
                        </a:rPr>
                        <a:t>pply</a:t>
                      </a:r>
                      <a:endParaRPr sz="1300" dirty="0">
                        <a:latin typeface="Arial" panose="020B0604020202020204"/>
                        <a:ea typeface="Arial" panose="020B0604020202020204"/>
                        <a:cs typeface="Arial" panose="020B0604020202020204"/>
                      </a:endParaRPr>
                    </a:p>
                  </a:txBody>
                  <a:tcPr marL="0" marR="0" marT="0" marB="0" vert="horz">
                    <a:lnL w="3175" cap="flat" cmpd="sng" algn="ctr">
                      <a:solidFill>
                        <a:srgbClr val="21294D"/>
                      </a:solidFill>
                      <a:prstDash val="solid"/>
                      <a:round/>
                      <a:headEnd type="none" w="med" len="med"/>
                      <a:tailEnd type="none" w="med" len="med"/>
                    </a:lnL>
                    <a:lnR>
                      <a:noFill/>
                    </a:lnR>
                    <a:lnT>
                      <a:noFill/>
                    </a:lnT>
                    <a:lnB>
                      <a:noFill/>
                    </a:lnB>
                  </a:tcPr>
                </a:tc>
              </a:tr>
              <a:tr h="362584">
                <a:tc>
                  <a:txBody>
                    <a:bodyPr/>
                    <a:p>
                      <a:pPr algn="l" rtl="0" eaLnBrk="0">
                        <a:lnSpc>
                          <a:spcPct val="111000"/>
                        </a:lnSpc>
                      </a:pPr>
                      <a:endParaRPr sz="800" dirty="0">
                        <a:latin typeface="Arial" panose="020B0604020202020204"/>
                        <a:ea typeface="Arial" panose="020B0604020202020204"/>
                        <a:cs typeface="Arial" panose="020B0604020202020204"/>
                      </a:endParaRPr>
                    </a:p>
                    <a:p>
                      <a:pPr algn="l" rtl="0" eaLnBrk="0">
                        <a:lnSpc>
                          <a:spcPct val="7000"/>
                        </a:lnSpc>
                      </a:pPr>
                      <a:endParaRPr sz="100" dirty="0">
                        <a:latin typeface="Arial" panose="020B0604020202020204"/>
                        <a:ea typeface="Arial" panose="020B0604020202020204"/>
                        <a:cs typeface="Arial" panose="020B0604020202020204"/>
                      </a:endParaRPr>
                    </a:p>
                    <a:p>
                      <a:pPr marL="984250" algn="l" rtl="0" eaLnBrk="0">
                        <a:lnSpc>
                          <a:spcPct val="75000"/>
                        </a:lnSpc>
                      </a:pPr>
                      <a:r>
                        <a:rPr sz="1300" kern="0" spc="50" dirty="0">
                          <a:solidFill>
                            <a:srgbClr val="231F20">
                              <a:alpha val="100000"/>
                            </a:srgbClr>
                          </a:solidFill>
                          <a:latin typeface="Arial" panose="020B0604020202020204"/>
                          <a:ea typeface="Arial" panose="020B0604020202020204"/>
                          <a:cs typeface="Arial" panose="020B0604020202020204"/>
                        </a:rPr>
                        <a:t>A2</a:t>
                      </a:r>
                      <a:endParaRPr sz="1300" dirty="0">
                        <a:latin typeface="Arial" panose="020B0604020202020204"/>
                        <a:ea typeface="Arial" panose="020B0604020202020204"/>
                        <a:cs typeface="Arial" panose="020B0604020202020204"/>
                      </a:endParaRPr>
                    </a:p>
                  </a:txBody>
                  <a:tcPr marL="0" marR="0" marT="0" marB="0" vert="horz">
                    <a:lnL>
                      <a:noFill/>
                    </a:lnL>
                    <a:lnR w="3175" cap="flat" cmpd="sng" algn="ctr">
                      <a:solidFill>
                        <a:srgbClr val="21294D"/>
                      </a:solidFill>
                      <a:prstDash val="solid"/>
                      <a:round/>
                      <a:headEnd type="none" w="med" len="med"/>
                      <a:tailEnd type="none" w="med" len="med"/>
                    </a:lnR>
                    <a:lnT>
                      <a:noFill/>
                    </a:lnT>
                    <a:lnB>
                      <a:noFill/>
                    </a:lnB>
                  </a:tcPr>
                </a:tc>
                <a:tc>
                  <a:txBody>
                    <a:bodyPr/>
                    <a:p>
                      <a:pPr algn="l" rtl="0" eaLnBrk="0">
                        <a:lnSpc>
                          <a:spcPct val="110000"/>
                        </a:lnSpc>
                      </a:pPr>
                      <a:endParaRPr sz="800" dirty="0">
                        <a:latin typeface="Arial" panose="020B0604020202020204"/>
                        <a:ea typeface="Arial" panose="020B0604020202020204"/>
                        <a:cs typeface="Arial" panose="020B0604020202020204"/>
                      </a:endParaRPr>
                    </a:p>
                    <a:p>
                      <a:pPr marL="210820" algn="l" rtl="0" eaLnBrk="0">
                        <a:lnSpc>
                          <a:spcPct val="77000"/>
                        </a:lnSpc>
                      </a:pPr>
                      <a:r>
                        <a:rPr sz="1300" kern="0" spc="40" dirty="0">
                          <a:solidFill>
                            <a:srgbClr val="231F20">
                              <a:alpha val="100000"/>
                            </a:srgbClr>
                          </a:solidFill>
                          <a:latin typeface="Arial" panose="020B0604020202020204"/>
                          <a:ea typeface="Arial" panose="020B0604020202020204"/>
                          <a:cs typeface="Arial" panose="020B0604020202020204"/>
                        </a:rPr>
                        <a:t>GND</a:t>
                      </a:r>
                      <a:endParaRPr sz="1300" dirty="0">
                        <a:latin typeface="Arial" panose="020B0604020202020204"/>
                        <a:ea typeface="Arial" panose="020B0604020202020204"/>
                        <a:cs typeface="Arial" panose="020B0604020202020204"/>
                      </a:endParaRPr>
                    </a:p>
                  </a:txBody>
                  <a:tcPr marL="0" marR="0" marT="0" marB="0" vert="horz">
                    <a:lnL w="3175" cap="flat" cmpd="sng" algn="ctr">
                      <a:solidFill>
                        <a:srgbClr val="21294D"/>
                      </a:solidFill>
                      <a:prstDash val="solid"/>
                      <a:round/>
                      <a:headEnd type="none" w="med" len="med"/>
                      <a:tailEnd type="none" w="med" len="med"/>
                    </a:lnL>
                    <a:lnR w="3175" cap="flat" cmpd="sng" algn="ctr">
                      <a:solidFill>
                        <a:srgbClr val="21294D"/>
                      </a:solidFill>
                      <a:prstDash val="solid"/>
                      <a:round/>
                      <a:headEnd type="none" w="med" len="med"/>
                      <a:tailEnd type="none" w="med" len="med"/>
                    </a:lnR>
                    <a:lnT>
                      <a:noFill/>
                    </a:lnT>
                    <a:lnB>
                      <a:noFill/>
                    </a:lnB>
                  </a:tcPr>
                </a:tc>
                <a:tc>
                  <a:txBody>
                    <a:bodyPr/>
                    <a:p>
                      <a:pPr algn="l" rtl="0" eaLnBrk="0">
                        <a:lnSpc>
                          <a:spcPct val="110000"/>
                        </a:lnSpc>
                      </a:pPr>
                      <a:endParaRPr sz="800" dirty="0">
                        <a:latin typeface="Arial" panose="020B0604020202020204"/>
                        <a:ea typeface="Arial" panose="020B0604020202020204"/>
                        <a:cs typeface="Arial" panose="020B0604020202020204"/>
                      </a:endParaRPr>
                    </a:p>
                    <a:p>
                      <a:pPr marL="227965" algn="l" rtl="0" eaLnBrk="0">
                        <a:lnSpc>
                          <a:spcPct val="77000"/>
                        </a:lnSpc>
                      </a:pPr>
                      <a:r>
                        <a:rPr sz="1300" kern="0" spc="40" dirty="0">
                          <a:solidFill>
                            <a:srgbClr val="231F20">
                              <a:alpha val="100000"/>
                            </a:srgbClr>
                          </a:solidFill>
                          <a:latin typeface="Arial" panose="020B0604020202020204"/>
                          <a:ea typeface="Arial" panose="020B0604020202020204"/>
                          <a:cs typeface="Arial" panose="020B0604020202020204"/>
                        </a:rPr>
                        <a:t>GND</a:t>
                      </a:r>
                      <a:endParaRPr sz="1300" dirty="0">
                        <a:latin typeface="Arial" panose="020B0604020202020204"/>
                        <a:ea typeface="Arial" panose="020B0604020202020204"/>
                        <a:cs typeface="Arial" panose="020B0604020202020204"/>
                      </a:endParaRPr>
                    </a:p>
                  </a:txBody>
                  <a:tcPr marL="0" marR="0" marT="0" marB="0" vert="horz">
                    <a:lnL w="3175" cap="flat" cmpd="sng" algn="ctr">
                      <a:solidFill>
                        <a:srgbClr val="21294D"/>
                      </a:solidFill>
                      <a:prstDash val="solid"/>
                      <a:round/>
                      <a:headEnd type="none" w="med" len="med"/>
                      <a:tailEnd type="none" w="med" len="med"/>
                    </a:lnL>
                    <a:lnR w="3175" cap="flat" cmpd="sng" algn="ctr">
                      <a:solidFill>
                        <a:srgbClr val="21294D"/>
                      </a:solidFill>
                      <a:prstDash val="solid"/>
                      <a:round/>
                      <a:headEnd type="none" w="med" len="med"/>
                      <a:tailEnd type="none" w="med" len="med"/>
                    </a:lnR>
                    <a:lnT>
                      <a:noFill/>
                    </a:lnT>
                    <a:lnB>
                      <a:noFill/>
                    </a:lnB>
                  </a:tcPr>
                </a:tc>
                <a:tc>
                  <a:txBody>
                    <a:bodyPr/>
                    <a:p>
                      <a:pPr algn="l" rtl="0" eaLnBrk="0">
                        <a:lnSpc>
                          <a:spcPct val="110000"/>
                        </a:lnSpc>
                      </a:pPr>
                      <a:endParaRPr sz="800" dirty="0">
                        <a:latin typeface="Arial" panose="020B0604020202020204"/>
                        <a:ea typeface="Arial" panose="020B0604020202020204"/>
                        <a:cs typeface="Arial" panose="020B0604020202020204"/>
                      </a:endParaRPr>
                    </a:p>
                    <a:p>
                      <a:pPr marL="1025525" algn="l" rtl="0" eaLnBrk="0">
                        <a:lnSpc>
                          <a:spcPct val="84000"/>
                        </a:lnSpc>
                      </a:pPr>
                      <a:r>
                        <a:rPr sz="1300" kern="0" spc="30" dirty="0">
                          <a:solidFill>
                            <a:srgbClr val="231F20">
                              <a:alpha val="100000"/>
                            </a:srgbClr>
                          </a:solidFill>
                          <a:latin typeface="Arial" panose="020B0604020202020204"/>
                          <a:ea typeface="Arial" panose="020B0604020202020204"/>
                          <a:cs typeface="Arial" panose="020B0604020202020204"/>
                        </a:rPr>
                        <a:t>Power</a:t>
                      </a:r>
                      <a:r>
                        <a:rPr sz="1300" kern="0" spc="90" dirty="0">
                          <a:solidFill>
                            <a:srgbClr val="231F20">
                              <a:alpha val="100000"/>
                            </a:srgbClr>
                          </a:solidFill>
                          <a:latin typeface="Arial" panose="020B0604020202020204"/>
                          <a:ea typeface="Arial" panose="020B0604020202020204"/>
                          <a:cs typeface="Arial" panose="020B0604020202020204"/>
                        </a:rPr>
                        <a:t> </a:t>
                      </a:r>
                      <a:r>
                        <a:rPr sz="1300" kern="0" spc="30" dirty="0">
                          <a:solidFill>
                            <a:srgbClr val="231F20">
                              <a:alpha val="100000"/>
                            </a:srgbClr>
                          </a:solidFill>
                          <a:latin typeface="Arial" panose="020B0604020202020204"/>
                          <a:ea typeface="Arial" panose="020B0604020202020204"/>
                          <a:cs typeface="Arial" panose="020B0604020202020204"/>
                        </a:rPr>
                        <a:t>return</a:t>
                      </a:r>
                      <a:endParaRPr sz="1300" dirty="0">
                        <a:latin typeface="Arial" panose="020B0604020202020204"/>
                        <a:ea typeface="Arial" panose="020B0604020202020204"/>
                        <a:cs typeface="Arial" panose="020B0604020202020204"/>
                      </a:endParaRPr>
                    </a:p>
                  </a:txBody>
                  <a:tcPr marL="0" marR="0" marT="0" marB="0" vert="horz">
                    <a:lnL w="3175" cap="flat" cmpd="sng" algn="ctr">
                      <a:solidFill>
                        <a:srgbClr val="21294D"/>
                      </a:solidFill>
                      <a:prstDash val="solid"/>
                      <a:round/>
                      <a:headEnd type="none" w="med" len="med"/>
                      <a:tailEnd type="none" w="med" len="med"/>
                    </a:lnL>
                    <a:lnR>
                      <a:noFill/>
                    </a:lnR>
                    <a:lnT>
                      <a:noFill/>
                    </a:lnT>
                    <a:lnB>
                      <a:noFill/>
                    </a:lnB>
                  </a:tcPr>
                </a:tc>
              </a:tr>
              <a:tr h="7889240">
                <a:tc gridSpan="4">
                  <a:txBody>
                    <a:bodyPr/>
                    <a:p>
                      <a:pPr algn="l" rtl="0" eaLnBrk="0">
                        <a:lnSpc>
                          <a:spcPct val="112000"/>
                        </a:lnSpc>
                      </a:pPr>
                      <a:endParaRPr sz="700" dirty="0">
                        <a:latin typeface="Arial" panose="020B0604020202020204"/>
                        <a:ea typeface="Arial" panose="020B0604020202020204"/>
                        <a:cs typeface="Arial" panose="020B0604020202020204"/>
                      </a:endParaRPr>
                    </a:p>
                    <a:p>
                      <a:pPr marL="387350" algn="l" rtl="0" eaLnBrk="0">
                        <a:lnSpc>
                          <a:spcPct val="85000"/>
                        </a:lnSpc>
                        <a:spcBef>
                          <a:spcPts val="5"/>
                        </a:spcBef>
                      </a:pPr>
                      <a:r>
                        <a:rPr sz="1300" b="1" kern="0" spc="40" dirty="0">
                          <a:solidFill>
                            <a:srgbClr val="231F20">
                              <a:alpha val="100000"/>
                            </a:srgbClr>
                          </a:solidFill>
                          <a:latin typeface="Arial" panose="020B0604020202020204"/>
                          <a:ea typeface="Arial" panose="020B0604020202020204"/>
                          <a:cs typeface="Arial" panose="020B0604020202020204"/>
                        </a:rPr>
                        <a:t>2. Outline</a:t>
                      </a:r>
                      <a:r>
                        <a:rPr sz="1300" b="1" kern="0" spc="120" dirty="0">
                          <a:solidFill>
                            <a:srgbClr val="231F20">
                              <a:alpha val="100000"/>
                            </a:srgbClr>
                          </a:solidFill>
                          <a:latin typeface="Arial" panose="020B0604020202020204"/>
                          <a:ea typeface="Arial" panose="020B0604020202020204"/>
                          <a:cs typeface="Arial" panose="020B0604020202020204"/>
                        </a:rPr>
                        <a:t> </a:t>
                      </a:r>
                      <a:r>
                        <a:rPr sz="1300" b="1" kern="0" spc="40" dirty="0">
                          <a:solidFill>
                            <a:srgbClr val="231F20">
                              <a:alpha val="100000"/>
                            </a:srgbClr>
                          </a:solidFill>
                          <a:latin typeface="Arial" panose="020B0604020202020204"/>
                          <a:ea typeface="Arial" panose="020B0604020202020204"/>
                          <a:cs typeface="Arial" panose="020B0604020202020204"/>
                        </a:rPr>
                        <a:t>Di</a:t>
                      </a:r>
                      <a:r>
                        <a:rPr sz="1300" b="1" kern="0" spc="30" dirty="0">
                          <a:solidFill>
                            <a:srgbClr val="231F20">
                              <a:alpha val="100000"/>
                            </a:srgbClr>
                          </a:solidFill>
                          <a:latin typeface="Arial" panose="020B0604020202020204"/>
                          <a:ea typeface="Arial" panose="020B0604020202020204"/>
                          <a:cs typeface="Arial" panose="020B0604020202020204"/>
                        </a:rPr>
                        <a:t>mension</a:t>
                      </a:r>
                      <a:r>
                        <a:rPr sz="1300" b="1" kern="0" spc="130" dirty="0">
                          <a:solidFill>
                            <a:srgbClr val="231F20">
                              <a:alpha val="100000"/>
                            </a:srgbClr>
                          </a:solidFill>
                          <a:latin typeface="Arial" panose="020B0604020202020204"/>
                          <a:ea typeface="Arial" panose="020B0604020202020204"/>
                          <a:cs typeface="Arial" panose="020B0604020202020204"/>
                        </a:rPr>
                        <a:t> </a:t>
                      </a:r>
                      <a:r>
                        <a:rPr sz="1300" b="1" kern="0" spc="30" dirty="0">
                          <a:solidFill>
                            <a:srgbClr val="231F20">
                              <a:alpha val="100000"/>
                            </a:srgbClr>
                          </a:solidFill>
                          <a:latin typeface="Arial" panose="020B0604020202020204"/>
                          <a:ea typeface="Arial" panose="020B0604020202020204"/>
                          <a:cs typeface="Arial" panose="020B0604020202020204"/>
                        </a:rPr>
                        <a:t>Drawing</a:t>
                      </a:r>
                      <a:r>
                        <a:rPr sz="1300" b="1" kern="0" spc="-60" dirty="0">
                          <a:solidFill>
                            <a:srgbClr val="231F20">
                              <a:alpha val="100000"/>
                            </a:srgbClr>
                          </a:solidFill>
                          <a:latin typeface="Arial" panose="020B0604020202020204"/>
                          <a:ea typeface="Arial" panose="020B0604020202020204"/>
                          <a:cs typeface="Arial" panose="020B0604020202020204"/>
                        </a:rPr>
                        <a:t> </a:t>
                      </a:r>
                      <a:r>
                        <a:rPr sz="1400" kern="0" spc="30" baseline="4000" dirty="0">
                          <a:solidFill>
                            <a:srgbClr val="231F20">
                              <a:alpha val="100000"/>
                            </a:srgbClr>
                          </a:solidFill>
                          <a:latin typeface="Arial" panose="020B0604020202020204"/>
                          <a:ea typeface="Arial" panose="020B0604020202020204"/>
                          <a:cs typeface="Arial" panose="020B0604020202020204"/>
                        </a:rPr>
                        <a:t>(unit:mm)</a:t>
                      </a:r>
                      <a:endParaRPr sz="1400" baseline="4000" dirty="0">
                        <a:latin typeface="Arial" panose="020B0604020202020204"/>
                        <a:ea typeface="Arial" panose="020B0604020202020204"/>
                        <a:cs typeface="Arial" panose="020B0604020202020204"/>
                      </a:endParaRPr>
                    </a:p>
                  </a:txBody>
                  <a:tcPr marL="0" marR="0" marT="0" marB="0" vert="horz">
                    <a:lnL>
                      <a:noFill/>
                    </a:lnL>
                    <a:lnR>
                      <a:noFill/>
                    </a:lnR>
                    <a:lnT>
                      <a:noFill/>
                    </a:lnT>
                    <a:lnB w="9525" cap="flat" cmpd="sng" algn="ctr">
                      <a:solidFill>
                        <a:srgbClr val="231F20"/>
                      </a:solidFill>
                      <a:prstDash val="solid"/>
                      <a:round/>
                      <a:headEnd type="none" w="med" len="med"/>
                      <a:tailEnd type="none" w="med" len="med"/>
                    </a:lnB>
                  </a:tcPr>
                </a:tc>
                <a:tc hMerge="1">
                  <a:tcPr marL="0" marR="0" marT="0" marB="0" vert="horz">
                    <a:lnL>
                      <a:noFill/>
                    </a:lnL>
                    <a:lnR>
                      <a:noFill/>
                    </a:lnR>
                    <a:lnT>
                      <a:noFill/>
                    </a:lnT>
                    <a:lnB w="9525" cap="flat" cmpd="sng" algn="ctr">
                      <a:solidFill>
                        <a:srgbClr val="231F20"/>
                      </a:solidFill>
                      <a:prstDash val="solid"/>
                      <a:round/>
                      <a:headEnd type="none" w="med" len="med"/>
                      <a:tailEnd type="none" w="med" len="med"/>
                    </a:lnB>
                  </a:tcPr>
                </a:tc>
                <a:tc hMerge="1">
                  <a:tcPr marL="0" marR="0" marT="0" marB="0" vert="horz">
                    <a:lnL>
                      <a:noFill/>
                    </a:lnL>
                    <a:lnR>
                      <a:noFill/>
                    </a:lnR>
                    <a:lnT>
                      <a:noFill/>
                    </a:lnT>
                    <a:lnB w="9525" cap="flat" cmpd="sng" algn="ctr">
                      <a:solidFill>
                        <a:srgbClr val="231F20"/>
                      </a:solidFill>
                      <a:prstDash val="solid"/>
                      <a:round/>
                      <a:headEnd type="none" w="med" len="med"/>
                      <a:tailEnd type="none" w="med" len="med"/>
                    </a:lnB>
                  </a:tcPr>
                </a:tc>
                <a:tc hMerge="1">
                  <a:tcPr marL="0" marR="0" marT="0" marB="0" vert="horz">
                    <a:lnL>
                      <a:noFill/>
                    </a:lnL>
                    <a:lnR>
                      <a:noFill/>
                    </a:lnR>
                    <a:lnT>
                      <a:noFill/>
                    </a:lnT>
                    <a:lnB w="9525" cap="flat" cmpd="sng" algn="ctr">
                      <a:solidFill>
                        <a:srgbClr val="231F20"/>
                      </a:solidFill>
                      <a:prstDash val="solid"/>
                      <a:round/>
                      <a:headEnd type="none" w="med" len="med"/>
                      <a:tailEnd type="none" w="med" len="med"/>
                    </a:lnB>
                  </a:tcPr>
                </a:tc>
              </a:tr>
            </a:tbl>
          </a:graphicData>
        </a:graphic>
      </p:graphicFrame>
      <p:sp>
        <p:nvSpPr>
          <p:cNvPr id="16" name="文本框 15"/>
          <p:cNvSpPr txBox="1"/>
          <p:nvPr/>
        </p:nvSpPr>
        <p:spPr>
          <a:xfrm>
            <a:off x="577215" y="9781858"/>
            <a:ext cx="5080000" cy="275590"/>
          </a:xfrm>
          <a:prstGeom prst="rect">
            <a:avLst/>
          </a:prstGeom>
        </p:spPr>
        <p:txBody>
          <a:bodyPr>
            <a:spAutoFit/>
          </a:bodyPr>
          <a:p>
            <a:pPr algn="ctr"/>
            <a:r>
              <a:rPr lang="zh-CN" altLang="en-US" sz="1200" b="1">
                <a:solidFill>
                  <a:schemeClr val="tx1"/>
                </a:solidFill>
                <a:latin typeface="微软雅黑" panose="020B0503020204020204" charset="-122"/>
                <a:ea typeface="微软雅黑" panose="020B0503020204020204" charset="-122"/>
              </a:rPr>
              <a:t>南京市雨花区软件大道</a:t>
            </a:r>
            <a:r>
              <a:rPr lang="en-US" altLang="zh-CN" sz="1200" b="1">
                <a:solidFill>
                  <a:schemeClr val="tx1"/>
                </a:solidFill>
                <a:latin typeface="微软雅黑" panose="020B0503020204020204" charset="-122"/>
                <a:ea typeface="微软雅黑" panose="020B0503020204020204" charset="-122"/>
              </a:rPr>
              <a:t>180</a:t>
            </a:r>
            <a:r>
              <a:rPr lang="zh-CN" altLang="en-US" sz="1200" b="1">
                <a:solidFill>
                  <a:schemeClr val="tx1"/>
                </a:solidFill>
                <a:latin typeface="微软雅黑" panose="020B0503020204020204" charset="-122"/>
                <a:ea typeface="微软雅黑" panose="020B0503020204020204" charset="-122"/>
              </a:rPr>
              <a:t>号大数据产业基地</a:t>
            </a:r>
            <a:r>
              <a:rPr lang="en-US" altLang="zh-CN" sz="1200" b="1">
                <a:solidFill>
                  <a:schemeClr val="tx1"/>
                </a:solidFill>
                <a:latin typeface="微软雅黑" panose="020B0503020204020204" charset="-122"/>
                <a:ea typeface="微软雅黑" panose="020B0503020204020204" charset="-122"/>
              </a:rPr>
              <a:t>2</a:t>
            </a:r>
            <a:r>
              <a:rPr lang="zh-CN" altLang="en-US" sz="1200" b="1">
                <a:solidFill>
                  <a:schemeClr val="tx1"/>
                </a:solidFill>
                <a:latin typeface="微软雅黑" panose="020B0503020204020204" charset="-122"/>
                <a:ea typeface="微软雅黑" panose="020B0503020204020204" charset="-122"/>
              </a:rPr>
              <a:t>栋</a:t>
            </a:r>
            <a:endParaRPr lang="zh-CN" altLang="en-US" sz="1200" b="1">
              <a:solidFill>
                <a:schemeClr val="tx1"/>
              </a:solidFill>
              <a:latin typeface="微软雅黑" panose="020B0503020204020204" charset="-122"/>
              <a:ea typeface="微软雅黑" panose="020B0503020204020204" charset="-122"/>
            </a:endParaRPr>
          </a:p>
        </p:txBody>
      </p:sp>
      <p:pic>
        <p:nvPicPr>
          <p:cNvPr id="17" name="图片 16" descr="定位标志"/>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160145" y="9782175"/>
            <a:ext cx="204470" cy="204470"/>
          </a:xfrm>
          <a:prstGeom prst="rect">
            <a:avLst/>
          </a:prstGeom>
        </p:spPr>
      </p:pic>
      <p:pic>
        <p:nvPicPr>
          <p:cNvPr id="18" name="图片 17" descr="电话"/>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4900930" y="9832340"/>
            <a:ext cx="186690" cy="186690"/>
          </a:xfrm>
          <a:prstGeom prst="rect">
            <a:avLst/>
          </a:prstGeom>
        </p:spPr>
      </p:pic>
      <p:sp>
        <p:nvSpPr>
          <p:cNvPr id="19" name="文本框 18"/>
          <p:cNvSpPr txBox="1"/>
          <p:nvPr/>
        </p:nvSpPr>
        <p:spPr>
          <a:xfrm>
            <a:off x="5072380" y="9782175"/>
            <a:ext cx="1979930" cy="282575"/>
          </a:xfrm>
          <a:prstGeom prst="rect">
            <a:avLst/>
          </a:prstGeom>
        </p:spPr>
        <p:txBody>
          <a:bodyPr>
            <a:noAutofit/>
          </a:bodyPr>
          <a:p>
            <a:r>
              <a:rPr lang="en-US" altLang="zh-CN" sz="1200" b="1">
                <a:solidFill>
                  <a:schemeClr val="tx1"/>
                </a:solidFill>
                <a:latin typeface="微软雅黑" panose="020B0503020204020204" charset="-122"/>
                <a:ea typeface="微软雅黑" panose="020B0503020204020204" charset="-122"/>
              </a:rPr>
              <a:t>+86-13951873509</a:t>
            </a:r>
            <a:endParaRPr lang="en-US" altLang="zh-CN" sz="1200" b="1">
              <a:solidFill>
                <a:schemeClr val="tx1"/>
              </a:solidFill>
              <a:latin typeface="微软雅黑" panose="020B0503020204020204" charset="-122"/>
              <a:ea typeface="微软雅黑" panose="020B0503020204020204" charset="-122"/>
            </a:endParaRPr>
          </a:p>
        </p:txBody>
      </p:sp>
      <p:pic>
        <p:nvPicPr>
          <p:cNvPr id="20" name="图片 19" descr="网页"/>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1165225" y="10027920"/>
            <a:ext cx="192405" cy="192405"/>
          </a:xfrm>
          <a:prstGeom prst="rect">
            <a:avLst/>
          </a:prstGeom>
        </p:spPr>
      </p:pic>
      <p:sp>
        <p:nvSpPr>
          <p:cNvPr id="21" name="文本框 20"/>
          <p:cNvSpPr txBox="1"/>
          <p:nvPr/>
        </p:nvSpPr>
        <p:spPr>
          <a:xfrm>
            <a:off x="1342390" y="9980613"/>
            <a:ext cx="5080000" cy="275590"/>
          </a:xfrm>
          <a:prstGeom prst="rect">
            <a:avLst/>
          </a:prstGeom>
        </p:spPr>
        <p:txBody>
          <a:bodyPr>
            <a:spAutoFit/>
          </a:bodyPr>
          <a:p>
            <a:r>
              <a:rPr lang="en-US" altLang="zh-CN" sz="1200" b="1">
                <a:solidFill>
                  <a:schemeClr val="tx1"/>
                </a:solidFill>
                <a:latin typeface="微软雅黑" panose="020B0503020204020204" charset="-122"/>
                <a:ea typeface="微软雅黑" panose="020B0503020204020204" charset="-122"/>
              </a:rPr>
              <a:t>https://www.shinewave-tech.com</a:t>
            </a:r>
            <a:endParaRPr lang="en-US" altLang="zh-CN" sz="1200" b="1">
              <a:solidFill>
                <a:schemeClr val="tx1"/>
              </a:solidFill>
              <a:latin typeface="微软雅黑" panose="020B0503020204020204" charset="-122"/>
              <a:ea typeface="微软雅黑" panose="020B0503020204020204" charset="-122"/>
            </a:endParaRPr>
          </a:p>
        </p:txBody>
      </p:sp>
      <p:pic>
        <p:nvPicPr>
          <p:cNvPr id="23" name="图片 22" descr="信息"/>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4202430" y="9991090"/>
            <a:ext cx="239395" cy="239395"/>
          </a:xfrm>
          <a:prstGeom prst="rect">
            <a:avLst/>
          </a:prstGeom>
        </p:spPr>
      </p:pic>
      <p:sp>
        <p:nvSpPr>
          <p:cNvPr id="24" name="文本框 23"/>
          <p:cNvSpPr txBox="1"/>
          <p:nvPr/>
        </p:nvSpPr>
        <p:spPr>
          <a:xfrm>
            <a:off x="4426585" y="9980930"/>
            <a:ext cx="2519680" cy="282575"/>
          </a:xfrm>
          <a:prstGeom prst="rect">
            <a:avLst/>
          </a:prstGeom>
        </p:spPr>
        <p:txBody>
          <a:bodyPr>
            <a:noAutofit/>
          </a:bodyPr>
          <a:p>
            <a:pPr marL="0" indent="0">
              <a:spcBef>
                <a:spcPct val="0"/>
              </a:spcBef>
              <a:spcAft>
                <a:spcPct val="0"/>
              </a:spcAft>
            </a:pPr>
            <a:r>
              <a:rPr lang="en-US" altLang="zh-CN" sz="1200" b="1" i="0">
                <a:solidFill>
                  <a:schemeClr val="tx1"/>
                </a:solidFill>
                <a:latin typeface="微软雅黑" panose="020B0503020204020204" charset="-122"/>
                <a:ea typeface="微软雅黑" panose="020B0503020204020204" charset="-122"/>
              </a:rPr>
              <a:t>info@shinewave-tech.com</a:t>
            </a:r>
            <a:endParaRPr lang="en-US" altLang="zh-CN" sz="1200" b="1" i="0">
              <a:solidFill>
                <a:schemeClr val="tx1"/>
              </a:solidFill>
              <a:latin typeface="微软雅黑" panose="020B0503020204020204" charset="-122"/>
              <a:ea typeface="微软雅黑" panose="020B0503020204020204" charset="-122"/>
            </a:endParaRPr>
          </a:p>
        </p:txBody>
      </p:sp>
      <p:pic>
        <p:nvPicPr>
          <p:cNvPr id="25" name="图片 24" descr="SWT公司logo-透明"/>
          <p:cNvPicPr>
            <a:picLocks noChangeAspect="1"/>
          </p:cNvPicPr>
          <p:nvPr/>
        </p:nvPicPr>
        <p:blipFill>
          <a:blip r:embed="rId11"/>
          <a:stretch>
            <a:fillRect/>
          </a:stretch>
        </p:blipFill>
        <p:spPr>
          <a:xfrm>
            <a:off x="281305" y="9782175"/>
            <a:ext cx="744220" cy="434975"/>
          </a:xfrm>
          <a:prstGeom prst="rect">
            <a:avLst/>
          </a:prstGeom>
        </p:spPr>
      </p:pic>
      <p:sp>
        <p:nvSpPr>
          <p:cNvPr id="26" name="文本框 25"/>
          <p:cNvSpPr txBox="1"/>
          <p:nvPr/>
        </p:nvSpPr>
        <p:spPr>
          <a:xfrm>
            <a:off x="0" y="57150"/>
            <a:ext cx="7559675" cy="460375"/>
          </a:xfrm>
          <a:prstGeom prst="rect">
            <a:avLst/>
          </a:prstGeom>
        </p:spPr>
        <p:txBody>
          <a:bodyPr wrap="square">
            <a:spAutoFit/>
          </a:bodyPr>
          <a:p>
            <a:pPr marL="0" indent="0" algn="ctr">
              <a:lnSpc>
                <a:spcPts val="1440"/>
              </a:lnSpc>
              <a:spcBef>
                <a:spcPct val="0"/>
              </a:spcBef>
              <a:spcAft>
                <a:spcPct val="0"/>
              </a:spcAft>
            </a:pPr>
            <a:r>
              <a:rPr lang="zh-CN" altLang="en-US" sz="1600" b="1">
                <a:solidFill>
                  <a:schemeClr val="tx1"/>
                </a:solidFill>
              </a:rPr>
              <a:t>本图册为代表性规格产品，如需定制，可随时联系我司业务人员。</a:t>
            </a:r>
            <a:endParaRPr lang="zh-CN" altLang="en-US" sz="1600" b="1">
              <a:solidFill>
                <a:schemeClr val="tx1"/>
              </a:solidFill>
            </a:endParaRPr>
          </a:p>
          <a:p>
            <a:pPr marL="0" indent="0" algn="ctr">
              <a:lnSpc>
                <a:spcPts val="1440"/>
              </a:lnSpc>
              <a:spcBef>
                <a:spcPct val="0"/>
              </a:spcBef>
              <a:spcAft>
                <a:spcPct val="0"/>
              </a:spcAft>
            </a:pPr>
            <a:r>
              <a:rPr lang="en-US" altLang="zh-CN" sz="1200" b="1">
                <a:solidFill>
                  <a:srgbClr val="1F2329"/>
                </a:solidFill>
              </a:rPr>
              <a:t>This catalog features representative products. For customization, please contact our sales team.</a:t>
            </a:r>
            <a:endParaRPr lang="en-US" altLang="zh-CN" sz="1200" b="1">
              <a:solidFill>
                <a:srgbClr val="1F2329"/>
              </a:solidFill>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736" name="picture 736"/>
          <p:cNvPicPr>
            <a:picLocks noChangeAspect="1"/>
          </p:cNvPicPr>
          <p:nvPr/>
        </p:nvPicPr>
        <p:blipFill>
          <a:blip r:embed="rId1"/>
          <a:stretch>
            <a:fillRect/>
          </a:stretch>
        </p:blipFill>
        <p:spPr>
          <a:xfrm rot="21600000">
            <a:off x="192238" y="539985"/>
            <a:ext cx="7094709" cy="6596"/>
          </a:xfrm>
          <a:prstGeom prst="rect">
            <a:avLst/>
          </a:prstGeom>
        </p:spPr>
      </p:pic>
      <p:pic>
        <p:nvPicPr>
          <p:cNvPr id="18" name="图片 17" descr="资质2"/>
          <p:cNvPicPr>
            <a:picLocks noChangeAspect="1"/>
          </p:cNvPicPr>
          <p:nvPr/>
        </p:nvPicPr>
        <p:blipFill>
          <a:blip r:embed="rId2"/>
          <a:stretch>
            <a:fillRect/>
          </a:stretch>
        </p:blipFill>
        <p:spPr>
          <a:xfrm>
            <a:off x="3820160" y="1664335"/>
            <a:ext cx="1642745" cy="2358390"/>
          </a:xfrm>
          <a:prstGeom prst="rect">
            <a:avLst/>
          </a:prstGeom>
          <a:ln>
            <a:solidFill>
              <a:schemeClr val="tx1"/>
            </a:solidFill>
          </a:ln>
          <a:effectLst>
            <a:outerShdw blurRad="50800" dist="38100" dir="2700000" algn="tl" rotWithShape="0">
              <a:prstClr val="black">
                <a:alpha val="40000"/>
              </a:prstClr>
            </a:outerShdw>
          </a:effectLst>
        </p:spPr>
      </p:pic>
      <p:pic>
        <p:nvPicPr>
          <p:cNvPr id="19" name="图片 18" descr="资质"/>
          <p:cNvPicPr>
            <a:picLocks noChangeAspect="1"/>
          </p:cNvPicPr>
          <p:nvPr/>
        </p:nvPicPr>
        <p:blipFill>
          <a:blip r:embed="rId3"/>
          <a:stretch>
            <a:fillRect/>
          </a:stretch>
        </p:blipFill>
        <p:spPr>
          <a:xfrm>
            <a:off x="5615940" y="1665605"/>
            <a:ext cx="1666240" cy="2357120"/>
          </a:xfrm>
          <a:prstGeom prst="rect">
            <a:avLst/>
          </a:prstGeom>
          <a:ln>
            <a:solidFill>
              <a:schemeClr val="tx1"/>
            </a:solidFill>
          </a:ln>
          <a:effectLst>
            <a:outerShdw blurRad="50800" dist="38100" dir="2700000" algn="tl" rotWithShape="0">
              <a:prstClr val="black">
                <a:alpha val="40000"/>
              </a:prstClr>
            </a:outerShdw>
          </a:effectLst>
        </p:spPr>
      </p:pic>
      <p:pic>
        <p:nvPicPr>
          <p:cNvPr id="20" name="图片 19" descr="灿波Q证书"/>
          <p:cNvPicPr>
            <a:picLocks noChangeAspect="1"/>
          </p:cNvPicPr>
          <p:nvPr/>
        </p:nvPicPr>
        <p:blipFill>
          <a:blip r:embed="rId4"/>
          <a:stretch>
            <a:fillRect/>
          </a:stretch>
        </p:blipFill>
        <p:spPr>
          <a:xfrm>
            <a:off x="2054225" y="1665605"/>
            <a:ext cx="1612900" cy="2359660"/>
          </a:xfrm>
          <a:prstGeom prst="rect">
            <a:avLst/>
          </a:prstGeom>
          <a:ln>
            <a:solidFill>
              <a:schemeClr val="tx1"/>
            </a:solidFill>
          </a:ln>
          <a:effectLst>
            <a:outerShdw blurRad="50800" dist="38100" dir="2700000" algn="tl" rotWithShape="0">
              <a:prstClr val="black">
                <a:alpha val="40000"/>
              </a:prstClr>
            </a:outerShdw>
          </a:effectLst>
        </p:spPr>
      </p:pic>
      <p:pic>
        <p:nvPicPr>
          <p:cNvPr id="21" name="图片 20" descr="资质英"/>
          <p:cNvPicPr>
            <a:picLocks noChangeAspect="1"/>
          </p:cNvPicPr>
          <p:nvPr/>
        </p:nvPicPr>
        <p:blipFill>
          <a:blip r:embed="rId5"/>
          <a:stretch>
            <a:fillRect/>
          </a:stretch>
        </p:blipFill>
        <p:spPr>
          <a:xfrm>
            <a:off x="234315" y="1667510"/>
            <a:ext cx="1666875" cy="2357755"/>
          </a:xfrm>
          <a:prstGeom prst="rect">
            <a:avLst/>
          </a:prstGeom>
          <a:ln>
            <a:solidFill>
              <a:schemeClr val="tx1"/>
            </a:solidFill>
          </a:ln>
          <a:effectLst>
            <a:outerShdw blurRad="50800" dist="38100" dir="2700000" algn="tl" rotWithShape="0">
              <a:prstClr val="black">
                <a:alpha val="40000"/>
              </a:prstClr>
            </a:outerShdw>
          </a:effectLst>
        </p:spPr>
      </p:pic>
      <p:sp>
        <p:nvSpPr>
          <p:cNvPr id="59" name="图形"/>
          <p:cNvSpPr txBox="1"/>
          <p:nvPr/>
        </p:nvSpPr>
        <p:spPr>
          <a:xfrm>
            <a:off x="2054225" y="716460"/>
            <a:ext cx="3789680" cy="583565"/>
          </a:xfrm>
          <a:prstGeom prst="rect">
            <a:avLst/>
          </a:prstGeom>
          <a:noFill/>
        </p:spPr>
        <p:txBody>
          <a:bodyPr wrap="square" rtlCol="0">
            <a:spAutoFit/>
          </a:bodyPr>
          <a:lstStyle>
            <a:defPPr>
              <a:defRPr lang="zh-CN"/>
            </a:defPPr>
            <a:lvl1pPr>
              <a:defRPr sz="2400">
                <a:gradFill flip="none" rotWithShape="1">
                  <a:gsLst>
                    <a:gs pos="50000">
                      <a:schemeClr val="accent1"/>
                    </a:gs>
                    <a:gs pos="0">
                      <a:schemeClr val="accent1">
                        <a:lumMod val="60000"/>
                        <a:lumOff val="40000"/>
                      </a:schemeClr>
                    </a:gs>
                    <a:gs pos="100000">
                      <a:schemeClr val="accent1"/>
                    </a:gs>
                  </a:gsLst>
                  <a:lin ang="2700000" scaled="1"/>
                  <a:tileRect/>
                </a:gradFill>
                <a:latin typeface="+mj-lt"/>
                <a:ea typeface="+mj-ea"/>
              </a:defRPr>
            </a:lvl1pPr>
          </a:lstStyle>
          <a:p>
            <a:pPr algn="ctr"/>
            <a:r>
              <a:rPr lang="zh-CN" altLang="en-US" sz="3200" b="1" spc="75" dirty="0">
                <a:solidFill>
                  <a:schemeClr val="tx1"/>
                </a:solidFill>
                <a:latin typeface="汉仪大黑简" panose="02010600000101010101" pitchFamily="49" charset="-122"/>
                <a:ea typeface="汉仪大黑简" panose="02010600000101010101" pitchFamily="49" charset="-122"/>
                <a:cs typeface="+mn-ea"/>
                <a:sym typeface="+mn-lt"/>
              </a:rPr>
              <a:t>行业认证</a:t>
            </a:r>
            <a:endParaRPr lang="zh-CN" altLang="en-US" sz="3200" b="1" i="1" strike="noStrike" spc="75" noProof="1" dirty="0">
              <a:solidFill>
                <a:schemeClr val="tx1"/>
              </a:solidFill>
              <a:effectLst>
                <a:outerShdw blurRad="50800" dist="38100" dir="2700000" algn="tl" rotWithShape="0">
                  <a:schemeClr val="tx1">
                    <a:lumMod val="50000"/>
                    <a:lumOff val="50000"/>
                    <a:alpha val="40000"/>
                  </a:schemeClr>
                </a:outerShdw>
              </a:effectLst>
              <a:latin typeface="汉仪大黑简" panose="02010600000101010101" pitchFamily="49" charset="-122"/>
              <a:ea typeface="汉仪大黑简" panose="02010600000101010101" pitchFamily="49" charset="-122"/>
              <a:cs typeface="+mn-ea"/>
              <a:sym typeface="+mn-lt"/>
            </a:endParaRPr>
          </a:p>
        </p:txBody>
      </p:sp>
      <p:sp>
        <p:nvSpPr>
          <p:cNvPr id="60" name="图形"/>
          <p:cNvSpPr txBox="1"/>
          <p:nvPr/>
        </p:nvSpPr>
        <p:spPr>
          <a:xfrm>
            <a:off x="2633603" y="1024238"/>
            <a:ext cx="2982371" cy="506730"/>
          </a:xfrm>
          <a:prstGeom prst="rect">
            <a:avLst/>
          </a:prstGeom>
          <a:noFill/>
          <a:ln w="9525">
            <a:noFill/>
          </a:ln>
        </p:spPr>
        <p:txBody>
          <a:bodyPr wrap="square" anchor="t" anchorCtr="0">
            <a:spAutoFit/>
          </a:bodyPr>
          <a:lstStyle/>
          <a:p>
            <a:pPr algn="ctr">
              <a:lnSpc>
                <a:spcPct val="150000"/>
              </a:lnSpc>
            </a:pPr>
            <a:r>
              <a:rPr lang="en-US" altLang="zh-CN" dirty="0" smtClean="0">
                <a:solidFill>
                  <a:schemeClr val="tx1"/>
                </a:solidFill>
                <a:effectLst>
                  <a:outerShdw blurRad="38100" dist="38100" dir="2700000" algn="tl">
                    <a:srgbClr val="000000">
                      <a:alpha val="43137"/>
                    </a:srgbClr>
                  </a:outerShdw>
                </a:effectLst>
                <a:latin typeface="汉仪大黑简" panose="02010600000101010101" pitchFamily="49" charset="-122"/>
                <a:ea typeface="汉仪大黑简" panose="02010600000101010101" pitchFamily="49" charset="-122"/>
                <a:cs typeface="+mn-ea"/>
                <a:sym typeface="+mn-lt"/>
              </a:rPr>
              <a:t>Industry Certifications</a:t>
            </a:r>
            <a:endParaRPr lang="en-US" altLang="zh-CN" sz="1200" i="1" dirty="0">
              <a:solidFill>
                <a:schemeClr val="tx1">
                  <a:alpha val="89000"/>
                </a:schemeClr>
              </a:solidFill>
              <a:latin typeface="汉仪中等线简" panose="02010609000101010101" pitchFamily="49" charset="-122"/>
              <a:ea typeface="汉仪中等线简" panose="02010609000101010101" pitchFamily="49" charset="-122"/>
              <a:cs typeface="汉仪中等线简" panose="02010609000101010101" pitchFamily="49" charset="-122"/>
              <a:sym typeface="+mn-ea"/>
            </a:endParaRPr>
          </a:p>
        </p:txBody>
      </p:sp>
      <p:grpSp>
        <p:nvGrpSpPr>
          <p:cNvPr id="61" name="图形"/>
          <p:cNvGrpSpPr/>
          <p:nvPr/>
        </p:nvGrpSpPr>
        <p:grpSpPr>
          <a:xfrm>
            <a:off x="1962785" y="4205860"/>
            <a:ext cx="3789680" cy="2526971"/>
            <a:chOff x="7789" y="3637"/>
            <a:chExt cx="10623" cy="7604"/>
          </a:xfrm>
        </p:grpSpPr>
        <p:sp>
          <p:nvSpPr>
            <p:cNvPr id="62" name="图形"/>
            <p:cNvSpPr txBox="1"/>
            <p:nvPr/>
          </p:nvSpPr>
          <p:spPr>
            <a:xfrm>
              <a:off x="7789" y="3637"/>
              <a:ext cx="10623" cy="1756"/>
            </a:xfrm>
            <a:prstGeom prst="rect">
              <a:avLst/>
            </a:prstGeom>
            <a:noFill/>
          </p:spPr>
          <p:txBody>
            <a:bodyPr wrap="square" rtlCol="0">
              <a:spAutoFit/>
            </a:bodyPr>
            <a:lstStyle>
              <a:defPPr>
                <a:defRPr lang="zh-CN"/>
              </a:defPPr>
              <a:lvl1pPr>
                <a:defRPr sz="2400">
                  <a:gradFill flip="none" rotWithShape="1">
                    <a:gsLst>
                      <a:gs pos="50000">
                        <a:schemeClr val="accent1"/>
                      </a:gs>
                      <a:gs pos="0">
                        <a:schemeClr val="accent1">
                          <a:lumMod val="60000"/>
                          <a:lumOff val="40000"/>
                        </a:schemeClr>
                      </a:gs>
                      <a:gs pos="100000">
                        <a:schemeClr val="accent1"/>
                      </a:gs>
                    </a:gsLst>
                    <a:lin ang="2700000" scaled="1"/>
                    <a:tileRect/>
                  </a:gradFill>
                  <a:latin typeface="+mj-lt"/>
                  <a:ea typeface="+mj-ea"/>
                </a:defRPr>
              </a:lvl1pPr>
            </a:lstStyle>
            <a:p>
              <a:pPr algn="ctr"/>
              <a:r>
                <a:rPr lang="zh-CN" altLang="en-US" sz="3200" b="1" spc="75" dirty="0">
                  <a:solidFill>
                    <a:schemeClr val="tx1"/>
                  </a:solidFill>
                  <a:latin typeface="汉仪大黑简" panose="02010600000101010101" pitchFamily="49" charset="-122"/>
                  <a:ea typeface="汉仪大黑简" panose="02010600000101010101" pitchFamily="49" charset="-122"/>
                  <a:cs typeface="+mn-ea"/>
                  <a:sym typeface="+mn-lt"/>
                </a:rPr>
                <a:t>定制能力</a:t>
              </a:r>
              <a:endParaRPr lang="zh-CN" altLang="en-US" sz="3200" b="1" i="1" strike="noStrike" spc="75" noProof="1" dirty="0">
                <a:solidFill>
                  <a:schemeClr val="tx1"/>
                </a:solidFill>
                <a:effectLst>
                  <a:outerShdw blurRad="50800" dist="38100" dir="2700000" algn="tl" rotWithShape="0">
                    <a:schemeClr val="tx1">
                      <a:lumMod val="50000"/>
                      <a:lumOff val="50000"/>
                      <a:alpha val="40000"/>
                    </a:schemeClr>
                  </a:outerShdw>
                </a:effectLst>
                <a:latin typeface="汉仪大黑简" panose="02010600000101010101" pitchFamily="49" charset="-122"/>
                <a:ea typeface="汉仪大黑简" panose="02010600000101010101" pitchFamily="49" charset="-122"/>
                <a:cs typeface="+mn-ea"/>
                <a:sym typeface="+mn-lt"/>
              </a:endParaRPr>
            </a:p>
          </p:txBody>
        </p:sp>
        <p:sp>
          <p:nvSpPr>
            <p:cNvPr id="63" name="图形"/>
            <p:cNvSpPr txBox="1"/>
            <p:nvPr/>
          </p:nvSpPr>
          <p:spPr>
            <a:xfrm>
              <a:off x="8993" y="4716"/>
              <a:ext cx="8360" cy="6525"/>
            </a:xfrm>
            <a:prstGeom prst="rect">
              <a:avLst/>
            </a:prstGeom>
            <a:noFill/>
            <a:ln w="9525">
              <a:noFill/>
            </a:ln>
          </p:spPr>
          <p:txBody>
            <a:bodyPr wrap="square" anchor="t" anchorCtr="0">
              <a:spAutoFit/>
            </a:bodyPr>
            <a:lstStyle/>
            <a:p>
              <a:pPr algn="ctr">
                <a:lnSpc>
                  <a:spcPct val="150000"/>
                </a:lnSpc>
              </a:pPr>
              <a:r>
                <a:rPr lang="en-US" altLang="zh-CN" dirty="0">
                  <a:solidFill>
                    <a:schemeClr val="tx1">
                      <a:alpha val="89000"/>
                    </a:schemeClr>
                  </a:solidFill>
                  <a:effectLst>
                    <a:outerShdw blurRad="38100" dist="38100" dir="2700000" algn="tl">
                      <a:srgbClr val="000000">
                        <a:alpha val="43137"/>
                      </a:srgbClr>
                    </a:outerShdw>
                  </a:effectLst>
                  <a:latin typeface="标准粗黑" panose="02000503000000000000" charset="-122"/>
                  <a:ea typeface="标准粗黑" panose="02000503000000000000" charset="-122"/>
                  <a:cs typeface="汉仪中等线简" panose="02010609000101010101" pitchFamily="49" charset="-122"/>
                  <a:sym typeface="+mn-ea"/>
                </a:rPr>
                <a:t>Customization Capabilities</a:t>
              </a:r>
              <a:endParaRPr lang="en-US" altLang="zh-CN" dirty="0">
                <a:solidFill>
                  <a:schemeClr val="tx1">
                    <a:alpha val="89000"/>
                  </a:schemeClr>
                </a:solidFill>
                <a:effectLst>
                  <a:outerShdw blurRad="38100" dist="38100" dir="2700000" algn="tl">
                    <a:srgbClr val="000000">
                      <a:alpha val="43137"/>
                    </a:srgbClr>
                  </a:outerShdw>
                </a:effectLst>
                <a:latin typeface="标准粗黑" panose="02000503000000000000" charset="-122"/>
                <a:ea typeface="标准粗黑" panose="02000503000000000000" charset="-122"/>
                <a:cs typeface="汉仪中等线简" panose="02010609000101010101" pitchFamily="49" charset="-122"/>
                <a:sym typeface="+mn-ea"/>
              </a:endParaRPr>
            </a:p>
            <a:p>
              <a:pPr algn="ctr">
                <a:lnSpc>
                  <a:spcPct val="150000"/>
                </a:lnSpc>
              </a:pPr>
              <a:endParaRPr lang="en-US" altLang="zh-CN" sz="1200" i="1" dirty="0">
                <a:solidFill>
                  <a:schemeClr val="tx1">
                    <a:alpha val="89000"/>
                  </a:schemeClr>
                </a:solidFill>
                <a:latin typeface="汉仪中等线简" panose="02010609000101010101" pitchFamily="49" charset="-122"/>
                <a:ea typeface="汉仪中等线简" panose="02010609000101010101" pitchFamily="49" charset="-122"/>
                <a:cs typeface="汉仪中等线简" panose="02010609000101010101" pitchFamily="49" charset="-122"/>
                <a:sym typeface="+mn-ea"/>
              </a:endParaRPr>
            </a:p>
            <a:p>
              <a:pPr algn="ctr">
                <a:lnSpc>
                  <a:spcPct val="150000"/>
                </a:lnSpc>
              </a:pPr>
              <a:endParaRPr lang="en-US" altLang="zh-CN" sz="1200" i="1" dirty="0">
                <a:solidFill>
                  <a:schemeClr val="tx1">
                    <a:alpha val="89000"/>
                  </a:schemeClr>
                </a:solidFill>
                <a:latin typeface="汉仪中等线简" panose="02010609000101010101" pitchFamily="49" charset="-122"/>
                <a:ea typeface="汉仪中等线简" panose="02010609000101010101" pitchFamily="49" charset="-122"/>
                <a:cs typeface="汉仪中等线简" panose="02010609000101010101" pitchFamily="49" charset="-122"/>
                <a:sym typeface="+mn-ea"/>
              </a:endParaRPr>
            </a:p>
            <a:p>
              <a:pPr algn="ctr">
                <a:lnSpc>
                  <a:spcPct val="150000"/>
                </a:lnSpc>
              </a:pPr>
              <a:endParaRPr lang="en-US" altLang="zh-CN" sz="1200" i="1" dirty="0">
                <a:solidFill>
                  <a:schemeClr val="tx1">
                    <a:alpha val="89000"/>
                  </a:schemeClr>
                </a:solidFill>
                <a:latin typeface="汉仪中等线简" panose="02010609000101010101" pitchFamily="49" charset="-122"/>
                <a:ea typeface="汉仪中等线简" panose="02010609000101010101" pitchFamily="49" charset="-122"/>
                <a:cs typeface="汉仪中等线简" panose="02010609000101010101" pitchFamily="49" charset="-122"/>
                <a:sym typeface="+mn-ea"/>
              </a:endParaRPr>
            </a:p>
            <a:p>
              <a:pPr algn="ctr">
                <a:lnSpc>
                  <a:spcPct val="150000"/>
                </a:lnSpc>
              </a:pPr>
              <a:endParaRPr lang="en-US" altLang="zh-CN" sz="1200" i="1" dirty="0">
                <a:solidFill>
                  <a:schemeClr val="tx1">
                    <a:alpha val="89000"/>
                  </a:schemeClr>
                </a:solidFill>
                <a:latin typeface="汉仪中等线简" panose="02010609000101010101" pitchFamily="49" charset="-122"/>
                <a:ea typeface="汉仪中等线简" panose="02010609000101010101" pitchFamily="49" charset="-122"/>
                <a:cs typeface="汉仪中等线简" panose="02010609000101010101" pitchFamily="49" charset="-122"/>
                <a:sym typeface="+mn-ea"/>
              </a:endParaRPr>
            </a:p>
            <a:p>
              <a:pPr algn="ctr">
                <a:lnSpc>
                  <a:spcPct val="150000"/>
                </a:lnSpc>
              </a:pPr>
              <a:endParaRPr lang="en-US" altLang="zh-CN" sz="1200" i="1" dirty="0">
                <a:solidFill>
                  <a:schemeClr val="tx1">
                    <a:alpha val="89000"/>
                  </a:schemeClr>
                </a:solidFill>
                <a:latin typeface="汉仪中等线简" panose="02010609000101010101" pitchFamily="49" charset="-122"/>
                <a:ea typeface="汉仪中等线简" panose="02010609000101010101" pitchFamily="49" charset="-122"/>
                <a:cs typeface="汉仪中等线简" panose="02010609000101010101" pitchFamily="49" charset="-122"/>
                <a:sym typeface="+mn-ea"/>
              </a:endParaRPr>
            </a:p>
            <a:p>
              <a:pPr algn="ctr">
                <a:lnSpc>
                  <a:spcPct val="150000"/>
                </a:lnSpc>
              </a:pPr>
              <a:endParaRPr lang="en-US" altLang="zh-CN" sz="1200" i="1" dirty="0">
                <a:solidFill>
                  <a:schemeClr val="tx1">
                    <a:alpha val="89000"/>
                  </a:schemeClr>
                </a:solidFill>
                <a:latin typeface="汉仪中等线简" panose="02010609000101010101" pitchFamily="49" charset="-122"/>
                <a:ea typeface="汉仪中等线简" panose="02010609000101010101" pitchFamily="49" charset="-122"/>
                <a:cs typeface="汉仪中等线简" panose="02010609000101010101" pitchFamily="49" charset="-122"/>
                <a:sym typeface="+mn-ea"/>
              </a:endParaRPr>
            </a:p>
          </p:txBody>
        </p:sp>
      </p:grpSp>
      <p:pic>
        <p:nvPicPr>
          <p:cNvPr id="64" name="图片 63" descr="展会 (1)"/>
          <p:cNvPicPr>
            <a:picLocks noChangeAspect="1"/>
          </p:cNvPicPr>
          <p:nvPr/>
        </p:nvPicPr>
        <p:blipFill>
          <a:blip r:embed="rId6"/>
          <a:srcRect l="2042" t="-2206"/>
          <a:stretch>
            <a:fillRect/>
          </a:stretch>
        </p:blipFill>
        <p:spPr>
          <a:xfrm>
            <a:off x="99060" y="5431155"/>
            <a:ext cx="2267585" cy="1774825"/>
          </a:xfrm>
          <a:prstGeom prst="rect">
            <a:avLst/>
          </a:prstGeom>
        </p:spPr>
      </p:pic>
      <p:pic>
        <p:nvPicPr>
          <p:cNvPr id="65" name="图片 64"/>
          <p:cNvPicPr>
            <a:picLocks noChangeAspect="1"/>
          </p:cNvPicPr>
          <p:nvPr/>
        </p:nvPicPr>
        <p:blipFill>
          <a:blip r:embed="rId7"/>
          <a:stretch>
            <a:fillRect/>
          </a:stretch>
        </p:blipFill>
        <p:spPr>
          <a:xfrm>
            <a:off x="2741295" y="5468620"/>
            <a:ext cx="1737360" cy="1737360"/>
          </a:xfrm>
          <a:prstGeom prst="rect">
            <a:avLst/>
          </a:prstGeom>
        </p:spPr>
      </p:pic>
      <p:pic>
        <p:nvPicPr>
          <p:cNvPr id="66" name="图片 65" descr="Had907c3fcda048688acf5c0192eca466K"/>
          <p:cNvPicPr>
            <a:picLocks noChangeAspect="1"/>
          </p:cNvPicPr>
          <p:nvPr/>
        </p:nvPicPr>
        <p:blipFill>
          <a:blip r:embed="rId8"/>
          <a:srcRect l="2089" t="50886" r="50908" b="2430"/>
          <a:stretch>
            <a:fillRect/>
          </a:stretch>
        </p:blipFill>
        <p:spPr>
          <a:xfrm>
            <a:off x="196215" y="7720330"/>
            <a:ext cx="1746250" cy="1734820"/>
          </a:xfrm>
          <a:prstGeom prst="rect">
            <a:avLst/>
          </a:prstGeom>
        </p:spPr>
      </p:pic>
      <p:pic>
        <p:nvPicPr>
          <p:cNvPr id="67" name="图片 66" descr="Company-Show"/>
          <p:cNvPicPr>
            <a:picLocks noChangeAspect="1"/>
          </p:cNvPicPr>
          <p:nvPr/>
        </p:nvPicPr>
        <p:blipFill>
          <a:blip r:embed="rId9"/>
          <a:srcRect l="9065" r="6372"/>
          <a:stretch>
            <a:fillRect/>
          </a:stretch>
        </p:blipFill>
        <p:spPr>
          <a:xfrm>
            <a:off x="5414010" y="7734935"/>
            <a:ext cx="1962150" cy="1739900"/>
          </a:xfrm>
          <a:prstGeom prst="rect">
            <a:avLst/>
          </a:prstGeom>
        </p:spPr>
      </p:pic>
      <p:pic>
        <p:nvPicPr>
          <p:cNvPr id="68" name="图片 67" descr="研发办公室"/>
          <p:cNvPicPr>
            <a:picLocks noChangeAspect="1"/>
          </p:cNvPicPr>
          <p:nvPr/>
        </p:nvPicPr>
        <p:blipFill>
          <a:blip r:embed="rId10"/>
          <a:srcRect l="9216"/>
          <a:stretch>
            <a:fillRect/>
          </a:stretch>
        </p:blipFill>
        <p:spPr>
          <a:xfrm>
            <a:off x="4853940" y="5468620"/>
            <a:ext cx="2522220" cy="1737360"/>
          </a:xfrm>
          <a:prstGeom prst="rect">
            <a:avLst/>
          </a:prstGeom>
        </p:spPr>
      </p:pic>
      <p:pic>
        <p:nvPicPr>
          <p:cNvPr id="69" name="图片 68"/>
          <p:cNvPicPr>
            <a:picLocks noChangeAspect="1"/>
          </p:cNvPicPr>
          <p:nvPr/>
        </p:nvPicPr>
        <p:blipFill>
          <a:blip r:embed="rId11"/>
          <a:stretch>
            <a:fillRect/>
          </a:stretch>
        </p:blipFill>
        <p:spPr>
          <a:xfrm>
            <a:off x="2208530" y="7736205"/>
            <a:ext cx="2964180" cy="1732280"/>
          </a:xfrm>
          <a:prstGeom prst="rect">
            <a:avLst/>
          </a:prstGeom>
        </p:spPr>
      </p:pic>
      <p:pic>
        <p:nvPicPr>
          <p:cNvPr id="70" name="图片 69" descr="箭头-平尾-向左"/>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flipH="1">
            <a:off x="2435860" y="6338570"/>
            <a:ext cx="236220" cy="208280"/>
          </a:xfrm>
          <a:prstGeom prst="rect">
            <a:avLst/>
          </a:prstGeom>
        </p:spPr>
      </p:pic>
      <p:pic>
        <p:nvPicPr>
          <p:cNvPr id="71" name="图片 70" descr="箭头-平尾-向左"/>
          <p:cNvPicPr>
            <a:picLocks noChangeAspect="1"/>
          </p:cNvPicPr>
          <p:nvPr/>
        </p:nvPicPr>
        <p:blipFill>
          <a:blip r:embed="rId12">
            <a:extLst>
              <a:ext uri="{96DAC541-7B7A-43D3-8B79-37D633B846F1}">
                <asvg:svgBlip xmlns:asvg="http://schemas.microsoft.com/office/drawing/2016/SVG/main" r:embed="rId14"/>
              </a:ext>
            </a:extLst>
          </a:blip>
          <a:stretch>
            <a:fillRect/>
          </a:stretch>
        </p:blipFill>
        <p:spPr>
          <a:xfrm flipH="1">
            <a:off x="4547870" y="6345555"/>
            <a:ext cx="236220" cy="208280"/>
          </a:xfrm>
          <a:prstGeom prst="rect">
            <a:avLst/>
          </a:prstGeom>
        </p:spPr>
      </p:pic>
      <p:pic>
        <p:nvPicPr>
          <p:cNvPr id="72" name="图片 71" descr="箭头-平尾-向左"/>
          <p:cNvPicPr>
            <a:picLocks noChangeAspect="1"/>
          </p:cNvPicPr>
          <p:nvPr/>
        </p:nvPicPr>
        <p:blipFill>
          <a:blip r:embed="rId15">
            <a:extLst>
              <a:ext uri="{96DAC541-7B7A-43D3-8B79-37D633B846F1}">
                <asvg:svgBlip xmlns:asvg="http://schemas.microsoft.com/office/drawing/2016/SVG/main" r:embed="rId16"/>
              </a:ext>
            </a:extLst>
          </a:blip>
          <a:stretch>
            <a:fillRect/>
          </a:stretch>
        </p:blipFill>
        <p:spPr>
          <a:xfrm rot="5400000" flipH="1">
            <a:off x="6297930" y="7231380"/>
            <a:ext cx="219075" cy="193040"/>
          </a:xfrm>
          <a:prstGeom prst="rect">
            <a:avLst/>
          </a:prstGeom>
        </p:spPr>
      </p:pic>
      <p:pic>
        <p:nvPicPr>
          <p:cNvPr id="73" name="图片 72" descr="箭头-平尾-向左"/>
          <p:cNvPicPr>
            <a:picLocks noChangeAspect="1"/>
          </p:cNvPicPr>
          <p:nvPr/>
        </p:nvPicPr>
        <p:blipFill>
          <a:blip r:embed="rId17">
            <a:extLst>
              <a:ext uri="{96DAC541-7B7A-43D3-8B79-37D633B846F1}">
                <asvg:svgBlip xmlns:asvg="http://schemas.microsoft.com/office/drawing/2016/SVG/main" r:embed="rId18"/>
              </a:ext>
            </a:extLst>
          </a:blip>
          <a:stretch>
            <a:fillRect/>
          </a:stretch>
        </p:blipFill>
        <p:spPr>
          <a:xfrm rot="10800000" flipH="1">
            <a:off x="5203190" y="8590915"/>
            <a:ext cx="196215" cy="172720"/>
          </a:xfrm>
          <a:prstGeom prst="rect">
            <a:avLst/>
          </a:prstGeom>
        </p:spPr>
      </p:pic>
      <p:pic>
        <p:nvPicPr>
          <p:cNvPr id="74" name="图片 73" descr="箭头-平尾-向左"/>
          <p:cNvPicPr>
            <a:picLocks noChangeAspect="1"/>
          </p:cNvPicPr>
          <p:nvPr/>
        </p:nvPicPr>
        <p:blipFill>
          <a:blip r:embed="rId15">
            <a:extLst>
              <a:ext uri="{96DAC541-7B7A-43D3-8B79-37D633B846F1}">
                <asvg:svgBlip xmlns:asvg="http://schemas.microsoft.com/office/drawing/2016/SVG/main" r:embed="rId19"/>
              </a:ext>
            </a:extLst>
          </a:blip>
          <a:stretch>
            <a:fillRect/>
          </a:stretch>
        </p:blipFill>
        <p:spPr>
          <a:xfrm rot="10800000" flipH="1">
            <a:off x="1970405" y="8499475"/>
            <a:ext cx="219075" cy="193675"/>
          </a:xfrm>
          <a:prstGeom prst="rect">
            <a:avLst/>
          </a:prstGeom>
        </p:spPr>
      </p:pic>
      <p:sp>
        <p:nvSpPr>
          <p:cNvPr id="75" name="文本框 74"/>
          <p:cNvSpPr txBox="1"/>
          <p:nvPr/>
        </p:nvSpPr>
        <p:spPr>
          <a:xfrm>
            <a:off x="99060" y="5086985"/>
            <a:ext cx="2258060" cy="318770"/>
          </a:xfrm>
          <a:prstGeom prst="rect">
            <a:avLst/>
          </a:prstGeom>
          <a:noFill/>
        </p:spPr>
        <p:txBody>
          <a:bodyPr wrap="square" rtlCol="0">
            <a:noAutofit/>
          </a:bodyPr>
          <a:p>
            <a:pPr algn="ctr"/>
            <a:r>
              <a:rPr lang="zh-CN" altLang="en-US" sz="900" b="1">
                <a:solidFill>
                  <a:schemeClr val="tx1"/>
                </a:solidFill>
              </a:rPr>
              <a:t>了解产品</a:t>
            </a:r>
            <a:endParaRPr lang="zh-CN" altLang="en-US" sz="900" b="1">
              <a:solidFill>
                <a:schemeClr val="tx1"/>
              </a:solidFill>
            </a:endParaRPr>
          </a:p>
          <a:p>
            <a:pPr algn="ctr"/>
            <a:r>
              <a:rPr lang="en-US" altLang="zh-CN" sz="900" b="1">
                <a:solidFill>
                  <a:schemeClr val="tx1"/>
                </a:solidFill>
              </a:rPr>
              <a:t>Product Understanding</a:t>
            </a:r>
            <a:endParaRPr lang="en-US" altLang="zh-CN" sz="900" b="1">
              <a:solidFill>
                <a:schemeClr val="tx1"/>
              </a:solidFill>
            </a:endParaRPr>
          </a:p>
          <a:p>
            <a:endParaRPr lang="en-US" altLang="zh-CN" sz="900" b="1">
              <a:solidFill>
                <a:schemeClr val="tx1"/>
              </a:solidFill>
            </a:endParaRPr>
          </a:p>
        </p:txBody>
      </p:sp>
      <p:sp>
        <p:nvSpPr>
          <p:cNvPr id="76" name="文本框 75"/>
          <p:cNvSpPr txBox="1"/>
          <p:nvPr/>
        </p:nvSpPr>
        <p:spPr>
          <a:xfrm>
            <a:off x="2741295" y="5114925"/>
            <a:ext cx="1727200" cy="318770"/>
          </a:xfrm>
          <a:prstGeom prst="rect">
            <a:avLst/>
          </a:prstGeom>
          <a:noFill/>
        </p:spPr>
        <p:txBody>
          <a:bodyPr wrap="square" rtlCol="0">
            <a:noAutofit/>
          </a:bodyPr>
          <a:p>
            <a:pPr algn="ctr"/>
            <a:r>
              <a:rPr lang="zh-CN" altLang="en-US" sz="900" b="1">
                <a:solidFill>
                  <a:schemeClr val="tx1"/>
                </a:solidFill>
              </a:rPr>
              <a:t>按需定制</a:t>
            </a:r>
            <a:endParaRPr lang="zh-CN" altLang="en-US" sz="900" b="1">
              <a:solidFill>
                <a:schemeClr val="tx1"/>
              </a:solidFill>
            </a:endParaRPr>
          </a:p>
          <a:p>
            <a:pPr algn="ctr"/>
            <a:r>
              <a:rPr lang="en-US" altLang="zh-CN" sz="900" b="1">
                <a:solidFill>
                  <a:schemeClr val="tx1"/>
                </a:solidFill>
              </a:rPr>
              <a:t>Customized on Demand</a:t>
            </a:r>
            <a:endParaRPr lang="en-US" altLang="zh-CN" sz="900" b="1">
              <a:solidFill>
                <a:schemeClr val="tx1"/>
              </a:solidFill>
            </a:endParaRPr>
          </a:p>
        </p:txBody>
      </p:sp>
      <p:sp>
        <p:nvSpPr>
          <p:cNvPr id="77" name="文本框 76"/>
          <p:cNvSpPr txBox="1"/>
          <p:nvPr/>
        </p:nvSpPr>
        <p:spPr>
          <a:xfrm>
            <a:off x="4852670" y="5130165"/>
            <a:ext cx="2523490" cy="318770"/>
          </a:xfrm>
          <a:prstGeom prst="rect">
            <a:avLst/>
          </a:prstGeom>
          <a:noFill/>
        </p:spPr>
        <p:txBody>
          <a:bodyPr wrap="square" rtlCol="0">
            <a:noAutofit/>
          </a:bodyPr>
          <a:p>
            <a:pPr algn="ctr"/>
            <a:r>
              <a:rPr lang="zh-CN" altLang="en-US" sz="900" b="1">
                <a:solidFill>
                  <a:schemeClr val="tx1"/>
                </a:solidFill>
              </a:rPr>
              <a:t>研发设计</a:t>
            </a:r>
            <a:endParaRPr lang="zh-CN" altLang="en-US" sz="900" b="1">
              <a:solidFill>
                <a:schemeClr val="tx1"/>
              </a:solidFill>
            </a:endParaRPr>
          </a:p>
          <a:p>
            <a:pPr algn="ctr"/>
            <a:r>
              <a:rPr lang="en-US" altLang="zh-CN" sz="900" b="1">
                <a:solidFill>
                  <a:schemeClr val="tx1"/>
                </a:solidFill>
              </a:rPr>
              <a:t>R&amp;D &amp; Design</a:t>
            </a:r>
            <a:endParaRPr lang="en-US" altLang="zh-CN" sz="900" b="1">
              <a:solidFill>
                <a:schemeClr val="tx1"/>
              </a:solidFill>
            </a:endParaRPr>
          </a:p>
          <a:p>
            <a:endParaRPr lang="en-US" altLang="zh-CN" sz="900" b="1">
              <a:solidFill>
                <a:schemeClr val="tx1"/>
              </a:solidFill>
            </a:endParaRPr>
          </a:p>
        </p:txBody>
      </p:sp>
      <p:sp>
        <p:nvSpPr>
          <p:cNvPr id="78" name="文本框 77"/>
          <p:cNvSpPr txBox="1"/>
          <p:nvPr/>
        </p:nvSpPr>
        <p:spPr>
          <a:xfrm>
            <a:off x="5661660" y="7401560"/>
            <a:ext cx="1652905" cy="318770"/>
          </a:xfrm>
          <a:prstGeom prst="rect">
            <a:avLst/>
          </a:prstGeom>
          <a:noFill/>
        </p:spPr>
        <p:txBody>
          <a:bodyPr wrap="square" rtlCol="0">
            <a:noAutofit/>
          </a:bodyPr>
          <a:p>
            <a:pPr algn="ctr"/>
            <a:r>
              <a:rPr lang="zh-CN" altLang="en-US" sz="900" b="1">
                <a:solidFill>
                  <a:schemeClr val="tx1"/>
                </a:solidFill>
              </a:rPr>
              <a:t>定制生产</a:t>
            </a:r>
            <a:endParaRPr lang="zh-CN" altLang="en-US" sz="900" b="1">
              <a:solidFill>
                <a:schemeClr val="tx1"/>
              </a:solidFill>
            </a:endParaRPr>
          </a:p>
          <a:p>
            <a:pPr algn="ctr"/>
            <a:r>
              <a:rPr lang="en-US" altLang="zh-CN" sz="900" b="1">
                <a:solidFill>
                  <a:schemeClr val="tx1"/>
                </a:solidFill>
              </a:rPr>
              <a:t>Custom Manufacturing</a:t>
            </a:r>
            <a:endParaRPr lang="en-US" altLang="zh-CN" sz="900" b="1">
              <a:solidFill>
                <a:schemeClr val="tx1"/>
              </a:solidFill>
            </a:endParaRPr>
          </a:p>
          <a:p>
            <a:endParaRPr lang="en-US" altLang="zh-CN" sz="900" b="1">
              <a:solidFill>
                <a:schemeClr val="tx1"/>
              </a:solidFill>
            </a:endParaRPr>
          </a:p>
        </p:txBody>
      </p:sp>
      <p:sp>
        <p:nvSpPr>
          <p:cNvPr id="79" name="文本框 78"/>
          <p:cNvSpPr txBox="1"/>
          <p:nvPr/>
        </p:nvSpPr>
        <p:spPr>
          <a:xfrm>
            <a:off x="2552065" y="7417435"/>
            <a:ext cx="2520315" cy="318770"/>
          </a:xfrm>
          <a:prstGeom prst="rect">
            <a:avLst/>
          </a:prstGeom>
          <a:noFill/>
        </p:spPr>
        <p:txBody>
          <a:bodyPr wrap="square" rtlCol="0">
            <a:noAutofit/>
          </a:bodyPr>
          <a:p>
            <a:pPr algn="ctr"/>
            <a:r>
              <a:rPr lang="zh-CN" altLang="en-US" sz="900" b="1">
                <a:solidFill>
                  <a:schemeClr val="tx1"/>
                </a:solidFill>
              </a:rPr>
              <a:t>产品测试</a:t>
            </a:r>
            <a:endParaRPr lang="zh-CN" altLang="en-US" sz="900" b="1">
              <a:solidFill>
                <a:schemeClr val="tx1"/>
              </a:solidFill>
            </a:endParaRPr>
          </a:p>
          <a:p>
            <a:pPr algn="ctr"/>
            <a:r>
              <a:rPr lang="en-US" altLang="zh-CN" sz="900" b="1">
                <a:solidFill>
                  <a:schemeClr val="tx1"/>
                </a:solidFill>
              </a:rPr>
              <a:t>Product Testing</a:t>
            </a:r>
            <a:endParaRPr lang="en-US" altLang="zh-CN" sz="900" b="1">
              <a:solidFill>
                <a:schemeClr val="tx1"/>
              </a:solidFill>
            </a:endParaRPr>
          </a:p>
        </p:txBody>
      </p:sp>
      <p:sp>
        <p:nvSpPr>
          <p:cNvPr id="80" name="文本框 79"/>
          <p:cNvSpPr txBox="1"/>
          <p:nvPr/>
        </p:nvSpPr>
        <p:spPr>
          <a:xfrm>
            <a:off x="196215" y="7403465"/>
            <a:ext cx="1766570" cy="318770"/>
          </a:xfrm>
          <a:prstGeom prst="rect">
            <a:avLst/>
          </a:prstGeom>
          <a:noFill/>
        </p:spPr>
        <p:txBody>
          <a:bodyPr wrap="square" rtlCol="0">
            <a:noAutofit/>
          </a:bodyPr>
          <a:p>
            <a:pPr algn="ctr"/>
            <a:r>
              <a:rPr lang="zh-CN" altLang="en-US" sz="900" b="1">
                <a:solidFill>
                  <a:schemeClr val="tx1"/>
                </a:solidFill>
              </a:rPr>
              <a:t>打包发货</a:t>
            </a:r>
            <a:endParaRPr lang="zh-CN" altLang="en-US" sz="900" b="1">
              <a:solidFill>
                <a:schemeClr val="tx1"/>
              </a:solidFill>
            </a:endParaRPr>
          </a:p>
          <a:p>
            <a:pPr algn="ctr"/>
            <a:r>
              <a:rPr lang="en-US" altLang="zh-CN" sz="900" b="1">
                <a:solidFill>
                  <a:schemeClr val="tx1"/>
                </a:solidFill>
              </a:rPr>
              <a:t>Packaging &amp; Delivery</a:t>
            </a:r>
            <a:endParaRPr lang="en-US" altLang="zh-CN" sz="900" b="1">
              <a:solidFill>
                <a:schemeClr val="tx1"/>
              </a:solidFill>
            </a:endParaRPr>
          </a:p>
        </p:txBody>
      </p:sp>
      <p:sp>
        <p:nvSpPr>
          <p:cNvPr id="85" name="文本框 84"/>
          <p:cNvSpPr txBox="1"/>
          <p:nvPr/>
        </p:nvSpPr>
        <p:spPr>
          <a:xfrm>
            <a:off x="4899660" y="11381105"/>
            <a:ext cx="198120" cy="706755"/>
          </a:xfrm>
          <a:prstGeom prst="rect">
            <a:avLst/>
          </a:prstGeom>
          <a:noFill/>
        </p:spPr>
        <p:txBody>
          <a:bodyPr wrap="none" lIns="36000" rIns="36000" rtlCol="0">
            <a:spAutoFit/>
          </a:bodyPr>
          <a:p>
            <a:pPr>
              <a:lnSpc>
                <a:spcPct val="125000"/>
              </a:lnSpc>
            </a:pPr>
            <a:endParaRPr lang="zh-CN" altLang="en-US" sz="3200" dirty="0" smtClean="0">
              <a:solidFill>
                <a:schemeClr val="tx1"/>
              </a:solidFill>
              <a:effectLst>
                <a:outerShdw blurRad="38100" dist="38100" dir="2700000" algn="tl">
                  <a:srgbClr val="000000">
                    <a:alpha val="43137"/>
                  </a:srgbClr>
                </a:outerShdw>
              </a:effectLst>
              <a:latin typeface="汉仪大黑简" panose="02010600000101010101" pitchFamily="49" charset="-122"/>
              <a:ea typeface="汉仪大黑简" panose="02010600000101010101" pitchFamily="49" charset="-122"/>
              <a:cs typeface="+mn-ea"/>
              <a:sym typeface="+mn-lt"/>
            </a:endParaRPr>
          </a:p>
        </p:txBody>
      </p:sp>
      <p:pic>
        <p:nvPicPr>
          <p:cNvPr id="87" name="picture 658"/>
          <p:cNvPicPr>
            <a:picLocks noChangeAspect="1"/>
          </p:cNvPicPr>
          <p:nvPr/>
        </p:nvPicPr>
        <p:blipFill>
          <a:blip r:embed="rId20"/>
          <a:stretch>
            <a:fillRect/>
          </a:stretch>
        </p:blipFill>
        <p:spPr>
          <a:xfrm rot="21600000">
            <a:off x="154554" y="9558028"/>
            <a:ext cx="7094708" cy="10048"/>
          </a:xfrm>
          <a:prstGeom prst="rect">
            <a:avLst/>
          </a:prstGeom>
        </p:spPr>
      </p:pic>
      <p:sp>
        <p:nvSpPr>
          <p:cNvPr id="112" name="文本框 111"/>
          <p:cNvSpPr txBox="1"/>
          <p:nvPr/>
        </p:nvSpPr>
        <p:spPr>
          <a:xfrm>
            <a:off x="577215" y="9690418"/>
            <a:ext cx="5080000" cy="275590"/>
          </a:xfrm>
          <a:prstGeom prst="rect">
            <a:avLst/>
          </a:prstGeom>
        </p:spPr>
        <p:txBody>
          <a:bodyPr>
            <a:spAutoFit/>
          </a:bodyPr>
          <a:p>
            <a:pPr algn="ctr"/>
            <a:r>
              <a:rPr lang="zh-CN" altLang="en-US" sz="1200" b="1">
                <a:solidFill>
                  <a:schemeClr val="tx1"/>
                </a:solidFill>
                <a:latin typeface="微软雅黑" panose="020B0503020204020204" charset="-122"/>
                <a:ea typeface="微软雅黑" panose="020B0503020204020204" charset="-122"/>
              </a:rPr>
              <a:t>南京市雨花区软件大道</a:t>
            </a:r>
            <a:r>
              <a:rPr lang="en-US" altLang="zh-CN" sz="1200" b="1">
                <a:solidFill>
                  <a:schemeClr val="tx1"/>
                </a:solidFill>
                <a:latin typeface="微软雅黑" panose="020B0503020204020204" charset="-122"/>
                <a:ea typeface="微软雅黑" panose="020B0503020204020204" charset="-122"/>
              </a:rPr>
              <a:t>180</a:t>
            </a:r>
            <a:r>
              <a:rPr lang="zh-CN" altLang="en-US" sz="1200" b="1">
                <a:solidFill>
                  <a:schemeClr val="tx1"/>
                </a:solidFill>
                <a:latin typeface="微软雅黑" panose="020B0503020204020204" charset="-122"/>
                <a:ea typeface="微软雅黑" panose="020B0503020204020204" charset="-122"/>
              </a:rPr>
              <a:t>号大数据产业基地</a:t>
            </a:r>
            <a:r>
              <a:rPr lang="en-US" altLang="zh-CN" sz="1200" b="1">
                <a:solidFill>
                  <a:schemeClr val="tx1"/>
                </a:solidFill>
                <a:latin typeface="微软雅黑" panose="020B0503020204020204" charset="-122"/>
                <a:ea typeface="微软雅黑" panose="020B0503020204020204" charset="-122"/>
              </a:rPr>
              <a:t>2</a:t>
            </a:r>
            <a:r>
              <a:rPr lang="zh-CN" altLang="en-US" sz="1200" b="1">
                <a:solidFill>
                  <a:schemeClr val="tx1"/>
                </a:solidFill>
                <a:latin typeface="微软雅黑" panose="020B0503020204020204" charset="-122"/>
                <a:ea typeface="微软雅黑" panose="020B0503020204020204" charset="-122"/>
              </a:rPr>
              <a:t>栋</a:t>
            </a:r>
            <a:endParaRPr lang="zh-CN" altLang="en-US" sz="1200" b="1">
              <a:solidFill>
                <a:schemeClr val="tx1"/>
              </a:solidFill>
              <a:latin typeface="微软雅黑" panose="020B0503020204020204" charset="-122"/>
              <a:ea typeface="微软雅黑" panose="020B0503020204020204" charset="-122"/>
            </a:endParaRPr>
          </a:p>
        </p:txBody>
      </p:sp>
      <p:pic>
        <p:nvPicPr>
          <p:cNvPr id="113" name="图片 112" descr="定位标志"/>
          <p:cNvPicPr>
            <a:picLocks noChangeAspect="1"/>
          </p:cNvPicPr>
          <p:nvPr/>
        </p:nvPicPr>
        <p:blipFill>
          <a:blip r:embed="rId21">
            <a:extLst>
              <a:ext uri="{96DAC541-7B7A-43D3-8B79-37D633B846F1}">
                <asvg:svgBlip xmlns:asvg="http://schemas.microsoft.com/office/drawing/2016/SVG/main" r:embed="rId22"/>
              </a:ext>
            </a:extLst>
          </a:blip>
          <a:stretch>
            <a:fillRect/>
          </a:stretch>
        </p:blipFill>
        <p:spPr>
          <a:xfrm>
            <a:off x="1160145" y="9690735"/>
            <a:ext cx="204470" cy="204470"/>
          </a:xfrm>
          <a:prstGeom prst="rect">
            <a:avLst/>
          </a:prstGeom>
        </p:spPr>
      </p:pic>
      <p:pic>
        <p:nvPicPr>
          <p:cNvPr id="114" name="图片 113" descr="电话"/>
          <p:cNvPicPr>
            <a:picLocks noChangeAspect="1"/>
          </p:cNvPicPr>
          <p:nvPr/>
        </p:nvPicPr>
        <p:blipFill>
          <a:blip r:embed="rId23">
            <a:extLst>
              <a:ext uri="{96DAC541-7B7A-43D3-8B79-37D633B846F1}">
                <asvg:svgBlip xmlns:asvg="http://schemas.microsoft.com/office/drawing/2016/SVG/main" r:embed="rId24"/>
              </a:ext>
            </a:extLst>
          </a:blip>
          <a:stretch>
            <a:fillRect/>
          </a:stretch>
        </p:blipFill>
        <p:spPr>
          <a:xfrm>
            <a:off x="4900930" y="9740900"/>
            <a:ext cx="186690" cy="186690"/>
          </a:xfrm>
          <a:prstGeom prst="rect">
            <a:avLst/>
          </a:prstGeom>
        </p:spPr>
      </p:pic>
      <p:sp>
        <p:nvSpPr>
          <p:cNvPr id="115" name="文本框 114"/>
          <p:cNvSpPr txBox="1"/>
          <p:nvPr/>
        </p:nvSpPr>
        <p:spPr>
          <a:xfrm>
            <a:off x="5072380" y="9690735"/>
            <a:ext cx="1979930" cy="282575"/>
          </a:xfrm>
          <a:prstGeom prst="rect">
            <a:avLst/>
          </a:prstGeom>
        </p:spPr>
        <p:txBody>
          <a:bodyPr>
            <a:noAutofit/>
          </a:bodyPr>
          <a:p>
            <a:r>
              <a:rPr lang="en-US" altLang="zh-CN" sz="1200" b="1">
                <a:solidFill>
                  <a:schemeClr val="tx1"/>
                </a:solidFill>
                <a:latin typeface="微软雅黑" panose="020B0503020204020204" charset="-122"/>
                <a:ea typeface="微软雅黑" panose="020B0503020204020204" charset="-122"/>
              </a:rPr>
              <a:t>+86-13951873509</a:t>
            </a:r>
            <a:endParaRPr lang="en-US" altLang="zh-CN" sz="1200" b="1">
              <a:solidFill>
                <a:schemeClr val="tx1"/>
              </a:solidFill>
              <a:latin typeface="微软雅黑" panose="020B0503020204020204" charset="-122"/>
              <a:ea typeface="微软雅黑" panose="020B0503020204020204" charset="-122"/>
            </a:endParaRPr>
          </a:p>
        </p:txBody>
      </p:sp>
      <p:pic>
        <p:nvPicPr>
          <p:cNvPr id="116" name="图片 115" descr="网页"/>
          <p:cNvPicPr>
            <a:picLocks noChangeAspect="1"/>
          </p:cNvPicPr>
          <p:nvPr/>
        </p:nvPicPr>
        <p:blipFill>
          <a:blip r:embed="rId25">
            <a:extLst>
              <a:ext uri="{96DAC541-7B7A-43D3-8B79-37D633B846F1}">
                <asvg:svgBlip xmlns:asvg="http://schemas.microsoft.com/office/drawing/2016/SVG/main" r:embed="rId26"/>
              </a:ext>
            </a:extLst>
          </a:blip>
          <a:stretch>
            <a:fillRect/>
          </a:stretch>
        </p:blipFill>
        <p:spPr>
          <a:xfrm>
            <a:off x="1165225" y="9936480"/>
            <a:ext cx="192405" cy="192405"/>
          </a:xfrm>
          <a:prstGeom prst="rect">
            <a:avLst/>
          </a:prstGeom>
        </p:spPr>
      </p:pic>
      <p:sp>
        <p:nvSpPr>
          <p:cNvPr id="117" name="文本框 116"/>
          <p:cNvSpPr txBox="1"/>
          <p:nvPr/>
        </p:nvSpPr>
        <p:spPr>
          <a:xfrm>
            <a:off x="1342390" y="9889173"/>
            <a:ext cx="5080000" cy="275590"/>
          </a:xfrm>
          <a:prstGeom prst="rect">
            <a:avLst/>
          </a:prstGeom>
        </p:spPr>
        <p:txBody>
          <a:bodyPr>
            <a:spAutoFit/>
          </a:bodyPr>
          <a:p>
            <a:r>
              <a:rPr lang="en-US" altLang="zh-CN" sz="1200" b="1">
                <a:solidFill>
                  <a:schemeClr val="tx1"/>
                </a:solidFill>
                <a:latin typeface="微软雅黑" panose="020B0503020204020204" charset="-122"/>
                <a:ea typeface="微软雅黑" panose="020B0503020204020204" charset="-122"/>
              </a:rPr>
              <a:t>https://www.shinewave-tech.com</a:t>
            </a:r>
            <a:endParaRPr lang="en-US" altLang="zh-CN" sz="1200" b="1">
              <a:solidFill>
                <a:schemeClr val="tx1"/>
              </a:solidFill>
              <a:latin typeface="微软雅黑" panose="020B0503020204020204" charset="-122"/>
              <a:ea typeface="微软雅黑" panose="020B0503020204020204" charset="-122"/>
            </a:endParaRPr>
          </a:p>
        </p:txBody>
      </p:sp>
      <p:pic>
        <p:nvPicPr>
          <p:cNvPr id="118" name="图片 117" descr="信息"/>
          <p:cNvPicPr>
            <a:picLocks noChangeAspect="1"/>
          </p:cNvPicPr>
          <p:nvPr/>
        </p:nvPicPr>
        <p:blipFill>
          <a:blip r:embed="rId27">
            <a:extLst>
              <a:ext uri="{96DAC541-7B7A-43D3-8B79-37D633B846F1}">
                <asvg:svgBlip xmlns:asvg="http://schemas.microsoft.com/office/drawing/2016/SVG/main" r:embed="rId28"/>
              </a:ext>
            </a:extLst>
          </a:blip>
          <a:stretch>
            <a:fillRect/>
          </a:stretch>
        </p:blipFill>
        <p:spPr>
          <a:xfrm>
            <a:off x="4202430" y="9899650"/>
            <a:ext cx="239395" cy="239395"/>
          </a:xfrm>
          <a:prstGeom prst="rect">
            <a:avLst/>
          </a:prstGeom>
        </p:spPr>
      </p:pic>
      <p:sp>
        <p:nvSpPr>
          <p:cNvPr id="119" name="文本框 118"/>
          <p:cNvSpPr txBox="1"/>
          <p:nvPr/>
        </p:nvSpPr>
        <p:spPr>
          <a:xfrm>
            <a:off x="4426585" y="9889490"/>
            <a:ext cx="2519680" cy="282575"/>
          </a:xfrm>
          <a:prstGeom prst="rect">
            <a:avLst/>
          </a:prstGeom>
        </p:spPr>
        <p:txBody>
          <a:bodyPr>
            <a:noAutofit/>
          </a:bodyPr>
          <a:p>
            <a:pPr marL="0" indent="0">
              <a:spcBef>
                <a:spcPct val="0"/>
              </a:spcBef>
              <a:spcAft>
                <a:spcPct val="0"/>
              </a:spcAft>
            </a:pPr>
            <a:r>
              <a:rPr lang="en-US" altLang="zh-CN" sz="1200" b="1" i="0">
                <a:solidFill>
                  <a:schemeClr val="tx1"/>
                </a:solidFill>
                <a:latin typeface="微软雅黑" panose="020B0503020204020204" charset="-122"/>
                <a:ea typeface="微软雅黑" panose="020B0503020204020204" charset="-122"/>
              </a:rPr>
              <a:t>info@shinewave-tech.com</a:t>
            </a:r>
            <a:endParaRPr lang="en-US" altLang="zh-CN" sz="1200" b="1" i="0">
              <a:solidFill>
                <a:schemeClr val="tx1"/>
              </a:solidFill>
              <a:latin typeface="微软雅黑" panose="020B0503020204020204" charset="-122"/>
              <a:ea typeface="微软雅黑" panose="020B0503020204020204" charset="-122"/>
            </a:endParaRPr>
          </a:p>
        </p:txBody>
      </p:sp>
      <p:pic>
        <p:nvPicPr>
          <p:cNvPr id="120" name="图片 119" descr="SWT公司logo-透明"/>
          <p:cNvPicPr>
            <a:picLocks noChangeAspect="1"/>
          </p:cNvPicPr>
          <p:nvPr/>
        </p:nvPicPr>
        <p:blipFill>
          <a:blip r:embed="rId29"/>
          <a:stretch>
            <a:fillRect/>
          </a:stretch>
        </p:blipFill>
        <p:spPr>
          <a:xfrm>
            <a:off x="281305" y="9690735"/>
            <a:ext cx="744220" cy="434975"/>
          </a:xfrm>
          <a:prstGeom prst="rect">
            <a:avLst/>
          </a:prstGeom>
        </p:spPr>
      </p:pic>
      <p:sp>
        <p:nvSpPr>
          <p:cNvPr id="121" name="文本框 120"/>
          <p:cNvSpPr txBox="1"/>
          <p:nvPr/>
        </p:nvSpPr>
        <p:spPr>
          <a:xfrm>
            <a:off x="102235" y="57150"/>
            <a:ext cx="7560310" cy="460375"/>
          </a:xfrm>
          <a:prstGeom prst="rect">
            <a:avLst/>
          </a:prstGeom>
        </p:spPr>
        <p:txBody>
          <a:bodyPr wrap="square">
            <a:spAutoFit/>
          </a:bodyPr>
          <a:p>
            <a:pPr marL="0" indent="0" algn="ctr">
              <a:lnSpc>
                <a:spcPts val="1440"/>
              </a:lnSpc>
              <a:spcBef>
                <a:spcPct val="0"/>
              </a:spcBef>
              <a:spcAft>
                <a:spcPct val="0"/>
              </a:spcAft>
            </a:pPr>
            <a:r>
              <a:rPr lang="zh-CN" altLang="en-US" sz="1600" b="1">
                <a:solidFill>
                  <a:schemeClr val="tx1"/>
                </a:solidFill>
              </a:rPr>
              <a:t>本图册为代表性规格产品，如需定制，可随时联系我司业务人员。</a:t>
            </a:r>
            <a:endParaRPr lang="zh-CN" altLang="en-US" sz="1600" b="1">
              <a:solidFill>
                <a:schemeClr val="tx1"/>
              </a:solidFill>
            </a:endParaRPr>
          </a:p>
          <a:p>
            <a:pPr marL="0" indent="0" algn="ctr">
              <a:lnSpc>
                <a:spcPts val="1440"/>
              </a:lnSpc>
              <a:spcBef>
                <a:spcPct val="0"/>
              </a:spcBef>
              <a:spcAft>
                <a:spcPct val="0"/>
              </a:spcAft>
            </a:pPr>
            <a:r>
              <a:rPr lang="en-US" altLang="zh-CN" sz="1200" b="1">
                <a:solidFill>
                  <a:srgbClr val="1F2329"/>
                </a:solidFill>
              </a:rPr>
              <a:t>This catalog features representative products. For customization, please contact our sales team.</a:t>
            </a:r>
            <a:endParaRPr lang="en-US" altLang="zh-CN" sz="1200" b="1">
              <a:solidFill>
                <a:srgbClr val="1F2329"/>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1" presetClass="entr" presetSubtype="1" fill="hold" nodeType="afterEffect">
                                  <p:stCondLst>
                                    <p:cond delay="0"/>
                                  </p:stCondLst>
                                  <p:childTnLst>
                                    <p:set>
                                      <p:cBhvr>
                                        <p:cTn id="6" dur="500" fill="hold">
                                          <p:stCondLst>
                                            <p:cond delay="0"/>
                                          </p:stCondLst>
                                        </p:cTn>
                                        <p:tgtEl>
                                          <p:spTgt spid="61"/>
                                        </p:tgtEl>
                                        <p:attrNameLst>
                                          <p:attrName>style.visibility</p:attrName>
                                        </p:attrNameLst>
                                      </p:cBhvr>
                                      <p:to>
                                        <p:strVal val="visible"/>
                                      </p:to>
                                    </p:set>
                                    <p:animEffect transition="in" filter="wheel(1)">
                                      <p:cBhvr>
                                        <p:cTn id="7" dur="500"/>
                                        <p:tgtEl>
                                          <p:spTgt spid="6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2080" name="picture 2080"/>
          <p:cNvPicPr>
            <a:picLocks noChangeAspect="1"/>
          </p:cNvPicPr>
          <p:nvPr/>
        </p:nvPicPr>
        <p:blipFill>
          <a:blip r:embed="rId1"/>
          <a:stretch>
            <a:fillRect/>
          </a:stretch>
        </p:blipFill>
        <p:spPr>
          <a:xfrm rot="21600000">
            <a:off x="340576" y="1261752"/>
            <a:ext cx="3021939" cy="3086008"/>
          </a:xfrm>
          <a:prstGeom prst="rect">
            <a:avLst/>
          </a:prstGeom>
        </p:spPr>
      </p:pic>
      <p:pic>
        <p:nvPicPr>
          <p:cNvPr id="2082" name="picture 2082"/>
          <p:cNvPicPr>
            <a:picLocks noChangeAspect="1"/>
          </p:cNvPicPr>
          <p:nvPr/>
        </p:nvPicPr>
        <p:blipFill>
          <a:blip r:embed="rId2"/>
          <a:stretch>
            <a:fillRect/>
          </a:stretch>
        </p:blipFill>
        <p:spPr>
          <a:xfrm rot="21600000">
            <a:off x="509111" y="4764141"/>
            <a:ext cx="6370017" cy="3856246"/>
          </a:xfrm>
          <a:prstGeom prst="rect">
            <a:avLst/>
          </a:prstGeom>
        </p:spPr>
      </p:pic>
      <p:graphicFrame>
        <p:nvGraphicFramePr>
          <p:cNvPr id="2084" name="table 2084"/>
          <p:cNvGraphicFramePr>
            <a:graphicFrameLocks noGrp="1"/>
          </p:cNvGraphicFramePr>
          <p:nvPr/>
        </p:nvGraphicFramePr>
        <p:xfrm>
          <a:off x="192238" y="539985"/>
          <a:ext cx="7165975" cy="9190356"/>
        </p:xfrm>
        <a:graphic>
          <a:graphicData uri="http://schemas.openxmlformats.org/drawingml/2006/table">
            <a:tbl>
              <a:tblPr/>
              <a:tblGrid>
                <a:gridCol w="3091179"/>
                <a:gridCol w="845185"/>
                <a:gridCol w="725805"/>
                <a:gridCol w="730250"/>
                <a:gridCol w="725805"/>
                <a:gridCol w="1047750"/>
              </a:tblGrid>
              <a:tr h="758190">
                <a:tc gridSpan="6">
                  <a:txBody>
                    <a:bodyPr/>
                    <a:p>
                      <a:pPr algn="l" rtl="0" eaLnBrk="0">
                        <a:lnSpc>
                          <a:spcPct val="114000"/>
                        </a:lnSpc>
                      </a:pPr>
                      <a:endParaRPr sz="600" dirty="0">
                        <a:latin typeface="Arial" panose="020B0604020202020204"/>
                        <a:ea typeface="Arial" panose="020B0604020202020204"/>
                        <a:cs typeface="Arial" panose="020B0604020202020204"/>
                      </a:endParaRPr>
                    </a:p>
                    <a:p>
                      <a:pPr marL="165735" algn="l" rtl="0" eaLnBrk="0">
                        <a:lnSpc>
                          <a:spcPct val="83000"/>
                        </a:lnSpc>
                        <a:spcBef>
                          <a:spcPts val="5"/>
                        </a:spcBef>
                      </a:pPr>
                      <a:r>
                        <a:rPr sz="1700" b="1" kern="0" spc="70" dirty="0">
                          <a:solidFill>
                            <a:srgbClr val="231F20">
                              <a:alpha val="100000"/>
                            </a:srgbClr>
                          </a:solidFill>
                          <a:latin typeface="Arial" panose="020B0604020202020204"/>
                          <a:ea typeface="Arial" panose="020B0604020202020204"/>
                          <a:cs typeface="Arial" panose="020B0604020202020204"/>
                        </a:rPr>
                        <a:t>RF</a:t>
                      </a:r>
                      <a:r>
                        <a:rPr sz="1700" b="1" kern="0" spc="220" dirty="0">
                          <a:solidFill>
                            <a:srgbClr val="231F20">
                              <a:alpha val="100000"/>
                            </a:srgbClr>
                          </a:solidFill>
                          <a:latin typeface="Arial" panose="020B0604020202020204"/>
                          <a:ea typeface="Arial" panose="020B0604020202020204"/>
                          <a:cs typeface="Arial" panose="020B0604020202020204"/>
                        </a:rPr>
                        <a:t> </a:t>
                      </a:r>
                      <a:r>
                        <a:rPr sz="1700" b="1" kern="0" spc="70" dirty="0">
                          <a:solidFill>
                            <a:srgbClr val="231F20">
                              <a:alpha val="100000"/>
                            </a:srgbClr>
                          </a:solidFill>
                          <a:latin typeface="Arial" panose="020B0604020202020204"/>
                          <a:ea typeface="Arial" panose="020B0604020202020204"/>
                          <a:cs typeface="Arial" panose="020B0604020202020204"/>
                        </a:rPr>
                        <a:t>Power Amplifier</a:t>
                      </a:r>
                      <a:endParaRPr sz="1700" dirty="0">
                        <a:latin typeface="Arial" panose="020B0604020202020204"/>
                        <a:ea typeface="Arial" panose="020B0604020202020204"/>
                        <a:cs typeface="Arial" panose="020B0604020202020204"/>
                      </a:endParaRPr>
                    </a:p>
                    <a:p>
                      <a:pPr marL="151765" algn="l" rtl="0" eaLnBrk="0">
                        <a:lnSpc>
                          <a:spcPct val="85000"/>
                        </a:lnSpc>
                        <a:spcBef>
                          <a:spcPts val="295"/>
                        </a:spcBef>
                      </a:pPr>
                      <a:r>
                        <a:rPr sz="1100" kern="0" spc="60" dirty="0">
                          <a:solidFill>
                            <a:srgbClr val="231F20">
                              <a:alpha val="100000"/>
                            </a:srgbClr>
                          </a:solidFill>
                          <a:latin typeface="Arial" panose="020B0604020202020204"/>
                          <a:ea typeface="Arial" panose="020B0604020202020204"/>
                          <a:cs typeface="Arial" panose="020B0604020202020204"/>
                        </a:rPr>
                        <a:t>2-7.2GHz 50WAmplifi</a:t>
                      </a:r>
                      <a:r>
                        <a:rPr sz="1100" kern="0" spc="50" dirty="0">
                          <a:solidFill>
                            <a:srgbClr val="231F20">
                              <a:alpha val="100000"/>
                            </a:srgbClr>
                          </a:solidFill>
                          <a:latin typeface="Arial" panose="020B0604020202020204"/>
                          <a:ea typeface="Arial" panose="020B0604020202020204"/>
                          <a:cs typeface="Arial" panose="020B0604020202020204"/>
                        </a:rPr>
                        <a:t>er Module</a:t>
                      </a:r>
                      <a:endParaRPr sz="1100" dirty="0">
                        <a:latin typeface="Arial" panose="020B0604020202020204"/>
                        <a:ea typeface="Arial" panose="020B0604020202020204"/>
                        <a:cs typeface="Arial" panose="020B0604020202020204"/>
                      </a:endParaRPr>
                    </a:p>
                    <a:p>
                      <a:pPr marL="159385" algn="l" rtl="0" eaLnBrk="0">
                        <a:lnSpc>
                          <a:spcPts val="1545"/>
                        </a:lnSpc>
                      </a:pPr>
                      <a:r>
                        <a:rPr sz="1100" kern="0" spc="0" dirty="0">
                          <a:solidFill>
                            <a:srgbClr val="231F20">
                              <a:alpha val="100000"/>
                            </a:srgbClr>
                          </a:solidFill>
                          <a:latin typeface="Arial" panose="020B0604020202020204"/>
                          <a:ea typeface="Arial" panose="020B0604020202020204"/>
                          <a:cs typeface="Arial" panose="020B0604020202020204"/>
                        </a:rPr>
                        <a:t>Model</a:t>
                      </a:r>
                      <a:r>
                        <a:rPr sz="1100" kern="0" spc="70" dirty="0">
                          <a:solidFill>
                            <a:srgbClr val="231F20">
                              <a:alpha val="100000"/>
                            </a:srgbClr>
                          </a:solidFill>
                          <a:latin typeface="Arial" panose="020B0604020202020204"/>
                          <a:ea typeface="Arial" panose="020B0604020202020204"/>
                          <a:cs typeface="Arial" panose="020B0604020202020204"/>
                        </a:rPr>
                        <a:t>: </a:t>
                      </a:r>
                      <a:r>
                        <a:rPr sz="1100" kern="0" spc="0" dirty="0">
                          <a:solidFill>
                            <a:srgbClr val="231F20">
                              <a:alpha val="100000"/>
                            </a:srgbClr>
                          </a:solidFill>
                          <a:latin typeface="Arial" panose="020B0604020202020204"/>
                          <a:ea typeface="Arial" panose="020B0604020202020204"/>
                          <a:cs typeface="Arial" panose="020B0604020202020204"/>
                        </a:rPr>
                        <a:t>SW</a:t>
                      </a:r>
                      <a:r>
                        <a:rPr sz="1100" kern="0" spc="70" dirty="0">
                          <a:solidFill>
                            <a:srgbClr val="231F20">
                              <a:alpha val="100000"/>
                            </a:srgbClr>
                          </a:solidFill>
                          <a:latin typeface="Arial" panose="020B0604020202020204"/>
                          <a:ea typeface="Arial" panose="020B0604020202020204"/>
                          <a:cs typeface="Arial" panose="020B0604020202020204"/>
                        </a:rPr>
                        <a:t>-</a:t>
                      </a:r>
                      <a:r>
                        <a:rPr sz="1100" kern="0" spc="0" dirty="0">
                          <a:solidFill>
                            <a:srgbClr val="231F20">
                              <a:alpha val="100000"/>
                            </a:srgbClr>
                          </a:solidFill>
                          <a:latin typeface="Arial" panose="020B0604020202020204"/>
                          <a:ea typeface="Arial" panose="020B0604020202020204"/>
                          <a:cs typeface="Arial" panose="020B0604020202020204"/>
                        </a:rPr>
                        <a:t>PA</a:t>
                      </a:r>
                      <a:r>
                        <a:rPr sz="1100" kern="0" spc="70" dirty="0">
                          <a:solidFill>
                            <a:srgbClr val="231F20">
                              <a:alpha val="100000"/>
                            </a:srgbClr>
                          </a:solidFill>
                          <a:latin typeface="Arial" panose="020B0604020202020204"/>
                          <a:ea typeface="Arial" panose="020B0604020202020204"/>
                          <a:cs typeface="Arial" panose="020B0604020202020204"/>
                        </a:rPr>
                        <a:t>-20007200-47</a:t>
                      </a:r>
                      <a:r>
                        <a:rPr sz="1100" kern="0" spc="60" dirty="0">
                          <a:solidFill>
                            <a:srgbClr val="231F20">
                              <a:alpha val="100000"/>
                            </a:srgbClr>
                          </a:solidFill>
                          <a:latin typeface="Arial" panose="020B0604020202020204"/>
                          <a:ea typeface="Arial" panose="020B0604020202020204"/>
                          <a:cs typeface="Arial" panose="020B0604020202020204"/>
                        </a:rPr>
                        <a:t>C</a:t>
                      </a:r>
                      <a:endParaRPr sz="1100" dirty="0">
                        <a:latin typeface="Arial" panose="020B0604020202020204"/>
                        <a:ea typeface="Arial" panose="020B0604020202020204"/>
                        <a:cs typeface="Arial" panose="020B0604020202020204"/>
                      </a:endParaRPr>
                    </a:p>
                  </a:txBody>
                  <a:tcPr marL="0" marR="0" marT="0" marB="0" vert="horz">
                    <a:lnL>
                      <a:noFill/>
                    </a:lnL>
                    <a:lnR>
                      <a:noFill/>
                    </a:lnR>
                    <a:lnT w="6350" cap="flat" cmpd="sng" algn="ctr">
                      <a:solidFill>
                        <a:srgbClr val="231F20"/>
                      </a:solidFill>
                      <a:prstDash val="solid"/>
                      <a:round/>
                      <a:headEnd type="none" w="med" len="med"/>
                      <a:tailEnd type="none" w="med" len="med"/>
                    </a:lnT>
                    <a:lnB>
                      <a:noFill/>
                    </a:lnB>
                    <a:solidFill>
                      <a:srgbClr val="E6E7E9"/>
                    </a:solidFill>
                  </a:tcPr>
                </a:tc>
                <a:tc hMerge="1">
                  <a:tcPr marL="0" marR="0" marT="0" marB="0" vert="horz">
                    <a:lnL>
                      <a:noFill/>
                    </a:lnL>
                    <a:lnR>
                      <a:noFill/>
                    </a:lnR>
                    <a:lnT w="6350" cap="flat" cmpd="sng" algn="ctr">
                      <a:solidFill>
                        <a:srgbClr val="231F20"/>
                      </a:solidFill>
                      <a:prstDash val="solid"/>
                      <a:round/>
                      <a:headEnd type="none" w="med" len="med"/>
                      <a:tailEnd type="none" w="med" len="med"/>
                    </a:lnT>
                    <a:lnB>
                      <a:noFill/>
                    </a:lnB>
                    <a:solidFill>
                      <a:srgbClr val="E6E7E9"/>
                    </a:solidFill>
                  </a:tcPr>
                </a:tc>
                <a:tc hMerge="1">
                  <a:tcPr marL="0" marR="0" marT="0" marB="0" vert="horz">
                    <a:lnL>
                      <a:noFill/>
                    </a:lnL>
                    <a:lnR>
                      <a:noFill/>
                    </a:lnR>
                    <a:lnT w="6350" cap="flat" cmpd="sng" algn="ctr">
                      <a:solidFill>
                        <a:srgbClr val="231F20"/>
                      </a:solidFill>
                      <a:prstDash val="solid"/>
                      <a:round/>
                      <a:headEnd type="none" w="med" len="med"/>
                      <a:tailEnd type="none" w="med" len="med"/>
                    </a:lnT>
                    <a:lnB>
                      <a:noFill/>
                    </a:lnB>
                    <a:solidFill>
                      <a:srgbClr val="E6E7E9"/>
                    </a:solidFill>
                  </a:tcPr>
                </a:tc>
                <a:tc hMerge="1">
                  <a:tcPr marL="0" marR="0" marT="0" marB="0" vert="horz">
                    <a:lnL>
                      <a:noFill/>
                    </a:lnL>
                    <a:lnR>
                      <a:noFill/>
                    </a:lnR>
                    <a:lnT w="6350" cap="flat" cmpd="sng" algn="ctr">
                      <a:solidFill>
                        <a:srgbClr val="231F20"/>
                      </a:solidFill>
                      <a:prstDash val="solid"/>
                      <a:round/>
                      <a:headEnd type="none" w="med" len="med"/>
                      <a:tailEnd type="none" w="med" len="med"/>
                    </a:lnT>
                    <a:lnB>
                      <a:noFill/>
                    </a:lnB>
                    <a:solidFill>
                      <a:srgbClr val="E6E7E9"/>
                    </a:solidFill>
                  </a:tcPr>
                </a:tc>
                <a:tc hMerge="1">
                  <a:tcPr marL="0" marR="0" marT="0" marB="0" vert="horz">
                    <a:lnL>
                      <a:noFill/>
                    </a:lnL>
                    <a:lnR>
                      <a:noFill/>
                    </a:lnR>
                    <a:lnT w="6350" cap="flat" cmpd="sng" algn="ctr">
                      <a:solidFill>
                        <a:srgbClr val="231F20"/>
                      </a:solidFill>
                      <a:prstDash val="solid"/>
                      <a:round/>
                      <a:headEnd type="none" w="med" len="med"/>
                      <a:tailEnd type="none" w="med" len="med"/>
                    </a:lnT>
                    <a:lnB>
                      <a:noFill/>
                    </a:lnB>
                    <a:solidFill>
                      <a:srgbClr val="E6E7E9"/>
                    </a:solidFill>
                  </a:tcPr>
                </a:tc>
                <a:tc hMerge="1">
                  <a:tcPr marL="0" marR="0" marT="0" marB="0" vert="horz">
                    <a:lnL>
                      <a:noFill/>
                    </a:lnL>
                    <a:lnR>
                      <a:noFill/>
                    </a:lnR>
                    <a:lnT w="6350" cap="flat" cmpd="sng" algn="ctr">
                      <a:solidFill>
                        <a:srgbClr val="231F20"/>
                      </a:solidFill>
                      <a:prstDash val="solid"/>
                      <a:round/>
                      <a:headEnd type="none" w="med" len="med"/>
                      <a:tailEnd type="none" w="med" len="med"/>
                    </a:lnT>
                    <a:lnB>
                      <a:noFill/>
                    </a:lnB>
                    <a:solidFill>
                      <a:srgbClr val="E6E7E9"/>
                    </a:solidFill>
                  </a:tcPr>
                </a:tc>
              </a:tr>
              <a:tr h="3049905">
                <a:tc gridSpan="2">
                  <a:txBody>
                    <a:bodyPr/>
                    <a:p>
                      <a:pPr algn="l" rtl="0" eaLnBrk="0">
                        <a:lnSpc>
                          <a:spcPct val="100000"/>
                        </a:lnSpc>
                      </a:pPr>
                      <a:endParaRPr sz="1000" dirty="0">
                        <a:latin typeface="Arial" panose="020B0604020202020204"/>
                        <a:ea typeface="Arial" panose="020B0604020202020204"/>
                        <a:cs typeface="Arial" panose="020B0604020202020204"/>
                      </a:endParaRPr>
                    </a:p>
                    <a:p>
                      <a:pPr algn="l" rtl="0" eaLnBrk="0">
                        <a:lnSpc>
                          <a:spcPct val="100000"/>
                        </a:lnSpc>
                      </a:pPr>
                      <a:endParaRPr sz="1000" dirty="0">
                        <a:latin typeface="Arial" panose="020B0604020202020204"/>
                        <a:ea typeface="Arial" panose="020B0604020202020204"/>
                        <a:cs typeface="Arial" panose="020B0604020202020204"/>
                      </a:endParaRPr>
                    </a:p>
                    <a:p>
                      <a:pPr algn="l" rtl="0" eaLnBrk="0">
                        <a:lnSpc>
                          <a:spcPct val="100000"/>
                        </a:lnSpc>
                      </a:pPr>
                      <a:endParaRPr sz="1000" dirty="0">
                        <a:latin typeface="Arial" panose="020B0604020202020204"/>
                        <a:ea typeface="Arial" panose="020B0604020202020204"/>
                        <a:cs typeface="Arial" panose="020B0604020202020204"/>
                      </a:endParaRPr>
                    </a:p>
                    <a:p>
                      <a:pPr algn="l" rtl="0" eaLnBrk="0">
                        <a:lnSpc>
                          <a:spcPct val="101000"/>
                        </a:lnSpc>
                      </a:pPr>
                      <a:endParaRPr sz="1000" dirty="0">
                        <a:latin typeface="Arial" panose="020B0604020202020204"/>
                        <a:ea typeface="Arial" panose="020B0604020202020204"/>
                        <a:cs typeface="Arial" panose="020B0604020202020204"/>
                      </a:endParaRPr>
                    </a:p>
                    <a:p>
                      <a:pPr algn="l" rtl="0" eaLnBrk="0">
                        <a:lnSpc>
                          <a:spcPct val="101000"/>
                        </a:lnSpc>
                      </a:pPr>
                      <a:endParaRPr sz="1000" dirty="0">
                        <a:latin typeface="Arial" panose="020B0604020202020204"/>
                        <a:ea typeface="Arial" panose="020B0604020202020204"/>
                        <a:cs typeface="Arial" panose="020B0604020202020204"/>
                      </a:endParaRPr>
                    </a:p>
                    <a:p>
                      <a:pPr algn="l" rtl="0" eaLnBrk="0">
                        <a:lnSpc>
                          <a:spcPct val="101000"/>
                        </a:lnSpc>
                      </a:pPr>
                      <a:endParaRPr sz="1000" dirty="0">
                        <a:latin typeface="Arial" panose="020B0604020202020204"/>
                        <a:ea typeface="Arial" panose="020B0604020202020204"/>
                        <a:cs typeface="Arial" panose="020B0604020202020204"/>
                      </a:endParaRPr>
                    </a:p>
                    <a:p>
                      <a:pPr algn="l" rtl="0" eaLnBrk="0">
                        <a:lnSpc>
                          <a:spcPct val="101000"/>
                        </a:lnSpc>
                      </a:pPr>
                      <a:endParaRPr sz="1000" dirty="0">
                        <a:latin typeface="Arial" panose="020B0604020202020204"/>
                        <a:ea typeface="Arial" panose="020B0604020202020204"/>
                        <a:cs typeface="Arial" panose="020B0604020202020204"/>
                      </a:endParaRPr>
                    </a:p>
                    <a:p>
                      <a:pPr algn="l" rtl="0" eaLnBrk="0">
                        <a:lnSpc>
                          <a:spcPct val="101000"/>
                        </a:lnSpc>
                      </a:pPr>
                      <a:endParaRPr sz="1000" dirty="0">
                        <a:latin typeface="Arial" panose="020B0604020202020204"/>
                        <a:ea typeface="Arial" panose="020B0604020202020204"/>
                        <a:cs typeface="Arial" panose="020B0604020202020204"/>
                      </a:endParaRPr>
                    </a:p>
                    <a:p>
                      <a:pPr algn="l" rtl="0" eaLnBrk="0">
                        <a:lnSpc>
                          <a:spcPct val="101000"/>
                        </a:lnSpc>
                      </a:pPr>
                      <a:endParaRPr sz="1000" dirty="0">
                        <a:latin typeface="Arial" panose="020B0604020202020204"/>
                        <a:ea typeface="Arial" panose="020B0604020202020204"/>
                        <a:cs typeface="Arial" panose="020B0604020202020204"/>
                      </a:endParaRPr>
                    </a:p>
                    <a:p>
                      <a:pPr algn="l" rtl="0" eaLnBrk="0">
                        <a:lnSpc>
                          <a:spcPct val="101000"/>
                        </a:lnSpc>
                      </a:pPr>
                      <a:endParaRPr sz="1000" dirty="0">
                        <a:latin typeface="Arial" panose="020B0604020202020204"/>
                        <a:ea typeface="Arial" panose="020B0604020202020204"/>
                        <a:cs typeface="Arial" panose="020B0604020202020204"/>
                      </a:endParaRPr>
                    </a:p>
                    <a:p>
                      <a:pPr algn="l" rtl="0" eaLnBrk="0">
                        <a:lnSpc>
                          <a:spcPct val="101000"/>
                        </a:lnSpc>
                      </a:pPr>
                      <a:endParaRPr sz="1000" dirty="0">
                        <a:latin typeface="Arial" panose="020B0604020202020204"/>
                        <a:ea typeface="Arial" panose="020B0604020202020204"/>
                        <a:cs typeface="Arial" panose="020B0604020202020204"/>
                      </a:endParaRPr>
                    </a:p>
                    <a:p>
                      <a:pPr algn="l" rtl="0" eaLnBrk="0">
                        <a:lnSpc>
                          <a:spcPct val="101000"/>
                        </a:lnSpc>
                      </a:pPr>
                      <a:endParaRPr sz="1000" dirty="0">
                        <a:latin typeface="Arial" panose="020B0604020202020204"/>
                        <a:ea typeface="Arial" panose="020B0604020202020204"/>
                        <a:cs typeface="Arial" panose="020B0604020202020204"/>
                      </a:endParaRPr>
                    </a:p>
                    <a:p>
                      <a:pPr algn="l" rtl="0" eaLnBrk="0">
                        <a:lnSpc>
                          <a:spcPct val="101000"/>
                        </a:lnSpc>
                      </a:pPr>
                      <a:endParaRPr sz="1000" dirty="0">
                        <a:latin typeface="Arial" panose="020B0604020202020204"/>
                        <a:ea typeface="Arial" panose="020B0604020202020204"/>
                        <a:cs typeface="Arial" panose="020B0604020202020204"/>
                      </a:endParaRPr>
                    </a:p>
                    <a:p>
                      <a:pPr algn="l" rtl="0" eaLnBrk="0">
                        <a:lnSpc>
                          <a:spcPct val="101000"/>
                        </a:lnSpc>
                      </a:pPr>
                      <a:endParaRPr sz="1000" dirty="0">
                        <a:latin typeface="Arial" panose="020B0604020202020204"/>
                        <a:ea typeface="Arial" panose="020B0604020202020204"/>
                        <a:cs typeface="Arial" panose="020B0604020202020204"/>
                      </a:endParaRPr>
                    </a:p>
                    <a:p>
                      <a:pPr algn="l" rtl="0" eaLnBrk="0">
                        <a:lnSpc>
                          <a:spcPct val="101000"/>
                        </a:lnSpc>
                      </a:pPr>
                      <a:endParaRPr sz="1000" dirty="0">
                        <a:latin typeface="Arial" panose="020B0604020202020204"/>
                        <a:ea typeface="Arial" panose="020B0604020202020204"/>
                        <a:cs typeface="Arial" panose="020B0604020202020204"/>
                      </a:endParaRPr>
                    </a:p>
                    <a:p>
                      <a:pPr algn="l" rtl="0" eaLnBrk="0">
                        <a:lnSpc>
                          <a:spcPct val="101000"/>
                        </a:lnSpc>
                      </a:pPr>
                      <a:endParaRPr sz="1000" dirty="0">
                        <a:latin typeface="Arial" panose="020B0604020202020204"/>
                        <a:ea typeface="Arial" panose="020B0604020202020204"/>
                        <a:cs typeface="Arial" panose="020B0604020202020204"/>
                      </a:endParaRPr>
                    </a:p>
                    <a:p>
                      <a:pPr algn="l" rtl="0" eaLnBrk="0">
                        <a:lnSpc>
                          <a:spcPct val="101000"/>
                        </a:lnSpc>
                      </a:pPr>
                      <a:endParaRPr sz="1000" dirty="0">
                        <a:latin typeface="Arial" panose="020B0604020202020204"/>
                        <a:ea typeface="Arial" panose="020B0604020202020204"/>
                        <a:cs typeface="Arial" panose="020B0604020202020204"/>
                      </a:endParaRPr>
                    </a:p>
                    <a:p>
                      <a:pPr algn="l" rtl="0" eaLnBrk="0">
                        <a:lnSpc>
                          <a:spcPct val="101000"/>
                        </a:lnSpc>
                      </a:pPr>
                      <a:endParaRPr sz="1000" dirty="0">
                        <a:latin typeface="Arial" panose="020B0604020202020204"/>
                        <a:ea typeface="Arial" panose="020B0604020202020204"/>
                        <a:cs typeface="Arial" panose="020B0604020202020204"/>
                      </a:endParaRPr>
                    </a:p>
                    <a:p>
                      <a:pPr algn="l" rtl="0" eaLnBrk="0">
                        <a:lnSpc>
                          <a:spcPct val="101000"/>
                        </a:lnSpc>
                      </a:pPr>
                      <a:endParaRPr sz="1000" dirty="0">
                        <a:latin typeface="Arial" panose="020B0604020202020204"/>
                        <a:ea typeface="Arial" panose="020B0604020202020204"/>
                        <a:cs typeface="Arial" panose="020B0604020202020204"/>
                      </a:endParaRPr>
                    </a:p>
                    <a:p>
                      <a:pPr marL="330835" algn="l" rtl="0" eaLnBrk="0">
                        <a:lnSpc>
                          <a:spcPts val="970"/>
                        </a:lnSpc>
                        <a:spcBef>
                          <a:spcPts val="5"/>
                        </a:spcBef>
                      </a:pPr>
                      <a:r>
                        <a:rPr sz="1300" b="1" kern="0" spc="40" dirty="0">
                          <a:solidFill>
                            <a:srgbClr val="231F20">
                              <a:alpha val="100000"/>
                            </a:srgbClr>
                          </a:solidFill>
                          <a:latin typeface="Arial" panose="020B0604020202020204"/>
                          <a:ea typeface="Arial" panose="020B0604020202020204"/>
                          <a:cs typeface="Arial" panose="020B0604020202020204"/>
                        </a:rPr>
                        <a:t>1.</a:t>
                      </a:r>
                      <a:r>
                        <a:rPr sz="1300" b="1" kern="0" spc="120" dirty="0">
                          <a:solidFill>
                            <a:srgbClr val="231F20">
                              <a:alpha val="100000"/>
                            </a:srgbClr>
                          </a:solidFill>
                          <a:latin typeface="Arial" panose="020B0604020202020204"/>
                          <a:ea typeface="Arial" panose="020B0604020202020204"/>
                          <a:cs typeface="Arial" panose="020B0604020202020204"/>
                        </a:rPr>
                        <a:t> </a:t>
                      </a:r>
                      <a:r>
                        <a:rPr sz="1300" b="1" kern="0" spc="40" dirty="0">
                          <a:solidFill>
                            <a:srgbClr val="231F20">
                              <a:alpha val="100000"/>
                            </a:srgbClr>
                          </a:solidFill>
                          <a:latin typeface="Arial" panose="020B0604020202020204"/>
                          <a:ea typeface="Arial" panose="020B0604020202020204"/>
                          <a:cs typeface="Arial" panose="020B0604020202020204"/>
                        </a:rPr>
                        <a:t>Products Speci</a:t>
                      </a:r>
                      <a:r>
                        <a:rPr sz="1300" b="1" kern="0" spc="30" dirty="0">
                          <a:solidFill>
                            <a:srgbClr val="231F20">
                              <a:alpha val="100000"/>
                            </a:srgbClr>
                          </a:solidFill>
                          <a:latin typeface="Arial" panose="020B0604020202020204"/>
                          <a:ea typeface="Arial" panose="020B0604020202020204"/>
                          <a:cs typeface="Arial" panose="020B0604020202020204"/>
                        </a:rPr>
                        <a:t>fication</a:t>
                      </a:r>
                      <a:endParaRPr sz="1300" dirty="0">
                        <a:latin typeface="Arial" panose="020B0604020202020204"/>
                        <a:ea typeface="Arial" panose="020B0604020202020204"/>
                        <a:cs typeface="Arial" panose="020B0604020202020204"/>
                      </a:endParaRPr>
                    </a:p>
                  </a:txBody>
                  <a:tcPr marL="0" marR="0" marT="0" marB="0" vert="horz">
                    <a:lnL>
                      <a:noFill/>
                    </a:lnL>
                    <a:lnR>
                      <a:noFill/>
                    </a:lnR>
                    <a:lnT>
                      <a:noFill/>
                    </a:lnT>
                    <a:lnB>
                      <a:noFill/>
                    </a:lnB>
                  </a:tcPr>
                </a:tc>
                <a:tc hMerge="1">
                  <a:tcPr marL="0" marR="0" marT="0" marB="0" vert="horz">
                    <a:lnL>
                      <a:noFill/>
                    </a:lnL>
                    <a:lnR>
                      <a:noFill/>
                    </a:lnR>
                    <a:lnT>
                      <a:noFill/>
                    </a:lnT>
                    <a:lnB>
                      <a:noFill/>
                    </a:lnB>
                  </a:tcPr>
                </a:tc>
                <a:tc gridSpan="4">
                  <a:txBody>
                    <a:bodyPr/>
                    <a:p>
                      <a:pPr algn="l" rtl="0" eaLnBrk="0">
                        <a:lnSpc>
                          <a:spcPct val="119000"/>
                        </a:lnSpc>
                      </a:pPr>
                      <a:endParaRPr sz="1000" dirty="0">
                        <a:latin typeface="Arial" panose="020B0604020202020204"/>
                        <a:ea typeface="Arial" panose="020B0604020202020204"/>
                        <a:cs typeface="Arial" panose="020B0604020202020204"/>
                      </a:endParaRPr>
                    </a:p>
                    <a:p>
                      <a:pPr marL="134620" algn="l" rtl="0" eaLnBrk="0">
                        <a:lnSpc>
                          <a:spcPct val="81000"/>
                        </a:lnSpc>
                        <a:spcBef>
                          <a:spcPts val="5"/>
                        </a:spcBef>
                      </a:pPr>
                      <a:r>
                        <a:rPr sz="1000" kern="0" spc="10" dirty="0">
                          <a:solidFill>
                            <a:srgbClr val="1F2B4A">
                              <a:alpha val="100000"/>
                            </a:srgbClr>
                          </a:solidFill>
                          <a:latin typeface="Arial" panose="020B0604020202020204"/>
                          <a:ea typeface="Arial" panose="020B0604020202020204"/>
                          <a:cs typeface="Arial" panose="020B0604020202020204"/>
                        </a:rPr>
                        <a:t>Output</a:t>
                      </a:r>
                      <a:r>
                        <a:rPr sz="1000" kern="0" spc="110" dirty="0">
                          <a:solidFill>
                            <a:srgbClr val="1F2B4A">
                              <a:alpha val="100000"/>
                            </a:srgbClr>
                          </a:solidFill>
                          <a:latin typeface="Arial" panose="020B0604020202020204"/>
                          <a:ea typeface="Arial" panose="020B0604020202020204"/>
                          <a:cs typeface="Arial" panose="020B0604020202020204"/>
                        </a:rPr>
                        <a:t> </a:t>
                      </a:r>
                      <a:r>
                        <a:rPr sz="1000" kern="0" spc="10" dirty="0">
                          <a:solidFill>
                            <a:srgbClr val="1F2B4A">
                              <a:alpha val="100000"/>
                            </a:srgbClr>
                          </a:solidFill>
                          <a:latin typeface="Arial" panose="020B0604020202020204"/>
                          <a:ea typeface="Arial" panose="020B0604020202020204"/>
                          <a:cs typeface="Arial" panose="020B0604020202020204"/>
                        </a:rPr>
                        <a:t>Power Curve Graph:</a:t>
                      </a:r>
                      <a:endParaRPr sz="1000" dirty="0">
                        <a:latin typeface="Arial" panose="020B0604020202020204"/>
                        <a:ea typeface="Arial" panose="020B0604020202020204"/>
                        <a:cs typeface="Arial" panose="020B0604020202020204"/>
                      </a:endParaRPr>
                    </a:p>
                  </a:txBody>
                  <a:tcPr marL="0" marR="0" marT="0" marB="0" vert="horz">
                    <a:lnL>
                      <a:noFill/>
                    </a:lnL>
                    <a:lnR>
                      <a:noFill/>
                    </a:lnR>
                    <a:lnT>
                      <a:noFill/>
                    </a:lnT>
                    <a:lnB>
                      <a:noFill/>
                    </a:lnB>
                  </a:tcPr>
                </a:tc>
                <a:tc hMerge="1">
                  <a:tcPr marL="0" marR="0" marT="0" marB="0" vert="horz">
                    <a:lnL>
                      <a:noFill/>
                    </a:lnL>
                    <a:lnR>
                      <a:noFill/>
                    </a:lnR>
                    <a:lnT>
                      <a:noFill/>
                    </a:lnT>
                    <a:lnB>
                      <a:noFill/>
                    </a:lnB>
                  </a:tcPr>
                </a:tc>
                <a:tc hMerge="1">
                  <a:tcPr marL="0" marR="0" marT="0" marB="0" vert="horz">
                    <a:lnL>
                      <a:noFill/>
                    </a:lnL>
                    <a:lnR>
                      <a:noFill/>
                    </a:lnR>
                    <a:lnT>
                      <a:noFill/>
                    </a:lnT>
                    <a:lnB>
                      <a:noFill/>
                    </a:lnB>
                  </a:tcPr>
                </a:tc>
                <a:tc hMerge="1">
                  <a:tcPr marL="0" marR="0" marT="0" marB="0" vert="horz">
                    <a:lnL>
                      <a:noFill/>
                    </a:lnL>
                    <a:lnR>
                      <a:noFill/>
                    </a:lnR>
                    <a:lnT>
                      <a:noFill/>
                    </a:lnT>
                    <a:lnB>
                      <a:noFill/>
                    </a:lnB>
                  </a:tcPr>
                </a:tc>
              </a:tr>
              <a:tr h="416559">
                <a:tc gridSpan="6">
                  <a:txBody>
                    <a:bodyPr/>
                    <a:p>
                      <a:pPr algn="l" rtl="0" eaLnBrk="0">
                        <a:lnSpc>
                          <a:spcPct val="105000"/>
                        </a:lnSpc>
                      </a:pPr>
                      <a:endParaRPr sz="1000" dirty="0">
                        <a:latin typeface="Arial" panose="020B0604020202020204"/>
                        <a:ea typeface="Arial" panose="020B0604020202020204"/>
                        <a:cs typeface="Arial" panose="020B0604020202020204"/>
                      </a:endParaRPr>
                    </a:p>
                    <a:p>
                      <a:pPr marL="335915" algn="l" rtl="0" eaLnBrk="0">
                        <a:lnSpc>
                          <a:spcPct val="84000"/>
                        </a:lnSpc>
                      </a:pPr>
                      <a:r>
                        <a:rPr sz="1300" kern="0" spc="30" dirty="0">
                          <a:solidFill>
                            <a:srgbClr val="21294D">
                              <a:alpha val="100000"/>
                            </a:srgbClr>
                          </a:solidFill>
                          <a:latin typeface="Arial" panose="020B0604020202020204"/>
                          <a:ea typeface="Arial" panose="020B0604020202020204"/>
                          <a:cs typeface="Arial" panose="020B0604020202020204"/>
                        </a:rPr>
                        <a:t>1.1 Technical Specifications</a:t>
                      </a:r>
                      <a:endParaRPr sz="1300" dirty="0">
                        <a:latin typeface="Arial" panose="020B0604020202020204"/>
                        <a:ea typeface="Arial" panose="020B0604020202020204"/>
                        <a:cs typeface="Arial" panose="020B0604020202020204"/>
                      </a:endParaRPr>
                    </a:p>
                  </a:txBody>
                  <a:tcPr marL="0" marR="0" marT="0" marB="0" vert="horz">
                    <a:lnL>
                      <a:noFill/>
                    </a:lnL>
                    <a:lnR>
                      <a:noFill/>
                    </a:lnR>
                    <a:lnT>
                      <a:noFill/>
                    </a:lnT>
                    <a:lnB>
                      <a:noFill/>
                    </a:lnB>
                  </a:tcPr>
                </a:tc>
                <a:tc hMerge="1">
                  <a:tcPr marL="0" marR="0" marT="0" marB="0" vert="horz">
                    <a:lnL>
                      <a:noFill/>
                    </a:lnL>
                    <a:lnR>
                      <a:noFill/>
                    </a:lnR>
                    <a:lnT>
                      <a:noFill/>
                    </a:lnT>
                    <a:lnB>
                      <a:noFill/>
                    </a:lnB>
                  </a:tcPr>
                </a:tc>
                <a:tc hMerge="1">
                  <a:tcPr marL="0" marR="0" marT="0" marB="0" vert="horz">
                    <a:lnL>
                      <a:noFill/>
                    </a:lnL>
                    <a:lnR>
                      <a:noFill/>
                    </a:lnR>
                    <a:lnT>
                      <a:noFill/>
                    </a:lnT>
                    <a:lnB>
                      <a:noFill/>
                    </a:lnB>
                  </a:tcPr>
                </a:tc>
                <a:tc hMerge="1">
                  <a:tcPr marL="0" marR="0" marT="0" marB="0" vert="horz">
                    <a:lnL>
                      <a:noFill/>
                    </a:lnL>
                    <a:lnR>
                      <a:noFill/>
                    </a:lnR>
                    <a:lnT>
                      <a:noFill/>
                    </a:lnT>
                    <a:lnB>
                      <a:noFill/>
                    </a:lnB>
                  </a:tcPr>
                </a:tc>
                <a:tc hMerge="1">
                  <a:tcPr marL="0" marR="0" marT="0" marB="0" vert="horz">
                    <a:lnL>
                      <a:noFill/>
                    </a:lnL>
                    <a:lnR>
                      <a:noFill/>
                    </a:lnR>
                    <a:lnT>
                      <a:noFill/>
                    </a:lnT>
                    <a:lnB>
                      <a:noFill/>
                    </a:lnB>
                  </a:tcPr>
                </a:tc>
                <a:tc hMerge="1">
                  <a:tcPr marL="0" marR="0" marT="0" marB="0" vert="horz">
                    <a:lnL>
                      <a:noFill/>
                    </a:lnL>
                    <a:lnR>
                      <a:noFill/>
                    </a:lnR>
                    <a:lnT>
                      <a:noFill/>
                    </a:lnT>
                    <a:lnB>
                      <a:noFill/>
                    </a:lnB>
                  </a:tcPr>
                </a:tc>
              </a:tr>
              <a:tr h="320675">
                <a:tc>
                  <a:txBody>
                    <a:bodyPr/>
                    <a:p>
                      <a:pPr algn="l" rtl="0" eaLnBrk="0">
                        <a:lnSpc>
                          <a:spcPct val="104000"/>
                        </a:lnSpc>
                      </a:pPr>
                      <a:endParaRPr sz="700" dirty="0">
                        <a:latin typeface="Arial" panose="020B0604020202020204"/>
                        <a:ea typeface="Arial" panose="020B0604020202020204"/>
                        <a:cs typeface="Arial" panose="020B0604020202020204"/>
                      </a:endParaRPr>
                    </a:p>
                    <a:p>
                      <a:pPr marL="502285" algn="l" rtl="0" eaLnBrk="0">
                        <a:lnSpc>
                          <a:spcPct val="76000"/>
                        </a:lnSpc>
                        <a:spcBef>
                          <a:spcPts val="5"/>
                        </a:spcBef>
                      </a:pPr>
                      <a:r>
                        <a:rPr sz="1100" kern="0" spc="30" dirty="0">
                          <a:solidFill>
                            <a:srgbClr val="FFFFFF">
                              <a:alpha val="100000"/>
                            </a:srgbClr>
                          </a:solidFill>
                          <a:latin typeface="Arial" panose="020B0604020202020204"/>
                          <a:ea typeface="Arial" panose="020B0604020202020204"/>
                          <a:cs typeface="Arial" panose="020B0604020202020204"/>
                        </a:rPr>
                        <a:t>Technical</a:t>
                      </a:r>
                      <a:r>
                        <a:rPr sz="1100" kern="0" spc="200" dirty="0">
                          <a:solidFill>
                            <a:srgbClr val="FFFFFF">
                              <a:alpha val="100000"/>
                            </a:srgbClr>
                          </a:solidFill>
                          <a:latin typeface="Arial" panose="020B0604020202020204"/>
                          <a:ea typeface="Arial" panose="020B0604020202020204"/>
                          <a:cs typeface="Arial" panose="020B0604020202020204"/>
                        </a:rPr>
                        <a:t> </a:t>
                      </a:r>
                      <a:r>
                        <a:rPr sz="1100" kern="0" spc="30" dirty="0">
                          <a:solidFill>
                            <a:srgbClr val="FFFFFF">
                              <a:alpha val="100000"/>
                            </a:srgbClr>
                          </a:solidFill>
                          <a:latin typeface="Arial" panose="020B0604020202020204"/>
                          <a:ea typeface="Arial" panose="020B0604020202020204"/>
                          <a:cs typeface="Arial" panose="020B0604020202020204"/>
                        </a:rPr>
                        <a:t>Parameter</a:t>
                      </a:r>
                      <a:endParaRPr sz="1100" dirty="0">
                        <a:latin typeface="Arial" panose="020B0604020202020204"/>
                        <a:ea typeface="Arial" panose="020B0604020202020204"/>
                        <a:cs typeface="Arial" panose="020B0604020202020204"/>
                      </a:endParaRPr>
                    </a:p>
                  </a:txBody>
                  <a:tcPr marL="0" marR="0" marT="0" marB="0" vert="horz">
                    <a:lnL>
                      <a:noFill/>
                    </a:lnL>
                    <a:lnR w="15875" cap="flat" cmpd="sng" algn="ctr">
                      <a:solidFill>
                        <a:srgbClr val="21294D"/>
                      </a:solidFill>
                      <a:prstDash val="solid"/>
                      <a:round/>
                      <a:headEnd type="none" w="med" len="med"/>
                      <a:tailEnd type="none" w="med" len="med"/>
                    </a:lnR>
                    <a:lnT>
                      <a:noFill/>
                    </a:lnT>
                    <a:lnB>
                      <a:noFill/>
                    </a:lnB>
                  </a:tcPr>
                </a:tc>
                <a:tc>
                  <a:txBody>
                    <a:bodyPr/>
                    <a:p>
                      <a:pPr algn="l" rtl="0" eaLnBrk="0">
                        <a:lnSpc>
                          <a:spcPct val="104000"/>
                        </a:lnSpc>
                      </a:pPr>
                      <a:endParaRPr sz="700" dirty="0">
                        <a:latin typeface="Arial" panose="020B0604020202020204"/>
                        <a:ea typeface="Arial" panose="020B0604020202020204"/>
                        <a:cs typeface="Arial" panose="020B0604020202020204"/>
                      </a:endParaRPr>
                    </a:p>
                    <a:p>
                      <a:pPr algn="l" rtl="0" eaLnBrk="0">
                        <a:lnSpc>
                          <a:spcPct val="6000"/>
                        </a:lnSpc>
                      </a:pPr>
                      <a:endParaRPr sz="100" dirty="0">
                        <a:latin typeface="Arial" panose="020B0604020202020204"/>
                        <a:ea typeface="Arial" panose="020B0604020202020204"/>
                        <a:cs typeface="Arial" panose="020B0604020202020204"/>
                      </a:endParaRPr>
                    </a:p>
                    <a:p>
                      <a:pPr marL="217805" algn="l" rtl="0" eaLnBrk="0">
                        <a:lnSpc>
                          <a:spcPct val="77000"/>
                        </a:lnSpc>
                      </a:pPr>
                      <a:r>
                        <a:rPr sz="1100" kern="0" spc="40" dirty="0">
                          <a:solidFill>
                            <a:srgbClr val="FFFFFF">
                              <a:alpha val="100000"/>
                            </a:srgbClr>
                          </a:solidFill>
                          <a:latin typeface="Arial" panose="020B0604020202020204"/>
                          <a:ea typeface="Arial" panose="020B0604020202020204"/>
                          <a:cs typeface="Arial" panose="020B0604020202020204"/>
                        </a:rPr>
                        <a:t>Code</a:t>
                      </a:r>
                      <a:endParaRPr sz="1100" dirty="0">
                        <a:latin typeface="Arial" panose="020B0604020202020204"/>
                        <a:ea typeface="Arial" panose="020B0604020202020204"/>
                        <a:cs typeface="Arial" panose="020B0604020202020204"/>
                      </a:endParaRPr>
                    </a:p>
                  </a:txBody>
                  <a:tcPr marL="0" marR="0" marT="0" marB="0" vert="horz">
                    <a:lnL w="15875" cap="flat" cmpd="sng" algn="ctr">
                      <a:solidFill>
                        <a:srgbClr val="21294D"/>
                      </a:solidFill>
                      <a:prstDash val="solid"/>
                      <a:round/>
                      <a:headEnd type="none" w="med" len="med"/>
                      <a:tailEnd type="none" w="med" len="med"/>
                    </a:lnL>
                    <a:lnR w="15875" cap="flat" cmpd="sng" algn="ctr">
                      <a:solidFill>
                        <a:srgbClr val="21294D"/>
                      </a:solidFill>
                      <a:prstDash val="solid"/>
                      <a:round/>
                      <a:headEnd type="none" w="med" len="med"/>
                      <a:tailEnd type="none" w="med" len="med"/>
                    </a:lnR>
                    <a:lnT>
                      <a:noFill/>
                    </a:lnT>
                    <a:lnB>
                      <a:noFill/>
                    </a:lnB>
                  </a:tcPr>
                </a:tc>
                <a:tc>
                  <a:txBody>
                    <a:bodyPr/>
                    <a:p>
                      <a:pPr algn="l" rtl="0" eaLnBrk="0">
                        <a:lnSpc>
                          <a:spcPct val="106000"/>
                        </a:lnSpc>
                      </a:pPr>
                      <a:endParaRPr sz="700" dirty="0">
                        <a:latin typeface="Arial" panose="020B0604020202020204"/>
                        <a:ea typeface="Arial" panose="020B0604020202020204"/>
                        <a:cs typeface="Arial" panose="020B0604020202020204"/>
                      </a:endParaRPr>
                    </a:p>
                    <a:p>
                      <a:pPr marL="205740" algn="l" rtl="0" eaLnBrk="0">
                        <a:lnSpc>
                          <a:spcPct val="76000"/>
                        </a:lnSpc>
                        <a:spcBef>
                          <a:spcPts val="0"/>
                        </a:spcBef>
                      </a:pPr>
                      <a:r>
                        <a:rPr sz="1100" kern="0" spc="10" dirty="0">
                          <a:solidFill>
                            <a:srgbClr val="FFFFFF">
                              <a:alpha val="100000"/>
                            </a:srgbClr>
                          </a:solidFill>
                          <a:latin typeface="Arial" panose="020B0604020202020204"/>
                          <a:ea typeface="Arial" panose="020B0604020202020204"/>
                          <a:cs typeface="Arial" panose="020B0604020202020204"/>
                        </a:rPr>
                        <a:t>Min</a:t>
                      </a:r>
                      <a:endParaRPr sz="1100" dirty="0">
                        <a:latin typeface="Arial" panose="020B0604020202020204"/>
                        <a:ea typeface="Arial" panose="020B0604020202020204"/>
                        <a:cs typeface="Arial" panose="020B0604020202020204"/>
                      </a:endParaRPr>
                    </a:p>
                  </a:txBody>
                  <a:tcPr marL="0" marR="0" marT="0" marB="0" vert="horz">
                    <a:lnL w="15875" cap="flat" cmpd="sng" algn="ctr">
                      <a:solidFill>
                        <a:srgbClr val="21294D"/>
                      </a:solidFill>
                      <a:prstDash val="solid"/>
                      <a:round/>
                      <a:headEnd type="none" w="med" len="med"/>
                      <a:tailEnd type="none" w="med" len="med"/>
                    </a:lnL>
                    <a:lnR w="15875" cap="flat" cmpd="sng" algn="ctr">
                      <a:solidFill>
                        <a:srgbClr val="21294D"/>
                      </a:solidFill>
                      <a:prstDash val="solid"/>
                      <a:round/>
                      <a:headEnd type="none" w="med" len="med"/>
                      <a:tailEnd type="none" w="med" len="med"/>
                    </a:lnR>
                    <a:lnT>
                      <a:noFill/>
                    </a:lnT>
                    <a:lnB>
                      <a:noFill/>
                    </a:lnB>
                  </a:tcPr>
                </a:tc>
                <a:tc>
                  <a:txBody>
                    <a:bodyPr/>
                    <a:p>
                      <a:pPr algn="l" rtl="0" eaLnBrk="0">
                        <a:lnSpc>
                          <a:spcPct val="106000"/>
                        </a:lnSpc>
                      </a:pPr>
                      <a:endParaRPr sz="700" dirty="0">
                        <a:latin typeface="Arial" panose="020B0604020202020204"/>
                        <a:ea typeface="Arial" panose="020B0604020202020204"/>
                        <a:cs typeface="Arial" panose="020B0604020202020204"/>
                      </a:endParaRPr>
                    </a:p>
                    <a:p>
                      <a:pPr marL="179070" algn="l" rtl="0" eaLnBrk="0">
                        <a:lnSpc>
                          <a:spcPct val="76000"/>
                        </a:lnSpc>
                        <a:spcBef>
                          <a:spcPts val="0"/>
                        </a:spcBef>
                      </a:pPr>
                      <a:r>
                        <a:rPr sz="1100" kern="0" spc="40" dirty="0">
                          <a:solidFill>
                            <a:srgbClr val="FFFFFF">
                              <a:alpha val="100000"/>
                            </a:srgbClr>
                          </a:solidFill>
                          <a:latin typeface="Arial" panose="020B0604020202020204"/>
                          <a:ea typeface="Arial" panose="020B0604020202020204"/>
                          <a:cs typeface="Arial" panose="020B0604020202020204"/>
                        </a:rPr>
                        <a:t>TYP</a:t>
                      </a:r>
                      <a:endParaRPr sz="1100" dirty="0">
                        <a:latin typeface="Arial" panose="020B0604020202020204"/>
                        <a:ea typeface="Arial" panose="020B0604020202020204"/>
                        <a:cs typeface="Arial" panose="020B0604020202020204"/>
                      </a:endParaRPr>
                    </a:p>
                  </a:txBody>
                  <a:tcPr marL="0" marR="0" marT="0" marB="0" vert="horz">
                    <a:lnL w="15875" cap="flat" cmpd="sng" algn="ctr">
                      <a:solidFill>
                        <a:srgbClr val="21294D"/>
                      </a:solidFill>
                      <a:prstDash val="solid"/>
                      <a:round/>
                      <a:headEnd type="none" w="med" len="med"/>
                      <a:tailEnd type="none" w="med" len="med"/>
                    </a:lnL>
                    <a:lnR w="6350" cap="flat" cmpd="sng" algn="ctr">
                      <a:solidFill>
                        <a:srgbClr val="21294D"/>
                      </a:solidFill>
                      <a:prstDash val="solid"/>
                      <a:round/>
                      <a:headEnd type="none" w="med" len="med"/>
                      <a:tailEnd type="none" w="med" len="med"/>
                    </a:lnR>
                    <a:lnT>
                      <a:noFill/>
                    </a:lnT>
                    <a:lnB>
                      <a:noFill/>
                    </a:lnB>
                  </a:tcPr>
                </a:tc>
                <a:tc>
                  <a:txBody>
                    <a:bodyPr/>
                    <a:p>
                      <a:pPr algn="l" rtl="0" eaLnBrk="0">
                        <a:lnSpc>
                          <a:spcPct val="106000"/>
                        </a:lnSpc>
                      </a:pPr>
                      <a:endParaRPr sz="700" dirty="0">
                        <a:latin typeface="Arial" panose="020B0604020202020204"/>
                        <a:ea typeface="Arial" panose="020B0604020202020204"/>
                        <a:cs typeface="Arial" panose="020B0604020202020204"/>
                      </a:endParaRPr>
                    </a:p>
                    <a:p>
                      <a:pPr marL="205740" algn="l" rtl="0" eaLnBrk="0">
                        <a:lnSpc>
                          <a:spcPct val="76000"/>
                        </a:lnSpc>
                        <a:spcBef>
                          <a:spcPts val="0"/>
                        </a:spcBef>
                      </a:pPr>
                      <a:r>
                        <a:rPr sz="1100" kern="0" spc="30" dirty="0">
                          <a:solidFill>
                            <a:srgbClr val="FFFFFF">
                              <a:alpha val="100000"/>
                            </a:srgbClr>
                          </a:solidFill>
                          <a:latin typeface="Arial" panose="020B0604020202020204"/>
                          <a:ea typeface="Arial" panose="020B0604020202020204"/>
                          <a:cs typeface="Arial" panose="020B0604020202020204"/>
                        </a:rPr>
                        <a:t>Max</a:t>
                      </a:r>
                      <a:endParaRPr sz="1100" dirty="0">
                        <a:latin typeface="Arial" panose="020B0604020202020204"/>
                        <a:ea typeface="Arial" panose="020B0604020202020204"/>
                        <a:cs typeface="Arial" panose="020B0604020202020204"/>
                      </a:endParaRPr>
                    </a:p>
                  </a:txBody>
                  <a:tcPr marL="0" marR="0" marT="0" marB="0" vert="horz">
                    <a:lnL w="6350" cap="flat" cmpd="sng" algn="ctr">
                      <a:solidFill>
                        <a:srgbClr val="21294D"/>
                      </a:solidFill>
                      <a:prstDash val="solid"/>
                      <a:round/>
                      <a:headEnd type="none" w="med" len="med"/>
                      <a:tailEnd type="none" w="med" len="med"/>
                    </a:lnL>
                    <a:lnR w="6350" cap="flat" cmpd="sng" algn="ctr">
                      <a:solidFill>
                        <a:srgbClr val="21294D"/>
                      </a:solidFill>
                      <a:prstDash val="solid"/>
                      <a:round/>
                      <a:headEnd type="none" w="med" len="med"/>
                      <a:tailEnd type="none" w="med" len="med"/>
                    </a:lnR>
                    <a:lnT>
                      <a:noFill/>
                    </a:lnT>
                    <a:lnB>
                      <a:noFill/>
                    </a:lnB>
                  </a:tcPr>
                </a:tc>
                <a:tc>
                  <a:txBody>
                    <a:bodyPr/>
                    <a:p>
                      <a:pPr algn="l" rtl="0" eaLnBrk="0">
                        <a:lnSpc>
                          <a:spcPct val="106000"/>
                        </a:lnSpc>
                      </a:pPr>
                      <a:endParaRPr sz="700" dirty="0">
                        <a:latin typeface="Arial" panose="020B0604020202020204"/>
                        <a:ea typeface="Arial" panose="020B0604020202020204"/>
                        <a:cs typeface="Arial" panose="020B0604020202020204"/>
                      </a:endParaRPr>
                    </a:p>
                    <a:p>
                      <a:pPr marL="155575" algn="l" rtl="0" eaLnBrk="0">
                        <a:lnSpc>
                          <a:spcPct val="76000"/>
                        </a:lnSpc>
                        <a:spcBef>
                          <a:spcPts val="0"/>
                        </a:spcBef>
                      </a:pPr>
                      <a:r>
                        <a:rPr sz="1100" kern="0" spc="10" dirty="0">
                          <a:solidFill>
                            <a:srgbClr val="FFFFFF">
                              <a:alpha val="100000"/>
                            </a:srgbClr>
                          </a:solidFill>
                          <a:latin typeface="Arial" panose="020B0604020202020204"/>
                          <a:ea typeface="Arial" panose="020B0604020202020204"/>
                          <a:cs typeface="Arial" panose="020B0604020202020204"/>
                        </a:rPr>
                        <a:t>Unit</a:t>
                      </a:r>
                      <a:endParaRPr sz="1100" dirty="0">
                        <a:latin typeface="Arial" panose="020B0604020202020204"/>
                        <a:ea typeface="Arial" panose="020B0604020202020204"/>
                        <a:cs typeface="Arial" panose="020B0604020202020204"/>
                      </a:endParaRPr>
                    </a:p>
                  </a:txBody>
                  <a:tcPr marL="0" marR="0" marT="0" marB="0" vert="horz">
                    <a:lnL w="6350" cap="flat" cmpd="sng" algn="ctr">
                      <a:solidFill>
                        <a:srgbClr val="21294D"/>
                      </a:solidFill>
                      <a:prstDash val="solid"/>
                      <a:round/>
                      <a:headEnd type="none" w="med" len="med"/>
                      <a:tailEnd type="none" w="med" len="med"/>
                    </a:lnL>
                    <a:lnR>
                      <a:noFill/>
                    </a:lnR>
                    <a:lnT>
                      <a:noFill/>
                    </a:lnT>
                    <a:lnB>
                      <a:noFill/>
                    </a:lnB>
                  </a:tcPr>
                </a:tc>
              </a:tr>
              <a:tr h="320675">
                <a:tc>
                  <a:txBody>
                    <a:bodyPr/>
                    <a:p>
                      <a:pPr algn="l" rtl="0" eaLnBrk="0">
                        <a:lnSpc>
                          <a:spcPct val="116000"/>
                        </a:lnSpc>
                      </a:pPr>
                      <a:endParaRPr sz="600" dirty="0">
                        <a:latin typeface="Arial" panose="020B0604020202020204"/>
                        <a:ea typeface="Arial" panose="020B0604020202020204"/>
                        <a:cs typeface="Arial" panose="020B0604020202020204"/>
                      </a:endParaRPr>
                    </a:p>
                    <a:p>
                      <a:pPr marL="436880" algn="l" rtl="0" eaLnBrk="0">
                        <a:lnSpc>
                          <a:spcPct val="85000"/>
                        </a:lnSpc>
                      </a:pPr>
                      <a:r>
                        <a:rPr sz="1100" kern="0" spc="40" dirty="0">
                          <a:solidFill>
                            <a:srgbClr val="231F20">
                              <a:alpha val="100000"/>
                            </a:srgbClr>
                          </a:solidFill>
                          <a:latin typeface="Arial" panose="020B0604020202020204"/>
                          <a:ea typeface="Arial" panose="020B0604020202020204"/>
                          <a:cs typeface="Arial" panose="020B0604020202020204"/>
                        </a:rPr>
                        <a:t>Operating</a:t>
                      </a:r>
                      <a:r>
                        <a:rPr sz="1100" kern="0" spc="130" dirty="0">
                          <a:solidFill>
                            <a:srgbClr val="231F20">
                              <a:alpha val="100000"/>
                            </a:srgbClr>
                          </a:solidFill>
                          <a:latin typeface="Arial" panose="020B0604020202020204"/>
                          <a:ea typeface="Arial" panose="020B0604020202020204"/>
                          <a:cs typeface="Arial" panose="020B0604020202020204"/>
                        </a:rPr>
                        <a:t> </a:t>
                      </a:r>
                      <a:r>
                        <a:rPr sz="1100" kern="0" spc="40" dirty="0">
                          <a:solidFill>
                            <a:srgbClr val="231F20">
                              <a:alpha val="100000"/>
                            </a:srgbClr>
                          </a:solidFill>
                          <a:latin typeface="Arial" panose="020B0604020202020204"/>
                          <a:ea typeface="Arial" panose="020B0604020202020204"/>
                          <a:cs typeface="Arial" panose="020B0604020202020204"/>
                        </a:rPr>
                        <a:t>Frequency</a:t>
                      </a:r>
                      <a:endParaRPr sz="1100" dirty="0">
                        <a:latin typeface="Arial" panose="020B0604020202020204"/>
                        <a:ea typeface="Arial" panose="020B0604020202020204"/>
                        <a:cs typeface="Arial" panose="020B0604020202020204"/>
                      </a:endParaRPr>
                    </a:p>
                  </a:txBody>
                  <a:tcPr marL="0" marR="0" marT="0" marB="0" vert="horz">
                    <a:lnL>
                      <a:noFill/>
                    </a:lnL>
                    <a:lnR w="15875" cap="flat" cmpd="sng" algn="ctr">
                      <a:solidFill>
                        <a:srgbClr val="21294D"/>
                      </a:solidFill>
                      <a:prstDash val="solid"/>
                      <a:round/>
                      <a:headEnd type="none" w="med" len="med"/>
                      <a:tailEnd type="none" w="med" len="med"/>
                    </a:lnR>
                    <a:lnT>
                      <a:noFill/>
                    </a:lnT>
                    <a:lnB>
                      <a:noFill/>
                    </a:lnB>
                  </a:tcPr>
                </a:tc>
                <a:tc>
                  <a:txBody>
                    <a:bodyPr/>
                    <a:p>
                      <a:pPr algn="l" rtl="0" eaLnBrk="0">
                        <a:lnSpc>
                          <a:spcPct val="104000"/>
                        </a:lnSpc>
                      </a:pPr>
                      <a:endParaRPr sz="800" dirty="0">
                        <a:latin typeface="Arial" panose="020B0604020202020204"/>
                        <a:ea typeface="Arial" panose="020B0604020202020204"/>
                        <a:cs typeface="Arial" panose="020B0604020202020204"/>
                      </a:endParaRPr>
                    </a:p>
                    <a:p>
                      <a:pPr algn="l" rtl="0" eaLnBrk="0">
                        <a:lnSpc>
                          <a:spcPct val="8000"/>
                        </a:lnSpc>
                      </a:pPr>
                      <a:endParaRPr sz="100" dirty="0">
                        <a:latin typeface="Arial" panose="020B0604020202020204"/>
                        <a:ea typeface="Arial" panose="020B0604020202020204"/>
                        <a:cs typeface="Arial" panose="020B0604020202020204"/>
                      </a:endParaRPr>
                    </a:p>
                    <a:p>
                      <a:pPr marL="283210" algn="l" rtl="0" eaLnBrk="0">
                        <a:lnSpc>
                          <a:spcPct val="76000"/>
                        </a:lnSpc>
                      </a:pPr>
                      <a:r>
                        <a:rPr sz="1100" kern="0" spc="20" dirty="0">
                          <a:solidFill>
                            <a:srgbClr val="231F20">
                              <a:alpha val="100000"/>
                            </a:srgbClr>
                          </a:solidFill>
                          <a:latin typeface="Arial" panose="020B0604020202020204"/>
                          <a:ea typeface="Arial" panose="020B0604020202020204"/>
                          <a:cs typeface="Arial" panose="020B0604020202020204"/>
                        </a:rPr>
                        <a:t>BW</a:t>
                      </a:r>
                      <a:endParaRPr sz="1100" dirty="0">
                        <a:latin typeface="Arial" panose="020B0604020202020204"/>
                        <a:ea typeface="Arial" panose="020B0604020202020204"/>
                        <a:cs typeface="Arial" panose="020B0604020202020204"/>
                      </a:endParaRPr>
                    </a:p>
                  </a:txBody>
                  <a:tcPr marL="0" marR="0" marT="0" marB="0" vert="horz">
                    <a:lnL w="15875" cap="flat" cmpd="sng" algn="ctr">
                      <a:solidFill>
                        <a:srgbClr val="21294D"/>
                      </a:solidFill>
                      <a:prstDash val="solid"/>
                      <a:round/>
                      <a:headEnd type="none" w="med" len="med"/>
                      <a:tailEnd type="none" w="med" len="med"/>
                    </a:lnL>
                    <a:lnR w="15875" cap="flat" cmpd="sng" algn="ctr">
                      <a:solidFill>
                        <a:srgbClr val="21294D"/>
                      </a:solidFill>
                      <a:prstDash val="solid"/>
                      <a:round/>
                      <a:headEnd type="none" w="med" len="med"/>
                      <a:tailEnd type="none" w="med" len="med"/>
                    </a:lnR>
                    <a:lnT>
                      <a:noFill/>
                    </a:lnT>
                    <a:lnB>
                      <a:noFill/>
                    </a:lnB>
                  </a:tcPr>
                </a:tc>
                <a:tc>
                  <a:txBody>
                    <a:bodyPr/>
                    <a:p>
                      <a:pPr algn="l" rtl="0" eaLnBrk="0">
                        <a:lnSpc>
                          <a:spcPct val="104000"/>
                        </a:lnSpc>
                      </a:pPr>
                      <a:endParaRPr sz="800" dirty="0">
                        <a:latin typeface="Arial" panose="020B0604020202020204"/>
                        <a:ea typeface="Arial" panose="020B0604020202020204"/>
                        <a:cs typeface="Arial" panose="020B0604020202020204"/>
                      </a:endParaRPr>
                    </a:p>
                    <a:p>
                      <a:pPr marL="304165" algn="l" rtl="0" eaLnBrk="0">
                        <a:lnSpc>
                          <a:spcPct val="85000"/>
                        </a:lnSpc>
                        <a:spcBef>
                          <a:spcPts val="0"/>
                        </a:spcBef>
                      </a:pPr>
                      <a:r>
                        <a:rPr sz="1100" kern="0" spc="0" dirty="0">
                          <a:solidFill>
                            <a:srgbClr val="231F20">
                              <a:alpha val="100000"/>
                            </a:srgbClr>
                          </a:solidFill>
                          <a:latin typeface="Arial" panose="020B0604020202020204"/>
                          <a:ea typeface="Arial" panose="020B0604020202020204"/>
                          <a:cs typeface="Arial" panose="020B0604020202020204"/>
                        </a:rPr>
                        <a:t>2</a:t>
                      </a:r>
                      <a:endParaRPr sz="1100" dirty="0">
                        <a:latin typeface="Arial" panose="020B0604020202020204"/>
                        <a:ea typeface="Arial" panose="020B0604020202020204"/>
                        <a:cs typeface="Arial" panose="020B0604020202020204"/>
                      </a:endParaRPr>
                    </a:p>
                  </a:txBody>
                  <a:tcPr marL="0" marR="0" marT="0" marB="0" vert="horz">
                    <a:lnL w="15875" cap="flat" cmpd="sng" algn="ctr">
                      <a:solidFill>
                        <a:srgbClr val="21294D"/>
                      </a:solidFill>
                      <a:prstDash val="solid"/>
                      <a:round/>
                      <a:headEnd type="none" w="med" len="med"/>
                      <a:tailEnd type="none" w="med" len="med"/>
                    </a:lnL>
                    <a:lnR w="15875" cap="flat" cmpd="sng" algn="ctr">
                      <a:solidFill>
                        <a:srgbClr val="21294D"/>
                      </a:solidFill>
                      <a:prstDash val="solid"/>
                      <a:round/>
                      <a:headEnd type="none" w="med" len="med"/>
                      <a:tailEnd type="none" w="med" len="med"/>
                    </a:lnR>
                    <a:lnT>
                      <a:noFill/>
                    </a:lnT>
                    <a:lnB>
                      <a:noFill/>
                    </a:lnB>
                  </a:tcPr>
                </a:tc>
                <a:tc>
                  <a:txBody>
                    <a:bodyPr/>
                    <a:p>
                      <a:pPr algn="l" rtl="0" eaLnBrk="0">
                        <a:lnSpc>
                          <a:spcPct val="100000"/>
                        </a:lnSpc>
                      </a:pPr>
                      <a:endParaRPr sz="1000" dirty="0">
                        <a:latin typeface="Arial" panose="020B0604020202020204"/>
                        <a:ea typeface="Arial" panose="020B0604020202020204"/>
                        <a:cs typeface="Arial" panose="020B0604020202020204"/>
                      </a:endParaRPr>
                    </a:p>
                  </a:txBody>
                  <a:tcPr marL="0" marR="0" marT="0" marB="0" vert="horz">
                    <a:lnL w="15875" cap="flat" cmpd="sng" algn="ctr">
                      <a:solidFill>
                        <a:srgbClr val="21294D"/>
                      </a:solidFill>
                      <a:prstDash val="solid"/>
                      <a:round/>
                      <a:headEnd type="none" w="med" len="med"/>
                      <a:tailEnd type="none" w="med" len="med"/>
                    </a:lnL>
                    <a:lnR w="6350" cap="flat" cmpd="sng" algn="ctr">
                      <a:solidFill>
                        <a:srgbClr val="21294D"/>
                      </a:solidFill>
                      <a:prstDash val="solid"/>
                      <a:round/>
                      <a:headEnd type="none" w="med" len="med"/>
                      <a:tailEnd type="none" w="med" len="med"/>
                    </a:lnR>
                    <a:lnT>
                      <a:noFill/>
                    </a:lnT>
                    <a:lnB>
                      <a:noFill/>
                    </a:lnB>
                  </a:tcPr>
                </a:tc>
                <a:tc>
                  <a:txBody>
                    <a:bodyPr/>
                    <a:p>
                      <a:pPr algn="l" rtl="0" eaLnBrk="0">
                        <a:lnSpc>
                          <a:spcPct val="115000"/>
                        </a:lnSpc>
                      </a:pPr>
                      <a:endParaRPr sz="600" dirty="0">
                        <a:latin typeface="Arial" panose="020B0604020202020204"/>
                        <a:ea typeface="Arial" panose="020B0604020202020204"/>
                        <a:cs typeface="Arial" panose="020B0604020202020204"/>
                      </a:endParaRPr>
                    </a:p>
                    <a:p>
                      <a:pPr marL="227330" algn="l" rtl="0" eaLnBrk="0">
                        <a:lnSpc>
                          <a:spcPct val="85000"/>
                        </a:lnSpc>
                        <a:spcBef>
                          <a:spcPts val="5"/>
                        </a:spcBef>
                      </a:pPr>
                      <a:r>
                        <a:rPr sz="1100" kern="0" spc="20" dirty="0">
                          <a:solidFill>
                            <a:srgbClr val="231F20">
                              <a:alpha val="100000"/>
                            </a:srgbClr>
                          </a:solidFill>
                          <a:latin typeface="Arial" panose="020B0604020202020204"/>
                          <a:ea typeface="Arial" panose="020B0604020202020204"/>
                          <a:cs typeface="Arial" panose="020B0604020202020204"/>
                        </a:rPr>
                        <a:t>7.2</a:t>
                      </a:r>
                      <a:endParaRPr sz="1100" dirty="0">
                        <a:latin typeface="Arial" panose="020B0604020202020204"/>
                        <a:ea typeface="Arial" panose="020B0604020202020204"/>
                        <a:cs typeface="Arial" panose="020B0604020202020204"/>
                      </a:endParaRPr>
                    </a:p>
                  </a:txBody>
                  <a:tcPr marL="0" marR="0" marT="0" marB="0" vert="horz">
                    <a:lnL w="6350" cap="flat" cmpd="sng" algn="ctr">
                      <a:solidFill>
                        <a:srgbClr val="21294D"/>
                      </a:solidFill>
                      <a:prstDash val="solid"/>
                      <a:round/>
                      <a:headEnd type="none" w="med" len="med"/>
                      <a:tailEnd type="none" w="med" len="med"/>
                    </a:lnL>
                    <a:lnR w="6350" cap="flat" cmpd="sng" algn="ctr">
                      <a:solidFill>
                        <a:srgbClr val="21294D"/>
                      </a:solidFill>
                      <a:prstDash val="solid"/>
                      <a:round/>
                      <a:headEnd type="none" w="med" len="med"/>
                      <a:tailEnd type="none" w="med" len="med"/>
                    </a:lnR>
                    <a:lnT>
                      <a:noFill/>
                    </a:lnT>
                    <a:lnB>
                      <a:noFill/>
                    </a:lnB>
                  </a:tcPr>
                </a:tc>
                <a:tc>
                  <a:txBody>
                    <a:bodyPr/>
                    <a:p>
                      <a:pPr algn="l" rtl="0" eaLnBrk="0">
                        <a:lnSpc>
                          <a:spcPct val="103000"/>
                        </a:lnSpc>
                      </a:pPr>
                      <a:endParaRPr sz="800" dirty="0">
                        <a:latin typeface="Arial" panose="020B0604020202020204"/>
                        <a:ea typeface="Arial" panose="020B0604020202020204"/>
                        <a:cs typeface="Arial" panose="020B0604020202020204"/>
                      </a:endParaRPr>
                    </a:p>
                    <a:p>
                      <a:pPr algn="l" rtl="0" eaLnBrk="0">
                        <a:lnSpc>
                          <a:spcPct val="7000"/>
                        </a:lnSpc>
                      </a:pPr>
                      <a:endParaRPr sz="100" dirty="0">
                        <a:latin typeface="Arial" panose="020B0604020202020204"/>
                        <a:ea typeface="Arial" panose="020B0604020202020204"/>
                        <a:cs typeface="Arial" panose="020B0604020202020204"/>
                      </a:endParaRPr>
                    </a:p>
                    <a:p>
                      <a:pPr marL="121920" algn="l" rtl="0" eaLnBrk="0">
                        <a:lnSpc>
                          <a:spcPct val="77000"/>
                        </a:lnSpc>
                      </a:pPr>
                      <a:r>
                        <a:rPr sz="1100" kern="0" spc="40" dirty="0">
                          <a:solidFill>
                            <a:srgbClr val="231F20">
                              <a:alpha val="100000"/>
                            </a:srgbClr>
                          </a:solidFill>
                          <a:latin typeface="Arial" panose="020B0604020202020204"/>
                          <a:ea typeface="Arial" panose="020B0604020202020204"/>
                          <a:cs typeface="Arial" panose="020B0604020202020204"/>
                        </a:rPr>
                        <a:t>GHz</a:t>
                      </a:r>
                      <a:endParaRPr sz="1100" dirty="0">
                        <a:latin typeface="Arial" panose="020B0604020202020204"/>
                        <a:ea typeface="Arial" panose="020B0604020202020204"/>
                        <a:cs typeface="Arial" panose="020B0604020202020204"/>
                      </a:endParaRPr>
                    </a:p>
                  </a:txBody>
                  <a:tcPr marL="0" marR="0" marT="0" marB="0" vert="horz">
                    <a:lnL w="6350" cap="flat" cmpd="sng" algn="ctr">
                      <a:solidFill>
                        <a:srgbClr val="21294D"/>
                      </a:solidFill>
                      <a:prstDash val="solid"/>
                      <a:round/>
                      <a:headEnd type="none" w="med" len="med"/>
                      <a:tailEnd type="none" w="med" len="med"/>
                    </a:lnL>
                    <a:lnR>
                      <a:noFill/>
                    </a:lnR>
                    <a:lnT>
                      <a:noFill/>
                    </a:lnT>
                    <a:lnB>
                      <a:noFill/>
                    </a:lnB>
                  </a:tcPr>
                </a:tc>
              </a:tr>
              <a:tr h="320675">
                <a:tc>
                  <a:txBody>
                    <a:bodyPr/>
                    <a:p>
                      <a:pPr algn="l" rtl="0" eaLnBrk="0">
                        <a:lnSpc>
                          <a:spcPct val="103000"/>
                        </a:lnSpc>
                      </a:pPr>
                      <a:endParaRPr sz="600" dirty="0">
                        <a:latin typeface="Arial" panose="020B0604020202020204"/>
                        <a:ea typeface="Arial" panose="020B0604020202020204"/>
                        <a:cs typeface="Arial" panose="020B0604020202020204"/>
                      </a:endParaRPr>
                    </a:p>
                    <a:p>
                      <a:pPr marL="445770" algn="l" rtl="0" eaLnBrk="0">
                        <a:lnSpc>
                          <a:spcPct val="85000"/>
                        </a:lnSpc>
                        <a:spcBef>
                          <a:spcPts val="0"/>
                        </a:spcBef>
                      </a:pPr>
                      <a:r>
                        <a:rPr sz="1100" kern="0" spc="40" dirty="0">
                          <a:solidFill>
                            <a:srgbClr val="231F20">
                              <a:alpha val="100000"/>
                            </a:srgbClr>
                          </a:solidFill>
                          <a:latin typeface="Arial" panose="020B0604020202020204"/>
                          <a:ea typeface="Arial" panose="020B0604020202020204"/>
                          <a:cs typeface="Arial" panose="020B0604020202020204"/>
                        </a:rPr>
                        <a:t>Saturated Output</a:t>
                      </a:r>
                      <a:r>
                        <a:rPr sz="1100" kern="0" spc="160" dirty="0">
                          <a:solidFill>
                            <a:srgbClr val="231F20">
                              <a:alpha val="100000"/>
                            </a:srgbClr>
                          </a:solidFill>
                          <a:latin typeface="Arial" panose="020B0604020202020204"/>
                          <a:ea typeface="Arial" panose="020B0604020202020204"/>
                          <a:cs typeface="Arial" panose="020B0604020202020204"/>
                        </a:rPr>
                        <a:t> </a:t>
                      </a:r>
                      <a:r>
                        <a:rPr sz="1100" kern="0" spc="40" dirty="0">
                          <a:solidFill>
                            <a:srgbClr val="231F20">
                              <a:alpha val="100000"/>
                            </a:srgbClr>
                          </a:solidFill>
                          <a:latin typeface="Arial" panose="020B0604020202020204"/>
                          <a:ea typeface="Arial" panose="020B0604020202020204"/>
                          <a:cs typeface="Arial" panose="020B0604020202020204"/>
                        </a:rPr>
                        <a:t>Power</a:t>
                      </a:r>
                      <a:endParaRPr sz="1100" dirty="0">
                        <a:latin typeface="Arial" panose="020B0604020202020204"/>
                        <a:ea typeface="Arial" panose="020B0604020202020204"/>
                        <a:cs typeface="Arial" panose="020B0604020202020204"/>
                      </a:endParaRPr>
                    </a:p>
                  </a:txBody>
                  <a:tcPr marL="0" marR="0" marT="0" marB="0" vert="horz">
                    <a:lnL>
                      <a:noFill/>
                    </a:lnL>
                    <a:lnR w="15875" cap="flat" cmpd="sng" algn="ctr">
                      <a:solidFill>
                        <a:srgbClr val="21294D"/>
                      </a:solidFill>
                      <a:prstDash val="solid"/>
                      <a:round/>
                      <a:headEnd type="none" w="med" len="med"/>
                      <a:tailEnd type="none" w="med" len="med"/>
                    </a:lnR>
                    <a:lnT>
                      <a:noFill/>
                    </a:lnT>
                    <a:lnB>
                      <a:noFill/>
                    </a:lnB>
                  </a:tcPr>
                </a:tc>
                <a:tc>
                  <a:txBody>
                    <a:bodyPr/>
                    <a:p>
                      <a:pPr algn="l" rtl="0" eaLnBrk="0">
                        <a:lnSpc>
                          <a:spcPct val="107000"/>
                        </a:lnSpc>
                      </a:pPr>
                      <a:endParaRPr sz="700" dirty="0">
                        <a:latin typeface="Arial" panose="020B0604020202020204"/>
                        <a:ea typeface="Arial" panose="020B0604020202020204"/>
                        <a:cs typeface="Arial" panose="020B0604020202020204"/>
                      </a:endParaRPr>
                    </a:p>
                    <a:p>
                      <a:pPr marL="247015" algn="l" rtl="0" eaLnBrk="0">
                        <a:lnSpc>
                          <a:spcPct val="76000"/>
                        </a:lnSpc>
                        <a:spcBef>
                          <a:spcPts val="0"/>
                        </a:spcBef>
                      </a:pPr>
                      <a:r>
                        <a:rPr sz="1100" kern="0" spc="20" dirty="0">
                          <a:solidFill>
                            <a:srgbClr val="231F20">
                              <a:alpha val="100000"/>
                            </a:srgbClr>
                          </a:solidFill>
                          <a:latin typeface="Arial" panose="020B0604020202020204"/>
                          <a:ea typeface="Arial" panose="020B0604020202020204"/>
                          <a:cs typeface="Arial" panose="020B0604020202020204"/>
                        </a:rPr>
                        <a:t>Psat</a:t>
                      </a:r>
                      <a:endParaRPr sz="1100" dirty="0">
                        <a:latin typeface="Arial" panose="020B0604020202020204"/>
                        <a:ea typeface="Arial" panose="020B0604020202020204"/>
                        <a:cs typeface="Arial" panose="020B0604020202020204"/>
                      </a:endParaRPr>
                    </a:p>
                  </a:txBody>
                  <a:tcPr marL="0" marR="0" marT="0" marB="0" vert="horz">
                    <a:lnL w="15875" cap="flat" cmpd="sng" algn="ctr">
                      <a:solidFill>
                        <a:srgbClr val="21294D"/>
                      </a:solidFill>
                      <a:prstDash val="solid"/>
                      <a:round/>
                      <a:headEnd type="none" w="med" len="med"/>
                      <a:tailEnd type="none" w="med" len="med"/>
                    </a:lnL>
                    <a:lnR w="15875" cap="flat" cmpd="sng" algn="ctr">
                      <a:solidFill>
                        <a:srgbClr val="21294D"/>
                      </a:solidFill>
                      <a:prstDash val="solid"/>
                      <a:round/>
                      <a:headEnd type="none" w="med" len="med"/>
                      <a:tailEnd type="none" w="med" len="med"/>
                    </a:lnR>
                    <a:lnT>
                      <a:noFill/>
                    </a:lnT>
                    <a:lnB>
                      <a:noFill/>
                    </a:lnB>
                  </a:tcPr>
                </a:tc>
                <a:tc>
                  <a:txBody>
                    <a:bodyPr/>
                    <a:p>
                      <a:pPr algn="l" rtl="0" eaLnBrk="0">
                        <a:lnSpc>
                          <a:spcPct val="100000"/>
                        </a:lnSpc>
                      </a:pPr>
                      <a:endParaRPr sz="1000" dirty="0">
                        <a:latin typeface="Arial" panose="020B0604020202020204"/>
                        <a:ea typeface="Arial" panose="020B0604020202020204"/>
                        <a:cs typeface="Arial" panose="020B0604020202020204"/>
                      </a:endParaRPr>
                    </a:p>
                  </a:txBody>
                  <a:tcPr marL="0" marR="0" marT="0" marB="0" vert="horz">
                    <a:lnL w="15875" cap="flat" cmpd="sng" algn="ctr">
                      <a:solidFill>
                        <a:srgbClr val="21294D"/>
                      </a:solidFill>
                      <a:prstDash val="solid"/>
                      <a:round/>
                      <a:headEnd type="none" w="med" len="med"/>
                      <a:tailEnd type="none" w="med" len="med"/>
                    </a:lnL>
                    <a:lnR w="15875" cap="flat" cmpd="sng" algn="ctr">
                      <a:solidFill>
                        <a:srgbClr val="21294D"/>
                      </a:solidFill>
                      <a:prstDash val="solid"/>
                      <a:round/>
                      <a:headEnd type="none" w="med" len="med"/>
                      <a:tailEnd type="none" w="med" len="med"/>
                    </a:lnR>
                    <a:lnT>
                      <a:noFill/>
                    </a:lnT>
                    <a:lnB>
                      <a:noFill/>
                    </a:lnB>
                  </a:tcPr>
                </a:tc>
                <a:tc>
                  <a:txBody>
                    <a:bodyPr/>
                    <a:p>
                      <a:pPr algn="l" rtl="0" eaLnBrk="0">
                        <a:lnSpc>
                          <a:spcPct val="106000"/>
                        </a:lnSpc>
                      </a:pPr>
                      <a:endParaRPr sz="700" dirty="0">
                        <a:latin typeface="Arial" panose="020B0604020202020204"/>
                        <a:ea typeface="Arial" panose="020B0604020202020204"/>
                        <a:cs typeface="Arial" panose="020B0604020202020204"/>
                      </a:endParaRPr>
                    </a:p>
                    <a:p>
                      <a:pPr marL="270510" algn="l" rtl="0" eaLnBrk="0">
                        <a:lnSpc>
                          <a:spcPct val="85000"/>
                        </a:lnSpc>
                        <a:spcBef>
                          <a:spcPts val="0"/>
                        </a:spcBef>
                      </a:pPr>
                      <a:r>
                        <a:rPr sz="1100" kern="0" spc="20" dirty="0">
                          <a:solidFill>
                            <a:srgbClr val="231F20">
                              <a:alpha val="100000"/>
                            </a:srgbClr>
                          </a:solidFill>
                          <a:latin typeface="Arial" panose="020B0604020202020204"/>
                          <a:ea typeface="Arial" panose="020B0604020202020204"/>
                          <a:cs typeface="Arial" panose="020B0604020202020204"/>
                        </a:rPr>
                        <a:t>50</a:t>
                      </a:r>
                      <a:endParaRPr sz="1100" dirty="0">
                        <a:latin typeface="Arial" panose="020B0604020202020204"/>
                        <a:ea typeface="Arial" panose="020B0604020202020204"/>
                        <a:cs typeface="Arial" panose="020B0604020202020204"/>
                      </a:endParaRPr>
                    </a:p>
                  </a:txBody>
                  <a:tcPr marL="0" marR="0" marT="0" marB="0" vert="horz">
                    <a:lnL w="15875" cap="flat" cmpd="sng" algn="ctr">
                      <a:solidFill>
                        <a:srgbClr val="21294D"/>
                      </a:solidFill>
                      <a:prstDash val="solid"/>
                      <a:round/>
                      <a:headEnd type="none" w="med" len="med"/>
                      <a:tailEnd type="none" w="med" len="med"/>
                    </a:lnL>
                    <a:lnR w="6350" cap="flat" cmpd="sng" algn="ctr">
                      <a:solidFill>
                        <a:srgbClr val="21294D"/>
                      </a:solidFill>
                      <a:prstDash val="solid"/>
                      <a:round/>
                      <a:headEnd type="none" w="med" len="med"/>
                      <a:tailEnd type="none" w="med" len="med"/>
                    </a:lnR>
                    <a:lnT>
                      <a:noFill/>
                    </a:lnT>
                    <a:lnB>
                      <a:noFill/>
                    </a:lnB>
                  </a:tcPr>
                </a:tc>
                <a:tc>
                  <a:txBody>
                    <a:bodyPr/>
                    <a:p>
                      <a:pPr algn="l" rtl="0" eaLnBrk="0">
                        <a:lnSpc>
                          <a:spcPct val="100000"/>
                        </a:lnSpc>
                      </a:pPr>
                      <a:endParaRPr sz="1000" dirty="0">
                        <a:latin typeface="Arial" panose="020B0604020202020204"/>
                        <a:ea typeface="Arial" panose="020B0604020202020204"/>
                        <a:cs typeface="Arial" panose="020B0604020202020204"/>
                      </a:endParaRPr>
                    </a:p>
                  </a:txBody>
                  <a:tcPr marL="0" marR="0" marT="0" marB="0" vert="horz">
                    <a:lnL w="6350" cap="flat" cmpd="sng" algn="ctr">
                      <a:solidFill>
                        <a:srgbClr val="21294D"/>
                      </a:solidFill>
                      <a:prstDash val="solid"/>
                      <a:round/>
                      <a:headEnd type="none" w="med" len="med"/>
                      <a:tailEnd type="none" w="med" len="med"/>
                    </a:lnL>
                    <a:lnR w="6350" cap="flat" cmpd="sng" algn="ctr">
                      <a:solidFill>
                        <a:srgbClr val="21294D"/>
                      </a:solidFill>
                      <a:prstDash val="solid"/>
                      <a:round/>
                      <a:headEnd type="none" w="med" len="med"/>
                      <a:tailEnd type="none" w="med" len="med"/>
                    </a:lnR>
                    <a:lnT>
                      <a:noFill/>
                    </a:lnT>
                    <a:lnB>
                      <a:noFill/>
                    </a:lnB>
                  </a:tcPr>
                </a:tc>
                <a:tc>
                  <a:txBody>
                    <a:bodyPr/>
                    <a:p>
                      <a:pPr algn="l" rtl="0" eaLnBrk="0">
                        <a:lnSpc>
                          <a:spcPct val="104000"/>
                        </a:lnSpc>
                      </a:pPr>
                      <a:endParaRPr sz="800" dirty="0">
                        <a:latin typeface="Arial" panose="020B0604020202020204"/>
                        <a:ea typeface="Arial" panose="020B0604020202020204"/>
                        <a:cs typeface="Arial" panose="020B0604020202020204"/>
                      </a:endParaRPr>
                    </a:p>
                    <a:p>
                      <a:pPr algn="l" rtl="0" eaLnBrk="0">
                        <a:lnSpc>
                          <a:spcPct val="7000"/>
                        </a:lnSpc>
                      </a:pPr>
                      <a:endParaRPr sz="100" dirty="0">
                        <a:latin typeface="Arial" panose="020B0604020202020204"/>
                        <a:ea typeface="Arial" panose="020B0604020202020204"/>
                        <a:cs typeface="Arial" panose="020B0604020202020204"/>
                      </a:endParaRPr>
                    </a:p>
                    <a:p>
                      <a:pPr marL="215265" algn="l" rtl="0" eaLnBrk="0">
                        <a:lnSpc>
                          <a:spcPct val="76000"/>
                        </a:lnSpc>
                      </a:pPr>
                      <a:r>
                        <a:rPr sz="1100" kern="0" spc="60" dirty="0">
                          <a:solidFill>
                            <a:srgbClr val="231F20">
                              <a:alpha val="100000"/>
                            </a:srgbClr>
                          </a:solidFill>
                          <a:latin typeface="Arial" panose="020B0604020202020204"/>
                          <a:ea typeface="Arial" panose="020B0604020202020204"/>
                          <a:cs typeface="Arial" panose="020B0604020202020204"/>
                        </a:rPr>
                        <a:t>W</a:t>
                      </a:r>
                      <a:endParaRPr sz="1100" dirty="0">
                        <a:latin typeface="Arial" panose="020B0604020202020204"/>
                        <a:ea typeface="Arial" panose="020B0604020202020204"/>
                        <a:cs typeface="Arial" panose="020B0604020202020204"/>
                      </a:endParaRPr>
                    </a:p>
                  </a:txBody>
                  <a:tcPr marL="0" marR="0" marT="0" marB="0" vert="horz">
                    <a:lnL w="6350" cap="flat" cmpd="sng" algn="ctr">
                      <a:solidFill>
                        <a:srgbClr val="21294D"/>
                      </a:solidFill>
                      <a:prstDash val="solid"/>
                      <a:round/>
                      <a:headEnd type="none" w="med" len="med"/>
                      <a:tailEnd type="none" w="med" len="med"/>
                    </a:lnL>
                    <a:lnR>
                      <a:noFill/>
                    </a:lnR>
                    <a:lnT>
                      <a:noFill/>
                    </a:lnT>
                    <a:lnB>
                      <a:noFill/>
                    </a:lnB>
                  </a:tcPr>
                </a:tc>
              </a:tr>
              <a:tr h="321309">
                <a:tc>
                  <a:txBody>
                    <a:bodyPr/>
                    <a:p>
                      <a:pPr algn="l" rtl="0" eaLnBrk="0">
                        <a:lnSpc>
                          <a:spcPct val="108000"/>
                        </a:lnSpc>
                      </a:pPr>
                      <a:endParaRPr sz="700" dirty="0">
                        <a:latin typeface="Arial" panose="020B0604020202020204"/>
                        <a:ea typeface="Arial" panose="020B0604020202020204"/>
                        <a:cs typeface="Arial" panose="020B0604020202020204"/>
                      </a:endParaRPr>
                    </a:p>
                    <a:p>
                      <a:pPr marL="452755" algn="l" rtl="0" eaLnBrk="0">
                        <a:lnSpc>
                          <a:spcPct val="85000"/>
                        </a:lnSpc>
                        <a:spcBef>
                          <a:spcPts val="0"/>
                        </a:spcBef>
                      </a:pPr>
                      <a:r>
                        <a:rPr sz="1100" kern="0" spc="30" dirty="0">
                          <a:solidFill>
                            <a:srgbClr val="231F20">
                              <a:alpha val="100000"/>
                            </a:srgbClr>
                          </a:solidFill>
                          <a:latin typeface="Arial" panose="020B0604020202020204"/>
                          <a:ea typeface="Arial" panose="020B0604020202020204"/>
                          <a:cs typeface="Arial" panose="020B0604020202020204"/>
                        </a:rPr>
                        <a:t>Input</a:t>
                      </a:r>
                      <a:r>
                        <a:rPr sz="1100" kern="0" spc="120" dirty="0">
                          <a:solidFill>
                            <a:srgbClr val="231F20">
                              <a:alpha val="100000"/>
                            </a:srgbClr>
                          </a:solidFill>
                          <a:latin typeface="Arial" panose="020B0604020202020204"/>
                          <a:ea typeface="Arial" panose="020B0604020202020204"/>
                          <a:cs typeface="Arial" panose="020B0604020202020204"/>
                        </a:rPr>
                        <a:t> </a:t>
                      </a:r>
                      <a:r>
                        <a:rPr sz="1100" kern="0" spc="30" dirty="0">
                          <a:solidFill>
                            <a:srgbClr val="231F20">
                              <a:alpha val="100000"/>
                            </a:srgbClr>
                          </a:solidFill>
                          <a:latin typeface="Arial" panose="020B0604020202020204"/>
                          <a:ea typeface="Arial" panose="020B0604020202020204"/>
                          <a:cs typeface="Arial" panose="020B0604020202020204"/>
                        </a:rPr>
                        <a:t>Powe</a:t>
                      </a:r>
                      <a:r>
                        <a:rPr sz="1100" kern="0" spc="20" dirty="0">
                          <a:solidFill>
                            <a:srgbClr val="231F20">
                              <a:alpha val="100000"/>
                            </a:srgbClr>
                          </a:solidFill>
                          <a:latin typeface="Arial" panose="020B0604020202020204"/>
                          <a:ea typeface="Arial" panose="020B0604020202020204"/>
                          <a:cs typeface="Arial" panose="020B0604020202020204"/>
                        </a:rPr>
                        <a:t>r</a:t>
                      </a:r>
                      <a:endParaRPr sz="1100" dirty="0">
                        <a:latin typeface="Arial" panose="020B0604020202020204"/>
                        <a:ea typeface="Arial" panose="020B0604020202020204"/>
                        <a:cs typeface="Arial" panose="020B0604020202020204"/>
                      </a:endParaRPr>
                    </a:p>
                  </a:txBody>
                  <a:tcPr marL="0" marR="0" marT="0" marB="0" vert="horz">
                    <a:lnL>
                      <a:noFill/>
                    </a:lnL>
                    <a:lnR w="15875" cap="flat" cmpd="sng" algn="ctr">
                      <a:solidFill>
                        <a:srgbClr val="21294D"/>
                      </a:solidFill>
                      <a:prstDash val="solid"/>
                      <a:round/>
                      <a:headEnd type="none" w="med" len="med"/>
                      <a:tailEnd type="none" w="med" len="med"/>
                    </a:lnR>
                    <a:lnT>
                      <a:noFill/>
                    </a:lnT>
                    <a:lnB>
                      <a:noFill/>
                    </a:lnB>
                  </a:tcPr>
                </a:tc>
                <a:tc>
                  <a:txBody>
                    <a:bodyPr/>
                    <a:p>
                      <a:pPr algn="l" rtl="0" eaLnBrk="0">
                        <a:lnSpc>
                          <a:spcPct val="106000"/>
                        </a:lnSpc>
                      </a:pPr>
                      <a:endParaRPr sz="700" dirty="0">
                        <a:latin typeface="Arial" panose="020B0604020202020204"/>
                        <a:ea typeface="Arial" panose="020B0604020202020204"/>
                        <a:cs typeface="Arial" panose="020B0604020202020204"/>
                      </a:endParaRPr>
                    </a:p>
                    <a:p>
                      <a:pPr algn="l" rtl="0" eaLnBrk="0">
                        <a:lnSpc>
                          <a:spcPct val="7000"/>
                        </a:lnSpc>
                      </a:pPr>
                      <a:endParaRPr sz="100" dirty="0">
                        <a:latin typeface="Arial" panose="020B0604020202020204"/>
                        <a:ea typeface="Arial" panose="020B0604020202020204"/>
                        <a:cs typeface="Arial" panose="020B0604020202020204"/>
                      </a:endParaRPr>
                    </a:p>
                    <a:p>
                      <a:pPr marL="299085" algn="l" rtl="0" eaLnBrk="0">
                        <a:lnSpc>
                          <a:spcPct val="76000"/>
                        </a:lnSpc>
                      </a:pPr>
                      <a:r>
                        <a:rPr sz="1100" kern="0" spc="10" dirty="0">
                          <a:solidFill>
                            <a:srgbClr val="231F20">
                              <a:alpha val="100000"/>
                            </a:srgbClr>
                          </a:solidFill>
                          <a:latin typeface="Arial" panose="020B0604020202020204"/>
                          <a:ea typeface="Arial" panose="020B0604020202020204"/>
                          <a:cs typeface="Arial" panose="020B0604020202020204"/>
                        </a:rPr>
                        <a:t>Pin</a:t>
                      </a:r>
                      <a:endParaRPr sz="1100" dirty="0">
                        <a:latin typeface="Arial" panose="020B0604020202020204"/>
                        <a:ea typeface="Arial" panose="020B0604020202020204"/>
                        <a:cs typeface="Arial" panose="020B0604020202020204"/>
                      </a:endParaRPr>
                    </a:p>
                  </a:txBody>
                  <a:tcPr marL="0" marR="0" marT="0" marB="0" vert="horz">
                    <a:lnL w="15875" cap="flat" cmpd="sng" algn="ctr">
                      <a:solidFill>
                        <a:srgbClr val="21294D"/>
                      </a:solidFill>
                      <a:prstDash val="solid"/>
                      <a:round/>
                      <a:headEnd type="none" w="med" len="med"/>
                      <a:tailEnd type="none" w="med" len="med"/>
                    </a:lnL>
                    <a:lnR w="15875" cap="flat" cmpd="sng" algn="ctr">
                      <a:solidFill>
                        <a:srgbClr val="21294D"/>
                      </a:solidFill>
                      <a:prstDash val="solid"/>
                      <a:round/>
                      <a:headEnd type="none" w="med" len="med"/>
                      <a:tailEnd type="none" w="med" len="med"/>
                    </a:lnR>
                    <a:lnT>
                      <a:noFill/>
                    </a:lnT>
                    <a:lnB>
                      <a:noFill/>
                    </a:lnB>
                  </a:tcPr>
                </a:tc>
                <a:tc>
                  <a:txBody>
                    <a:bodyPr/>
                    <a:p>
                      <a:pPr algn="l" rtl="0" eaLnBrk="0">
                        <a:lnSpc>
                          <a:spcPct val="100000"/>
                        </a:lnSpc>
                      </a:pPr>
                      <a:endParaRPr sz="1000" dirty="0">
                        <a:latin typeface="Arial" panose="020B0604020202020204"/>
                        <a:ea typeface="Arial" panose="020B0604020202020204"/>
                        <a:cs typeface="Arial" panose="020B0604020202020204"/>
                      </a:endParaRPr>
                    </a:p>
                  </a:txBody>
                  <a:tcPr marL="0" marR="0" marT="0" marB="0" vert="horz">
                    <a:lnL w="15875" cap="flat" cmpd="sng" algn="ctr">
                      <a:solidFill>
                        <a:srgbClr val="21294D"/>
                      </a:solidFill>
                      <a:prstDash val="solid"/>
                      <a:round/>
                      <a:headEnd type="none" w="med" len="med"/>
                      <a:tailEnd type="none" w="med" len="med"/>
                    </a:lnL>
                    <a:lnR w="15875" cap="flat" cmpd="sng" algn="ctr">
                      <a:solidFill>
                        <a:srgbClr val="21294D"/>
                      </a:solidFill>
                      <a:prstDash val="solid"/>
                      <a:round/>
                      <a:headEnd type="none" w="med" len="med"/>
                      <a:tailEnd type="none" w="med" len="med"/>
                    </a:lnR>
                    <a:lnT>
                      <a:noFill/>
                    </a:lnT>
                    <a:lnB>
                      <a:noFill/>
                    </a:lnB>
                  </a:tcPr>
                </a:tc>
                <a:tc>
                  <a:txBody>
                    <a:bodyPr/>
                    <a:p>
                      <a:pPr algn="l" rtl="0" eaLnBrk="0">
                        <a:lnSpc>
                          <a:spcPct val="101000"/>
                        </a:lnSpc>
                      </a:pPr>
                      <a:endParaRPr sz="900" dirty="0">
                        <a:latin typeface="Arial" panose="020B0604020202020204"/>
                        <a:ea typeface="Arial" panose="020B0604020202020204"/>
                        <a:cs typeface="Arial" panose="020B0604020202020204"/>
                      </a:endParaRPr>
                    </a:p>
                    <a:p>
                      <a:pPr marL="309245" algn="l" rtl="0" eaLnBrk="0">
                        <a:lnSpc>
                          <a:spcPct val="85000"/>
                        </a:lnSpc>
                        <a:spcBef>
                          <a:spcPts val="5"/>
                        </a:spcBef>
                      </a:pPr>
                      <a:r>
                        <a:rPr sz="1100" kern="0" spc="-10" dirty="0">
                          <a:solidFill>
                            <a:srgbClr val="231F20">
                              <a:alpha val="100000"/>
                            </a:srgbClr>
                          </a:solidFill>
                          <a:latin typeface="Arial" panose="020B0604020202020204"/>
                          <a:ea typeface="Arial" panose="020B0604020202020204"/>
                          <a:cs typeface="Arial" panose="020B0604020202020204"/>
                        </a:rPr>
                        <a:t>0</a:t>
                      </a:r>
                      <a:endParaRPr sz="1100" dirty="0">
                        <a:latin typeface="Arial" panose="020B0604020202020204"/>
                        <a:ea typeface="Arial" panose="020B0604020202020204"/>
                        <a:cs typeface="Arial" panose="020B0604020202020204"/>
                      </a:endParaRPr>
                    </a:p>
                  </a:txBody>
                  <a:tcPr marL="0" marR="0" marT="0" marB="0" vert="horz">
                    <a:lnL w="15875" cap="flat" cmpd="sng" algn="ctr">
                      <a:solidFill>
                        <a:srgbClr val="21294D"/>
                      </a:solidFill>
                      <a:prstDash val="solid"/>
                      <a:round/>
                      <a:headEnd type="none" w="med" len="med"/>
                      <a:tailEnd type="none" w="med" len="med"/>
                    </a:lnL>
                    <a:lnR w="6350" cap="flat" cmpd="sng" algn="ctr">
                      <a:solidFill>
                        <a:srgbClr val="21294D"/>
                      </a:solidFill>
                      <a:prstDash val="solid"/>
                      <a:round/>
                      <a:headEnd type="none" w="med" len="med"/>
                      <a:tailEnd type="none" w="med" len="med"/>
                    </a:lnR>
                    <a:lnT>
                      <a:noFill/>
                    </a:lnT>
                    <a:lnB>
                      <a:noFill/>
                    </a:lnB>
                  </a:tcPr>
                </a:tc>
                <a:tc>
                  <a:txBody>
                    <a:bodyPr/>
                    <a:p>
                      <a:pPr algn="l" rtl="0" eaLnBrk="0">
                        <a:lnSpc>
                          <a:spcPct val="100000"/>
                        </a:lnSpc>
                      </a:pPr>
                      <a:endParaRPr sz="1000" dirty="0">
                        <a:latin typeface="Arial" panose="020B0604020202020204"/>
                        <a:ea typeface="Arial" panose="020B0604020202020204"/>
                        <a:cs typeface="Arial" panose="020B0604020202020204"/>
                      </a:endParaRPr>
                    </a:p>
                  </a:txBody>
                  <a:tcPr marL="0" marR="0" marT="0" marB="0" vert="horz">
                    <a:lnL w="6350" cap="flat" cmpd="sng" algn="ctr">
                      <a:solidFill>
                        <a:srgbClr val="21294D"/>
                      </a:solidFill>
                      <a:prstDash val="solid"/>
                      <a:round/>
                      <a:headEnd type="none" w="med" len="med"/>
                      <a:tailEnd type="none" w="med" len="med"/>
                    </a:lnL>
                    <a:lnR w="6350" cap="flat" cmpd="sng" algn="ctr">
                      <a:solidFill>
                        <a:srgbClr val="21294D"/>
                      </a:solidFill>
                      <a:prstDash val="solid"/>
                      <a:round/>
                      <a:headEnd type="none" w="med" len="med"/>
                      <a:tailEnd type="none" w="med" len="med"/>
                    </a:lnR>
                    <a:lnT>
                      <a:noFill/>
                    </a:lnT>
                    <a:lnB>
                      <a:noFill/>
                    </a:lnB>
                  </a:tcPr>
                </a:tc>
                <a:tc>
                  <a:txBody>
                    <a:bodyPr/>
                    <a:p>
                      <a:pPr algn="l" rtl="0" eaLnBrk="0">
                        <a:lnSpc>
                          <a:spcPct val="102000"/>
                        </a:lnSpc>
                      </a:pPr>
                      <a:endParaRPr sz="900" dirty="0">
                        <a:latin typeface="Arial" panose="020B0604020202020204"/>
                        <a:ea typeface="Arial" panose="020B0604020202020204"/>
                        <a:cs typeface="Arial" panose="020B0604020202020204"/>
                      </a:endParaRPr>
                    </a:p>
                    <a:p>
                      <a:pPr marL="113665" algn="l" rtl="0" eaLnBrk="0">
                        <a:lnSpc>
                          <a:spcPct val="76000"/>
                        </a:lnSpc>
                        <a:spcBef>
                          <a:spcPts val="0"/>
                        </a:spcBef>
                      </a:pPr>
                      <a:r>
                        <a:rPr sz="1100" kern="0" spc="50" dirty="0">
                          <a:solidFill>
                            <a:srgbClr val="231F20">
                              <a:alpha val="100000"/>
                            </a:srgbClr>
                          </a:solidFill>
                          <a:latin typeface="Arial" panose="020B0604020202020204"/>
                          <a:ea typeface="Arial" panose="020B0604020202020204"/>
                          <a:cs typeface="Arial" panose="020B0604020202020204"/>
                        </a:rPr>
                        <a:t>dBm</a:t>
                      </a:r>
                      <a:endParaRPr sz="1100" dirty="0">
                        <a:latin typeface="Arial" panose="020B0604020202020204"/>
                        <a:ea typeface="Arial" panose="020B0604020202020204"/>
                        <a:cs typeface="Arial" panose="020B0604020202020204"/>
                      </a:endParaRPr>
                    </a:p>
                  </a:txBody>
                  <a:tcPr marL="0" marR="0" marT="0" marB="0" vert="horz">
                    <a:lnL w="6350" cap="flat" cmpd="sng" algn="ctr">
                      <a:solidFill>
                        <a:srgbClr val="21294D"/>
                      </a:solidFill>
                      <a:prstDash val="solid"/>
                      <a:round/>
                      <a:headEnd type="none" w="med" len="med"/>
                      <a:tailEnd type="none" w="med" len="med"/>
                    </a:lnL>
                    <a:lnR>
                      <a:noFill/>
                    </a:lnR>
                    <a:lnT>
                      <a:noFill/>
                    </a:lnT>
                    <a:lnB>
                      <a:noFill/>
                    </a:lnB>
                  </a:tcPr>
                </a:tc>
              </a:tr>
              <a:tr h="321309">
                <a:tc>
                  <a:txBody>
                    <a:bodyPr/>
                    <a:p>
                      <a:pPr algn="l" rtl="0" eaLnBrk="0">
                        <a:lnSpc>
                          <a:spcPct val="102000"/>
                        </a:lnSpc>
                      </a:pPr>
                      <a:endParaRPr sz="700" dirty="0">
                        <a:latin typeface="Arial" panose="020B0604020202020204"/>
                        <a:ea typeface="Arial" panose="020B0604020202020204"/>
                        <a:cs typeface="Arial" panose="020B0604020202020204"/>
                      </a:endParaRPr>
                    </a:p>
                    <a:p>
                      <a:pPr algn="l" rtl="0" eaLnBrk="0">
                        <a:lnSpc>
                          <a:spcPct val="7000"/>
                        </a:lnSpc>
                      </a:pPr>
                      <a:endParaRPr sz="100" dirty="0">
                        <a:latin typeface="Arial" panose="020B0604020202020204"/>
                        <a:ea typeface="Arial" panose="020B0604020202020204"/>
                        <a:cs typeface="Arial" panose="020B0604020202020204"/>
                      </a:endParaRPr>
                    </a:p>
                    <a:p>
                      <a:pPr marL="450215" algn="l" rtl="0" eaLnBrk="0">
                        <a:lnSpc>
                          <a:spcPct val="77000"/>
                        </a:lnSpc>
                      </a:pPr>
                      <a:r>
                        <a:rPr sz="1100" kern="0" spc="30" dirty="0">
                          <a:solidFill>
                            <a:srgbClr val="231F20">
                              <a:alpha val="100000"/>
                            </a:srgbClr>
                          </a:solidFill>
                          <a:latin typeface="Arial" panose="020B0604020202020204"/>
                          <a:ea typeface="Arial" panose="020B0604020202020204"/>
                          <a:cs typeface="Arial" panose="020B0604020202020204"/>
                        </a:rPr>
                        <a:t>Power</a:t>
                      </a:r>
                      <a:r>
                        <a:rPr sz="1100" kern="0" spc="120" dirty="0">
                          <a:solidFill>
                            <a:srgbClr val="231F20">
                              <a:alpha val="100000"/>
                            </a:srgbClr>
                          </a:solidFill>
                          <a:latin typeface="Arial" panose="020B0604020202020204"/>
                          <a:ea typeface="Arial" panose="020B0604020202020204"/>
                          <a:cs typeface="Arial" panose="020B0604020202020204"/>
                        </a:rPr>
                        <a:t> </a:t>
                      </a:r>
                      <a:r>
                        <a:rPr sz="1100" kern="0" spc="30" dirty="0">
                          <a:solidFill>
                            <a:srgbClr val="231F20">
                              <a:alpha val="100000"/>
                            </a:srgbClr>
                          </a:solidFill>
                          <a:latin typeface="Arial" panose="020B0604020202020204"/>
                          <a:ea typeface="Arial" panose="020B0604020202020204"/>
                          <a:cs typeface="Arial" panose="020B0604020202020204"/>
                        </a:rPr>
                        <a:t>Gain</a:t>
                      </a:r>
                      <a:endParaRPr sz="1100" dirty="0">
                        <a:latin typeface="Arial" panose="020B0604020202020204"/>
                        <a:ea typeface="Arial" panose="020B0604020202020204"/>
                        <a:cs typeface="Arial" panose="020B0604020202020204"/>
                      </a:endParaRPr>
                    </a:p>
                  </a:txBody>
                  <a:tcPr marL="0" marR="0" marT="0" marB="0" vert="horz">
                    <a:lnL>
                      <a:noFill/>
                    </a:lnL>
                    <a:lnR w="15875" cap="flat" cmpd="sng" algn="ctr">
                      <a:solidFill>
                        <a:srgbClr val="21294D"/>
                      </a:solidFill>
                      <a:prstDash val="solid"/>
                      <a:round/>
                      <a:headEnd type="none" w="med" len="med"/>
                      <a:tailEnd type="none" w="med" len="med"/>
                    </a:lnR>
                    <a:lnT>
                      <a:noFill/>
                    </a:lnT>
                    <a:lnB>
                      <a:noFill/>
                    </a:lnB>
                  </a:tcPr>
                </a:tc>
                <a:tc>
                  <a:txBody>
                    <a:bodyPr/>
                    <a:p>
                      <a:pPr algn="l" rtl="0" eaLnBrk="0">
                        <a:lnSpc>
                          <a:spcPct val="115000"/>
                        </a:lnSpc>
                      </a:pPr>
                      <a:endParaRPr sz="600" dirty="0">
                        <a:latin typeface="Arial" panose="020B0604020202020204"/>
                        <a:ea typeface="Arial" panose="020B0604020202020204"/>
                        <a:cs typeface="Arial" panose="020B0604020202020204"/>
                      </a:endParaRPr>
                    </a:p>
                    <a:p>
                      <a:pPr marL="232410" algn="l" rtl="0" eaLnBrk="0">
                        <a:lnSpc>
                          <a:spcPct val="77000"/>
                        </a:lnSpc>
                        <a:spcBef>
                          <a:spcPts val="5"/>
                        </a:spcBef>
                      </a:pPr>
                      <a:r>
                        <a:rPr sz="1100" kern="0" spc="30" dirty="0">
                          <a:solidFill>
                            <a:srgbClr val="231F20">
                              <a:alpha val="100000"/>
                            </a:srgbClr>
                          </a:solidFill>
                          <a:latin typeface="Arial" panose="020B0604020202020204"/>
                          <a:ea typeface="Arial" panose="020B0604020202020204"/>
                          <a:cs typeface="Arial" panose="020B0604020202020204"/>
                        </a:rPr>
                        <a:t>Gain</a:t>
                      </a:r>
                      <a:endParaRPr sz="1100" dirty="0">
                        <a:latin typeface="Arial" panose="020B0604020202020204"/>
                        <a:ea typeface="Arial" panose="020B0604020202020204"/>
                        <a:cs typeface="Arial" panose="020B0604020202020204"/>
                      </a:endParaRPr>
                    </a:p>
                  </a:txBody>
                  <a:tcPr marL="0" marR="0" marT="0" marB="0" vert="horz">
                    <a:lnL w="15875" cap="flat" cmpd="sng" algn="ctr">
                      <a:solidFill>
                        <a:srgbClr val="21294D"/>
                      </a:solidFill>
                      <a:prstDash val="solid"/>
                      <a:round/>
                      <a:headEnd type="none" w="med" len="med"/>
                      <a:tailEnd type="none" w="med" len="med"/>
                    </a:lnL>
                    <a:lnR w="15875" cap="flat" cmpd="sng" algn="ctr">
                      <a:solidFill>
                        <a:srgbClr val="21294D"/>
                      </a:solidFill>
                      <a:prstDash val="solid"/>
                      <a:round/>
                      <a:headEnd type="none" w="med" len="med"/>
                      <a:tailEnd type="none" w="med" len="med"/>
                    </a:lnR>
                    <a:lnT>
                      <a:noFill/>
                    </a:lnT>
                    <a:lnB>
                      <a:noFill/>
                    </a:lnB>
                  </a:tcPr>
                </a:tc>
                <a:tc>
                  <a:txBody>
                    <a:bodyPr/>
                    <a:p>
                      <a:pPr algn="l" rtl="0" eaLnBrk="0">
                        <a:lnSpc>
                          <a:spcPct val="100000"/>
                        </a:lnSpc>
                      </a:pPr>
                      <a:endParaRPr sz="1000" dirty="0">
                        <a:latin typeface="Arial" panose="020B0604020202020204"/>
                        <a:ea typeface="Arial" panose="020B0604020202020204"/>
                        <a:cs typeface="Arial" panose="020B0604020202020204"/>
                      </a:endParaRPr>
                    </a:p>
                  </a:txBody>
                  <a:tcPr marL="0" marR="0" marT="0" marB="0" vert="horz">
                    <a:lnL w="15875" cap="flat" cmpd="sng" algn="ctr">
                      <a:solidFill>
                        <a:srgbClr val="21294D"/>
                      </a:solidFill>
                      <a:prstDash val="solid"/>
                      <a:round/>
                      <a:headEnd type="none" w="med" len="med"/>
                      <a:tailEnd type="none" w="med" len="med"/>
                    </a:lnL>
                    <a:lnR w="15875" cap="flat" cmpd="sng" algn="ctr">
                      <a:solidFill>
                        <a:srgbClr val="21294D"/>
                      </a:solidFill>
                      <a:prstDash val="solid"/>
                      <a:round/>
                      <a:headEnd type="none" w="med" len="med"/>
                      <a:tailEnd type="none" w="med" len="med"/>
                    </a:lnR>
                    <a:lnT>
                      <a:noFill/>
                    </a:lnT>
                    <a:lnB>
                      <a:noFill/>
                    </a:lnB>
                  </a:tcPr>
                </a:tc>
                <a:tc>
                  <a:txBody>
                    <a:bodyPr/>
                    <a:p>
                      <a:pPr algn="l" rtl="0" eaLnBrk="0">
                        <a:lnSpc>
                          <a:spcPct val="115000"/>
                        </a:lnSpc>
                      </a:pPr>
                      <a:endParaRPr sz="600" dirty="0">
                        <a:latin typeface="Arial" panose="020B0604020202020204"/>
                        <a:ea typeface="Arial" panose="020B0604020202020204"/>
                        <a:cs typeface="Arial" panose="020B0604020202020204"/>
                      </a:endParaRPr>
                    </a:p>
                    <a:p>
                      <a:pPr marL="262890" algn="l" rtl="0" eaLnBrk="0">
                        <a:lnSpc>
                          <a:spcPct val="85000"/>
                        </a:lnSpc>
                        <a:spcBef>
                          <a:spcPts val="5"/>
                        </a:spcBef>
                      </a:pPr>
                      <a:r>
                        <a:rPr sz="1100" kern="0" spc="20" dirty="0">
                          <a:solidFill>
                            <a:srgbClr val="231F20">
                              <a:alpha val="100000"/>
                            </a:srgbClr>
                          </a:solidFill>
                          <a:latin typeface="Arial" panose="020B0604020202020204"/>
                          <a:ea typeface="Arial" panose="020B0604020202020204"/>
                          <a:cs typeface="Arial" panose="020B0604020202020204"/>
                        </a:rPr>
                        <a:t>50</a:t>
                      </a:r>
                      <a:endParaRPr sz="1100" dirty="0">
                        <a:latin typeface="Arial" panose="020B0604020202020204"/>
                        <a:ea typeface="Arial" panose="020B0604020202020204"/>
                        <a:cs typeface="Arial" panose="020B0604020202020204"/>
                      </a:endParaRPr>
                    </a:p>
                  </a:txBody>
                  <a:tcPr marL="0" marR="0" marT="0" marB="0" vert="horz">
                    <a:lnL w="15875" cap="flat" cmpd="sng" algn="ctr">
                      <a:solidFill>
                        <a:srgbClr val="21294D"/>
                      </a:solidFill>
                      <a:prstDash val="solid"/>
                      <a:round/>
                      <a:headEnd type="none" w="med" len="med"/>
                      <a:tailEnd type="none" w="med" len="med"/>
                    </a:lnL>
                    <a:lnR w="6350" cap="flat" cmpd="sng" algn="ctr">
                      <a:solidFill>
                        <a:srgbClr val="21294D"/>
                      </a:solidFill>
                      <a:prstDash val="solid"/>
                      <a:round/>
                      <a:headEnd type="none" w="med" len="med"/>
                      <a:tailEnd type="none" w="med" len="med"/>
                    </a:lnR>
                    <a:lnT>
                      <a:noFill/>
                    </a:lnT>
                    <a:lnB>
                      <a:noFill/>
                    </a:lnB>
                  </a:tcPr>
                </a:tc>
                <a:tc>
                  <a:txBody>
                    <a:bodyPr/>
                    <a:p>
                      <a:pPr algn="l" rtl="0" eaLnBrk="0">
                        <a:lnSpc>
                          <a:spcPct val="100000"/>
                        </a:lnSpc>
                      </a:pPr>
                      <a:endParaRPr sz="1000" dirty="0">
                        <a:latin typeface="Arial" panose="020B0604020202020204"/>
                        <a:ea typeface="Arial" panose="020B0604020202020204"/>
                        <a:cs typeface="Arial" panose="020B0604020202020204"/>
                      </a:endParaRPr>
                    </a:p>
                  </a:txBody>
                  <a:tcPr marL="0" marR="0" marT="0" marB="0" vert="horz">
                    <a:lnL w="6350" cap="flat" cmpd="sng" algn="ctr">
                      <a:solidFill>
                        <a:srgbClr val="21294D"/>
                      </a:solidFill>
                      <a:prstDash val="solid"/>
                      <a:round/>
                      <a:headEnd type="none" w="med" len="med"/>
                      <a:tailEnd type="none" w="med" len="med"/>
                    </a:lnL>
                    <a:lnR w="6350" cap="flat" cmpd="sng" algn="ctr">
                      <a:solidFill>
                        <a:srgbClr val="21294D"/>
                      </a:solidFill>
                      <a:prstDash val="solid"/>
                      <a:round/>
                      <a:headEnd type="none" w="med" len="med"/>
                      <a:tailEnd type="none" w="med" len="med"/>
                    </a:lnR>
                    <a:lnT>
                      <a:noFill/>
                    </a:lnT>
                    <a:lnB>
                      <a:noFill/>
                    </a:lnB>
                  </a:tcPr>
                </a:tc>
                <a:tc>
                  <a:txBody>
                    <a:bodyPr/>
                    <a:p>
                      <a:pPr algn="l" rtl="0" eaLnBrk="0">
                        <a:lnSpc>
                          <a:spcPct val="106000"/>
                        </a:lnSpc>
                      </a:pPr>
                      <a:endParaRPr sz="700" dirty="0">
                        <a:latin typeface="Arial" panose="020B0604020202020204"/>
                        <a:ea typeface="Arial" panose="020B0604020202020204"/>
                        <a:cs typeface="Arial" panose="020B0604020202020204"/>
                      </a:endParaRPr>
                    </a:p>
                    <a:p>
                      <a:pPr marL="192405" algn="l" rtl="0" eaLnBrk="0">
                        <a:lnSpc>
                          <a:spcPct val="76000"/>
                        </a:lnSpc>
                      </a:pPr>
                      <a:r>
                        <a:rPr sz="1100" kern="0" spc="30" dirty="0">
                          <a:solidFill>
                            <a:srgbClr val="231F20">
                              <a:alpha val="100000"/>
                            </a:srgbClr>
                          </a:solidFill>
                          <a:latin typeface="Arial" panose="020B0604020202020204"/>
                          <a:ea typeface="Arial" panose="020B0604020202020204"/>
                          <a:cs typeface="Arial" panose="020B0604020202020204"/>
                        </a:rPr>
                        <a:t>dB</a:t>
                      </a:r>
                      <a:endParaRPr sz="1100" dirty="0">
                        <a:latin typeface="Arial" panose="020B0604020202020204"/>
                        <a:ea typeface="Arial" panose="020B0604020202020204"/>
                        <a:cs typeface="Arial" panose="020B0604020202020204"/>
                      </a:endParaRPr>
                    </a:p>
                  </a:txBody>
                  <a:tcPr marL="0" marR="0" marT="0" marB="0" vert="horz">
                    <a:lnL w="6350" cap="flat" cmpd="sng" algn="ctr">
                      <a:solidFill>
                        <a:srgbClr val="21294D"/>
                      </a:solidFill>
                      <a:prstDash val="solid"/>
                      <a:round/>
                      <a:headEnd type="none" w="med" len="med"/>
                      <a:tailEnd type="none" w="med" len="med"/>
                    </a:lnL>
                    <a:lnR>
                      <a:noFill/>
                    </a:lnR>
                    <a:lnT>
                      <a:noFill/>
                    </a:lnT>
                    <a:lnB>
                      <a:noFill/>
                    </a:lnB>
                  </a:tcPr>
                </a:tc>
              </a:tr>
              <a:tr h="321309">
                <a:tc>
                  <a:txBody>
                    <a:bodyPr/>
                    <a:p>
                      <a:pPr algn="l" rtl="0" eaLnBrk="0">
                        <a:lnSpc>
                          <a:spcPct val="100000"/>
                        </a:lnSpc>
                      </a:pPr>
                      <a:endParaRPr sz="700" dirty="0">
                        <a:latin typeface="Arial" panose="020B0604020202020204"/>
                        <a:ea typeface="Arial" panose="020B0604020202020204"/>
                        <a:cs typeface="Arial" panose="020B0604020202020204"/>
                      </a:endParaRPr>
                    </a:p>
                    <a:p>
                      <a:pPr marL="452755" algn="l" rtl="0" eaLnBrk="0">
                        <a:lnSpc>
                          <a:spcPct val="85000"/>
                        </a:lnSpc>
                        <a:spcBef>
                          <a:spcPts val="0"/>
                        </a:spcBef>
                      </a:pPr>
                      <a:r>
                        <a:rPr sz="1100" kern="0" spc="40" dirty="0">
                          <a:solidFill>
                            <a:srgbClr val="231F20">
                              <a:alpha val="100000"/>
                            </a:srgbClr>
                          </a:solidFill>
                          <a:latin typeface="Arial" panose="020B0604020202020204"/>
                          <a:ea typeface="Arial" panose="020B0604020202020204"/>
                          <a:cs typeface="Arial" panose="020B0604020202020204"/>
                        </a:rPr>
                        <a:t>Input/Output</a:t>
                      </a:r>
                      <a:r>
                        <a:rPr sz="1100" kern="0" spc="140" dirty="0">
                          <a:solidFill>
                            <a:srgbClr val="231F20">
                              <a:alpha val="100000"/>
                            </a:srgbClr>
                          </a:solidFill>
                          <a:latin typeface="Arial" panose="020B0604020202020204"/>
                          <a:ea typeface="Arial" panose="020B0604020202020204"/>
                          <a:cs typeface="Arial" panose="020B0604020202020204"/>
                        </a:rPr>
                        <a:t> </a:t>
                      </a:r>
                      <a:r>
                        <a:rPr sz="1100" kern="0" spc="40" dirty="0">
                          <a:solidFill>
                            <a:srgbClr val="231F20">
                              <a:alpha val="100000"/>
                            </a:srgbClr>
                          </a:solidFill>
                          <a:latin typeface="Arial" panose="020B0604020202020204"/>
                          <a:ea typeface="Arial" panose="020B0604020202020204"/>
                          <a:cs typeface="Arial" panose="020B0604020202020204"/>
                        </a:rPr>
                        <a:t>Imped</a:t>
                      </a:r>
                      <a:r>
                        <a:rPr sz="1100" kern="0" spc="30" dirty="0">
                          <a:solidFill>
                            <a:srgbClr val="231F20">
                              <a:alpha val="100000"/>
                            </a:srgbClr>
                          </a:solidFill>
                          <a:latin typeface="Arial" panose="020B0604020202020204"/>
                          <a:ea typeface="Arial" panose="020B0604020202020204"/>
                          <a:cs typeface="Arial" panose="020B0604020202020204"/>
                        </a:rPr>
                        <a:t>ance</a:t>
                      </a:r>
                      <a:endParaRPr sz="1100" dirty="0">
                        <a:latin typeface="Arial" panose="020B0604020202020204"/>
                        <a:ea typeface="Arial" panose="020B0604020202020204"/>
                        <a:cs typeface="Arial" panose="020B0604020202020204"/>
                      </a:endParaRPr>
                    </a:p>
                  </a:txBody>
                  <a:tcPr marL="0" marR="0" marT="0" marB="0" vert="horz">
                    <a:lnL>
                      <a:noFill/>
                    </a:lnL>
                    <a:lnR w="15875" cap="flat" cmpd="sng" algn="ctr">
                      <a:solidFill>
                        <a:srgbClr val="21294D"/>
                      </a:solidFill>
                      <a:prstDash val="solid"/>
                      <a:round/>
                      <a:headEnd type="none" w="med" len="med"/>
                      <a:tailEnd type="none" w="med" len="med"/>
                    </a:lnR>
                    <a:lnT>
                      <a:noFill/>
                    </a:lnT>
                    <a:lnB>
                      <a:noFill/>
                    </a:lnB>
                  </a:tcPr>
                </a:tc>
                <a:tc>
                  <a:txBody>
                    <a:bodyPr/>
                    <a:p>
                      <a:pPr algn="l" rtl="0" eaLnBrk="0">
                        <a:lnSpc>
                          <a:spcPct val="101000"/>
                        </a:lnSpc>
                      </a:pPr>
                      <a:endParaRPr sz="700" dirty="0">
                        <a:latin typeface="Arial" panose="020B0604020202020204"/>
                        <a:ea typeface="Arial" panose="020B0604020202020204"/>
                        <a:cs typeface="Arial" panose="020B0604020202020204"/>
                      </a:endParaRPr>
                    </a:p>
                    <a:p>
                      <a:pPr marL="114935" algn="l" rtl="0" eaLnBrk="0">
                        <a:lnSpc>
                          <a:spcPct val="77000"/>
                        </a:lnSpc>
                        <a:spcBef>
                          <a:spcPts val="5"/>
                        </a:spcBef>
                      </a:pPr>
                      <a:r>
                        <a:rPr sz="1100" kern="0" spc="50" dirty="0">
                          <a:solidFill>
                            <a:srgbClr val="231F20">
                              <a:alpha val="100000"/>
                            </a:srgbClr>
                          </a:solidFill>
                          <a:latin typeface="Arial" panose="020B0604020202020204"/>
                          <a:ea typeface="Arial" panose="020B0604020202020204"/>
                          <a:cs typeface="Arial" panose="020B0604020202020204"/>
                        </a:rPr>
                        <a:t>I/O-</a:t>
                      </a:r>
                      <a:r>
                        <a:rPr sz="1100" kern="0" spc="0" dirty="0">
                          <a:solidFill>
                            <a:srgbClr val="231F20">
                              <a:alpha val="100000"/>
                            </a:srgbClr>
                          </a:solidFill>
                          <a:latin typeface="Arial" panose="020B0604020202020204"/>
                          <a:ea typeface="Arial" panose="020B0604020202020204"/>
                          <a:cs typeface="Arial" panose="020B0604020202020204"/>
                        </a:rPr>
                        <a:t>IMP</a:t>
                      </a:r>
                      <a:endParaRPr sz="1100" dirty="0">
                        <a:latin typeface="Arial" panose="020B0604020202020204"/>
                        <a:ea typeface="Arial" panose="020B0604020202020204"/>
                        <a:cs typeface="Arial" panose="020B0604020202020204"/>
                      </a:endParaRPr>
                    </a:p>
                  </a:txBody>
                  <a:tcPr marL="0" marR="0" marT="0" marB="0" vert="horz">
                    <a:lnL w="15875" cap="flat" cmpd="sng" algn="ctr">
                      <a:solidFill>
                        <a:srgbClr val="21294D"/>
                      </a:solidFill>
                      <a:prstDash val="solid"/>
                      <a:round/>
                      <a:headEnd type="none" w="med" len="med"/>
                      <a:tailEnd type="none" w="med" len="med"/>
                    </a:lnL>
                    <a:lnR w="15875" cap="flat" cmpd="sng" algn="ctr">
                      <a:solidFill>
                        <a:srgbClr val="21294D"/>
                      </a:solidFill>
                      <a:prstDash val="solid"/>
                      <a:round/>
                      <a:headEnd type="none" w="med" len="med"/>
                      <a:tailEnd type="none" w="med" len="med"/>
                    </a:lnR>
                    <a:lnT>
                      <a:noFill/>
                    </a:lnT>
                    <a:lnB>
                      <a:noFill/>
                    </a:lnB>
                  </a:tcPr>
                </a:tc>
                <a:tc>
                  <a:txBody>
                    <a:bodyPr/>
                    <a:p>
                      <a:pPr algn="l" rtl="0" eaLnBrk="0">
                        <a:lnSpc>
                          <a:spcPct val="100000"/>
                        </a:lnSpc>
                      </a:pPr>
                      <a:endParaRPr sz="1000" dirty="0">
                        <a:latin typeface="Arial" panose="020B0604020202020204"/>
                        <a:ea typeface="Arial" panose="020B0604020202020204"/>
                        <a:cs typeface="Arial" panose="020B0604020202020204"/>
                      </a:endParaRPr>
                    </a:p>
                  </a:txBody>
                  <a:tcPr marL="0" marR="0" marT="0" marB="0" vert="horz">
                    <a:lnL w="15875" cap="flat" cmpd="sng" algn="ctr">
                      <a:solidFill>
                        <a:srgbClr val="21294D"/>
                      </a:solidFill>
                      <a:prstDash val="solid"/>
                      <a:round/>
                      <a:headEnd type="none" w="med" len="med"/>
                      <a:tailEnd type="none" w="med" len="med"/>
                    </a:lnL>
                    <a:lnR w="15875" cap="flat" cmpd="sng" algn="ctr">
                      <a:solidFill>
                        <a:srgbClr val="21294D"/>
                      </a:solidFill>
                      <a:prstDash val="solid"/>
                      <a:round/>
                      <a:headEnd type="none" w="med" len="med"/>
                      <a:tailEnd type="none" w="med" len="med"/>
                    </a:lnR>
                    <a:lnT>
                      <a:noFill/>
                    </a:lnT>
                    <a:lnB>
                      <a:noFill/>
                    </a:lnB>
                  </a:tcPr>
                </a:tc>
                <a:tc>
                  <a:txBody>
                    <a:bodyPr/>
                    <a:p>
                      <a:pPr algn="l" rtl="0" eaLnBrk="0">
                        <a:lnSpc>
                          <a:spcPct val="111000"/>
                        </a:lnSpc>
                      </a:pPr>
                      <a:endParaRPr sz="700" dirty="0">
                        <a:latin typeface="Arial" panose="020B0604020202020204"/>
                        <a:ea typeface="Arial" panose="020B0604020202020204"/>
                        <a:cs typeface="Arial" panose="020B0604020202020204"/>
                      </a:endParaRPr>
                    </a:p>
                    <a:p>
                      <a:pPr marL="262890" algn="l" rtl="0" eaLnBrk="0">
                        <a:lnSpc>
                          <a:spcPct val="85000"/>
                        </a:lnSpc>
                        <a:spcBef>
                          <a:spcPts val="5"/>
                        </a:spcBef>
                      </a:pPr>
                      <a:r>
                        <a:rPr sz="1100" kern="0" spc="20" dirty="0">
                          <a:solidFill>
                            <a:srgbClr val="231F20">
                              <a:alpha val="100000"/>
                            </a:srgbClr>
                          </a:solidFill>
                          <a:latin typeface="Arial" panose="020B0604020202020204"/>
                          <a:ea typeface="Arial" panose="020B0604020202020204"/>
                          <a:cs typeface="Arial" panose="020B0604020202020204"/>
                        </a:rPr>
                        <a:t>50</a:t>
                      </a:r>
                      <a:endParaRPr sz="1100" dirty="0">
                        <a:latin typeface="Arial" panose="020B0604020202020204"/>
                        <a:ea typeface="Arial" panose="020B0604020202020204"/>
                        <a:cs typeface="Arial" panose="020B0604020202020204"/>
                      </a:endParaRPr>
                    </a:p>
                  </a:txBody>
                  <a:tcPr marL="0" marR="0" marT="0" marB="0" vert="horz">
                    <a:lnL w="15875" cap="flat" cmpd="sng" algn="ctr">
                      <a:solidFill>
                        <a:srgbClr val="21294D"/>
                      </a:solidFill>
                      <a:prstDash val="solid"/>
                      <a:round/>
                      <a:headEnd type="none" w="med" len="med"/>
                      <a:tailEnd type="none" w="med" len="med"/>
                    </a:lnL>
                    <a:lnR w="6350" cap="flat" cmpd="sng" algn="ctr">
                      <a:solidFill>
                        <a:srgbClr val="21294D"/>
                      </a:solidFill>
                      <a:prstDash val="solid"/>
                      <a:round/>
                      <a:headEnd type="none" w="med" len="med"/>
                      <a:tailEnd type="none" w="med" len="med"/>
                    </a:lnR>
                    <a:lnT>
                      <a:noFill/>
                    </a:lnT>
                    <a:lnB>
                      <a:noFill/>
                    </a:lnB>
                  </a:tcPr>
                </a:tc>
                <a:tc>
                  <a:txBody>
                    <a:bodyPr/>
                    <a:p>
                      <a:pPr algn="l" rtl="0" eaLnBrk="0">
                        <a:lnSpc>
                          <a:spcPct val="100000"/>
                        </a:lnSpc>
                      </a:pPr>
                      <a:endParaRPr sz="1000" dirty="0">
                        <a:latin typeface="Arial" panose="020B0604020202020204"/>
                        <a:ea typeface="Arial" panose="020B0604020202020204"/>
                        <a:cs typeface="Arial" panose="020B0604020202020204"/>
                      </a:endParaRPr>
                    </a:p>
                  </a:txBody>
                  <a:tcPr marL="0" marR="0" marT="0" marB="0" vert="horz">
                    <a:lnL w="6350" cap="flat" cmpd="sng" algn="ctr">
                      <a:solidFill>
                        <a:srgbClr val="21294D"/>
                      </a:solidFill>
                      <a:prstDash val="solid"/>
                      <a:round/>
                      <a:headEnd type="none" w="med" len="med"/>
                      <a:tailEnd type="none" w="med" len="med"/>
                    </a:lnL>
                    <a:lnR w="6350" cap="flat" cmpd="sng" algn="ctr">
                      <a:solidFill>
                        <a:srgbClr val="21294D"/>
                      </a:solidFill>
                      <a:prstDash val="solid"/>
                      <a:round/>
                      <a:headEnd type="none" w="med" len="med"/>
                      <a:tailEnd type="none" w="med" len="med"/>
                    </a:lnR>
                    <a:lnT>
                      <a:noFill/>
                    </a:lnT>
                    <a:lnB>
                      <a:noFill/>
                    </a:lnB>
                  </a:tcPr>
                </a:tc>
                <a:tc>
                  <a:txBody>
                    <a:bodyPr/>
                    <a:p>
                      <a:pPr algn="l" rtl="0" eaLnBrk="0">
                        <a:lnSpc>
                          <a:spcPct val="110000"/>
                        </a:lnSpc>
                      </a:pPr>
                      <a:endParaRPr sz="700" dirty="0">
                        <a:latin typeface="Arial" panose="020B0604020202020204"/>
                        <a:ea typeface="Arial" panose="020B0604020202020204"/>
                        <a:cs typeface="Arial" panose="020B0604020202020204"/>
                      </a:endParaRPr>
                    </a:p>
                    <a:p>
                      <a:pPr marL="238760" algn="l" rtl="0" eaLnBrk="0">
                        <a:lnSpc>
                          <a:spcPct val="77000"/>
                        </a:lnSpc>
                      </a:pPr>
                      <a:r>
                        <a:rPr sz="1100" kern="0" spc="0" dirty="0">
                          <a:solidFill>
                            <a:srgbClr val="231F20">
                              <a:alpha val="100000"/>
                            </a:srgbClr>
                          </a:solidFill>
                          <a:latin typeface="Arial" panose="020B0604020202020204"/>
                          <a:ea typeface="Arial" panose="020B0604020202020204"/>
                          <a:cs typeface="Arial" panose="020B0604020202020204"/>
                        </a:rPr>
                        <a:t>Ω</a:t>
                      </a:r>
                      <a:endParaRPr sz="1100" dirty="0">
                        <a:latin typeface="Arial" panose="020B0604020202020204"/>
                        <a:ea typeface="Arial" panose="020B0604020202020204"/>
                        <a:cs typeface="Arial" panose="020B0604020202020204"/>
                      </a:endParaRPr>
                    </a:p>
                  </a:txBody>
                  <a:tcPr marL="0" marR="0" marT="0" marB="0" vert="horz">
                    <a:lnL w="6350" cap="flat" cmpd="sng" algn="ctr">
                      <a:solidFill>
                        <a:srgbClr val="21294D"/>
                      </a:solidFill>
                      <a:prstDash val="solid"/>
                      <a:round/>
                      <a:headEnd type="none" w="med" len="med"/>
                      <a:tailEnd type="none" w="med" len="med"/>
                    </a:lnL>
                    <a:lnR>
                      <a:noFill/>
                    </a:lnR>
                    <a:lnT>
                      <a:noFill/>
                    </a:lnT>
                    <a:lnB>
                      <a:noFill/>
                    </a:lnB>
                  </a:tcPr>
                </a:tc>
              </a:tr>
              <a:tr h="321309">
                <a:tc>
                  <a:txBody>
                    <a:bodyPr/>
                    <a:p>
                      <a:pPr algn="l" rtl="0" eaLnBrk="0">
                        <a:lnSpc>
                          <a:spcPct val="103000"/>
                        </a:lnSpc>
                      </a:pPr>
                      <a:endParaRPr sz="700" dirty="0">
                        <a:latin typeface="Arial" panose="020B0604020202020204"/>
                        <a:ea typeface="Arial" panose="020B0604020202020204"/>
                        <a:cs typeface="Arial" panose="020B0604020202020204"/>
                      </a:endParaRPr>
                    </a:p>
                    <a:p>
                      <a:pPr algn="l" rtl="0" eaLnBrk="0">
                        <a:lnSpc>
                          <a:spcPct val="6000"/>
                        </a:lnSpc>
                      </a:pPr>
                      <a:endParaRPr sz="100" dirty="0">
                        <a:latin typeface="Arial" panose="020B0604020202020204"/>
                        <a:ea typeface="Arial" panose="020B0604020202020204"/>
                        <a:cs typeface="Arial" panose="020B0604020202020204"/>
                      </a:endParaRPr>
                    </a:p>
                    <a:p>
                      <a:pPr marL="450215" algn="l" rtl="0" eaLnBrk="0">
                        <a:lnSpc>
                          <a:spcPct val="85000"/>
                        </a:lnSpc>
                      </a:pPr>
                      <a:r>
                        <a:rPr sz="1100" kern="0" spc="40" dirty="0">
                          <a:solidFill>
                            <a:srgbClr val="231F20">
                              <a:alpha val="100000"/>
                            </a:srgbClr>
                          </a:solidFill>
                          <a:latin typeface="Arial" panose="020B0604020202020204"/>
                          <a:ea typeface="Arial" panose="020B0604020202020204"/>
                          <a:cs typeface="Arial" panose="020B0604020202020204"/>
                        </a:rPr>
                        <a:t>Power Supply</a:t>
                      </a:r>
                      <a:endParaRPr sz="1100" dirty="0">
                        <a:latin typeface="Arial" panose="020B0604020202020204"/>
                        <a:ea typeface="Arial" panose="020B0604020202020204"/>
                        <a:cs typeface="Arial" panose="020B0604020202020204"/>
                      </a:endParaRPr>
                    </a:p>
                  </a:txBody>
                  <a:tcPr marL="0" marR="0" marT="0" marB="0" vert="horz">
                    <a:lnL>
                      <a:noFill/>
                    </a:lnL>
                    <a:lnR w="15875" cap="flat" cmpd="sng" algn="ctr">
                      <a:solidFill>
                        <a:srgbClr val="21294D"/>
                      </a:solidFill>
                      <a:prstDash val="solid"/>
                      <a:round/>
                      <a:headEnd type="none" w="med" len="med"/>
                      <a:tailEnd type="none" w="med" len="med"/>
                    </a:lnR>
                    <a:lnT>
                      <a:noFill/>
                    </a:lnT>
                    <a:lnB>
                      <a:noFill/>
                    </a:lnB>
                  </a:tcPr>
                </a:tc>
                <a:tc>
                  <a:txBody>
                    <a:bodyPr/>
                    <a:p>
                      <a:pPr algn="l" rtl="0" eaLnBrk="0">
                        <a:lnSpc>
                          <a:spcPct val="106000"/>
                        </a:lnSpc>
                      </a:pPr>
                      <a:endParaRPr sz="700" dirty="0">
                        <a:latin typeface="Arial" panose="020B0604020202020204"/>
                        <a:ea typeface="Arial" panose="020B0604020202020204"/>
                        <a:cs typeface="Arial" panose="020B0604020202020204"/>
                      </a:endParaRPr>
                    </a:p>
                    <a:p>
                      <a:pPr marL="261620" algn="l" rtl="0" eaLnBrk="0">
                        <a:lnSpc>
                          <a:spcPct val="76000"/>
                        </a:lnSpc>
                        <a:spcBef>
                          <a:spcPts val="5"/>
                        </a:spcBef>
                      </a:pPr>
                      <a:r>
                        <a:rPr sz="1100" kern="0" spc="50" dirty="0">
                          <a:solidFill>
                            <a:srgbClr val="231F20">
                              <a:alpha val="100000"/>
                            </a:srgbClr>
                          </a:solidFill>
                          <a:latin typeface="Arial" panose="020B0604020202020204"/>
                          <a:ea typeface="Arial" panose="020B0604020202020204"/>
                          <a:cs typeface="Arial" panose="020B0604020202020204"/>
                        </a:rPr>
                        <a:t>Vdc</a:t>
                      </a:r>
                      <a:endParaRPr sz="1100" dirty="0">
                        <a:latin typeface="Arial" panose="020B0604020202020204"/>
                        <a:ea typeface="Arial" panose="020B0604020202020204"/>
                        <a:cs typeface="Arial" panose="020B0604020202020204"/>
                      </a:endParaRPr>
                    </a:p>
                  </a:txBody>
                  <a:tcPr marL="0" marR="0" marT="0" marB="0" vert="horz">
                    <a:lnL w="15875" cap="flat" cmpd="sng" algn="ctr">
                      <a:solidFill>
                        <a:srgbClr val="21294D"/>
                      </a:solidFill>
                      <a:prstDash val="solid"/>
                      <a:round/>
                      <a:headEnd type="none" w="med" len="med"/>
                      <a:tailEnd type="none" w="med" len="med"/>
                    </a:lnL>
                    <a:lnR w="15875" cap="flat" cmpd="sng" algn="ctr">
                      <a:solidFill>
                        <a:srgbClr val="21294D"/>
                      </a:solidFill>
                      <a:prstDash val="solid"/>
                      <a:round/>
                      <a:headEnd type="none" w="med" len="med"/>
                      <a:tailEnd type="none" w="med" len="med"/>
                    </a:lnR>
                    <a:lnT>
                      <a:noFill/>
                    </a:lnT>
                    <a:lnB>
                      <a:noFill/>
                    </a:lnB>
                  </a:tcPr>
                </a:tc>
                <a:tc>
                  <a:txBody>
                    <a:bodyPr/>
                    <a:p>
                      <a:pPr algn="l" rtl="0" eaLnBrk="0">
                        <a:lnSpc>
                          <a:spcPct val="100000"/>
                        </a:lnSpc>
                      </a:pPr>
                      <a:endParaRPr sz="1000" dirty="0">
                        <a:latin typeface="Arial" panose="020B0604020202020204"/>
                        <a:ea typeface="Arial" panose="020B0604020202020204"/>
                        <a:cs typeface="Arial" panose="020B0604020202020204"/>
                      </a:endParaRPr>
                    </a:p>
                  </a:txBody>
                  <a:tcPr marL="0" marR="0" marT="0" marB="0" vert="horz">
                    <a:lnL w="15875" cap="flat" cmpd="sng" algn="ctr">
                      <a:solidFill>
                        <a:srgbClr val="21294D"/>
                      </a:solidFill>
                      <a:prstDash val="solid"/>
                      <a:round/>
                      <a:headEnd type="none" w="med" len="med"/>
                      <a:tailEnd type="none" w="med" len="med"/>
                    </a:lnL>
                    <a:lnR w="15875" cap="flat" cmpd="sng" algn="ctr">
                      <a:solidFill>
                        <a:srgbClr val="21294D"/>
                      </a:solidFill>
                      <a:prstDash val="solid"/>
                      <a:round/>
                      <a:headEnd type="none" w="med" len="med"/>
                      <a:tailEnd type="none" w="med" len="med"/>
                    </a:lnR>
                    <a:lnT>
                      <a:noFill/>
                    </a:lnT>
                    <a:lnB>
                      <a:noFill/>
                    </a:lnB>
                  </a:tcPr>
                </a:tc>
                <a:tc>
                  <a:txBody>
                    <a:bodyPr/>
                    <a:p>
                      <a:pPr algn="l" rtl="0" eaLnBrk="0">
                        <a:lnSpc>
                          <a:spcPct val="109000"/>
                        </a:lnSpc>
                      </a:pPr>
                      <a:endParaRPr sz="900" dirty="0">
                        <a:latin typeface="Arial" panose="020B0604020202020204"/>
                        <a:ea typeface="Arial" panose="020B0604020202020204"/>
                        <a:cs typeface="Arial" panose="020B0604020202020204"/>
                      </a:endParaRPr>
                    </a:p>
                    <a:p>
                      <a:pPr marL="260985" algn="l" rtl="0" eaLnBrk="0">
                        <a:lnSpc>
                          <a:spcPct val="85000"/>
                        </a:lnSpc>
                        <a:spcBef>
                          <a:spcPts val="5"/>
                        </a:spcBef>
                      </a:pPr>
                      <a:r>
                        <a:rPr sz="1100" kern="0" spc="30" dirty="0">
                          <a:solidFill>
                            <a:srgbClr val="231F20">
                              <a:alpha val="100000"/>
                            </a:srgbClr>
                          </a:solidFill>
                          <a:latin typeface="Arial" panose="020B0604020202020204"/>
                          <a:ea typeface="Arial" panose="020B0604020202020204"/>
                          <a:cs typeface="Arial" panose="020B0604020202020204"/>
                        </a:rPr>
                        <a:t>28</a:t>
                      </a:r>
                      <a:endParaRPr sz="1100" dirty="0">
                        <a:latin typeface="Arial" panose="020B0604020202020204"/>
                        <a:ea typeface="Arial" panose="020B0604020202020204"/>
                        <a:cs typeface="Arial" panose="020B0604020202020204"/>
                      </a:endParaRPr>
                    </a:p>
                  </a:txBody>
                  <a:tcPr marL="0" marR="0" marT="0" marB="0" vert="horz">
                    <a:lnL w="15875" cap="flat" cmpd="sng" algn="ctr">
                      <a:solidFill>
                        <a:srgbClr val="21294D"/>
                      </a:solidFill>
                      <a:prstDash val="solid"/>
                      <a:round/>
                      <a:headEnd type="none" w="med" len="med"/>
                      <a:tailEnd type="none" w="med" len="med"/>
                    </a:lnL>
                    <a:lnR w="6350" cap="flat" cmpd="sng" algn="ctr">
                      <a:solidFill>
                        <a:srgbClr val="21294D"/>
                      </a:solidFill>
                      <a:prstDash val="solid"/>
                      <a:round/>
                      <a:headEnd type="none" w="med" len="med"/>
                      <a:tailEnd type="none" w="med" len="med"/>
                    </a:lnR>
                    <a:lnT>
                      <a:noFill/>
                    </a:lnT>
                    <a:lnB>
                      <a:noFill/>
                    </a:lnB>
                  </a:tcPr>
                </a:tc>
                <a:tc>
                  <a:txBody>
                    <a:bodyPr/>
                    <a:p>
                      <a:pPr algn="l" rtl="0" eaLnBrk="0">
                        <a:lnSpc>
                          <a:spcPct val="109000"/>
                        </a:lnSpc>
                      </a:pPr>
                      <a:endParaRPr sz="900" dirty="0">
                        <a:latin typeface="Arial" panose="020B0604020202020204"/>
                        <a:ea typeface="Arial" panose="020B0604020202020204"/>
                        <a:cs typeface="Arial" panose="020B0604020202020204"/>
                      </a:endParaRPr>
                    </a:p>
                    <a:p>
                      <a:pPr marL="277495" algn="l" rtl="0" eaLnBrk="0">
                        <a:lnSpc>
                          <a:spcPct val="85000"/>
                        </a:lnSpc>
                        <a:spcBef>
                          <a:spcPts val="0"/>
                        </a:spcBef>
                      </a:pPr>
                      <a:r>
                        <a:rPr sz="1100" kern="0" spc="20" dirty="0">
                          <a:solidFill>
                            <a:srgbClr val="231F20">
                              <a:alpha val="100000"/>
                            </a:srgbClr>
                          </a:solidFill>
                          <a:latin typeface="Arial" panose="020B0604020202020204"/>
                          <a:ea typeface="Arial" panose="020B0604020202020204"/>
                          <a:cs typeface="Arial" panose="020B0604020202020204"/>
                        </a:rPr>
                        <a:t>30</a:t>
                      </a:r>
                      <a:endParaRPr sz="1100" dirty="0">
                        <a:latin typeface="Arial" panose="020B0604020202020204"/>
                        <a:ea typeface="Arial" panose="020B0604020202020204"/>
                        <a:cs typeface="Arial" panose="020B0604020202020204"/>
                      </a:endParaRPr>
                    </a:p>
                  </a:txBody>
                  <a:tcPr marL="0" marR="0" marT="0" marB="0" vert="horz">
                    <a:lnL w="6350" cap="flat" cmpd="sng" algn="ctr">
                      <a:solidFill>
                        <a:srgbClr val="21294D"/>
                      </a:solidFill>
                      <a:prstDash val="solid"/>
                      <a:round/>
                      <a:headEnd type="none" w="med" len="med"/>
                      <a:tailEnd type="none" w="med" len="med"/>
                    </a:lnL>
                    <a:lnR w="6350" cap="flat" cmpd="sng" algn="ctr">
                      <a:solidFill>
                        <a:srgbClr val="21294D"/>
                      </a:solidFill>
                      <a:prstDash val="solid"/>
                      <a:round/>
                      <a:headEnd type="none" w="med" len="med"/>
                      <a:tailEnd type="none" w="med" len="med"/>
                    </a:lnR>
                    <a:lnT>
                      <a:noFill/>
                    </a:lnT>
                    <a:lnB>
                      <a:noFill/>
                    </a:lnB>
                  </a:tcPr>
                </a:tc>
                <a:tc>
                  <a:txBody>
                    <a:bodyPr/>
                    <a:p>
                      <a:pPr algn="l" rtl="0" eaLnBrk="0">
                        <a:lnSpc>
                          <a:spcPct val="104000"/>
                        </a:lnSpc>
                      </a:pPr>
                      <a:endParaRPr sz="700" dirty="0">
                        <a:latin typeface="Arial" panose="020B0604020202020204"/>
                        <a:ea typeface="Arial" panose="020B0604020202020204"/>
                        <a:cs typeface="Arial" panose="020B0604020202020204"/>
                      </a:endParaRPr>
                    </a:p>
                    <a:p>
                      <a:pPr marL="240030" algn="l" rtl="0" eaLnBrk="0">
                        <a:lnSpc>
                          <a:spcPct val="76000"/>
                        </a:lnSpc>
                        <a:spcBef>
                          <a:spcPts val="5"/>
                        </a:spcBef>
                      </a:pPr>
                      <a:r>
                        <a:rPr sz="1100" kern="0" spc="40" dirty="0">
                          <a:solidFill>
                            <a:srgbClr val="231F20">
                              <a:alpha val="100000"/>
                            </a:srgbClr>
                          </a:solidFill>
                          <a:latin typeface="Arial" panose="020B0604020202020204"/>
                          <a:ea typeface="Arial" panose="020B0604020202020204"/>
                          <a:cs typeface="Arial" panose="020B0604020202020204"/>
                        </a:rPr>
                        <a:t>V</a:t>
                      </a:r>
                      <a:endParaRPr sz="1100" dirty="0">
                        <a:latin typeface="Arial" panose="020B0604020202020204"/>
                        <a:ea typeface="Arial" panose="020B0604020202020204"/>
                        <a:cs typeface="Arial" panose="020B0604020202020204"/>
                      </a:endParaRPr>
                    </a:p>
                  </a:txBody>
                  <a:tcPr marL="0" marR="0" marT="0" marB="0" vert="horz">
                    <a:lnL w="6350" cap="flat" cmpd="sng" algn="ctr">
                      <a:solidFill>
                        <a:srgbClr val="21294D"/>
                      </a:solidFill>
                      <a:prstDash val="solid"/>
                      <a:round/>
                      <a:headEnd type="none" w="med" len="med"/>
                      <a:tailEnd type="none" w="med" len="med"/>
                    </a:lnL>
                    <a:lnR>
                      <a:noFill/>
                    </a:lnR>
                    <a:lnT>
                      <a:noFill/>
                    </a:lnT>
                    <a:lnB>
                      <a:noFill/>
                    </a:lnB>
                  </a:tcPr>
                </a:tc>
              </a:tr>
              <a:tr h="321309">
                <a:tc>
                  <a:txBody>
                    <a:bodyPr/>
                    <a:p>
                      <a:pPr algn="l" rtl="0" eaLnBrk="0">
                        <a:lnSpc>
                          <a:spcPct val="103000"/>
                        </a:lnSpc>
                      </a:pPr>
                      <a:endParaRPr sz="700" dirty="0">
                        <a:latin typeface="Arial" panose="020B0604020202020204"/>
                        <a:ea typeface="Arial" panose="020B0604020202020204"/>
                        <a:cs typeface="Arial" panose="020B0604020202020204"/>
                      </a:endParaRPr>
                    </a:p>
                    <a:p>
                      <a:pPr marL="450215" algn="l" rtl="0" eaLnBrk="0">
                        <a:lnSpc>
                          <a:spcPct val="85000"/>
                        </a:lnSpc>
                        <a:spcBef>
                          <a:spcPts val="5"/>
                        </a:spcBef>
                      </a:pPr>
                      <a:r>
                        <a:rPr sz="1100" kern="0" spc="30" dirty="0">
                          <a:solidFill>
                            <a:srgbClr val="231F20">
                              <a:alpha val="100000"/>
                            </a:srgbClr>
                          </a:solidFill>
                          <a:latin typeface="Arial" panose="020B0604020202020204"/>
                          <a:ea typeface="Arial" panose="020B0604020202020204"/>
                          <a:cs typeface="Arial" panose="020B0604020202020204"/>
                        </a:rPr>
                        <a:t>Power</a:t>
                      </a:r>
                      <a:r>
                        <a:rPr sz="1100" kern="0" spc="170" dirty="0">
                          <a:solidFill>
                            <a:srgbClr val="231F20">
                              <a:alpha val="100000"/>
                            </a:srgbClr>
                          </a:solidFill>
                          <a:latin typeface="Arial" panose="020B0604020202020204"/>
                          <a:ea typeface="Arial" panose="020B0604020202020204"/>
                          <a:cs typeface="Arial" panose="020B0604020202020204"/>
                        </a:rPr>
                        <a:t> </a:t>
                      </a:r>
                      <a:r>
                        <a:rPr sz="1100" kern="0" spc="30" dirty="0">
                          <a:solidFill>
                            <a:srgbClr val="231F20">
                              <a:alpha val="100000"/>
                            </a:srgbClr>
                          </a:solidFill>
                          <a:latin typeface="Arial" panose="020B0604020202020204"/>
                          <a:ea typeface="Arial" panose="020B0604020202020204"/>
                          <a:cs typeface="Arial" panose="020B0604020202020204"/>
                        </a:rPr>
                        <a:t>Dissipation</a:t>
                      </a:r>
                      <a:endParaRPr sz="1100" dirty="0">
                        <a:latin typeface="Arial" panose="020B0604020202020204"/>
                        <a:ea typeface="Arial" panose="020B0604020202020204"/>
                        <a:cs typeface="Arial" panose="020B0604020202020204"/>
                      </a:endParaRPr>
                    </a:p>
                  </a:txBody>
                  <a:tcPr marL="0" marR="0" marT="0" marB="0" vert="horz">
                    <a:lnL>
                      <a:noFill/>
                    </a:lnL>
                    <a:lnR w="15875" cap="flat" cmpd="sng" algn="ctr">
                      <a:solidFill>
                        <a:srgbClr val="21294D"/>
                      </a:solidFill>
                      <a:prstDash val="solid"/>
                      <a:round/>
                      <a:headEnd type="none" w="med" len="med"/>
                      <a:tailEnd type="none" w="med" len="med"/>
                    </a:lnR>
                    <a:lnT>
                      <a:noFill/>
                    </a:lnT>
                    <a:lnB>
                      <a:noFill/>
                    </a:lnB>
                  </a:tcPr>
                </a:tc>
                <a:tc>
                  <a:txBody>
                    <a:bodyPr/>
                    <a:p>
                      <a:pPr algn="l" rtl="0" eaLnBrk="0">
                        <a:lnSpc>
                          <a:spcPct val="109000"/>
                        </a:lnSpc>
                      </a:pPr>
                      <a:endParaRPr sz="900" dirty="0">
                        <a:latin typeface="Arial" panose="020B0604020202020204"/>
                        <a:ea typeface="Arial" panose="020B0604020202020204"/>
                        <a:cs typeface="Arial" panose="020B0604020202020204"/>
                      </a:endParaRPr>
                    </a:p>
                    <a:p>
                      <a:pPr algn="l" rtl="0" eaLnBrk="0">
                        <a:lnSpc>
                          <a:spcPct val="7000"/>
                        </a:lnSpc>
                      </a:pPr>
                      <a:endParaRPr sz="100" dirty="0">
                        <a:latin typeface="Arial" panose="020B0604020202020204"/>
                        <a:ea typeface="Arial" panose="020B0604020202020204"/>
                        <a:cs typeface="Arial" panose="020B0604020202020204"/>
                      </a:endParaRPr>
                    </a:p>
                    <a:p>
                      <a:pPr marL="205105" algn="l" rtl="0" eaLnBrk="0">
                        <a:lnSpc>
                          <a:spcPct val="76000"/>
                        </a:lnSpc>
                      </a:pPr>
                      <a:r>
                        <a:rPr sz="1100" kern="0" spc="20" dirty="0">
                          <a:solidFill>
                            <a:srgbClr val="231F20">
                              <a:alpha val="100000"/>
                            </a:srgbClr>
                          </a:solidFill>
                          <a:latin typeface="Arial" panose="020B0604020202020204"/>
                          <a:ea typeface="Arial" panose="020B0604020202020204"/>
                          <a:cs typeface="Arial" panose="020B0604020202020204"/>
                        </a:rPr>
                        <a:t>Pdiss</a:t>
                      </a:r>
                      <a:endParaRPr sz="1100" dirty="0">
                        <a:latin typeface="Arial" panose="020B0604020202020204"/>
                        <a:ea typeface="Arial" panose="020B0604020202020204"/>
                        <a:cs typeface="Arial" panose="020B0604020202020204"/>
                      </a:endParaRPr>
                    </a:p>
                  </a:txBody>
                  <a:tcPr marL="0" marR="0" marT="0" marB="0" vert="horz">
                    <a:lnL w="15875" cap="flat" cmpd="sng" algn="ctr">
                      <a:solidFill>
                        <a:srgbClr val="21294D"/>
                      </a:solidFill>
                      <a:prstDash val="solid"/>
                      <a:round/>
                      <a:headEnd type="none" w="med" len="med"/>
                      <a:tailEnd type="none" w="med" len="med"/>
                    </a:lnL>
                    <a:lnR w="15875" cap="flat" cmpd="sng" algn="ctr">
                      <a:solidFill>
                        <a:srgbClr val="21294D"/>
                      </a:solidFill>
                      <a:prstDash val="solid"/>
                      <a:round/>
                      <a:headEnd type="none" w="med" len="med"/>
                      <a:tailEnd type="none" w="med" len="med"/>
                    </a:lnR>
                    <a:lnT>
                      <a:noFill/>
                    </a:lnT>
                    <a:lnB>
                      <a:noFill/>
                    </a:lnB>
                  </a:tcPr>
                </a:tc>
                <a:tc>
                  <a:txBody>
                    <a:bodyPr/>
                    <a:p>
                      <a:pPr algn="l" rtl="0" eaLnBrk="0">
                        <a:lnSpc>
                          <a:spcPct val="100000"/>
                        </a:lnSpc>
                      </a:pPr>
                      <a:endParaRPr sz="1000" dirty="0">
                        <a:latin typeface="Arial" panose="020B0604020202020204"/>
                        <a:ea typeface="Arial" panose="020B0604020202020204"/>
                        <a:cs typeface="Arial" panose="020B0604020202020204"/>
                      </a:endParaRPr>
                    </a:p>
                  </a:txBody>
                  <a:tcPr marL="0" marR="0" marT="0" marB="0" vert="horz">
                    <a:lnL w="15875" cap="flat" cmpd="sng" algn="ctr">
                      <a:solidFill>
                        <a:srgbClr val="21294D"/>
                      </a:solidFill>
                      <a:prstDash val="solid"/>
                      <a:round/>
                      <a:headEnd type="none" w="med" len="med"/>
                      <a:tailEnd type="none" w="med" len="med"/>
                    </a:lnL>
                    <a:lnR w="15875" cap="flat" cmpd="sng" algn="ctr">
                      <a:solidFill>
                        <a:srgbClr val="21294D"/>
                      </a:solidFill>
                      <a:prstDash val="solid"/>
                      <a:round/>
                      <a:headEnd type="none" w="med" len="med"/>
                      <a:tailEnd type="none" w="med" len="med"/>
                    </a:lnR>
                    <a:lnT>
                      <a:noFill/>
                    </a:lnT>
                    <a:lnB>
                      <a:noFill/>
                    </a:lnB>
                  </a:tcPr>
                </a:tc>
                <a:tc>
                  <a:txBody>
                    <a:bodyPr/>
                    <a:p>
                      <a:pPr algn="l" rtl="0" eaLnBrk="0">
                        <a:lnSpc>
                          <a:spcPct val="107000"/>
                        </a:lnSpc>
                      </a:pPr>
                      <a:endParaRPr sz="600" dirty="0">
                        <a:latin typeface="Arial" panose="020B0604020202020204"/>
                        <a:ea typeface="Arial" panose="020B0604020202020204"/>
                        <a:cs typeface="Arial" panose="020B0604020202020204"/>
                      </a:endParaRPr>
                    </a:p>
                    <a:p>
                      <a:pPr marL="204470" algn="l" rtl="0" eaLnBrk="0">
                        <a:lnSpc>
                          <a:spcPct val="85000"/>
                        </a:lnSpc>
                        <a:spcBef>
                          <a:spcPts val="0"/>
                        </a:spcBef>
                      </a:pPr>
                      <a:r>
                        <a:rPr sz="1100" kern="0" spc="30" dirty="0">
                          <a:solidFill>
                            <a:srgbClr val="231F20">
                              <a:alpha val="100000"/>
                            </a:srgbClr>
                          </a:solidFill>
                          <a:latin typeface="Arial" panose="020B0604020202020204"/>
                          <a:ea typeface="Arial" panose="020B0604020202020204"/>
                          <a:cs typeface="Arial" panose="020B0604020202020204"/>
                        </a:rPr>
                        <a:t>300</a:t>
                      </a:r>
                      <a:endParaRPr sz="1100" dirty="0">
                        <a:latin typeface="Arial" panose="020B0604020202020204"/>
                        <a:ea typeface="Arial" panose="020B0604020202020204"/>
                        <a:cs typeface="Arial" panose="020B0604020202020204"/>
                      </a:endParaRPr>
                    </a:p>
                  </a:txBody>
                  <a:tcPr marL="0" marR="0" marT="0" marB="0" vert="horz">
                    <a:lnL w="15875" cap="flat" cmpd="sng" algn="ctr">
                      <a:solidFill>
                        <a:srgbClr val="21294D"/>
                      </a:solidFill>
                      <a:prstDash val="solid"/>
                      <a:round/>
                      <a:headEnd type="none" w="med" len="med"/>
                      <a:tailEnd type="none" w="med" len="med"/>
                    </a:lnL>
                    <a:lnR w="6350" cap="flat" cmpd="sng" algn="ctr">
                      <a:solidFill>
                        <a:srgbClr val="21294D"/>
                      </a:solidFill>
                      <a:prstDash val="solid"/>
                      <a:round/>
                      <a:headEnd type="none" w="med" len="med"/>
                      <a:tailEnd type="none" w="med" len="med"/>
                    </a:lnR>
                    <a:lnT>
                      <a:noFill/>
                    </a:lnT>
                    <a:lnB>
                      <a:noFill/>
                    </a:lnB>
                  </a:tcPr>
                </a:tc>
                <a:tc>
                  <a:txBody>
                    <a:bodyPr/>
                    <a:p>
                      <a:pPr algn="l" rtl="0" eaLnBrk="0">
                        <a:lnSpc>
                          <a:spcPct val="107000"/>
                        </a:lnSpc>
                      </a:pPr>
                      <a:endParaRPr sz="600" dirty="0">
                        <a:latin typeface="Arial" panose="020B0604020202020204"/>
                        <a:ea typeface="Arial" panose="020B0604020202020204"/>
                        <a:cs typeface="Arial" panose="020B0604020202020204"/>
                      </a:endParaRPr>
                    </a:p>
                    <a:p>
                      <a:pPr marL="219075" algn="l" rtl="0" eaLnBrk="0">
                        <a:lnSpc>
                          <a:spcPct val="85000"/>
                        </a:lnSpc>
                        <a:spcBef>
                          <a:spcPts val="0"/>
                        </a:spcBef>
                      </a:pPr>
                      <a:r>
                        <a:rPr sz="1100" kern="0" spc="30" dirty="0">
                          <a:solidFill>
                            <a:srgbClr val="231F20">
                              <a:alpha val="100000"/>
                            </a:srgbClr>
                          </a:solidFill>
                          <a:latin typeface="Arial" panose="020B0604020202020204"/>
                          <a:ea typeface="Arial" panose="020B0604020202020204"/>
                          <a:cs typeface="Arial" panose="020B0604020202020204"/>
                        </a:rPr>
                        <a:t>500</a:t>
                      </a:r>
                      <a:endParaRPr sz="1100" dirty="0">
                        <a:latin typeface="Arial" panose="020B0604020202020204"/>
                        <a:ea typeface="Arial" panose="020B0604020202020204"/>
                        <a:cs typeface="Arial" panose="020B0604020202020204"/>
                      </a:endParaRPr>
                    </a:p>
                  </a:txBody>
                  <a:tcPr marL="0" marR="0" marT="0" marB="0" vert="horz">
                    <a:lnL w="6350" cap="flat" cmpd="sng" algn="ctr">
                      <a:solidFill>
                        <a:srgbClr val="21294D"/>
                      </a:solidFill>
                      <a:prstDash val="solid"/>
                      <a:round/>
                      <a:headEnd type="none" w="med" len="med"/>
                      <a:tailEnd type="none" w="med" len="med"/>
                    </a:lnL>
                    <a:lnR w="6350" cap="flat" cmpd="sng" algn="ctr">
                      <a:solidFill>
                        <a:srgbClr val="21294D"/>
                      </a:solidFill>
                      <a:prstDash val="solid"/>
                      <a:round/>
                      <a:headEnd type="none" w="med" len="med"/>
                      <a:tailEnd type="none" w="med" len="med"/>
                    </a:lnR>
                    <a:lnT>
                      <a:noFill/>
                    </a:lnT>
                    <a:lnB>
                      <a:noFill/>
                    </a:lnB>
                  </a:tcPr>
                </a:tc>
                <a:tc>
                  <a:txBody>
                    <a:bodyPr/>
                    <a:p>
                      <a:pPr algn="l" rtl="0" eaLnBrk="0">
                        <a:lnSpc>
                          <a:spcPct val="108000"/>
                        </a:lnSpc>
                      </a:pPr>
                      <a:endParaRPr sz="600" dirty="0">
                        <a:latin typeface="Arial" panose="020B0604020202020204"/>
                        <a:ea typeface="Arial" panose="020B0604020202020204"/>
                        <a:cs typeface="Arial" panose="020B0604020202020204"/>
                      </a:endParaRPr>
                    </a:p>
                    <a:p>
                      <a:pPr marL="215265" algn="l" rtl="0" eaLnBrk="0">
                        <a:lnSpc>
                          <a:spcPct val="76000"/>
                        </a:lnSpc>
                        <a:spcBef>
                          <a:spcPts val="5"/>
                        </a:spcBef>
                      </a:pPr>
                      <a:r>
                        <a:rPr sz="1100" kern="0" spc="60" dirty="0">
                          <a:solidFill>
                            <a:srgbClr val="231F20">
                              <a:alpha val="100000"/>
                            </a:srgbClr>
                          </a:solidFill>
                          <a:latin typeface="Arial" panose="020B0604020202020204"/>
                          <a:ea typeface="Arial" panose="020B0604020202020204"/>
                          <a:cs typeface="Arial" panose="020B0604020202020204"/>
                        </a:rPr>
                        <a:t>W</a:t>
                      </a:r>
                      <a:endParaRPr sz="1100" dirty="0">
                        <a:latin typeface="Arial" panose="020B0604020202020204"/>
                        <a:ea typeface="Arial" panose="020B0604020202020204"/>
                        <a:cs typeface="Arial" panose="020B0604020202020204"/>
                      </a:endParaRPr>
                    </a:p>
                  </a:txBody>
                  <a:tcPr marL="0" marR="0" marT="0" marB="0" vert="horz">
                    <a:lnL w="6350" cap="flat" cmpd="sng" algn="ctr">
                      <a:solidFill>
                        <a:srgbClr val="21294D"/>
                      </a:solidFill>
                      <a:prstDash val="solid"/>
                      <a:round/>
                      <a:headEnd type="none" w="med" len="med"/>
                      <a:tailEnd type="none" w="med" len="med"/>
                    </a:lnL>
                    <a:lnR>
                      <a:noFill/>
                    </a:lnR>
                    <a:lnT>
                      <a:noFill/>
                    </a:lnT>
                    <a:lnB>
                      <a:noFill/>
                    </a:lnB>
                  </a:tcPr>
                </a:tc>
              </a:tr>
              <a:tr h="321309">
                <a:tc>
                  <a:txBody>
                    <a:bodyPr/>
                    <a:p>
                      <a:pPr algn="l" rtl="0" eaLnBrk="0">
                        <a:lnSpc>
                          <a:spcPct val="100000"/>
                        </a:lnSpc>
                      </a:pPr>
                      <a:endParaRPr sz="700" dirty="0">
                        <a:latin typeface="Arial" panose="020B0604020202020204"/>
                        <a:ea typeface="Arial" panose="020B0604020202020204"/>
                        <a:cs typeface="Arial" panose="020B0604020202020204"/>
                      </a:endParaRPr>
                    </a:p>
                    <a:p>
                      <a:pPr marL="445770" algn="l" rtl="0" eaLnBrk="0">
                        <a:lnSpc>
                          <a:spcPct val="85000"/>
                        </a:lnSpc>
                        <a:spcBef>
                          <a:spcPts val="0"/>
                        </a:spcBef>
                      </a:pPr>
                      <a:r>
                        <a:rPr sz="1100" kern="0" spc="40" dirty="0">
                          <a:solidFill>
                            <a:srgbClr val="231F20">
                              <a:alpha val="100000"/>
                            </a:srgbClr>
                          </a:solidFill>
                          <a:latin typeface="Arial" panose="020B0604020202020204"/>
                          <a:ea typeface="Arial" panose="020B0604020202020204"/>
                          <a:cs typeface="Arial" panose="020B0604020202020204"/>
                        </a:rPr>
                        <a:t>Operating Temperature</a:t>
                      </a:r>
                      <a:r>
                        <a:rPr sz="1100" kern="0" spc="120" dirty="0">
                          <a:solidFill>
                            <a:srgbClr val="231F20">
                              <a:alpha val="100000"/>
                            </a:srgbClr>
                          </a:solidFill>
                          <a:latin typeface="Arial" panose="020B0604020202020204"/>
                          <a:ea typeface="Arial" panose="020B0604020202020204"/>
                          <a:cs typeface="Arial" panose="020B0604020202020204"/>
                        </a:rPr>
                        <a:t> </a:t>
                      </a:r>
                      <a:r>
                        <a:rPr sz="1100" kern="0" spc="30" dirty="0">
                          <a:solidFill>
                            <a:srgbClr val="231F20">
                              <a:alpha val="100000"/>
                            </a:srgbClr>
                          </a:solidFill>
                          <a:latin typeface="Arial" panose="020B0604020202020204"/>
                          <a:ea typeface="Arial" panose="020B0604020202020204"/>
                          <a:cs typeface="Arial" panose="020B0604020202020204"/>
                        </a:rPr>
                        <a:t>Range</a:t>
                      </a:r>
                      <a:endParaRPr sz="1100" dirty="0">
                        <a:latin typeface="Arial" panose="020B0604020202020204"/>
                        <a:ea typeface="Arial" panose="020B0604020202020204"/>
                        <a:cs typeface="Arial" panose="020B0604020202020204"/>
                      </a:endParaRPr>
                    </a:p>
                  </a:txBody>
                  <a:tcPr marL="0" marR="0" marT="0" marB="0" vert="horz">
                    <a:lnL>
                      <a:noFill/>
                    </a:lnL>
                    <a:lnR w="15875" cap="flat" cmpd="sng" algn="ctr">
                      <a:solidFill>
                        <a:srgbClr val="21294D"/>
                      </a:solidFill>
                      <a:prstDash val="solid"/>
                      <a:round/>
                      <a:headEnd type="none" w="med" len="med"/>
                      <a:tailEnd type="none" w="med" len="med"/>
                    </a:lnR>
                    <a:lnT>
                      <a:noFill/>
                    </a:lnT>
                    <a:lnB>
                      <a:noFill/>
                    </a:lnB>
                  </a:tcPr>
                </a:tc>
                <a:tc>
                  <a:txBody>
                    <a:bodyPr/>
                    <a:p>
                      <a:pPr algn="l" rtl="0" eaLnBrk="0">
                        <a:lnSpc>
                          <a:spcPct val="112000"/>
                        </a:lnSpc>
                      </a:pPr>
                      <a:endParaRPr sz="700" dirty="0">
                        <a:latin typeface="Arial" panose="020B0604020202020204"/>
                        <a:ea typeface="Arial" panose="020B0604020202020204"/>
                        <a:cs typeface="Arial" panose="020B0604020202020204"/>
                      </a:endParaRPr>
                    </a:p>
                    <a:p>
                      <a:pPr marL="301625" algn="l" rtl="0" eaLnBrk="0">
                        <a:lnSpc>
                          <a:spcPct val="77000"/>
                        </a:lnSpc>
                        <a:spcBef>
                          <a:spcPts val="5"/>
                        </a:spcBef>
                      </a:pPr>
                      <a:r>
                        <a:rPr sz="1100" kern="0" spc="30" dirty="0">
                          <a:solidFill>
                            <a:srgbClr val="231F20">
                              <a:alpha val="100000"/>
                            </a:srgbClr>
                          </a:solidFill>
                          <a:latin typeface="Arial" panose="020B0604020202020204"/>
                          <a:ea typeface="Arial" panose="020B0604020202020204"/>
                          <a:cs typeface="Arial" panose="020B0604020202020204"/>
                        </a:rPr>
                        <a:t>OT</a:t>
                      </a:r>
                      <a:endParaRPr sz="1100" dirty="0">
                        <a:latin typeface="Arial" panose="020B0604020202020204"/>
                        <a:ea typeface="Arial" panose="020B0604020202020204"/>
                        <a:cs typeface="Arial" panose="020B0604020202020204"/>
                      </a:endParaRPr>
                    </a:p>
                  </a:txBody>
                  <a:tcPr marL="0" marR="0" marT="0" marB="0" vert="horz">
                    <a:lnL w="15875" cap="flat" cmpd="sng" algn="ctr">
                      <a:solidFill>
                        <a:srgbClr val="21294D"/>
                      </a:solidFill>
                      <a:prstDash val="solid"/>
                      <a:round/>
                      <a:headEnd type="none" w="med" len="med"/>
                      <a:tailEnd type="none" w="med" len="med"/>
                    </a:lnL>
                    <a:lnR w="15875" cap="flat" cmpd="sng" algn="ctr">
                      <a:solidFill>
                        <a:srgbClr val="21294D"/>
                      </a:solidFill>
                      <a:prstDash val="solid"/>
                      <a:round/>
                      <a:headEnd type="none" w="med" len="med"/>
                      <a:tailEnd type="none" w="med" len="med"/>
                    </a:lnR>
                    <a:lnT>
                      <a:noFill/>
                    </a:lnT>
                    <a:lnB>
                      <a:noFill/>
                    </a:lnB>
                  </a:tcPr>
                </a:tc>
                <a:tc>
                  <a:txBody>
                    <a:bodyPr/>
                    <a:p>
                      <a:pPr algn="l" rtl="0" eaLnBrk="0">
                        <a:lnSpc>
                          <a:spcPct val="116000"/>
                        </a:lnSpc>
                      </a:pPr>
                      <a:endParaRPr sz="600" dirty="0">
                        <a:latin typeface="Arial" panose="020B0604020202020204"/>
                        <a:ea typeface="Arial" panose="020B0604020202020204"/>
                        <a:cs typeface="Arial" panose="020B0604020202020204"/>
                      </a:endParaRPr>
                    </a:p>
                    <a:p>
                      <a:pPr marL="210820" algn="l" rtl="0" eaLnBrk="0">
                        <a:lnSpc>
                          <a:spcPct val="85000"/>
                        </a:lnSpc>
                        <a:spcBef>
                          <a:spcPts val="0"/>
                        </a:spcBef>
                      </a:pPr>
                      <a:r>
                        <a:rPr sz="1100" kern="0" spc="30" dirty="0">
                          <a:solidFill>
                            <a:srgbClr val="231F20">
                              <a:alpha val="100000"/>
                            </a:srgbClr>
                          </a:solidFill>
                          <a:latin typeface="Arial" panose="020B0604020202020204"/>
                          <a:ea typeface="Arial" panose="020B0604020202020204"/>
                          <a:cs typeface="Arial" panose="020B0604020202020204"/>
                        </a:rPr>
                        <a:t>-20</a:t>
                      </a:r>
                      <a:endParaRPr sz="1100" dirty="0">
                        <a:latin typeface="Arial" panose="020B0604020202020204"/>
                        <a:ea typeface="Arial" panose="020B0604020202020204"/>
                        <a:cs typeface="Arial" panose="020B0604020202020204"/>
                      </a:endParaRPr>
                    </a:p>
                  </a:txBody>
                  <a:tcPr marL="0" marR="0" marT="0" marB="0" vert="horz">
                    <a:lnL w="15875" cap="flat" cmpd="sng" algn="ctr">
                      <a:solidFill>
                        <a:srgbClr val="21294D"/>
                      </a:solidFill>
                      <a:prstDash val="solid"/>
                      <a:round/>
                      <a:headEnd type="none" w="med" len="med"/>
                      <a:tailEnd type="none" w="med" len="med"/>
                    </a:lnL>
                    <a:lnR w="15875" cap="flat" cmpd="sng" algn="ctr">
                      <a:solidFill>
                        <a:srgbClr val="21294D"/>
                      </a:solidFill>
                      <a:prstDash val="solid"/>
                      <a:round/>
                      <a:headEnd type="none" w="med" len="med"/>
                      <a:tailEnd type="none" w="med" len="med"/>
                    </a:lnR>
                    <a:lnT>
                      <a:noFill/>
                    </a:lnT>
                    <a:lnB>
                      <a:noFill/>
                    </a:lnB>
                  </a:tcPr>
                </a:tc>
                <a:tc>
                  <a:txBody>
                    <a:bodyPr/>
                    <a:p>
                      <a:pPr algn="l" rtl="0" eaLnBrk="0">
                        <a:lnSpc>
                          <a:spcPct val="116000"/>
                        </a:lnSpc>
                      </a:pPr>
                      <a:endParaRPr sz="600" dirty="0">
                        <a:latin typeface="Arial" panose="020B0604020202020204"/>
                        <a:ea typeface="Arial" panose="020B0604020202020204"/>
                        <a:cs typeface="Arial" panose="020B0604020202020204"/>
                      </a:endParaRPr>
                    </a:p>
                    <a:p>
                      <a:pPr marL="212725" algn="l" rtl="0" eaLnBrk="0">
                        <a:lnSpc>
                          <a:spcPct val="85000"/>
                        </a:lnSpc>
                        <a:spcBef>
                          <a:spcPts val="0"/>
                        </a:spcBef>
                      </a:pPr>
                      <a:r>
                        <a:rPr sz="1100" kern="0" spc="30" dirty="0">
                          <a:solidFill>
                            <a:srgbClr val="231F20">
                              <a:alpha val="100000"/>
                            </a:srgbClr>
                          </a:solidFill>
                          <a:latin typeface="Arial" panose="020B0604020202020204"/>
                          <a:ea typeface="Arial" panose="020B0604020202020204"/>
                          <a:cs typeface="Arial" panose="020B0604020202020204"/>
                        </a:rPr>
                        <a:t>+25</a:t>
                      </a:r>
                      <a:endParaRPr sz="1100" dirty="0">
                        <a:latin typeface="Arial" panose="020B0604020202020204"/>
                        <a:ea typeface="Arial" panose="020B0604020202020204"/>
                        <a:cs typeface="Arial" panose="020B0604020202020204"/>
                      </a:endParaRPr>
                    </a:p>
                  </a:txBody>
                  <a:tcPr marL="0" marR="0" marT="0" marB="0" vert="horz">
                    <a:lnL w="15875" cap="flat" cmpd="sng" algn="ctr">
                      <a:solidFill>
                        <a:srgbClr val="21294D"/>
                      </a:solidFill>
                      <a:prstDash val="solid"/>
                      <a:round/>
                      <a:headEnd type="none" w="med" len="med"/>
                      <a:tailEnd type="none" w="med" len="med"/>
                    </a:lnL>
                    <a:lnR w="6350" cap="flat" cmpd="sng" algn="ctr">
                      <a:solidFill>
                        <a:srgbClr val="21294D"/>
                      </a:solidFill>
                      <a:prstDash val="solid"/>
                      <a:round/>
                      <a:headEnd type="none" w="med" len="med"/>
                      <a:tailEnd type="none" w="med" len="med"/>
                    </a:lnR>
                    <a:lnT>
                      <a:noFill/>
                    </a:lnT>
                    <a:lnB>
                      <a:noFill/>
                    </a:lnB>
                  </a:tcPr>
                </a:tc>
                <a:tc>
                  <a:txBody>
                    <a:bodyPr/>
                    <a:p>
                      <a:pPr algn="l" rtl="0" eaLnBrk="0">
                        <a:lnSpc>
                          <a:spcPct val="100000"/>
                        </a:lnSpc>
                      </a:pPr>
                      <a:endParaRPr sz="800" dirty="0">
                        <a:latin typeface="Arial" panose="020B0604020202020204"/>
                        <a:ea typeface="Arial" panose="020B0604020202020204"/>
                        <a:cs typeface="Arial" panose="020B0604020202020204"/>
                      </a:endParaRPr>
                    </a:p>
                    <a:p>
                      <a:pPr marL="227330" algn="l" rtl="0" eaLnBrk="0">
                        <a:lnSpc>
                          <a:spcPct val="85000"/>
                        </a:lnSpc>
                        <a:spcBef>
                          <a:spcPts val="5"/>
                        </a:spcBef>
                      </a:pPr>
                      <a:r>
                        <a:rPr sz="1100" kern="0" spc="30" dirty="0">
                          <a:solidFill>
                            <a:srgbClr val="231F20">
                              <a:alpha val="100000"/>
                            </a:srgbClr>
                          </a:solidFill>
                          <a:latin typeface="Arial" panose="020B0604020202020204"/>
                          <a:ea typeface="Arial" panose="020B0604020202020204"/>
                          <a:cs typeface="Arial" panose="020B0604020202020204"/>
                        </a:rPr>
                        <a:t>+55</a:t>
                      </a:r>
                      <a:endParaRPr sz="1100" dirty="0">
                        <a:latin typeface="Arial" panose="020B0604020202020204"/>
                        <a:ea typeface="Arial" panose="020B0604020202020204"/>
                        <a:cs typeface="Arial" panose="020B0604020202020204"/>
                      </a:endParaRPr>
                    </a:p>
                  </a:txBody>
                  <a:tcPr marL="0" marR="0" marT="0" marB="0" vert="horz">
                    <a:lnL w="6350" cap="flat" cmpd="sng" algn="ctr">
                      <a:solidFill>
                        <a:srgbClr val="21294D"/>
                      </a:solidFill>
                      <a:prstDash val="solid"/>
                      <a:round/>
                      <a:headEnd type="none" w="med" len="med"/>
                      <a:tailEnd type="none" w="med" len="med"/>
                    </a:lnL>
                    <a:lnR w="6350" cap="flat" cmpd="sng" algn="ctr">
                      <a:solidFill>
                        <a:srgbClr val="21294D"/>
                      </a:solidFill>
                      <a:prstDash val="solid"/>
                      <a:round/>
                      <a:headEnd type="none" w="med" len="med"/>
                      <a:tailEnd type="none" w="med" len="med"/>
                    </a:lnR>
                    <a:lnT>
                      <a:noFill/>
                    </a:lnT>
                    <a:lnB>
                      <a:noFill/>
                    </a:lnB>
                  </a:tcPr>
                </a:tc>
                <a:tc>
                  <a:txBody>
                    <a:bodyPr/>
                    <a:p>
                      <a:pPr algn="l" rtl="0" eaLnBrk="0">
                        <a:lnSpc>
                          <a:spcPct val="111000"/>
                        </a:lnSpc>
                      </a:pPr>
                      <a:endParaRPr sz="400" dirty="0">
                        <a:latin typeface="Arial" panose="020B0604020202020204"/>
                        <a:ea typeface="Arial" panose="020B0604020202020204"/>
                        <a:cs typeface="Arial" panose="020B0604020202020204"/>
                      </a:endParaRPr>
                    </a:p>
                    <a:p>
                      <a:pPr marL="218440" algn="l" rtl="0" eaLnBrk="0">
                        <a:lnSpc>
                          <a:spcPts val="1590"/>
                        </a:lnSpc>
                        <a:spcBef>
                          <a:spcPts val="5"/>
                        </a:spcBef>
                      </a:pPr>
                      <a:r>
                        <a:rPr sz="1100" kern="0" spc="60" dirty="0">
                          <a:solidFill>
                            <a:srgbClr val="231F20">
                              <a:alpha val="100000"/>
                            </a:srgbClr>
                          </a:solidFill>
                          <a:latin typeface="HarmonyOS Sans SC" panose="00000500000000000000" charset="-122"/>
                          <a:ea typeface="HarmonyOS Sans SC" panose="00000500000000000000" charset="-122"/>
                          <a:cs typeface="HarmonyOS Sans SC" panose="00000500000000000000" charset="-122"/>
                        </a:rPr>
                        <a:t>℃</a:t>
                      </a:r>
                      <a:endParaRPr sz="1100" dirty="0">
                        <a:latin typeface="HarmonyOS Sans SC" panose="00000500000000000000" charset="-122"/>
                        <a:ea typeface="HarmonyOS Sans SC" panose="00000500000000000000" charset="-122"/>
                        <a:cs typeface="HarmonyOS Sans SC" panose="00000500000000000000" charset="-122"/>
                      </a:endParaRPr>
                    </a:p>
                  </a:txBody>
                  <a:tcPr marL="0" marR="0" marT="0" marB="0" vert="horz">
                    <a:lnL w="6350" cap="flat" cmpd="sng" algn="ctr">
                      <a:solidFill>
                        <a:srgbClr val="21294D"/>
                      </a:solidFill>
                      <a:prstDash val="solid"/>
                      <a:round/>
                      <a:headEnd type="none" w="med" len="med"/>
                      <a:tailEnd type="none" w="med" len="med"/>
                    </a:lnL>
                    <a:lnR>
                      <a:noFill/>
                    </a:lnR>
                    <a:lnT>
                      <a:noFill/>
                    </a:lnT>
                    <a:lnB>
                      <a:noFill/>
                    </a:lnB>
                  </a:tcPr>
                </a:tc>
              </a:tr>
              <a:tr h="322579">
                <a:tc>
                  <a:txBody>
                    <a:bodyPr/>
                    <a:p>
                      <a:pPr algn="l" rtl="0" eaLnBrk="0">
                        <a:lnSpc>
                          <a:spcPct val="108000"/>
                        </a:lnSpc>
                      </a:pPr>
                      <a:endParaRPr sz="600" dirty="0">
                        <a:latin typeface="Arial" panose="020B0604020202020204"/>
                        <a:ea typeface="Arial" panose="020B0604020202020204"/>
                        <a:cs typeface="Arial" panose="020B0604020202020204"/>
                      </a:endParaRPr>
                    </a:p>
                    <a:p>
                      <a:pPr marL="450215" algn="l" rtl="0" eaLnBrk="0">
                        <a:lnSpc>
                          <a:spcPct val="76000"/>
                        </a:lnSpc>
                        <a:spcBef>
                          <a:spcPts val="5"/>
                        </a:spcBef>
                      </a:pPr>
                      <a:r>
                        <a:rPr sz="1100" kern="0" spc="40" dirty="0">
                          <a:solidFill>
                            <a:srgbClr val="231F20">
                              <a:alpha val="100000"/>
                            </a:srgbClr>
                          </a:solidFill>
                          <a:latin typeface="Arial" panose="020B0604020202020204"/>
                          <a:ea typeface="Arial" panose="020B0604020202020204"/>
                          <a:cs typeface="Arial" panose="020B0604020202020204"/>
                        </a:rPr>
                        <a:t>Dimensions</a:t>
                      </a:r>
                      <a:endParaRPr sz="1100" dirty="0">
                        <a:latin typeface="Arial" panose="020B0604020202020204"/>
                        <a:ea typeface="Arial" panose="020B0604020202020204"/>
                        <a:cs typeface="Arial" panose="020B0604020202020204"/>
                      </a:endParaRPr>
                    </a:p>
                  </a:txBody>
                  <a:tcPr marL="0" marR="0" marT="0" marB="0" vert="horz">
                    <a:lnL>
                      <a:noFill/>
                    </a:lnL>
                    <a:lnR w="15875" cap="flat" cmpd="sng" algn="ctr">
                      <a:solidFill>
                        <a:srgbClr val="21294D"/>
                      </a:solidFill>
                      <a:prstDash val="solid"/>
                      <a:round/>
                      <a:headEnd type="none" w="med" len="med"/>
                      <a:tailEnd type="none" w="med" len="med"/>
                    </a:lnR>
                    <a:lnT>
                      <a:noFill/>
                    </a:lnT>
                    <a:lnB>
                      <a:noFill/>
                    </a:lnB>
                  </a:tcPr>
                </a:tc>
                <a:tc>
                  <a:txBody>
                    <a:bodyPr/>
                    <a:p>
                      <a:pPr algn="l" rtl="0" eaLnBrk="0">
                        <a:lnSpc>
                          <a:spcPct val="108000"/>
                        </a:lnSpc>
                      </a:pPr>
                      <a:endParaRPr sz="600" dirty="0">
                        <a:latin typeface="Arial" panose="020B0604020202020204"/>
                        <a:ea typeface="Arial" panose="020B0604020202020204"/>
                        <a:cs typeface="Arial" panose="020B0604020202020204"/>
                      </a:endParaRPr>
                    </a:p>
                    <a:p>
                      <a:pPr marL="288290" algn="l" rtl="0" eaLnBrk="0">
                        <a:lnSpc>
                          <a:spcPct val="76000"/>
                        </a:lnSpc>
                        <a:spcBef>
                          <a:spcPts val="0"/>
                        </a:spcBef>
                      </a:pPr>
                      <a:r>
                        <a:rPr sz="1100" kern="0" spc="20" dirty="0">
                          <a:solidFill>
                            <a:srgbClr val="231F20">
                              <a:alpha val="100000"/>
                            </a:srgbClr>
                          </a:solidFill>
                          <a:latin typeface="Arial" panose="020B0604020202020204"/>
                          <a:ea typeface="Arial" panose="020B0604020202020204"/>
                          <a:cs typeface="Arial" panose="020B0604020202020204"/>
                        </a:rPr>
                        <a:t>DM</a:t>
                      </a:r>
                      <a:endParaRPr sz="1100" dirty="0">
                        <a:latin typeface="Arial" panose="020B0604020202020204"/>
                        <a:ea typeface="Arial" panose="020B0604020202020204"/>
                        <a:cs typeface="Arial" panose="020B0604020202020204"/>
                      </a:endParaRPr>
                    </a:p>
                  </a:txBody>
                  <a:tcPr marL="0" marR="0" marT="0" marB="0" vert="horz">
                    <a:lnL w="15875" cap="flat" cmpd="sng" algn="ctr">
                      <a:solidFill>
                        <a:srgbClr val="21294D"/>
                      </a:solidFill>
                      <a:prstDash val="solid"/>
                      <a:round/>
                      <a:headEnd type="none" w="med" len="med"/>
                      <a:tailEnd type="none" w="med" len="med"/>
                    </a:lnL>
                    <a:lnR w="15875" cap="flat" cmpd="sng" algn="ctr">
                      <a:solidFill>
                        <a:srgbClr val="21294D"/>
                      </a:solidFill>
                      <a:prstDash val="solid"/>
                      <a:round/>
                      <a:headEnd type="none" w="med" len="med"/>
                      <a:tailEnd type="none" w="med" len="med"/>
                    </a:lnR>
                    <a:lnT>
                      <a:noFill/>
                    </a:lnT>
                    <a:lnB>
                      <a:noFill/>
                    </a:lnB>
                  </a:tcPr>
                </a:tc>
                <a:tc gridSpan="4">
                  <a:txBody>
                    <a:bodyPr/>
                    <a:p>
                      <a:pPr algn="l" rtl="0" eaLnBrk="0">
                        <a:lnSpc>
                          <a:spcPct val="109000"/>
                        </a:lnSpc>
                      </a:pPr>
                      <a:endParaRPr sz="700" dirty="0">
                        <a:latin typeface="Arial" panose="020B0604020202020204"/>
                        <a:ea typeface="Arial" panose="020B0604020202020204"/>
                        <a:cs typeface="Arial" panose="020B0604020202020204"/>
                      </a:endParaRPr>
                    </a:p>
                    <a:p>
                      <a:pPr marL="829945" algn="l" rtl="0" eaLnBrk="0">
                        <a:lnSpc>
                          <a:spcPct val="85000"/>
                        </a:lnSpc>
                        <a:spcBef>
                          <a:spcPts val="5"/>
                        </a:spcBef>
                      </a:pPr>
                      <a:r>
                        <a:rPr sz="1100" kern="0" spc="60" dirty="0">
                          <a:solidFill>
                            <a:srgbClr val="231F20">
                              <a:alpha val="100000"/>
                            </a:srgbClr>
                          </a:solidFill>
                          <a:latin typeface="Arial" panose="020B0604020202020204"/>
                          <a:ea typeface="Arial" panose="020B0604020202020204"/>
                          <a:cs typeface="Arial" panose="020B0604020202020204"/>
                        </a:rPr>
                        <a:t>250×220×40</a:t>
                      </a:r>
                      <a:r>
                        <a:rPr sz="1100" kern="0" spc="0" dirty="0">
                          <a:solidFill>
                            <a:srgbClr val="231F20">
                              <a:alpha val="100000"/>
                            </a:srgbClr>
                          </a:solidFill>
                          <a:latin typeface="Arial" panose="020B0604020202020204"/>
                          <a:ea typeface="Arial" panose="020B0604020202020204"/>
                          <a:cs typeface="Arial" panose="020B0604020202020204"/>
                        </a:rPr>
                        <a:t>mm</a:t>
                      </a:r>
                      <a:endParaRPr sz="1100" dirty="0">
                        <a:latin typeface="Arial" panose="020B0604020202020204"/>
                        <a:ea typeface="Arial" panose="020B0604020202020204"/>
                        <a:cs typeface="Arial" panose="020B0604020202020204"/>
                      </a:endParaRPr>
                    </a:p>
                  </a:txBody>
                  <a:tcPr marL="0" marR="0" marT="0" marB="0" vert="horz">
                    <a:lnL w="15875" cap="flat" cmpd="sng" algn="ctr">
                      <a:solidFill>
                        <a:srgbClr val="21294D"/>
                      </a:solidFill>
                      <a:prstDash val="solid"/>
                      <a:round/>
                      <a:headEnd type="none" w="med" len="med"/>
                      <a:tailEnd type="none" w="med" len="med"/>
                    </a:lnL>
                    <a:lnR>
                      <a:noFill/>
                    </a:lnR>
                    <a:lnT>
                      <a:noFill/>
                    </a:lnT>
                    <a:lnB>
                      <a:noFill/>
                    </a:lnB>
                  </a:tcPr>
                </a:tc>
                <a:tc hMerge="1">
                  <a:tcPr marL="0" marR="0" marT="0" marB="0" vert="horz">
                    <a:lnL w="15875" cap="flat" cmpd="sng" algn="ctr">
                      <a:solidFill>
                        <a:srgbClr val="21294D"/>
                      </a:solidFill>
                      <a:prstDash val="solid"/>
                      <a:round/>
                      <a:headEnd type="none" w="med" len="med"/>
                      <a:tailEnd type="none" w="med" len="med"/>
                    </a:lnL>
                    <a:lnR>
                      <a:noFill/>
                    </a:lnR>
                    <a:lnT>
                      <a:noFill/>
                    </a:lnT>
                    <a:lnB>
                      <a:noFill/>
                    </a:lnB>
                  </a:tcPr>
                </a:tc>
                <a:tc hMerge="1">
                  <a:tcPr marL="0" marR="0" marT="0" marB="0" vert="horz">
                    <a:lnL w="15875" cap="flat" cmpd="sng" algn="ctr">
                      <a:solidFill>
                        <a:srgbClr val="21294D"/>
                      </a:solidFill>
                      <a:prstDash val="solid"/>
                      <a:round/>
                      <a:headEnd type="none" w="med" len="med"/>
                      <a:tailEnd type="none" w="med" len="med"/>
                    </a:lnL>
                    <a:lnR>
                      <a:noFill/>
                    </a:lnR>
                    <a:lnT>
                      <a:noFill/>
                    </a:lnT>
                    <a:lnB>
                      <a:noFill/>
                    </a:lnB>
                  </a:tcPr>
                </a:tc>
                <a:tc hMerge="1">
                  <a:tcPr marL="0" marR="0" marT="0" marB="0" vert="horz">
                    <a:lnL w="15875" cap="flat" cmpd="sng" algn="ctr">
                      <a:solidFill>
                        <a:srgbClr val="21294D"/>
                      </a:solidFill>
                      <a:prstDash val="solid"/>
                      <a:round/>
                      <a:headEnd type="none" w="med" len="med"/>
                      <a:tailEnd type="none" w="med" len="med"/>
                    </a:lnL>
                    <a:lnR>
                      <a:noFill/>
                    </a:lnR>
                    <a:lnT>
                      <a:noFill/>
                    </a:lnT>
                    <a:lnB>
                      <a:noFill/>
                    </a:lnB>
                  </a:tcPr>
                </a:tc>
              </a:tr>
              <a:tr h="322579">
                <a:tc>
                  <a:txBody>
                    <a:bodyPr/>
                    <a:p>
                      <a:pPr algn="l" rtl="0" eaLnBrk="0">
                        <a:lnSpc>
                          <a:spcPct val="112000"/>
                        </a:lnSpc>
                      </a:pPr>
                      <a:endParaRPr sz="600" dirty="0">
                        <a:latin typeface="Arial" panose="020B0604020202020204"/>
                        <a:ea typeface="Arial" panose="020B0604020202020204"/>
                        <a:cs typeface="Arial" panose="020B0604020202020204"/>
                      </a:endParaRPr>
                    </a:p>
                    <a:p>
                      <a:pPr marL="476250" algn="l" rtl="0" eaLnBrk="0">
                        <a:lnSpc>
                          <a:spcPct val="85000"/>
                        </a:lnSpc>
                        <a:spcBef>
                          <a:spcPts val="5"/>
                        </a:spcBef>
                      </a:pPr>
                      <a:r>
                        <a:rPr sz="1100" kern="0" spc="40" dirty="0">
                          <a:solidFill>
                            <a:srgbClr val="231F20">
                              <a:alpha val="100000"/>
                            </a:srgbClr>
                          </a:solidFill>
                          <a:latin typeface="Arial" panose="020B0604020202020204"/>
                          <a:ea typeface="Arial" panose="020B0604020202020204"/>
                          <a:cs typeface="Arial" panose="020B0604020202020204"/>
                        </a:rPr>
                        <a:t>Weight</a:t>
                      </a:r>
                      <a:endParaRPr sz="1100" dirty="0">
                        <a:latin typeface="Arial" panose="020B0604020202020204"/>
                        <a:ea typeface="Arial" panose="020B0604020202020204"/>
                        <a:cs typeface="Arial" panose="020B0604020202020204"/>
                      </a:endParaRPr>
                    </a:p>
                  </a:txBody>
                  <a:tcPr marL="0" marR="0" marT="0" marB="0" vert="horz">
                    <a:lnL>
                      <a:noFill/>
                    </a:lnL>
                    <a:lnR w="15875" cap="flat" cmpd="sng" algn="ctr">
                      <a:solidFill>
                        <a:srgbClr val="21294D"/>
                      </a:solidFill>
                      <a:prstDash val="solid"/>
                      <a:round/>
                      <a:headEnd type="none" w="med" len="med"/>
                      <a:tailEnd type="none" w="med" len="med"/>
                    </a:lnR>
                    <a:lnT>
                      <a:noFill/>
                    </a:lnT>
                    <a:lnB>
                      <a:noFill/>
                    </a:lnB>
                  </a:tcPr>
                </a:tc>
                <a:tc>
                  <a:txBody>
                    <a:bodyPr/>
                    <a:p>
                      <a:pPr algn="l" rtl="0" eaLnBrk="0">
                        <a:lnSpc>
                          <a:spcPct val="113000"/>
                        </a:lnSpc>
                      </a:pPr>
                      <a:endParaRPr sz="600" dirty="0">
                        <a:latin typeface="Arial" panose="020B0604020202020204"/>
                        <a:ea typeface="Arial" panose="020B0604020202020204"/>
                        <a:cs typeface="Arial" panose="020B0604020202020204"/>
                      </a:endParaRPr>
                    </a:p>
                    <a:p>
                      <a:pPr marL="280670" algn="l" rtl="0" eaLnBrk="0">
                        <a:lnSpc>
                          <a:spcPct val="76000"/>
                        </a:lnSpc>
                        <a:spcBef>
                          <a:spcPts val="5"/>
                        </a:spcBef>
                      </a:pPr>
                      <a:r>
                        <a:rPr sz="1100" kern="0" spc="60" dirty="0">
                          <a:solidFill>
                            <a:srgbClr val="231F20">
                              <a:alpha val="100000"/>
                            </a:srgbClr>
                          </a:solidFill>
                          <a:latin typeface="Arial" panose="020B0604020202020204"/>
                          <a:ea typeface="Arial" panose="020B0604020202020204"/>
                          <a:cs typeface="Arial" panose="020B0604020202020204"/>
                        </a:rPr>
                        <a:t>WT</a:t>
                      </a:r>
                      <a:endParaRPr sz="1100" dirty="0">
                        <a:latin typeface="Arial" panose="020B0604020202020204"/>
                        <a:ea typeface="Arial" panose="020B0604020202020204"/>
                        <a:cs typeface="Arial" panose="020B0604020202020204"/>
                      </a:endParaRPr>
                    </a:p>
                  </a:txBody>
                  <a:tcPr marL="0" marR="0" marT="0" marB="0" vert="horz">
                    <a:lnL w="15875" cap="flat" cmpd="sng" algn="ctr">
                      <a:solidFill>
                        <a:srgbClr val="21294D"/>
                      </a:solidFill>
                      <a:prstDash val="solid"/>
                      <a:round/>
                      <a:headEnd type="none" w="med" len="med"/>
                      <a:tailEnd type="none" w="med" len="med"/>
                    </a:lnL>
                    <a:lnR w="15875" cap="flat" cmpd="sng" algn="ctr">
                      <a:solidFill>
                        <a:srgbClr val="21294D"/>
                      </a:solidFill>
                      <a:prstDash val="solid"/>
                      <a:round/>
                      <a:headEnd type="none" w="med" len="med"/>
                      <a:tailEnd type="none" w="med" len="med"/>
                    </a:lnR>
                    <a:lnT>
                      <a:noFill/>
                    </a:lnT>
                    <a:lnB>
                      <a:noFill/>
                    </a:lnB>
                  </a:tcPr>
                </a:tc>
                <a:tc gridSpan="4">
                  <a:txBody>
                    <a:bodyPr/>
                    <a:p>
                      <a:pPr algn="l" rtl="0" eaLnBrk="0">
                        <a:lnSpc>
                          <a:spcPct val="112000"/>
                        </a:lnSpc>
                      </a:pPr>
                      <a:endParaRPr sz="600" dirty="0">
                        <a:latin typeface="Arial" panose="020B0604020202020204"/>
                        <a:ea typeface="Arial" panose="020B0604020202020204"/>
                        <a:cs typeface="Arial" panose="020B0604020202020204"/>
                      </a:endParaRPr>
                    </a:p>
                    <a:p>
                      <a:pPr marL="786765" algn="l" rtl="0" eaLnBrk="0">
                        <a:lnSpc>
                          <a:spcPct val="85000"/>
                        </a:lnSpc>
                        <a:spcBef>
                          <a:spcPts val="5"/>
                        </a:spcBef>
                      </a:pPr>
                      <a:r>
                        <a:rPr sz="1100" kern="0" spc="30" dirty="0">
                          <a:solidFill>
                            <a:srgbClr val="231F20">
                              <a:alpha val="100000"/>
                            </a:srgbClr>
                          </a:solidFill>
                          <a:latin typeface="Arial" panose="020B0604020202020204"/>
                          <a:ea typeface="Arial" panose="020B0604020202020204"/>
                          <a:cs typeface="Arial" panose="020B0604020202020204"/>
                        </a:rPr>
                        <a:t>No</a:t>
                      </a:r>
                      <a:r>
                        <a:rPr sz="1100" kern="0" spc="170" dirty="0">
                          <a:solidFill>
                            <a:srgbClr val="231F20">
                              <a:alpha val="100000"/>
                            </a:srgbClr>
                          </a:solidFill>
                          <a:latin typeface="Arial" panose="020B0604020202020204"/>
                          <a:ea typeface="Arial" panose="020B0604020202020204"/>
                          <a:cs typeface="Arial" panose="020B0604020202020204"/>
                        </a:rPr>
                        <a:t> </a:t>
                      </a:r>
                      <a:r>
                        <a:rPr sz="1100" kern="0" spc="30" dirty="0">
                          <a:solidFill>
                            <a:srgbClr val="231F20">
                              <a:alpha val="100000"/>
                            </a:srgbClr>
                          </a:solidFill>
                          <a:latin typeface="Arial" panose="020B0604020202020204"/>
                          <a:ea typeface="Arial" panose="020B0604020202020204"/>
                          <a:cs typeface="Arial" panose="020B0604020202020204"/>
                        </a:rPr>
                        <a:t>more than</a:t>
                      </a:r>
                      <a:r>
                        <a:rPr sz="1100" kern="0" spc="90" dirty="0">
                          <a:solidFill>
                            <a:srgbClr val="231F20">
                              <a:alpha val="100000"/>
                            </a:srgbClr>
                          </a:solidFill>
                          <a:latin typeface="Arial" panose="020B0604020202020204"/>
                          <a:ea typeface="Arial" panose="020B0604020202020204"/>
                          <a:cs typeface="Arial" panose="020B0604020202020204"/>
                        </a:rPr>
                        <a:t> </a:t>
                      </a:r>
                      <a:r>
                        <a:rPr sz="1100" kern="0" spc="30" dirty="0">
                          <a:solidFill>
                            <a:srgbClr val="231F20">
                              <a:alpha val="100000"/>
                            </a:srgbClr>
                          </a:solidFill>
                          <a:latin typeface="Arial" panose="020B0604020202020204"/>
                          <a:ea typeface="Arial" panose="020B0604020202020204"/>
                          <a:cs typeface="Arial" panose="020B0604020202020204"/>
                        </a:rPr>
                        <a:t>7kg</a:t>
                      </a:r>
                      <a:endParaRPr sz="1100" dirty="0">
                        <a:latin typeface="Arial" panose="020B0604020202020204"/>
                        <a:ea typeface="Arial" panose="020B0604020202020204"/>
                        <a:cs typeface="Arial" panose="020B0604020202020204"/>
                      </a:endParaRPr>
                    </a:p>
                  </a:txBody>
                  <a:tcPr marL="0" marR="0" marT="0" marB="0" vert="horz">
                    <a:lnL w="15875" cap="flat" cmpd="sng" algn="ctr">
                      <a:solidFill>
                        <a:srgbClr val="21294D"/>
                      </a:solidFill>
                      <a:prstDash val="solid"/>
                      <a:round/>
                      <a:headEnd type="none" w="med" len="med"/>
                      <a:tailEnd type="none" w="med" len="med"/>
                    </a:lnL>
                    <a:lnR>
                      <a:noFill/>
                    </a:lnR>
                    <a:lnT>
                      <a:noFill/>
                    </a:lnT>
                    <a:lnB>
                      <a:noFill/>
                    </a:lnB>
                  </a:tcPr>
                </a:tc>
                <a:tc hMerge="1">
                  <a:tcPr marL="0" marR="0" marT="0" marB="0" vert="horz">
                    <a:lnL w="15875" cap="flat" cmpd="sng" algn="ctr">
                      <a:solidFill>
                        <a:srgbClr val="21294D"/>
                      </a:solidFill>
                      <a:prstDash val="solid"/>
                      <a:round/>
                      <a:headEnd type="none" w="med" len="med"/>
                      <a:tailEnd type="none" w="med" len="med"/>
                    </a:lnL>
                    <a:lnR>
                      <a:noFill/>
                    </a:lnR>
                    <a:lnT>
                      <a:noFill/>
                    </a:lnT>
                    <a:lnB>
                      <a:noFill/>
                    </a:lnB>
                  </a:tcPr>
                </a:tc>
                <a:tc hMerge="1">
                  <a:tcPr marL="0" marR="0" marT="0" marB="0" vert="horz">
                    <a:lnL w="15875" cap="flat" cmpd="sng" algn="ctr">
                      <a:solidFill>
                        <a:srgbClr val="21294D"/>
                      </a:solidFill>
                      <a:prstDash val="solid"/>
                      <a:round/>
                      <a:headEnd type="none" w="med" len="med"/>
                      <a:tailEnd type="none" w="med" len="med"/>
                    </a:lnL>
                    <a:lnR>
                      <a:noFill/>
                    </a:lnR>
                    <a:lnT>
                      <a:noFill/>
                    </a:lnT>
                    <a:lnB>
                      <a:noFill/>
                    </a:lnB>
                  </a:tcPr>
                </a:tc>
                <a:tc hMerge="1">
                  <a:tcPr marL="0" marR="0" marT="0" marB="0" vert="horz">
                    <a:lnL w="15875" cap="flat" cmpd="sng" algn="ctr">
                      <a:solidFill>
                        <a:srgbClr val="21294D"/>
                      </a:solidFill>
                      <a:prstDash val="solid"/>
                      <a:round/>
                      <a:headEnd type="none" w="med" len="med"/>
                      <a:tailEnd type="none" w="med" len="med"/>
                    </a:lnL>
                    <a:lnR>
                      <a:noFill/>
                    </a:lnR>
                    <a:lnT>
                      <a:noFill/>
                    </a:lnT>
                    <a:lnB>
                      <a:noFill/>
                    </a:lnB>
                  </a:tcPr>
                </a:tc>
              </a:tr>
              <a:tr h="1430655">
                <a:tc gridSpan="2">
                  <a:txBody>
                    <a:bodyPr/>
                    <a:p>
                      <a:pPr algn="l" rtl="0" eaLnBrk="0">
                        <a:lnSpc>
                          <a:spcPct val="103000"/>
                        </a:lnSpc>
                      </a:pPr>
                      <a:endParaRPr sz="800" dirty="0">
                        <a:latin typeface="Arial" panose="020B0604020202020204"/>
                        <a:ea typeface="Arial" panose="020B0604020202020204"/>
                        <a:cs typeface="Arial" panose="020B0604020202020204"/>
                      </a:endParaRPr>
                    </a:p>
                    <a:p>
                      <a:pPr marL="481965" algn="l" rtl="0" eaLnBrk="0">
                        <a:lnSpc>
                          <a:spcPct val="86000"/>
                        </a:lnSpc>
                        <a:spcBef>
                          <a:spcPts val="5"/>
                        </a:spcBef>
                      </a:pPr>
                      <a:r>
                        <a:rPr sz="1100" kern="0" spc="0" dirty="0">
                          <a:solidFill>
                            <a:srgbClr val="231F20">
                              <a:alpha val="100000"/>
                            </a:srgbClr>
                          </a:solidFill>
                          <a:latin typeface="Arial" panose="020B0604020202020204"/>
                          <a:ea typeface="Arial" panose="020B0604020202020204"/>
                          <a:cs typeface="Arial" panose="020B0604020202020204"/>
                        </a:rPr>
                        <a:t>Cooling</a:t>
                      </a:r>
                      <a:r>
                        <a:rPr sz="1100" kern="0" spc="40" dirty="0">
                          <a:solidFill>
                            <a:srgbClr val="231F20">
                              <a:alpha val="100000"/>
                            </a:srgbClr>
                          </a:solidFill>
                          <a:latin typeface="Arial" panose="020B0604020202020204"/>
                          <a:ea typeface="Arial" panose="020B0604020202020204"/>
                          <a:cs typeface="Arial" panose="020B0604020202020204"/>
                        </a:rPr>
                        <a:t>                </a:t>
                      </a:r>
                      <a:r>
                        <a:rPr sz="1100" kern="0" spc="30" dirty="0">
                          <a:solidFill>
                            <a:srgbClr val="231F20">
                              <a:alpha val="100000"/>
                            </a:srgbClr>
                          </a:solidFill>
                          <a:latin typeface="Arial" panose="020B0604020202020204"/>
                          <a:ea typeface="Arial" panose="020B0604020202020204"/>
                          <a:cs typeface="Arial" panose="020B0604020202020204"/>
                        </a:rPr>
                        <a:t>                                     </a:t>
                      </a:r>
                      <a:r>
                        <a:rPr sz="1100" kern="0" spc="0" dirty="0">
                          <a:solidFill>
                            <a:srgbClr val="231F20">
                              <a:alpha val="100000"/>
                            </a:srgbClr>
                          </a:solidFill>
                          <a:latin typeface="Arial" panose="020B0604020202020204"/>
                          <a:ea typeface="Arial" panose="020B0604020202020204"/>
                          <a:cs typeface="Arial" panose="020B0604020202020204"/>
                        </a:rPr>
                        <a:t>Cooling</a:t>
                      </a:r>
                      <a:endParaRPr sz="1100" dirty="0">
                        <a:latin typeface="Arial" panose="020B0604020202020204"/>
                        <a:ea typeface="Arial" panose="020B0604020202020204"/>
                        <a:cs typeface="Arial" panose="020B0604020202020204"/>
                      </a:endParaRPr>
                    </a:p>
                  </a:txBody>
                  <a:tcPr marL="0" marR="0" marT="0" marB="0" vert="horz">
                    <a:lnL>
                      <a:noFill/>
                    </a:lnL>
                    <a:lnR>
                      <a:noFill/>
                    </a:lnR>
                    <a:lnT>
                      <a:noFill/>
                    </a:lnT>
                    <a:lnB w="9525" cap="flat" cmpd="sng" algn="ctr">
                      <a:solidFill>
                        <a:srgbClr val="231F20"/>
                      </a:solidFill>
                      <a:prstDash val="solid"/>
                      <a:round/>
                      <a:headEnd type="none" w="med" len="med"/>
                      <a:tailEnd type="none" w="med" len="med"/>
                    </a:lnB>
                  </a:tcPr>
                </a:tc>
                <a:tc hMerge="1">
                  <a:tcPr marL="0" marR="0" marT="0" marB="0" vert="horz">
                    <a:lnL>
                      <a:noFill/>
                    </a:lnL>
                    <a:lnR>
                      <a:noFill/>
                    </a:lnR>
                    <a:lnT>
                      <a:noFill/>
                    </a:lnT>
                    <a:lnB w="9525" cap="flat" cmpd="sng" algn="ctr">
                      <a:solidFill>
                        <a:srgbClr val="231F20"/>
                      </a:solidFill>
                      <a:prstDash val="solid"/>
                      <a:round/>
                      <a:headEnd type="none" w="med" len="med"/>
                      <a:tailEnd type="none" w="med" len="med"/>
                    </a:lnB>
                  </a:tcPr>
                </a:tc>
                <a:tc gridSpan="4">
                  <a:txBody>
                    <a:bodyPr/>
                    <a:p>
                      <a:pPr algn="l" rtl="0" eaLnBrk="0">
                        <a:lnSpc>
                          <a:spcPct val="108000"/>
                        </a:lnSpc>
                      </a:pPr>
                      <a:endParaRPr sz="300" dirty="0">
                        <a:latin typeface="Arial" panose="020B0604020202020204"/>
                        <a:ea typeface="Arial" panose="020B0604020202020204"/>
                        <a:cs typeface="Arial" panose="020B0604020202020204"/>
                      </a:endParaRPr>
                    </a:p>
                    <a:p>
                      <a:pPr marL="101600" algn="l" rtl="0" eaLnBrk="0">
                        <a:lnSpc>
                          <a:spcPct val="85000"/>
                        </a:lnSpc>
                        <a:spcBef>
                          <a:spcPts val="0"/>
                        </a:spcBef>
                      </a:pPr>
                      <a:r>
                        <a:rPr sz="1100" kern="0" spc="40" dirty="0">
                          <a:solidFill>
                            <a:srgbClr val="231F20">
                              <a:alpha val="100000"/>
                            </a:srgbClr>
                          </a:solidFill>
                          <a:latin typeface="Arial" panose="020B0604020202020204"/>
                          <a:ea typeface="Arial" panose="020B0604020202020204"/>
                          <a:cs typeface="Arial" panose="020B0604020202020204"/>
                        </a:rPr>
                        <a:t>A radiator is</a:t>
                      </a:r>
                      <a:r>
                        <a:rPr sz="1100" kern="0" spc="110" dirty="0">
                          <a:solidFill>
                            <a:srgbClr val="231F20">
                              <a:alpha val="100000"/>
                            </a:srgbClr>
                          </a:solidFill>
                          <a:latin typeface="Arial" panose="020B0604020202020204"/>
                          <a:ea typeface="Arial" panose="020B0604020202020204"/>
                          <a:cs typeface="Arial" panose="020B0604020202020204"/>
                        </a:rPr>
                        <a:t> </a:t>
                      </a:r>
                      <a:r>
                        <a:rPr sz="1100" kern="0" spc="40" dirty="0">
                          <a:solidFill>
                            <a:srgbClr val="231F20">
                              <a:alpha val="100000"/>
                            </a:srgbClr>
                          </a:solidFill>
                          <a:latin typeface="Arial" panose="020B0604020202020204"/>
                          <a:ea typeface="Arial" panose="020B0604020202020204"/>
                          <a:cs typeface="Arial" panose="020B0604020202020204"/>
                        </a:rPr>
                        <a:t>requ</a:t>
                      </a:r>
                      <a:r>
                        <a:rPr sz="1100" kern="0" spc="30" dirty="0">
                          <a:solidFill>
                            <a:srgbClr val="231F20">
                              <a:alpha val="100000"/>
                            </a:srgbClr>
                          </a:solidFill>
                          <a:latin typeface="Arial" panose="020B0604020202020204"/>
                          <a:ea typeface="Arial" panose="020B0604020202020204"/>
                          <a:cs typeface="Arial" panose="020B0604020202020204"/>
                        </a:rPr>
                        <a:t>ired to</a:t>
                      </a:r>
                      <a:r>
                        <a:rPr sz="1100" kern="0" spc="70" dirty="0">
                          <a:solidFill>
                            <a:srgbClr val="231F20">
                              <a:alpha val="100000"/>
                            </a:srgbClr>
                          </a:solidFill>
                          <a:latin typeface="Arial" panose="020B0604020202020204"/>
                          <a:ea typeface="Arial" panose="020B0604020202020204"/>
                          <a:cs typeface="Arial" panose="020B0604020202020204"/>
                        </a:rPr>
                        <a:t> </a:t>
                      </a:r>
                      <a:r>
                        <a:rPr sz="1100" kern="0" spc="30" dirty="0">
                          <a:solidFill>
                            <a:srgbClr val="231F20">
                              <a:alpha val="100000"/>
                            </a:srgbClr>
                          </a:solidFill>
                          <a:latin typeface="Arial" panose="020B0604020202020204"/>
                          <a:ea typeface="Arial" panose="020B0604020202020204"/>
                          <a:cs typeface="Arial" panose="020B0604020202020204"/>
                        </a:rPr>
                        <a:t>dissipate</a:t>
                      </a:r>
                      <a:r>
                        <a:rPr sz="1100" kern="0" spc="100" dirty="0">
                          <a:solidFill>
                            <a:srgbClr val="231F20">
                              <a:alpha val="100000"/>
                            </a:srgbClr>
                          </a:solidFill>
                          <a:latin typeface="Arial" panose="020B0604020202020204"/>
                          <a:ea typeface="Arial" panose="020B0604020202020204"/>
                          <a:cs typeface="Arial" panose="020B0604020202020204"/>
                        </a:rPr>
                        <a:t> </a:t>
                      </a:r>
                      <a:r>
                        <a:rPr sz="1100" kern="0" spc="30" dirty="0">
                          <a:solidFill>
                            <a:srgbClr val="231F20">
                              <a:alpha val="100000"/>
                            </a:srgbClr>
                          </a:solidFill>
                          <a:latin typeface="Arial" panose="020B0604020202020204"/>
                          <a:ea typeface="Arial" panose="020B0604020202020204"/>
                          <a:cs typeface="Arial" panose="020B0604020202020204"/>
                        </a:rPr>
                        <a:t>heat</a:t>
                      </a:r>
                      <a:endParaRPr sz="1100" dirty="0">
                        <a:latin typeface="Arial" panose="020B0604020202020204"/>
                        <a:ea typeface="Arial" panose="020B0604020202020204"/>
                        <a:cs typeface="Arial" panose="020B0604020202020204"/>
                      </a:endParaRPr>
                    </a:p>
                  </a:txBody>
                  <a:tcPr marL="0" marR="0" marT="0" marB="0" vert="horz">
                    <a:lnL>
                      <a:noFill/>
                    </a:lnL>
                    <a:lnR>
                      <a:noFill/>
                    </a:lnR>
                    <a:lnT>
                      <a:noFill/>
                    </a:lnT>
                    <a:lnB w="9525" cap="flat" cmpd="sng" algn="ctr">
                      <a:solidFill>
                        <a:srgbClr val="231F20"/>
                      </a:solidFill>
                      <a:prstDash val="solid"/>
                      <a:round/>
                      <a:headEnd type="none" w="med" len="med"/>
                      <a:tailEnd type="none" w="med" len="med"/>
                    </a:lnB>
                  </a:tcPr>
                </a:tc>
                <a:tc hMerge="1">
                  <a:tcPr marL="0" marR="0" marT="0" marB="0" vert="horz">
                    <a:lnL>
                      <a:noFill/>
                    </a:lnL>
                    <a:lnR>
                      <a:noFill/>
                    </a:lnR>
                    <a:lnT>
                      <a:noFill/>
                    </a:lnT>
                    <a:lnB w="9525" cap="flat" cmpd="sng" algn="ctr">
                      <a:solidFill>
                        <a:srgbClr val="231F20"/>
                      </a:solidFill>
                      <a:prstDash val="solid"/>
                      <a:round/>
                      <a:headEnd type="none" w="med" len="med"/>
                      <a:tailEnd type="none" w="med" len="med"/>
                    </a:lnB>
                  </a:tcPr>
                </a:tc>
                <a:tc hMerge="1">
                  <a:tcPr marL="0" marR="0" marT="0" marB="0" vert="horz">
                    <a:lnL>
                      <a:noFill/>
                    </a:lnL>
                    <a:lnR>
                      <a:noFill/>
                    </a:lnR>
                    <a:lnT>
                      <a:noFill/>
                    </a:lnT>
                    <a:lnB w="9525" cap="flat" cmpd="sng" algn="ctr">
                      <a:solidFill>
                        <a:srgbClr val="231F20"/>
                      </a:solidFill>
                      <a:prstDash val="solid"/>
                      <a:round/>
                      <a:headEnd type="none" w="med" len="med"/>
                      <a:tailEnd type="none" w="med" len="med"/>
                    </a:lnB>
                  </a:tcPr>
                </a:tc>
                <a:tc hMerge="1">
                  <a:tcPr marL="0" marR="0" marT="0" marB="0" vert="horz">
                    <a:lnL>
                      <a:noFill/>
                    </a:lnL>
                    <a:lnR>
                      <a:noFill/>
                    </a:lnR>
                    <a:lnT>
                      <a:noFill/>
                    </a:lnT>
                    <a:lnB w="9525" cap="flat" cmpd="sng" algn="ctr">
                      <a:solidFill>
                        <a:srgbClr val="231F20"/>
                      </a:solidFill>
                      <a:prstDash val="solid"/>
                      <a:round/>
                      <a:headEnd type="none" w="med" len="med"/>
                      <a:tailEnd type="none" w="med" len="med"/>
                    </a:lnB>
                  </a:tcPr>
                </a:tc>
              </a:tr>
            </a:tbl>
          </a:graphicData>
        </a:graphic>
      </p:graphicFrame>
      <p:pic>
        <p:nvPicPr>
          <p:cNvPr id="2106" name="picture 2106"/>
          <p:cNvPicPr>
            <a:picLocks noChangeAspect="1"/>
          </p:cNvPicPr>
          <p:nvPr/>
        </p:nvPicPr>
        <p:blipFill>
          <a:blip r:embed="rId3"/>
          <a:stretch>
            <a:fillRect/>
          </a:stretch>
        </p:blipFill>
        <p:spPr>
          <a:xfrm rot="21600000">
            <a:off x="4255958" y="1631805"/>
            <a:ext cx="2683593" cy="1959303"/>
          </a:xfrm>
          <a:prstGeom prst="rect">
            <a:avLst/>
          </a:prstGeom>
        </p:spPr>
      </p:pic>
      <p:sp>
        <p:nvSpPr>
          <p:cNvPr id="16" name="文本框 15"/>
          <p:cNvSpPr txBox="1"/>
          <p:nvPr/>
        </p:nvSpPr>
        <p:spPr>
          <a:xfrm>
            <a:off x="577215" y="9781858"/>
            <a:ext cx="5080000" cy="275590"/>
          </a:xfrm>
          <a:prstGeom prst="rect">
            <a:avLst/>
          </a:prstGeom>
        </p:spPr>
        <p:txBody>
          <a:bodyPr>
            <a:spAutoFit/>
          </a:bodyPr>
          <a:p>
            <a:pPr algn="ctr"/>
            <a:r>
              <a:rPr lang="zh-CN" altLang="en-US" sz="1200" b="1">
                <a:solidFill>
                  <a:schemeClr val="tx1"/>
                </a:solidFill>
                <a:latin typeface="微软雅黑" panose="020B0503020204020204" charset="-122"/>
                <a:ea typeface="微软雅黑" panose="020B0503020204020204" charset="-122"/>
              </a:rPr>
              <a:t>南京市雨花区软件大道</a:t>
            </a:r>
            <a:r>
              <a:rPr lang="en-US" altLang="zh-CN" sz="1200" b="1">
                <a:solidFill>
                  <a:schemeClr val="tx1"/>
                </a:solidFill>
                <a:latin typeface="微软雅黑" panose="020B0503020204020204" charset="-122"/>
                <a:ea typeface="微软雅黑" panose="020B0503020204020204" charset="-122"/>
              </a:rPr>
              <a:t>180</a:t>
            </a:r>
            <a:r>
              <a:rPr lang="zh-CN" altLang="en-US" sz="1200" b="1">
                <a:solidFill>
                  <a:schemeClr val="tx1"/>
                </a:solidFill>
                <a:latin typeface="微软雅黑" panose="020B0503020204020204" charset="-122"/>
                <a:ea typeface="微软雅黑" panose="020B0503020204020204" charset="-122"/>
              </a:rPr>
              <a:t>号大数据产业基地</a:t>
            </a:r>
            <a:r>
              <a:rPr lang="en-US" altLang="zh-CN" sz="1200" b="1">
                <a:solidFill>
                  <a:schemeClr val="tx1"/>
                </a:solidFill>
                <a:latin typeface="微软雅黑" panose="020B0503020204020204" charset="-122"/>
                <a:ea typeface="微软雅黑" panose="020B0503020204020204" charset="-122"/>
              </a:rPr>
              <a:t>2</a:t>
            </a:r>
            <a:r>
              <a:rPr lang="zh-CN" altLang="en-US" sz="1200" b="1">
                <a:solidFill>
                  <a:schemeClr val="tx1"/>
                </a:solidFill>
                <a:latin typeface="微软雅黑" panose="020B0503020204020204" charset="-122"/>
                <a:ea typeface="微软雅黑" panose="020B0503020204020204" charset="-122"/>
              </a:rPr>
              <a:t>栋</a:t>
            </a:r>
            <a:endParaRPr lang="zh-CN" altLang="en-US" sz="1200" b="1">
              <a:solidFill>
                <a:schemeClr val="tx1"/>
              </a:solidFill>
              <a:latin typeface="微软雅黑" panose="020B0503020204020204" charset="-122"/>
              <a:ea typeface="微软雅黑" panose="020B0503020204020204" charset="-122"/>
            </a:endParaRPr>
          </a:p>
        </p:txBody>
      </p:sp>
      <p:pic>
        <p:nvPicPr>
          <p:cNvPr id="17" name="图片 16" descr="定位标志"/>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160145" y="9782175"/>
            <a:ext cx="204470" cy="204470"/>
          </a:xfrm>
          <a:prstGeom prst="rect">
            <a:avLst/>
          </a:prstGeom>
        </p:spPr>
      </p:pic>
      <p:pic>
        <p:nvPicPr>
          <p:cNvPr id="18" name="图片 17" descr="电话"/>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4900930" y="9832340"/>
            <a:ext cx="186690" cy="186690"/>
          </a:xfrm>
          <a:prstGeom prst="rect">
            <a:avLst/>
          </a:prstGeom>
        </p:spPr>
      </p:pic>
      <p:sp>
        <p:nvSpPr>
          <p:cNvPr id="19" name="文本框 18"/>
          <p:cNvSpPr txBox="1"/>
          <p:nvPr/>
        </p:nvSpPr>
        <p:spPr>
          <a:xfrm>
            <a:off x="5072380" y="9782175"/>
            <a:ext cx="1979930" cy="282575"/>
          </a:xfrm>
          <a:prstGeom prst="rect">
            <a:avLst/>
          </a:prstGeom>
        </p:spPr>
        <p:txBody>
          <a:bodyPr>
            <a:noAutofit/>
          </a:bodyPr>
          <a:p>
            <a:r>
              <a:rPr lang="en-US" altLang="zh-CN" sz="1200" b="1">
                <a:solidFill>
                  <a:schemeClr val="tx1"/>
                </a:solidFill>
                <a:latin typeface="微软雅黑" panose="020B0503020204020204" charset="-122"/>
                <a:ea typeface="微软雅黑" panose="020B0503020204020204" charset="-122"/>
              </a:rPr>
              <a:t>+86-13951873509</a:t>
            </a:r>
            <a:endParaRPr lang="en-US" altLang="zh-CN" sz="1200" b="1">
              <a:solidFill>
                <a:schemeClr val="tx1"/>
              </a:solidFill>
              <a:latin typeface="微软雅黑" panose="020B0503020204020204" charset="-122"/>
              <a:ea typeface="微软雅黑" panose="020B0503020204020204" charset="-122"/>
            </a:endParaRPr>
          </a:p>
        </p:txBody>
      </p:sp>
      <p:pic>
        <p:nvPicPr>
          <p:cNvPr id="20" name="图片 19" descr="网页"/>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1165225" y="10027920"/>
            <a:ext cx="192405" cy="192405"/>
          </a:xfrm>
          <a:prstGeom prst="rect">
            <a:avLst/>
          </a:prstGeom>
        </p:spPr>
      </p:pic>
      <p:sp>
        <p:nvSpPr>
          <p:cNvPr id="21" name="文本框 20"/>
          <p:cNvSpPr txBox="1"/>
          <p:nvPr/>
        </p:nvSpPr>
        <p:spPr>
          <a:xfrm>
            <a:off x="1342390" y="9980613"/>
            <a:ext cx="5080000" cy="275590"/>
          </a:xfrm>
          <a:prstGeom prst="rect">
            <a:avLst/>
          </a:prstGeom>
        </p:spPr>
        <p:txBody>
          <a:bodyPr>
            <a:spAutoFit/>
          </a:bodyPr>
          <a:p>
            <a:r>
              <a:rPr lang="en-US" altLang="zh-CN" sz="1200" b="1">
                <a:solidFill>
                  <a:schemeClr val="tx1"/>
                </a:solidFill>
                <a:latin typeface="微软雅黑" panose="020B0503020204020204" charset="-122"/>
                <a:ea typeface="微软雅黑" panose="020B0503020204020204" charset="-122"/>
              </a:rPr>
              <a:t>https://www.shinewave-tech.com</a:t>
            </a:r>
            <a:endParaRPr lang="en-US" altLang="zh-CN" sz="1200" b="1">
              <a:solidFill>
                <a:schemeClr val="tx1"/>
              </a:solidFill>
              <a:latin typeface="微软雅黑" panose="020B0503020204020204" charset="-122"/>
              <a:ea typeface="微软雅黑" panose="020B0503020204020204" charset="-122"/>
            </a:endParaRPr>
          </a:p>
        </p:txBody>
      </p:sp>
      <p:pic>
        <p:nvPicPr>
          <p:cNvPr id="23" name="图片 22" descr="信息"/>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4202430" y="9991090"/>
            <a:ext cx="239395" cy="239395"/>
          </a:xfrm>
          <a:prstGeom prst="rect">
            <a:avLst/>
          </a:prstGeom>
        </p:spPr>
      </p:pic>
      <p:sp>
        <p:nvSpPr>
          <p:cNvPr id="24" name="文本框 23"/>
          <p:cNvSpPr txBox="1"/>
          <p:nvPr/>
        </p:nvSpPr>
        <p:spPr>
          <a:xfrm>
            <a:off x="4426585" y="9980930"/>
            <a:ext cx="2519680" cy="282575"/>
          </a:xfrm>
          <a:prstGeom prst="rect">
            <a:avLst/>
          </a:prstGeom>
        </p:spPr>
        <p:txBody>
          <a:bodyPr>
            <a:noAutofit/>
          </a:bodyPr>
          <a:p>
            <a:pPr marL="0" indent="0">
              <a:spcBef>
                <a:spcPct val="0"/>
              </a:spcBef>
              <a:spcAft>
                <a:spcPct val="0"/>
              </a:spcAft>
            </a:pPr>
            <a:r>
              <a:rPr lang="en-US" altLang="zh-CN" sz="1200" b="1" i="0">
                <a:solidFill>
                  <a:schemeClr val="tx1"/>
                </a:solidFill>
                <a:latin typeface="微软雅黑" panose="020B0503020204020204" charset="-122"/>
                <a:ea typeface="微软雅黑" panose="020B0503020204020204" charset="-122"/>
              </a:rPr>
              <a:t>info@shinewave-tech.com</a:t>
            </a:r>
            <a:endParaRPr lang="en-US" altLang="zh-CN" sz="1200" b="1" i="0">
              <a:solidFill>
                <a:schemeClr val="tx1"/>
              </a:solidFill>
              <a:latin typeface="微软雅黑" panose="020B0503020204020204" charset="-122"/>
              <a:ea typeface="微软雅黑" panose="020B0503020204020204" charset="-122"/>
            </a:endParaRPr>
          </a:p>
        </p:txBody>
      </p:sp>
      <p:pic>
        <p:nvPicPr>
          <p:cNvPr id="25" name="图片 24" descr="SWT公司logo-透明"/>
          <p:cNvPicPr>
            <a:picLocks noChangeAspect="1"/>
          </p:cNvPicPr>
          <p:nvPr/>
        </p:nvPicPr>
        <p:blipFill>
          <a:blip r:embed="rId12"/>
          <a:stretch>
            <a:fillRect/>
          </a:stretch>
        </p:blipFill>
        <p:spPr>
          <a:xfrm>
            <a:off x="281305" y="9782175"/>
            <a:ext cx="744220" cy="434975"/>
          </a:xfrm>
          <a:prstGeom prst="rect">
            <a:avLst/>
          </a:prstGeom>
        </p:spPr>
      </p:pic>
      <p:sp>
        <p:nvSpPr>
          <p:cNvPr id="26" name="文本框 25"/>
          <p:cNvSpPr txBox="1"/>
          <p:nvPr/>
        </p:nvSpPr>
        <p:spPr>
          <a:xfrm>
            <a:off x="0" y="57150"/>
            <a:ext cx="7559675" cy="460375"/>
          </a:xfrm>
          <a:prstGeom prst="rect">
            <a:avLst/>
          </a:prstGeom>
        </p:spPr>
        <p:txBody>
          <a:bodyPr wrap="square">
            <a:spAutoFit/>
          </a:bodyPr>
          <a:p>
            <a:pPr marL="0" indent="0" algn="ctr">
              <a:lnSpc>
                <a:spcPts val="1440"/>
              </a:lnSpc>
              <a:spcBef>
                <a:spcPct val="0"/>
              </a:spcBef>
              <a:spcAft>
                <a:spcPct val="0"/>
              </a:spcAft>
            </a:pPr>
            <a:r>
              <a:rPr lang="zh-CN" altLang="en-US" sz="1600" b="1">
                <a:solidFill>
                  <a:schemeClr val="tx1"/>
                </a:solidFill>
              </a:rPr>
              <a:t>本图册为代表性规格产品，如需定制，可随时联系我司业务人员。</a:t>
            </a:r>
            <a:endParaRPr lang="zh-CN" altLang="en-US" sz="1600" b="1">
              <a:solidFill>
                <a:schemeClr val="tx1"/>
              </a:solidFill>
            </a:endParaRPr>
          </a:p>
          <a:p>
            <a:pPr marL="0" indent="0" algn="ctr">
              <a:lnSpc>
                <a:spcPts val="1440"/>
              </a:lnSpc>
              <a:spcBef>
                <a:spcPct val="0"/>
              </a:spcBef>
              <a:spcAft>
                <a:spcPct val="0"/>
              </a:spcAft>
            </a:pPr>
            <a:r>
              <a:rPr lang="en-US" altLang="zh-CN" sz="1200" b="1">
                <a:solidFill>
                  <a:srgbClr val="1F2329"/>
                </a:solidFill>
              </a:rPr>
              <a:t>This catalog features representative products. For customization, please contact our sales team.</a:t>
            </a:r>
            <a:endParaRPr lang="en-US" altLang="zh-CN" sz="1200" b="1">
              <a:solidFill>
                <a:srgbClr val="1F2329"/>
              </a:solidFill>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2086" name="picture 2086"/>
          <p:cNvPicPr>
            <a:picLocks noChangeAspect="1"/>
          </p:cNvPicPr>
          <p:nvPr/>
        </p:nvPicPr>
        <p:blipFill>
          <a:blip r:embed="rId1"/>
          <a:stretch>
            <a:fillRect/>
          </a:stretch>
        </p:blipFill>
        <p:spPr>
          <a:xfrm rot="21600000">
            <a:off x="689478" y="839859"/>
            <a:ext cx="6370016" cy="1284062"/>
          </a:xfrm>
          <a:prstGeom prst="rect">
            <a:avLst/>
          </a:prstGeom>
        </p:spPr>
      </p:pic>
      <p:pic>
        <p:nvPicPr>
          <p:cNvPr id="2088" name="picture 2088"/>
          <p:cNvPicPr>
            <a:picLocks noChangeAspect="1"/>
          </p:cNvPicPr>
          <p:nvPr/>
        </p:nvPicPr>
        <p:blipFill>
          <a:blip r:embed="rId2"/>
          <a:stretch>
            <a:fillRect/>
          </a:stretch>
        </p:blipFill>
        <p:spPr>
          <a:xfrm rot="21600000">
            <a:off x="708620" y="2472551"/>
            <a:ext cx="6331671" cy="963047"/>
          </a:xfrm>
          <a:prstGeom prst="rect">
            <a:avLst/>
          </a:prstGeom>
        </p:spPr>
      </p:pic>
      <p:pic>
        <p:nvPicPr>
          <p:cNvPr id="2090" name="picture 2090"/>
          <p:cNvPicPr>
            <a:picLocks noChangeAspect="1"/>
          </p:cNvPicPr>
          <p:nvPr/>
        </p:nvPicPr>
        <p:blipFill>
          <a:blip r:embed="rId3"/>
          <a:stretch>
            <a:fillRect/>
          </a:stretch>
        </p:blipFill>
        <p:spPr>
          <a:xfrm rot="21600000">
            <a:off x="1055116" y="3768812"/>
            <a:ext cx="5536069" cy="3494355"/>
          </a:xfrm>
          <a:prstGeom prst="rect">
            <a:avLst/>
          </a:prstGeom>
        </p:spPr>
      </p:pic>
      <p:graphicFrame>
        <p:nvGraphicFramePr>
          <p:cNvPr id="2094" name="table 2094"/>
          <p:cNvGraphicFramePr>
            <a:graphicFrameLocks noGrp="1"/>
          </p:cNvGraphicFramePr>
          <p:nvPr/>
        </p:nvGraphicFramePr>
        <p:xfrm>
          <a:off x="207894" y="539958"/>
          <a:ext cx="7144386" cy="9189720"/>
        </p:xfrm>
        <a:graphic>
          <a:graphicData uri="http://schemas.openxmlformats.org/drawingml/2006/table">
            <a:tbl>
              <a:tblPr/>
              <a:tblGrid>
                <a:gridCol w="1656714"/>
                <a:gridCol w="817880"/>
                <a:gridCol w="868680"/>
                <a:gridCol w="117475"/>
                <a:gridCol w="1536065"/>
                <a:gridCol w="2147570"/>
              </a:tblGrid>
              <a:tr h="299720">
                <a:tc gridSpan="6">
                  <a:txBody>
                    <a:bodyPr/>
                    <a:p>
                      <a:pPr algn="l" rtl="0" eaLnBrk="0">
                        <a:lnSpc>
                          <a:spcPct val="119000"/>
                        </a:lnSpc>
                      </a:pPr>
                      <a:endParaRPr sz="400" dirty="0">
                        <a:latin typeface="Arial" panose="020B0604020202020204"/>
                        <a:ea typeface="Arial" panose="020B0604020202020204"/>
                        <a:cs typeface="Arial" panose="020B0604020202020204"/>
                      </a:endParaRPr>
                    </a:p>
                    <a:p>
                      <a:pPr marL="500380" algn="l" rtl="0" eaLnBrk="0">
                        <a:lnSpc>
                          <a:spcPct val="84000"/>
                        </a:lnSpc>
                        <a:spcBef>
                          <a:spcPts val="0"/>
                        </a:spcBef>
                      </a:pPr>
                      <a:r>
                        <a:rPr sz="1300" kern="0" spc="160" dirty="0">
                          <a:solidFill>
                            <a:srgbClr val="21294D">
                              <a:alpha val="100000"/>
                            </a:srgbClr>
                          </a:solidFill>
                          <a:latin typeface="Arial" panose="020B0604020202020204"/>
                          <a:ea typeface="Arial" panose="020B0604020202020204"/>
                          <a:cs typeface="Arial" panose="020B0604020202020204"/>
                        </a:rPr>
                        <a:t>1.2</a:t>
                      </a:r>
                      <a:r>
                        <a:rPr sz="1300" kern="0" spc="170" dirty="0">
                          <a:solidFill>
                            <a:srgbClr val="21294D">
                              <a:alpha val="100000"/>
                            </a:srgbClr>
                          </a:solidFill>
                          <a:latin typeface="Arial" panose="020B0604020202020204"/>
                          <a:ea typeface="Arial" panose="020B0604020202020204"/>
                          <a:cs typeface="Arial" panose="020B0604020202020204"/>
                        </a:rPr>
                        <a:t> </a:t>
                      </a:r>
                      <a:r>
                        <a:rPr sz="1300" kern="0" spc="0" dirty="0">
                          <a:solidFill>
                            <a:srgbClr val="21294D">
                              <a:alpha val="100000"/>
                            </a:srgbClr>
                          </a:solidFill>
                          <a:latin typeface="Arial" panose="020B0604020202020204"/>
                          <a:ea typeface="Arial" panose="020B0604020202020204"/>
                          <a:cs typeface="Arial" panose="020B0604020202020204"/>
                        </a:rPr>
                        <a:t>Interface</a:t>
                      </a:r>
                      <a:r>
                        <a:rPr sz="1300" kern="0" spc="140" dirty="0">
                          <a:solidFill>
                            <a:srgbClr val="21294D">
                              <a:alpha val="100000"/>
                            </a:srgbClr>
                          </a:solidFill>
                          <a:latin typeface="Arial" panose="020B0604020202020204"/>
                          <a:ea typeface="Arial" panose="020B0604020202020204"/>
                          <a:cs typeface="Arial" panose="020B0604020202020204"/>
                        </a:rPr>
                        <a:t> </a:t>
                      </a:r>
                      <a:r>
                        <a:rPr sz="1300" kern="0" spc="0" dirty="0">
                          <a:solidFill>
                            <a:srgbClr val="21294D">
                              <a:alpha val="100000"/>
                            </a:srgbClr>
                          </a:solidFill>
                          <a:latin typeface="Arial" panose="020B0604020202020204"/>
                          <a:ea typeface="Arial" panose="020B0604020202020204"/>
                          <a:cs typeface="Arial" panose="020B0604020202020204"/>
                        </a:rPr>
                        <a:t>Definition</a:t>
                      </a:r>
                      <a:endParaRPr sz="1300" dirty="0">
                        <a:latin typeface="Arial" panose="020B0604020202020204"/>
                        <a:ea typeface="Arial" panose="020B0604020202020204"/>
                        <a:cs typeface="Arial" panose="020B0604020202020204"/>
                      </a:endParaRPr>
                    </a:p>
                  </a:txBody>
                  <a:tcPr marL="0" marR="0" marT="0" marB="0" vert="horz">
                    <a:lnL>
                      <a:noFill/>
                    </a:lnL>
                    <a:lnR>
                      <a:noFill/>
                    </a:lnR>
                    <a:lnT w="6350" cap="flat" cmpd="sng" algn="ctr">
                      <a:solidFill>
                        <a:srgbClr val="231F20"/>
                      </a:solidFill>
                      <a:prstDash val="solid"/>
                      <a:round/>
                      <a:headEnd type="none" w="med" len="med"/>
                      <a:tailEnd type="none" w="med" len="med"/>
                    </a:lnT>
                    <a:lnB>
                      <a:noFill/>
                    </a:lnB>
                  </a:tcPr>
                </a:tc>
                <a:tc hMerge="1">
                  <a:tcPr marL="0" marR="0" marT="0" marB="0" vert="horz">
                    <a:lnL>
                      <a:noFill/>
                    </a:lnL>
                    <a:lnR>
                      <a:noFill/>
                    </a:lnR>
                    <a:lnT w="6350" cap="flat" cmpd="sng" algn="ctr">
                      <a:solidFill>
                        <a:srgbClr val="231F20"/>
                      </a:solidFill>
                      <a:prstDash val="solid"/>
                      <a:round/>
                      <a:headEnd type="none" w="med" len="med"/>
                      <a:tailEnd type="none" w="med" len="med"/>
                    </a:lnT>
                    <a:lnB>
                      <a:noFill/>
                    </a:lnB>
                  </a:tcPr>
                </a:tc>
                <a:tc hMerge="1">
                  <a:tcPr marL="0" marR="0" marT="0" marB="0" vert="horz">
                    <a:lnL>
                      <a:noFill/>
                    </a:lnL>
                    <a:lnR>
                      <a:noFill/>
                    </a:lnR>
                    <a:lnT w="6350" cap="flat" cmpd="sng" algn="ctr">
                      <a:solidFill>
                        <a:srgbClr val="231F20"/>
                      </a:solidFill>
                      <a:prstDash val="solid"/>
                      <a:round/>
                      <a:headEnd type="none" w="med" len="med"/>
                      <a:tailEnd type="none" w="med" len="med"/>
                    </a:lnT>
                    <a:lnB>
                      <a:noFill/>
                    </a:lnB>
                  </a:tcPr>
                </a:tc>
                <a:tc hMerge="1">
                  <a:tcPr marL="0" marR="0" marT="0" marB="0" vert="horz">
                    <a:lnL>
                      <a:noFill/>
                    </a:lnL>
                    <a:lnR>
                      <a:noFill/>
                    </a:lnR>
                    <a:lnT w="6350" cap="flat" cmpd="sng" algn="ctr">
                      <a:solidFill>
                        <a:srgbClr val="231F20"/>
                      </a:solidFill>
                      <a:prstDash val="solid"/>
                      <a:round/>
                      <a:headEnd type="none" w="med" len="med"/>
                      <a:tailEnd type="none" w="med" len="med"/>
                    </a:lnT>
                    <a:lnB>
                      <a:noFill/>
                    </a:lnB>
                  </a:tcPr>
                </a:tc>
                <a:tc hMerge="1">
                  <a:tcPr marL="0" marR="0" marT="0" marB="0" vert="horz">
                    <a:lnL>
                      <a:noFill/>
                    </a:lnL>
                    <a:lnR>
                      <a:noFill/>
                    </a:lnR>
                    <a:lnT w="6350" cap="flat" cmpd="sng" algn="ctr">
                      <a:solidFill>
                        <a:srgbClr val="231F20"/>
                      </a:solidFill>
                      <a:prstDash val="solid"/>
                      <a:round/>
                      <a:headEnd type="none" w="med" len="med"/>
                      <a:tailEnd type="none" w="med" len="med"/>
                    </a:lnT>
                    <a:lnB>
                      <a:noFill/>
                    </a:lnB>
                  </a:tcPr>
                </a:tc>
                <a:tc hMerge="1">
                  <a:tcPr marL="0" marR="0" marT="0" marB="0" vert="horz">
                    <a:lnL>
                      <a:noFill/>
                    </a:lnL>
                    <a:lnR>
                      <a:noFill/>
                    </a:lnR>
                    <a:lnT w="6350" cap="flat" cmpd="sng" algn="ctr">
                      <a:solidFill>
                        <a:srgbClr val="231F20"/>
                      </a:solidFill>
                      <a:prstDash val="solid"/>
                      <a:round/>
                      <a:headEnd type="none" w="med" len="med"/>
                      <a:tailEnd type="none" w="med" len="med"/>
                    </a:lnT>
                    <a:lnB>
                      <a:noFill/>
                    </a:lnB>
                  </a:tcPr>
                </a:tc>
              </a:tr>
              <a:tr h="322579">
                <a:tc>
                  <a:txBody>
                    <a:bodyPr/>
                    <a:p>
                      <a:pPr algn="l" rtl="0" eaLnBrk="0">
                        <a:lnSpc>
                          <a:spcPct val="102000"/>
                        </a:lnSpc>
                      </a:pPr>
                      <a:endParaRPr sz="600" dirty="0">
                        <a:latin typeface="Arial" panose="020B0604020202020204"/>
                        <a:ea typeface="Arial" panose="020B0604020202020204"/>
                        <a:cs typeface="Arial" panose="020B0604020202020204"/>
                      </a:endParaRPr>
                    </a:p>
                    <a:p>
                      <a:pPr marL="824865" algn="l" rtl="0" eaLnBrk="0">
                        <a:lnSpc>
                          <a:spcPct val="76000"/>
                        </a:lnSpc>
                        <a:spcBef>
                          <a:spcPts val="5"/>
                        </a:spcBef>
                      </a:pPr>
                      <a:r>
                        <a:rPr sz="1300" kern="0" spc="0" dirty="0">
                          <a:solidFill>
                            <a:srgbClr val="FFFFFF">
                              <a:alpha val="100000"/>
                            </a:srgbClr>
                          </a:solidFill>
                          <a:latin typeface="Arial Narrow" panose="020B0606020202030204"/>
                          <a:ea typeface="Arial Narrow" panose="020B0606020202030204"/>
                          <a:cs typeface="Arial Narrow" panose="020B0606020202030204"/>
                        </a:rPr>
                        <a:t>Port</a:t>
                      </a:r>
                      <a:r>
                        <a:rPr sz="1300" kern="0" spc="150" dirty="0">
                          <a:solidFill>
                            <a:srgbClr val="FFFFFF">
                              <a:alpha val="100000"/>
                            </a:srgbClr>
                          </a:solidFill>
                          <a:latin typeface="Arial Narrow" panose="020B0606020202030204"/>
                          <a:ea typeface="Arial Narrow" panose="020B0606020202030204"/>
                          <a:cs typeface="Arial Narrow" panose="020B0606020202030204"/>
                        </a:rPr>
                        <a:t> </a:t>
                      </a:r>
                      <a:r>
                        <a:rPr sz="1300" kern="0" spc="0" dirty="0">
                          <a:solidFill>
                            <a:srgbClr val="FFFFFF">
                              <a:alpha val="100000"/>
                            </a:srgbClr>
                          </a:solidFill>
                          <a:latin typeface="Arial Narrow" panose="020B0606020202030204"/>
                          <a:ea typeface="Arial Narrow" panose="020B0606020202030204"/>
                          <a:cs typeface="Arial Narrow" panose="020B0606020202030204"/>
                        </a:rPr>
                        <a:t>ID</a:t>
                      </a:r>
                      <a:endParaRPr sz="1300" dirty="0">
                        <a:latin typeface="Arial Narrow" panose="020B0606020202030204"/>
                        <a:ea typeface="Arial Narrow" panose="020B0606020202030204"/>
                        <a:cs typeface="Arial Narrow" panose="020B0606020202030204"/>
                      </a:endParaRPr>
                    </a:p>
                  </a:txBody>
                  <a:tcPr marL="0" marR="0" marT="0" marB="0" vert="horz">
                    <a:lnL>
                      <a:noFill/>
                    </a:lnL>
                    <a:lnR w="3175" cap="flat" cmpd="sng" algn="ctr">
                      <a:solidFill>
                        <a:srgbClr val="21294D"/>
                      </a:solidFill>
                      <a:prstDash val="solid"/>
                      <a:round/>
                      <a:headEnd type="none" w="med" len="med"/>
                      <a:tailEnd type="none" w="med" len="med"/>
                    </a:lnR>
                    <a:lnT>
                      <a:noFill/>
                    </a:lnT>
                    <a:lnB>
                      <a:noFill/>
                    </a:lnB>
                  </a:tcPr>
                </a:tc>
                <a:tc gridSpan="3">
                  <a:txBody>
                    <a:bodyPr/>
                    <a:p>
                      <a:pPr algn="l" rtl="0" eaLnBrk="0">
                        <a:lnSpc>
                          <a:spcPct val="103000"/>
                        </a:lnSpc>
                      </a:pPr>
                      <a:endParaRPr sz="600" dirty="0">
                        <a:latin typeface="Arial" panose="020B0604020202020204"/>
                        <a:ea typeface="Arial" panose="020B0604020202020204"/>
                        <a:cs typeface="Arial" panose="020B0604020202020204"/>
                      </a:endParaRPr>
                    </a:p>
                    <a:p>
                      <a:pPr marL="224155" algn="l" rtl="0" eaLnBrk="0">
                        <a:lnSpc>
                          <a:spcPct val="85000"/>
                        </a:lnSpc>
                        <a:spcBef>
                          <a:spcPts val="0"/>
                        </a:spcBef>
                      </a:pPr>
                      <a:r>
                        <a:rPr sz="1300" kern="0" spc="30" dirty="0">
                          <a:solidFill>
                            <a:srgbClr val="FFFFFF">
                              <a:alpha val="100000"/>
                            </a:srgbClr>
                          </a:solidFill>
                          <a:latin typeface="Arial Narrow" panose="020B0606020202030204"/>
                          <a:ea typeface="Arial Narrow" panose="020B0606020202030204"/>
                          <a:cs typeface="Arial Narrow" panose="020B0606020202030204"/>
                        </a:rPr>
                        <a:t>Connector Ty</a:t>
                      </a:r>
                      <a:r>
                        <a:rPr sz="1300" kern="0" spc="20" dirty="0">
                          <a:solidFill>
                            <a:srgbClr val="FFFFFF">
                              <a:alpha val="100000"/>
                            </a:srgbClr>
                          </a:solidFill>
                          <a:latin typeface="Arial Narrow" panose="020B0606020202030204"/>
                          <a:ea typeface="Arial Narrow" panose="020B0606020202030204"/>
                          <a:cs typeface="Arial Narrow" panose="020B0606020202030204"/>
                        </a:rPr>
                        <a:t>pe</a:t>
                      </a:r>
                      <a:endParaRPr sz="1300" dirty="0">
                        <a:latin typeface="Arial Narrow" panose="020B0606020202030204"/>
                        <a:ea typeface="Arial Narrow" panose="020B0606020202030204"/>
                        <a:cs typeface="Arial Narrow" panose="020B0606020202030204"/>
                      </a:endParaRPr>
                    </a:p>
                  </a:txBody>
                  <a:tcPr marL="0" marR="0" marT="0" marB="0" vert="horz">
                    <a:lnL w="3175" cap="flat" cmpd="sng" algn="ctr">
                      <a:solidFill>
                        <a:srgbClr val="21294D"/>
                      </a:solidFill>
                      <a:prstDash val="solid"/>
                      <a:round/>
                      <a:headEnd type="none" w="med" len="med"/>
                      <a:tailEnd type="none" w="med" len="med"/>
                    </a:lnL>
                    <a:lnR w="3175" cap="flat" cmpd="sng" algn="ctr">
                      <a:solidFill>
                        <a:srgbClr val="21294D"/>
                      </a:solidFill>
                      <a:prstDash val="solid"/>
                      <a:round/>
                      <a:headEnd type="none" w="med" len="med"/>
                      <a:tailEnd type="none" w="med" len="med"/>
                    </a:lnR>
                    <a:lnT>
                      <a:noFill/>
                    </a:lnT>
                    <a:lnB>
                      <a:noFill/>
                    </a:lnB>
                  </a:tcPr>
                </a:tc>
                <a:tc hMerge="1">
                  <a:tcPr marL="0" marR="0" marT="0" marB="0" vert="horz">
                    <a:lnL w="3175" cap="flat" cmpd="sng" algn="ctr">
                      <a:solidFill>
                        <a:srgbClr val="21294D"/>
                      </a:solidFill>
                      <a:prstDash val="solid"/>
                      <a:round/>
                      <a:headEnd type="none" w="med" len="med"/>
                      <a:tailEnd type="none" w="med" len="med"/>
                    </a:lnL>
                    <a:lnR w="3175" cap="flat" cmpd="sng" algn="ctr">
                      <a:solidFill>
                        <a:srgbClr val="21294D"/>
                      </a:solidFill>
                      <a:prstDash val="solid"/>
                      <a:round/>
                      <a:headEnd type="none" w="med" len="med"/>
                      <a:tailEnd type="none" w="med" len="med"/>
                    </a:lnR>
                    <a:lnT>
                      <a:noFill/>
                    </a:lnT>
                    <a:lnB>
                      <a:noFill/>
                    </a:lnB>
                  </a:tcPr>
                </a:tc>
                <a:tc hMerge="1">
                  <a:tcPr marL="0" marR="0" marT="0" marB="0" vert="horz">
                    <a:lnL w="3175" cap="flat" cmpd="sng" algn="ctr">
                      <a:solidFill>
                        <a:srgbClr val="21294D"/>
                      </a:solidFill>
                      <a:prstDash val="solid"/>
                      <a:round/>
                      <a:headEnd type="none" w="med" len="med"/>
                      <a:tailEnd type="none" w="med" len="med"/>
                    </a:lnL>
                    <a:lnR w="3175" cap="flat" cmpd="sng" algn="ctr">
                      <a:solidFill>
                        <a:srgbClr val="21294D"/>
                      </a:solidFill>
                      <a:prstDash val="solid"/>
                      <a:round/>
                      <a:headEnd type="none" w="med" len="med"/>
                      <a:tailEnd type="none" w="med" len="med"/>
                    </a:lnR>
                    <a:lnT>
                      <a:noFill/>
                    </a:lnT>
                    <a:lnB>
                      <a:noFill/>
                    </a:lnB>
                  </a:tcPr>
                </a:tc>
                <a:tc>
                  <a:txBody>
                    <a:bodyPr/>
                    <a:p>
                      <a:pPr algn="l" rtl="0" eaLnBrk="0">
                        <a:lnSpc>
                          <a:spcPct val="104000"/>
                        </a:lnSpc>
                      </a:pPr>
                      <a:endParaRPr sz="600" dirty="0">
                        <a:latin typeface="Arial" panose="020B0604020202020204"/>
                        <a:ea typeface="Arial" panose="020B0604020202020204"/>
                        <a:cs typeface="Arial" panose="020B0604020202020204"/>
                      </a:endParaRPr>
                    </a:p>
                    <a:p>
                      <a:pPr marL="99695" algn="l" rtl="0" eaLnBrk="0">
                        <a:lnSpc>
                          <a:spcPct val="76000"/>
                        </a:lnSpc>
                        <a:spcBef>
                          <a:spcPts val="5"/>
                        </a:spcBef>
                      </a:pPr>
                      <a:r>
                        <a:rPr sz="1300" kern="0" spc="20" dirty="0">
                          <a:solidFill>
                            <a:srgbClr val="FFFFFF">
                              <a:alpha val="100000"/>
                            </a:srgbClr>
                          </a:solidFill>
                          <a:latin typeface="Arial Narrow" panose="020B0606020202030204"/>
                          <a:ea typeface="Arial Narrow" panose="020B0606020202030204"/>
                          <a:cs typeface="Arial Narrow" panose="020B0606020202030204"/>
                        </a:rPr>
                        <a:t>Function</a:t>
                      </a:r>
                      <a:endParaRPr sz="1300" dirty="0">
                        <a:latin typeface="Arial Narrow" panose="020B0606020202030204"/>
                        <a:ea typeface="Arial Narrow" panose="020B0606020202030204"/>
                        <a:cs typeface="Arial Narrow" panose="020B0606020202030204"/>
                      </a:endParaRPr>
                    </a:p>
                  </a:txBody>
                  <a:tcPr marL="0" marR="0" marT="0" marB="0" vert="horz">
                    <a:lnL w="3175" cap="flat" cmpd="sng" algn="ctr">
                      <a:solidFill>
                        <a:srgbClr val="21294D"/>
                      </a:solidFill>
                      <a:prstDash val="solid"/>
                      <a:round/>
                      <a:headEnd type="none" w="med" len="med"/>
                      <a:tailEnd type="none" w="med" len="med"/>
                    </a:lnL>
                    <a:lnR w="3175" cap="flat" cmpd="sng" algn="ctr">
                      <a:solidFill>
                        <a:srgbClr val="21294D"/>
                      </a:solidFill>
                      <a:prstDash val="solid"/>
                      <a:round/>
                      <a:headEnd type="none" w="med" len="med"/>
                      <a:tailEnd type="none" w="med" len="med"/>
                    </a:lnR>
                    <a:lnT>
                      <a:noFill/>
                    </a:lnT>
                    <a:lnB>
                      <a:noFill/>
                    </a:lnB>
                  </a:tcPr>
                </a:tc>
                <a:tc>
                  <a:txBody>
                    <a:bodyPr/>
                    <a:p>
                      <a:pPr algn="l" rtl="0" eaLnBrk="0">
                        <a:lnSpc>
                          <a:spcPct val="102000"/>
                        </a:lnSpc>
                      </a:pPr>
                      <a:endParaRPr sz="600" dirty="0">
                        <a:latin typeface="Arial" panose="020B0604020202020204"/>
                        <a:ea typeface="Arial" panose="020B0604020202020204"/>
                        <a:cs typeface="Arial" panose="020B0604020202020204"/>
                      </a:endParaRPr>
                    </a:p>
                    <a:p>
                      <a:pPr marL="151130" algn="l" rtl="0" eaLnBrk="0">
                        <a:lnSpc>
                          <a:spcPct val="76000"/>
                        </a:lnSpc>
                        <a:spcBef>
                          <a:spcPts val="5"/>
                        </a:spcBef>
                      </a:pPr>
                      <a:r>
                        <a:rPr sz="1300" kern="0" spc="20" dirty="0">
                          <a:solidFill>
                            <a:srgbClr val="FFFFFF">
                              <a:alpha val="100000"/>
                            </a:srgbClr>
                          </a:solidFill>
                          <a:latin typeface="Arial Narrow" panose="020B0606020202030204"/>
                          <a:ea typeface="Arial Narrow" panose="020B0606020202030204"/>
                          <a:cs typeface="Arial Narrow" panose="020B0606020202030204"/>
                        </a:rPr>
                        <a:t>Remarks</a:t>
                      </a:r>
                      <a:endParaRPr sz="1300" dirty="0">
                        <a:latin typeface="Arial Narrow" panose="020B0606020202030204"/>
                        <a:ea typeface="Arial Narrow" panose="020B0606020202030204"/>
                        <a:cs typeface="Arial Narrow" panose="020B0606020202030204"/>
                      </a:endParaRPr>
                    </a:p>
                  </a:txBody>
                  <a:tcPr marL="0" marR="0" marT="0" marB="0" vert="horz">
                    <a:lnL w="3175" cap="flat" cmpd="sng" algn="ctr">
                      <a:solidFill>
                        <a:srgbClr val="21294D"/>
                      </a:solidFill>
                      <a:prstDash val="solid"/>
                      <a:round/>
                      <a:headEnd type="none" w="med" len="med"/>
                      <a:tailEnd type="none" w="med" len="med"/>
                    </a:lnL>
                    <a:lnR>
                      <a:noFill/>
                    </a:lnR>
                    <a:lnT>
                      <a:noFill/>
                    </a:lnT>
                    <a:lnB>
                      <a:noFill/>
                    </a:lnB>
                  </a:tcPr>
                </a:tc>
              </a:tr>
              <a:tr h="355600">
                <a:tc>
                  <a:txBody>
                    <a:bodyPr/>
                    <a:p>
                      <a:pPr algn="l" rtl="0" eaLnBrk="0">
                        <a:lnSpc>
                          <a:spcPct val="116000"/>
                        </a:lnSpc>
                      </a:pPr>
                      <a:endParaRPr sz="600" dirty="0">
                        <a:latin typeface="Arial" panose="020B0604020202020204"/>
                        <a:ea typeface="Arial" panose="020B0604020202020204"/>
                        <a:cs typeface="Arial" panose="020B0604020202020204"/>
                      </a:endParaRPr>
                    </a:p>
                    <a:p>
                      <a:pPr marL="876300" algn="l" rtl="0" eaLnBrk="0">
                        <a:lnSpc>
                          <a:spcPct val="76000"/>
                        </a:lnSpc>
                        <a:spcBef>
                          <a:spcPts val="5"/>
                        </a:spcBef>
                      </a:pPr>
                      <a:r>
                        <a:rPr sz="1300" kern="0" spc="20" dirty="0">
                          <a:solidFill>
                            <a:srgbClr val="231F20">
                              <a:alpha val="100000"/>
                            </a:srgbClr>
                          </a:solidFill>
                          <a:latin typeface="Arial" panose="020B0604020202020204"/>
                          <a:ea typeface="Arial" panose="020B0604020202020204"/>
                          <a:cs typeface="Arial" panose="020B0604020202020204"/>
                        </a:rPr>
                        <a:t>RFIN</a:t>
                      </a:r>
                      <a:endParaRPr sz="1300" dirty="0">
                        <a:latin typeface="Arial" panose="020B0604020202020204"/>
                        <a:ea typeface="Arial" panose="020B0604020202020204"/>
                        <a:cs typeface="Arial" panose="020B0604020202020204"/>
                      </a:endParaRPr>
                    </a:p>
                  </a:txBody>
                  <a:tcPr marL="0" marR="0" marT="0" marB="0" vert="horz">
                    <a:lnL>
                      <a:noFill/>
                    </a:lnL>
                    <a:lnR w="3175" cap="flat" cmpd="sng" algn="ctr">
                      <a:solidFill>
                        <a:srgbClr val="21294D"/>
                      </a:solidFill>
                      <a:prstDash val="solid"/>
                      <a:round/>
                      <a:headEnd type="none" w="med" len="med"/>
                      <a:tailEnd type="none" w="med" len="med"/>
                    </a:lnR>
                    <a:lnT>
                      <a:noFill/>
                    </a:lnT>
                    <a:lnB>
                      <a:noFill/>
                    </a:lnB>
                  </a:tcPr>
                </a:tc>
                <a:tc gridSpan="3">
                  <a:txBody>
                    <a:bodyPr/>
                    <a:p>
                      <a:pPr algn="l" rtl="0" eaLnBrk="0">
                        <a:lnSpc>
                          <a:spcPct val="112000"/>
                        </a:lnSpc>
                      </a:pPr>
                      <a:endParaRPr sz="600" dirty="0">
                        <a:latin typeface="Arial" panose="020B0604020202020204"/>
                        <a:ea typeface="Arial" panose="020B0604020202020204"/>
                        <a:cs typeface="Arial" panose="020B0604020202020204"/>
                      </a:endParaRPr>
                    </a:p>
                    <a:p>
                      <a:pPr marL="207010" algn="l" rtl="0" eaLnBrk="0">
                        <a:lnSpc>
                          <a:spcPct val="77000"/>
                        </a:lnSpc>
                        <a:spcBef>
                          <a:spcPts val="0"/>
                        </a:spcBef>
                      </a:pPr>
                      <a:r>
                        <a:rPr sz="1300" kern="0" spc="0" dirty="0">
                          <a:solidFill>
                            <a:srgbClr val="231F20">
                              <a:alpha val="100000"/>
                            </a:srgbClr>
                          </a:solidFill>
                          <a:latin typeface="Arial" panose="020B0604020202020204"/>
                          <a:ea typeface="Arial" panose="020B0604020202020204"/>
                          <a:cs typeface="Arial" panose="020B0604020202020204"/>
                        </a:rPr>
                        <a:t>SMA</a:t>
                      </a:r>
                      <a:r>
                        <a:rPr sz="1300" kern="0" spc="120" dirty="0">
                          <a:solidFill>
                            <a:srgbClr val="231F20">
                              <a:alpha val="100000"/>
                            </a:srgbClr>
                          </a:solidFill>
                          <a:latin typeface="Arial" panose="020B0604020202020204"/>
                          <a:ea typeface="Arial" panose="020B0604020202020204"/>
                          <a:cs typeface="Arial" panose="020B0604020202020204"/>
                        </a:rPr>
                        <a:t>-K</a:t>
                      </a:r>
                      <a:endParaRPr sz="1300" dirty="0">
                        <a:latin typeface="Arial" panose="020B0604020202020204"/>
                        <a:ea typeface="Arial" panose="020B0604020202020204"/>
                        <a:cs typeface="Arial" panose="020B0604020202020204"/>
                      </a:endParaRPr>
                    </a:p>
                  </a:txBody>
                  <a:tcPr marL="0" marR="0" marT="0" marB="0" vert="horz">
                    <a:lnL w="3175" cap="flat" cmpd="sng" algn="ctr">
                      <a:solidFill>
                        <a:srgbClr val="21294D"/>
                      </a:solidFill>
                      <a:prstDash val="solid"/>
                      <a:round/>
                      <a:headEnd type="none" w="med" len="med"/>
                      <a:tailEnd type="none" w="med" len="med"/>
                    </a:lnL>
                    <a:lnR w="3175" cap="flat" cmpd="sng" algn="ctr">
                      <a:solidFill>
                        <a:srgbClr val="21294D"/>
                      </a:solidFill>
                      <a:prstDash val="solid"/>
                      <a:round/>
                      <a:headEnd type="none" w="med" len="med"/>
                      <a:tailEnd type="none" w="med" len="med"/>
                    </a:lnR>
                    <a:lnT>
                      <a:noFill/>
                    </a:lnT>
                    <a:lnB>
                      <a:noFill/>
                    </a:lnB>
                  </a:tcPr>
                </a:tc>
                <a:tc hMerge="1">
                  <a:tcPr marL="0" marR="0" marT="0" marB="0" vert="horz">
                    <a:lnL w="3175" cap="flat" cmpd="sng" algn="ctr">
                      <a:solidFill>
                        <a:srgbClr val="21294D"/>
                      </a:solidFill>
                      <a:prstDash val="solid"/>
                      <a:round/>
                      <a:headEnd type="none" w="med" len="med"/>
                      <a:tailEnd type="none" w="med" len="med"/>
                    </a:lnL>
                    <a:lnR w="3175" cap="flat" cmpd="sng" algn="ctr">
                      <a:solidFill>
                        <a:srgbClr val="21294D"/>
                      </a:solidFill>
                      <a:prstDash val="solid"/>
                      <a:round/>
                      <a:headEnd type="none" w="med" len="med"/>
                      <a:tailEnd type="none" w="med" len="med"/>
                    </a:lnR>
                    <a:lnT>
                      <a:noFill/>
                    </a:lnT>
                    <a:lnB>
                      <a:noFill/>
                    </a:lnB>
                  </a:tcPr>
                </a:tc>
                <a:tc hMerge="1">
                  <a:tcPr marL="0" marR="0" marT="0" marB="0" vert="horz">
                    <a:lnL w="3175" cap="flat" cmpd="sng" algn="ctr">
                      <a:solidFill>
                        <a:srgbClr val="21294D"/>
                      </a:solidFill>
                      <a:prstDash val="solid"/>
                      <a:round/>
                      <a:headEnd type="none" w="med" len="med"/>
                      <a:tailEnd type="none" w="med" len="med"/>
                    </a:lnL>
                    <a:lnR w="3175" cap="flat" cmpd="sng" algn="ctr">
                      <a:solidFill>
                        <a:srgbClr val="21294D"/>
                      </a:solidFill>
                      <a:prstDash val="solid"/>
                      <a:round/>
                      <a:headEnd type="none" w="med" len="med"/>
                      <a:tailEnd type="none" w="med" len="med"/>
                    </a:lnR>
                    <a:lnT>
                      <a:noFill/>
                    </a:lnT>
                    <a:lnB>
                      <a:noFill/>
                    </a:lnB>
                  </a:tcPr>
                </a:tc>
                <a:tc>
                  <a:txBody>
                    <a:bodyPr/>
                    <a:p>
                      <a:pPr algn="l" rtl="0" eaLnBrk="0">
                        <a:lnSpc>
                          <a:spcPct val="100000"/>
                        </a:lnSpc>
                      </a:pPr>
                      <a:endParaRPr sz="700" dirty="0">
                        <a:latin typeface="Arial" panose="020B0604020202020204"/>
                        <a:ea typeface="Arial" panose="020B0604020202020204"/>
                        <a:cs typeface="Arial" panose="020B0604020202020204"/>
                      </a:endParaRPr>
                    </a:p>
                    <a:p>
                      <a:pPr marL="154305" algn="l" rtl="0" eaLnBrk="0">
                        <a:lnSpc>
                          <a:spcPct val="84000"/>
                        </a:lnSpc>
                        <a:spcBef>
                          <a:spcPts val="5"/>
                        </a:spcBef>
                      </a:pPr>
                      <a:r>
                        <a:rPr sz="1300" kern="0" spc="10" dirty="0">
                          <a:solidFill>
                            <a:srgbClr val="231F20">
                              <a:alpha val="100000"/>
                            </a:srgbClr>
                          </a:solidFill>
                          <a:latin typeface="Arial" panose="020B0604020202020204"/>
                          <a:ea typeface="Arial" panose="020B0604020202020204"/>
                          <a:cs typeface="Arial" panose="020B0604020202020204"/>
                        </a:rPr>
                        <a:t>RF</a:t>
                      </a:r>
                      <a:r>
                        <a:rPr sz="1300" kern="0" spc="170" dirty="0">
                          <a:solidFill>
                            <a:srgbClr val="231F20">
                              <a:alpha val="100000"/>
                            </a:srgbClr>
                          </a:solidFill>
                          <a:latin typeface="Arial" panose="020B0604020202020204"/>
                          <a:ea typeface="Arial" panose="020B0604020202020204"/>
                          <a:cs typeface="Arial" panose="020B0604020202020204"/>
                        </a:rPr>
                        <a:t> </a:t>
                      </a:r>
                      <a:r>
                        <a:rPr sz="1300" kern="0" spc="10" dirty="0">
                          <a:solidFill>
                            <a:srgbClr val="231F20">
                              <a:alpha val="100000"/>
                            </a:srgbClr>
                          </a:solidFill>
                          <a:latin typeface="Arial" panose="020B0604020202020204"/>
                          <a:ea typeface="Arial" panose="020B0604020202020204"/>
                          <a:cs typeface="Arial" panose="020B0604020202020204"/>
                        </a:rPr>
                        <a:t>Input</a:t>
                      </a:r>
                      <a:endParaRPr sz="1300" dirty="0">
                        <a:latin typeface="Arial" panose="020B0604020202020204"/>
                        <a:ea typeface="Arial" panose="020B0604020202020204"/>
                        <a:cs typeface="Arial" panose="020B0604020202020204"/>
                      </a:endParaRPr>
                    </a:p>
                  </a:txBody>
                  <a:tcPr marL="0" marR="0" marT="0" marB="0" vert="horz">
                    <a:lnL w="3175" cap="flat" cmpd="sng" algn="ctr">
                      <a:solidFill>
                        <a:srgbClr val="21294D"/>
                      </a:solidFill>
                      <a:prstDash val="solid"/>
                      <a:round/>
                      <a:headEnd type="none" w="med" len="med"/>
                      <a:tailEnd type="none" w="med" len="med"/>
                    </a:lnL>
                    <a:lnR w="3175" cap="flat" cmpd="sng" algn="ctr">
                      <a:solidFill>
                        <a:srgbClr val="21294D"/>
                      </a:solidFill>
                      <a:prstDash val="solid"/>
                      <a:round/>
                      <a:headEnd type="none" w="med" len="med"/>
                      <a:tailEnd type="none" w="med" len="med"/>
                    </a:lnR>
                    <a:lnT>
                      <a:noFill/>
                    </a:lnT>
                    <a:lnB>
                      <a:noFill/>
                    </a:lnB>
                  </a:tcPr>
                </a:tc>
                <a:tc>
                  <a:txBody>
                    <a:bodyPr/>
                    <a:p>
                      <a:pPr algn="l" rtl="0" eaLnBrk="0">
                        <a:lnSpc>
                          <a:spcPct val="100000"/>
                        </a:lnSpc>
                      </a:pPr>
                      <a:endParaRPr sz="1000" dirty="0">
                        <a:latin typeface="Arial" panose="020B0604020202020204"/>
                        <a:ea typeface="Arial" panose="020B0604020202020204"/>
                        <a:cs typeface="Arial" panose="020B0604020202020204"/>
                      </a:endParaRPr>
                    </a:p>
                  </a:txBody>
                  <a:tcPr marL="0" marR="0" marT="0" marB="0" vert="horz">
                    <a:lnL w="3175" cap="flat" cmpd="sng" algn="ctr">
                      <a:solidFill>
                        <a:srgbClr val="21294D"/>
                      </a:solidFill>
                      <a:prstDash val="solid"/>
                      <a:round/>
                      <a:headEnd type="none" w="med" len="med"/>
                      <a:tailEnd type="none" w="med" len="med"/>
                    </a:lnL>
                    <a:lnR>
                      <a:noFill/>
                    </a:lnR>
                    <a:lnT>
                      <a:noFill/>
                    </a:lnT>
                    <a:lnB>
                      <a:noFill/>
                    </a:lnB>
                  </a:tcPr>
                </a:tc>
              </a:tr>
              <a:tr h="605790">
                <a:tc>
                  <a:txBody>
                    <a:bodyPr/>
                    <a:p>
                      <a:pPr algn="l" rtl="0" eaLnBrk="0">
                        <a:lnSpc>
                          <a:spcPct val="122000"/>
                        </a:lnSpc>
                      </a:pPr>
                      <a:endParaRPr sz="300" dirty="0">
                        <a:latin typeface="Arial" panose="020B0604020202020204"/>
                        <a:ea typeface="Arial" panose="020B0604020202020204"/>
                        <a:cs typeface="Arial" panose="020B0604020202020204"/>
                      </a:endParaRPr>
                    </a:p>
                    <a:p>
                      <a:pPr marL="788670" algn="l" rtl="0" eaLnBrk="0">
                        <a:lnSpc>
                          <a:spcPct val="77000"/>
                        </a:lnSpc>
                        <a:spcBef>
                          <a:spcPts val="5"/>
                        </a:spcBef>
                      </a:pPr>
                      <a:r>
                        <a:rPr sz="1300" kern="0" spc="40" dirty="0">
                          <a:solidFill>
                            <a:srgbClr val="231F20">
                              <a:alpha val="100000"/>
                            </a:srgbClr>
                          </a:solidFill>
                          <a:latin typeface="Arial" panose="020B0604020202020204"/>
                          <a:ea typeface="Arial" panose="020B0604020202020204"/>
                          <a:cs typeface="Arial" panose="020B0604020202020204"/>
                        </a:rPr>
                        <a:t>RFOUT</a:t>
                      </a:r>
                      <a:endParaRPr sz="1300" dirty="0">
                        <a:latin typeface="Arial" panose="020B0604020202020204"/>
                        <a:ea typeface="Arial" panose="020B0604020202020204"/>
                        <a:cs typeface="Arial" panose="020B0604020202020204"/>
                      </a:endParaRPr>
                    </a:p>
                    <a:p>
                      <a:pPr algn="l" rtl="0" eaLnBrk="0">
                        <a:lnSpc>
                          <a:spcPct val="101000"/>
                        </a:lnSpc>
                      </a:pPr>
                      <a:endParaRPr sz="1100" dirty="0">
                        <a:latin typeface="Arial" panose="020B0604020202020204"/>
                        <a:ea typeface="Arial" panose="020B0604020202020204"/>
                        <a:cs typeface="Arial" panose="020B0604020202020204"/>
                      </a:endParaRPr>
                    </a:p>
                    <a:p>
                      <a:pPr marL="974725" algn="l" rtl="0" eaLnBrk="0">
                        <a:lnSpc>
                          <a:spcPct val="77000"/>
                        </a:lnSpc>
                        <a:spcBef>
                          <a:spcPts val="5"/>
                        </a:spcBef>
                      </a:pPr>
                      <a:r>
                        <a:rPr sz="1300" kern="0" spc="10" dirty="0">
                          <a:solidFill>
                            <a:srgbClr val="231F20">
                              <a:alpha val="100000"/>
                            </a:srgbClr>
                          </a:solidFill>
                          <a:latin typeface="Arial" panose="020B0604020202020204"/>
                          <a:ea typeface="Arial" panose="020B0604020202020204"/>
                          <a:cs typeface="Arial" panose="020B0604020202020204"/>
                        </a:rPr>
                        <a:t>DC</a:t>
                      </a:r>
                      <a:endParaRPr sz="1300" dirty="0">
                        <a:latin typeface="Arial" panose="020B0604020202020204"/>
                        <a:ea typeface="Arial" panose="020B0604020202020204"/>
                        <a:cs typeface="Arial" panose="020B0604020202020204"/>
                      </a:endParaRPr>
                    </a:p>
                  </a:txBody>
                  <a:tcPr marL="0" marR="0" marT="0" marB="0" vert="horz">
                    <a:lnL>
                      <a:noFill/>
                    </a:lnL>
                    <a:lnR w="3175" cap="flat" cmpd="sng" algn="ctr">
                      <a:solidFill>
                        <a:srgbClr val="21294D"/>
                      </a:solidFill>
                      <a:prstDash val="solid"/>
                      <a:round/>
                      <a:headEnd type="none" w="med" len="med"/>
                      <a:tailEnd type="none" w="med" len="med"/>
                    </a:lnR>
                    <a:lnT>
                      <a:noFill/>
                    </a:lnT>
                    <a:lnB>
                      <a:noFill/>
                    </a:lnB>
                  </a:tcPr>
                </a:tc>
                <a:tc gridSpan="3">
                  <a:txBody>
                    <a:bodyPr/>
                    <a:p>
                      <a:pPr algn="l" rtl="0" eaLnBrk="0">
                        <a:lnSpc>
                          <a:spcPct val="126000"/>
                        </a:lnSpc>
                      </a:pPr>
                      <a:endParaRPr sz="300" dirty="0">
                        <a:latin typeface="Arial" panose="020B0604020202020204"/>
                        <a:ea typeface="Arial" panose="020B0604020202020204"/>
                        <a:cs typeface="Arial" panose="020B0604020202020204"/>
                      </a:endParaRPr>
                    </a:p>
                    <a:p>
                      <a:pPr marL="212090" algn="l" rtl="0" eaLnBrk="0">
                        <a:lnSpc>
                          <a:spcPct val="76000"/>
                        </a:lnSpc>
                        <a:spcBef>
                          <a:spcPts val="0"/>
                        </a:spcBef>
                      </a:pPr>
                      <a:r>
                        <a:rPr sz="1300" kern="0" spc="10" dirty="0">
                          <a:solidFill>
                            <a:srgbClr val="231F20">
                              <a:alpha val="100000"/>
                            </a:srgbClr>
                          </a:solidFill>
                          <a:latin typeface="Arial" panose="020B0604020202020204"/>
                          <a:ea typeface="Arial" panose="020B0604020202020204"/>
                          <a:cs typeface="Arial" panose="020B0604020202020204"/>
                        </a:rPr>
                        <a:t>N-K</a:t>
                      </a:r>
                      <a:endParaRPr sz="1300" dirty="0">
                        <a:latin typeface="Arial" panose="020B0604020202020204"/>
                        <a:ea typeface="Arial" panose="020B0604020202020204"/>
                        <a:cs typeface="Arial" panose="020B0604020202020204"/>
                      </a:endParaRPr>
                    </a:p>
                    <a:p>
                      <a:pPr algn="l" rtl="0" eaLnBrk="0">
                        <a:lnSpc>
                          <a:spcPct val="101000"/>
                        </a:lnSpc>
                      </a:pPr>
                      <a:endParaRPr sz="1100" dirty="0">
                        <a:latin typeface="Arial" panose="020B0604020202020204"/>
                        <a:ea typeface="Arial" panose="020B0604020202020204"/>
                        <a:cs typeface="Arial" panose="020B0604020202020204"/>
                      </a:endParaRPr>
                    </a:p>
                    <a:p>
                      <a:pPr algn="l" rtl="0" eaLnBrk="0">
                        <a:lnSpc>
                          <a:spcPct val="9000"/>
                        </a:lnSpc>
                      </a:pPr>
                      <a:endParaRPr sz="100" dirty="0">
                        <a:latin typeface="Arial" panose="020B0604020202020204"/>
                        <a:ea typeface="Arial" panose="020B0604020202020204"/>
                        <a:cs typeface="Arial" panose="020B0604020202020204"/>
                      </a:endParaRPr>
                    </a:p>
                    <a:p>
                      <a:pPr marL="212725" algn="l" rtl="0" eaLnBrk="0">
                        <a:lnSpc>
                          <a:spcPct val="85000"/>
                        </a:lnSpc>
                      </a:pPr>
                      <a:r>
                        <a:rPr sz="1300" kern="0" spc="0" dirty="0">
                          <a:solidFill>
                            <a:srgbClr val="231F20">
                              <a:alpha val="100000"/>
                            </a:srgbClr>
                          </a:solidFill>
                          <a:latin typeface="Arial" panose="020B0604020202020204"/>
                          <a:ea typeface="Arial" panose="020B0604020202020204"/>
                          <a:cs typeface="Arial" panose="020B0604020202020204"/>
                        </a:rPr>
                        <a:t>DSUB</a:t>
                      </a:r>
                      <a:r>
                        <a:rPr sz="1300" kern="0" spc="90" dirty="0">
                          <a:solidFill>
                            <a:srgbClr val="231F20">
                              <a:alpha val="100000"/>
                            </a:srgbClr>
                          </a:solidFill>
                          <a:latin typeface="Arial" panose="020B0604020202020204"/>
                          <a:ea typeface="Arial" panose="020B0604020202020204"/>
                          <a:cs typeface="Arial" panose="020B0604020202020204"/>
                        </a:rPr>
                        <a:t> 2W2</a:t>
                      </a:r>
                      <a:r>
                        <a:rPr sz="1300" kern="0" spc="130" dirty="0">
                          <a:solidFill>
                            <a:srgbClr val="231F20">
                              <a:alpha val="100000"/>
                            </a:srgbClr>
                          </a:solidFill>
                          <a:latin typeface="Arial" panose="020B0604020202020204"/>
                          <a:ea typeface="Arial" panose="020B0604020202020204"/>
                          <a:cs typeface="Arial" panose="020B0604020202020204"/>
                        </a:rPr>
                        <a:t> </a:t>
                      </a:r>
                      <a:r>
                        <a:rPr sz="1300" kern="0" spc="90" dirty="0">
                          <a:solidFill>
                            <a:srgbClr val="231F20">
                              <a:alpha val="100000"/>
                            </a:srgbClr>
                          </a:solidFill>
                          <a:latin typeface="Arial" panose="020B0604020202020204"/>
                          <a:ea typeface="Arial" panose="020B0604020202020204"/>
                          <a:cs typeface="Arial" panose="020B0604020202020204"/>
                        </a:rPr>
                        <a:t>(</a:t>
                      </a:r>
                      <a:r>
                        <a:rPr sz="1300" kern="0" spc="0" dirty="0">
                          <a:solidFill>
                            <a:srgbClr val="231F20">
                              <a:alpha val="100000"/>
                            </a:srgbClr>
                          </a:solidFill>
                          <a:latin typeface="Arial" panose="020B0604020202020204"/>
                          <a:ea typeface="Arial" panose="020B0604020202020204"/>
                          <a:cs typeface="Arial" panose="020B0604020202020204"/>
                        </a:rPr>
                        <a:t>Male</a:t>
                      </a:r>
                      <a:r>
                        <a:rPr sz="1300" kern="0" spc="90" dirty="0">
                          <a:solidFill>
                            <a:srgbClr val="231F20">
                              <a:alpha val="100000"/>
                            </a:srgbClr>
                          </a:solidFill>
                          <a:latin typeface="Arial" panose="020B0604020202020204"/>
                          <a:ea typeface="Arial" panose="020B0604020202020204"/>
                          <a:cs typeface="Arial" panose="020B0604020202020204"/>
                        </a:rPr>
                        <a:t>)</a:t>
                      </a:r>
                      <a:endParaRPr sz="1300" dirty="0">
                        <a:latin typeface="Arial" panose="020B0604020202020204"/>
                        <a:ea typeface="Arial" panose="020B0604020202020204"/>
                        <a:cs typeface="Arial" panose="020B0604020202020204"/>
                      </a:endParaRPr>
                    </a:p>
                  </a:txBody>
                  <a:tcPr marL="0" marR="0" marT="0" marB="0" vert="horz">
                    <a:lnL w="3175" cap="flat" cmpd="sng" algn="ctr">
                      <a:solidFill>
                        <a:srgbClr val="21294D"/>
                      </a:solidFill>
                      <a:prstDash val="solid"/>
                      <a:round/>
                      <a:headEnd type="none" w="med" len="med"/>
                      <a:tailEnd type="none" w="med" len="med"/>
                    </a:lnL>
                    <a:lnR w="3175" cap="flat" cmpd="sng" algn="ctr">
                      <a:solidFill>
                        <a:srgbClr val="21294D"/>
                      </a:solidFill>
                      <a:prstDash val="solid"/>
                      <a:round/>
                      <a:headEnd type="none" w="med" len="med"/>
                      <a:tailEnd type="none" w="med" len="med"/>
                    </a:lnR>
                    <a:lnT>
                      <a:noFill/>
                    </a:lnT>
                    <a:lnB>
                      <a:noFill/>
                    </a:lnB>
                  </a:tcPr>
                </a:tc>
                <a:tc hMerge="1">
                  <a:tcPr marL="0" marR="0" marT="0" marB="0" vert="horz">
                    <a:lnL w="3175" cap="flat" cmpd="sng" algn="ctr">
                      <a:solidFill>
                        <a:srgbClr val="21294D"/>
                      </a:solidFill>
                      <a:prstDash val="solid"/>
                      <a:round/>
                      <a:headEnd type="none" w="med" len="med"/>
                      <a:tailEnd type="none" w="med" len="med"/>
                    </a:lnL>
                    <a:lnR w="3175" cap="flat" cmpd="sng" algn="ctr">
                      <a:solidFill>
                        <a:srgbClr val="21294D"/>
                      </a:solidFill>
                      <a:prstDash val="solid"/>
                      <a:round/>
                      <a:headEnd type="none" w="med" len="med"/>
                      <a:tailEnd type="none" w="med" len="med"/>
                    </a:lnR>
                    <a:lnT>
                      <a:noFill/>
                    </a:lnT>
                    <a:lnB>
                      <a:noFill/>
                    </a:lnB>
                  </a:tcPr>
                </a:tc>
                <a:tc hMerge="1">
                  <a:tcPr marL="0" marR="0" marT="0" marB="0" vert="horz">
                    <a:lnL w="3175" cap="flat" cmpd="sng" algn="ctr">
                      <a:solidFill>
                        <a:srgbClr val="21294D"/>
                      </a:solidFill>
                      <a:prstDash val="solid"/>
                      <a:round/>
                      <a:headEnd type="none" w="med" len="med"/>
                      <a:tailEnd type="none" w="med" len="med"/>
                    </a:lnL>
                    <a:lnR w="3175" cap="flat" cmpd="sng" algn="ctr">
                      <a:solidFill>
                        <a:srgbClr val="21294D"/>
                      </a:solidFill>
                      <a:prstDash val="solid"/>
                      <a:round/>
                      <a:headEnd type="none" w="med" len="med"/>
                      <a:tailEnd type="none" w="med" len="med"/>
                    </a:lnR>
                    <a:lnT>
                      <a:noFill/>
                    </a:lnT>
                    <a:lnB>
                      <a:noFill/>
                    </a:lnB>
                  </a:tcPr>
                </a:tc>
                <a:tc>
                  <a:txBody>
                    <a:bodyPr/>
                    <a:p>
                      <a:pPr algn="l" rtl="0" eaLnBrk="0">
                        <a:lnSpc>
                          <a:spcPct val="127000"/>
                        </a:lnSpc>
                      </a:pPr>
                      <a:endParaRPr sz="300" dirty="0">
                        <a:latin typeface="Arial" panose="020B0604020202020204"/>
                        <a:ea typeface="Arial" panose="020B0604020202020204"/>
                        <a:cs typeface="Arial" panose="020B0604020202020204"/>
                      </a:endParaRPr>
                    </a:p>
                    <a:p>
                      <a:pPr marL="154305" algn="l" rtl="0" eaLnBrk="0">
                        <a:lnSpc>
                          <a:spcPct val="84000"/>
                        </a:lnSpc>
                        <a:spcBef>
                          <a:spcPts val="5"/>
                        </a:spcBef>
                      </a:pPr>
                      <a:r>
                        <a:rPr sz="1300" kern="0" spc="20" dirty="0">
                          <a:solidFill>
                            <a:srgbClr val="231F20">
                              <a:alpha val="100000"/>
                            </a:srgbClr>
                          </a:solidFill>
                          <a:latin typeface="Arial" panose="020B0604020202020204"/>
                          <a:ea typeface="Arial" panose="020B0604020202020204"/>
                          <a:cs typeface="Arial" panose="020B0604020202020204"/>
                        </a:rPr>
                        <a:t>RF</a:t>
                      </a:r>
                      <a:r>
                        <a:rPr sz="1300" kern="0" spc="150" dirty="0">
                          <a:solidFill>
                            <a:srgbClr val="231F20">
                              <a:alpha val="100000"/>
                            </a:srgbClr>
                          </a:solidFill>
                          <a:latin typeface="Arial" panose="020B0604020202020204"/>
                          <a:ea typeface="Arial" panose="020B0604020202020204"/>
                          <a:cs typeface="Arial" panose="020B0604020202020204"/>
                        </a:rPr>
                        <a:t> </a:t>
                      </a:r>
                      <a:r>
                        <a:rPr sz="1300" kern="0" spc="20" dirty="0">
                          <a:solidFill>
                            <a:srgbClr val="231F20">
                              <a:alpha val="100000"/>
                            </a:srgbClr>
                          </a:solidFill>
                          <a:latin typeface="Arial" panose="020B0604020202020204"/>
                          <a:ea typeface="Arial" panose="020B0604020202020204"/>
                          <a:cs typeface="Arial" panose="020B0604020202020204"/>
                        </a:rPr>
                        <a:t>Output</a:t>
                      </a:r>
                      <a:endParaRPr sz="1300" dirty="0">
                        <a:latin typeface="Arial" panose="020B0604020202020204"/>
                        <a:ea typeface="Arial" panose="020B0604020202020204"/>
                        <a:cs typeface="Arial" panose="020B0604020202020204"/>
                      </a:endParaRPr>
                    </a:p>
                    <a:p>
                      <a:pPr algn="l" rtl="0" eaLnBrk="0">
                        <a:lnSpc>
                          <a:spcPct val="101000"/>
                        </a:lnSpc>
                      </a:pPr>
                      <a:endParaRPr sz="1000" dirty="0">
                        <a:latin typeface="Arial" panose="020B0604020202020204"/>
                        <a:ea typeface="Arial" panose="020B0604020202020204"/>
                        <a:cs typeface="Arial" panose="020B0604020202020204"/>
                      </a:endParaRPr>
                    </a:p>
                    <a:p>
                      <a:pPr marL="154305" algn="l" rtl="0" eaLnBrk="0">
                        <a:lnSpc>
                          <a:spcPct val="85000"/>
                        </a:lnSpc>
                        <a:spcBef>
                          <a:spcPts val="0"/>
                        </a:spcBef>
                      </a:pPr>
                      <a:r>
                        <a:rPr sz="1300" kern="0" spc="40" dirty="0">
                          <a:solidFill>
                            <a:srgbClr val="231F20">
                              <a:alpha val="100000"/>
                            </a:srgbClr>
                          </a:solidFill>
                          <a:latin typeface="Arial" panose="020B0604020202020204"/>
                          <a:ea typeface="Arial" panose="020B0604020202020204"/>
                          <a:cs typeface="Arial" panose="020B0604020202020204"/>
                        </a:rPr>
                        <a:t>Power Supply</a:t>
                      </a:r>
                      <a:endParaRPr sz="1300" dirty="0">
                        <a:latin typeface="Arial" panose="020B0604020202020204"/>
                        <a:ea typeface="Arial" panose="020B0604020202020204"/>
                        <a:cs typeface="Arial" panose="020B0604020202020204"/>
                      </a:endParaRPr>
                    </a:p>
                  </a:txBody>
                  <a:tcPr marL="0" marR="0" marT="0" marB="0" vert="horz">
                    <a:lnL w="3175" cap="flat" cmpd="sng" algn="ctr">
                      <a:solidFill>
                        <a:srgbClr val="21294D"/>
                      </a:solidFill>
                      <a:prstDash val="solid"/>
                      <a:round/>
                      <a:headEnd type="none" w="med" len="med"/>
                      <a:tailEnd type="none" w="med" len="med"/>
                    </a:lnL>
                    <a:lnR w="3175" cap="flat" cmpd="sng" algn="ctr">
                      <a:solidFill>
                        <a:srgbClr val="21294D"/>
                      </a:solidFill>
                      <a:prstDash val="solid"/>
                      <a:round/>
                      <a:headEnd type="none" w="med" len="med"/>
                      <a:tailEnd type="none" w="med" len="med"/>
                    </a:lnR>
                    <a:lnT>
                      <a:noFill/>
                    </a:lnT>
                    <a:lnB>
                      <a:noFill/>
                    </a:lnB>
                  </a:tcPr>
                </a:tc>
                <a:tc>
                  <a:txBody>
                    <a:bodyPr/>
                    <a:p>
                      <a:pPr algn="l" rtl="0" eaLnBrk="0">
                        <a:lnSpc>
                          <a:spcPct val="100000"/>
                        </a:lnSpc>
                      </a:pPr>
                      <a:endParaRPr sz="1000" dirty="0">
                        <a:latin typeface="Arial" panose="020B0604020202020204"/>
                        <a:ea typeface="Arial" panose="020B0604020202020204"/>
                        <a:cs typeface="Arial" panose="020B0604020202020204"/>
                      </a:endParaRPr>
                    </a:p>
                  </a:txBody>
                  <a:tcPr marL="0" marR="0" marT="0" marB="0" vert="horz">
                    <a:lnL w="3175" cap="flat" cmpd="sng" algn="ctr">
                      <a:solidFill>
                        <a:srgbClr val="21294D"/>
                      </a:solidFill>
                      <a:prstDash val="solid"/>
                      <a:round/>
                      <a:headEnd type="none" w="med" len="med"/>
                      <a:tailEnd type="none" w="med" len="med"/>
                    </a:lnL>
                    <a:lnR>
                      <a:noFill/>
                    </a:lnR>
                    <a:lnT>
                      <a:noFill/>
                    </a:lnT>
                    <a:lnB>
                      <a:noFill/>
                    </a:lnB>
                  </a:tcPr>
                </a:tc>
              </a:tr>
              <a:tr h="348615">
                <a:tc gridSpan="6">
                  <a:txBody>
                    <a:bodyPr/>
                    <a:p>
                      <a:pPr algn="l" rtl="0" eaLnBrk="0">
                        <a:lnSpc>
                          <a:spcPct val="108000"/>
                        </a:lnSpc>
                      </a:pPr>
                      <a:endParaRPr sz="800" dirty="0">
                        <a:latin typeface="Arial" panose="020B0604020202020204"/>
                        <a:ea typeface="Arial" panose="020B0604020202020204"/>
                        <a:cs typeface="Arial" panose="020B0604020202020204"/>
                      </a:endParaRPr>
                    </a:p>
                    <a:p>
                      <a:pPr algn="l" rtl="0" eaLnBrk="0">
                        <a:lnSpc>
                          <a:spcPct val="7000"/>
                        </a:lnSpc>
                      </a:pPr>
                      <a:endParaRPr sz="100" dirty="0">
                        <a:latin typeface="Arial" panose="020B0604020202020204"/>
                        <a:ea typeface="Arial" panose="020B0604020202020204"/>
                        <a:cs typeface="Arial" panose="020B0604020202020204"/>
                      </a:endParaRPr>
                    </a:p>
                    <a:p>
                      <a:pPr marL="520065" algn="l" rtl="0" eaLnBrk="0">
                        <a:lnSpc>
                          <a:spcPct val="84000"/>
                        </a:lnSpc>
                      </a:pPr>
                      <a:r>
                        <a:rPr sz="1300" kern="0" spc="140" dirty="0">
                          <a:solidFill>
                            <a:srgbClr val="21294D">
                              <a:alpha val="100000"/>
                            </a:srgbClr>
                          </a:solidFill>
                          <a:latin typeface="Arial" panose="020B0604020202020204"/>
                          <a:ea typeface="Arial" panose="020B0604020202020204"/>
                          <a:cs typeface="Arial" panose="020B0604020202020204"/>
                        </a:rPr>
                        <a:t>1.3 </a:t>
                      </a:r>
                      <a:r>
                        <a:rPr sz="1300" kern="0" spc="0" dirty="0">
                          <a:solidFill>
                            <a:srgbClr val="21294D">
                              <a:alpha val="100000"/>
                            </a:srgbClr>
                          </a:solidFill>
                          <a:latin typeface="Arial" panose="020B0604020202020204"/>
                          <a:ea typeface="Arial" panose="020B0604020202020204"/>
                          <a:cs typeface="Arial" panose="020B0604020202020204"/>
                        </a:rPr>
                        <a:t>DSUB</a:t>
                      </a:r>
                      <a:r>
                        <a:rPr sz="1300" kern="0" spc="140" dirty="0">
                          <a:solidFill>
                            <a:srgbClr val="21294D">
                              <a:alpha val="100000"/>
                            </a:srgbClr>
                          </a:solidFill>
                          <a:latin typeface="Arial" panose="020B0604020202020204"/>
                          <a:ea typeface="Arial" panose="020B0604020202020204"/>
                          <a:cs typeface="Arial" panose="020B0604020202020204"/>
                        </a:rPr>
                        <a:t> 2W2</a:t>
                      </a:r>
                      <a:r>
                        <a:rPr sz="1300" kern="0" spc="130" dirty="0">
                          <a:solidFill>
                            <a:srgbClr val="21294D">
                              <a:alpha val="100000"/>
                            </a:srgbClr>
                          </a:solidFill>
                          <a:latin typeface="Arial" panose="020B0604020202020204"/>
                          <a:ea typeface="Arial" panose="020B0604020202020204"/>
                          <a:cs typeface="Arial" panose="020B0604020202020204"/>
                        </a:rPr>
                        <a:t> </a:t>
                      </a:r>
                      <a:r>
                        <a:rPr sz="1300" kern="0" spc="0" dirty="0">
                          <a:solidFill>
                            <a:srgbClr val="21294D">
                              <a:alpha val="100000"/>
                            </a:srgbClr>
                          </a:solidFill>
                          <a:latin typeface="Arial" panose="020B0604020202020204"/>
                          <a:ea typeface="Arial" panose="020B0604020202020204"/>
                          <a:cs typeface="Arial" panose="020B0604020202020204"/>
                        </a:rPr>
                        <a:t>Male</a:t>
                      </a:r>
                      <a:r>
                        <a:rPr sz="1300" kern="0" spc="140" dirty="0">
                          <a:solidFill>
                            <a:srgbClr val="21294D">
                              <a:alpha val="100000"/>
                            </a:srgbClr>
                          </a:solidFill>
                          <a:latin typeface="Arial" panose="020B0604020202020204"/>
                          <a:ea typeface="Arial" panose="020B0604020202020204"/>
                          <a:cs typeface="Arial" panose="020B0604020202020204"/>
                        </a:rPr>
                        <a:t> </a:t>
                      </a:r>
                      <a:r>
                        <a:rPr sz="1300" kern="0" spc="0" dirty="0">
                          <a:solidFill>
                            <a:srgbClr val="21294D">
                              <a:alpha val="100000"/>
                            </a:srgbClr>
                          </a:solidFill>
                          <a:latin typeface="Arial" panose="020B0604020202020204"/>
                          <a:ea typeface="Arial" panose="020B0604020202020204"/>
                          <a:cs typeface="Arial" panose="020B0604020202020204"/>
                        </a:rPr>
                        <a:t>Connector</a:t>
                      </a:r>
                      <a:r>
                        <a:rPr sz="1300" kern="0" spc="110" dirty="0">
                          <a:solidFill>
                            <a:srgbClr val="21294D">
                              <a:alpha val="100000"/>
                            </a:srgbClr>
                          </a:solidFill>
                          <a:latin typeface="Arial" panose="020B0604020202020204"/>
                          <a:ea typeface="Arial" panose="020B0604020202020204"/>
                          <a:cs typeface="Arial" panose="020B0604020202020204"/>
                        </a:rPr>
                        <a:t> </a:t>
                      </a:r>
                      <a:r>
                        <a:rPr sz="1300" kern="0" spc="0" dirty="0">
                          <a:solidFill>
                            <a:srgbClr val="21294D">
                              <a:alpha val="100000"/>
                            </a:srgbClr>
                          </a:solidFill>
                          <a:latin typeface="Arial" panose="020B0604020202020204"/>
                          <a:ea typeface="Arial" panose="020B0604020202020204"/>
                          <a:cs typeface="Arial" panose="020B0604020202020204"/>
                        </a:rPr>
                        <a:t>Pinout</a:t>
                      </a:r>
                      <a:endParaRPr sz="1300" dirty="0">
                        <a:latin typeface="Arial" panose="020B0604020202020204"/>
                        <a:ea typeface="Arial" panose="020B0604020202020204"/>
                        <a:cs typeface="Arial" panose="020B0604020202020204"/>
                      </a:endParaRPr>
                    </a:p>
                  </a:txBody>
                  <a:tcPr marL="0" marR="0" marT="0" marB="0" vert="horz">
                    <a:lnL>
                      <a:noFill/>
                    </a:lnL>
                    <a:lnR>
                      <a:noFill/>
                    </a:lnR>
                    <a:lnT>
                      <a:noFill/>
                    </a:lnT>
                    <a:lnB>
                      <a:noFill/>
                    </a:lnB>
                  </a:tcPr>
                </a:tc>
                <a:tc hMerge="1">
                  <a:tcPr marL="0" marR="0" marT="0" marB="0" vert="horz">
                    <a:lnL>
                      <a:noFill/>
                    </a:lnL>
                    <a:lnR>
                      <a:noFill/>
                    </a:lnR>
                    <a:lnT>
                      <a:noFill/>
                    </a:lnT>
                    <a:lnB>
                      <a:noFill/>
                    </a:lnB>
                  </a:tcPr>
                </a:tc>
                <a:tc hMerge="1">
                  <a:tcPr marL="0" marR="0" marT="0" marB="0" vert="horz">
                    <a:lnL>
                      <a:noFill/>
                    </a:lnL>
                    <a:lnR>
                      <a:noFill/>
                    </a:lnR>
                    <a:lnT>
                      <a:noFill/>
                    </a:lnT>
                    <a:lnB>
                      <a:noFill/>
                    </a:lnB>
                  </a:tcPr>
                </a:tc>
                <a:tc hMerge="1">
                  <a:tcPr marL="0" marR="0" marT="0" marB="0" vert="horz">
                    <a:lnL>
                      <a:noFill/>
                    </a:lnL>
                    <a:lnR>
                      <a:noFill/>
                    </a:lnR>
                    <a:lnT>
                      <a:noFill/>
                    </a:lnT>
                    <a:lnB>
                      <a:noFill/>
                    </a:lnB>
                  </a:tcPr>
                </a:tc>
                <a:tc hMerge="1">
                  <a:tcPr marL="0" marR="0" marT="0" marB="0" vert="horz">
                    <a:lnL>
                      <a:noFill/>
                    </a:lnL>
                    <a:lnR>
                      <a:noFill/>
                    </a:lnR>
                    <a:lnT>
                      <a:noFill/>
                    </a:lnT>
                    <a:lnB>
                      <a:noFill/>
                    </a:lnB>
                  </a:tcPr>
                </a:tc>
                <a:tc hMerge="1">
                  <a:tcPr marL="0" marR="0" marT="0" marB="0" vert="horz">
                    <a:lnL>
                      <a:noFill/>
                    </a:lnL>
                    <a:lnR>
                      <a:noFill/>
                    </a:lnR>
                    <a:lnT>
                      <a:noFill/>
                    </a:lnT>
                    <a:lnB>
                      <a:noFill/>
                    </a:lnB>
                  </a:tcPr>
                </a:tc>
              </a:tr>
              <a:tr h="290194">
                <a:tc>
                  <a:txBody>
                    <a:bodyPr/>
                    <a:p>
                      <a:pPr algn="l" rtl="0" eaLnBrk="0">
                        <a:lnSpc>
                          <a:spcPct val="102000"/>
                        </a:lnSpc>
                      </a:pPr>
                      <a:endParaRPr sz="600" dirty="0">
                        <a:latin typeface="Arial" panose="020B0604020202020204"/>
                        <a:ea typeface="Arial" panose="020B0604020202020204"/>
                        <a:cs typeface="Arial" panose="020B0604020202020204"/>
                      </a:endParaRPr>
                    </a:p>
                    <a:p>
                      <a:pPr marL="1118235" algn="l" rtl="0" eaLnBrk="0">
                        <a:lnSpc>
                          <a:spcPct val="76000"/>
                        </a:lnSpc>
                        <a:spcBef>
                          <a:spcPts val="5"/>
                        </a:spcBef>
                      </a:pPr>
                      <a:r>
                        <a:rPr sz="1300" kern="0" spc="0" dirty="0">
                          <a:solidFill>
                            <a:srgbClr val="FFFFFF">
                              <a:alpha val="100000"/>
                            </a:srgbClr>
                          </a:solidFill>
                          <a:latin typeface="Arial Narrow" panose="020B0606020202030204"/>
                          <a:ea typeface="Arial Narrow" panose="020B0606020202030204"/>
                          <a:cs typeface="Arial Narrow" panose="020B0606020202030204"/>
                        </a:rPr>
                        <a:t>Pin</a:t>
                      </a:r>
                      <a:endParaRPr sz="1300" dirty="0">
                        <a:latin typeface="Arial Narrow" panose="020B0606020202030204"/>
                        <a:ea typeface="Arial Narrow" panose="020B0606020202030204"/>
                        <a:cs typeface="Arial Narrow" panose="020B0606020202030204"/>
                      </a:endParaRPr>
                    </a:p>
                  </a:txBody>
                  <a:tcPr marL="0" marR="0" marT="0" marB="0" vert="horz">
                    <a:lnL>
                      <a:noFill/>
                    </a:lnL>
                    <a:lnR w="3175" cap="flat" cmpd="sng" algn="ctr">
                      <a:solidFill>
                        <a:srgbClr val="21294D"/>
                      </a:solidFill>
                      <a:prstDash val="solid"/>
                      <a:round/>
                      <a:headEnd type="none" w="med" len="med"/>
                      <a:tailEnd type="none" w="med" len="med"/>
                    </a:lnR>
                    <a:lnT>
                      <a:noFill/>
                    </a:lnT>
                    <a:lnB>
                      <a:noFill/>
                    </a:lnB>
                  </a:tcPr>
                </a:tc>
                <a:tc>
                  <a:txBody>
                    <a:bodyPr/>
                    <a:p>
                      <a:pPr algn="l" rtl="0" eaLnBrk="0">
                        <a:lnSpc>
                          <a:spcPct val="102000"/>
                        </a:lnSpc>
                      </a:pPr>
                      <a:endParaRPr sz="600" dirty="0">
                        <a:latin typeface="Arial" panose="020B0604020202020204"/>
                        <a:ea typeface="Arial" panose="020B0604020202020204"/>
                        <a:cs typeface="Arial" panose="020B0604020202020204"/>
                      </a:endParaRPr>
                    </a:p>
                    <a:p>
                      <a:pPr marL="201930" algn="l" rtl="0" eaLnBrk="0">
                        <a:lnSpc>
                          <a:spcPct val="76000"/>
                        </a:lnSpc>
                        <a:spcBef>
                          <a:spcPts val="5"/>
                        </a:spcBef>
                      </a:pPr>
                      <a:r>
                        <a:rPr sz="1300" kern="0" spc="10" dirty="0">
                          <a:solidFill>
                            <a:srgbClr val="FFFFFF">
                              <a:alpha val="100000"/>
                            </a:srgbClr>
                          </a:solidFill>
                          <a:latin typeface="Arial Narrow" panose="020B0606020202030204"/>
                          <a:ea typeface="Arial Narrow" panose="020B0606020202030204"/>
                          <a:cs typeface="Arial Narrow" panose="020B0606020202030204"/>
                        </a:rPr>
                        <a:t>Label</a:t>
                      </a:r>
                      <a:endParaRPr sz="1300" dirty="0">
                        <a:latin typeface="Arial Narrow" panose="020B0606020202030204"/>
                        <a:ea typeface="Arial Narrow" panose="020B0606020202030204"/>
                        <a:cs typeface="Arial Narrow" panose="020B0606020202030204"/>
                      </a:endParaRPr>
                    </a:p>
                  </a:txBody>
                  <a:tcPr marL="0" marR="0" marT="0" marB="0" vert="horz">
                    <a:lnL w="3175" cap="flat" cmpd="sng" algn="ctr">
                      <a:solidFill>
                        <a:srgbClr val="21294D"/>
                      </a:solidFill>
                      <a:prstDash val="solid"/>
                      <a:round/>
                      <a:headEnd type="none" w="med" len="med"/>
                      <a:tailEnd type="none" w="med" len="med"/>
                    </a:lnL>
                    <a:lnR w="3175" cap="flat" cmpd="sng" algn="ctr">
                      <a:solidFill>
                        <a:srgbClr val="21294D"/>
                      </a:solidFill>
                      <a:prstDash val="solid"/>
                      <a:round/>
                      <a:headEnd type="none" w="med" len="med"/>
                      <a:tailEnd type="none" w="med" len="med"/>
                    </a:lnR>
                    <a:lnT>
                      <a:noFill/>
                    </a:lnT>
                    <a:lnB>
                      <a:noFill/>
                    </a:lnB>
                  </a:tcPr>
                </a:tc>
                <a:tc>
                  <a:txBody>
                    <a:bodyPr/>
                    <a:p>
                      <a:pPr algn="l" rtl="0" eaLnBrk="0">
                        <a:lnSpc>
                          <a:spcPct val="107000"/>
                        </a:lnSpc>
                      </a:pPr>
                      <a:endParaRPr sz="600" dirty="0">
                        <a:latin typeface="Arial" panose="020B0604020202020204"/>
                        <a:ea typeface="Arial" panose="020B0604020202020204"/>
                        <a:cs typeface="Arial" panose="020B0604020202020204"/>
                      </a:endParaRPr>
                    </a:p>
                    <a:p>
                      <a:pPr marL="136525" algn="l" rtl="0" eaLnBrk="0">
                        <a:lnSpc>
                          <a:spcPct val="76000"/>
                        </a:lnSpc>
                        <a:spcBef>
                          <a:spcPts val="5"/>
                        </a:spcBef>
                      </a:pPr>
                      <a:r>
                        <a:rPr sz="1300" kern="0" spc="20" dirty="0">
                          <a:solidFill>
                            <a:srgbClr val="FFFFFF">
                              <a:alpha val="100000"/>
                            </a:srgbClr>
                          </a:solidFill>
                          <a:latin typeface="Arial Narrow" panose="020B0606020202030204"/>
                          <a:ea typeface="Arial Narrow" panose="020B0606020202030204"/>
                          <a:cs typeface="Arial Narrow" panose="020B0606020202030204"/>
                        </a:rPr>
                        <a:t>Function</a:t>
                      </a:r>
                      <a:endParaRPr sz="1300" dirty="0">
                        <a:latin typeface="Arial Narrow" panose="020B0606020202030204"/>
                        <a:ea typeface="Arial Narrow" panose="020B0606020202030204"/>
                        <a:cs typeface="Arial Narrow" panose="020B0606020202030204"/>
                      </a:endParaRPr>
                    </a:p>
                  </a:txBody>
                  <a:tcPr marL="0" marR="0" marT="0" marB="0" vert="horz">
                    <a:lnL w="3175" cap="flat" cmpd="sng" algn="ctr">
                      <a:solidFill>
                        <a:srgbClr val="21294D"/>
                      </a:solidFill>
                      <a:prstDash val="solid"/>
                      <a:round/>
                      <a:headEnd type="none" w="med" len="med"/>
                      <a:tailEnd type="none" w="med" len="med"/>
                    </a:lnL>
                    <a:lnR w="3175" cap="flat" cmpd="sng" algn="ctr">
                      <a:solidFill>
                        <a:srgbClr val="21294D"/>
                      </a:solidFill>
                      <a:prstDash val="solid"/>
                      <a:round/>
                      <a:headEnd type="none" w="med" len="med"/>
                      <a:tailEnd type="none" w="med" len="med"/>
                    </a:lnR>
                    <a:lnT>
                      <a:noFill/>
                    </a:lnT>
                    <a:lnB>
                      <a:noFill/>
                    </a:lnB>
                  </a:tcPr>
                </a:tc>
                <a:tc gridSpan="3">
                  <a:txBody>
                    <a:bodyPr/>
                    <a:p>
                      <a:pPr algn="l" rtl="0" eaLnBrk="0">
                        <a:lnSpc>
                          <a:spcPct val="102000"/>
                        </a:lnSpc>
                      </a:pPr>
                      <a:endParaRPr sz="600" dirty="0">
                        <a:latin typeface="Arial" panose="020B0604020202020204"/>
                        <a:ea typeface="Arial" panose="020B0604020202020204"/>
                        <a:cs typeface="Arial" panose="020B0604020202020204"/>
                      </a:endParaRPr>
                    </a:p>
                    <a:p>
                      <a:pPr marL="1261110" algn="l" rtl="0" eaLnBrk="0">
                        <a:lnSpc>
                          <a:spcPct val="76000"/>
                        </a:lnSpc>
                        <a:spcBef>
                          <a:spcPts val="5"/>
                        </a:spcBef>
                      </a:pPr>
                      <a:r>
                        <a:rPr sz="1300" kern="0" spc="20" dirty="0">
                          <a:solidFill>
                            <a:srgbClr val="FFFFFF">
                              <a:alpha val="100000"/>
                            </a:srgbClr>
                          </a:solidFill>
                          <a:latin typeface="Arial Narrow" panose="020B0606020202030204"/>
                          <a:ea typeface="Arial Narrow" panose="020B0606020202030204"/>
                          <a:cs typeface="Arial Narrow" panose="020B0606020202030204"/>
                        </a:rPr>
                        <a:t>Remarks</a:t>
                      </a:r>
                      <a:endParaRPr sz="1300" dirty="0">
                        <a:latin typeface="Arial Narrow" panose="020B0606020202030204"/>
                        <a:ea typeface="Arial Narrow" panose="020B0606020202030204"/>
                        <a:cs typeface="Arial Narrow" panose="020B0606020202030204"/>
                      </a:endParaRPr>
                    </a:p>
                  </a:txBody>
                  <a:tcPr marL="0" marR="0" marT="0" marB="0" vert="horz">
                    <a:lnL w="3175" cap="flat" cmpd="sng" algn="ctr">
                      <a:solidFill>
                        <a:srgbClr val="21294D"/>
                      </a:solidFill>
                      <a:prstDash val="solid"/>
                      <a:round/>
                      <a:headEnd type="none" w="med" len="med"/>
                      <a:tailEnd type="none" w="med" len="med"/>
                    </a:lnL>
                    <a:lnR>
                      <a:noFill/>
                    </a:lnR>
                    <a:lnT>
                      <a:noFill/>
                    </a:lnT>
                    <a:lnB>
                      <a:noFill/>
                    </a:lnB>
                  </a:tcPr>
                </a:tc>
                <a:tc hMerge="1">
                  <a:tcPr marL="0" marR="0" marT="0" marB="0" vert="horz">
                    <a:lnL w="3175" cap="flat" cmpd="sng" algn="ctr">
                      <a:solidFill>
                        <a:srgbClr val="21294D"/>
                      </a:solidFill>
                      <a:prstDash val="solid"/>
                      <a:round/>
                      <a:headEnd type="none" w="med" len="med"/>
                      <a:tailEnd type="none" w="med" len="med"/>
                    </a:lnL>
                    <a:lnR>
                      <a:noFill/>
                    </a:lnR>
                    <a:lnT>
                      <a:noFill/>
                    </a:lnT>
                    <a:lnB>
                      <a:noFill/>
                    </a:lnB>
                  </a:tcPr>
                </a:tc>
                <a:tc hMerge="1">
                  <a:tcPr marL="0" marR="0" marT="0" marB="0" vert="horz">
                    <a:lnL w="3175" cap="flat" cmpd="sng" algn="ctr">
                      <a:solidFill>
                        <a:srgbClr val="21294D"/>
                      </a:solidFill>
                      <a:prstDash val="solid"/>
                      <a:round/>
                      <a:headEnd type="none" w="med" len="med"/>
                      <a:tailEnd type="none" w="med" len="med"/>
                    </a:lnL>
                    <a:lnR>
                      <a:noFill/>
                    </a:lnR>
                    <a:lnT>
                      <a:noFill/>
                    </a:lnT>
                    <a:lnB>
                      <a:noFill/>
                    </a:lnB>
                  </a:tcPr>
                </a:tc>
              </a:tr>
              <a:tr h="355600">
                <a:tc>
                  <a:txBody>
                    <a:bodyPr/>
                    <a:p>
                      <a:pPr algn="l" rtl="0" eaLnBrk="0">
                        <a:lnSpc>
                          <a:spcPct val="100000"/>
                        </a:lnSpc>
                      </a:pPr>
                      <a:endParaRPr sz="900" dirty="0">
                        <a:latin typeface="Arial" panose="020B0604020202020204"/>
                        <a:ea typeface="Arial" panose="020B0604020202020204"/>
                        <a:cs typeface="Arial" panose="020B0604020202020204"/>
                      </a:endParaRPr>
                    </a:p>
                    <a:p>
                      <a:pPr marL="1119505" algn="l" rtl="0" eaLnBrk="0">
                        <a:lnSpc>
                          <a:spcPct val="75000"/>
                        </a:lnSpc>
                        <a:spcBef>
                          <a:spcPts val="0"/>
                        </a:spcBef>
                      </a:pPr>
                      <a:r>
                        <a:rPr sz="1300" kern="0" spc="50" dirty="0">
                          <a:solidFill>
                            <a:srgbClr val="231F20">
                              <a:alpha val="100000"/>
                            </a:srgbClr>
                          </a:solidFill>
                          <a:latin typeface="Arial" panose="020B0604020202020204"/>
                          <a:ea typeface="Arial" panose="020B0604020202020204"/>
                          <a:cs typeface="Arial" panose="020B0604020202020204"/>
                        </a:rPr>
                        <a:t>A1</a:t>
                      </a:r>
                      <a:endParaRPr sz="1300" dirty="0">
                        <a:latin typeface="Arial" panose="020B0604020202020204"/>
                        <a:ea typeface="Arial" panose="020B0604020202020204"/>
                        <a:cs typeface="Arial" panose="020B0604020202020204"/>
                      </a:endParaRPr>
                    </a:p>
                  </a:txBody>
                  <a:tcPr marL="0" marR="0" marT="0" marB="0" vert="horz">
                    <a:lnL>
                      <a:noFill/>
                    </a:lnL>
                    <a:lnR w="3175" cap="flat" cmpd="sng" algn="ctr">
                      <a:solidFill>
                        <a:srgbClr val="21294D"/>
                      </a:solidFill>
                      <a:prstDash val="solid"/>
                      <a:round/>
                      <a:headEnd type="none" w="med" len="med"/>
                      <a:tailEnd type="none" w="med" len="med"/>
                    </a:lnR>
                    <a:lnT>
                      <a:noFill/>
                    </a:lnT>
                    <a:lnB>
                      <a:noFill/>
                    </a:lnB>
                  </a:tcPr>
                </a:tc>
                <a:tc>
                  <a:txBody>
                    <a:bodyPr/>
                    <a:p>
                      <a:pPr algn="l" rtl="0" eaLnBrk="0">
                        <a:lnSpc>
                          <a:spcPct val="112000"/>
                        </a:lnSpc>
                      </a:pPr>
                      <a:endParaRPr sz="800" dirty="0">
                        <a:latin typeface="Arial" panose="020B0604020202020204"/>
                        <a:ea typeface="Arial" panose="020B0604020202020204"/>
                        <a:cs typeface="Arial" panose="020B0604020202020204"/>
                      </a:endParaRPr>
                    </a:p>
                    <a:p>
                      <a:pPr marL="205105" algn="l" rtl="0" eaLnBrk="0">
                        <a:lnSpc>
                          <a:spcPct val="76000"/>
                        </a:lnSpc>
                        <a:spcBef>
                          <a:spcPts val="0"/>
                        </a:spcBef>
                      </a:pPr>
                      <a:r>
                        <a:rPr sz="1300" kern="0" spc="60" dirty="0">
                          <a:solidFill>
                            <a:srgbClr val="231F20">
                              <a:alpha val="100000"/>
                            </a:srgbClr>
                          </a:solidFill>
                          <a:latin typeface="Arial" panose="020B0604020202020204"/>
                          <a:ea typeface="Arial" panose="020B0604020202020204"/>
                          <a:cs typeface="Arial" panose="020B0604020202020204"/>
                        </a:rPr>
                        <a:t>VDD</a:t>
                      </a:r>
                      <a:endParaRPr sz="1300" dirty="0">
                        <a:latin typeface="Arial" panose="020B0604020202020204"/>
                        <a:ea typeface="Arial" panose="020B0604020202020204"/>
                        <a:cs typeface="Arial" panose="020B0604020202020204"/>
                      </a:endParaRPr>
                    </a:p>
                  </a:txBody>
                  <a:tcPr marL="0" marR="0" marT="0" marB="0" vert="horz">
                    <a:lnL w="3175" cap="flat" cmpd="sng" algn="ctr">
                      <a:solidFill>
                        <a:srgbClr val="21294D"/>
                      </a:solidFill>
                      <a:prstDash val="solid"/>
                      <a:round/>
                      <a:headEnd type="none" w="med" len="med"/>
                      <a:tailEnd type="none" w="med" len="med"/>
                    </a:lnL>
                    <a:lnR w="3175" cap="flat" cmpd="sng" algn="ctr">
                      <a:solidFill>
                        <a:srgbClr val="21294D"/>
                      </a:solidFill>
                      <a:prstDash val="solid"/>
                      <a:round/>
                      <a:headEnd type="none" w="med" len="med"/>
                      <a:tailEnd type="none" w="med" len="med"/>
                    </a:lnR>
                    <a:lnT>
                      <a:noFill/>
                    </a:lnT>
                    <a:lnB>
                      <a:noFill/>
                    </a:lnB>
                  </a:tcPr>
                </a:tc>
                <a:tc>
                  <a:txBody>
                    <a:bodyPr/>
                    <a:p>
                      <a:pPr algn="l" rtl="0" eaLnBrk="0">
                        <a:lnSpc>
                          <a:spcPct val="100000"/>
                        </a:lnSpc>
                      </a:pPr>
                      <a:endParaRPr sz="900" dirty="0">
                        <a:latin typeface="Arial" panose="020B0604020202020204"/>
                        <a:ea typeface="Arial" panose="020B0604020202020204"/>
                        <a:cs typeface="Arial" panose="020B0604020202020204"/>
                      </a:endParaRPr>
                    </a:p>
                    <a:p>
                      <a:pPr marL="215900" algn="l" rtl="0" eaLnBrk="0">
                        <a:lnSpc>
                          <a:spcPct val="75000"/>
                        </a:lnSpc>
                        <a:spcBef>
                          <a:spcPts val="0"/>
                        </a:spcBef>
                      </a:pPr>
                      <a:r>
                        <a:rPr sz="1300" kern="0" spc="30" dirty="0">
                          <a:solidFill>
                            <a:srgbClr val="231F20">
                              <a:alpha val="100000"/>
                            </a:srgbClr>
                          </a:solidFill>
                          <a:latin typeface="Arial" panose="020B0604020202020204"/>
                          <a:ea typeface="Arial" panose="020B0604020202020204"/>
                          <a:cs typeface="Arial" panose="020B0604020202020204"/>
                        </a:rPr>
                        <a:t>+28V</a:t>
                      </a:r>
                      <a:endParaRPr sz="1300" dirty="0">
                        <a:latin typeface="Arial" panose="020B0604020202020204"/>
                        <a:ea typeface="Arial" panose="020B0604020202020204"/>
                        <a:cs typeface="Arial" panose="020B0604020202020204"/>
                      </a:endParaRPr>
                    </a:p>
                  </a:txBody>
                  <a:tcPr marL="0" marR="0" marT="0" marB="0" vert="horz">
                    <a:lnL w="3175" cap="flat" cmpd="sng" algn="ctr">
                      <a:solidFill>
                        <a:srgbClr val="21294D"/>
                      </a:solidFill>
                      <a:prstDash val="solid"/>
                      <a:round/>
                      <a:headEnd type="none" w="med" len="med"/>
                      <a:tailEnd type="none" w="med" len="med"/>
                    </a:lnL>
                    <a:lnR w="3175" cap="flat" cmpd="sng" algn="ctr">
                      <a:solidFill>
                        <a:srgbClr val="21294D"/>
                      </a:solidFill>
                      <a:prstDash val="solid"/>
                      <a:round/>
                      <a:headEnd type="none" w="med" len="med"/>
                      <a:tailEnd type="none" w="med" len="med"/>
                    </a:lnR>
                    <a:lnT>
                      <a:noFill/>
                    </a:lnT>
                    <a:lnB>
                      <a:noFill/>
                    </a:lnB>
                  </a:tcPr>
                </a:tc>
                <a:tc gridSpan="3">
                  <a:txBody>
                    <a:bodyPr/>
                    <a:p>
                      <a:pPr algn="l" rtl="0" eaLnBrk="0">
                        <a:lnSpc>
                          <a:spcPct val="110000"/>
                        </a:lnSpc>
                      </a:pPr>
                      <a:endParaRPr sz="800" dirty="0">
                        <a:latin typeface="Arial" panose="020B0604020202020204"/>
                        <a:ea typeface="Arial" panose="020B0604020202020204"/>
                        <a:cs typeface="Arial" panose="020B0604020202020204"/>
                      </a:endParaRPr>
                    </a:p>
                    <a:p>
                      <a:pPr algn="l" rtl="0" eaLnBrk="0">
                        <a:lnSpc>
                          <a:spcPct val="7000"/>
                        </a:lnSpc>
                      </a:pPr>
                      <a:endParaRPr sz="100" dirty="0">
                        <a:latin typeface="Arial" panose="020B0604020202020204"/>
                        <a:ea typeface="Arial" panose="020B0604020202020204"/>
                        <a:cs typeface="Arial" panose="020B0604020202020204"/>
                      </a:endParaRPr>
                    </a:p>
                    <a:p>
                      <a:pPr marL="639445" algn="l" rtl="0" eaLnBrk="0">
                        <a:lnSpc>
                          <a:spcPct val="85000"/>
                        </a:lnSpc>
                      </a:pPr>
                      <a:r>
                        <a:rPr sz="1300" kern="0" spc="40" dirty="0">
                          <a:solidFill>
                            <a:srgbClr val="231F20">
                              <a:alpha val="100000"/>
                            </a:srgbClr>
                          </a:solidFill>
                          <a:latin typeface="Arial" panose="020B0604020202020204"/>
                          <a:ea typeface="Arial" panose="020B0604020202020204"/>
                          <a:cs typeface="Arial" panose="020B0604020202020204"/>
                        </a:rPr>
                        <a:t>Positive power</a:t>
                      </a:r>
                      <a:r>
                        <a:rPr sz="1300" kern="0" spc="50" dirty="0">
                          <a:solidFill>
                            <a:srgbClr val="231F20">
                              <a:alpha val="100000"/>
                            </a:srgbClr>
                          </a:solidFill>
                          <a:latin typeface="Arial" panose="020B0604020202020204"/>
                          <a:ea typeface="Arial" panose="020B0604020202020204"/>
                          <a:cs typeface="Arial" panose="020B0604020202020204"/>
                        </a:rPr>
                        <a:t> </a:t>
                      </a:r>
                      <a:r>
                        <a:rPr sz="1300" kern="0" spc="40" dirty="0">
                          <a:solidFill>
                            <a:srgbClr val="231F20">
                              <a:alpha val="100000"/>
                            </a:srgbClr>
                          </a:solidFill>
                          <a:latin typeface="Arial" panose="020B0604020202020204"/>
                          <a:ea typeface="Arial" panose="020B0604020202020204"/>
                          <a:cs typeface="Arial" panose="020B0604020202020204"/>
                        </a:rPr>
                        <a:t>su</a:t>
                      </a:r>
                      <a:r>
                        <a:rPr sz="1300" kern="0" spc="30" dirty="0">
                          <a:solidFill>
                            <a:srgbClr val="231F20">
                              <a:alpha val="100000"/>
                            </a:srgbClr>
                          </a:solidFill>
                          <a:latin typeface="Arial" panose="020B0604020202020204"/>
                          <a:ea typeface="Arial" panose="020B0604020202020204"/>
                          <a:cs typeface="Arial" panose="020B0604020202020204"/>
                        </a:rPr>
                        <a:t>pply</a:t>
                      </a:r>
                      <a:endParaRPr sz="1300" dirty="0">
                        <a:latin typeface="Arial" panose="020B0604020202020204"/>
                        <a:ea typeface="Arial" panose="020B0604020202020204"/>
                        <a:cs typeface="Arial" panose="020B0604020202020204"/>
                      </a:endParaRPr>
                    </a:p>
                  </a:txBody>
                  <a:tcPr marL="0" marR="0" marT="0" marB="0" vert="horz">
                    <a:lnL w="3175" cap="flat" cmpd="sng" algn="ctr">
                      <a:solidFill>
                        <a:srgbClr val="21294D"/>
                      </a:solidFill>
                      <a:prstDash val="solid"/>
                      <a:round/>
                      <a:headEnd type="none" w="med" len="med"/>
                      <a:tailEnd type="none" w="med" len="med"/>
                    </a:lnL>
                    <a:lnR>
                      <a:noFill/>
                    </a:lnR>
                    <a:lnT>
                      <a:noFill/>
                    </a:lnT>
                    <a:lnB>
                      <a:noFill/>
                    </a:lnB>
                  </a:tcPr>
                </a:tc>
                <a:tc hMerge="1">
                  <a:tcPr marL="0" marR="0" marT="0" marB="0" vert="horz">
                    <a:lnL w="3175" cap="flat" cmpd="sng" algn="ctr">
                      <a:solidFill>
                        <a:srgbClr val="21294D"/>
                      </a:solidFill>
                      <a:prstDash val="solid"/>
                      <a:round/>
                      <a:headEnd type="none" w="med" len="med"/>
                      <a:tailEnd type="none" w="med" len="med"/>
                    </a:lnL>
                    <a:lnR>
                      <a:noFill/>
                    </a:lnR>
                    <a:lnT>
                      <a:noFill/>
                    </a:lnT>
                    <a:lnB>
                      <a:noFill/>
                    </a:lnB>
                  </a:tcPr>
                </a:tc>
                <a:tc hMerge="1">
                  <a:tcPr marL="0" marR="0" marT="0" marB="0" vert="horz">
                    <a:lnL w="3175" cap="flat" cmpd="sng" algn="ctr">
                      <a:solidFill>
                        <a:srgbClr val="21294D"/>
                      </a:solidFill>
                      <a:prstDash val="solid"/>
                      <a:round/>
                      <a:headEnd type="none" w="med" len="med"/>
                      <a:tailEnd type="none" w="med" len="med"/>
                    </a:lnL>
                    <a:lnR>
                      <a:noFill/>
                    </a:lnR>
                    <a:lnT>
                      <a:noFill/>
                    </a:lnT>
                    <a:lnB>
                      <a:noFill/>
                    </a:lnB>
                  </a:tcPr>
                </a:tc>
              </a:tr>
              <a:tr h="317500">
                <a:tc>
                  <a:txBody>
                    <a:bodyPr/>
                    <a:p>
                      <a:pPr algn="l" rtl="0" eaLnBrk="0">
                        <a:lnSpc>
                          <a:spcPct val="119000"/>
                        </a:lnSpc>
                      </a:pPr>
                      <a:endParaRPr sz="500" dirty="0">
                        <a:latin typeface="Arial" panose="020B0604020202020204"/>
                        <a:ea typeface="Arial" panose="020B0604020202020204"/>
                        <a:cs typeface="Arial" panose="020B0604020202020204"/>
                      </a:endParaRPr>
                    </a:p>
                    <a:p>
                      <a:pPr marL="1119505" algn="l" rtl="0" eaLnBrk="0">
                        <a:lnSpc>
                          <a:spcPct val="75000"/>
                        </a:lnSpc>
                        <a:spcBef>
                          <a:spcPts val="0"/>
                        </a:spcBef>
                      </a:pPr>
                      <a:r>
                        <a:rPr sz="1300" kern="0" spc="50" dirty="0">
                          <a:solidFill>
                            <a:srgbClr val="231F20">
                              <a:alpha val="100000"/>
                            </a:srgbClr>
                          </a:solidFill>
                          <a:latin typeface="Arial" panose="020B0604020202020204"/>
                          <a:ea typeface="Arial" panose="020B0604020202020204"/>
                          <a:cs typeface="Arial" panose="020B0604020202020204"/>
                        </a:rPr>
                        <a:t>A2</a:t>
                      </a:r>
                      <a:endParaRPr sz="1300" dirty="0">
                        <a:latin typeface="Arial" panose="020B0604020202020204"/>
                        <a:ea typeface="Arial" panose="020B0604020202020204"/>
                        <a:cs typeface="Arial" panose="020B0604020202020204"/>
                      </a:endParaRPr>
                    </a:p>
                  </a:txBody>
                  <a:tcPr marL="0" marR="0" marT="0" marB="0" vert="horz">
                    <a:lnL>
                      <a:noFill/>
                    </a:lnL>
                    <a:lnR w="3175" cap="flat" cmpd="sng" algn="ctr">
                      <a:solidFill>
                        <a:srgbClr val="21294D"/>
                      </a:solidFill>
                      <a:prstDash val="solid"/>
                      <a:round/>
                      <a:headEnd type="none" w="med" len="med"/>
                      <a:tailEnd type="none" w="med" len="med"/>
                    </a:lnR>
                    <a:lnT>
                      <a:noFill/>
                    </a:lnT>
                    <a:lnB>
                      <a:noFill/>
                    </a:lnB>
                  </a:tcPr>
                </a:tc>
                <a:tc>
                  <a:txBody>
                    <a:bodyPr/>
                    <a:p>
                      <a:pPr algn="l" rtl="0" eaLnBrk="0">
                        <a:lnSpc>
                          <a:spcPct val="116000"/>
                        </a:lnSpc>
                      </a:pPr>
                      <a:endParaRPr sz="500" dirty="0">
                        <a:latin typeface="Arial" panose="020B0604020202020204"/>
                        <a:ea typeface="Arial" panose="020B0604020202020204"/>
                        <a:cs typeface="Arial" panose="020B0604020202020204"/>
                      </a:endParaRPr>
                    </a:p>
                    <a:p>
                      <a:pPr marL="213995" algn="l" rtl="0" eaLnBrk="0">
                        <a:lnSpc>
                          <a:spcPct val="77000"/>
                        </a:lnSpc>
                        <a:spcBef>
                          <a:spcPts val="5"/>
                        </a:spcBef>
                      </a:pPr>
                      <a:r>
                        <a:rPr sz="1300" kern="0" spc="40" dirty="0">
                          <a:solidFill>
                            <a:srgbClr val="231F20">
                              <a:alpha val="100000"/>
                            </a:srgbClr>
                          </a:solidFill>
                          <a:latin typeface="Arial" panose="020B0604020202020204"/>
                          <a:ea typeface="Arial" panose="020B0604020202020204"/>
                          <a:cs typeface="Arial" panose="020B0604020202020204"/>
                        </a:rPr>
                        <a:t>GND</a:t>
                      </a:r>
                      <a:endParaRPr sz="1300" dirty="0">
                        <a:latin typeface="Arial" panose="020B0604020202020204"/>
                        <a:ea typeface="Arial" panose="020B0604020202020204"/>
                        <a:cs typeface="Arial" panose="020B0604020202020204"/>
                      </a:endParaRPr>
                    </a:p>
                  </a:txBody>
                  <a:tcPr marL="0" marR="0" marT="0" marB="0" vert="horz">
                    <a:lnL w="3175" cap="flat" cmpd="sng" algn="ctr">
                      <a:solidFill>
                        <a:srgbClr val="21294D"/>
                      </a:solidFill>
                      <a:prstDash val="solid"/>
                      <a:round/>
                      <a:headEnd type="none" w="med" len="med"/>
                      <a:tailEnd type="none" w="med" len="med"/>
                    </a:lnL>
                    <a:lnR w="3175" cap="flat" cmpd="sng" algn="ctr">
                      <a:solidFill>
                        <a:srgbClr val="21294D"/>
                      </a:solidFill>
                      <a:prstDash val="solid"/>
                      <a:round/>
                      <a:headEnd type="none" w="med" len="med"/>
                      <a:tailEnd type="none" w="med" len="med"/>
                    </a:lnR>
                    <a:lnT>
                      <a:noFill/>
                    </a:lnT>
                    <a:lnB>
                      <a:noFill/>
                    </a:lnB>
                  </a:tcPr>
                </a:tc>
                <a:tc>
                  <a:txBody>
                    <a:bodyPr/>
                    <a:p>
                      <a:pPr algn="l" rtl="0" eaLnBrk="0">
                        <a:lnSpc>
                          <a:spcPct val="116000"/>
                        </a:lnSpc>
                      </a:pPr>
                      <a:endParaRPr sz="500" dirty="0">
                        <a:latin typeface="Arial" panose="020B0604020202020204"/>
                        <a:ea typeface="Arial" panose="020B0604020202020204"/>
                        <a:cs typeface="Arial" panose="020B0604020202020204"/>
                      </a:endParaRPr>
                    </a:p>
                    <a:p>
                      <a:pPr marL="230505" algn="l" rtl="0" eaLnBrk="0">
                        <a:lnSpc>
                          <a:spcPct val="77000"/>
                        </a:lnSpc>
                        <a:spcBef>
                          <a:spcPts val="5"/>
                        </a:spcBef>
                      </a:pPr>
                      <a:r>
                        <a:rPr sz="1300" kern="0" spc="40" dirty="0">
                          <a:solidFill>
                            <a:srgbClr val="231F20">
                              <a:alpha val="100000"/>
                            </a:srgbClr>
                          </a:solidFill>
                          <a:latin typeface="Arial" panose="020B0604020202020204"/>
                          <a:ea typeface="Arial" panose="020B0604020202020204"/>
                          <a:cs typeface="Arial" panose="020B0604020202020204"/>
                        </a:rPr>
                        <a:t>GND</a:t>
                      </a:r>
                      <a:endParaRPr sz="1300" dirty="0">
                        <a:latin typeface="Arial" panose="020B0604020202020204"/>
                        <a:ea typeface="Arial" panose="020B0604020202020204"/>
                        <a:cs typeface="Arial" panose="020B0604020202020204"/>
                      </a:endParaRPr>
                    </a:p>
                  </a:txBody>
                  <a:tcPr marL="0" marR="0" marT="0" marB="0" vert="horz">
                    <a:lnL w="3175" cap="flat" cmpd="sng" algn="ctr">
                      <a:solidFill>
                        <a:srgbClr val="21294D"/>
                      </a:solidFill>
                      <a:prstDash val="solid"/>
                      <a:round/>
                      <a:headEnd type="none" w="med" len="med"/>
                      <a:tailEnd type="none" w="med" len="med"/>
                    </a:lnL>
                    <a:lnR w="3175" cap="flat" cmpd="sng" algn="ctr">
                      <a:solidFill>
                        <a:srgbClr val="21294D"/>
                      </a:solidFill>
                      <a:prstDash val="solid"/>
                      <a:round/>
                      <a:headEnd type="none" w="med" len="med"/>
                      <a:tailEnd type="none" w="med" len="med"/>
                    </a:lnR>
                    <a:lnT>
                      <a:noFill/>
                    </a:lnT>
                    <a:lnB>
                      <a:noFill/>
                    </a:lnB>
                  </a:tcPr>
                </a:tc>
                <a:tc gridSpan="3">
                  <a:txBody>
                    <a:bodyPr/>
                    <a:p>
                      <a:pPr algn="l" rtl="0" eaLnBrk="0">
                        <a:lnSpc>
                          <a:spcPct val="116000"/>
                        </a:lnSpc>
                      </a:pPr>
                      <a:endParaRPr sz="500" dirty="0">
                        <a:latin typeface="Arial" panose="020B0604020202020204"/>
                        <a:ea typeface="Arial" panose="020B0604020202020204"/>
                        <a:cs typeface="Arial" panose="020B0604020202020204"/>
                      </a:endParaRPr>
                    </a:p>
                    <a:p>
                      <a:pPr marL="1028065" algn="l" rtl="0" eaLnBrk="0">
                        <a:lnSpc>
                          <a:spcPct val="84000"/>
                        </a:lnSpc>
                        <a:spcBef>
                          <a:spcPts val="5"/>
                        </a:spcBef>
                      </a:pPr>
                      <a:r>
                        <a:rPr sz="1300" kern="0" spc="30" dirty="0">
                          <a:solidFill>
                            <a:srgbClr val="231F20">
                              <a:alpha val="100000"/>
                            </a:srgbClr>
                          </a:solidFill>
                          <a:latin typeface="Arial" panose="020B0604020202020204"/>
                          <a:ea typeface="Arial" panose="020B0604020202020204"/>
                          <a:cs typeface="Arial" panose="020B0604020202020204"/>
                        </a:rPr>
                        <a:t>Power</a:t>
                      </a:r>
                      <a:r>
                        <a:rPr sz="1300" kern="0" spc="90" dirty="0">
                          <a:solidFill>
                            <a:srgbClr val="231F20">
                              <a:alpha val="100000"/>
                            </a:srgbClr>
                          </a:solidFill>
                          <a:latin typeface="Arial" panose="020B0604020202020204"/>
                          <a:ea typeface="Arial" panose="020B0604020202020204"/>
                          <a:cs typeface="Arial" panose="020B0604020202020204"/>
                        </a:rPr>
                        <a:t> </a:t>
                      </a:r>
                      <a:r>
                        <a:rPr sz="1300" kern="0" spc="30" dirty="0">
                          <a:solidFill>
                            <a:srgbClr val="231F20">
                              <a:alpha val="100000"/>
                            </a:srgbClr>
                          </a:solidFill>
                          <a:latin typeface="Arial" panose="020B0604020202020204"/>
                          <a:ea typeface="Arial" panose="020B0604020202020204"/>
                          <a:cs typeface="Arial" panose="020B0604020202020204"/>
                        </a:rPr>
                        <a:t>return</a:t>
                      </a:r>
                      <a:endParaRPr sz="1300" dirty="0">
                        <a:latin typeface="Arial" panose="020B0604020202020204"/>
                        <a:ea typeface="Arial" panose="020B0604020202020204"/>
                        <a:cs typeface="Arial" panose="020B0604020202020204"/>
                      </a:endParaRPr>
                    </a:p>
                  </a:txBody>
                  <a:tcPr marL="0" marR="0" marT="0" marB="0" vert="horz">
                    <a:lnL w="3175" cap="flat" cmpd="sng" algn="ctr">
                      <a:solidFill>
                        <a:srgbClr val="21294D"/>
                      </a:solidFill>
                      <a:prstDash val="solid"/>
                      <a:round/>
                      <a:headEnd type="none" w="med" len="med"/>
                      <a:tailEnd type="none" w="med" len="med"/>
                    </a:lnL>
                    <a:lnR>
                      <a:noFill/>
                    </a:lnR>
                    <a:lnT>
                      <a:noFill/>
                    </a:lnT>
                    <a:lnB>
                      <a:noFill/>
                    </a:lnB>
                  </a:tcPr>
                </a:tc>
                <a:tc hMerge="1">
                  <a:tcPr marL="0" marR="0" marT="0" marB="0" vert="horz">
                    <a:lnL w="3175" cap="flat" cmpd="sng" algn="ctr">
                      <a:solidFill>
                        <a:srgbClr val="21294D"/>
                      </a:solidFill>
                      <a:prstDash val="solid"/>
                      <a:round/>
                      <a:headEnd type="none" w="med" len="med"/>
                      <a:tailEnd type="none" w="med" len="med"/>
                    </a:lnL>
                    <a:lnR>
                      <a:noFill/>
                    </a:lnR>
                    <a:lnT>
                      <a:noFill/>
                    </a:lnT>
                    <a:lnB>
                      <a:noFill/>
                    </a:lnB>
                  </a:tcPr>
                </a:tc>
                <a:tc hMerge="1">
                  <a:tcPr marL="0" marR="0" marT="0" marB="0" vert="horz">
                    <a:lnL w="3175" cap="flat" cmpd="sng" algn="ctr">
                      <a:solidFill>
                        <a:srgbClr val="21294D"/>
                      </a:solidFill>
                      <a:prstDash val="solid"/>
                      <a:round/>
                      <a:headEnd type="none" w="med" len="med"/>
                      <a:tailEnd type="none" w="med" len="med"/>
                    </a:lnL>
                    <a:lnR>
                      <a:noFill/>
                    </a:lnR>
                    <a:lnT>
                      <a:noFill/>
                    </a:lnT>
                    <a:lnB>
                      <a:noFill/>
                    </a:lnB>
                  </a:tcPr>
                </a:tc>
              </a:tr>
              <a:tr h="6294120">
                <a:tc gridSpan="6">
                  <a:txBody>
                    <a:bodyPr/>
                    <a:p>
                      <a:pPr algn="l" rtl="0" eaLnBrk="0">
                        <a:lnSpc>
                          <a:spcPct val="115000"/>
                        </a:lnSpc>
                      </a:pPr>
                      <a:endParaRPr sz="1000" dirty="0">
                        <a:latin typeface="Arial" panose="020B0604020202020204"/>
                        <a:ea typeface="Arial" panose="020B0604020202020204"/>
                        <a:cs typeface="Arial" panose="020B0604020202020204"/>
                      </a:endParaRPr>
                    </a:p>
                    <a:p>
                      <a:pPr marL="504825" algn="l" rtl="0" eaLnBrk="0">
                        <a:lnSpc>
                          <a:spcPct val="85000"/>
                        </a:lnSpc>
                      </a:pPr>
                      <a:r>
                        <a:rPr sz="1300" b="1" kern="0" spc="40" dirty="0">
                          <a:solidFill>
                            <a:srgbClr val="231F20">
                              <a:alpha val="100000"/>
                            </a:srgbClr>
                          </a:solidFill>
                          <a:latin typeface="Arial" panose="020B0604020202020204"/>
                          <a:ea typeface="Arial" panose="020B0604020202020204"/>
                          <a:cs typeface="Arial" panose="020B0604020202020204"/>
                        </a:rPr>
                        <a:t>2. Outline</a:t>
                      </a:r>
                      <a:r>
                        <a:rPr sz="1300" b="1" kern="0" spc="120" dirty="0">
                          <a:solidFill>
                            <a:srgbClr val="231F20">
                              <a:alpha val="100000"/>
                            </a:srgbClr>
                          </a:solidFill>
                          <a:latin typeface="Arial" panose="020B0604020202020204"/>
                          <a:ea typeface="Arial" panose="020B0604020202020204"/>
                          <a:cs typeface="Arial" panose="020B0604020202020204"/>
                        </a:rPr>
                        <a:t> </a:t>
                      </a:r>
                      <a:r>
                        <a:rPr sz="1300" b="1" kern="0" spc="40" dirty="0">
                          <a:solidFill>
                            <a:srgbClr val="231F20">
                              <a:alpha val="100000"/>
                            </a:srgbClr>
                          </a:solidFill>
                          <a:latin typeface="Arial" panose="020B0604020202020204"/>
                          <a:ea typeface="Arial" panose="020B0604020202020204"/>
                          <a:cs typeface="Arial" panose="020B0604020202020204"/>
                        </a:rPr>
                        <a:t>Dimens</a:t>
                      </a:r>
                      <a:r>
                        <a:rPr sz="1300" b="1" kern="0" spc="30" dirty="0">
                          <a:solidFill>
                            <a:srgbClr val="231F20">
                              <a:alpha val="100000"/>
                            </a:srgbClr>
                          </a:solidFill>
                          <a:latin typeface="Arial" panose="020B0604020202020204"/>
                          <a:ea typeface="Arial" panose="020B0604020202020204"/>
                          <a:cs typeface="Arial" panose="020B0604020202020204"/>
                        </a:rPr>
                        <a:t>ion</a:t>
                      </a:r>
                      <a:r>
                        <a:rPr sz="1300" b="1" kern="0" spc="130" dirty="0">
                          <a:solidFill>
                            <a:srgbClr val="231F20">
                              <a:alpha val="100000"/>
                            </a:srgbClr>
                          </a:solidFill>
                          <a:latin typeface="Arial" panose="020B0604020202020204"/>
                          <a:ea typeface="Arial" panose="020B0604020202020204"/>
                          <a:cs typeface="Arial" panose="020B0604020202020204"/>
                        </a:rPr>
                        <a:t> </a:t>
                      </a:r>
                      <a:r>
                        <a:rPr sz="1300" b="1" kern="0" spc="30" dirty="0">
                          <a:solidFill>
                            <a:srgbClr val="231F20">
                              <a:alpha val="100000"/>
                            </a:srgbClr>
                          </a:solidFill>
                          <a:latin typeface="Arial" panose="020B0604020202020204"/>
                          <a:ea typeface="Arial" panose="020B0604020202020204"/>
                          <a:cs typeface="Arial" panose="020B0604020202020204"/>
                        </a:rPr>
                        <a:t>Drawing </a:t>
                      </a:r>
                      <a:r>
                        <a:rPr sz="900" kern="0" spc="30" dirty="0">
                          <a:solidFill>
                            <a:srgbClr val="231F20">
                              <a:alpha val="100000"/>
                            </a:srgbClr>
                          </a:solidFill>
                          <a:latin typeface="Arial" panose="020B0604020202020204"/>
                          <a:ea typeface="Arial" panose="020B0604020202020204"/>
                          <a:cs typeface="Arial" panose="020B0604020202020204"/>
                        </a:rPr>
                        <a:t>(unit:mm)</a:t>
                      </a:r>
                      <a:endParaRPr sz="900" dirty="0">
                        <a:latin typeface="Arial" panose="020B0604020202020204"/>
                        <a:ea typeface="Arial" panose="020B0604020202020204"/>
                        <a:cs typeface="Arial" panose="020B0604020202020204"/>
                      </a:endParaRPr>
                    </a:p>
                  </a:txBody>
                  <a:tcPr marL="0" marR="0" marT="0" marB="0" vert="horz">
                    <a:lnL>
                      <a:noFill/>
                    </a:lnL>
                    <a:lnR>
                      <a:noFill/>
                    </a:lnR>
                    <a:lnT>
                      <a:noFill/>
                    </a:lnT>
                    <a:lnB w="9525" cap="flat" cmpd="sng" algn="ctr">
                      <a:solidFill>
                        <a:srgbClr val="231F20"/>
                      </a:solidFill>
                      <a:prstDash val="solid"/>
                      <a:round/>
                      <a:headEnd type="none" w="med" len="med"/>
                      <a:tailEnd type="none" w="med" len="med"/>
                    </a:lnB>
                  </a:tcPr>
                </a:tc>
                <a:tc hMerge="1">
                  <a:tcPr marL="0" marR="0" marT="0" marB="0" vert="horz">
                    <a:lnL>
                      <a:noFill/>
                    </a:lnL>
                    <a:lnR>
                      <a:noFill/>
                    </a:lnR>
                    <a:lnT>
                      <a:noFill/>
                    </a:lnT>
                    <a:lnB w="9525" cap="flat" cmpd="sng" algn="ctr">
                      <a:solidFill>
                        <a:srgbClr val="231F20"/>
                      </a:solidFill>
                      <a:prstDash val="solid"/>
                      <a:round/>
                      <a:headEnd type="none" w="med" len="med"/>
                      <a:tailEnd type="none" w="med" len="med"/>
                    </a:lnB>
                  </a:tcPr>
                </a:tc>
                <a:tc hMerge="1">
                  <a:tcPr marL="0" marR="0" marT="0" marB="0" vert="horz">
                    <a:lnL>
                      <a:noFill/>
                    </a:lnL>
                    <a:lnR>
                      <a:noFill/>
                    </a:lnR>
                    <a:lnT>
                      <a:noFill/>
                    </a:lnT>
                    <a:lnB w="9525" cap="flat" cmpd="sng" algn="ctr">
                      <a:solidFill>
                        <a:srgbClr val="231F20"/>
                      </a:solidFill>
                      <a:prstDash val="solid"/>
                      <a:round/>
                      <a:headEnd type="none" w="med" len="med"/>
                      <a:tailEnd type="none" w="med" len="med"/>
                    </a:lnB>
                  </a:tcPr>
                </a:tc>
                <a:tc hMerge="1">
                  <a:tcPr marL="0" marR="0" marT="0" marB="0" vert="horz">
                    <a:lnL>
                      <a:noFill/>
                    </a:lnL>
                    <a:lnR>
                      <a:noFill/>
                    </a:lnR>
                    <a:lnT>
                      <a:noFill/>
                    </a:lnT>
                    <a:lnB w="9525" cap="flat" cmpd="sng" algn="ctr">
                      <a:solidFill>
                        <a:srgbClr val="231F20"/>
                      </a:solidFill>
                      <a:prstDash val="solid"/>
                      <a:round/>
                      <a:headEnd type="none" w="med" len="med"/>
                      <a:tailEnd type="none" w="med" len="med"/>
                    </a:lnB>
                  </a:tcPr>
                </a:tc>
                <a:tc hMerge="1">
                  <a:tcPr marL="0" marR="0" marT="0" marB="0" vert="horz">
                    <a:lnL>
                      <a:noFill/>
                    </a:lnL>
                    <a:lnR>
                      <a:noFill/>
                    </a:lnR>
                    <a:lnT>
                      <a:noFill/>
                    </a:lnT>
                    <a:lnB w="9525" cap="flat" cmpd="sng" algn="ctr">
                      <a:solidFill>
                        <a:srgbClr val="231F20"/>
                      </a:solidFill>
                      <a:prstDash val="solid"/>
                      <a:round/>
                      <a:headEnd type="none" w="med" len="med"/>
                      <a:tailEnd type="none" w="med" len="med"/>
                    </a:lnB>
                  </a:tcPr>
                </a:tc>
                <a:tc hMerge="1">
                  <a:tcPr marL="0" marR="0" marT="0" marB="0" vert="horz">
                    <a:lnL>
                      <a:noFill/>
                    </a:lnL>
                    <a:lnR>
                      <a:noFill/>
                    </a:lnR>
                    <a:lnT>
                      <a:noFill/>
                    </a:lnT>
                    <a:lnB w="9525" cap="flat" cmpd="sng" algn="ctr">
                      <a:solidFill>
                        <a:srgbClr val="231F20"/>
                      </a:solidFill>
                      <a:prstDash val="solid"/>
                      <a:round/>
                      <a:headEnd type="none" w="med" len="med"/>
                      <a:tailEnd type="none" w="med" len="med"/>
                    </a:lnB>
                  </a:tcPr>
                </a:tc>
              </a:tr>
            </a:tbl>
          </a:graphicData>
        </a:graphic>
      </p:graphicFrame>
      <p:sp>
        <p:nvSpPr>
          <p:cNvPr id="14" name="文本框 13"/>
          <p:cNvSpPr txBox="1"/>
          <p:nvPr/>
        </p:nvSpPr>
        <p:spPr>
          <a:xfrm>
            <a:off x="577215" y="9781858"/>
            <a:ext cx="5080000" cy="275590"/>
          </a:xfrm>
          <a:prstGeom prst="rect">
            <a:avLst/>
          </a:prstGeom>
        </p:spPr>
        <p:txBody>
          <a:bodyPr>
            <a:spAutoFit/>
          </a:bodyPr>
          <a:p>
            <a:pPr algn="ctr"/>
            <a:r>
              <a:rPr lang="zh-CN" altLang="en-US" sz="1200" b="1">
                <a:solidFill>
                  <a:schemeClr val="tx1"/>
                </a:solidFill>
                <a:latin typeface="微软雅黑" panose="020B0503020204020204" charset="-122"/>
                <a:ea typeface="微软雅黑" panose="020B0503020204020204" charset="-122"/>
              </a:rPr>
              <a:t>南京市雨花区软件大道</a:t>
            </a:r>
            <a:r>
              <a:rPr lang="en-US" altLang="zh-CN" sz="1200" b="1">
                <a:solidFill>
                  <a:schemeClr val="tx1"/>
                </a:solidFill>
                <a:latin typeface="微软雅黑" panose="020B0503020204020204" charset="-122"/>
                <a:ea typeface="微软雅黑" panose="020B0503020204020204" charset="-122"/>
              </a:rPr>
              <a:t>180</a:t>
            </a:r>
            <a:r>
              <a:rPr lang="zh-CN" altLang="en-US" sz="1200" b="1">
                <a:solidFill>
                  <a:schemeClr val="tx1"/>
                </a:solidFill>
                <a:latin typeface="微软雅黑" panose="020B0503020204020204" charset="-122"/>
                <a:ea typeface="微软雅黑" panose="020B0503020204020204" charset="-122"/>
              </a:rPr>
              <a:t>号大数据产业基地</a:t>
            </a:r>
            <a:r>
              <a:rPr lang="en-US" altLang="zh-CN" sz="1200" b="1">
                <a:solidFill>
                  <a:schemeClr val="tx1"/>
                </a:solidFill>
                <a:latin typeface="微软雅黑" panose="020B0503020204020204" charset="-122"/>
                <a:ea typeface="微软雅黑" panose="020B0503020204020204" charset="-122"/>
              </a:rPr>
              <a:t>2</a:t>
            </a:r>
            <a:r>
              <a:rPr lang="zh-CN" altLang="en-US" sz="1200" b="1">
                <a:solidFill>
                  <a:schemeClr val="tx1"/>
                </a:solidFill>
                <a:latin typeface="微软雅黑" panose="020B0503020204020204" charset="-122"/>
                <a:ea typeface="微软雅黑" panose="020B0503020204020204" charset="-122"/>
              </a:rPr>
              <a:t>栋</a:t>
            </a:r>
            <a:endParaRPr lang="zh-CN" altLang="en-US" sz="1200" b="1">
              <a:solidFill>
                <a:schemeClr val="tx1"/>
              </a:solidFill>
              <a:latin typeface="微软雅黑" panose="020B0503020204020204" charset="-122"/>
              <a:ea typeface="微软雅黑" panose="020B0503020204020204" charset="-122"/>
            </a:endParaRPr>
          </a:p>
        </p:txBody>
      </p:sp>
      <p:pic>
        <p:nvPicPr>
          <p:cNvPr id="16" name="图片 15" descr="定位标志"/>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160145" y="9782175"/>
            <a:ext cx="204470" cy="204470"/>
          </a:xfrm>
          <a:prstGeom prst="rect">
            <a:avLst/>
          </a:prstGeom>
        </p:spPr>
      </p:pic>
      <p:pic>
        <p:nvPicPr>
          <p:cNvPr id="17" name="图片 16" descr="电话"/>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4900930" y="9832340"/>
            <a:ext cx="186690" cy="186690"/>
          </a:xfrm>
          <a:prstGeom prst="rect">
            <a:avLst/>
          </a:prstGeom>
        </p:spPr>
      </p:pic>
      <p:sp>
        <p:nvSpPr>
          <p:cNvPr id="18" name="文本框 17"/>
          <p:cNvSpPr txBox="1"/>
          <p:nvPr/>
        </p:nvSpPr>
        <p:spPr>
          <a:xfrm>
            <a:off x="5072380" y="9782175"/>
            <a:ext cx="1979930" cy="282575"/>
          </a:xfrm>
          <a:prstGeom prst="rect">
            <a:avLst/>
          </a:prstGeom>
        </p:spPr>
        <p:txBody>
          <a:bodyPr>
            <a:noAutofit/>
          </a:bodyPr>
          <a:p>
            <a:r>
              <a:rPr lang="en-US" altLang="zh-CN" sz="1200" b="1">
                <a:solidFill>
                  <a:schemeClr val="tx1"/>
                </a:solidFill>
                <a:latin typeface="微软雅黑" panose="020B0503020204020204" charset="-122"/>
                <a:ea typeface="微软雅黑" panose="020B0503020204020204" charset="-122"/>
              </a:rPr>
              <a:t>+86-13951873509</a:t>
            </a:r>
            <a:endParaRPr lang="en-US" altLang="zh-CN" sz="1200" b="1">
              <a:solidFill>
                <a:schemeClr val="tx1"/>
              </a:solidFill>
              <a:latin typeface="微软雅黑" panose="020B0503020204020204" charset="-122"/>
              <a:ea typeface="微软雅黑" panose="020B0503020204020204" charset="-122"/>
            </a:endParaRPr>
          </a:p>
        </p:txBody>
      </p:sp>
      <p:pic>
        <p:nvPicPr>
          <p:cNvPr id="19" name="图片 18" descr="网页"/>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1165225" y="10027920"/>
            <a:ext cx="192405" cy="192405"/>
          </a:xfrm>
          <a:prstGeom prst="rect">
            <a:avLst/>
          </a:prstGeom>
        </p:spPr>
      </p:pic>
      <p:sp>
        <p:nvSpPr>
          <p:cNvPr id="20" name="文本框 19"/>
          <p:cNvSpPr txBox="1"/>
          <p:nvPr/>
        </p:nvSpPr>
        <p:spPr>
          <a:xfrm>
            <a:off x="1342390" y="9980613"/>
            <a:ext cx="5080000" cy="275590"/>
          </a:xfrm>
          <a:prstGeom prst="rect">
            <a:avLst/>
          </a:prstGeom>
        </p:spPr>
        <p:txBody>
          <a:bodyPr>
            <a:spAutoFit/>
          </a:bodyPr>
          <a:p>
            <a:r>
              <a:rPr lang="en-US" altLang="zh-CN" sz="1200" b="1">
                <a:solidFill>
                  <a:schemeClr val="tx1"/>
                </a:solidFill>
                <a:latin typeface="微软雅黑" panose="020B0503020204020204" charset="-122"/>
                <a:ea typeface="微软雅黑" panose="020B0503020204020204" charset="-122"/>
              </a:rPr>
              <a:t>https://www.shinewave-tech.com</a:t>
            </a:r>
            <a:endParaRPr lang="en-US" altLang="zh-CN" sz="1200" b="1">
              <a:solidFill>
                <a:schemeClr val="tx1"/>
              </a:solidFill>
              <a:latin typeface="微软雅黑" panose="020B0503020204020204" charset="-122"/>
              <a:ea typeface="微软雅黑" panose="020B0503020204020204" charset="-122"/>
            </a:endParaRPr>
          </a:p>
        </p:txBody>
      </p:sp>
      <p:pic>
        <p:nvPicPr>
          <p:cNvPr id="21" name="图片 20" descr="信息"/>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4202430" y="9991090"/>
            <a:ext cx="239395" cy="239395"/>
          </a:xfrm>
          <a:prstGeom prst="rect">
            <a:avLst/>
          </a:prstGeom>
        </p:spPr>
      </p:pic>
      <p:sp>
        <p:nvSpPr>
          <p:cNvPr id="23" name="文本框 22"/>
          <p:cNvSpPr txBox="1"/>
          <p:nvPr/>
        </p:nvSpPr>
        <p:spPr>
          <a:xfrm>
            <a:off x="4426585" y="9980930"/>
            <a:ext cx="2519680" cy="282575"/>
          </a:xfrm>
          <a:prstGeom prst="rect">
            <a:avLst/>
          </a:prstGeom>
        </p:spPr>
        <p:txBody>
          <a:bodyPr>
            <a:noAutofit/>
          </a:bodyPr>
          <a:p>
            <a:pPr marL="0" indent="0">
              <a:spcBef>
                <a:spcPct val="0"/>
              </a:spcBef>
              <a:spcAft>
                <a:spcPct val="0"/>
              </a:spcAft>
            </a:pPr>
            <a:r>
              <a:rPr lang="en-US" altLang="zh-CN" sz="1200" b="1" i="0">
                <a:solidFill>
                  <a:schemeClr val="tx1"/>
                </a:solidFill>
                <a:latin typeface="微软雅黑" panose="020B0503020204020204" charset="-122"/>
                <a:ea typeface="微软雅黑" panose="020B0503020204020204" charset="-122"/>
              </a:rPr>
              <a:t>info@shinewave-tech.com</a:t>
            </a:r>
            <a:endParaRPr lang="en-US" altLang="zh-CN" sz="1200" b="1" i="0">
              <a:solidFill>
                <a:schemeClr val="tx1"/>
              </a:solidFill>
              <a:latin typeface="微软雅黑" panose="020B0503020204020204" charset="-122"/>
              <a:ea typeface="微软雅黑" panose="020B0503020204020204" charset="-122"/>
            </a:endParaRPr>
          </a:p>
        </p:txBody>
      </p:sp>
      <p:pic>
        <p:nvPicPr>
          <p:cNvPr id="24" name="图片 23" descr="SWT公司logo-透明"/>
          <p:cNvPicPr>
            <a:picLocks noChangeAspect="1"/>
          </p:cNvPicPr>
          <p:nvPr/>
        </p:nvPicPr>
        <p:blipFill>
          <a:blip r:embed="rId12"/>
          <a:stretch>
            <a:fillRect/>
          </a:stretch>
        </p:blipFill>
        <p:spPr>
          <a:xfrm>
            <a:off x="281305" y="9782175"/>
            <a:ext cx="744220" cy="434975"/>
          </a:xfrm>
          <a:prstGeom prst="rect">
            <a:avLst/>
          </a:prstGeom>
        </p:spPr>
      </p:pic>
      <p:sp>
        <p:nvSpPr>
          <p:cNvPr id="25" name="文本框 24"/>
          <p:cNvSpPr txBox="1"/>
          <p:nvPr/>
        </p:nvSpPr>
        <p:spPr>
          <a:xfrm>
            <a:off x="0" y="57150"/>
            <a:ext cx="7559675" cy="460375"/>
          </a:xfrm>
          <a:prstGeom prst="rect">
            <a:avLst/>
          </a:prstGeom>
        </p:spPr>
        <p:txBody>
          <a:bodyPr wrap="square">
            <a:spAutoFit/>
          </a:bodyPr>
          <a:p>
            <a:pPr marL="0" indent="0" algn="ctr">
              <a:lnSpc>
                <a:spcPts val="1440"/>
              </a:lnSpc>
              <a:spcBef>
                <a:spcPct val="0"/>
              </a:spcBef>
              <a:spcAft>
                <a:spcPct val="0"/>
              </a:spcAft>
            </a:pPr>
            <a:r>
              <a:rPr lang="zh-CN" altLang="en-US" sz="1600" b="1">
                <a:solidFill>
                  <a:schemeClr val="tx1"/>
                </a:solidFill>
              </a:rPr>
              <a:t>本图册为代表性规格产品，如需定制，可随时联系我司业务人员。</a:t>
            </a:r>
            <a:endParaRPr lang="zh-CN" altLang="en-US" sz="1600" b="1">
              <a:solidFill>
                <a:schemeClr val="tx1"/>
              </a:solidFill>
            </a:endParaRPr>
          </a:p>
          <a:p>
            <a:pPr marL="0" indent="0" algn="ctr">
              <a:lnSpc>
                <a:spcPts val="1440"/>
              </a:lnSpc>
              <a:spcBef>
                <a:spcPct val="0"/>
              </a:spcBef>
              <a:spcAft>
                <a:spcPct val="0"/>
              </a:spcAft>
            </a:pPr>
            <a:r>
              <a:rPr lang="en-US" altLang="zh-CN" sz="1200" b="1">
                <a:solidFill>
                  <a:srgbClr val="1F2329"/>
                </a:solidFill>
              </a:rPr>
              <a:t>This catalog features representative products. For customization, please contact our sales team.</a:t>
            </a:r>
            <a:endParaRPr lang="en-US" altLang="zh-CN" sz="1200" b="1">
              <a:solidFill>
                <a:srgbClr val="1F2329"/>
              </a:solidFill>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2222" name="picture 2222"/>
          <p:cNvPicPr>
            <a:picLocks noChangeAspect="1"/>
          </p:cNvPicPr>
          <p:nvPr/>
        </p:nvPicPr>
        <p:blipFill>
          <a:blip r:embed="rId1"/>
          <a:stretch>
            <a:fillRect/>
          </a:stretch>
        </p:blipFill>
        <p:spPr>
          <a:xfrm rot="21600000">
            <a:off x="263985" y="9719952"/>
            <a:ext cx="7094709" cy="10501"/>
          </a:xfrm>
          <a:prstGeom prst="rect">
            <a:avLst/>
          </a:prstGeom>
        </p:spPr>
      </p:pic>
      <p:grpSp>
        <p:nvGrpSpPr>
          <p:cNvPr id="44" name="group 44"/>
          <p:cNvGrpSpPr/>
          <p:nvPr/>
        </p:nvGrpSpPr>
        <p:grpSpPr>
          <a:xfrm rot="21600000">
            <a:off x="557164" y="8125420"/>
            <a:ext cx="6370231" cy="1501184"/>
            <a:chOff x="0" y="0"/>
            <a:chExt cx="6370231" cy="1501184"/>
          </a:xfrm>
        </p:grpSpPr>
        <p:pic>
          <p:nvPicPr>
            <p:cNvPr id="2224" name="picture 2224"/>
            <p:cNvPicPr>
              <a:picLocks noChangeAspect="1"/>
            </p:cNvPicPr>
            <p:nvPr/>
          </p:nvPicPr>
          <p:blipFill>
            <a:blip r:embed="rId2"/>
            <a:stretch>
              <a:fillRect/>
            </a:stretch>
          </p:blipFill>
          <p:spPr>
            <a:xfrm rot="21600000">
              <a:off x="0" y="0"/>
              <a:ext cx="6370231" cy="1484067"/>
            </a:xfrm>
            <a:prstGeom prst="rect">
              <a:avLst/>
            </a:prstGeom>
          </p:spPr>
        </p:pic>
        <p:sp>
          <p:nvSpPr>
            <p:cNvPr id="2226" name="textbox 2226"/>
            <p:cNvSpPr/>
            <p:nvPr/>
          </p:nvSpPr>
          <p:spPr>
            <a:xfrm>
              <a:off x="2735852" y="42600"/>
              <a:ext cx="2122804" cy="1440814"/>
            </a:xfrm>
            <a:prstGeom prst="rect">
              <a:avLst/>
            </a:prstGeom>
            <a:noFill/>
            <a:ln w="0" cap="flat">
              <a:noFill/>
              <a:prstDash val="solid"/>
              <a:miter lim="0"/>
            </a:ln>
          </p:spPr>
          <p:txBody>
            <a:bodyPr vert="horz" wrap="square" lIns="0" tIns="0" rIns="0" bIns="0"/>
            <a:p>
              <a:pPr algn="l" rtl="0" eaLnBrk="0">
                <a:lnSpc>
                  <a:spcPct val="82000"/>
                </a:lnSpc>
              </a:pPr>
              <a:endParaRPr sz="100" dirty="0">
                <a:latin typeface="Arial" panose="020B0604020202020204"/>
                <a:ea typeface="Arial" panose="020B0604020202020204"/>
                <a:cs typeface="Arial" panose="020B0604020202020204"/>
              </a:endParaRPr>
            </a:p>
            <a:p>
              <a:pPr marL="871220" algn="l" rtl="0" eaLnBrk="0">
                <a:lnSpc>
                  <a:spcPct val="80000"/>
                </a:lnSpc>
              </a:pPr>
              <a:r>
                <a:rPr sz="800" kern="0" spc="60" dirty="0">
                  <a:solidFill>
                    <a:srgbClr val="FFFFFF">
                      <a:alpha val="100000"/>
                    </a:srgbClr>
                  </a:solidFill>
                  <a:latin typeface="微软雅黑" panose="020B0503020204020204" charset="-122"/>
                  <a:ea typeface="微软雅黑" panose="020B0503020204020204" charset="-122"/>
                  <a:cs typeface="微软雅黑" panose="020B0503020204020204" charset="-122"/>
                </a:rPr>
                <a:t>VALUE</a:t>
              </a:r>
              <a:endParaRPr sz="800" dirty="0">
                <a:latin typeface="微软雅黑" panose="020B0503020204020204" charset="-122"/>
                <a:ea typeface="微软雅黑" panose="020B0503020204020204" charset="-122"/>
                <a:cs typeface="微软雅黑" panose="020B0503020204020204" charset="-122"/>
              </a:endParaRPr>
            </a:p>
            <a:p>
              <a:pPr marL="816610" algn="l" rtl="0" eaLnBrk="0">
                <a:lnSpc>
                  <a:spcPct val="88000"/>
                </a:lnSpc>
                <a:spcBef>
                  <a:spcPts val="550"/>
                </a:spcBef>
              </a:pPr>
              <a:r>
                <a:rPr sz="800" kern="0" spc="-10" dirty="0">
                  <a:solidFill>
                    <a:srgbClr val="231F20">
                      <a:alpha val="100000"/>
                    </a:srgbClr>
                  </a:solidFill>
                  <a:latin typeface="微软雅黑" panose="020B0503020204020204" charset="-122"/>
                  <a:ea typeface="微软雅黑" panose="020B0503020204020204" charset="-122"/>
                  <a:cs typeface="微软雅黑" panose="020B0503020204020204" charset="-122"/>
                </a:rPr>
                <a:t>60*70*</a:t>
              </a:r>
              <a:r>
                <a:rPr sz="800" kern="0" spc="180" dirty="0">
                  <a:solidFill>
                    <a:srgbClr val="231F20">
                      <a:alpha val="100000"/>
                    </a:srgbClr>
                  </a:solidFill>
                  <a:latin typeface="微软雅黑" panose="020B0503020204020204" charset="-122"/>
                  <a:ea typeface="微软雅黑" panose="020B0503020204020204" charset="-122"/>
                  <a:cs typeface="微软雅黑" panose="020B0503020204020204" charset="-122"/>
                </a:rPr>
                <a:t> </a:t>
              </a:r>
              <a:r>
                <a:rPr sz="800" kern="0" spc="-10" dirty="0">
                  <a:solidFill>
                    <a:srgbClr val="231F20">
                      <a:alpha val="100000"/>
                    </a:srgbClr>
                  </a:solidFill>
                  <a:latin typeface="微软雅黑" panose="020B0503020204020204" charset="-122"/>
                  <a:ea typeface="微软雅黑" panose="020B0503020204020204" charset="-122"/>
                  <a:cs typeface="微软雅黑" panose="020B0503020204020204" charset="-122"/>
                </a:rPr>
                <a:t>15</a:t>
              </a:r>
              <a:endParaRPr sz="800" dirty="0">
                <a:latin typeface="微软雅黑" panose="020B0503020204020204" charset="-122"/>
                <a:ea typeface="微软雅黑" panose="020B0503020204020204" charset="-122"/>
                <a:cs typeface="微软雅黑" panose="020B0503020204020204" charset="-122"/>
              </a:endParaRPr>
            </a:p>
            <a:p>
              <a:pPr marL="367665" algn="l" rtl="0" eaLnBrk="0">
                <a:lnSpc>
                  <a:spcPct val="88000"/>
                </a:lnSpc>
                <a:spcBef>
                  <a:spcPts val="580"/>
                </a:spcBef>
              </a:pPr>
              <a:r>
                <a:rPr sz="800" kern="0" spc="10" dirty="0">
                  <a:solidFill>
                    <a:srgbClr val="231F20">
                      <a:alpha val="100000"/>
                    </a:srgbClr>
                  </a:solidFill>
                  <a:latin typeface="微软雅黑" panose="020B0503020204020204" charset="-122"/>
                  <a:ea typeface="微软雅黑" panose="020B0503020204020204" charset="-122"/>
                  <a:cs typeface="微软雅黑" panose="020B0503020204020204" charset="-122"/>
                </a:rPr>
                <a:t>SMA female/SMA female</a:t>
              </a:r>
              <a:endParaRPr sz="800" dirty="0">
                <a:latin typeface="微软雅黑" panose="020B0503020204020204" charset="-122"/>
                <a:ea typeface="微软雅黑" panose="020B0503020204020204" charset="-122"/>
                <a:cs typeface="微软雅黑" panose="020B0503020204020204" charset="-122"/>
              </a:endParaRPr>
            </a:p>
            <a:p>
              <a:pPr algn="l" rtl="0" eaLnBrk="0">
                <a:lnSpc>
                  <a:spcPct val="121000"/>
                </a:lnSpc>
              </a:pPr>
              <a:endParaRPr sz="1000" dirty="0">
                <a:latin typeface="Arial" panose="020B0604020202020204"/>
                <a:ea typeface="Arial" panose="020B0604020202020204"/>
                <a:cs typeface="Arial" panose="020B0604020202020204"/>
              </a:endParaRPr>
            </a:p>
            <a:p>
              <a:pPr marL="585470" algn="l" rtl="0" eaLnBrk="0">
                <a:lnSpc>
                  <a:spcPct val="100000"/>
                </a:lnSpc>
                <a:spcBef>
                  <a:spcPts val="245"/>
                </a:spcBef>
              </a:pPr>
              <a:r>
                <a:rPr sz="800" kern="0" spc="20" dirty="0">
                  <a:solidFill>
                    <a:srgbClr val="231F20">
                      <a:alpha val="100000"/>
                    </a:srgbClr>
                  </a:solidFill>
                  <a:latin typeface="微软雅黑" panose="020B0503020204020204" charset="-122"/>
                  <a:ea typeface="微软雅黑" panose="020B0503020204020204" charset="-122"/>
                  <a:cs typeface="微软雅黑" panose="020B0503020204020204" charset="-122"/>
                </a:rPr>
                <a:t>Feeding Capaci</a:t>
              </a:r>
              <a:r>
                <a:rPr sz="800" kern="0" spc="10" dirty="0">
                  <a:solidFill>
                    <a:srgbClr val="231F20">
                      <a:alpha val="100000"/>
                    </a:srgbClr>
                  </a:solidFill>
                  <a:latin typeface="微软雅黑" panose="020B0503020204020204" charset="-122"/>
                  <a:ea typeface="微软雅黑" panose="020B0503020204020204" charset="-122"/>
                  <a:cs typeface="微软雅黑" panose="020B0503020204020204" charset="-122"/>
                </a:rPr>
                <a:t>tor</a:t>
              </a:r>
              <a:endParaRPr sz="800" dirty="0">
                <a:latin typeface="微软雅黑" panose="020B0503020204020204" charset="-122"/>
                <a:ea typeface="微软雅黑" panose="020B0503020204020204" charset="-122"/>
                <a:cs typeface="微软雅黑" panose="020B0503020204020204" charset="-122"/>
              </a:endParaRPr>
            </a:p>
            <a:p>
              <a:pPr marL="12700" algn="l" rtl="0" eaLnBrk="0">
                <a:lnSpc>
                  <a:spcPct val="100000"/>
                </a:lnSpc>
                <a:spcBef>
                  <a:spcPts val="1295"/>
                </a:spcBef>
              </a:pPr>
              <a:r>
                <a:rPr sz="800" kern="0" spc="10" dirty="0">
                  <a:solidFill>
                    <a:srgbClr val="231F20">
                      <a:alpha val="100000"/>
                    </a:srgbClr>
                  </a:solidFill>
                  <a:latin typeface="微软雅黑" panose="020B0503020204020204" charset="-122"/>
                  <a:ea typeface="微软雅黑" panose="020B0503020204020204" charset="-122"/>
                  <a:cs typeface="微软雅黑" panose="020B0503020204020204" charset="-122"/>
                </a:rPr>
                <a:t>Consider heat dissipation with the</a:t>
              </a:r>
              <a:r>
                <a:rPr sz="800" kern="0" spc="60" dirty="0">
                  <a:solidFill>
                    <a:srgbClr val="231F20">
                      <a:alpha val="100000"/>
                    </a:srgbClr>
                  </a:solidFill>
                  <a:latin typeface="微软雅黑" panose="020B0503020204020204" charset="-122"/>
                  <a:ea typeface="微软雅黑" panose="020B0503020204020204" charset="-122"/>
                  <a:cs typeface="微软雅黑" panose="020B0503020204020204" charset="-122"/>
                </a:rPr>
                <a:t> </a:t>
              </a:r>
              <a:r>
                <a:rPr sz="800" kern="0" spc="10" dirty="0">
                  <a:solidFill>
                    <a:srgbClr val="231F20">
                      <a:alpha val="100000"/>
                    </a:srgbClr>
                  </a:solidFill>
                  <a:latin typeface="微软雅黑" panose="020B0503020204020204" charset="-122"/>
                  <a:ea typeface="微软雅黑" panose="020B0503020204020204" charset="-122"/>
                  <a:cs typeface="微软雅黑" panose="020B0503020204020204" charset="-122"/>
                </a:rPr>
                <a:t>system</a:t>
              </a:r>
              <a:endParaRPr sz="800" dirty="0">
                <a:latin typeface="微软雅黑" panose="020B0503020204020204" charset="-122"/>
                <a:ea typeface="微软雅黑" panose="020B0503020204020204" charset="-122"/>
                <a:cs typeface="微软雅黑" panose="020B0503020204020204" charset="-122"/>
              </a:endParaRPr>
            </a:p>
            <a:p>
              <a:pPr marL="730250" algn="l" rtl="0" eaLnBrk="0">
                <a:lnSpc>
                  <a:spcPct val="88000"/>
                </a:lnSpc>
                <a:spcBef>
                  <a:spcPts val="365"/>
                </a:spcBef>
              </a:pPr>
              <a:r>
                <a:rPr sz="800" kern="0" spc="0" dirty="0">
                  <a:solidFill>
                    <a:srgbClr val="231F20">
                      <a:alpha val="100000"/>
                    </a:srgbClr>
                  </a:solidFill>
                  <a:latin typeface="微软雅黑" panose="020B0503020204020204" charset="-122"/>
                  <a:ea typeface="微软雅黑" panose="020B0503020204020204" charset="-122"/>
                  <a:cs typeface="微软雅黑" panose="020B0503020204020204" charset="-122"/>
                </a:rPr>
                <a:t>3-6 Thru</a:t>
              </a:r>
              <a:r>
                <a:rPr sz="800" kern="0" spc="90" dirty="0">
                  <a:solidFill>
                    <a:srgbClr val="231F20">
                      <a:alpha val="100000"/>
                    </a:srgbClr>
                  </a:solidFill>
                  <a:latin typeface="微软雅黑" panose="020B0503020204020204" charset="-122"/>
                  <a:ea typeface="微软雅黑" panose="020B0503020204020204" charset="-122"/>
                  <a:cs typeface="微软雅黑" panose="020B0503020204020204" charset="-122"/>
                </a:rPr>
                <a:t> </a:t>
              </a:r>
              <a:r>
                <a:rPr sz="800" kern="0" spc="0" dirty="0">
                  <a:solidFill>
                    <a:srgbClr val="231F20">
                      <a:alpha val="100000"/>
                    </a:srgbClr>
                  </a:solidFill>
                  <a:latin typeface="微软雅黑" panose="020B0503020204020204" charset="-122"/>
                  <a:ea typeface="微软雅黑" panose="020B0503020204020204" charset="-122"/>
                  <a:cs typeface="微软雅黑" panose="020B0503020204020204" charset="-122"/>
                </a:rPr>
                <a:t>Hole</a:t>
              </a:r>
              <a:endParaRPr sz="800" dirty="0">
                <a:latin typeface="微软雅黑" panose="020B0503020204020204" charset="-122"/>
                <a:ea typeface="微软雅黑" panose="020B0503020204020204" charset="-122"/>
                <a:cs typeface="微软雅黑" panose="020B0503020204020204" charset="-122"/>
              </a:endParaRPr>
            </a:p>
            <a:p>
              <a:pPr marL="960120" algn="l" rtl="0" eaLnBrk="0">
                <a:lnSpc>
                  <a:spcPts val="1225"/>
                </a:lnSpc>
                <a:spcBef>
                  <a:spcPts val="205"/>
                </a:spcBef>
              </a:pPr>
              <a:r>
                <a:rPr sz="800" kern="0" spc="-10" dirty="0">
                  <a:solidFill>
                    <a:srgbClr val="231F20">
                      <a:alpha val="100000"/>
                    </a:srgbClr>
                  </a:solidFill>
                  <a:latin typeface="微软雅黑" panose="020B0503020204020204" charset="-122"/>
                  <a:ea typeface="微软雅黑" panose="020B0503020204020204" charset="-122"/>
                  <a:cs typeface="微软雅黑" panose="020B0503020204020204" charset="-122"/>
                </a:rPr>
                <a:t>≤1.5</a:t>
              </a:r>
              <a:endParaRPr sz="800" dirty="0">
                <a:latin typeface="微软雅黑" panose="020B0503020204020204" charset="-122"/>
                <a:ea typeface="微软雅黑" panose="020B0503020204020204" charset="-122"/>
                <a:cs typeface="微软雅黑" panose="020B0503020204020204" charset="-122"/>
              </a:endParaRPr>
            </a:p>
          </p:txBody>
        </p:sp>
        <p:pic>
          <p:nvPicPr>
            <p:cNvPr id="2228" name="picture 2228"/>
            <p:cNvPicPr>
              <a:picLocks noChangeAspect="1"/>
            </p:cNvPicPr>
            <p:nvPr/>
          </p:nvPicPr>
          <p:blipFill>
            <a:blip r:embed="rId3"/>
            <a:stretch>
              <a:fillRect/>
            </a:stretch>
          </p:blipFill>
          <p:spPr>
            <a:xfrm rot="21600000">
              <a:off x="5606988" y="55408"/>
              <a:ext cx="10691" cy="1445776"/>
            </a:xfrm>
            <a:prstGeom prst="rect">
              <a:avLst/>
            </a:prstGeom>
          </p:spPr>
        </p:pic>
        <p:pic>
          <p:nvPicPr>
            <p:cNvPr id="2230" name="picture 2230"/>
            <p:cNvPicPr>
              <a:picLocks noChangeAspect="1"/>
            </p:cNvPicPr>
            <p:nvPr/>
          </p:nvPicPr>
          <p:blipFill>
            <a:blip r:embed="rId4"/>
            <a:stretch>
              <a:fillRect/>
            </a:stretch>
          </p:blipFill>
          <p:spPr>
            <a:xfrm rot="21600000">
              <a:off x="1865068" y="55408"/>
              <a:ext cx="8048" cy="1439802"/>
            </a:xfrm>
            <a:prstGeom prst="rect">
              <a:avLst/>
            </a:prstGeom>
          </p:spPr>
        </p:pic>
      </p:grpSp>
      <p:sp>
        <p:nvSpPr>
          <p:cNvPr id="2242" name="textbox 2242"/>
          <p:cNvSpPr/>
          <p:nvPr/>
        </p:nvSpPr>
        <p:spPr>
          <a:xfrm>
            <a:off x="6430901" y="8168020"/>
            <a:ext cx="283209" cy="304165"/>
          </a:xfrm>
          <a:prstGeom prst="rect">
            <a:avLst/>
          </a:prstGeom>
          <a:noFill/>
          <a:ln w="0" cap="flat">
            <a:noFill/>
            <a:prstDash val="solid"/>
            <a:miter lim="0"/>
          </a:ln>
        </p:spPr>
        <p:txBody>
          <a:bodyPr vert="horz" wrap="square" lIns="0" tIns="0" rIns="0" bIns="0"/>
          <a:p>
            <a:pPr algn="l" rtl="0" eaLnBrk="0">
              <a:lnSpc>
                <a:spcPct val="82000"/>
              </a:lnSpc>
            </a:pPr>
            <a:endParaRPr sz="100" dirty="0">
              <a:latin typeface="Arial" panose="020B0604020202020204"/>
              <a:ea typeface="Arial" panose="020B0604020202020204"/>
              <a:cs typeface="Arial" panose="020B0604020202020204"/>
            </a:endParaRPr>
          </a:p>
          <a:p>
            <a:pPr marL="12700" algn="l" rtl="0" eaLnBrk="0">
              <a:lnSpc>
                <a:spcPct val="80000"/>
              </a:lnSpc>
            </a:pPr>
            <a:r>
              <a:rPr sz="800" kern="0" spc="10" dirty="0">
                <a:solidFill>
                  <a:srgbClr val="FFFFFF">
                    <a:alpha val="100000"/>
                  </a:srgbClr>
                </a:solidFill>
                <a:latin typeface="微软雅黑" panose="020B0503020204020204" charset="-122"/>
                <a:ea typeface="微软雅黑" panose="020B0503020204020204" charset="-122"/>
                <a:cs typeface="微软雅黑" panose="020B0503020204020204" charset="-122"/>
              </a:rPr>
              <a:t>UNIT</a:t>
            </a:r>
            <a:endParaRPr sz="800" dirty="0">
              <a:latin typeface="微软雅黑" panose="020B0503020204020204" charset="-122"/>
              <a:ea typeface="微软雅黑" panose="020B0503020204020204" charset="-122"/>
              <a:cs typeface="微软雅黑" panose="020B0503020204020204" charset="-122"/>
            </a:endParaRPr>
          </a:p>
          <a:p>
            <a:pPr algn="l" rtl="0" eaLnBrk="0">
              <a:lnSpc>
                <a:spcPct val="125000"/>
              </a:lnSpc>
            </a:pPr>
            <a:endParaRPr sz="300" dirty="0">
              <a:latin typeface="Arial" panose="020B0604020202020204"/>
              <a:ea typeface="Arial" panose="020B0604020202020204"/>
              <a:cs typeface="Arial" panose="020B0604020202020204"/>
            </a:endParaRPr>
          </a:p>
          <a:p>
            <a:pPr marL="52705" algn="l" rtl="0" eaLnBrk="0">
              <a:lnSpc>
                <a:spcPts val="970"/>
              </a:lnSpc>
              <a:spcBef>
                <a:spcPts val="0"/>
              </a:spcBef>
            </a:pPr>
            <a:r>
              <a:rPr sz="800" kern="0" spc="40" dirty="0">
                <a:solidFill>
                  <a:srgbClr val="231F20">
                    <a:alpha val="100000"/>
                  </a:srgbClr>
                </a:solidFill>
                <a:latin typeface="HarmonyOS Sans SC" panose="00000500000000000000" charset="-122"/>
                <a:ea typeface="HarmonyOS Sans SC" panose="00000500000000000000" charset="-122"/>
                <a:cs typeface="HarmonyOS Sans SC" panose="00000500000000000000" charset="-122"/>
              </a:rPr>
              <a:t>mm</a:t>
            </a:r>
            <a:endParaRPr sz="800" dirty="0">
              <a:latin typeface="HarmonyOS Sans SC" panose="00000500000000000000" charset="-122"/>
              <a:ea typeface="HarmonyOS Sans SC" panose="00000500000000000000" charset="-122"/>
              <a:cs typeface="HarmonyOS Sans SC" panose="00000500000000000000" charset="-122"/>
            </a:endParaRPr>
          </a:p>
        </p:txBody>
      </p:sp>
      <p:pic>
        <p:nvPicPr>
          <p:cNvPr id="2246" name="picture 2246"/>
          <p:cNvPicPr>
            <a:picLocks noChangeAspect="1"/>
          </p:cNvPicPr>
          <p:nvPr/>
        </p:nvPicPr>
        <p:blipFill>
          <a:blip r:embed="rId5"/>
          <a:stretch>
            <a:fillRect/>
          </a:stretch>
        </p:blipFill>
        <p:spPr>
          <a:xfrm rot="21600000">
            <a:off x="538757" y="5179765"/>
            <a:ext cx="6370017" cy="2690191"/>
          </a:xfrm>
          <a:prstGeom prst="rect">
            <a:avLst/>
          </a:prstGeom>
        </p:spPr>
      </p:pic>
      <p:graphicFrame>
        <p:nvGraphicFramePr>
          <p:cNvPr id="2248" name="table 2248"/>
          <p:cNvGraphicFramePr>
            <a:graphicFrameLocks noGrp="1"/>
          </p:cNvGraphicFramePr>
          <p:nvPr/>
        </p:nvGraphicFramePr>
        <p:xfrm>
          <a:off x="2403823" y="5240451"/>
          <a:ext cx="3752215" cy="2628900"/>
        </p:xfrm>
        <a:graphic>
          <a:graphicData uri="http://schemas.openxmlformats.org/drawingml/2006/table">
            <a:tbl>
              <a:tblPr/>
              <a:tblGrid>
                <a:gridCol w="1251585"/>
                <a:gridCol w="1247775"/>
                <a:gridCol w="1252855"/>
              </a:tblGrid>
              <a:tr h="2628900">
                <a:tc>
                  <a:txBody>
                    <a:bodyPr/>
                    <a:p>
                      <a:pPr algn="l" rtl="0" eaLnBrk="0">
                        <a:lnSpc>
                          <a:spcPct val="13000"/>
                        </a:lnSpc>
                      </a:pPr>
                      <a:endParaRPr sz="100" dirty="0">
                        <a:latin typeface="Arial" panose="020B0604020202020204"/>
                        <a:ea typeface="Arial" panose="020B0604020202020204"/>
                        <a:cs typeface="Arial" panose="020B0604020202020204"/>
                      </a:endParaRPr>
                    </a:p>
                    <a:p>
                      <a:pPr marL="520065" algn="l" rtl="0" eaLnBrk="0">
                        <a:lnSpc>
                          <a:spcPct val="80000"/>
                        </a:lnSpc>
                      </a:pPr>
                      <a:r>
                        <a:rPr sz="800" kern="0" spc="-30" dirty="0">
                          <a:solidFill>
                            <a:srgbClr val="FFFFFF">
                              <a:alpha val="100000"/>
                            </a:srgbClr>
                          </a:solidFill>
                          <a:latin typeface="微软雅黑" panose="020B0503020204020204" charset="-122"/>
                          <a:ea typeface="微软雅黑" panose="020B0503020204020204" charset="-122"/>
                          <a:cs typeface="微软雅黑" panose="020B0503020204020204" charset="-122"/>
                        </a:rPr>
                        <a:t>MIN</a:t>
                      </a:r>
                      <a:endParaRPr sz="800" dirty="0">
                        <a:latin typeface="微软雅黑" panose="020B0503020204020204" charset="-122"/>
                        <a:ea typeface="微软雅黑" panose="020B0503020204020204" charset="-122"/>
                        <a:cs typeface="微软雅黑" panose="020B0503020204020204" charset="-122"/>
                      </a:endParaRPr>
                    </a:p>
                    <a:p>
                      <a:pPr marL="469900" algn="l" rtl="0" eaLnBrk="0">
                        <a:lnSpc>
                          <a:spcPct val="88000"/>
                        </a:lnSpc>
                        <a:spcBef>
                          <a:spcPts val="715"/>
                        </a:spcBef>
                      </a:pPr>
                      <a:r>
                        <a:rPr sz="800" kern="0" spc="0" dirty="0">
                          <a:solidFill>
                            <a:srgbClr val="231F20">
                              <a:alpha val="100000"/>
                            </a:srgbClr>
                          </a:solidFill>
                          <a:latin typeface="微软雅黑" panose="020B0503020204020204" charset="-122"/>
                          <a:ea typeface="微软雅黑" panose="020B0503020204020204" charset="-122"/>
                          <a:cs typeface="微软雅黑" panose="020B0503020204020204" charset="-122"/>
                        </a:rPr>
                        <a:t>10000</a:t>
                      </a:r>
                      <a:endParaRPr sz="800" dirty="0">
                        <a:latin typeface="微软雅黑" panose="020B0503020204020204" charset="-122"/>
                        <a:ea typeface="微软雅黑" panose="020B0503020204020204" charset="-122"/>
                        <a:cs typeface="微软雅黑" panose="020B0503020204020204" charset="-122"/>
                      </a:endParaRPr>
                    </a:p>
                    <a:p>
                      <a:pPr marL="601345" algn="l" rtl="0" eaLnBrk="0">
                        <a:lnSpc>
                          <a:spcPct val="88000"/>
                        </a:lnSpc>
                        <a:spcBef>
                          <a:spcPts val="1050"/>
                        </a:spcBef>
                      </a:pPr>
                      <a:r>
                        <a:rPr sz="800" kern="0" spc="-20" dirty="0">
                          <a:solidFill>
                            <a:srgbClr val="231F20">
                              <a:alpha val="100000"/>
                            </a:srgbClr>
                          </a:solidFill>
                          <a:latin typeface="微软雅黑" panose="020B0503020204020204" charset="-122"/>
                          <a:ea typeface="微软雅黑" panose="020B0503020204020204" charset="-122"/>
                          <a:cs typeface="微软雅黑" panose="020B0503020204020204" charset="-122"/>
                        </a:rPr>
                        <a:t>0</a:t>
                      </a:r>
                      <a:endParaRPr sz="800" dirty="0">
                        <a:latin typeface="微软雅黑" panose="020B0503020204020204" charset="-122"/>
                        <a:ea typeface="微软雅黑" panose="020B0503020204020204" charset="-122"/>
                        <a:cs typeface="微软雅黑" panose="020B0503020204020204" charset="-122"/>
                      </a:endParaRPr>
                    </a:p>
                    <a:p>
                      <a:pPr algn="l" rtl="0" eaLnBrk="0">
                        <a:lnSpc>
                          <a:spcPct val="100000"/>
                        </a:lnSpc>
                      </a:pPr>
                      <a:endParaRPr sz="1000" dirty="0">
                        <a:latin typeface="Arial" panose="020B0604020202020204"/>
                        <a:ea typeface="Arial" panose="020B0604020202020204"/>
                        <a:cs typeface="Arial" panose="020B0604020202020204"/>
                      </a:endParaRPr>
                    </a:p>
                    <a:p>
                      <a:pPr algn="l" rtl="0" eaLnBrk="0">
                        <a:lnSpc>
                          <a:spcPct val="100000"/>
                        </a:lnSpc>
                      </a:pPr>
                      <a:endParaRPr sz="1000" dirty="0">
                        <a:latin typeface="Arial" panose="020B0604020202020204"/>
                        <a:ea typeface="Arial" panose="020B0604020202020204"/>
                        <a:cs typeface="Arial" panose="020B0604020202020204"/>
                      </a:endParaRPr>
                    </a:p>
                    <a:p>
                      <a:pPr marL="564515" algn="l" rtl="0" eaLnBrk="0">
                        <a:lnSpc>
                          <a:spcPct val="88000"/>
                        </a:lnSpc>
                        <a:spcBef>
                          <a:spcPts val="240"/>
                        </a:spcBef>
                      </a:pPr>
                      <a:r>
                        <a:rPr sz="800" kern="0" spc="10" dirty="0">
                          <a:solidFill>
                            <a:srgbClr val="231F20">
                              <a:alpha val="100000"/>
                            </a:srgbClr>
                          </a:solidFill>
                          <a:latin typeface="微软雅黑" panose="020B0503020204020204" charset="-122"/>
                          <a:ea typeface="微软雅黑" panose="020B0503020204020204" charset="-122"/>
                          <a:cs typeface="微软雅黑" panose="020B0503020204020204" charset="-122"/>
                        </a:rPr>
                        <a:t>42</a:t>
                      </a:r>
                      <a:endParaRPr sz="800" dirty="0">
                        <a:latin typeface="微软雅黑" panose="020B0503020204020204" charset="-122"/>
                        <a:ea typeface="微软雅黑" panose="020B0503020204020204" charset="-122"/>
                        <a:cs typeface="微软雅黑" panose="020B0503020204020204" charset="-122"/>
                      </a:endParaRPr>
                    </a:p>
                    <a:p>
                      <a:pPr algn="l" rtl="0" eaLnBrk="0">
                        <a:lnSpc>
                          <a:spcPct val="108000"/>
                        </a:lnSpc>
                      </a:pPr>
                      <a:endParaRPr sz="1000" dirty="0">
                        <a:latin typeface="Arial" panose="020B0604020202020204"/>
                        <a:ea typeface="Arial" panose="020B0604020202020204"/>
                        <a:cs typeface="Arial" panose="020B0604020202020204"/>
                      </a:endParaRPr>
                    </a:p>
                    <a:p>
                      <a:pPr algn="l" rtl="0" eaLnBrk="0">
                        <a:lnSpc>
                          <a:spcPct val="108000"/>
                        </a:lnSpc>
                      </a:pPr>
                      <a:endParaRPr sz="1000" dirty="0">
                        <a:latin typeface="Arial" panose="020B0604020202020204"/>
                        <a:ea typeface="Arial" panose="020B0604020202020204"/>
                        <a:cs typeface="Arial" panose="020B0604020202020204"/>
                      </a:endParaRPr>
                    </a:p>
                    <a:p>
                      <a:pPr algn="l" rtl="0" eaLnBrk="0">
                        <a:lnSpc>
                          <a:spcPct val="109000"/>
                        </a:lnSpc>
                      </a:pPr>
                      <a:endParaRPr sz="1000" dirty="0">
                        <a:latin typeface="Arial" panose="020B0604020202020204"/>
                        <a:ea typeface="Arial" panose="020B0604020202020204"/>
                        <a:cs typeface="Arial" panose="020B0604020202020204"/>
                      </a:endParaRPr>
                    </a:p>
                    <a:p>
                      <a:pPr algn="l" rtl="0" eaLnBrk="0">
                        <a:lnSpc>
                          <a:spcPct val="109000"/>
                        </a:lnSpc>
                      </a:pPr>
                      <a:endParaRPr sz="1000" dirty="0">
                        <a:latin typeface="Arial" panose="020B0604020202020204"/>
                        <a:ea typeface="Arial" panose="020B0604020202020204"/>
                        <a:cs typeface="Arial" panose="020B0604020202020204"/>
                      </a:endParaRPr>
                    </a:p>
                    <a:p>
                      <a:pPr algn="l" rtl="0" eaLnBrk="0">
                        <a:lnSpc>
                          <a:spcPct val="109000"/>
                        </a:lnSpc>
                      </a:pPr>
                      <a:endParaRPr sz="1000" dirty="0">
                        <a:latin typeface="Arial" panose="020B0604020202020204"/>
                        <a:ea typeface="Arial" panose="020B0604020202020204"/>
                        <a:cs typeface="Arial" panose="020B0604020202020204"/>
                      </a:endParaRPr>
                    </a:p>
                    <a:p>
                      <a:pPr algn="l" rtl="0" eaLnBrk="0">
                        <a:lnSpc>
                          <a:spcPct val="109000"/>
                        </a:lnSpc>
                      </a:pPr>
                      <a:endParaRPr sz="1000" dirty="0">
                        <a:latin typeface="Arial" panose="020B0604020202020204"/>
                        <a:ea typeface="Arial" panose="020B0604020202020204"/>
                        <a:cs typeface="Arial" panose="020B0604020202020204"/>
                      </a:endParaRPr>
                    </a:p>
                    <a:p>
                      <a:pPr algn="l" rtl="0" eaLnBrk="0">
                        <a:lnSpc>
                          <a:spcPct val="102000"/>
                        </a:lnSpc>
                      </a:pPr>
                      <a:endParaRPr sz="200" dirty="0">
                        <a:latin typeface="Arial" panose="020B0604020202020204"/>
                        <a:ea typeface="Arial" panose="020B0604020202020204"/>
                        <a:cs typeface="Arial" panose="020B0604020202020204"/>
                      </a:endParaRPr>
                    </a:p>
                    <a:p>
                      <a:pPr marL="567690" algn="l" rtl="0" eaLnBrk="0">
                        <a:lnSpc>
                          <a:spcPct val="88000"/>
                        </a:lnSpc>
                      </a:pPr>
                      <a:r>
                        <a:rPr sz="800" kern="0" spc="0" dirty="0">
                          <a:solidFill>
                            <a:srgbClr val="231F20">
                              <a:alpha val="100000"/>
                            </a:srgbClr>
                          </a:solidFill>
                          <a:latin typeface="微软雅黑" panose="020B0503020204020204" charset="-122"/>
                          <a:ea typeface="微软雅黑" panose="020B0503020204020204" charset="-122"/>
                          <a:cs typeface="微软雅黑" panose="020B0503020204020204" charset="-122"/>
                        </a:rPr>
                        <a:t>28</a:t>
                      </a:r>
                      <a:endParaRPr sz="800" dirty="0">
                        <a:latin typeface="微软雅黑" panose="020B0503020204020204" charset="-122"/>
                        <a:ea typeface="微软雅黑" panose="020B0503020204020204" charset="-122"/>
                        <a:cs typeface="微软雅黑" panose="020B0503020204020204" charset="-122"/>
                      </a:endParaRPr>
                    </a:p>
                  </a:txBody>
                  <a:tcPr marL="0" marR="0" marT="0" marB="0" vert="horz">
                    <a:lnL w="6350" cap="flat" cmpd="sng" algn="ctr">
                      <a:solidFill>
                        <a:srgbClr val="21294D"/>
                      </a:solidFill>
                      <a:prstDash val="solid"/>
                      <a:round/>
                      <a:headEnd type="none" w="med" len="med"/>
                      <a:tailEnd type="none" w="med" len="med"/>
                    </a:lnL>
                    <a:lnR w="9525" cap="flat" cmpd="sng" algn="ctr">
                      <a:solidFill>
                        <a:srgbClr val="21294D"/>
                      </a:solidFill>
                      <a:prstDash val="solid"/>
                      <a:round/>
                      <a:headEnd type="none" w="med" len="med"/>
                      <a:tailEnd type="none" w="med" len="med"/>
                    </a:lnR>
                    <a:lnT>
                      <a:noFill/>
                    </a:lnT>
                    <a:lnB>
                      <a:noFill/>
                    </a:lnB>
                  </a:tcPr>
                </a:tc>
                <a:tc>
                  <a:txBody>
                    <a:bodyPr/>
                    <a:p>
                      <a:pPr algn="l" rtl="0" eaLnBrk="0">
                        <a:lnSpc>
                          <a:spcPct val="13000"/>
                        </a:lnSpc>
                      </a:pPr>
                      <a:endParaRPr sz="100" dirty="0">
                        <a:latin typeface="Arial" panose="020B0604020202020204"/>
                        <a:ea typeface="Arial" panose="020B0604020202020204"/>
                        <a:cs typeface="Arial" panose="020B0604020202020204"/>
                      </a:endParaRPr>
                    </a:p>
                    <a:p>
                      <a:pPr marL="492125" algn="l" rtl="0" eaLnBrk="0">
                        <a:lnSpc>
                          <a:spcPct val="80000"/>
                        </a:lnSpc>
                      </a:pPr>
                      <a:r>
                        <a:rPr sz="800" kern="0" spc="60" dirty="0">
                          <a:solidFill>
                            <a:srgbClr val="FFFFFF">
                              <a:alpha val="100000"/>
                            </a:srgbClr>
                          </a:solidFill>
                          <a:latin typeface="微软雅黑" panose="020B0503020204020204" charset="-122"/>
                          <a:ea typeface="微软雅黑" panose="020B0503020204020204" charset="-122"/>
                          <a:cs typeface="微软雅黑" panose="020B0503020204020204" charset="-122"/>
                        </a:rPr>
                        <a:t>TYP.</a:t>
                      </a:r>
                      <a:endParaRPr sz="800" dirty="0">
                        <a:latin typeface="微软雅黑" panose="020B0503020204020204" charset="-122"/>
                        <a:ea typeface="微软雅黑" panose="020B0503020204020204" charset="-122"/>
                        <a:cs typeface="微软雅黑" panose="020B0503020204020204" charset="-122"/>
                      </a:endParaRPr>
                    </a:p>
                    <a:p>
                      <a:pPr algn="l" rtl="0" eaLnBrk="0">
                        <a:lnSpc>
                          <a:spcPct val="196000"/>
                        </a:lnSpc>
                      </a:pPr>
                      <a:endParaRPr sz="1000" dirty="0">
                        <a:latin typeface="Arial" panose="020B0604020202020204"/>
                        <a:ea typeface="Arial" panose="020B0604020202020204"/>
                        <a:cs typeface="Arial" panose="020B0604020202020204"/>
                      </a:endParaRPr>
                    </a:p>
                    <a:p>
                      <a:pPr marL="570865" algn="l" rtl="0" eaLnBrk="0">
                        <a:lnSpc>
                          <a:spcPct val="88000"/>
                        </a:lnSpc>
                        <a:spcBef>
                          <a:spcPts val="250"/>
                        </a:spcBef>
                      </a:pPr>
                      <a:r>
                        <a:rPr sz="800" kern="0" spc="-20" dirty="0">
                          <a:solidFill>
                            <a:srgbClr val="231F20">
                              <a:alpha val="100000"/>
                            </a:srgbClr>
                          </a:solidFill>
                          <a:latin typeface="微软雅黑" panose="020B0503020204020204" charset="-122"/>
                          <a:ea typeface="微软雅黑" panose="020B0503020204020204" charset="-122"/>
                          <a:cs typeface="微软雅黑" panose="020B0503020204020204" charset="-122"/>
                        </a:rPr>
                        <a:t>3</a:t>
                      </a:r>
                      <a:endParaRPr sz="800" dirty="0">
                        <a:latin typeface="微软雅黑" panose="020B0503020204020204" charset="-122"/>
                        <a:ea typeface="微软雅黑" panose="020B0503020204020204" charset="-122"/>
                        <a:cs typeface="微软雅黑" panose="020B0503020204020204" charset="-122"/>
                      </a:endParaRPr>
                    </a:p>
                    <a:p>
                      <a:pPr marL="542290" algn="l" rtl="0" eaLnBrk="0">
                        <a:lnSpc>
                          <a:spcPct val="88000"/>
                        </a:lnSpc>
                        <a:spcBef>
                          <a:spcPts val="1030"/>
                        </a:spcBef>
                      </a:pPr>
                      <a:r>
                        <a:rPr sz="800" kern="0" spc="10" dirty="0">
                          <a:solidFill>
                            <a:srgbClr val="231F20">
                              <a:alpha val="100000"/>
                            </a:srgbClr>
                          </a:solidFill>
                          <a:latin typeface="微软雅黑" panose="020B0503020204020204" charset="-122"/>
                          <a:ea typeface="微软雅黑" panose="020B0503020204020204" charset="-122"/>
                          <a:cs typeface="微软雅黑" panose="020B0503020204020204" charset="-122"/>
                        </a:rPr>
                        <a:t>43</a:t>
                      </a:r>
                      <a:endParaRPr sz="800" dirty="0">
                        <a:latin typeface="微软雅黑" panose="020B0503020204020204" charset="-122"/>
                        <a:ea typeface="微软雅黑" panose="020B0503020204020204" charset="-122"/>
                        <a:cs typeface="微软雅黑" panose="020B0503020204020204" charset="-122"/>
                      </a:endParaRPr>
                    </a:p>
                    <a:p>
                      <a:pPr marL="547370" algn="l" rtl="0" eaLnBrk="0">
                        <a:lnSpc>
                          <a:spcPct val="88000"/>
                        </a:lnSpc>
                        <a:spcBef>
                          <a:spcPts val="775"/>
                        </a:spcBef>
                      </a:pPr>
                      <a:r>
                        <a:rPr sz="800" kern="0" spc="10" dirty="0">
                          <a:solidFill>
                            <a:srgbClr val="231F20">
                              <a:alpha val="100000"/>
                            </a:srgbClr>
                          </a:solidFill>
                          <a:latin typeface="微软雅黑" panose="020B0503020204020204" charset="-122"/>
                          <a:ea typeface="微软雅黑" panose="020B0503020204020204" charset="-122"/>
                          <a:cs typeface="微软雅黑" panose="020B0503020204020204" charset="-122"/>
                        </a:rPr>
                        <a:t>43</a:t>
                      </a:r>
                      <a:endParaRPr sz="800" dirty="0">
                        <a:latin typeface="微软雅黑" panose="020B0503020204020204" charset="-122"/>
                        <a:ea typeface="微软雅黑" panose="020B0503020204020204" charset="-122"/>
                        <a:cs typeface="微软雅黑" panose="020B0503020204020204" charset="-122"/>
                      </a:endParaRPr>
                    </a:p>
                    <a:p>
                      <a:pPr marL="494030" algn="l" rtl="0" eaLnBrk="0">
                        <a:lnSpc>
                          <a:spcPct val="88000"/>
                        </a:lnSpc>
                        <a:spcBef>
                          <a:spcPts val="965"/>
                        </a:spcBef>
                      </a:pPr>
                      <a:r>
                        <a:rPr sz="800" kern="0" spc="-10" dirty="0">
                          <a:solidFill>
                            <a:srgbClr val="231F20">
                              <a:alpha val="100000"/>
                            </a:srgbClr>
                          </a:solidFill>
                          <a:latin typeface="微软雅黑" panose="020B0503020204020204" charset="-122"/>
                          <a:ea typeface="微软雅黑" panose="020B0503020204020204" charset="-122"/>
                          <a:cs typeface="微软雅黑" panose="020B0503020204020204" charset="-122"/>
                        </a:rPr>
                        <a:t>±1.5</a:t>
                      </a:r>
                      <a:endParaRPr sz="800" dirty="0">
                        <a:latin typeface="微软雅黑" panose="020B0503020204020204" charset="-122"/>
                        <a:ea typeface="微软雅黑" panose="020B0503020204020204" charset="-122"/>
                        <a:cs typeface="微软雅黑" panose="020B0503020204020204" charset="-122"/>
                      </a:endParaRPr>
                    </a:p>
                    <a:p>
                      <a:pPr marL="544830" algn="l" rtl="0" eaLnBrk="0">
                        <a:lnSpc>
                          <a:spcPct val="88000"/>
                        </a:lnSpc>
                        <a:spcBef>
                          <a:spcPts val="990"/>
                        </a:spcBef>
                      </a:pPr>
                      <a:r>
                        <a:rPr sz="800" kern="0" spc="0" dirty="0">
                          <a:solidFill>
                            <a:srgbClr val="231F20">
                              <a:alpha val="100000"/>
                            </a:srgbClr>
                          </a:solidFill>
                          <a:latin typeface="微软雅黑" panose="020B0503020204020204" charset="-122"/>
                          <a:ea typeface="微软雅黑" panose="020B0503020204020204" charset="-122"/>
                          <a:cs typeface="微软雅黑" panose="020B0503020204020204" charset="-122"/>
                        </a:rPr>
                        <a:t>50</a:t>
                      </a:r>
                      <a:endParaRPr sz="800" dirty="0">
                        <a:latin typeface="微软雅黑" panose="020B0503020204020204" charset="-122"/>
                        <a:ea typeface="微软雅黑" panose="020B0503020204020204" charset="-122"/>
                        <a:cs typeface="微软雅黑" panose="020B0503020204020204" charset="-122"/>
                      </a:endParaRPr>
                    </a:p>
                    <a:p>
                      <a:pPr marL="524510" algn="l" rtl="0" eaLnBrk="0">
                        <a:lnSpc>
                          <a:spcPct val="88000"/>
                        </a:lnSpc>
                        <a:spcBef>
                          <a:spcPts val="870"/>
                        </a:spcBef>
                      </a:pPr>
                      <a:r>
                        <a:rPr sz="800" kern="0" spc="-20" dirty="0">
                          <a:solidFill>
                            <a:srgbClr val="231F20">
                              <a:alpha val="100000"/>
                            </a:srgbClr>
                          </a:solidFill>
                          <a:latin typeface="微软雅黑" panose="020B0503020204020204" charset="-122"/>
                          <a:ea typeface="微软雅黑" panose="020B0503020204020204" charset="-122"/>
                          <a:cs typeface="微软雅黑" panose="020B0503020204020204" charset="-122"/>
                        </a:rPr>
                        <a:t>-50</a:t>
                      </a:r>
                      <a:endParaRPr sz="800" dirty="0">
                        <a:latin typeface="微软雅黑" panose="020B0503020204020204" charset="-122"/>
                        <a:ea typeface="微软雅黑" panose="020B0503020204020204" charset="-122"/>
                        <a:cs typeface="微软雅黑" panose="020B0503020204020204" charset="-122"/>
                      </a:endParaRPr>
                    </a:p>
                    <a:p>
                      <a:pPr marL="524510" algn="l" rtl="0" eaLnBrk="0">
                        <a:lnSpc>
                          <a:spcPct val="88000"/>
                        </a:lnSpc>
                        <a:spcBef>
                          <a:spcPts val="940"/>
                        </a:spcBef>
                      </a:pPr>
                      <a:r>
                        <a:rPr sz="800" kern="0" spc="-20" dirty="0">
                          <a:solidFill>
                            <a:srgbClr val="231F20">
                              <a:alpha val="100000"/>
                            </a:srgbClr>
                          </a:solidFill>
                          <a:latin typeface="微软雅黑" panose="020B0503020204020204" charset="-122"/>
                          <a:ea typeface="微软雅黑" panose="020B0503020204020204" charset="-122"/>
                          <a:cs typeface="微软雅黑" panose="020B0503020204020204" charset="-122"/>
                        </a:rPr>
                        <a:t>-15</a:t>
                      </a:r>
                      <a:endParaRPr sz="800" dirty="0">
                        <a:latin typeface="微软雅黑" panose="020B0503020204020204" charset="-122"/>
                        <a:ea typeface="微软雅黑" panose="020B0503020204020204" charset="-122"/>
                        <a:cs typeface="微软雅黑" panose="020B0503020204020204" charset="-122"/>
                      </a:endParaRPr>
                    </a:p>
                    <a:p>
                      <a:pPr marL="551815" algn="l" rtl="0" eaLnBrk="0">
                        <a:lnSpc>
                          <a:spcPct val="88000"/>
                        </a:lnSpc>
                        <a:spcBef>
                          <a:spcPts val="950"/>
                        </a:spcBef>
                      </a:pPr>
                      <a:r>
                        <a:rPr sz="800" kern="0" spc="0" dirty="0">
                          <a:solidFill>
                            <a:srgbClr val="231F20">
                              <a:alpha val="100000"/>
                            </a:srgbClr>
                          </a:solidFill>
                          <a:latin typeface="微软雅黑" panose="020B0503020204020204" charset="-122"/>
                          <a:ea typeface="微软雅黑" panose="020B0503020204020204" charset="-122"/>
                          <a:cs typeface="微软雅黑" panose="020B0503020204020204" charset="-122"/>
                        </a:rPr>
                        <a:t>30</a:t>
                      </a:r>
                      <a:endParaRPr sz="800" dirty="0">
                        <a:latin typeface="微软雅黑" panose="020B0503020204020204" charset="-122"/>
                        <a:ea typeface="微软雅黑" panose="020B0503020204020204" charset="-122"/>
                        <a:cs typeface="微软雅黑" panose="020B0503020204020204" charset="-122"/>
                      </a:endParaRPr>
                    </a:p>
                    <a:p>
                      <a:pPr marL="588010" algn="l" rtl="0" eaLnBrk="0">
                        <a:lnSpc>
                          <a:spcPct val="88000"/>
                        </a:lnSpc>
                        <a:spcBef>
                          <a:spcPts val="895"/>
                        </a:spcBef>
                      </a:pPr>
                      <a:r>
                        <a:rPr sz="800" kern="0" spc="-20" dirty="0">
                          <a:solidFill>
                            <a:srgbClr val="231F20">
                              <a:alpha val="100000"/>
                            </a:srgbClr>
                          </a:solidFill>
                          <a:latin typeface="微软雅黑" panose="020B0503020204020204" charset="-122"/>
                          <a:ea typeface="微软雅黑" panose="020B0503020204020204" charset="-122"/>
                          <a:cs typeface="微软雅黑" panose="020B0503020204020204" charset="-122"/>
                        </a:rPr>
                        <a:t>3</a:t>
                      </a:r>
                      <a:endParaRPr sz="800" dirty="0">
                        <a:latin typeface="微软雅黑" panose="020B0503020204020204" charset="-122"/>
                        <a:ea typeface="微软雅黑" panose="020B0503020204020204" charset="-122"/>
                        <a:cs typeface="微软雅黑" panose="020B0503020204020204" charset="-122"/>
                      </a:endParaRPr>
                    </a:p>
                    <a:p>
                      <a:pPr algn="l" rtl="0" eaLnBrk="0">
                        <a:lnSpc>
                          <a:spcPct val="111000"/>
                        </a:lnSpc>
                      </a:pPr>
                      <a:endParaRPr sz="800" dirty="0">
                        <a:latin typeface="Arial" panose="020B0604020202020204"/>
                        <a:ea typeface="Arial" panose="020B0604020202020204"/>
                        <a:cs typeface="Arial" panose="020B0604020202020204"/>
                      </a:endParaRPr>
                    </a:p>
                    <a:p>
                      <a:pPr marL="582930" algn="l" rtl="0" eaLnBrk="0">
                        <a:lnSpc>
                          <a:spcPct val="88000"/>
                        </a:lnSpc>
                        <a:spcBef>
                          <a:spcPts val="0"/>
                        </a:spcBef>
                      </a:pPr>
                      <a:r>
                        <a:rPr sz="800" kern="0" spc="-10" dirty="0">
                          <a:solidFill>
                            <a:srgbClr val="231F20">
                              <a:alpha val="100000"/>
                            </a:srgbClr>
                          </a:solidFill>
                          <a:latin typeface="微软雅黑" panose="020B0503020204020204" charset="-122"/>
                          <a:ea typeface="微软雅黑" panose="020B0503020204020204" charset="-122"/>
                          <a:cs typeface="微软雅黑" panose="020B0503020204020204" charset="-122"/>
                        </a:rPr>
                        <a:t>1.8</a:t>
                      </a:r>
                      <a:endParaRPr sz="800" dirty="0">
                        <a:latin typeface="微软雅黑" panose="020B0503020204020204" charset="-122"/>
                        <a:ea typeface="微软雅黑" panose="020B0503020204020204" charset="-122"/>
                        <a:cs typeface="微软雅黑" panose="020B0503020204020204" charset="-122"/>
                      </a:endParaRPr>
                    </a:p>
                  </a:txBody>
                  <a:tcPr marL="0" marR="0" marT="0" marB="0" vert="horz">
                    <a:lnL w="9525" cap="flat" cmpd="sng" algn="ctr">
                      <a:solidFill>
                        <a:srgbClr val="21294D"/>
                      </a:solidFill>
                      <a:prstDash val="solid"/>
                      <a:round/>
                      <a:headEnd type="none" w="med" len="med"/>
                      <a:tailEnd type="none" w="med" len="med"/>
                    </a:lnL>
                    <a:lnR w="9525" cap="flat" cmpd="sng" algn="ctr">
                      <a:solidFill>
                        <a:srgbClr val="21294D"/>
                      </a:solidFill>
                      <a:prstDash val="solid"/>
                      <a:round/>
                      <a:headEnd type="none" w="med" len="med"/>
                      <a:tailEnd type="none" w="med" len="med"/>
                    </a:lnR>
                    <a:lnT>
                      <a:noFill/>
                    </a:lnT>
                    <a:lnB>
                      <a:noFill/>
                    </a:lnB>
                  </a:tcPr>
                </a:tc>
                <a:tc>
                  <a:txBody>
                    <a:bodyPr/>
                    <a:p>
                      <a:pPr algn="l" rtl="0" eaLnBrk="0">
                        <a:lnSpc>
                          <a:spcPct val="7000"/>
                        </a:lnSpc>
                      </a:pPr>
                      <a:endParaRPr sz="100" dirty="0">
                        <a:latin typeface="Arial" panose="020B0604020202020204"/>
                        <a:ea typeface="Arial" panose="020B0604020202020204"/>
                        <a:cs typeface="Arial" panose="020B0604020202020204"/>
                      </a:endParaRPr>
                    </a:p>
                    <a:p>
                      <a:pPr marL="487680" algn="l" rtl="0" eaLnBrk="0">
                        <a:lnSpc>
                          <a:spcPct val="79000"/>
                        </a:lnSpc>
                      </a:pPr>
                      <a:r>
                        <a:rPr sz="800" kern="0" spc="0" dirty="0">
                          <a:solidFill>
                            <a:srgbClr val="FFFFFF">
                              <a:alpha val="100000"/>
                            </a:srgbClr>
                          </a:solidFill>
                          <a:latin typeface="微软雅黑" panose="020B0503020204020204" charset="-122"/>
                          <a:ea typeface="微软雅黑" panose="020B0503020204020204" charset="-122"/>
                          <a:cs typeface="微软雅黑" panose="020B0503020204020204" charset="-122"/>
                        </a:rPr>
                        <a:t>MAX</a:t>
                      </a:r>
                      <a:endParaRPr sz="800" dirty="0">
                        <a:latin typeface="微软雅黑" panose="020B0503020204020204" charset="-122"/>
                        <a:ea typeface="微软雅黑" panose="020B0503020204020204" charset="-122"/>
                        <a:cs typeface="微软雅黑" panose="020B0503020204020204" charset="-122"/>
                      </a:endParaRPr>
                    </a:p>
                    <a:p>
                      <a:pPr marL="512445" algn="l" rtl="0" eaLnBrk="0">
                        <a:lnSpc>
                          <a:spcPct val="88000"/>
                        </a:lnSpc>
                        <a:spcBef>
                          <a:spcPts val="735"/>
                        </a:spcBef>
                      </a:pPr>
                      <a:r>
                        <a:rPr sz="800" kern="0" spc="0" dirty="0">
                          <a:solidFill>
                            <a:srgbClr val="231F20">
                              <a:alpha val="100000"/>
                            </a:srgbClr>
                          </a:solidFill>
                          <a:latin typeface="微软雅黑" panose="020B0503020204020204" charset="-122"/>
                          <a:ea typeface="微软雅黑" panose="020B0503020204020204" charset="-122"/>
                          <a:cs typeface="微软雅黑" panose="020B0503020204020204" charset="-122"/>
                        </a:rPr>
                        <a:t>13000</a:t>
                      </a:r>
                      <a:endParaRPr sz="800" dirty="0">
                        <a:latin typeface="微软雅黑" panose="020B0503020204020204" charset="-122"/>
                        <a:ea typeface="微软雅黑" panose="020B0503020204020204" charset="-122"/>
                        <a:cs typeface="微软雅黑" panose="020B0503020204020204" charset="-122"/>
                      </a:endParaRPr>
                    </a:p>
                    <a:p>
                      <a:pPr marL="600075" algn="l" rtl="0" eaLnBrk="0">
                        <a:lnSpc>
                          <a:spcPct val="88000"/>
                        </a:lnSpc>
                        <a:spcBef>
                          <a:spcPts val="980"/>
                        </a:spcBef>
                      </a:pPr>
                      <a:r>
                        <a:rPr sz="800" kern="0" spc="-20" dirty="0">
                          <a:solidFill>
                            <a:srgbClr val="231F20">
                              <a:alpha val="100000"/>
                            </a:srgbClr>
                          </a:solidFill>
                          <a:latin typeface="微软雅黑" panose="020B0503020204020204" charset="-122"/>
                          <a:ea typeface="微软雅黑" panose="020B0503020204020204" charset="-122"/>
                          <a:cs typeface="微软雅黑" panose="020B0503020204020204" charset="-122"/>
                        </a:rPr>
                        <a:t>5</a:t>
                      </a:r>
                      <a:endParaRPr sz="800" dirty="0">
                        <a:latin typeface="微软雅黑" panose="020B0503020204020204" charset="-122"/>
                        <a:ea typeface="微软雅黑" panose="020B0503020204020204" charset="-122"/>
                        <a:cs typeface="微软雅黑" panose="020B0503020204020204" charset="-122"/>
                      </a:endParaRPr>
                    </a:p>
                    <a:p>
                      <a:pPr algn="l" rtl="0" eaLnBrk="0">
                        <a:lnSpc>
                          <a:spcPct val="103000"/>
                        </a:lnSpc>
                      </a:pPr>
                      <a:endParaRPr sz="1000" dirty="0">
                        <a:latin typeface="Arial" panose="020B0604020202020204"/>
                        <a:ea typeface="Arial" panose="020B0604020202020204"/>
                        <a:cs typeface="Arial" panose="020B0604020202020204"/>
                      </a:endParaRPr>
                    </a:p>
                    <a:p>
                      <a:pPr algn="l" rtl="0" eaLnBrk="0">
                        <a:lnSpc>
                          <a:spcPct val="103000"/>
                        </a:lnSpc>
                      </a:pPr>
                      <a:endParaRPr sz="1000" dirty="0">
                        <a:latin typeface="Arial" panose="020B0604020202020204"/>
                        <a:ea typeface="Arial" panose="020B0604020202020204"/>
                        <a:cs typeface="Arial" panose="020B0604020202020204"/>
                      </a:endParaRPr>
                    </a:p>
                    <a:p>
                      <a:pPr marL="570230" algn="l" rtl="0" eaLnBrk="0">
                        <a:lnSpc>
                          <a:spcPct val="88000"/>
                        </a:lnSpc>
                        <a:spcBef>
                          <a:spcPts val="245"/>
                        </a:spcBef>
                      </a:pPr>
                      <a:r>
                        <a:rPr sz="800" kern="0" spc="10" dirty="0">
                          <a:solidFill>
                            <a:srgbClr val="231F20">
                              <a:alpha val="100000"/>
                            </a:srgbClr>
                          </a:solidFill>
                          <a:latin typeface="微软雅黑" panose="020B0503020204020204" charset="-122"/>
                          <a:ea typeface="微软雅黑" panose="020B0503020204020204" charset="-122"/>
                          <a:cs typeface="微软雅黑" panose="020B0503020204020204" charset="-122"/>
                        </a:rPr>
                        <a:t>45</a:t>
                      </a:r>
                      <a:endParaRPr sz="800" dirty="0">
                        <a:latin typeface="微软雅黑" panose="020B0503020204020204" charset="-122"/>
                        <a:ea typeface="微软雅黑" panose="020B0503020204020204" charset="-122"/>
                        <a:cs typeface="微软雅黑" panose="020B0503020204020204" charset="-122"/>
                      </a:endParaRPr>
                    </a:p>
                    <a:p>
                      <a:pPr algn="l" rtl="0" eaLnBrk="0">
                        <a:lnSpc>
                          <a:spcPct val="101000"/>
                        </a:lnSpc>
                      </a:pPr>
                      <a:endParaRPr sz="1000" dirty="0">
                        <a:latin typeface="Arial" panose="020B0604020202020204"/>
                        <a:ea typeface="Arial" panose="020B0604020202020204"/>
                        <a:cs typeface="Arial" panose="020B0604020202020204"/>
                      </a:endParaRPr>
                    </a:p>
                    <a:p>
                      <a:pPr algn="l" rtl="0" eaLnBrk="0">
                        <a:lnSpc>
                          <a:spcPct val="101000"/>
                        </a:lnSpc>
                      </a:pPr>
                      <a:endParaRPr sz="1000" dirty="0">
                        <a:latin typeface="Arial" panose="020B0604020202020204"/>
                        <a:ea typeface="Arial" panose="020B0604020202020204"/>
                        <a:cs typeface="Arial" panose="020B0604020202020204"/>
                      </a:endParaRPr>
                    </a:p>
                    <a:p>
                      <a:pPr algn="l" rtl="0" eaLnBrk="0">
                        <a:lnSpc>
                          <a:spcPct val="101000"/>
                        </a:lnSpc>
                      </a:pPr>
                      <a:endParaRPr sz="1000" dirty="0">
                        <a:latin typeface="Arial" panose="020B0604020202020204"/>
                        <a:ea typeface="Arial" panose="020B0604020202020204"/>
                        <a:cs typeface="Arial" panose="020B0604020202020204"/>
                      </a:endParaRPr>
                    </a:p>
                    <a:p>
                      <a:pPr algn="l" rtl="0" eaLnBrk="0">
                        <a:lnSpc>
                          <a:spcPct val="101000"/>
                        </a:lnSpc>
                      </a:pPr>
                      <a:endParaRPr sz="1000" dirty="0">
                        <a:latin typeface="Arial" panose="020B0604020202020204"/>
                        <a:ea typeface="Arial" panose="020B0604020202020204"/>
                        <a:cs typeface="Arial" panose="020B0604020202020204"/>
                      </a:endParaRPr>
                    </a:p>
                    <a:p>
                      <a:pPr algn="l" rtl="0" eaLnBrk="0">
                        <a:lnSpc>
                          <a:spcPct val="101000"/>
                        </a:lnSpc>
                      </a:pPr>
                      <a:endParaRPr sz="1000" dirty="0">
                        <a:latin typeface="Arial" panose="020B0604020202020204"/>
                        <a:ea typeface="Arial" panose="020B0604020202020204"/>
                        <a:cs typeface="Arial" panose="020B0604020202020204"/>
                      </a:endParaRPr>
                    </a:p>
                    <a:p>
                      <a:pPr marL="538480" algn="l" rtl="0" eaLnBrk="0">
                        <a:lnSpc>
                          <a:spcPct val="88000"/>
                        </a:lnSpc>
                        <a:spcBef>
                          <a:spcPts val="240"/>
                        </a:spcBef>
                      </a:pPr>
                      <a:r>
                        <a:rPr sz="800" kern="0" spc="-20" dirty="0">
                          <a:solidFill>
                            <a:srgbClr val="231F20">
                              <a:alpha val="100000"/>
                            </a:srgbClr>
                          </a:solidFill>
                          <a:latin typeface="微软雅黑" panose="020B0503020204020204" charset="-122"/>
                          <a:ea typeface="微软雅黑" panose="020B0503020204020204" charset="-122"/>
                          <a:cs typeface="微软雅黑" panose="020B0503020204020204" charset="-122"/>
                        </a:rPr>
                        <a:t>-10</a:t>
                      </a:r>
                      <a:endParaRPr sz="800" dirty="0">
                        <a:latin typeface="微软雅黑" panose="020B0503020204020204" charset="-122"/>
                        <a:ea typeface="微软雅黑" panose="020B0503020204020204" charset="-122"/>
                        <a:cs typeface="微软雅黑" panose="020B0503020204020204" charset="-122"/>
                      </a:endParaRPr>
                    </a:p>
                    <a:p>
                      <a:pPr marL="574675" algn="l" rtl="0" eaLnBrk="0">
                        <a:lnSpc>
                          <a:spcPct val="88000"/>
                        </a:lnSpc>
                        <a:spcBef>
                          <a:spcPts val="940"/>
                        </a:spcBef>
                      </a:pPr>
                      <a:r>
                        <a:rPr sz="800" kern="0" spc="0" dirty="0">
                          <a:solidFill>
                            <a:srgbClr val="231F20">
                              <a:alpha val="100000"/>
                            </a:srgbClr>
                          </a:solidFill>
                          <a:latin typeface="微软雅黑" panose="020B0503020204020204" charset="-122"/>
                          <a:ea typeface="微软雅黑" panose="020B0503020204020204" charset="-122"/>
                          <a:cs typeface="微软雅黑" panose="020B0503020204020204" charset="-122"/>
                        </a:rPr>
                        <a:t>32</a:t>
                      </a:r>
                      <a:endParaRPr sz="800" dirty="0">
                        <a:latin typeface="微软雅黑" panose="020B0503020204020204" charset="-122"/>
                        <a:ea typeface="微软雅黑" panose="020B0503020204020204" charset="-122"/>
                        <a:cs typeface="微软雅黑" panose="020B0503020204020204" charset="-122"/>
                      </a:endParaRPr>
                    </a:p>
                    <a:p>
                      <a:pPr algn="l" rtl="0" eaLnBrk="0">
                        <a:lnSpc>
                          <a:spcPct val="107000"/>
                        </a:lnSpc>
                      </a:pPr>
                      <a:endParaRPr sz="1000" dirty="0">
                        <a:latin typeface="Arial" panose="020B0604020202020204"/>
                        <a:ea typeface="Arial" panose="020B0604020202020204"/>
                        <a:cs typeface="Arial" panose="020B0604020202020204"/>
                      </a:endParaRPr>
                    </a:p>
                    <a:p>
                      <a:pPr algn="l" rtl="0" eaLnBrk="0">
                        <a:lnSpc>
                          <a:spcPct val="107000"/>
                        </a:lnSpc>
                      </a:pPr>
                      <a:endParaRPr sz="1000" dirty="0">
                        <a:latin typeface="Arial" panose="020B0604020202020204"/>
                        <a:ea typeface="Arial" panose="020B0604020202020204"/>
                        <a:cs typeface="Arial" panose="020B0604020202020204"/>
                      </a:endParaRPr>
                    </a:p>
                    <a:p>
                      <a:pPr algn="l" rtl="0" eaLnBrk="0">
                        <a:lnSpc>
                          <a:spcPct val="104000"/>
                        </a:lnSpc>
                      </a:pPr>
                      <a:endParaRPr sz="200" dirty="0">
                        <a:latin typeface="Arial" panose="020B0604020202020204"/>
                        <a:ea typeface="Arial" panose="020B0604020202020204"/>
                        <a:cs typeface="Arial" panose="020B0604020202020204"/>
                      </a:endParaRPr>
                    </a:p>
                    <a:p>
                      <a:pPr marL="624840" algn="l" rtl="0" eaLnBrk="0">
                        <a:lnSpc>
                          <a:spcPct val="88000"/>
                        </a:lnSpc>
                        <a:spcBef>
                          <a:spcPts val="0"/>
                        </a:spcBef>
                      </a:pPr>
                      <a:r>
                        <a:rPr sz="800" kern="0" spc="-20" dirty="0">
                          <a:solidFill>
                            <a:srgbClr val="231F20">
                              <a:alpha val="100000"/>
                            </a:srgbClr>
                          </a:solidFill>
                          <a:latin typeface="微软雅黑" panose="020B0503020204020204" charset="-122"/>
                          <a:ea typeface="微软雅黑" panose="020B0503020204020204" charset="-122"/>
                          <a:cs typeface="微软雅黑" panose="020B0503020204020204" charset="-122"/>
                        </a:rPr>
                        <a:t>2</a:t>
                      </a:r>
                      <a:endParaRPr sz="800" dirty="0">
                        <a:latin typeface="微软雅黑" panose="020B0503020204020204" charset="-122"/>
                        <a:ea typeface="微软雅黑" panose="020B0503020204020204" charset="-122"/>
                        <a:cs typeface="微软雅黑" panose="020B0503020204020204" charset="-122"/>
                      </a:endParaRPr>
                    </a:p>
                  </a:txBody>
                  <a:tcPr marL="0" marR="0" marT="0" marB="0" vert="horz">
                    <a:lnL w="9525" cap="flat" cmpd="sng" algn="ctr">
                      <a:solidFill>
                        <a:srgbClr val="21294D"/>
                      </a:solidFill>
                      <a:prstDash val="solid"/>
                      <a:round/>
                      <a:headEnd type="none" w="med" len="med"/>
                      <a:tailEnd type="none" w="med" len="med"/>
                    </a:lnL>
                    <a:lnR w="9525" cap="flat" cmpd="sng" algn="ctr">
                      <a:solidFill>
                        <a:srgbClr val="21294D"/>
                      </a:solidFill>
                      <a:prstDash val="solid"/>
                      <a:round/>
                      <a:headEnd type="none" w="med" len="med"/>
                      <a:tailEnd type="none" w="med" len="med"/>
                    </a:lnR>
                    <a:lnT>
                      <a:noFill/>
                    </a:lnT>
                    <a:lnB>
                      <a:noFill/>
                    </a:lnB>
                  </a:tcPr>
                </a:tc>
              </a:tr>
            </a:tbl>
          </a:graphicData>
        </a:graphic>
      </p:graphicFrame>
      <p:sp>
        <p:nvSpPr>
          <p:cNvPr id="2254" name="textbox 2254"/>
          <p:cNvSpPr/>
          <p:nvPr/>
        </p:nvSpPr>
        <p:spPr>
          <a:xfrm>
            <a:off x="6386958" y="5227751"/>
            <a:ext cx="283209" cy="2375535"/>
          </a:xfrm>
          <a:prstGeom prst="rect">
            <a:avLst/>
          </a:prstGeom>
          <a:noFill/>
          <a:ln w="0" cap="flat">
            <a:noFill/>
            <a:prstDash val="solid"/>
            <a:miter lim="0"/>
          </a:ln>
        </p:spPr>
        <p:txBody>
          <a:bodyPr vert="horz" wrap="square" lIns="0" tIns="0" rIns="0" bIns="0"/>
          <a:p>
            <a:pPr algn="l" rtl="0" eaLnBrk="0">
              <a:lnSpc>
                <a:spcPct val="82000"/>
              </a:lnSpc>
            </a:pPr>
            <a:endParaRPr sz="100" dirty="0">
              <a:latin typeface="Arial" panose="020B0604020202020204"/>
              <a:ea typeface="Arial" panose="020B0604020202020204"/>
              <a:cs typeface="Arial" panose="020B0604020202020204"/>
            </a:endParaRPr>
          </a:p>
          <a:p>
            <a:pPr marL="12700" algn="l" rtl="0" eaLnBrk="0">
              <a:lnSpc>
                <a:spcPct val="80000"/>
              </a:lnSpc>
            </a:pPr>
            <a:r>
              <a:rPr sz="800" kern="0" spc="10" dirty="0">
                <a:solidFill>
                  <a:srgbClr val="FFFFFF">
                    <a:alpha val="100000"/>
                  </a:srgbClr>
                </a:solidFill>
                <a:latin typeface="微软雅黑" panose="020B0503020204020204" charset="-122"/>
                <a:ea typeface="微软雅黑" panose="020B0503020204020204" charset="-122"/>
                <a:cs typeface="微软雅黑" panose="020B0503020204020204" charset="-122"/>
              </a:rPr>
              <a:t>UNIT</a:t>
            </a:r>
            <a:endParaRPr sz="800" dirty="0">
              <a:latin typeface="微软雅黑" panose="020B0503020204020204" charset="-122"/>
              <a:ea typeface="微软雅黑" panose="020B0503020204020204" charset="-122"/>
              <a:cs typeface="微软雅黑" panose="020B0503020204020204" charset="-122"/>
            </a:endParaRPr>
          </a:p>
          <a:p>
            <a:pPr marL="35560" algn="l" rtl="0" eaLnBrk="0">
              <a:lnSpc>
                <a:spcPct val="80000"/>
              </a:lnSpc>
              <a:spcBef>
                <a:spcPts val="590"/>
              </a:spcBef>
            </a:pPr>
            <a:r>
              <a:rPr sz="800" kern="0" spc="-20" dirty="0">
                <a:solidFill>
                  <a:srgbClr val="231F20">
                    <a:alpha val="100000"/>
                  </a:srgbClr>
                </a:solidFill>
                <a:latin typeface="微软雅黑" panose="020B0503020204020204" charset="-122"/>
                <a:ea typeface="微软雅黑" panose="020B0503020204020204" charset="-122"/>
                <a:cs typeface="微软雅黑" panose="020B0503020204020204" charset="-122"/>
              </a:rPr>
              <a:t>MHz</a:t>
            </a:r>
            <a:endParaRPr sz="800" dirty="0">
              <a:latin typeface="微软雅黑" panose="020B0503020204020204" charset="-122"/>
              <a:ea typeface="微软雅黑" panose="020B0503020204020204" charset="-122"/>
              <a:cs typeface="微软雅黑" panose="020B0503020204020204" charset="-122"/>
            </a:endParaRPr>
          </a:p>
          <a:p>
            <a:pPr marL="31115" algn="l" rtl="0" eaLnBrk="0">
              <a:lnSpc>
                <a:spcPct val="84000"/>
              </a:lnSpc>
              <a:spcBef>
                <a:spcPts val="1210"/>
              </a:spcBef>
            </a:pPr>
            <a:r>
              <a:rPr sz="800" kern="0" spc="10" dirty="0">
                <a:solidFill>
                  <a:srgbClr val="231F20">
                    <a:alpha val="100000"/>
                  </a:srgbClr>
                </a:solidFill>
                <a:latin typeface="微软雅黑" panose="020B0503020204020204" charset="-122"/>
                <a:ea typeface="微软雅黑" panose="020B0503020204020204" charset="-122"/>
                <a:cs typeface="微软雅黑" panose="020B0503020204020204" charset="-122"/>
              </a:rPr>
              <a:t>dBm</a:t>
            </a:r>
            <a:endParaRPr sz="800" dirty="0">
              <a:latin typeface="微软雅黑" panose="020B0503020204020204" charset="-122"/>
              <a:ea typeface="微软雅黑" panose="020B0503020204020204" charset="-122"/>
              <a:cs typeface="微软雅黑" panose="020B0503020204020204" charset="-122"/>
            </a:endParaRPr>
          </a:p>
          <a:p>
            <a:pPr marL="78740" algn="l" rtl="0" eaLnBrk="0">
              <a:lnSpc>
                <a:spcPct val="84000"/>
              </a:lnSpc>
              <a:spcBef>
                <a:spcPts val="970"/>
              </a:spcBef>
            </a:pPr>
            <a:r>
              <a:rPr sz="800" kern="0" spc="20" dirty="0">
                <a:solidFill>
                  <a:srgbClr val="231F20">
                    <a:alpha val="100000"/>
                  </a:srgbClr>
                </a:solidFill>
                <a:latin typeface="微软雅黑" panose="020B0503020204020204" charset="-122"/>
                <a:ea typeface="微软雅黑" panose="020B0503020204020204" charset="-122"/>
                <a:cs typeface="微软雅黑" panose="020B0503020204020204" charset="-122"/>
              </a:rPr>
              <a:t>dB</a:t>
            </a:r>
            <a:endParaRPr sz="800" dirty="0">
              <a:latin typeface="微软雅黑" panose="020B0503020204020204" charset="-122"/>
              <a:ea typeface="微软雅黑" panose="020B0503020204020204" charset="-122"/>
              <a:cs typeface="微软雅黑" panose="020B0503020204020204" charset="-122"/>
            </a:endParaRPr>
          </a:p>
          <a:p>
            <a:pPr marL="31115" algn="l" rtl="0" eaLnBrk="0">
              <a:lnSpc>
                <a:spcPct val="84000"/>
              </a:lnSpc>
              <a:spcBef>
                <a:spcPts val="990"/>
              </a:spcBef>
            </a:pPr>
            <a:r>
              <a:rPr sz="800" kern="0" spc="10" dirty="0">
                <a:solidFill>
                  <a:srgbClr val="231F20">
                    <a:alpha val="100000"/>
                  </a:srgbClr>
                </a:solidFill>
                <a:latin typeface="微软雅黑" panose="020B0503020204020204" charset="-122"/>
                <a:ea typeface="微软雅黑" panose="020B0503020204020204" charset="-122"/>
                <a:cs typeface="微软雅黑" panose="020B0503020204020204" charset="-122"/>
              </a:rPr>
              <a:t>dBm</a:t>
            </a:r>
            <a:endParaRPr sz="800" dirty="0">
              <a:latin typeface="微软雅黑" panose="020B0503020204020204" charset="-122"/>
              <a:ea typeface="微软雅黑" panose="020B0503020204020204" charset="-122"/>
              <a:cs typeface="微软雅黑" panose="020B0503020204020204" charset="-122"/>
            </a:endParaRPr>
          </a:p>
          <a:p>
            <a:pPr marL="78740" algn="l" rtl="0" eaLnBrk="0">
              <a:lnSpc>
                <a:spcPct val="84000"/>
              </a:lnSpc>
              <a:spcBef>
                <a:spcPts val="980"/>
              </a:spcBef>
            </a:pPr>
            <a:r>
              <a:rPr sz="800" kern="0" spc="20" dirty="0">
                <a:solidFill>
                  <a:srgbClr val="231F20">
                    <a:alpha val="100000"/>
                  </a:srgbClr>
                </a:solidFill>
                <a:latin typeface="微软雅黑" panose="020B0503020204020204" charset="-122"/>
                <a:ea typeface="微软雅黑" panose="020B0503020204020204" charset="-122"/>
                <a:cs typeface="微软雅黑" panose="020B0503020204020204" charset="-122"/>
              </a:rPr>
              <a:t>dB</a:t>
            </a:r>
            <a:endParaRPr sz="800" dirty="0">
              <a:latin typeface="微软雅黑" panose="020B0503020204020204" charset="-122"/>
              <a:ea typeface="微软雅黑" panose="020B0503020204020204" charset="-122"/>
              <a:cs typeface="微软雅黑" panose="020B0503020204020204" charset="-122"/>
            </a:endParaRPr>
          </a:p>
          <a:p>
            <a:pPr marL="107315" algn="l" rtl="0" eaLnBrk="0">
              <a:lnSpc>
                <a:spcPct val="81000"/>
              </a:lnSpc>
              <a:spcBef>
                <a:spcPts val="1030"/>
              </a:spcBef>
            </a:pPr>
            <a:r>
              <a:rPr sz="800" kern="0" spc="-20" dirty="0">
                <a:solidFill>
                  <a:srgbClr val="231F20">
                    <a:alpha val="100000"/>
                  </a:srgbClr>
                </a:solidFill>
                <a:latin typeface="微软雅黑" panose="020B0503020204020204" charset="-122"/>
                <a:ea typeface="微软雅黑" panose="020B0503020204020204" charset="-122"/>
                <a:cs typeface="微软雅黑" panose="020B0503020204020204" charset="-122"/>
              </a:rPr>
              <a:t>Ω</a:t>
            </a:r>
            <a:endParaRPr sz="800" dirty="0">
              <a:latin typeface="微软雅黑" panose="020B0503020204020204" charset="-122"/>
              <a:ea typeface="微软雅黑" panose="020B0503020204020204" charset="-122"/>
              <a:cs typeface="微软雅黑" panose="020B0503020204020204" charset="-122"/>
            </a:endParaRPr>
          </a:p>
          <a:p>
            <a:pPr marL="50165" algn="l" rtl="0" eaLnBrk="0">
              <a:lnSpc>
                <a:spcPct val="80000"/>
              </a:lnSpc>
              <a:spcBef>
                <a:spcPts val="920"/>
              </a:spcBef>
            </a:pPr>
            <a:r>
              <a:rPr sz="800" kern="0" spc="30" dirty="0">
                <a:solidFill>
                  <a:srgbClr val="231F20">
                    <a:alpha val="100000"/>
                  </a:srgbClr>
                </a:solidFill>
                <a:latin typeface="HarmonyOS Sans SC" panose="00000500000000000000" charset="-122"/>
                <a:ea typeface="HarmonyOS Sans SC" panose="00000500000000000000" charset="-122"/>
                <a:cs typeface="HarmonyOS Sans SC" panose="00000500000000000000" charset="-122"/>
              </a:rPr>
              <a:t>dBc</a:t>
            </a:r>
            <a:endParaRPr sz="800" dirty="0">
              <a:latin typeface="HarmonyOS Sans SC" panose="00000500000000000000" charset="-122"/>
              <a:ea typeface="HarmonyOS Sans SC" panose="00000500000000000000" charset="-122"/>
              <a:cs typeface="HarmonyOS Sans SC" panose="00000500000000000000" charset="-122"/>
            </a:endParaRPr>
          </a:p>
          <a:p>
            <a:pPr marL="50165" algn="l" rtl="0" eaLnBrk="0">
              <a:lnSpc>
                <a:spcPct val="80000"/>
              </a:lnSpc>
              <a:spcBef>
                <a:spcPts val="1020"/>
              </a:spcBef>
            </a:pPr>
            <a:r>
              <a:rPr sz="800" kern="0" spc="30" dirty="0">
                <a:solidFill>
                  <a:srgbClr val="231F20">
                    <a:alpha val="100000"/>
                  </a:srgbClr>
                </a:solidFill>
                <a:latin typeface="HarmonyOS Sans SC" panose="00000500000000000000" charset="-122"/>
                <a:ea typeface="HarmonyOS Sans SC" panose="00000500000000000000" charset="-122"/>
                <a:cs typeface="HarmonyOS Sans SC" panose="00000500000000000000" charset="-122"/>
              </a:rPr>
              <a:t>dBc</a:t>
            </a:r>
            <a:endParaRPr sz="800" dirty="0">
              <a:latin typeface="HarmonyOS Sans SC" panose="00000500000000000000" charset="-122"/>
              <a:ea typeface="HarmonyOS Sans SC" panose="00000500000000000000" charset="-122"/>
              <a:cs typeface="HarmonyOS Sans SC" panose="00000500000000000000" charset="-122"/>
            </a:endParaRPr>
          </a:p>
          <a:p>
            <a:pPr marL="24130" algn="l" rtl="0" eaLnBrk="0">
              <a:lnSpc>
                <a:spcPct val="78000"/>
              </a:lnSpc>
              <a:spcBef>
                <a:spcPts val="1010"/>
              </a:spcBef>
            </a:pPr>
            <a:r>
              <a:rPr sz="800" kern="0" spc="100" dirty="0">
                <a:solidFill>
                  <a:srgbClr val="231F20">
                    <a:alpha val="100000"/>
                  </a:srgbClr>
                </a:solidFill>
                <a:latin typeface="HarmonyOS Sans SC" panose="00000500000000000000" charset="-122"/>
                <a:ea typeface="HarmonyOS Sans SC" panose="00000500000000000000" charset="-122"/>
                <a:cs typeface="HarmonyOS Sans SC" panose="00000500000000000000" charset="-122"/>
              </a:rPr>
              <a:t>VAC</a:t>
            </a:r>
            <a:endParaRPr sz="800" dirty="0">
              <a:latin typeface="HarmonyOS Sans SC" panose="00000500000000000000" charset="-122"/>
              <a:ea typeface="HarmonyOS Sans SC" panose="00000500000000000000" charset="-122"/>
              <a:cs typeface="HarmonyOS Sans SC" panose="00000500000000000000" charset="-122"/>
            </a:endParaRPr>
          </a:p>
          <a:p>
            <a:pPr algn="l" rtl="0" eaLnBrk="0">
              <a:lnSpc>
                <a:spcPct val="110000"/>
              </a:lnSpc>
            </a:pPr>
            <a:endParaRPr sz="900" dirty="0">
              <a:latin typeface="Arial" panose="020B0604020202020204"/>
              <a:ea typeface="Arial" panose="020B0604020202020204"/>
              <a:cs typeface="Arial" panose="020B0604020202020204"/>
            </a:endParaRPr>
          </a:p>
          <a:p>
            <a:pPr algn="l" rtl="0" eaLnBrk="0">
              <a:lnSpc>
                <a:spcPct val="7000"/>
              </a:lnSpc>
            </a:pPr>
            <a:endParaRPr sz="100" dirty="0">
              <a:latin typeface="Arial" panose="020B0604020202020204"/>
              <a:ea typeface="Arial" panose="020B0604020202020204"/>
              <a:cs typeface="Arial" panose="020B0604020202020204"/>
            </a:endParaRPr>
          </a:p>
          <a:p>
            <a:pPr marL="90805" algn="l" rtl="0" eaLnBrk="0">
              <a:lnSpc>
                <a:spcPct val="80000"/>
              </a:lnSpc>
            </a:pPr>
            <a:r>
              <a:rPr sz="800" kern="0" spc="20" dirty="0">
                <a:solidFill>
                  <a:srgbClr val="231F20">
                    <a:alpha val="100000"/>
                  </a:srgbClr>
                </a:solidFill>
                <a:latin typeface="微软雅黑" panose="020B0503020204020204" charset="-122"/>
                <a:ea typeface="微软雅黑" panose="020B0503020204020204" charset="-122"/>
                <a:cs typeface="微软雅黑" panose="020B0503020204020204" charset="-122"/>
              </a:rPr>
              <a:t>A</a:t>
            </a:r>
            <a:endParaRPr sz="800" dirty="0">
              <a:latin typeface="微软雅黑" panose="020B0503020204020204" charset="-122"/>
              <a:ea typeface="微软雅黑" panose="020B0503020204020204" charset="-122"/>
              <a:cs typeface="微软雅黑" panose="020B0503020204020204" charset="-122"/>
            </a:endParaRPr>
          </a:p>
        </p:txBody>
      </p:sp>
      <p:sp>
        <p:nvSpPr>
          <p:cNvPr id="2260" name="textbox 2260"/>
          <p:cNvSpPr/>
          <p:nvPr/>
        </p:nvSpPr>
        <p:spPr>
          <a:xfrm>
            <a:off x="734642" y="8168123"/>
            <a:ext cx="1593214" cy="1428750"/>
          </a:xfrm>
          <a:prstGeom prst="rect">
            <a:avLst/>
          </a:prstGeom>
          <a:noFill/>
          <a:ln w="0" cap="flat">
            <a:noFill/>
            <a:prstDash val="solid"/>
            <a:miter lim="0"/>
          </a:ln>
        </p:spPr>
        <p:txBody>
          <a:bodyPr vert="horz" wrap="square" lIns="0" tIns="0" rIns="0" bIns="0"/>
          <a:p>
            <a:pPr algn="l" rtl="0" eaLnBrk="0">
              <a:lnSpc>
                <a:spcPct val="82000"/>
              </a:lnSpc>
            </a:pPr>
            <a:endParaRPr sz="100" dirty="0">
              <a:latin typeface="Arial" panose="020B0604020202020204"/>
              <a:ea typeface="Arial" panose="020B0604020202020204"/>
              <a:cs typeface="Arial" panose="020B0604020202020204"/>
            </a:endParaRPr>
          </a:p>
          <a:p>
            <a:pPr marL="457835" algn="l" rtl="0" eaLnBrk="0">
              <a:lnSpc>
                <a:spcPct val="80000"/>
              </a:lnSpc>
            </a:pPr>
            <a:r>
              <a:rPr sz="800" kern="0" spc="70" dirty="0">
                <a:solidFill>
                  <a:srgbClr val="FFFFFF">
                    <a:alpha val="100000"/>
                  </a:srgbClr>
                </a:solidFill>
                <a:latin typeface="微软雅黑" panose="020B0503020204020204" charset="-122"/>
                <a:ea typeface="微软雅黑" panose="020B0503020204020204" charset="-122"/>
                <a:cs typeface="微软雅黑" panose="020B0503020204020204" charset="-122"/>
              </a:rPr>
              <a:t>PARAMETER</a:t>
            </a:r>
            <a:endParaRPr sz="800" dirty="0">
              <a:latin typeface="微软雅黑" panose="020B0503020204020204" charset="-122"/>
              <a:ea typeface="微软雅黑" panose="020B0503020204020204" charset="-122"/>
              <a:cs typeface="微软雅黑" panose="020B0503020204020204" charset="-122"/>
            </a:endParaRPr>
          </a:p>
          <a:p>
            <a:pPr marL="19685" algn="l" rtl="0" eaLnBrk="0">
              <a:lnSpc>
                <a:spcPct val="88000"/>
              </a:lnSpc>
              <a:spcBef>
                <a:spcPts val="550"/>
              </a:spcBef>
            </a:pPr>
            <a:r>
              <a:rPr sz="800" kern="0" spc="10" dirty="0">
                <a:solidFill>
                  <a:srgbClr val="231F20">
                    <a:alpha val="100000"/>
                  </a:srgbClr>
                </a:solidFill>
                <a:latin typeface="微软雅黑" panose="020B0503020204020204" charset="-122"/>
                <a:ea typeface="微软雅黑" panose="020B0503020204020204" charset="-122"/>
                <a:cs typeface="微软雅黑" panose="020B0503020204020204" charset="-122"/>
              </a:rPr>
              <a:t>Dimensions (W</a:t>
            </a:r>
            <a:r>
              <a:rPr sz="800" kern="0" spc="70" dirty="0">
                <a:solidFill>
                  <a:srgbClr val="231F20">
                    <a:alpha val="100000"/>
                  </a:srgbClr>
                </a:solidFill>
                <a:latin typeface="微软雅黑" panose="020B0503020204020204" charset="-122"/>
                <a:ea typeface="微软雅黑" panose="020B0503020204020204" charset="-122"/>
                <a:cs typeface="微软雅黑" panose="020B0503020204020204" charset="-122"/>
              </a:rPr>
              <a:t> </a:t>
            </a:r>
            <a:r>
              <a:rPr sz="800" kern="0" spc="10" dirty="0">
                <a:solidFill>
                  <a:srgbClr val="231F20">
                    <a:alpha val="100000"/>
                  </a:srgbClr>
                </a:solidFill>
                <a:latin typeface="微软雅黑" panose="020B0503020204020204" charset="-122"/>
                <a:ea typeface="微软雅黑" panose="020B0503020204020204" charset="-122"/>
                <a:cs typeface="微软雅黑" panose="020B0503020204020204" charset="-122"/>
              </a:rPr>
              <a:t>x</a:t>
            </a:r>
            <a:r>
              <a:rPr sz="800" kern="0" spc="80" dirty="0">
                <a:solidFill>
                  <a:srgbClr val="231F20">
                    <a:alpha val="100000"/>
                  </a:srgbClr>
                </a:solidFill>
                <a:latin typeface="微软雅黑" panose="020B0503020204020204" charset="-122"/>
                <a:ea typeface="微软雅黑" panose="020B0503020204020204" charset="-122"/>
                <a:cs typeface="微软雅黑" panose="020B0503020204020204" charset="-122"/>
              </a:rPr>
              <a:t> </a:t>
            </a:r>
            <a:r>
              <a:rPr sz="800" kern="0" spc="10" dirty="0">
                <a:solidFill>
                  <a:srgbClr val="231F20">
                    <a:alpha val="100000"/>
                  </a:srgbClr>
                </a:solidFill>
                <a:latin typeface="微软雅黑" panose="020B0503020204020204" charset="-122"/>
                <a:ea typeface="微软雅黑" panose="020B0503020204020204" charset="-122"/>
                <a:cs typeface="微软雅黑" panose="020B0503020204020204" charset="-122"/>
              </a:rPr>
              <a:t>D</a:t>
            </a:r>
            <a:r>
              <a:rPr sz="800" kern="0" spc="20" dirty="0">
                <a:solidFill>
                  <a:srgbClr val="231F20">
                    <a:alpha val="100000"/>
                  </a:srgbClr>
                </a:solidFill>
                <a:latin typeface="微软雅黑" panose="020B0503020204020204" charset="-122"/>
                <a:ea typeface="微软雅黑" panose="020B0503020204020204" charset="-122"/>
                <a:cs typeface="微软雅黑" panose="020B0503020204020204" charset="-122"/>
              </a:rPr>
              <a:t> </a:t>
            </a:r>
            <a:r>
              <a:rPr sz="800" kern="0" spc="10" dirty="0">
                <a:solidFill>
                  <a:srgbClr val="231F20">
                    <a:alpha val="100000"/>
                  </a:srgbClr>
                </a:solidFill>
                <a:latin typeface="微软雅黑" panose="020B0503020204020204" charset="-122"/>
                <a:ea typeface="微软雅黑" panose="020B0503020204020204" charset="-122"/>
                <a:cs typeface="微软雅黑" panose="020B0503020204020204" charset="-122"/>
              </a:rPr>
              <a:t>x</a:t>
            </a:r>
            <a:r>
              <a:rPr sz="800" kern="0" spc="80" dirty="0">
                <a:solidFill>
                  <a:srgbClr val="231F20">
                    <a:alpha val="100000"/>
                  </a:srgbClr>
                </a:solidFill>
                <a:latin typeface="微软雅黑" panose="020B0503020204020204" charset="-122"/>
                <a:ea typeface="微软雅黑" panose="020B0503020204020204" charset="-122"/>
                <a:cs typeface="微软雅黑" panose="020B0503020204020204" charset="-122"/>
              </a:rPr>
              <a:t> </a:t>
            </a:r>
            <a:r>
              <a:rPr sz="800" kern="0" spc="10" dirty="0">
                <a:solidFill>
                  <a:srgbClr val="231F20">
                    <a:alpha val="100000"/>
                  </a:srgbClr>
                </a:solidFill>
                <a:latin typeface="微软雅黑" panose="020B0503020204020204" charset="-122"/>
                <a:ea typeface="微软雅黑" panose="020B0503020204020204" charset="-122"/>
                <a:cs typeface="微软雅黑" panose="020B0503020204020204" charset="-122"/>
              </a:rPr>
              <a:t>H)</a:t>
            </a:r>
            <a:endParaRPr sz="800" dirty="0">
              <a:latin typeface="微软雅黑" panose="020B0503020204020204" charset="-122"/>
              <a:ea typeface="微软雅黑" panose="020B0503020204020204" charset="-122"/>
              <a:cs typeface="微软雅黑" panose="020B0503020204020204" charset="-122"/>
            </a:endParaRPr>
          </a:p>
          <a:p>
            <a:pPr marL="20320" algn="l" rtl="0" eaLnBrk="0">
              <a:lnSpc>
                <a:spcPct val="100000"/>
              </a:lnSpc>
              <a:spcBef>
                <a:spcPts val="680"/>
              </a:spcBef>
            </a:pPr>
            <a:r>
              <a:rPr sz="800" kern="0" spc="0" dirty="0">
                <a:solidFill>
                  <a:srgbClr val="231F20">
                    <a:alpha val="100000"/>
                  </a:srgbClr>
                </a:solidFill>
                <a:latin typeface="微软雅黑" panose="020B0503020204020204" charset="-122"/>
                <a:ea typeface="微软雅黑" panose="020B0503020204020204" charset="-122"/>
                <a:cs typeface="微软雅黑" panose="020B0503020204020204" charset="-122"/>
              </a:rPr>
              <a:t>RF</a:t>
            </a:r>
            <a:r>
              <a:rPr sz="800" kern="0" spc="40" dirty="0">
                <a:solidFill>
                  <a:srgbClr val="231F20">
                    <a:alpha val="100000"/>
                  </a:srgbClr>
                </a:solidFill>
                <a:latin typeface="微软雅黑" panose="020B0503020204020204" charset="-122"/>
                <a:ea typeface="微软雅黑" panose="020B0503020204020204" charset="-122"/>
                <a:cs typeface="微软雅黑" panose="020B0503020204020204" charset="-122"/>
              </a:rPr>
              <a:t> </a:t>
            </a:r>
            <a:r>
              <a:rPr sz="800" kern="0" spc="0" dirty="0">
                <a:solidFill>
                  <a:srgbClr val="231F20">
                    <a:alpha val="100000"/>
                  </a:srgbClr>
                </a:solidFill>
                <a:latin typeface="微软雅黑" panose="020B0503020204020204" charset="-122"/>
                <a:ea typeface="微软雅黑" panose="020B0503020204020204" charset="-122"/>
                <a:cs typeface="微软雅黑" panose="020B0503020204020204" charset="-122"/>
              </a:rPr>
              <a:t>Connectors</a:t>
            </a:r>
            <a:r>
              <a:rPr sz="800" kern="0" spc="60" dirty="0">
                <a:solidFill>
                  <a:srgbClr val="231F20">
                    <a:alpha val="100000"/>
                  </a:srgbClr>
                </a:solidFill>
                <a:latin typeface="微软雅黑" panose="020B0503020204020204" charset="-122"/>
                <a:ea typeface="微软雅黑" panose="020B0503020204020204" charset="-122"/>
                <a:cs typeface="微软雅黑" panose="020B0503020204020204" charset="-122"/>
              </a:rPr>
              <a:t> </a:t>
            </a:r>
            <a:r>
              <a:rPr sz="800" kern="0" spc="40" dirty="0">
                <a:solidFill>
                  <a:srgbClr val="231F20">
                    <a:alpha val="100000"/>
                  </a:srgbClr>
                </a:solidFill>
                <a:latin typeface="微软雅黑" panose="020B0503020204020204" charset="-122"/>
                <a:ea typeface="微软雅黑" panose="020B0503020204020204" charset="-122"/>
                <a:cs typeface="微软雅黑" panose="020B0503020204020204" charset="-122"/>
              </a:rPr>
              <a:t>(</a:t>
            </a:r>
            <a:r>
              <a:rPr sz="800" kern="0" spc="0" dirty="0">
                <a:solidFill>
                  <a:srgbClr val="231F20">
                    <a:alpha val="100000"/>
                  </a:srgbClr>
                </a:solidFill>
                <a:latin typeface="微软雅黑" panose="020B0503020204020204" charset="-122"/>
                <a:ea typeface="微软雅黑" panose="020B0503020204020204" charset="-122"/>
                <a:cs typeface="微软雅黑" panose="020B0503020204020204" charset="-122"/>
              </a:rPr>
              <a:t>Input</a:t>
            </a:r>
            <a:r>
              <a:rPr sz="800" kern="0" spc="40" dirty="0">
                <a:solidFill>
                  <a:srgbClr val="231F20">
                    <a:alpha val="100000"/>
                  </a:srgbClr>
                </a:solidFill>
                <a:latin typeface="微软雅黑" panose="020B0503020204020204" charset="-122"/>
                <a:ea typeface="微软雅黑" panose="020B0503020204020204" charset="-122"/>
                <a:cs typeface="微软雅黑" panose="020B0503020204020204" charset="-122"/>
              </a:rPr>
              <a:t> /</a:t>
            </a:r>
            <a:r>
              <a:rPr sz="800" kern="0" spc="60" dirty="0">
                <a:solidFill>
                  <a:srgbClr val="231F20">
                    <a:alpha val="100000"/>
                  </a:srgbClr>
                </a:solidFill>
                <a:latin typeface="微软雅黑" panose="020B0503020204020204" charset="-122"/>
                <a:ea typeface="微软雅黑" panose="020B0503020204020204" charset="-122"/>
                <a:cs typeface="微软雅黑" panose="020B0503020204020204" charset="-122"/>
              </a:rPr>
              <a:t> </a:t>
            </a:r>
            <a:r>
              <a:rPr sz="800" kern="0" spc="0" dirty="0">
                <a:solidFill>
                  <a:srgbClr val="231F20">
                    <a:alpha val="100000"/>
                  </a:srgbClr>
                </a:solidFill>
                <a:latin typeface="微软雅黑" panose="020B0503020204020204" charset="-122"/>
                <a:ea typeface="微软雅黑" panose="020B0503020204020204" charset="-122"/>
                <a:cs typeface="微软雅黑" panose="020B0503020204020204" charset="-122"/>
              </a:rPr>
              <a:t>Output</a:t>
            </a:r>
            <a:r>
              <a:rPr sz="800" kern="0" spc="40" dirty="0">
                <a:solidFill>
                  <a:srgbClr val="231F20">
                    <a:alpha val="100000"/>
                  </a:srgbClr>
                </a:solidFill>
                <a:latin typeface="微软雅黑" panose="020B0503020204020204" charset="-122"/>
                <a:ea typeface="微软雅黑" panose="020B0503020204020204" charset="-122"/>
                <a:cs typeface="微软雅黑" panose="020B0503020204020204" charset="-122"/>
              </a:rPr>
              <a:t>)</a:t>
            </a:r>
            <a:endParaRPr sz="800" dirty="0">
              <a:latin typeface="微软雅黑" panose="020B0503020204020204" charset="-122"/>
              <a:ea typeface="微软雅黑" panose="020B0503020204020204" charset="-122"/>
              <a:cs typeface="微软雅黑" panose="020B0503020204020204" charset="-122"/>
            </a:endParaRPr>
          </a:p>
          <a:p>
            <a:pPr marL="19685" algn="l" rtl="0" eaLnBrk="0">
              <a:lnSpc>
                <a:spcPct val="88000"/>
              </a:lnSpc>
              <a:spcBef>
                <a:spcPts val="1405"/>
              </a:spcBef>
            </a:pPr>
            <a:r>
              <a:rPr sz="800" kern="0" spc="0" dirty="0">
                <a:solidFill>
                  <a:srgbClr val="231F20">
                    <a:alpha val="100000"/>
                  </a:srgbClr>
                </a:solidFill>
                <a:latin typeface="微软雅黑" panose="020B0503020204020204" charset="-122"/>
                <a:ea typeface="微软雅黑" panose="020B0503020204020204" charset="-122"/>
                <a:cs typeface="微软雅黑" panose="020B0503020204020204" charset="-122"/>
              </a:rPr>
              <a:t>DC</a:t>
            </a:r>
            <a:r>
              <a:rPr sz="800" kern="0" spc="40" dirty="0">
                <a:solidFill>
                  <a:srgbClr val="231F20">
                    <a:alpha val="100000"/>
                  </a:srgbClr>
                </a:solidFill>
                <a:latin typeface="微软雅黑" panose="020B0503020204020204" charset="-122"/>
                <a:ea typeface="微软雅黑" panose="020B0503020204020204" charset="-122"/>
                <a:cs typeface="微软雅黑" panose="020B0503020204020204" charset="-122"/>
              </a:rPr>
              <a:t> / </a:t>
            </a:r>
            <a:r>
              <a:rPr sz="800" kern="0" spc="0" dirty="0">
                <a:solidFill>
                  <a:srgbClr val="231F20">
                    <a:alpha val="100000"/>
                  </a:srgbClr>
                </a:solidFill>
                <a:latin typeface="微软雅黑" panose="020B0503020204020204" charset="-122"/>
                <a:ea typeface="微软雅黑" panose="020B0503020204020204" charset="-122"/>
                <a:cs typeface="微软雅黑" panose="020B0503020204020204" charset="-122"/>
              </a:rPr>
              <a:t>Control</a:t>
            </a:r>
            <a:r>
              <a:rPr sz="800" kern="0" spc="60" dirty="0">
                <a:solidFill>
                  <a:srgbClr val="231F20">
                    <a:alpha val="100000"/>
                  </a:srgbClr>
                </a:solidFill>
                <a:latin typeface="微软雅黑" panose="020B0503020204020204" charset="-122"/>
                <a:ea typeface="微软雅黑" panose="020B0503020204020204" charset="-122"/>
                <a:cs typeface="微软雅黑" panose="020B0503020204020204" charset="-122"/>
              </a:rPr>
              <a:t> </a:t>
            </a:r>
            <a:r>
              <a:rPr sz="800" kern="0" spc="0" dirty="0">
                <a:solidFill>
                  <a:srgbClr val="231F20">
                    <a:alpha val="100000"/>
                  </a:srgbClr>
                </a:solidFill>
                <a:latin typeface="微软雅黑" panose="020B0503020204020204" charset="-122"/>
                <a:ea typeface="微软雅黑" panose="020B0503020204020204" charset="-122"/>
                <a:cs typeface="微软雅黑" panose="020B0503020204020204" charset="-122"/>
              </a:rPr>
              <a:t>Connector</a:t>
            </a:r>
            <a:endParaRPr sz="800" dirty="0">
              <a:latin typeface="微软雅黑" panose="020B0503020204020204" charset="-122"/>
              <a:ea typeface="微软雅黑" panose="020B0503020204020204" charset="-122"/>
              <a:cs typeface="微软雅黑" panose="020B0503020204020204" charset="-122"/>
            </a:endParaRPr>
          </a:p>
          <a:p>
            <a:pPr marL="16510" algn="l" rtl="0" eaLnBrk="0">
              <a:lnSpc>
                <a:spcPct val="88000"/>
              </a:lnSpc>
              <a:spcBef>
                <a:spcPts val="1400"/>
              </a:spcBef>
            </a:pPr>
            <a:r>
              <a:rPr sz="800" kern="0" spc="-10" dirty="0">
                <a:solidFill>
                  <a:srgbClr val="231F20">
                    <a:alpha val="100000"/>
                  </a:srgbClr>
                </a:solidFill>
                <a:latin typeface="微软雅黑" panose="020B0503020204020204" charset="-122"/>
                <a:ea typeface="微软雅黑" panose="020B0503020204020204" charset="-122"/>
                <a:cs typeface="微软雅黑" panose="020B0503020204020204" charset="-122"/>
              </a:rPr>
              <a:t>Cooling</a:t>
            </a:r>
            <a:endParaRPr sz="800" dirty="0">
              <a:latin typeface="微软雅黑" panose="020B0503020204020204" charset="-122"/>
              <a:ea typeface="微软雅黑" panose="020B0503020204020204" charset="-122"/>
              <a:cs typeface="微软雅黑" panose="020B0503020204020204" charset="-122"/>
            </a:endParaRPr>
          </a:p>
          <a:p>
            <a:pPr marL="19685" algn="l" rtl="0" eaLnBrk="0">
              <a:lnSpc>
                <a:spcPts val="1415"/>
              </a:lnSpc>
            </a:pPr>
            <a:r>
              <a:rPr sz="800" kern="0" spc="-30" dirty="0">
                <a:solidFill>
                  <a:srgbClr val="231F20">
                    <a:alpha val="100000"/>
                  </a:srgbClr>
                </a:solidFill>
                <a:latin typeface="微软雅黑" panose="020B0503020204020204" charset="-122"/>
                <a:ea typeface="微软雅黑" panose="020B0503020204020204" charset="-122"/>
                <a:cs typeface="微软雅黑" panose="020B0503020204020204" charset="-122"/>
              </a:rPr>
              <a:t>Mounting</a:t>
            </a:r>
            <a:endParaRPr sz="800" dirty="0">
              <a:latin typeface="微软雅黑" panose="020B0503020204020204" charset="-122"/>
              <a:ea typeface="微软雅黑" panose="020B0503020204020204" charset="-122"/>
              <a:cs typeface="微软雅黑" panose="020B0503020204020204" charset="-122"/>
            </a:endParaRPr>
          </a:p>
          <a:p>
            <a:pPr marL="12700" algn="l" rtl="0" eaLnBrk="0">
              <a:lnSpc>
                <a:spcPts val="1340"/>
              </a:lnSpc>
            </a:pPr>
            <a:r>
              <a:rPr sz="800" kern="0" spc="-10" dirty="0">
                <a:solidFill>
                  <a:srgbClr val="231F20">
                    <a:alpha val="100000"/>
                  </a:srgbClr>
                </a:solidFill>
                <a:latin typeface="微软雅黑" panose="020B0503020204020204" charset="-122"/>
                <a:ea typeface="微软雅黑" panose="020B0503020204020204" charset="-122"/>
                <a:cs typeface="微软雅黑" panose="020B0503020204020204" charset="-122"/>
              </a:rPr>
              <a:t>Weight</a:t>
            </a:r>
            <a:endParaRPr sz="800" dirty="0">
              <a:latin typeface="微软雅黑" panose="020B0503020204020204" charset="-122"/>
              <a:ea typeface="微软雅黑" panose="020B0503020204020204" charset="-122"/>
              <a:cs typeface="微软雅黑" panose="020B0503020204020204" charset="-122"/>
            </a:endParaRPr>
          </a:p>
        </p:txBody>
      </p:sp>
      <p:pic>
        <p:nvPicPr>
          <p:cNvPr id="2262" name="picture 2262"/>
          <p:cNvPicPr>
            <a:picLocks noChangeAspect="1"/>
          </p:cNvPicPr>
          <p:nvPr/>
        </p:nvPicPr>
        <p:blipFill>
          <a:blip r:embed="rId6"/>
          <a:stretch>
            <a:fillRect/>
          </a:stretch>
        </p:blipFill>
        <p:spPr>
          <a:xfrm rot="21600000">
            <a:off x="3723753" y="1703975"/>
            <a:ext cx="2931249" cy="2052273"/>
          </a:xfrm>
          <a:prstGeom prst="rect">
            <a:avLst/>
          </a:prstGeom>
        </p:spPr>
      </p:pic>
      <p:sp>
        <p:nvSpPr>
          <p:cNvPr id="2266" name="textbox 2266"/>
          <p:cNvSpPr/>
          <p:nvPr/>
        </p:nvSpPr>
        <p:spPr>
          <a:xfrm>
            <a:off x="709702" y="5225473"/>
            <a:ext cx="1094105" cy="2611754"/>
          </a:xfrm>
          <a:prstGeom prst="rect">
            <a:avLst/>
          </a:prstGeom>
          <a:noFill/>
          <a:ln w="0" cap="flat">
            <a:noFill/>
            <a:prstDash val="solid"/>
            <a:miter lim="0"/>
          </a:ln>
        </p:spPr>
        <p:txBody>
          <a:bodyPr vert="horz" wrap="square" lIns="0" tIns="0" rIns="0" bIns="0"/>
          <a:p>
            <a:pPr algn="l" rtl="0" eaLnBrk="0">
              <a:lnSpc>
                <a:spcPct val="82000"/>
              </a:lnSpc>
            </a:pPr>
            <a:endParaRPr sz="100" dirty="0">
              <a:latin typeface="Arial" panose="020B0604020202020204"/>
              <a:ea typeface="Arial" panose="020B0604020202020204"/>
              <a:cs typeface="Arial" panose="020B0604020202020204"/>
            </a:endParaRPr>
          </a:p>
          <a:p>
            <a:pPr marL="19685" algn="l" rtl="0" eaLnBrk="0">
              <a:lnSpc>
                <a:spcPct val="80000"/>
              </a:lnSpc>
            </a:pPr>
            <a:r>
              <a:rPr sz="800" kern="0" spc="70" dirty="0">
                <a:solidFill>
                  <a:srgbClr val="FFFFFF">
                    <a:alpha val="100000"/>
                  </a:srgbClr>
                </a:solidFill>
                <a:latin typeface="微软雅黑" panose="020B0503020204020204" charset="-122"/>
                <a:ea typeface="微软雅黑" panose="020B0503020204020204" charset="-122"/>
                <a:cs typeface="微软雅黑" panose="020B0503020204020204" charset="-122"/>
              </a:rPr>
              <a:t>PARAMETER</a:t>
            </a:r>
            <a:endParaRPr sz="800" dirty="0">
              <a:latin typeface="微软雅黑" panose="020B0503020204020204" charset="-122"/>
              <a:ea typeface="微软雅黑" panose="020B0503020204020204" charset="-122"/>
              <a:cs typeface="微软雅黑" panose="020B0503020204020204" charset="-122"/>
            </a:endParaRPr>
          </a:p>
          <a:p>
            <a:pPr marL="12700" algn="l" rtl="0" eaLnBrk="0">
              <a:lnSpc>
                <a:spcPct val="100000"/>
              </a:lnSpc>
              <a:spcBef>
                <a:spcPts val="780"/>
              </a:spcBef>
            </a:pPr>
            <a:r>
              <a:rPr sz="800" kern="0" spc="10" dirty="0">
                <a:solidFill>
                  <a:srgbClr val="231F20">
                    <a:alpha val="100000"/>
                  </a:srgbClr>
                </a:solidFill>
                <a:latin typeface="微软雅黑" panose="020B0503020204020204" charset="-122"/>
                <a:ea typeface="微软雅黑" panose="020B0503020204020204" charset="-122"/>
                <a:cs typeface="微软雅黑" panose="020B0503020204020204" charset="-122"/>
              </a:rPr>
              <a:t>Operating</a:t>
            </a:r>
            <a:r>
              <a:rPr sz="800" kern="0" spc="120" dirty="0">
                <a:solidFill>
                  <a:srgbClr val="231F20">
                    <a:alpha val="100000"/>
                  </a:srgbClr>
                </a:solidFill>
                <a:latin typeface="微软雅黑" panose="020B0503020204020204" charset="-122"/>
                <a:ea typeface="微软雅黑" panose="020B0503020204020204" charset="-122"/>
                <a:cs typeface="微软雅黑" panose="020B0503020204020204" charset="-122"/>
              </a:rPr>
              <a:t> </a:t>
            </a:r>
            <a:r>
              <a:rPr sz="800" kern="0" spc="10" dirty="0">
                <a:solidFill>
                  <a:srgbClr val="231F20">
                    <a:alpha val="100000"/>
                  </a:srgbClr>
                </a:solidFill>
                <a:latin typeface="微软雅黑" panose="020B0503020204020204" charset="-122"/>
                <a:ea typeface="微软雅黑" panose="020B0503020204020204" charset="-122"/>
                <a:cs typeface="微软雅黑" panose="020B0503020204020204" charset="-122"/>
              </a:rPr>
              <a:t>Frequency</a:t>
            </a:r>
            <a:endParaRPr sz="800" dirty="0">
              <a:latin typeface="微软雅黑" panose="020B0503020204020204" charset="-122"/>
              <a:ea typeface="微软雅黑" panose="020B0503020204020204" charset="-122"/>
              <a:cs typeface="微软雅黑" panose="020B0503020204020204" charset="-122"/>
            </a:endParaRPr>
          </a:p>
          <a:p>
            <a:pPr marL="16510" algn="l" rtl="0" eaLnBrk="0">
              <a:lnSpc>
                <a:spcPct val="80000"/>
              </a:lnSpc>
              <a:spcBef>
                <a:spcPts val="835"/>
              </a:spcBef>
            </a:pPr>
            <a:r>
              <a:rPr sz="800" kern="0" spc="40" dirty="0">
                <a:solidFill>
                  <a:srgbClr val="231F20">
                    <a:alpha val="100000"/>
                  </a:srgbClr>
                </a:solidFill>
                <a:latin typeface="微软雅黑" panose="020B0503020204020204" charset="-122"/>
                <a:ea typeface="微软雅黑" panose="020B0503020204020204" charset="-122"/>
                <a:cs typeface="微软雅黑" panose="020B0503020204020204" charset="-122"/>
              </a:rPr>
              <a:t>RF</a:t>
            </a:r>
            <a:r>
              <a:rPr sz="800" kern="0" spc="150" dirty="0">
                <a:solidFill>
                  <a:srgbClr val="231F20">
                    <a:alpha val="100000"/>
                  </a:srgbClr>
                </a:solidFill>
                <a:latin typeface="微软雅黑" panose="020B0503020204020204" charset="-122"/>
                <a:ea typeface="微软雅黑" panose="020B0503020204020204" charset="-122"/>
                <a:cs typeface="微软雅黑" panose="020B0503020204020204" charset="-122"/>
              </a:rPr>
              <a:t> </a:t>
            </a:r>
            <a:r>
              <a:rPr sz="800" kern="0" spc="40" dirty="0">
                <a:solidFill>
                  <a:srgbClr val="231F20">
                    <a:alpha val="100000"/>
                  </a:srgbClr>
                </a:solidFill>
                <a:latin typeface="微软雅黑" panose="020B0503020204020204" charset="-122"/>
                <a:ea typeface="微软雅黑" panose="020B0503020204020204" charset="-122"/>
                <a:cs typeface="微软雅黑" panose="020B0503020204020204" charset="-122"/>
              </a:rPr>
              <a:t>INPUT</a:t>
            </a:r>
            <a:endParaRPr sz="800" dirty="0">
              <a:latin typeface="微软雅黑" panose="020B0503020204020204" charset="-122"/>
              <a:ea typeface="微软雅黑" panose="020B0503020204020204" charset="-122"/>
              <a:cs typeface="微软雅黑" panose="020B0503020204020204" charset="-122"/>
            </a:endParaRPr>
          </a:p>
          <a:p>
            <a:pPr marL="15875" algn="l" rtl="0" eaLnBrk="0">
              <a:lnSpc>
                <a:spcPct val="83000"/>
              </a:lnSpc>
              <a:spcBef>
                <a:spcPts val="1010"/>
              </a:spcBef>
            </a:pPr>
            <a:r>
              <a:rPr sz="800" kern="0" spc="20" dirty="0">
                <a:solidFill>
                  <a:srgbClr val="231F20">
                    <a:alpha val="100000"/>
                  </a:srgbClr>
                </a:solidFill>
                <a:latin typeface="微软雅黑" panose="020B0503020204020204" charset="-122"/>
                <a:ea typeface="微软雅黑" panose="020B0503020204020204" charset="-122"/>
                <a:cs typeface="微软雅黑" panose="020B0503020204020204" charset="-122"/>
              </a:rPr>
              <a:t>Power Gain</a:t>
            </a:r>
            <a:endParaRPr sz="800" dirty="0">
              <a:latin typeface="微软雅黑" panose="020B0503020204020204" charset="-122"/>
              <a:ea typeface="微软雅黑" panose="020B0503020204020204" charset="-122"/>
              <a:cs typeface="微软雅黑" panose="020B0503020204020204" charset="-122"/>
            </a:endParaRPr>
          </a:p>
          <a:p>
            <a:pPr marL="15875" algn="l" rtl="0" eaLnBrk="0">
              <a:lnSpc>
                <a:spcPct val="100000"/>
              </a:lnSpc>
              <a:spcBef>
                <a:spcPts val="985"/>
              </a:spcBef>
            </a:pPr>
            <a:r>
              <a:rPr sz="800" kern="0" spc="40" dirty="0">
                <a:solidFill>
                  <a:srgbClr val="231F20">
                    <a:alpha val="100000"/>
                  </a:srgbClr>
                </a:solidFill>
                <a:latin typeface="微软雅黑" panose="020B0503020204020204" charset="-122"/>
                <a:ea typeface="微软雅黑" panose="020B0503020204020204" charset="-122"/>
                <a:cs typeface="微软雅黑" panose="020B0503020204020204" charset="-122"/>
              </a:rPr>
              <a:t>P-</a:t>
            </a:r>
            <a:r>
              <a:rPr sz="800" kern="0" spc="0" dirty="0">
                <a:solidFill>
                  <a:srgbClr val="231F20">
                    <a:alpha val="100000"/>
                  </a:srgbClr>
                </a:solidFill>
                <a:latin typeface="微软雅黑" panose="020B0503020204020204" charset="-122"/>
                <a:ea typeface="微软雅黑" panose="020B0503020204020204" charset="-122"/>
                <a:cs typeface="微软雅黑" panose="020B0503020204020204" charset="-122"/>
              </a:rPr>
              <a:t>sat</a:t>
            </a:r>
            <a:r>
              <a:rPr sz="800" kern="0" spc="40" dirty="0">
                <a:solidFill>
                  <a:srgbClr val="231F20">
                    <a:alpha val="100000"/>
                  </a:srgbClr>
                </a:solidFill>
                <a:latin typeface="微软雅黑" panose="020B0503020204020204" charset="-122"/>
                <a:ea typeface="微软雅黑" panose="020B0503020204020204" charset="-122"/>
                <a:cs typeface="微软雅黑" panose="020B0503020204020204" charset="-122"/>
              </a:rPr>
              <a:t> </a:t>
            </a:r>
            <a:r>
              <a:rPr sz="800" kern="0" spc="0" dirty="0">
                <a:solidFill>
                  <a:srgbClr val="231F20">
                    <a:alpha val="100000"/>
                  </a:srgbClr>
                </a:solidFill>
                <a:latin typeface="微软雅黑" panose="020B0503020204020204" charset="-122"/>
                <a:ea typeface="微软雅黑" panose="020B0503020204020204" charset="-122"/>
                <a:cs typeface="微软雅黑" panose="020B0503020204020204" charset="-122"/>
              </a:rPr>
              <a:t>Output</a:t>
            </a:r>
            <a:r>
              <a:rPr sz="800" kern="0" spc="70" dirty="0">
                <a:solidFill>
                  <a:srgbClr val="231F20">
                    <a:alpha val="100000"/>
                  </a:srgbClr>
                </a:solidFill>
                <a:latin typeface="微软雅黑" panose="020B0503020204020204" charset="-122"/>
                <a:ea typeface="微软雅黑" panose="020B0503020204020204" charset="-122"/>
                <a:cs typeface="微软雅黑" panose="020B0503020204020204" charset="-122"/>
              </a:rPr>
              <a:t> </a:t>
            </a:r>
            <a:r>
              <a:rPr sz="800" kern="0" spc="0" dirty="0">
                <a:solidFill>
                  <a:srgbClr val="231F20">
                    <a:alpha val="100000"/>
                  </a:srgbClr>
                </a:solidFill>
                <a:latin typeface="微软雅黑" panose="020B0503020204020204" charset="-122"/>
                <a:ea typeface="微软雅黑" panose="020B0503020204020204" charset="-122"/>
                <a:cs typeface="微软雅黑" panose="020B0503020204020204" charset="-122"/>
              </a:rPr>
              <a:t>Power</a:t>
            </a:r>
            <a:endParaRPr sz="800" dirty="0">
              <a:latin typeface="微软雅黑" panose="020B0503020204020204" charset="-122"/>
              <a:ea typeface="微软雅黑" panose="020B0503020204020204" charset="-122"/>
              <a:cs typeface="微软雅黑" panose="020B0503020204020204" charset="-122"/>
            </a:endParaRPr>
          </a:p>
          <a:p>
            <a:pPr marL="15875" algn="l" rtl="0" eaLnBrk="0">
              <a:lnSpc>
                <a:spcPct val="84000"/>
              </a:lnSpc>
              <a:spcBef>
                <a:spcPts val="830"/>
              </a:spcBef>
            </a:pPr>
            <a:r>
              <a:rPr sz="800" kern="0" spc="30" dirty="0">
                <a:solidFill>
                  <a:srgbClr val="231F20">
                    <a:alpha val="100000"/>
                  </a:srgbClr>
                </a:solidFill>
                <a:latin typeface="微软雅黑" panose="020B0503020204020204" charset="-122"/>
                <a:ea typeface="微软雅黑" panose="020B0503020204020204" charset="-122"/>
                <a:cs typeface="微软雅黑" panose="020B0503020204020204" charset="-122"/>
              </a:rPr>
              <a:t>Power Gain</a:t>
            </a:r>
            <a:r>
              <a:rPr sz="800" kern="0" spc="80" dirty="0">
                <a:solidFill>
                  <a:srgbClr val="231F20">
                    <a:alpha val="100000"/>
                  </a:srgbClr>
                </a:solidFill>
                <a:latin typeface="微软雅黑" panose="020B0503020204020204" charset="-122"/>
                <a:ea typeface="微软雅黑" panose="020B0503020204020204" charset="-122"/>
                <a:cs typeface="微软雅黑" panose="020B0503020204020204" charset="-122"/>
              </a:rPr>
              <a:t> </a:t>
            </a:r>
            <a:r>
              <a:rPr sz="800" kern="0" spc="30" dirty="0">
                <a:solidFill>
                  <a:srgbClr val="231F20">
                    <a:alpha val="100000"/>
                  </a:srgbClr>
                </a:solidFill>
                <a:latin typeface="微软雅黑" panose="020B0503020204020204" charset="-122"/>
                <a:ea typeface="微软雅黑" panose="020B0503020204020204" charset="-122"/>
                <a:cs typeface="微软雅黑" panose="020B0503020204020204" charset="-122"/>
              </a:rPr>
              <a:t>Fl</a:t>
            </a:r>
            <a:r>
              <a:rPr sz="800" kern="0" spc="20" dirty="0">
                <a:solidFill>
                  <a:srgbClr val="231F20">
                    <a:alpha val="100000"/>
                  </a:srgbClr>
                </a:solidFill>
                <a:latin typeface="微软雅黑" panose="020B0503020204020204" charset="-122"/>
                <a:ea typeface="微软雅黑" panose="020B0503020204020204" charset="-122"/>
                <a:cs typeface="微软雅黑" panose="020B0503020204020204" charset="-122"/>
              </a:rPr>
              <a:t>atness</a:t>
            </a:r>
            <a:endParaRPr sz="800" dirty="0">
              <a:latin typeface="微软雅黑" panose="020B0503020204020204" charset="-122"/>
              <a:ea typeface="微软雅黑" panose="020B0503020204020204" charset="-122"/>
              <a:cs typeface="微软雅黑" panose="020B0503020204020204" charset="-122"/>
            </a:endParaRPr>
          </a:p>
          <a:p>
            <a:pPr marL="17780" algn="l" rtl="0" eaLnBrk="0">
              <a:lnSpc>
                <a:spcPct val="100000"/>
              </a:lnSpc>
              <a:spcBef>
                <a:spcPts val="975"/>
              </a:spcBef>
            </a:pPr>
            <a:r>
              <a:rPr sz="800" kern="0" spc="0" dirty="0">
                <a:solidFill>
                  <a:srgbClr val="231F20">
                    <a:alpha val="100000"/>
                  </a:srgbClr>
                </a:solidFill>
                <a:latin typeface="微软雅黑" panose="020B0503020204020204" charset="-122"/>
                <a:ea typeface="微软雅黑" panose="020B0503020204020204" charset="-122"/>
                <a:cs typeface="微软雅黑" panose="020B0503020204020204" charset="-122"/>
              </a:rPr>
              <a:t>In/Out</a:t>
            </a:r>
            <a:r>
              <a:rPr sz="800" kern="0" spc="90" dirty="0">
                <a:solidFill>
                  <a:srgbClr val="231F20">
                    <a:alpha val="100000"/>
                  </a:srgbClr>
                </a:solidFill>
                <a:latin typeface="微软雅黑" panose="020B0503020204020204" charset="-122"/>
                <a:ea typeface="微软雅黑" panose="020B0503020204020204" charset="-122"/>
                <a:cs typeface="微软雅黑" panose="020B0503020204020204" charset="-122"/>
              </a:rPr>
              <a:t> </a:t>
            </a:r>
            <a:r>
              <a:rPr sz="800" kern="0" spc="0" dirty="0">
                <a:solidFill>
                  <a:srgbClr val="231F20">
                    <a:alpha val="100000"/>
                  </a:srgbClr>
                </a:solidFill>
                <a:latin typeface="微软雅黑" panose="020B0503020204020204" charset="-122"/>
                <a:ea typeface="微软雅黑" panose="020B0503020204020204" charset="-122"/>
                <a:cs typeface="微软雅黑" panose="020B0503020204020204" charset="-122"/>
              </a:rPr>
              <a:t>Impe</a:t>
            </a:r>
            <a:r>
              <a:rPr sz="800" kern="0" spc="-10" dirty="0">
                <a:solidFill>
                  <a:srgbClr val="231F20">
                    <a:alpha val="100000"/>
                  </a:srgbClr>
                </a:solidFill>
                <a:latin typeface="微软雅黑" panose="020B0503020204020204" charset="-122"/>
                <a:ea typeface="微软雅黑" panose="020B0503020204020204" charset="-122"/>
                <a:cs typeface="微软雅黑" panose="020B0503020204020204" charset="-122"/>
              </a:rPr>
              <a:t>dance</a:t>
            </a:r>
            <a:endParaRPr sz="800" dirty="0">
              <a:latin typeface="微软雅黑" panose="020B0503020204020204" charset="-122"/>
              <a:ea typeface="微软雅黑" panose="020B0503020204020204" charset="-122"/>
              <a:cs typeface="微软雅黑" panose="020B0503020204020204" charset="-122"/>
            </a:endParaRPr>
          </a:p>
          <a:p>
            <a:pPr marL="12700" algn="l" rtl="0" eaLnBrk="0">
              <a:lnSpc>
                <a:spcPct val="100000"/>
              </a:lnSpc>
              <a:spcBef>
                <a:spcPts val="825"/>
              </a:spcBef>
            </a:pPr>
            <a:r>
              <a:rPr sz="800" kern="0" spc="20" dirty="0">
                <a:solidFill>
                  <a:srgbClr val="231F20">
                    <a:alpha val="100000"/>
                  </a:srgbClr>
                </a:solidFill>
                <a:latin typeface="微软雅黑" panose="020B0503020204020204" charset="-122"/>
                <a:ea typeface="微软雅黑" panose="020B0503020204020204" charset="-122"/>
                <a:cs typeface="微软雅黑" panose="020B0503020204020204" charset="-122"/>
              </a:rPr>
              <a:t>Spurious Signals</a:t>
            </a:r>
            <a:endParaRPr sz="800" dirty="0">
              <a:latin typeface="微软雅黑" panose="020B0503020204020204" charset="-122"/>
              <a:ea typeface="微软雅黑" panose="020B0503020204020204" charset="-122"/>
              <a:cs typeface="微软雅黑" panose="020B0503020204020204" charset="-122"/>
            </a:endParaRPr>
          </a:p>
          <a:p>
            <a:pPr marL="16510" algn="l" rtl="0" eaLnBrk="0">
              <a:lnSpc>
                <a:spcPct val="100000"/>
              </a:lnSpc>
              <a:spcBef>
                <a:spcPts val="825"/>
              </a:spcBef>
            </a:pPr>
            <a:r>
              <a:rPr sz="800" kern="0" spc="20" dirty="0">
                <a:solidFill>
                  <a:srgbClr val="231F20">
                    <a:alpha val="100000"/>
                  </a:srgbClr>
                </a:solidFill>
                <a:latin typeface="微软雅黑" panose="020B0503020204020204" charset="-122"/>
                <a:ea typeface="微软雅黑" panose="020B0503020204020204" charset="-122"/>
                <a:cs typeface="微软雅黑" panose="020B0503020204020204" charset="-122"/>
              </a:rPr>
              <a:t>Harmonic  S</a:t>
            </a:r>
            <a:r>
              <a:rPr sz="800" kern="0" spc="10" dirty="0">
                <a:solidFill>
                  <a:srgbClr val="231F20">
                    <a:alpha val="100000"/>
                  </a:srgbClr>
                </a:solidFill>
                <a:latin typeface="微软雅黑" panose="020B0503020204020204" charset="-122"/>
                <a:ea typeface="微软雅黑" panose="020B0503020204020204" charset="-122"/>
                <a:cs typeface="微软雅黑" panose="020B0503020204020204" charset="-122"/>
              </a:rPr>
              <a:t>ignals</a:t>
            </a:r>
            <a:endParaRPr sz="800" dirty="0">
              <a:latin typeface="微软雅黑" panose="020B0503020204020204" charset="-122"/>
              <a:ea typeface="微软雅黑" panose="020B0503020204020204" charset="-122"/>
              <a:cs typeface="微软雅黑" panose="020B0503020204020204" charset="-122"/>
            </a:endParaRPr>
          </a:p>
          <a:p>
            <a:pPr marL="12700" algn="l" rtl="0" eaLnBrk="0">
              <a:lnSpc>
                <a:spcPct val="100000"/>
              </a:lnSpc>
              <a:spcBef>
                <a:spcPts val="825"/>
              </a:spcBef>
            </a:pPr>
            <a:r>
              <a:rPr sz="800" kern="0" spc="0" dirty="0">
                <a:solidFill>
                  <a:srgbClr val="231F20">
                    <a:alpha val="100000"/>
                  </a:srgbClr>
                </a:solidFill>
                <a:latin typeface="微软雅黑" panose="020B0503020204020204" charset="-122"/>
                <a:ea typeface="微软雅黑" panose="020B0503020204020204" charset="-122"/>
                <a:cs typeface="微软雅黑" panose="020B0503020204020204" charset="-122"/>
              </a:rPr>
              <a:t>Operating</a:t>
            </a:r>
            <a:r>
              <a:rPr sz="800" kern="0" spc="50" dirty="0">
                <a:solidFill>
                  <a:srgbClr val="231F20">
                    <a:alpha val="100000"/>
                  </a:srgbClr>
                </a:solidFill>
                <a:latin typeface="微软雅黑" panose="020B0503020204020204" charset="-122"/>
                <a:ea typeface="微软雅黑" panose="020B0503020204020204" charset="-122"/>
                <a:cs typeface="微软雅黑" panose="020B0503020204020204" charset="-122"/>
              </a:rPr>
              <a:t> </a:t>
            </a:r>
            <a:r>
              <a:rPr sz="800" kern="0" spc="0" dirty="0">
                <a:solidFill>
                  <a:srgbClr val="231F20">
                    <a:alpha val="100000"/>
                  </a:srgbClr>
                </a:solidFill>
                <a:latin typeface="微软雅黑" panose="020B0503020204020204" charset="-122"/>
                <a:ea typeface="微软雅黑" panose="020B0503020204020204" charset="-122"/>
                <a:cs typeface="微软雅黑" panose="020B0503020204020204" charset="-122"/>
              </a:rPr>
              <a:t>Voltage</a:t>
            </a:r>
            <a:endParaRPr sz="800" dirty="0">
              <a:latin typeface="微软雅黑" panose="020B0503020204020204" charset="-122"/>
              <a:ea typeface="微软雅黑" panose="020B0503020204020204" charset="-122"/>
              <a:cs typeface="微软雅黑" panose="020B0503020204020204" charset="-122"/>
            </a:endParaRPr>
          </a:p>
          <a:p>
            <a:pPr marL="12700" algn="l" rtl="0" eaLnBrk="0">
              <a:lnSpc>
                <a:spcPct val="81000"/>
              </a:lnSpc>
              <a:spcBef>
                <a:spcPts val="830"/>
              </a:spcBef>
            </a:pPr>
            <a:r>
              <a:rPr sz="800" kern="0" spc="0" dirty="0">
                <a:solidFill>
                  <a:srgbClr val="231F20">
                    <a:alpha val="100000"/>
                  </a:srgbClr>
                </a:solidFill>
                <a:latin typeface="微软雅黑" panose="020B0503020204020204" charset="-122"/>
                <a:ea typeface="微软雅黑" panose="020B0503020204020204" charset="-122"/>
                <a:cs typeface="微软雅黑" panose="020B0503020204020204" charset="-122"/>
              </a:rPr>
              <a:t>Current</a:t>
            </a:r>
            <a:endParaRPr sz="800" dirty="0">
              <a:latin typeface="微软雅黑" panose="020B0503020204020204" charset="-122"/>
              <a:ea typeface="微软雅黑" panose="020B0503020204020204" charset="-122"/>
              <a:cs typeface="微软雅黑" panose="020B0503020204020204" charset="-122"/>
            </a:endParaRPr>
          </a:p>
          <a:p>
            <a:pPr algn="l" rtl="0" eaLnBrk="0">
              <a:lnSpc>
                <a:spcPct val="104000"/>
              </a:lnSpc>
            </a:pPr>
            <a:endParaRPr sz="800" dirty="0">
              <a:latin typeface="Arial" panose="020B0604020202020204"/>
              <a:ea typeface="Arial" panose="020B0604020202020204"/>
              <a:cs typeface="Arial" panose="020B0604020202020204"/>
            </a:endParaRPr>
          </a:p>
          <a:p>
            <a:pPr marL="17780" algn="l" rtl="0" eaLnBrk="0">
              <a:lnSpc>
                <a:spcPct val="100000"/>
              </a:lnSpc>
              <a:spcBef>
                <a:spcPts val="5"/>
              </a:spcBef>
            </a:pPr>
            <a:r>
              <a:rPr sz="800" kern="0" spc="20" dirty="0">
                <a:solidFill>
                  <a:srgbClr val="231F20">
                    <a:alpha val="100000"/>
                  </a:srgbClr>
                </a:solidFill>
                <a:latin typeface="微软雅黑" panose="020B0503020204020204" charset="-122"/>
                <a:ea typeface="微软雅黑" panose="020B0503020204020204" charset="-122"/>
                <a:cs typeface="微软雅黑" panose="020B0503020204020204" charset="-122"/>
              </a:rPr>
              <a:t>Input VSWR</a:t>
            </a:r>
            <a:endParaRPr sz="800" dirty="0">
              <a:latin typeface="微软雅黑" panose="020B0503020204020204" charset="-122"/>
              <a:ea typeface="微软雅黑" panose="020B0503020204020204" charset="-122"/>
              <a:cs typeface="微软雅黑" panose="020B0503020204020204" charset="-122"/>
            </a:endParaRPr>
          </a:p>
        </p:txBody>
      </p:sp>
      <p:sp>
        <p:nvSpPr>
          <p:cNvPr id="2268" name="textbox 2268"/>
          <p:cNvSpPr/>
          <p:nvPr/>
        </p:nvSpPr>
        <p:spPr>
          <a:xfrm>
            <a:off x="563409" y="7944755"/>
            <a:ext cx="1262380" cy="168910"/>
          </a:xfrm>
          <a:prstGeom prst="rect">
            <a:avLst/>
          </a:prstGeom>
          <a:noFill/>
          <a:ln w="0" cap="flat">
            <a:noFill/>
            <a:prstDash val="solid"/>
            <a:miter lim="0"/>
          </a:ln>
        </p:spPr>
        <p:txBody>
          <a:bodyPr vert="horz" wrap="square" lIns="0" tIns="0" rIns="0" bIns="0"/>
          <a:p>
            <a:pPr algn="l" rtl="0" eaLnBrk="0">
              <a:lnSpc>
                <a:spcPct val="87000"/>
              </a:lnSpc>
            </a:pPr>
            <a:endParaRPr sz="100" dirty="0">
              <a:latin typeface="Arial" panose="020B0604020202020204"/>
              <a:ea typeface="Arial" panose="020B0604020202020204"/>
              <a:cs typeface="Arial" panose="020B0604020202020204"/>
            </a:endParaRPr>
          </a:p>
          <a:p>
            <a:pPr marL="12700" algn="l" rtl="0" eaLnBrk="0">
              <a:lnSpc>
                <a:spcPct val="85000"/>
              </a:lnSpc>
            </a:pPr>
            <a:r>
              <a:rPr sz="1100" kern="0" spc="120" dirty="0">
                <a:solidFill>
                  <a:srgbClr val="21294D">
                    <a:alpha val="100000"/>
                  </a:srgbClr>
                </a:solidFill>
                <a:latin typeface="微软雅黑" panose="020B0503020204020204" charset="-122"/>
                <a:ea typeface="微软雅黑" panose="020B0503020204020204" charset="-122"/>
                <a:cs typeface="微软雅黑" panose="020B0503020204020204" charset="-122"/>
              </a:rPr>
              <a:t>1.2 </a:t>
            </a:r>
            <a:r>
              <a:rPr sz="1100" kern="0" spc="0" dirty="0">
                <a:solidFill>
                  <a:srgbClr val="21294D">
                    <a:alpha val="100000"/>
                  </a:srgbClr>
                </a:solidFill>
                <a:latin typeface="微软雅黑" panose="020B0503020204020204" charset="-122"/>
                <a:ea typeface="微软雅黑" panose="020B0503020204020204" charset="-122"/>
                <a:cs typeface="微软雅黑" panose="020B0503020204020204" charset="-122"/>
              </a:rPr>
              <a:t>MECHANICAL</a:t>
            </a:r>
            <a:endParaRPr sz="1100" dirty="0">
              <a:latin typeface="微软雅黑" panose="020B0503020204020204" charset="-122"/>
              <a:ea typeface="微软雅黑" panose="020B0503020204020204" charset="-122"/>
              <a:cs typeface="微软雅黑" panose="020B0503020204020204" charset="-122"/>
            </a:endParaRPr>
          </a:p>
        </p:txBody>
      </p:sp>
      <p:grpSp>
        <p:nvGrpSpPr>
          <p:cNvPr id="46" name="group 46"/>
          <p:cNvGrpSpPr/>
          <p:nvPr/>
        </p:nvGrpSpPr>
        <p:grpSpPr>
          <a:xfrm rot="21600000">
            <a:off x="192238" y="539985"/>
            <a:ext cx="7101717" cy="757989"/>
            <a:chOff x="0" y="0"/>
            <a:chExt cx="7101717" cy="757989"/>
          </a:xfrm>
        </p:grpSpPr>
        <p:sp>
          <p:nvSpPr>
            <p:cNvPr id="2272" name="rect 2272"/>
            <p:cNvSpPr/>
            <p:nvPr/>
          </p:nvSpPr>
          <p:spPr>
            <a:xfrm>
              <a:off x="0" y="36210"/>
              <a:ext cx="7101717" cy="721778"/>
            </a:xfrm>
            <a:prstGeom prst="rect">
              <a:avLst/>
            </a:prstGeom>
            <a:solidFill>
              <a:srgbClr val="E6E7E9">
                <a:alpha val="100000"/>
              </a:srgbClr>
            </a:solidFill>
            <a:ln w="0" cap="flat">
              <a:noFill/>
              <a:prstDash val="solid"/>
              <a:miter lim="0"/>
            </a:ln>
          </p:spPr>
          <p:txBody>
            <a:bodyPr rtlCol="0"/>
            <a:p>
              <a:pPr algn="ctr"/>
              <a:endParaRPr lang="zh-CN" altLang="en-US"/>
            </a:p>
          </p:txBody>
        </p:sp>
        <p:sp>
          <p:nvSpPr>
            <p:cNvPr id="2274" name="textbox 2274"/>
            <p:cNvSpPr/>
            <p:nvPr/>
          </p:nvSpPr>
          <p:spPr>
            <a:xfrm>
              <a:off x="164600" y="73632"/>
              <a:ext cx="2256789" cy="639444"/>
            </a:xfrm>
            <a:prstGeom prst="rect">
              <a:avLst/>
            </a:prstGeom>
            <a:noFill/>
            <a:ln w="0" cap="flat">
              <a:noFill/>
              <a:prstDash val="solid"/>
              <a:miter lim="0"/>
            </a:ln>
          </p:spPr>
          <p:txBody>
            <a:bodyPr vert="horz" wrap="square" lIns="0" tIns="0" rIns="0" bIns="0"/>
            <a:p>
              <a:pPr algn="l" rtl="0" eaLnBrk="0">
                <a:lnSpc>
                  <a:spcPct val="79000"/>
                </a:lnSpc>
              </a:pPr>
              <a:endParaRPr sz="100" dirty="0">
                <a:latin typeface="Arial" panose="020B0604020202020204"/>
                <a:ea typeface="Arial" panose="020B0604020202020204"/>
                <a:cs typeface="Arial" panose="020B0604020202020204"/>
              </a:endParaRPr>
            </a:p>
            <a:p>
              <a:pPr marL="18415" algn="l" rtl="0" eaLnBrk="0">
                <a:lnSpc>
                  <a:spcPct val="83000"/>
                </a:lnSpc>
              </a:pPr>
              <a:r>
                <a:rPr sz="1700" b="1" kern="0" spc="70" dirty="0">
                  <a:solidFill>
                    <a:srgbClr val="231F20">
                      <a:alpha val="100000"/>
                    </a:srgbClr>
                  </a:solidFill>
                  <a:latin typeface="Arial" panose="020B0604020202020204"/>
                  <a:ea typeface="Arial" panose="020B0604020202020204"/>
                  <a:cs typeface="Arial" panose="020B0604020202020204"/>
                </a:rPr>
                <a:t>RF</a:t>
              </a:r>
              <a:r>
                <a:rPr sz="1700" b="1" kern="0" spc="220" dirty="0">
                  <a:solidFill>
                    <a:srgbClr val="231F20">
                      <a:alpha val="100000"/>
                    </a:srgbClr>
                  </a:solidFill>
                  <a:latin typeface="Arial" panose="020B0604020202020204"/>
                  <a:ea typeface="Arial" panose="020B0604020202020204"/>
                  <a:cs typeface="Arial" panose="020B0604020202020204"/>
                </a:rPr>
                <a:t> </a:t>
              </a:r>
              <a:r>
                <a:rPr sz="1700" b="1" kern="0" spc="70" dirty="0">
                  <a:solidFill>
                    <a:srgbClr val="231F20">
                      <a:alpha val="100000"/>
                    </a:srgbClr>
                  </a:solidFill>
                  <a:latin typeface="Arial" panose="020B0604020202020204"/>
                  <a:ea typeface="Arial" panose="020B0604020202020204"/>
                  <a:cs typeface="Arial" panose="020B0604020202020204"/>
                </a:rPr>
                <a:t>Power Amplifier</a:t>
              </a:r>
              <a:endParaRPr sz="1700" dirty="0">
                <a:latin typeface="Arial" panose="020B0604020202020204"/>
                <a:ea typeface="Arial" panose="020B0604020202020204"/>
                <a:cs typeface="Arial" panose="020B0604020202020204"/>
              </a:endParaRPr>
            </a:p>
            <a:p>
              <a:pPr marL="12700" indent="5080" algn="l" rtl="0" eaLnBrk="0">
                <a:lnSpc>
                  <a:spcPct val="119000"/>
                </a:lnSpc>
                <a:spcBef>
                  <a:spcPts val="5"/>
                </a:spcBef>
              </a:pPr>
              <a:r>
                <a:rPr sz="1100" kern="0" spc="0" dirty="0">
                  <a:solidFill>
                    <a:srgbClr val="231F20">
                      <a:alpha val="100000"/>
                    </a:srgbClr>
                  </a:solidFill>
                  <a:latin typeface="微软雅黑" panose="020B0503020204020204" charset="-122"/>
                  <a:ea typeface="微软雅黑" panose="020B0503020204020204" charset="-122"/>
                  <a:cs typeface="微软雅黑" panose="020B0503020204020204" charset="-122"/>
                </a:rPr>
                <a:t>10-13GHz 20WAmplifier Module</a:t>
              </a:r>
              <a:r>
                <a:rPr sz="1100" kern="0" spc="20" dirty="0">
                  <a:solidFill>
                    <a:srgbClr val="231F20">
                      <a:alpha val="100000"/>
                    </a:srgbClr>
                  </a:solidFill>
                  <a:latin typeface="微软雅黑" panose="020B0503020204020204" charset="-122"/>
                  <a:ea typeface="微软雅黑" panose="020B0503020204020204" charset="-122"/>
                  <a:cs typeface="微软雅黑" panose="020B0503020204020204" charset="-122"/>
                </a:rPr>
                <a:t>  </a:t>
              </a:r>
              <a:r>
                <a:rPr sz="1100" kern="0" spc="0" dirty="0">
                  <a:solidFill>
                    <a:srgbClr val="231F20">
                      <a:alpha val="100000"/>
                    </a:srgbClr>
                  </a:solidFill>
                  <a:latin typeface="微软雅黑" panose="020B0503020204020204" charset="-122"/>
                  <a:ea typeface="微软雅黑" panose="020B0503020204020204" charset="-122"/>
                  <a:cs typeface="微软雅黑" panose="020B0503020204020204" charset="-122"/>
                </a:rPr>
                <a:t>Model:  SW-PA-1000013000-43C</a:t>
              </a:r>
              <a:endParaRPr sz="1100" dirty="0">
                <a:latin typeface="微软雅黑" panose="020B0503020204020204" charset="-122"/>
                <a:ea typeface="微软雅黑" panose="020B0503020204020204" charset="-122"/>
                <a:cs typeface="微软雅黑" panose="020B0503020204020204" charset="-122"/>
              </a:endParaRPr>
            </a:p>
          </p:txBody>
        </p:sp>
        <p:pic>
          <p:nvPicPr>
            <p:cNvPr id="2276" name="picture 2276"/>
            <p:cNvPicPr>
              <a:picLocks noChangeAspect="1"/>
            </p:cNvPicPr>
            <p:nvPr/>
          </p:nvPicPr>
          <p:blipFill>
            <a:blip r:embed="rId7"/>
            <a:stretch>
              <a:fillRect/>
            </a:stretch>
          </p:blipFill>
          <p:spPr>
            <a:xfrm rot="21600000">
              <a:off x="0" y="0"/>
              <a:ext cx="7094709" cy="6596"/>
            </a:xfrm>
            <a:prstGeom prst="rect">
              <a:avLst/>
            </a:prstGeom>
          </p:spPr>
        </p:pic>
      </p:grpSp>
      <p:sp>
        <p:nvSpPr>
          <p:cNvPr id="2280" name="textbox 2280"/>
          <p:cNvSpPr/>
          <p:nvPr/>
        </p:nvSpPr>
        <p:spPr>
          <a:xfrm>
            <a:off x="3733199" y="1447541"/>
            <a:ext cx="1650364" cy="178435"/>
          </a:xfrm>
          <a:prstGeom prst="rect">
            <a:avLst/>
          </a:prstGeom>
          <a:noFill/>
          <a:ln w="0" cap="flat">
            <a:noFill/>
            <a:prstDash val="solid"/>
            <a:miter lim="0"/>
          </a:ln>
        </p:spPr>
        <p:txBody>
          <a:bodyPr vert="horz" wrap="square" lIns="0" tIns="0" rIns="0" bIns="0"/>
          <a:p>
            <a:pPr algn="l" rtl="0" eaLnBrk="0">
              <a:lnSpc>
                <a:spcPct val="84000"/>
              </a:lnSpc>
            </a:pPr>
            <a:endParaRPr sz="100" dirty="0">
              <a:latin typeface="Arial" panose="020B0604020202020204"/>
              <a:ea typeface="Arial" panose="020B0604020202020204"/>
              <a:cs typeface="Arial" panose="020B0604020202020204"/>
            </a:endParaRPr>
          </a:p>
          <a:p>
            <a:pPr marL="12700" algn="l" rtl="0" eaLnBrk="0">
              <a:lnSpc>
                <a:spcPct val="100000"/>
              </a:lnSpc>
            </a:pPr>
            <a:r>
              <a:rPr sz="1000" kern="0" spc="-20" dirty="0">
                <a:solidFill>
                  <a:srgbClr val="1F2B4A">
                    <a:alpha val="100000"/>
                  </a:srgbClr>
                </a:solidFill>
                <a:latin typeface="微软雅黑" panose="020B0503020204020204" charset="-122"/>
                <a:ea typeface="微软雅黑" panose="020B0503020204020204" charset="-122"/>
                <a:cs typeface="微软雅黑" panose="020B0503020204020204" charset="-122"/>
              </a:rPr>
              <a:t>Output</a:t>
            </a:r>
            <a:r>
              <a:rPr sz="1000" kern="0" spc="70" dirty="0">
                <a:solidFill>
                  <a:srgbClr val="1F2B4A">
                    <a:alpha val="100000"/>
                  </a:srgbClr>
                </a:solidFill>
                <a:latin typeface="微软雅黑" panose="020B0503020204020204" charset="-122"/>
                <a:ea typeface="微软雅黑" panose="020B0503020204020204" charset="-122"/>
                <a:cs typeface="微软雅黑" panose="020B0503020204020204" charset="-122"/>
              </a:rPr>
              <a:t> </a:t>
            </a:r>
            <a:r>
              <a:rPr sz="1000" kern="0" spc="-20" dirty="0">
                <a:solidFill>
                  <a:srgbClr val="1F2B4A">
                    <a:alpha val="100000"/>
                  </a:srgbClr>
                </a:solidFill>
                <a:latin typeface="微软雅黑" panose="020B0503020204020204" charset="-122"/>
                <a:ea typeface="微软雅黑" panose="020B0503020204020204" charset="-122"/>
                <a:cs typeface="微软雅黑" panose="020B0503020204020204" charset="-122"/>
              </a:rPr>
              <a:t>Power Cur</a:t>
            </a:r>
            <a:r>
              <a:rPr sz="1000" kern="0" spc="-30" dirty="0">
                <a:solidFill>
                  <a:srgbClr val="1F2B4A">
                    <a:alpha val="100000"/>
                  </a:srgbClr>
                </a:solidFill>
                <a:latin typeface="微软雅黑" panose="020B0503020204020204" charset="-122"/>
                <a:ea typeface="微软雅黑" panose="020B0503020204020204" charset="-122"/>
                <a:cs typeface="微软雅黑" panose="020B0503020204020204" charset="-122"/>
              </a:rPr>
              <a:t>ve Graph:</a:t>
            </a:r>
            <a:endParaRPr sz="1000" dirty="0">
              <a:latin typeface="微软雅黑" panose="020B0503020204020204" charset="-122"/>
              <a:ea typeface="微软雅黑" panose="020B0503020204020204" charset="-122"/>
              <a:cs typeface="微软雅黑" panose="020B0503020204020204" charset="-122"/>
            </a:endParaRPr>
          </a:p>
        </p:txBody>
      </p:sp>
      <p:pic>
        <p:nvPicPr>
          <p:cNvPr id="2282" name="picture 2282"/>
          <p:cNvPicPr>
            <a:picLocks noChangeAspect="1"/>
          </p:cNvPicPr>
          <p:nvPr/>
        </p:nvPicPr>
        <p:blipFill>
          <a:blip r:embed="rId8"/>
          <a:stretch>
            <a:fillRect/>
          </a:stretch>
        </p:blipFill>
        <p:spPr>
          <a:xfrm rot="21600000">
            <a:off x="491347" y="1378887"/>
            <a:ext cx="2597182" cy="2597182"/>
          </a:xfrm>
          <a:prstGeom prst="rect">
            <a:avLst/>
          </a:prstGeom>
        </p:spPr>
      </p:pic>
      <p:sp>
        <p:nvSpPr>
          <p:cNvPr id="2294" name="textbox 2294"/>
          <p:cNvSpPr/>
          <p:nvPr/>
        </p:nvSpPr>
        <p:spPr>
          <a:xfrm>
            <a:off x="546811" y="4511873"/>
            <a:ext cx="2147570" cy="623569"/>
          </a:xfrm>
          <a:prstGeom prst="rect">
            <a:avLst/>
          </a:prstGeom>
          <a:noFill/>
          <a:ln w="0" cap="flat">
            <a:noFill/>
            <a:prstDash val="solid"/>
            <a:miter lim="0"/>
          </a:ln>
        </p:spPr>
        <p:txBody>
          <a:bodyPr vert="horz" wrap="square" lIns="0" tIns="0" rIns="0" bIns="0"/>
          <a:p>
            <a:pPr algn="l" rtl="0" eaLnBrk="0">
              <a:lnSpc>
                <a:spcPct val="86000"/>
              </a:lnSpc>
            </a:pPr>
            <a:endParaRPr sz="100" dirty="0">
              <a:latin typeface="Arial" panose="020B0604020202020204"/>
              <a:ea typeface="Arial" panose="020B0604020202020204"/>
              <a:cs typeface="Arial" panose="020B0604020202020204"/>
            </a:endParaRPr>
          </a:p>
          <a:p>
            <a:pPr marL="24130" algn="l" rtl="0" eaLnBrk="0">
              <a:lnSpc>
                <a:spcPct val="84000"/>
              </a:lnSpc>
            </a:pPr>
            <a:r>
              <a:rPr sz="1300" b="1" kern="0" spc="40" dirty="0">
                <a:solidFill>
                  <a:srgbClr val="231F20">
                    <a:alpha val="100000"/>
                  </a:srgbClr>
                </a:solidFill>
                <a:latin typeface="Arial" panose="020B0604020202020204"/>
                <a:ea typeface="Arial" panose="020B0604020202020204"/>
                <a:cs typeface="Arial" panose="020B0604020202020204"/>
              </a:rPr>
              <a:t>1.</a:t>
            </a:r>
            <a:r>
              <a:rPr sz="1300" b="1" kern="0" spc="120" dirty="0">
                <a:solidFill>
                  <a:srgbClr val="231F20">
                    <a:alpha val="100000"/>
                  </a:srgbClr>
                </a:solidFill>
                <a:latin typeface="Arial" panose="020B0604020202020204"/>
                <a:ea typeface="Arial" panose="020B0604020202020204"/>
                <a:cs typeface="Arial" panose="020B0604020202020204"/>
              </a:rPr>
              <a:t> </a:t>
            </a:r>
            <a:r>
              <a:rPr sz="1300" b="1" kern="0" spc="40" dirty="0">
                <a:solidFill>
                  <a:srgbClr val="231F20">
                    <a:alpha val="100000"/>
                  </a:srgbClr>
                </a:solidFill>
                <a:latin typeface="Arial" panose="020B0604020202020204"/>
                <a:ea typeface="Arial" panose="020B0604020202020204"/>
                <a:cs typeface="Arial" panose="020B0604020202020204"/>
              </a:rPr>
              <a:t>Products Speci</a:t>
            </a:r>
            <a:r>
              <a:rPr sz="1300" b="1" kern="0" spc="30" dirty="0">
                <a:solidFill>
                  <a:srgbClr val="231F20">
                    <a:alpha val="100000"/>
                  </a:srgbClr>
                </a:solidFill>
                <a:latin typeface="Arial" panose="020B0604020202020204"/>
                <a:ea typeface="Arial" panose="020B0604020202020204"/>
                <a:cs typeface="Arial" panose="020B0604020202020204"/>
              </a:rPr>
              <a:t>fication</a:t>
            </a:r>
            <a:endParaRPr sz="1300" dirty="0">
              <a:latin typeface="Arial" panose="020B0604020202020204"/>
              <a:ea typeface="Arial" panose="020B0604020202020204"/>
              <a:cs typeface="Arial" panose="020B0604020202020204"/>
            </a:endParaRPr>
          </a:p>
          <a:p>
            <a:pPr marL="29210" algn="l" rtl="0" eaLnBrk="0">
              <a:lnSpc>
                <a:spcPct val="85000"/>
              </a:lnSpc>
              <a:spcBef>
                <a:spcPts val="1125"/>
              </a:spcBef>
            </a:pPr>
            <a:r>
              <a:rPr sz="1100" kern="0" spc="60" dirty="0">
                <a:solidFill>
                  <a:srgbClr val="21294D">
                    <a:alpha val="100000"/>
                  </a:srgbClr>
                </a:solidFill>
                <a:latin typeface="微软雅黑" panose="020B0503020204020204" charset="-122"/>
                <a:ea typeface="微软雅黑" panose="020B0503020204020204" charset="-122"/>
                <a:cs typeface="微软雅黑" panose="020B0503020204020204" charset="-122"/>
              </a:rPr>
              <a:t>1.1 RF /</a:t>
            </a:r>
            <a:r>
              <a:rPr sz="1100" kern="0" spc="140" dirty="0">
                <a:solidFill>
                  <a:srgbClr val="21294D">
                    <a:alpha val="100000"/>
                  </a:srgbClr>
                </a:solidFill>
                <a:latin typeface="微软雅黑" panose="020B0503020204020204" charset="-122"/>
                <a:ea typeface="微软雅黑" panose="020B0503020204020204" charset="-122"/>
                <a:cs typeface="微软雅黑" panose="020B0503020204020204" charset="-122"/>
              </a:rPr>
              <a:t> </a:t>
            </a:r>
            <a:r>
              <a:rPr sz="1100" kern="0" spc="60" dirty="0">
                <a:solidFill>
                  <a:srgbClr val="21294D">
                    <a:alpha val="100000"/>
                  </a:srgbClr>
                </a:solidFill>
                <a:latin typeface="微软雅黑" panose="020B0503020204020204" charset="-122"/>
                <a:ea typeface="微软雅黑" panose="020B0503020204020204" charset="-122"/>
                <a:cs typeface="微软雅黑" panose="020B0503020204020204" charset="-122"/>
              </a:rPr>
              <a:t>ELECTRICAL</a:t>
            </a:r>
            <a:endParaRPr sz="1100" dirty="0">
              <a:latin typeface="微软雅黑" panose="020B0503020204020204" charset="-122"/>
              <a:ea typeface="微软雅黑" panose="020B0503020204020204" charset="-122"/>
              <a:cs typeface="微软雅黑" panose="020B0503020204020204" charset="-122"/>
            </a:endParaRPr>
          </a:p>
          <a:p>
            <a:pPr algn="l" rtl="0" eaLnBrk="0">
              <a:lnSpc>
                <a:spcPct val="108000"/>
              </a:lnSpc>
            </a:pPr>
            <a:endParaRPr sz="400" dirty="0">
              <a:latin typeface="Arial" panose="020B0604020202020204"/>
              <a:ea typeface="Arial" panose="020B0604020202020204"/>
              <a:cs typeface="Arial" panose="020B0604020202020204"/>
            </a:endParaRPr>
          </a:p>
          <a:p>
            <a:pPr marL="12700" algn="l" rtl="0" eaLnBrk="0">
              <a:lnSpc>
                <a:spcPts val="630"/>
              </a:lnSpc>
              <a:spcBef>
                <a:spcPts val="0"/>
              </a:spcBef>
            </a:pPr>
            <a:r>
              <a:rPr sz="500" kern="0" spc="0" dirty="0">
                <a:solidFill>
                  <a:srgbClr val="231F20">
                    <a:alpha val="100000"/>
                  </a:srgbClr>
                </a:solidFill>
                <a:latin typeface="微软雅黑" panose="020B0503020204020204" charset="-122"/>
                <a:ea typeface="微软雅黑" panose="020B0503020204020204" charset="-122"/>
                <a:cs typeface="微软雅黑" panose="020B0503020204020204" charset="-122"/>
              </a:rPr>
              <a:t>Typical</a:t>
            </a:r>
            <a:r>
              <a:rPr sz="500" kern="0" spc="60" dirty="0">
                <a:solidFill>
                  <a:srgbClr val="231F20">
                    <a:alpha val="100000"/>
                  </a:srgbClr>
                </a:solidFill>
                <a:latin typeface="微软雅黑" panose="020B0503020204020204" charset="-122"/>
                <a:ea typeface="微软雅黑" panose="020B0503020204020204" charset="-122"/>
                <a:cs typeface="微软雅黑" panose="020B0503020204020204" charset="-122"/>
              </a:rPr>
              <a:t> </a:t>
            </a:r>
            <a:r>
              <a:rPr sz="500" kern="0" spc="0" dirty="0">
                <a:solidFill>
                  <a:srgbClr val="231F20">
                    <a:alpha val="100000"/>
                  </a:srgbClr>
                </a:solidFill>
                <a:latin typeface="微软雅黑" panose="020B0503020204020204" charset="-122"/>
                <a:ea typeface="微软雅黑" panose="020B0503020204020204" charset="-122"/>
                <a:cs typeface="微软雅黑" panose="020B0503020204020204" charset="-122"/>
              </a:rPr>
              <a:t>performance</a:t>
            </a:r>
            <a:r>
              <a:rPr sz="500" kern="0" spc="60" dirty="0">
                <a:solidFill>
                  <a:srgbClr val="231F20">
                    <a:alpha val="100000"/>
                  </a:srgbClr>
                </a:solidFill>
                <a:latin typeface="微软雅黑" panose="020B0503020204020204" charset="-122"/>
                <a:ea typeface="微软雅黑" panose="020B0503020204020204" charset="-122"/>
                <a:cs typeface="微软雅黑" panose="020B0503020204020204" charset="-122"/>
              </a:rPr>
              <a:t> </a:t>
            </a:r>
            <a:r>
              <a:rPr sz="500" kern="0" spc="0" dirty="0">
                <a:solidFill>
                  <a:srgbClr val="231F20">
                    <a:alpha val="100000"/>
                  </a:srgbClr>
                </a:solidFill>
                <a:latin typeface="微软雅黑" panose="020B0503020204020204" charset="-122"/>
                <a:ea typeface="微软雅黑" panose="020B0503020204020204" charset="-122"/>
                <a:cs typeface="微软雅黑" panose="020B0503020204020204" charset="-122"/>
              </a:rPr>
              <a:t>at</a:t>
            </a:r>
            <a:r>
              <a:rPr sz="500" kern="0" spc="60" dirty="0">
                <a:solidFill>
                  <a:srgbClr val="231F20">
                    <a:alpha val="100000"/>
                  </a:srgbClr>
                </a:solidFill>
                <a:latin typeface="微软雅黑" panose="020B0503020204020204" charset="-122"/>
                <a:ea typeface="微软雅黑" panose="020B0503020204020204" charset="-122"/>
                <a:cs typeface="微软雅黑" panose="020B0503020204020204" charset="-122"/>
              </a:rPr>
              <a:t> 220</a:t>
            </a:r>
            <a:r>
              <a:rPr sz="500" kern="0" spc="0" dirty="0">
                <a:solidFill>
                  <a:srgbClr val="231F20">
                    <a:alpha val="100000"/>
                  </a:srgbClr>
                </a:solidFill>
                <a:latin typeface="微软雅黑" panose="020B0503020204020204" charset="-122"/>
                <a:ea typeface="微软雅黑" panose="020B0503020204020204" charset="-122"/>
                <a:cs typeface="微软雅黑" panose="020B0503020204020204" charset="-122"/>
              </a:rPr>
              <a:t>V</a:t>
            </a:r>
            <a:r>
              <a:rPr sz="500" kern="0" spc="60" dirty="0">
                <a:solidFill>
                  <a:srgbClr val="231F20">
                    <a:alpha val="100000"/>
                  </a:srgbClr>
                </a:solidFill>
                <a:latin typeface="微软雅黑" panose="020B0503020204020204" charset="-122"/>
                <a:ea typeface="微软雅黑" panose="020B0503020204020204" charset="-122"/>
                <a:cs typeface="微软雅黑" panose="020B0503020204020204" charset="-122"/>
              </a:rPr>
              <a:t>  </a:t>
            </a:r>
            <a:r>
              <a:rPr sz="500" kern="0" spc="0" dirty="0">
                <a:solidFill>
                  <a:srgbClr val="231F20">
                    <a:alpha val="100000"/>
                  </a:srgbClr>
                </a:solidFill>
                <a:latin typeface="微软雅黑" panose="020B0503020204020204" charset="-122"/>
                <a:ea typeface="微软雅黑" panose="020B0503020204020204" charset="-122"/>
                <a:cs typeface="微软雅黑" panose="020B0503020204020204" charset="-122"/>
              </a:rPr>
              <a:t>AC</a:t>
            </a:r>
            <a:r>
              <a:rPr sz="500" kern="0" spc="60" dirty="0">
                <a:solidFill>
                  <a:srgbClr val="231F20">
                    <a:alpha val="100000"/>
                  </a:srgbClr>
                </a:solidFill>
                <a:latin typeface="微软雅黑" panose="020B0503020204020204" charset="-122"/>
                <a:ea typeface="微软雅黑" panose="020B0503020204020204" charset="-122"/>
                <a:cs typeface="微软雅黑" panose="020B0503020204020204" charset="-122"/>
              </a:rPr>
              <a:t> +25</a:t>
            </a:r>
            <a:r>
              <a:rPr sz="500" kern="0" spc="60" dirty="0">
                <a:solidFill>
                  <a:srgbClr val="231F20">
                    <a:alpha val="100000"/>
                  </a:srgbClr>
                </a:solidFill>
                <a:latin typeface="HarmonyOS Sans SC" panose="00000500000000000000" charset="-122"/>
                <a:ea typeface="HarmonyOS Sans SC" panose="00000500000000000000" charset="-122"/>
                <a:cs typeface="HarmonyOS Sans SC" panose="00000500000000000000" charset="-122"/>
              </a:rPr>
              <a:t>。C</a:t>
            </a:r>
            <a:r>
              <a:rPr sz="500" kern="0" spc="60" dirty="0">
                <a:solidFill>
                  <a:srgbClr val="231F20">
                    <a:alpha val="100000"/>
                  </a:srgbClr>
                </a:solidFill>
                <a:latin typeface="微软雅黑" panose="020B0503020204020204" charset="-122"/>
                <a:ea typeface="微软雅黑" panose="020B0503020204020204" charset="-122"/>
                <a:cs typeface="微软雅黑" panose="020B0503020204020204" charset="-122"/>
              </a:rPr>
              <a:t>,</a:t>
            </a:r>
            <a:r>
              <a:rPr sz="500" kern="0" spc="50" dirty="0">
                <a:solidFill>
                  <a:srgbClr val="231F20">
                    <a:alpha val="100000"/>
                  </a:srgbClr>
                </a:solidFill>
                <a:latin typeface="微软雅黑" panose="020B0503020204020204" charset="-122"/>
                <a:ea typeface="微软雅黑" panose="020B0503020204020204" charset="-122"/>
                <a:cs typeface="微软雅黑" panose="020B0503020204020204" charset="-122"/>
              </a:rPr>
              <a:t> </a:t>
            </a:r>
            <a:r>
              <a:rPr sz="500" kern="0" spc="0" dirty="0">
                <a:solidFill>
                  <a:srgbClr val="231F20">
                    <a:alpha val="100000"/>
                  </a:srgbClr>
                </a:solidFill>
                <a:latin typeface="微软雅黑" panose="020B0503020204020204" charset="-122"/>
                <a:ea typeface="微软雅黑" panose="020B0503020204020204" charset="-122"/>
                <a:cs typeface="微软雅黑" panose="020B0503020204020204" charset="-122"/>
              </a:rPr>
              <a:t>and</a:t>
            </a:r>
            <a:r>
              <a:rPr sz="500" kern="0" spc="50" dirty="0">
                <a:solidFill>
                  <a:srgbClr val="231F20">
                    <a:alpha val="100000"/>
                  </a:srgbClr>
                </a:solidFill>
                <a:latin typeface="微软雅黑" panose="020B0503020204020204" charset="-122"/>
                <a:ea typeface="微软雅黑" panose="020B0503020204020204" charset="-122"/>
                <a:cs typeface="微软雅黑" panose="020B0503020204020204" charset="-122"/>
              </a:rPr>
              <a:t> </a:t>
            </a:r>
            <a:r>
              <a:rPr sz="500" kern="0" spc="0" dirty="0">
                <a:solidFill>
                  <a:srgbClr val="231F20">
                    <a:alpha val="100000"/>
                  </a:srgbClr>
                </a:solidFill>
                <a:latin typeface="微软雅黑" panose="020B0503020204020204" charset="-122"/>
                <a:ea typeface="微软雅黑" panose="020B0503020204020204" charset="-122"/>
                <a:cs typeface="微软雅黑" panose="020B0503020204020204" charset="-122"/>
              </a:rPr>
              <a:t>in</a:t>
            </a:r>
            <a:r>
              <a:rPr sz="500" kern="0" spc="50" dirty="0">
                <a:solidFill>
                  <a:srgbClr val="231F20">
                    <a:alpha val="100000"/>
                  </a:srgbClr>
                </a:solidFill>
                <a:latin typeface="微软雅黑" panose="020B0503020204020204" charset="-122"/>
                <a:ea typeface="微软雅黑" panose="020B0503020204020204" charset="-122"/>
                <a:cs typeface="微软雅黑" panose="020B0503020204020204" charset="-122"/>
              </a:rPr>
              <a:t> </a:t>
            </a:r>
            <a:r>
              <a:rPr sz="500" kern="0" spc="0" dirty="0">
                <a:solidFill>
                  <a:srgbClr val="231F20">
                    <a:alpha val="100000"/>
                  </a:srgbClr>
                </a:solidFill>
                <a:latin typeface="微软雅黑" panose="020B0503020204020204" charset="-122"/>
                <a:ea typeface="微软雅黑" panose="020B0503020204020204" charset="-122"/>
                <a:cs typeface="微软雅黑" panose="020B0503020204020204" charset="-122"/>
              </a:rPr>
              <a:t>a</a:t>
            </a:r>
            <a:r>
              <a:rPr sz="500" kern="0" spc="40" dirty="0">
                <a:solidFill>
                  <a:srgbClr val="231F20">
                    <a:alpha val="100000"/>
                  </a:srgbClr>
                </a:solidFill>
                <a:latin typeface="微软雅黑" panose="020B0503020204020204" charset="-122"/>
                <a:ea typeface="微软雅黑" panose="020B0503020204020204" charset="-122"/>
                <a:cs typeface="微软雅黑" panose="020B0503020204020204" charset="-122"/>
              </a:rPr>
              <a:t> </a:t>
            </a:r>
            <a:r>
              <a:rPr sz="500" kern="0" spc="50" dirty="0">
                <a:solidFill>
                  <a:srgbClr val="231F20">
                    <a:alpha val="100000"/>
                  </a:srgbClr>
                </a:solidFill>
                <a:latin typeface="微软雅黑" panose="020B0503020204020204" charset="-122"/>
                <a:ea typeface="微软雅黑" panose="020B0503020204020204" charset="-122"/>
                <a:cs typeface="微软雅黑" panose="020B0503020204020204" charset="-122"/>
              </a:rPr>
              <a:t>50Ω</a:t>
            </a:r>
            <a:r>
              <a:rPr sz="500" kern="0" spc="40" dirty="0">
                <a:solidFill>
                  <a:srgbClr val="231F20">
                    <a:alpha val="100000"/>
                  </a:srgbClr>
                </a:solidFill>
                <a:latin typeface="微软雅黑" panose="020B0503020204020204" charset="-122"/>
                <a:ea typeface="微软雅黑" panose="020B0503020204020204" charset="-122"/>
                <a:cs typeface="微软雅黑" panose="020B0503020204020204" charset="-122"/>
              </a:rPr>
              <a:t> </a:t>
            </a:r>
            <a:r>
              <a:rPr sz="500" kern="0" spc="0" dirty="0">
                <a:solidFill>
                  <a:srgbClr val="231F20">
                    <a:alpha val="100000"/>
                  </a:srgbClr>
                </a:solidFill>
                <a:latin typeface="微软雅黑" panose="020B0503020204020204" charset="-122"/>
                <a:ea typeface="微软雅黑" panose="020B0503020204020204" charset="-122"/>
                <a:cs typeface="微软雅黑" panose="020B0503020204020204" charset="-122"/>
              </a:rPr>
              <a:t>system</a:t>
            </a:r>
            <a:r>
              <a:rPr sz="500" kern="0" spc="50" dirty="0">
                <a:solidFill>
                  <a:srgbClr val="231F20">
                    <a:alpha val="100000"/>
                  </a:srgbClr>
                </a:solidFill>
                <a:latin typeface="微软雅黑" panose="020B0503020204020204" charset="-122"/>
                <a:ea typeface="微软雅黑" panose="020B0503020204020204" charset="-122"/>
                <a:cs typeface="微软雅黑" panose="020B0503020204020204" charset="-122"/>
              </a:rPr>
              <a:t>.</a:t>
            </a:r>
            <a:endParaRPr sz="500" dirty="0">
              <a:latin typeface="微软雅黑" panose="020B0503020204020204" charset="-122"/>
              <a:ea typeface="微软雅黑" panose="020B0503020204020204" charset="-122"/>
              <a:cs typeface="微软雅黑" panose="020B0503020204020204" charset="-122"/>
            </a:endParaRPr>
          </a:p>
        </p:txBody>
      </p:sp>
      <p:sp>
        <p:nvSpPr>
          <p:cNvPr id="2298" name="textbox 2298"/>
          <p:cNvSpPr/>
          <p:nvPr/>
        </p:nvSpPr>
        <p:spPr>
          <a:xfrm>
            <a:off x="6496613" y="9450113"/>
            <a:ext cx="143510" cy="149225"/>
          </a:xfrm>
          <a:prstGeom prst="rect">
            <a:avLst/>
          </a:prstGeom>
          <a:noFill/>
          <a:ln w="0" cap="flat">
            <a:noFill/>
            <a:prstDash val="solid"/>
            <a:miter lim="0"/>
          </a:ln>
        </p:spPr>
        <p:txBody>
          <a:bodyPr vert="horz" wrap="square" lIns="0" tIns="0" rIns="0" bIns="0"/>
          <a:p>
            <a:pPr algn="l" rtl="0" eaLnBrk="0">
              <a:lnSpc>
                <a:spcPct val="83000"/>
              </a:lnSpc>
            </a:pPr>
            <a:endParaRPr sz="100" dirty="0">
              <a:latin typeface="Arial" panose="020B0604020202020204"/>
              <a:ea typeface="Arial" panose="020B0604020202020204"/>
              <a:cs typeface="Arial" panose="020B0604020202020204"/>
            </a:endParaRPr>
          </a:p>
          <a:p>
            <a:pPr marL="12700" algn="l" rtl="0" eaLnBrk="0">
              <a:lnSpc>
                <a:spcPts val="970"/>
              </a:lnSpc>
            </a:pPr>
            <a:r>
              <a:rPr sz="800" kern="0" spc="0" dirty="0">
                <a:solidFill>
                  <a:srgbClr val="231F20">
                    <a:alpha val="100000"/>
                  </a:srgbClr>
                </a:solidFill>
                <a:latin typeface="HarmonyOS Sans SC" panose="00000500000000000000" charset="-122"/>
                <a:ea typeface="HarmonyOS Sans SC" panose="00000500000000000000" charset="-122"/>
                <a:cs typeface="HarmonyOS Sans SC" panose="00000500000000000000" charset="-122"/>
              </a:rPr>
              <a:t>kg</a:t>
            </a:r>
            <a:endParaRPr sz="800" dirty="0">
              <a:latin typeface="HarmonyOS Sans SC" panose="00000500000000000000" charset="-122"/>
              <a:ea typeface="HarmonyOS Sans SC" panose="00000500000000000000" charset="-122"/>
              <a:cs typeface="HarmonyOS Sans SC" panose="00000500000000000000" charset="-122"/>
            </a:endParaRPr>
          </a:p>
        </p:txBody>
      </p:sp>
      <p:sp>
        <p:nvSpPr>
          <p:cNvPr id="2300" name="textbox 2300"/>
          <p:cNvSpPr/>
          <p:nvPr/>
        </p:nvSpPr>
        <p:spPr>
          <a:xfrm>
            <a:off x="6502448" y="8573319"/>
            <a:ext cx="130175" cy="71755"/>
          </a:xfrm>
          <a:prstGeom prst="rect">
            <a:avLst/>
          </a:prstGeom>
          <a:noFill/>
          <a:ln w="0" cap="flat">
            <a:noFill/>
            <a:prstDash val="solid"/>
            <a:miter lim="0"/>
          </a:ln>
        </p:spPr>
        <p:txBody>
          <a:bodyPr vert="horz" wrap="square" lIns="0" tIns="0" rIns="0" bIns="0"/>
          <a:p>
            <a:pPr algn="l" rtl="0" eaLnBrk="0">
              <a:lnSpc>
                <a:spcPct val="83000"/>
              </a:lnSpc>
            </a:pPr>
            <a:endParaRPr sz="100" dirty="0">
              <a:latin typeface="Arial" panose="020B0604020202020204"/>
              <a:ea typeface="Arial" panose="020B0604020202020204"/>
              <a:cs typeface="Arial" panose="020B0604020202020204"/>
            </a:endParaRPr>
          </a:p>
          <a:p>
            <a:pPr marL="12700" algn="l" rtl="0" eaLnBrk="0">
              <a:lnSpc>
                <a:spcPts val="360"/>
              </a:lnSpc>
            </a:pPr>
            <a:r>
              <a:rPr sz="800" kern="0" spc="10" dirty="0">
                <a:solidFill>
                  <a:srgbClr val="231F20">
                    <a:alpha val="100000"/>
                  </a:srgbClr>
                </a:solidFill>
                <a:latin typeface="HarmonyOS Sans SC" panose="00000500000000000000" charset="-122"/>
                <a:ea typeface="HarmonyOS Sans SC" panose="00000500000000000000" charset="-122"/>
                <a:cs typeface="HarmonyOS Sans SC" panose="00000500000000000000" charset="-122"/>
              </a:rPr>
              <a:t>--</a:t>
            </a:r>
            <a:endParaRPr sz="800" dirty="0">
              <a:latin typeface="HarmonyOS Sans SC" panose="00000500000000000000" charset="-122"/>
              <a:ea typeface="HarmonyOS Sans SC" panose="00000500000000000000" charset="-122"/>
              <a:cs typeface="HarmonyOS Sans SC" panose="00000500000000000000" charset="-122"/>
            </a:endParaRPr>
          </a:p>
        </p:txBody>
      </p:sp>
      <p:sp>
        <p:nvSpPr>
          <p:cNvPr id="2302" name="textbox 2302"/>
          <p:cNvSpPr/>
          <p:nvPr/>
        </p:nvSpPr>
        <p:spPr>
          <a:xfrm>
            <a:off x="6502448" y="8883523"/>
            <a:ext cx="130175" cy="71755"/>
          </a:xfrm>
          <a:prstGeom prst="rect">
            <a:avLst/>
          </a:prstGeom>
          <a:noFill/>
          <a:ln w="0" cap="flat">
            <a:noFill/>
            <a:prstDash val="solid"/>
            <a:miter lim="0"/>
          </a:ln>
        </p:spPr>
        <p:txBody>
          <a:bodyPr vert="horz" wrap="square" lIns="0" tIns="0" rIns="0" bIns="0"/>
          <a:p>
            <a:pPr algn="l" rtl="0" eaLnBrk="0">
              <a:lnSpc>
                <a:spcPct val="83000"/>
              </a:lnSpc>
            </a:pPr>
            <a:endParaRPr sz="100" dirty="0">
              <a:latin typeface="Arial" panose="020B0604020202020204"/>
              <a:ea typeface="Arial" panose="020B0604020202020204"/>
              <a:cs typeface="Arial" panose="020B0604020202020204"/>
            </a:endParaRPr>
          </a:p>
          <a:p>
            <a:pPr marL="12700" algn="l" rtl="0" eaLnBrk="0">
              <a:lnSpc>
                <a:spcPts val="360"/>
              </a:lnSpc>
            </a:pPr>
            <a:r>
              <a:rPr sz="800" kern="0" spc="10" dirty="0">
                <a:solidFill>
                  <a:srgbClr val="231F20">
                    <a:alpha val="100000"/>
                  </a:srgbClr>
                </a:solidFill>
                <a:latin typeface="HarmonyOS Sans SC" panose="00000500000000000000" charset="-122"/>
                <a:ea typeface="HarmonyOS Sans SC" panose="00000500000000000000" charset="-122"/>
                <a:cs typeface="HarmonyOS Sans SC" panose="00000500000000000000" charset="-122"/>
              </a:rPr>
              <a:t>--</a:t>
            </a:r>
            <a:endParaRPr sz="800" dirty="0">
              <a:latin typeface="HarmonyOS Sans SC" panose="00000500000000000000" charset="-122"/>
              <a:ea typeface="HarmonyOS Sans SC" panose="00000500000000000000" charset="-122"/>
              <a:cs typeface="HarmonyOS Sans SC" panose="00000500000000000000" charset="-122"/>
            </a:endParaRPr>
          </a:p>
        </p:txBody>
      </p:sp>
      <p:sp>
        <p:nvSpPr>
          <p:cNvPr id="2304" name="textbox 2304"/>
          <p:cNvSpPr/>
          <p:nvPr/>
        </p:nvSpPr>
        <p:spPr>
          <a:xfrm>
            <a:off x="6502448" y="9338317"/>
            <a:ext cx="130175" cy="71755"/>
          </a:xfrm>
          <a:prstGeom prst="rect">
            <a:avLst/>
          </a:prstGeom>
          <a:noFill/>
          <a:ln w="0" cap="flat">
            <a:noFill/>
            <a:prstDash val="solid"/>
            <a:miter lim="0"/>
          </a:ln>
        </p:spPr>
        <p:txBody>
          <a:bodyPr vert="horz" wrap="square" lIns="0" tIns="0" rIns="0" bIns="0"/>
          <a:p>
            <a:pPr algn="l" rtl="0" eaLnBrk="0">
              <a:lnSpc>
                <a:spcPct val="83000"/>
              </a:lnSpc>
            </a:pPr>
            <a:endParaRPr sz="100" dirty="0">
              <a:latin typeface="Arial" panose="020B0604020202020204"/>
              <a:ea typeface="Arial" panose="020B0604020202020204"/>
              <a:cs typeface="Arial" panose="020B0604020202020204"/>
            </a:endParaRPr>
          </a:p>
          <a:p>
            <a:pPr marL="12700" algn="l" rtl="0" eaLnBrk="0">
              <a:lnSpc>
                <a:spcPts val="360"/>
              </a:lnSpc>
            </a:pPr>
            <a:r>
              <a:rPr sz="800" kern="0" spc="10" dirty="0">
                <a:solidFill>
                  <a:srgbClr val="231F20">
                    <a:alpha val="100000"/>
                  </a:srgbClr>
                </a:solidFill>
                <a:latin typeface="HarmonyOS Sans SC" panose="00000500000000000000" charset="-122"/>
                <a:ea typeface="HarmonyOS Sans SC" panose="00000500000000000000" charset="-122"/>
                <a:cs typeface="HarmonyOS Sans SC" panose="00000500000000000000" charset="-122"/>
              </a:rPr>
              <a:t>--</a:t>
            </a:r>
            <a:endParaRPr sz="800" dirty="0">
              <a:latin typeface="HarmonyOS Sans SC" panose="00000500000000000000" charset="-122"/>
              <a:ea typeface="HarmonyOS Sans SC" panose="00000500000000000000" charset="-122"/>
              <a:cs typeface="HarmonyOS Sans SC" panose="00000500000000000000" charset="-122"/>
            </a:endParaRPr>
          </a:p>
        </p:txBody>
      </p:sp>
      <p:sp>
        <p:nvSpPr>
          <p:cNvPr id="14" name="文本框 13"/>
          <p:cNvSpPr txBox="1"/>
          <p:nvPr/>
        </p:nvSpPr>
        <p:spPr>
          <a:xfrm>
            <a:off x="577215" y="9781858"/>
            <a:ext cx="5080000" cy="275590"/>
          </a:xfrm>
          <a:prstGeom prst="rect">
            <a:avLst/>
          </a:prstGeom>
        </p:spPr>
        <p:txBody>
          <a:bodyPr>
            <a:spAutoFit/>
          </a:bodyPr>
          <a:p>
            <a:pPr algn="ctr"/>
            <a:r>
              <a:rPr lang="zh-CN" altLang="en-US" sz="1200" b="1">
                <a:solidFill>
                  <a:schemeClr val="tx1"/>
                </a:solidFill>
                <a:latin typeface="微软雅黑" panose="020B0503020204020204" charset="-122"/>
                <a:ea typeface="微软雅黑" panose="020B0503020204020204" charset="-122"/>
              </a:rPr>
              <a:t>南京市雨花区软件大道</a:t>
            </a:r>
            <a:r>
              <a:rPr lang="en-US" altLang="zh-CN" sz="1200" b="1">
                <a:solidFill>
                  <a:schemeClr val="tx1"/>
                </a:solidFill>
                <a:latin typeface="微软雅黑" panose="020B0503020204020204" charset="-122"/>
                <a:ea typeface="微软雅黑" panose="020B0503020204020204" charset="-122"/>
              </a:rPr>
              <a:t>180</a:t>
            </a:r>
            <a:r>
              <a:rPr lang="zh-CN" altLang="en-US" sz="1200" b="1">
                <a:solidFill>
                  <a:schemeClr val="tx1"/>
                </a:solidFill>
                <a:latin typeface="微软雅黑" panose="020B0503020204020204" charset="-122"/>
                <a:ea typeface="微软雅黑" panose="020B0503020204020204" charset="-122"/>
              </a:rPr>
              <a:t>号大数据产业基地</a:t>
            </a:r>
            <a:r>
              <a:rPr lang="en-US" altLang="zh-CN" sz="1200" b="1">
                <a:solidFill>
                  <a:schemeClr val="tx1"/>
                </a:solidFill>
                <a:latin typeface="微软雅黑" panose="020B0503020204020204" charset="-122"/>
                <a:ea typeface="微软雅黑" panose="020B0503020204020204" charset="-122"/>
              </a:rPr>
              <a:t>2</a:t>
            </a:r>
            <a:r>
              <a:rPr lang="zh-CN" altLang="en-US" sz="1200" b="1">
                <a:solidFill>
                  <a:schemeClr val="tx1"/>
                </a:solidFill>
                <a:latin typeface="微软雅黑" panose="020B0503020204020204" charset="-122"/>
                <a:ea typeface="微软雅黑" panose="020B0503020204020204" charset="-122"/>
              </a:rPr>
              <a:t>栋</a:t>
            </a:r>
            <a:endParaRPr lang="zh-CN" altLang="en-US" sz="1200" b="1">
              <a:solidFill>
                <a:schemeClr val="tx1"/>
              </a:solidFill>
              <a:latin typeface="微软雅黑" panose="020B0503020204020204" charset="-122"/>
              <a:ea typeface="微软雅黑" panose="020B0503020204020204" charset="-122"/>
            </a:endParaRPr>
          </a:p>
        </p:txBody>
      </p:sp>
      <p:pic>
        <p:nvPicPr>
          <p:cNvPr id="16" name="图片 15" descr="定位标志"/>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1160145" y="9782175"/>
            <a:ext cx="204470" cy="204470"/>
          </a:xfrm>
          <a:prstGeom prst="rect">
            <a:avLst/>
          </a:prstGeom>
        </p:spPr>
      </p:pic>
      <p:pic>
        <p:nvPicPr>
          <p:cNvPr id="17" name="图片 16" descr="电话"/>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4900930" y="9832340"/>
            <a:ext cx="186690" cy="186690"/>
          </a:xfrm>
          <a:prstGeom prst="rect">
            <a:avLst/>
          </a:prstGeom>
        </p:spPr>
      </p:pic>
      <p:sp>
        <p:nvSpPr>
          <p:cNvPr id="18" name="文本框 17"/>
          <p:cNvSpPr txBox="1"/>
          <p:nvPr/>
        </p:nvSpPr>
        <p:spPr>
          <a:xfrm>
            <a:off x="5072380" y="9782175"/>
            <a:ext cx="1979930" cy="282575"/>
          </a:xfrm>
          <a:prstGeom prst="rect">
            <a:avLst/>
          </a:prstGeom>
        </p:spPr>
        <p:txBody>
          <a:bodyPr>
            <a:noAutofit/>
          </a:bodyPr>
          <a:p>
            <a:r>
              <a:rPr lang="en-US" altLang="zh-CN" sz="1200" b="1">
                <a:solidFill>
                  <a:schemeClr val="tx1"/>
                </a:solidFill>
                <a:latin typeface="微软雅黑" panose="020B0503020204020204" charset="-122"/>
                <a:ea typeface="微软雅黑" panose="020B0503020204020204" charset="-122"/>
              </a:rPr>
              <a:t>+86-13951873509</a:t>
            </a:r>
            <a:endParaRPr lang="en-US" altLang="zh-CN" sz="1200" b="1">
              <a:solidFill>
                <a:schemeClr val="tx1"/>
              </a:solidFill>
              <a:latin typeface="微软雅黑" panose="020B0503020204020204" charset="-122"/>
              <a:ea typeface="微软雅黑" panose="020B0503020204020204" charset="-122"/>
            </a:endParaRPr>
          </a:p>
        </p:txBody>
      </p:sp>
      <p:pic>
        <p:nvPicPr>
          <p:cNvPr id="19" name="图片 18" descr="网页"/>
          <p:cNvPicPr>
            <a:picLocks noChangeAspect="1"/>
          </p:cNvPicPr>
          <p:nvPr/>
        </p:nvPicPr>
        <p:blipFill>
          <a:blip r:embed="rId13">
            <a:extLst>
              <a:ext uri="{96DAC541-7B7A-43D3-8B79-37D633B846F1}">
                <asvg:svgBlip xmlns:asvg="http://schemas.microsoft.com/office/drawing/2016/SVG/main" r:embed="rId14"/>
              </a:ext>
            </a:extLst>
          </a:blip>
          <a:stretch>
            <a:fillRect/>
          </a:stretch>
        </p:blipFill>
        <p:spPr>
          <a:xfrm>
            <a:off x="1165225" y="10027920"/>
            <a:ext cx="192405" cy="192405"/>
          </a:xfrm>
          <a:prstGeom prst="rect">
            <a:avLst/>
          </a:prstGeom>
        </p:spPr>
      </p:pic>
      <p:sp>
        <p:nvSpPr>
          <p:cNvPr id="20" name="文本框 19"/>
          <p:cNvSpPr txBox="1"/>
          <p:nvPr/>
        </p:nvSpPr>
        <p:spPr>
          <a:xfrm>
            <a:off x="1342390" y="9980613"/>
            <a:ext cx="5080000" cy="275590"/>
          </a:xfrm>
          <a:prstGeom prst="rect">
            <a:avLst/>
          </a:prstGeom>
        </p:spPr>
        <p:txBody>
          <a:bodyPr>
            <a:spAutoFit/>
          </a:bodyPr>
          <a:p>
            <a:r>
              <a:rPr lang="en-US" altLang="zh-CN" sz="1200" b="1">
                <a:solidFill>
                  <a:schemeClr val="tx1"/>
                </a:solidFill>
                <a:latin typeface="微软雅黑" panose="020B0503020204020204" charset="-122"/>
                <a:ea typeface="微软雅黑" panose="020B0503020204020204" charset="-122"/>
              </a:rPr>
              <a:t>https://www.shinewave-tech.com</a:t>
            </a:r>
            <a:endParaRPr lang="en-US" altLang="zh-CN" sz="1200" b="1">
              <a:solidFill>
                <a:schemeClr val="tx1"/>
              </a:solidFill>
              <a:latin typeface="微软雅黑" panose="020B0503020204020204" charset="-122"/>
              <a:ea typeface="微软雅黑" panose="020B0503020204020204" charset="-122"/>
            </a:endParaRPr>
          </a:p>
        </p:txBody>
      </p:sp>
      <p:pic>
        <p:nvPicPr>
          <p:cNvPr id="21" name="图片 20" descr="信息"/>
          <p:cNvPicPr>
            <a:picLocks noChangeAspect="1"/>
          </p:cNvPicPr>
          <p:nvPr/>
        </p:nvPicPr>
        <p:blipFill>
          <a:blip r:embed="rId15">
            <a:extLst>
              <a:ext uri="{96DAC541-7B7A-43D3-8B79-37D633B846F1}">
                <asvg:svgBlip xmlns:asvg="http://schemas.microsoft.com/office/drawing/2016/SVG/main" r:embed="rId16"/>
              </a:ext>
            </a:extLst>
          </a:blip>
          <a:stretch>
            <a:fillRect/>
          </a:stretch>
        </p:blipFill>
        <p:spPr>
          <a:xfrm>
            <a:off x="4202430" y="9991090"/>
            <a:ext cx="239395" cy="239395"/>
          </a:xfrm>
          <a:prstGeom prst="rect">
            <a:avLst/>
          </a:prstGeom>
        </p:spPr>
      </p:pic>
      <p:sp>
        <p:nvSpPr>
          <p:cNvPr id="23" name="文本框 22"/>
          <p:cNvSpPr txBox="1"/>
          <p:nvPr/>
        </p:nvSpPr>
        <p:spPr>
          <a:xfrm>
            <a:off x="4426585" y="9980930"/>
            <a:ext cx="2519680" cy="282575"/>
          </a:xfrm>
          <a:prstGeom prst="rect">
            <a:avLst/>
          </a:prstGeom>
        </p:spPr>
        <p:txBody>
          <a:bodyPr>
            <a:noAutofit/>
          </a:bodyPr>
          <a:p>
            <a:pPr marL="0" indent="0">
              <a:spcBef>
                <a:spcPct val="0"/>
              </a:spcBef>
              <a:spcAft>
                <a:spcPct val="0"/>
              </a:spcAft>
            </a:pPr>
            <a:r>
              <a:rPr lang="en-US" altLang="zh-CN" sz="1200" b="1" i="0">
                <a:solidFill>
                  <a:schemeClr val="tx1"/>
                </a:solidFill>
                <a:latin typeface="微软雅黑" panose="020B0503020204020204" charset="-122"/>
                <a:ea typeface="微软雅黑" panose="020B0503020204020204" charset="-122"/>
              </a:rPr>
              <a:t>info@shinewave-tech.com</a:t>
            </a:r>
            <a:endParaRPr lang="en-US" altLang="zh-CN" sz="1200" b="1" i="0">
              <a:solidFill>
                <a:schemeClr val="tx1"/>
              </a:solidFill>
              <a:latin typeface="微软雅黑" panose="020B0503020204020204" charset="-122"/>
              <a:ea typeface="微软雅黑" panose="020B0503020204020204" charset="-122"/>
            </a:endParaRPr>
          </a:p>
        </p:txBody>
      </p:sp>
      <p:pic>
        <p:nvPicPr>
          <p:cNvPr id="24" name="图片 23" descr="SWT公司logo-透明"/>
          <p:cNvPicPr>
            <a:picLocks noChangeAspect="1"/>
          </p:cNvPicPr>
          <p:nvPr/>
        </p:nvPicPr>
        <p:blipFill>
          <a:blip r:embed="rId17"/>
          <a:stretch>
            <a:fillRect/>
          </a:stretch>
        </p:blipFill>
        <p:spPr>
          <a:xfrm>
            <a:off x="281305" y="9782175"/>
            <a:ext cx="744220" cy="434975"/>
          </a:xfrm>
          <a:prstGeom prst="rect">
            <a:avLst/>
          </a:prstGeom>
        </p:spPr>
      </p:pic>
      <p:sp>
        <p:nvSpPr>
          <p:cNvPr id="25" name="文本框 24"/>
          <p:cNvSpPr txBox="1"/>
          <p:nvPr/>
        </p:nvSpPr>
        <p:spPr>
          <a:xfrm>
            <a:off x="0" y="57150"/>
            <a:ext cx="7559675" cy="460375"/>
          </a:xfrm>
          <a:prstGeom prst="rect">
            <a:avLst/>
          </a:prstGeom>
        </p:spPr>
        <p:txBody>
          <a:bodyPr wrap="square">
            <a:spAutoFit/>
          </a:bodyPr>
          <a:p>
            <a:pPr marL="0" indent="0" algn="ctr">
              <a:lnSpc>
                <a:spcPts val="1440"/>
              </a:lnSpc>
              <a:spcBef>
                <a:spcPct val="0"/>
              </a:spcBef>
              <a:spcAft>
                <a:spcPct val="0"/>
              </a:spcAft>
            </a:pPr>
            <a:r>
              <a:rPr lang="zh-CN" altLang="en-US" sz="1600" b="1">
                <a:solidFill>
                  <a:schemeClr val="tx1"/>
                </a:solidFill>
              </a:rPr>
              <a:t>本图册为代表性规格产品，如需定制，可随时联系我司业务人员。</a:t>
            </a:r>
            <a:endParaRPr lang="zh-CN" altLang="en-US" sz="1600" b="1">
              <a:solidFill>
                <a:schemeClr val="tx1"/>
              </a:solidFill>
            </a:endParaRPr>
          </a:p>
          <a:p>
            <a:pPr marL="0" indent="0" algn="ctr">
              <a:lnSpc>
                <a:spcPts val="1440"/>
              </a:lnSpc>
              <a:spcBef>
                <a:spcPct val="0"/>
              </a:spcBef>
              <a:spcAft>
                <a:spcPct val="0"/>
              </a:spcAft>
            </a:pPr>
            <a:r>
              <a:rPr lang="en-US" altLang="zh-CN" sz="1200" b="1">
                <a:solidFill>
                  <a:srgbClr val="1F2329"/>
                </a:solidFill>
              </a:rPr>
              <a:t>This catalog features representative products. For customization, please contact our sales team.</a:t>
            </a:r>
            <a:endParaRPr lang="en-US" altLang="zh-CN" sz="1200" b="1">
              <a:solidFill>
                <a:srgbClr val="1F2329"/>
              </a:solidFill>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2214" name="picture 2214"/>
          <p:cNvPicPr>
            <a:picLocks noChangeAspect="1"/>
          </p:cNvPicPr>
          <p:nvPr/>
        </p:nvPicPr>
        <p:blipFill>
          <a:blip r:embed="rId1"/>
          <a:stretch>
            <a:fillRect/>
          </a:stretch>
        </p:blipFill>
        <p:spPr>
          <a:xfrm rot="21600000">
            <a:off x="581944" y="916175"/>
            <a:ext cx="6370015" cy="730125"/>
          </a:xfrm>
          <a:prstGeom prst="rect">
            <a:avLst/>
          </a:prstGeom>
        </p:spPr>
      </p:pic>
      <p:pic>
        <p:nvPicPr>
          <p:cNvPr id="2216" name="picture 2216"/>
          <p:cNvPicPr>
            <a:picLocks noChangeAspect="1"/>
          </p:cNvPicPr>
          <p:nvPr/>
        </p:nvPicPr>
        <p:blipFill>
          <a:blip r:embed="rId2"/>
          <a:stretch>
            <a:fillRect/>
          </a:stretch>
        </p:blipFill>
        <p:spPr>
          <a:xfrm rot="21600000">
            <a:off x="584200" y="2024800"/>
            <a:ext cx="6370015" cy="1926030"/>
          </a:xfrm>
          <a:prstGeom prst="rect">
            <a:avLst/>
          </a:prstGeom>
        </p:spPr>
      </p:pic>
      <p:pic>
        <p:nvPicPr>
          <p:cNvPr id="2218" name="picture 2218"/>
          <p:cNvPicPr>
            <a:picLocks noChangeAspect="1"/>
          </p:cNvPicPr>
          <p:nvPr/>
        </p:nvPicPr>
        <p:blipFill>
          <a:blip r:embed="rId3"/>
          <a:stretch>
            <a:fillRect/>
          </a:stretch>
        </p:blipFill>
        <p:spPr>
          <a:xfrm rot="21600000">
            <a:off x="733672" y="4218391"/>
            <a:ext cx="6242853" cy="4246394"/>
          </a:xfrm>
          <a:prstGeom prst="rect">
            <a:avLst/>
          </a:prstGeom>
        </p:spPr>
      </p:pic>
      <p:graphicFrame>
        <p:nvGraphicFramePr>
          <p:cNvPr id="2220" name="table 2220"/>
          <p:cNvGraphicFramePr>
            <a:graphicFrameLocks noGrp="1"/>
          </p:cNvGraphicFramePr>
          <p:nvPr/>
        </p:nvGraphicFramePr>
        <p:xfrm>
          <a:off x="207894" y="539958"/>
          <a:ext cx="7144386" cy="9189719"/>
        </p:xfrm>
        <a:graphic>
          <a:graphicData uri="http://schemas.openxmlformats.org/drawingml/2006/table">
            <a:tbl>
              <a:tblPr/>
              <a:tblGrid>
                <a:gridCol w="1548130"/>
                <a:gridCol w="949325"/>
                <a:gridCol w="855345"/>
                <a:gridCol w="898525"/>
                <a:gridCol w="1737995"/>
                <a:gridCol w="1155064"/>
              </a:tblGrid>
              <a:tr h="375920">
                <a:tc gridSpan="6">
                  <a:txBody>
                    <a:bodyPr/>
                    <a:p>
                      <a:pPr algn="l" rtl="0" eaLnBrk="0">
                        <a:lnSpc>
                          <a:spcPct val="117000"/>
                        </a:lnSpc>
                      </a:pPr>
                      <a:endParaRPr sz="1000" dirty="0">
                        <a:latin typeface="Arial" panose="020B0604020202020204"/>
                        <a:ea typeface="Arial" panose="020B0604020202020204"/>
                        <a:cs typeface="Arial" panose="020B0604020202020204"/>
                      </a:endParaRPr>
                    </a:p>
                    <a:p>
                      <a:pPr marL="390525" algn="l" rtl="0" eaLnBrk="0">
                        <a:lnSpc>
                          <a:spcPct val="85000"/>
                        </a:lnSpc>
                        <a:spcBef>
                          <a:spcPts val="5"/>
                        </a:spcBef>
                      </a:pPr>
                      <a:r>
                        <a:rPr sz="1100" kern="0" spc="50" dirty="0">
                          <a:solidFill>
                            <a:srgbClr val="21294D">
                              <a:alpha val="100000"/>
                            </a:srgbClr>
                          </a:solidFill>
                          <a:latin typeface="微软雅黑" panose="020B0503020204020204" charset="-122"/>
                          <a:ea typeface="微软雅黑" panose="020B0503020204020204" charset="-122"/>
                          <a:cs typeface="微软雅黑" panose="020B0503020204020204" charset="-122"/>
                        </a:rPr>
                        <a:t>1.3 ENVIRONMENTA</a:t>
                      </a:r>
                      <a:r>
                        <a:rPr sz="1100" kern="0" spc="40" dirty="0">
                          <a:solidFill>
                            <a:srgbClr val="21294D">
                              <a:alpha val="100000"/>
                            </a:srgbClr>
                          </a:solidFill>
                          <a:latin typeface="微软雅黑" panose="020B0503020204020204" charset="-122"/>
                          <a:ea typeface="微软雅黑" panose="020B0503020204020204" charset="-122"/>
                          <a:cs typeface="微软雅黑" panose="020B0503020204020204" charset="-122"/>
                        </a:rPr>
                        <a:t>L / PROTECTIONS</a:t>
                      </a:r>
                      <a:endParaRPr sz="1100" dirty="0">
                        <a:latin typeface="微软雅黑" panose="020B0503020204020204" charset="-122"/>
                        <a:ea typeface="微软雅黑" panose="020B0503020204020204" charset="-122"/>
                        <a:cs typeface="微软雅黑" panose="020B0503020204020204" charset="-122"/>
                      </a:endParaRPr>
                    </a:p>
                  </a:txBody>
                  <a:tcPr marL="0" marR="0" marT="0" marB="0" vert="horz">
                    <a:lnL>
                      <a:noFill/>
                    </a:lnL>
                    <a:lnR>
                      <a:noFill/>
                    </a:lnR>
                    <a:lnT w="6350" cap="flat" cmpd="sng" algn="ctr">
                      <a:solidFill>
                        <a:srgbClr val="231F20"/>
                      </a:solidFill>
                      <a:prstDash val="solid"/>
                      <a:round/>
                      <a:headEnd type="none" w="med" len="med"/>
                      <a:tailEnd type="none" w="med" len="med"/>
                    </a:lnT>
                    <a:lnB>
                      <a:noFill/>
                    </a:lnB>
                  </a:tcPr>
                </a:tc>
                <a:tc hMerge="1">
                  <a:tcPr marL="0" marR="0" marT="0" marB="0" vert="horz">
                    <a:lnL>
                      <a:noFill/>
                    </a:lnL>
                    <a:lnR>
                      <a:noFill/>
                    </a:lnR>
                    <a:lnT w="6350" cap="flat" cmpd="sng" algn="ctr">
                      <a:solidFill>
                        <a:srgbClr val="231F20"/>
                      </a:solidFill>
                      <a:prstDash val="solid"/>
                      <a:round/>
                      <a:headEnd type="none" w="med" len="med"/>
                      <a:tailEnd type="none" w="med" len="med"/>
                    </a:lnT>
                    <a:lnB>
                      <a:noFill/>
                    </a:lnB>
                  </a:tcPr>
                </a:tc>
                <a:tc hMerge="1">
                  <a:tcPr marL="0" marR="0" marT="0" marB="0" vert="horz">
                    <a:lnL>
                      <a:noFill/>
                    </a:lnL>
                    <a:lnR>
                      <a:noFill/>
                    </a:lnR>
                    <a:lnT w="6350" cap="flat" cmpd="sng" algn="ctr">
                      <a:solidFill>
                        <a:srgbClr val="231F20"/>
                      </a:solidFill>
                      <a:prstDash val="solid"/>
                      <a:round/>
                      <a:headEnd type="none" w="med" len="med"/>
                      <a:tailEnd type="none" w="med" len="med"/>
                    </a:lnT>
                    <a:lnB>
                      <a:noFill/>
                    </a:lnB>
                  </a:tcPr>
                </a:tc>
                <a:tc hMerge="1">
                  <a:tcPr marL="0" marR="0" marT="0" marB="0" vert="horz">
                    <a:lnL>
                      <a:noFill/>
                    </a:lnL>
                    <a:lnR>
                      <a:noFill/>
                    </a:lnR>
                    <a:lnT w="6350" cap="flat" cmpd="sng" algn="ctr">
                      <a:solidFill>
                        <a:srgbClr val="231F20"/>
                      </a:solidFill>
                      <a:prstDash val="solid"/>
                      <a:round/>
                      <a:headEnd type="none" w="med" len="med"/>
                      <a:tailEnd type="none" w="med" len="med"/>
                    </a:lnT>
                    <a:lnB>
                      <a:noFill/>
                    </a:lnB>
                  </a:tcPr>
                </a:tc>
                <a:tc hMerge="1">
                  <a:tcPr marL="0" marR="0" marT="0" marB="0" vert="horz">
                    <a:lnL>
                      <a:noFill/>
                    </a:lnL>
                    <a:lnR>
                      <a:noFill/>
                    </a:lnR>
                    <a:lnT w="6350" cap="flat" cmpd="sng" algn="ctr">
                      <a:solidFill>
                        <a:srgbClr val="231F20"/>
                      </a:solidFill>
                      <a:prstDash val="solid"/>
                      <a:round/>
                      <a:headEnd type="none" w="med" len="med"/>
                      <a:tailEnd type="none" w="med" len="med"/>
                    </a:lnT>
                    <a:lnB>
                      <a:noFill/>
                    </a:lnB>
                  </a:tcPr>
                </a:tc>
                <a:tc hMerge="1">
                  <a:tcPr marL="0" marR="0" marT="0" marB="0" vert="horz">
                    <a:lnL>
                      <a:noFill/>
                    </a:lnL>
                    <a:lnR>
                      <a:noFill/>
                    </a:lnR>
                    <a:lnT w="6350" cap="flat" cmpd="sng" algn="ctr">
                      <a:solidFill>
                        <a:srgbClr val="231F20"/>
                      </a:solidFill>
                      <a:prstDash val="solid"/>
                      <a:round/>
                      <a:headEnd type="none" w="med" len="med"/>
                      <a:tailEnd type="none" w="med" len="med"/>
                    </a:lnT>
                    <a:lnB>
                      <a:noFill/>
                    </a:lnB>
                  </a:tcPr>
                </a:tc>
              </a:tr>
              <a:tr h="201295">
                <a:tc gridSpan="6">
                  <a:txBody>
                    <a:bodyPr/>
                    <a:p>
                      <a:pPr algn="l" rtl="0" eaLnBrk="0">
                        <a:lnSpc>
                          <a:spcPct val="109000"/>
                        </a:lnSpc>
                      </a:pPr>
                      <a:endParaRPr sz="300" dirty="0">
                        <a:latin typeface="Arial" panose="020B0604020202020204"/>
                        <a:ea typeface="Arial" panose="020B0604020202020204"/>
                        <a:cs typeface="Arial" panose="020B0604020202020204"/>
                      </a:endParaRPr>
                    </a:p>
                    <a:p>
                      <a:pPr marL="575310" algn="l" rtl="0" eaLnBrk="0">
                        <a:lnSpc>
                          <a:spcPct val="76000"/>
                        </a:lnSpc>
                        <a:spcBef>
                          <a:spcPts val="5"/>
                        </a:spcBef>
                      </a:pPr>
                      <a:r>
                        <a:rPr sz="800" kern="0" spc="0" dirty="0">
                          <a:solidFill>
                            <a:srgbClr val="FFFFFF">
                              <a:alpha val="100000"/>
                            </a:srgbClr>
                          </a:solidFill>
                          <a:latin typeface="微软雅黑" panose="020B0503020204020204" charset="-122"/>
                          <a:ea typeface="微软雅黑" panose="020B0503020204020204" charset="-122"/>
                          <a:cs typeface="微软雅黑" panose="020B0503020204020204" charset="-122"/>
                        </a:rPr>
                        <a:t>PARAMETER</a:t>
                      </a:r>
                      <a:r>
                        <a:rPr sz="800" kern="0" spc="20" dirty="0">
                          <a:solidFill>
                            <a:srgbClr val="FFFFFF">
                              <a:alpha val="100000"/>
                            </a:srgbClr>
                          </a:solidFill>
                          <a:latin typeface="微软雅黑" panose="020B0503020204020204" charset="-122"/>
                          <a:ea typeface="微软雅黑" panose="020B0503020204020204" charset="-122"/>
                          <a:cs typeface="微软雅黑" panose="020B0503020204020204" charset="-122"/>
                        </a:rPr>
                        <a:t>                                                          </a:t>
                      </a:r>
                      <a:r>
                        <a:rPr sz="800" kern="0" spc="0" dirty="0">
                          <a:solidFill>
                            <a:srgbClr val="FFFFFF">
                              <a:alpha val="100000"/>
                            </a:srgbClr>
                          </a:solidFill>
                          <a:latin typeface="微软雅黑" panose="020B0503020204020204" charset="-122"/>
                          <a:ea typeface="微软雅黑" panose="020B0503020204020204" charset="-122"/>
                          <a:cs typeface="微软雅黑" panose="020B0503020204020204" charset="-122"/>
                        </a:rPr>
                        <a:t>MIN</a:t>
                      </a:r>
                      <a:r>
                        <a:rPr sz="800" kern="0" spc="20" dirty="0">
                          <a:solidFill>
                            <a:srgbClr val="FFFFFF">
                              <a:alpha val="100000"/>
                            </a:srgbClr>
                          </a:solidFill>
                          <a:latin typeface="微软雅黑" panose="020B0503020204020204" charset="-122"/>
                          <a:ea typeface="微软雅黑" panose="020B0503020204020204" charset="-122"/>
                          <a:cs typeface="微软雅黑" panose="020B0503020204020204" charset="-122"/>
                        </a:rPr>
                        <a:t>  </a:t>
                      </a:r>
                      <a:r>
                        <a:rPr sz="800" kern="0" spc="10" dirty="0">
                          <a:solidFill>
                            <a:srgbClr val="FFFFFF">
                              <a:alpha val="100000"/>
                            </a:srgbClr>
                          </a:solidFill>
                          <a:latin typeface="微软雅黑" panose="020B0503020204020204" charset="-122"/>
                          <a:ea typeface="微软雅黑" panose="020B0503020204020204" charset="-122"/>
                          <a:cs typeface="微软雅黑" panose="020B0503020204020204" charset="-122"/>
                        </a:rPr>
                        <a:t>                                                      </a:t>
                      </a:r>
                      <a:r>
                        <a:rPr sz="1300" kern="0" spc="0" baseline="-4000" dirty="0">
                          <a:solidFill>
                            <a:srgbClr val="FFFFFF">
                              <a:alpha val="100000"/>
                            </a:srgbClr>
                          </a:solidFill>
                          <a:latin typeface="微软雅黑" panose="020B0503020204020204" charset="-122"/>
                          <a:ea typeface="微软雅黑" panose="020B0503020204020204" charset="-122"/>
                          <a:cs typeface="微软雅黑" panose="020B0503020204020204" charset="-122"/>
                        </a:rPr>
                        <a:t>MAX</a:t>
                      </a:r>
                      <a:r>
                        <a:rPr sz="800" kern="0" spc="10" dirty="0">
                          <a:solidFill>
                            <a:srgbClr val="FFFFFF">
                              <a:alpha val="100000"/>
                            </a:srgbClr>
                          </a:solidFill>
                          <a:latin typeface="微软雅黑" panose="020B0503020204020204" charset="-122"/>
                          <a:ea typeface="微软雅黑" panose="020B0503020204020204" charset="-122"/>
                          <a:cs typeface="微软雅黑" panose="020B0503020204020204" charset="-122"/>
                        </a:rPr>
                        <a:t>                             </a:t>
                      </a:r>
                      <a:r>
                        <a:rPr sz="1300" kern="0" spc="0" baseline="-4000" dirty="0">
                          <a:solidFill>
                            <a:srgbClr val="FFFFFF">
                              <a:alpha val="100000"/>
                            </a:srgbClr>
                          </a:solidFill>
                          <a:latin typeface="微软雅黑" panose="020B0503020204020204" charset="-122"/>
                          <a:ea typeface="微软雅黑" panose="020B0503020204020204" charset="-122"/>
                          <a:cs typeface="微软雅黑" panose="020B0503020204020204" charset="-122"/>
                        </a:rPr>
                        <a:t>UNIT</a:t>
                      </a:r>
                      <a:endParaRPr sz="1300" baseline="-4000" dirty="0">
                        <a:latin typeface="微软雅黑" panose="020B0503020204020204" charset="-122"/>
                        <a:ea typeface="微软雅黑" panose="020B0503020204020204" charset="-122"/>
                        <a:cs typeface="微软雅黑" panose="020B0503020204020204" charset="-122"/>
                      </a:endParaRPr>
                    </a:p>
                  </a:txBody>
                  <a:tcPr marL="0" marR="0" marT="0" marB="0" vert="horz">
                    <a:lnL>
                      <a:noFill/>
                    </a:lnL>
                    <a:lnR>
                      <a:noFill/>
                    </a:lnR>
                    <a:lnT>
                      <a:noFill/>
                    </a:lnT>
                    <a:lnB>
                      <a:noFill/>
                    </a:lnB>
                  </a:tcPr>
                </a:tc>
                <a:tc hMerge="1">
                  <a:tcPr marL="0" marR="0" marT="0" marB="0" vert="horz">
                    <a:lnL>
                      <a:noFill/>
                    </a:lnL>
                    <a:lnR>
                      <a:noFill/>
                    </a:lnR>
                    <a:lnT>
                      <a:noFill/>
                    </a:lnT>
                    <a:lnB>
                      <a:noFill/>
                    </a:lnB>
                  </a:tcPr>
                </a:tc>
                <a:tc hMerge="1">
                  <a:tcPr marL="0" marR="0" marT="0" marB="0" vert="horz">
                    <a:lnL>
                      <a:noFill/>
                    </a:lnL>
                    <a:lnR>
                      <a:noFill/>
                    </a:lnR>
                    <a:lnT>
                      <a:noFill/>
                    </a:lnT>
                    <a:lnB>
                      <a:noFill/>
                    </a:lnB>
                  </a:tcPr>
                </a:tc>
                <a:tc hMerge="1">
                  <a:tcPr marL="0" marR="0" marT="0" marB="0" vert="horz">
                    <a:lnL>
                      <a:noFill/>
                    </a:lnL>
                    <a:lnR>
                      <a:noFill/>
                    </a:lnR>
                    <a:lnT>
                      <a:noFill/>
                    </a:lnT>
                    <a:lnB>
                      <a:noFill/>
                    </a:lnB>
                  </a:tcPr>
                </a:tc>
                <a:tc hMerge="1">
                  <a:tcPr marL="0" marR="0" marT="0" marB="0" vert="horz">
                    <a:lnL>
                      <a:noFill/>
                    </a:lnL>
                    <a:lnR>
                      <a:noFill/>
                    </a:lnR>
                    <a:lnT>
                      <a:noFill/>
                    </a:lnT>
                    <a:lnB>
                      <a:noFill/>
                    </a:lnB>
                  </a:tcPr>
                </a:tc>
                <a:tc hMerge="1">
                  <a:tcPr marL="0" marR="0" marT="0" marB="0" vert="horz">
                    <a:lnL>
                      <a:noFill/>
                    </a:lnL>
                    <a:lnR>
                      <a:noFill/>
                    </a:lnR>
                    <a:lnT>
                      <a:noFill/>
                    </a:lnT>
                    <a:lnB>
                      <a:noFill/>
                    </a:lnB>
                  </a:tcPr>
                </a:tc>
              </a:tr>
              <a:tr h="144145">
                <a:tc gridSpan="2">
                  <a:txBody>
                    <a:bodyPr/>
                    <a:p>
                      <a:pPr algn="l" rtl="0" eaLnBrk="0">
                        <a:lnSpc>
                          <a:spcPct val="136000"/>
                        </a:lnSpc>
                      </a:pPr>
                      <a:endParaRPr sz="100" dirty="0">
                        <a:latin typeface="Arial" panose="020B0604020202020204"/>
                        <a:ea typeface="Arial" panose="020B0604020202020204"/>
                        <a:cs typeface="Arial" panose="020B0604020202020204"/>
                      </a:endParaRPr>
                    </a:p>
                    <a:p>
                      <a:pPr marL="563245" algn="l" rtl="0" eaLnBrk="0">
                        <a:lnSpc>
                          <a:spcPct val="96000"/>
                        </a:lnSpc>
                      </a:pPr>
                      <a:r>
                        <a:rPr sz="800" kern="0" spc="0" dirty="0">
                          <a:solidFill>
                            <a:srgbClr val="231F20">
                              <a:alpha val="100000"/>
                            </a:srgbClr>
                          </a:solidFill>
                          <a:latin typeface="微软雅黑" panose="020B0503020204020204" charset="-122"/>
                          <a:ea typeface="微软雅黑" panose="020B0503020204020204" charset="-122"/>
                          <a:cs typeface="微软雅黑" panose="020B0503020204020204" charset="-122"/>
                        </a:rPr>
                        <a:t>Operating</a:t>
                      </a:r>
                      <a:r>
                        <a:rPr sz="800" kern="0" spc="40" dirty="0">
                          <a:solidFill>
                            <a:srgbClr val="231F20">
                              <a:alpha val="100000"/>
                            </a:srgbClr>
                          </a:solidFill>
                          <a:latin typeface="微软雅黑" panose="020B0503020204020204" charset="-122"/>
                          <a:ea typeface="微软雅黑" panose="020B0503020204020204" charset="-122"/>
                          <a:cs typeface="微软雅黑" panose="020B0503020204020204" charset="-122"/>
                        </a:rPr>
                        <a:t> </a:t>
                      </a:r>
                      <a:r>
                        <a:rPr sz="800" kern="0" spc="0" dirty="0">
                          <a:solidFill>
                            <a:srgbClr val="231F20">
                              <a:alpha val="100000"/>
                            </a:srgbClr>
                          </a:solidFill>
                          <a:latin typeface="微软雅黑" panose="020B0503020204020204" charset="-122"/>
                          <a:ea typeface="微软雅黑" panose="020B0503020204020204" charset="-122"/>
                          <a:cs typeface="微软雅黑" panose="020B0503020204020204" charset="-122"/>
                        </a:rPr>
                        <a:t>Temp</a:t>
                      </a:r>
                      <a:r>
                        <a:rPr sz="800" kern="0" spc="40" dirty="0">
                          <a:solidFill>
                            <a:srgbClr val="231F20">
                              <a:alpha val="100000"/>
                            </a:srgbClr>
                          </a:solidFill>
                          <a:latin typeface="微软雅黑" panose="020B0503020204020204" charset="-122"/>
                          <a:ea typeface="微软雅黑" panose="020B0503020204020204" charset="-122"/>
                          <a:cs typeface="微软雅黑" panose="020B0503020204020204" charset="-122"/>
                        </a:rPr>
                        <a:t>.</a:t>
                      </a:r>
                      <a:r>
                        <a:rPr sz="800" kern="0" spc="60" dirty="0">
                          <a:solidFill>
                            <a:srgbClr val="231F20">
                              <a:alpha val="100000"/>
                            </a:srgbClr>
                          </a:solidFill>
                          <a:latin typeface="微软雅黑" panose="020B0503020204020204" charset="-122"/>
                          <a:ea typeface="微软雅黑" panose="020B0503020204020204" charset="-122"/>
                          <a:cs typeface="微软雅黑" panose="020B0503020204020204" charset="-122"/>
                        </a:rPr>
                        <a:t> </a:t>
                      </a:r>
                      <a:r>
                        <a:rPr sz="800" kern="0" spc="40" dirty="0">
                          <a:solidFill>
                            <a:srgbClr val="231F20">
                              <a:alpha val="100000"/>
                            </a:srgbClr>
                          </a:solidFill>
                          <a:latin typeface="微软雅黑" panose="020B0503020204020204" charset="-122"/>
                          <a:ea typeface="微软雅黑" panose="020B0503020204020204" charset="-122"/>
                          <a:cs typeface="微软雅黑" panose="020B0503020204020204" charset="-122"/>
                        </a:rPr>
                        <a:t>(</a:t>
                      </a:r>
                      <a:r>
                        <a:rPr sz="800" kern="0" spc="0" dirty="0">
                          <a:solidFill>
                            <a:srgbClr val="231F20">
                              <a:alpha val="100000"/>
                            </a:srgbClr>
                          </a:solidFill>
                          <a:latin typeface="微软雅黑" panose="020B0503020204020204" charset="-122"/>
                          <a:ea typeface="微软雅黑" panose="020B0503020204020204" charset="-122"/>
                          <a:cs typeface="微软雅黑" panose="020B0503020204020204" charset="-122"/>
                        </a:rPr>
                        <a:t>Housing</a:t>
                      </a:r>
                      <a:r>
                        <a:rPr sz="800" kern="0" spc="40" dirty="0">
                          <a:solidFill>
                            <a:srgbClr val="231F20">
                              <a:alpha val="100000"/>
                            </a:srgbClr>
                          </a:solidFill>
                          <a:latin typeface="微软雅黑" panose="020B0503020204020204" charset="-122"/>
                          <a:ea typeface="微软雅黑" panose="020B0503020204020204" charset="-122"/>
                          <a:cs typeface="微软雅黑" panose="020B0503020204020204" charset="-122"/>
                        </a:rPr>
                        <a:t> </a:t>
                      </a:r>
                      <a:r>
                        <a:rPr sz="800" kern="0" spc="0" dirty="0">
                          <a:solidFill>
                            <a:srgbClr val="231F20">
                              <a:alpha val="100000"/>
                            </a:srgbClr>
                          </a:solidFill>
                          <a:latin typeface="微软雅黑" panose="020B0503020204020204" charset="-122"/>
                          <a:ea typeface="微软雅黑" panose="020B0503020204020204" charset="-122"/>
                          <a:cs typeface="微软雅黑" panose="020B0503020204020204" charset="-122"/>
                        </a:rPr>
                        <a:t>Temp</a:t>
                      </a:r>
                      <a:r>
                        <a:rPr sz="800" kern="0" spc="40" dirty="0">
                          <a:solidFill>
                            <a:srgbClr val="231F20">
                              <a:alpha val="100000"/>
                            </a:srgbClr>
                          </a:solidFill>
                          <a:latin typeface="微软雅黑" panose="020B0503020204020204" charset="-122"/>
                          <a:ea typeface="微软雅黑" panose="020B0503020204020204" charset="-122"/>
                          <a:cs typeface="微软雅黑" panose="020B0503020204020204" charset="-122"/>
                        </a:rPr>
                        <a:t>.)</a:t>
                      </a:r>
                      <a:endParaRPr sz="800" dirty="0">
                        <a:latin typeface="微软雅黑" panose="020B0503020204020204" charset="-122"/>
                        <a:ea typeface="微软雅黑" panose="020B0503020204020204" charset="-122"/>
                        <a:cs typeface="微软雅黑" panose="020B0503020204020204" charset="-122"/>
                      </a:endParaRPr>
                    </a:p>
                  </a:txBody>
                  <a:tcPr marL="0" marR="0" marT="0" marB="0" vert="horz">
                    <a:lnL>
                      <a:noFill/>
                    </a:lnL>
                    <a:lnR w="6350" cap="flat" cmpd="sng" algn="ctr">
                      <a:solidFill>
                        <a:srgbClr val="21294D"/>
                      </a:solidFill>
                      <a:prstDash val="solid"/>
                      <a:round/>
                      <a:headEnd type="none" w="med" len="med"/>
                      <a:tailEnd type="none" w="med" len="med"/>
                    </a:lnR>
                    <a:lnT>
                      <a:noFill/>
                    </a:lnT>
                    <a:lnB>
                      <a:noFill/>
                    </a:lnB>
                  </a:tcPr>
                </a:tc>
                <a:tc hMerge="1">
                  <a:tcPr marL="0" marR="0" marT="0" marB="0" vert="horz">
                    <a:lnL>
                      <a:noFill/>
                    </a:lnL>
                    <a:lnR w="6350" cap="flat" cmpd="sng" algn="ctr">
                      <a:solidFill>
                        <a:srgbClr val="21294D"/>
                      </a:solidFill>
                      <a:prstDash val="solid"/>
                      <a:round/>
                      <a:headEnd type="none" w="med" len="med"/>
                      <a:tailEnd type="none" w="med" len="med"/>
                    </a:lnR>
                    <a:lnT>
                      <a:noFill/>
                    </a:lnT>
                    <a:lnB>
                      <a:noFill/>
                    </a:lnB>
                  </a:tcPr>
                </a:tc>
                <a:tc gridSpan="2">
                  <a:txBody>
                    <a:bodyPr/>
                    <a:p>
                      <a:pPr algn="l" rtl="0" eaLnBrk="0">
                        <a:lnSpc>
                          <a:spcPct val="140000"/>
                        </a:lnSpc>
                      </a:pPr>
                      <a:endParaRPr sz="100" dirty="0">
                        <a:latin typeface="Arial" panose="020B0604020202020204"/>
                        <a:ea typeface="Arial" panose="020B0604020202020204"/>
                        <a:cs typeface="Arial" panose="020B0604020202020204"/>
                      </a:endParaRPr>
                    </a:p>
                    <a:p>
                      <a:pPr marL="620395" algn="l" rtl="0" eaLnBrk="0">
                        <a:lnSpc>
                          <a:spcPct val="88000"/>
                        </a:lnSpc>
                      </a:pPr>
                      <a:r>
                        <a:rPr sz="800" kern="0" spc="-20" dirty="0">
                          <a:solidFill>
                            <a:srgbClr val="231F20">
                              <a:alpha val="100000"/>
                            </a:srgbClr>
                          </a:solidFill>
                          <a:latin typeface="微软雅黑" panose="020B0503020204020204" charset="-122"/>
                          <a:ea typeface="微软雅黑" panose="020B0503020204020204" charset="-122"/>
                          <a:cs typeface="微软雅黑" panose="020B0503020204020204" charset="-122"/>
                        </a:rPr>
                        <a:t>-40</a:t>
                      </a:r>
                      <a:endParaRPr sz="800" dirty="0">
                        <a:latin typeface="微软雅黑" panose="020B0503020204020204" charset="-122"/>
                        <a:ea typeface="微软雅黑" panose="020B0503020204020204" charset="-122"/>
                        <a:cs typeface="微软雅黑" panose="020B0503020204020204" charset="-122"/>
                      </a:endParaRPr>
                    </a:p>
                  </a:txBody>
                  <a:tcPr marL="0" marR="0" marT="0" marB="0" vert="horz">
                    <a:lnL w="6350" cap="flat" cmpd="sng" algn="ctr">
                      <a:solidFill>
                        <a:srgbClr val="21294D"/>
                      </a:solidFill>
                      <a:prstDash val="solid"/>
                      <a:round/>
                      <a:headEnd type="none" w="med" len="med"/>
                      <a:tailEnd type="none" w="med" len="med"/>
                    </a:lnL>
                    <a:lnR w="3175" cap="flat" cmpd="sng" algn="ctr">
                      <a:solidFill>
                        <a:srgbClr val="21294D"/>
                      </a:solidFill>
                      <a:prstDash val="solid"/>
                      <a:round/>
                      <a:headEnd type="none" w="med" len="med"/>
                      <a:tailEnd type="none" w="med" len="med"/>
                    </a:lnR>
                    <a:lnT>
                      <a:noFill/>
                    </a:lnT>
                    <a:lnB>
                      <a:noFill/>
                    </a:lnB>
                  </a:tcPr>
                </a:tc>
                <a:tc hMerge="1">
                  <a:tcPr marL="0" marR="0" marT="0" marB="0" vert="horz">
                    <a:lnL w="6350" cap="flat" cmpd="sng" algn="ctr">
                      <a:solidFill>
                        <a:srgbClr val="21294D"/>
                      </a:solidFill>
                      <a:prstDash val="solid"/>
                      <a:round/>
                      <a:headEnd type="none" w="med" len="med"/>
                      <a:tailEnd type="none" w="med" len="med"/>
                    </a:lnL>
                    <a:lnR w="3175" cap="flat" cmpd="sng" algn="ctr">
                      <a:solidFill>
                        <a:srgbClr val="21294D"/>
                      </a:solidFill>
                      <a:prstDash val="solid"/>
                      <a:round/>
                      <a:headEnd type="none" w="med" len="med"/>
                      <a:tailEnd type="none" w="med" len="med"/>
                    </a:lnR>
                    <a:lnT>
                      <a:noFill/>
                    </a:lnT>
                    <a:lnB>
                      <a:noFill/>
                    </a:lnB>
                  </a:tcPr>
                </a:tc>
                <a:tc>
                  <a:txBody>
                    <a:bodyPr/>
                    <a:p>
                      <a:pPr algn="l" rtl="0" eaLnBrk="0">
                        <a:lnSpc>
                          <a:spcPct val="140000"/>
                        </a:lnSpc>
                      </a:pPr>
                      <a:endParaRPr sz="100" dirty="0">
                        <a:latin typeface="Arial" panose="020B0604020202020204"/>
                        <a:ea typeface="Arial" panose="020B0604020202020204"/>
                        <a:cs typeface="Arial" panose="020B0604020202020204"/>
                      </a:endParaRPr>
                    </a:p>
                    <a:p>
                      <a:pPr marL="838835" algn="l" rtl="0" eaLnBrk="0">
                        <a:lnSpc>
                          <a:spcPct val="88000"/>
                        </a:lnSpc>
                      </a:pPr>
                      <a:r>
                        <a:rPr sz="800" kern="0" spc="-30" dirty="0">
                          <a:solidFill>
                            <a:srgbClr val="231F20">
                              <a:alpha val="100000"/>
                            </a:srgbClr>
                          </a:solidFill>
                          <a:latin typeface="微软雅黑" panose="020B0503020204020204" charset="-122"/>
                          <a:ea typeface="微软雅黑" panose="020B0503020204020204" charset="-122"/>
                          <a:cs typeface="微软雅黑" panose="020B0503020204020204" charset="-122"/>
                        </a:rPr>
                        <a:t>+60</a:t>
                      </a:r>
                      <a:endParaRPr sz="800" dirty="0">
                        <a:latin typeface="微软雅黑" panose="020B0503020204020204" charset="-122"/>
                        <a:ea typeface="微软雅黑" panose="020B0503020204020204" charset="-122"/>
                        <a:cs typeface="微软雅黑" panose="020B0503020204020204" charset="-122"/>
                      </a:endParaRPr>
                    </a:p>
                  </a:txBody>
                  <a:tcPr marL="0" marR="0" marT="0" marB="0" vert="horz">
                    <a:lnL w="3175" cap="flat" cmpd="sng" algn="ctr">
                      <a:solidFill>
                        <a:srgbClr val="21294D"/>
                      </a:solidFill>
                      <a:prstDash val="solid"/>
                      <a:round/>
                      <a:headEnd type="none" w="med" len="med"/>
                      <a:tailEnd type="none" w="med" len="med"/>
                    </a:lnL>
                    <a:lnR w="3175" cap="flat" cmpd="sng" algn="ctr">
                      <a:solidFill>
                        <a:srgbClr val="21294D"/>
                      </a:solidFill>
                      <a:prstDash val="solid"/>
                      <a:round/>
                      <a:headEnd type="none" w="med" len="med"/>
                      <a:tailEnd type="none" w="med" len="med"/>
                    </a:lnR>
                    <a:lnT>
                      <a:noFill/>
                    </a:lnT>
                    <a:lnB>
                      <a:noFill/>
                    </a:lnB>
                  </a:tcPr>
                </a:tc>
                <a:tc>
                  <a:txBody>
                    <a:bodyPr/>
                    <a:p>
                      <a:pPr algn="l" rtl="0" eaLnBrk="0">
                        <a:lnSpc>
                          <a:spcPct val="142000"/>
                        </a:lnSpc>
                      </a:pPr>
                      <a:endParaRPr sz="100" dirty="0">
                        <a:latin typeface="Arial" panose="020B0604020202020204"/>
                        <a:ea typeface="Arial" panose="020B0604020202020204"/>
                        <a:cs typeface="Arial" panose="020B0604020202020204"/>
                      </a:endParaRPr>
                    </a:p>
                    <a:p>
                      <a:pPr marL="281305" algn="l" rtl="0" eaLnBrk="0">
                        <a:lnSpc>
                          <a:spcPct val="92000"/>
                        </a:lnSpc>
                        <a:spcBef>
                          <a:spcPts val="0"/>
                        </a:spcBef>
                      </a:pPr>
                      <a:r>
                        <a:rPr sz="600" kern="0" spc="-50" dirty="0">
                          <a:solidFill>
                            <a:srgbClr val="231F20">
                              <a:alpha val="100000"/>
                            </a:srgbClr>
                          </a:solidFill>
                          <a:latin typeface="微软雅黑" panose="020B0503020204020204" charset="-122"/>
                          <a:ea typeface="微软雅黑" panose="020B0503020204020204" charset="-122"/>
                          <a:cs typeface="微软雅黑" panose="020B0503020204020204" charset="-122"/>
                        </a:rPr>
                        <a:t>。C</a:t>
                      </a:r>
                      <a:endParaRPr sz="600" dirty="0">
                        <a:latin typeface="微软雅黑" panose="020B0503020204020204" charset="-122"/>
                        <a:ea typeface="微软雅黑" panose="020B0503020204020204" charset="-122"/>
                        <a:cs typeface="微软雅黑" panose="020B0503020204020204" charset="-122"/>
                      </a:endParaRPr>
                    </a:p>
                  </a:txBody>
                  <a:tcPr marL="0" marR="0" marT="0" marB="0" vert="horz">
                    <a:lnL w="3175" cap="flat" cmpd="sng" algn="ctr">
                      <a:solidFill>
                        <a:srgbClr val="21294D"/>
                      </a:solidFill>
                      <a:prstDash val="solid"/>
                      <a:round/>
                      <a:headEnd type="none" w="med" len="med"/>
                      <a:tailEnd type="none" w="med" len="med"/>
                    </a:lnL>
                    <a:lnR>
                      <a:noFill/>
                    </a:lnR>
                    <a:lnT>
                      <a:noFill/>
                    </a:lnT>
                    <a:lnB>
                      <a:noFill/>
                    </a:lnB>
                  </a:tcPr>
                </a:tc>
              </a:tr>
              <a:tr h="204469">
                <a:tc gridSpan="2">
                  <a:txBody>
                    <a:bodyPr/>
                    <a:p>
                      <a:pPr algn="l" rtl="0" eaLnBrk="0">
                        <a:lnSpc>
                          <a:spcPct val="103000"/>
                        </a:lnSpc>
                      </a:pPr>
                      <a:endParaRPr sz="400" dirty="0">
                        <a:latin typeface="Arial" panose="020B0604020202020204"/>
                        <a:ea typeface="Arial" panose="020B0604020202020204"/>
                        <a:cs typeface="Arial" panose="020B0604020202020204"/>
                      </a:endParaRPr>
                    </a:p>
                    <a:p>
                      <a:pPr marL="567055" algn="l" rtl="0" eaLnBrk="0">
                        <a:lnSpc>
                          <a:spcPct val="100000"/>
                        </a:lnSpc>
                        <a:spcBef>
                          <a:spcPts val="5"/>
                        </a:spcBef>
                      </a:pPr>
                      <a:r>
                        <a:rPr sz="800" kern="0" spc="0" dirty="0">
                          <a:solidFill>
                            <a:srgbClr val="231F20">
                              <a:alpha val="100000"/>
                            </a:srgbClr>
                          </a:solidFill>
                          <a:latin typeface="微软雅黑" panose="020B0503020204020204" charset="-122"/>
                          <a:ea typeface="微软雅黑" panose="020B0503020204020204" charset="-122"/>
                          <a:cs typeface="微软雅黑" panose="020B0503020204020204" charset="-122"/>
                        </a:rPr>
                        <a:t>Humidity</a:t>
                      </a:r>
                      <a:r>
                        <a:rPr sz="800" kern="0" spc="110" dirty="0">
                          <a:solidFill>
                            <a:srgbClr val="231F20">
                              <a:alpha val="100000"/>
                            </a:srgbClr>
                          </a:solidFill>
                          <a:latin typeface="微软雅黑" panose="020B0503020204020204" charset="-122"/>
                          <a:ea typeface="微软雅黑" panose="020B0503020204020204" charset="-122"/>
                          <a:cs typeface="微软雅黑" panose="020B0503020204020204" charset="-122"/>
                        </a:rPr>
                        <a:t> </a:t>
                      </a:r>
                      <a:r>
                        <a:rPr sz="800" kern="0" spc="0" dirty="0">
                          <a:solidFill>
                            <a:srgbClr val="231F20">
                              <a:alpha val="100000"/>
                            </a:srgbClr>
                          </a:solidFill>
                          <a:latin typeface="微软雅黑" panose="020B0503020204020204" charset="-122"/>
                          <a:ea typeface="微软雅黑" panose="020B0503020204020204" charset="-122"/>
                          <a:cs typeface="微软雅黑" panose="020B0503020204020204" charset="-122"/>
                        </a:rPr>
                        <a:t>Range</a:t>
                      </a:r>
                      <a:endParaRPr sz="800" dirty="0">
                        <a:latin typeface="微软雅黑" panose="020B0503020204020204" charset="-122"/>
                        <a:ea typeface="微软雅黑" panose="020B0503020204020204" charset="-122"/>
                        <a:cs typeface="微软雅黑" panose="020B0503020204020204" charset="-122"/>
                      </a:endParaRPr>
                    </a:p>
                  </a:txBody>
                  <a:tcPr marL="0" marR="0" marT="0" marB="0" vert="horz">
                    <a:lnL>
                      <a:noFill/>
                    </a:lnL>
                    <a:lnR w="6350" cap="flat" cmpd="sng" algn="ctr">
                      <a:solidFill>
                        <a:srgbClr val="21294D"/>
                      </a:solidFill>
                      <a:prstDash val="solid"/>
                      <a:round/>
                      <a:headEnd type="none" w="med" len="med"/>
                      <a:tailEnd type="none" w="med" len="med"/>
                    </a:lnR>
                    <a:lnT>
                      <a:noFill/>
                    </a:lnT>
                    <a:lnB>
                      <a:noFill/>
                    </a:lnB>
                  </a:tcPr>
                </a:tc>
                <a:tc hMerge="1">
                  <a:tcPr marL="0" marR="0" marT="0" marB="0" vert="horz">
                    <a:lnL>
                      <a:noFill/>
                    </a:lnL>
                    <a:lnR w="6350" cap="flat" cmpd="sng" algn="ctr">
                      <a:solidFill>
                        <a:srgbClr val="21294D"/>
                      </a:solidFill>
                      <a:prstDash val="solid"/>
                      <a:round/>
                      <a:headEnd type="none" w="med" len="med"/>
                      <a:tailEnd type="none" w="med" len="med"/>
                    </a:lnR>
                    <a:lnT>
                      <a:noFill/>
                    </a:lnT>
                    <a:lnB>
                      <a:noFill/>
                    </a:lnB>
                  </a:tcPr>
                </a:tc>
                <a:tc>
                  <a:txBody>
                    <a:bodyPr/>
                    <a:p>
                      <a:pPr algn="l" rtl="0" eaLnBrk="0">
                        <a:lnSpc>
                          <a:spcPct val="100000"/>
                        </a:lnSpc>
                      </a:pPr>
                      <a:endParaRPr sz="1000" dirty="0">
                        <a:latin typeface="Arial" panose="020B0604020202020204"/>
                        <a:ea typeface="Arial" panose="020B0604020202020204"/>
                        <a:cs typeface="Arial" panose="020B0604020202020204"/>
                      </a:endParaRPr>
                    </a:p>
                  </a:txBody>
                  <a:tcPr marL="0" marR="0" marT="0" marB="0" vert="horz">
                    <a:lnL w="6350" cap="flat" cmpd="sng" algn="ctr">
                      <a:solidFill>
                        <a:srgbClr val="21294D"/>
                      </a:solidFill>
                      <a:prstDash val="solid"/>
                      <a:round/>
                      <a:headEnd type="none" w="med" len="med"/>
                      <a:tailEnd type="none" w="med" len="med"/>
                    </a:lnL>
                    <a:lnR>
                      <a:noFill/>
                    </a:lnR>
                    <a:lnT>
                      <a:noFill/>
                    </a:lnT>
                    <a:lnB>
                      <a:noFill/>
                    </a:lnB>
                  </a:tcPr>
                </a:tc>
                <a:tc>
                  <a:txBody>
                    <a:bodyPr/>
                    <a:p>
                      <a:pPr algn="l" rtl="0" eaLnBrk="0">
                        <a:lnSpc>
                          <a:spcPct val="116000"/>
                        </a:lnSpc>
                      </a:pPr>
                      <a:endParaRPr sz="400" dirty="0">
                        <a:latin typeface="Arial" panose="020B0604020202020204"/>
                        <a:ea typeface="Arial" panose="020B0604020202020204"/>
                        <a:cs typeface="Arial" panose="020B0604020202020204"/>
                      </a:endParaRPr>
                    </a:p>
                    <a:p>
                      <a:pPr algn="r" rtl="0" eaLnBrk="0">
                        <a:lnSpc>
                          <a:spcPts val="845"/>
                        </a:lnSpc>
                        <a:spcBef>
                          <a:spcPts val="5"/>
                        </a:spcBef>
                      </a:pPr>
                      <a:r>
                        <a:rPr sz="700" kern="0" spc="-10" dirty="0">
                          <a:solidFill>
                            <a:srgbClr val="231F20">
                              <a:alpha val="100000"/>
                            </a:srgbClr>
                          </a:solidFill>
                          <a:latin typeface="微软雅黑" panose="020B0503020204020204" charset="-122"/>
                          <a:ea typeface="微软雅黑" panose="020B0503020204020204" charset="-122"/>
                          <a:cs typeface="微软雅黑" panose="020B0503020204020204" charset="-122"/>
                        </a:rPr>
                        <a:t>0-</a:t>
                      </a:r>
                      <a:endParaRPr sz="700" dirty="0">
                        <a:latin typeface="微软雅黑" panose="020B0503020204020204" charset="-122"/>
                        <a:ea typeface="微软雅黑" panose="020B0503020204020204" charset="-122"/>
                        <a:cs typeface="微软雅黑" panose="020B0503020204020204" charset="-122"/>
                      </a:endParaRPr>
                    </a:p>
                  </a:txBody>
                  <a:tcPr marL="0" marR="0" marT="0" marB="0" vert="horz">
                    <a:lnL>
                      <a:noFill/>
                    </a:lnL>
                    <a:lnR>
                      <a:noFill/>
                    </a:lnR>
                    <a:lnT>
                      <a:noFill/>
                    </a:lnT>
                    <a:lnB>
                      <a:noFill/>
                    </a:lnB>
                  </a:tcPr>
                </a:tc>
                <a:tc>
                  <a:txBody>
                    <a:bodyPr/>
                    <a:p>
                      <a:pPr algn="l" rtl="0" eaLnBrk="0">
                        <a:lnSpc>
                          <a:spcPct val="116000"/>
                        </a:lnSpc>
                      </a:pPr>
                      <a:endParaRPr sz="400" dirty="0">
                        <a:latin typeface="Arial" panose="020B0604020202020204"/>
                        <a:ea typeface="Arial" panose="020B0604020202020204"/>
                        <a:cs typeface="Arial" panose="020B0604020202020204"/>
                      </a:endParaRPr>
                    </a:p>
                    <a:p>
                      <a:pPr marL="17145" algn="l" rtl="0" eaLnBrk="0">
                        <a:lnSpc>
                          <a:spcPct val="88000"/>
                        </a:lnSpc>
                        <a:spcBef>
                          <a:spcPts val="5"/>
                        </a:spcBef>
                      </a:pPr>
                      <a:r>
                        <a:rPr sz="800" kern="0" spc="-20" dirty="0">
                          <a:solidFill>
                            <a:srgbClr val="231F20">
                              <a:alpha val="100000"/>
                            </a:srgbClr>
                          </a:solidFill>
                          <a:latin typeface="微软雅黑" panose="020B0503020204020204" charset="-122"/>
                          <a:ea typeface="微软雅黑" panose="020B0503020204020204" charset="-122"/>
                          <a:cs typeface="微软雅黑" panose="020B0503020204020204" charset="-122"/>
                        </a:rPr>
                        <a:t>100</a:t>
                      </a:r>
                      <a:endParaRPr sz="800" dirty="0">
                        <a:latin typeface="微软雅黑" panose="020B0503020204020204" charset="-122"/>
                        <a:ea typeface="微软雅黑" panose="020B0503020204020204" charset="-122"/>
                        <a:cs typeface="微软雅黑" panose="020B0503020204020204" charset="-122"/>
                      </a:endParaRPr>
                    </a:p>
                  </a:txBody>
                  <a:tcPr marL="0" marR="0" marT="0" marB="0" vert="horz">
                    <a:lnL>
                      <a:noFill/>
                    </a:lnL>
                    <a:lnR w="3175" cap="flat" cmpd="sng" algn="ctr">
                      <a:solidFill>
                        <a:srgbClr val="21294D"/>
                      </a:solidFill>
                      <a:prstDash val="solid"/>
                      <a:round/>
                      <a:headEnd type="none" w="med" len="med"/>
                      <a:tailEnd type="none" w="med" len="med"/>
                    </a:lnR>
                    <a:lnT>
                      <a:noFill/>
                    </a:lnT>
                    <a:lnB>
                      <a:noFill/>
                    </a:lnB>
                  </a:tcPr>
                </a:tc>
                <a:tc>
                  <a:txBody>
                    <a:bodyPr/>
                    <a:p>
                      <a:pPr algn="l" rtl="0" eaLnBrk="0">
                        <a:lnSpc>
                          <a:spcPct val="103000"/>
                        </a:lnSpc>
                      </a:pPr>
                      <a:endParaRPr sz="400" dirty="0">
                        <a:latin typeface="Arial" panose="020B0604020202020204"/>
                        <a:ea typeface="Arial" panose="020B0604020202020204"/>
                        <a:cs typeface="Arial" panose="020B0604020202020204"/>
                      </a:endParaRPr>
                    </a:p>
                    <a:p>
                      <a:pPr marL="288290" algn="l" rtl="0" eaLnBrk="0">
                        <a:lnSpc>
                          <a:spcPct val="88000"/>
                        </a:lnSpc>
                        <a:spcBef>
                          <a:spcPts val="5"/>
                        </a:spcBef>
                      </a:pPr>
                      <a:r>
                        <a:rPr sz="800" kern="0" spc="20" dirty="0">
                          <a:solidFill>
                            <a:srgbClr val="231F20">
                              <a:alpha val="100000"/>
                            </a:srgbClr>
                          </a:solidFill>
                          <a:latin typeface="微软雅黑" panose="020B0503020204020204" charset="-122"/>
                          <a:ea typeface="微软雅黑" panose="020B0503020204020204" charset="-122"/>
                          <a:cs typeface="微软雅黑" panose="020B0503020204020204" charset="-122"/>
                        </a:rPr>
                        <a:t>%</a:t>
                      </a:r>
                      <a:endParaRPr sz="800" dirty="0">
                        <a:latin typeface="微软雅黑" panose="020B0503020204020204" charset="-122"/>
                        <a:ea typeface="微软雅黑" panose="020B0503020204020204" charset="-122"/>
                        <a:cs typeface="微软雅黑" panose="020B0503020204020204" charset="-122"/>
                      </a:endParaRPr>
                    </a:p>
                  </a:txBody>
                  <a:tcPr marL="0" marR="0" marT="0" marB="0" vert="horz">
                    <a:lnL w="3175" cap="flat" cmpd="sng" algn="ctr">
                      <a:solidFill>
                        <a:srgbClr val="21294D"/>
                      </a:solidFill>
                      <a:prstDash val="solid"/>
                      <a:round/>
                      <a:headEnd type="none" w="med" len="med"/>
                      <a:tailEnd type="none" w="med" len="med"/>
                    </a:lnL>
                    <a:lnR>
                      <a:noFill/>
                    </a:lnR>
                    <a:lnT>
                      <a:noFill/>
                    </a:lnT>
                    <a:lnB>
                      <a:noFill/>
                    </a:lnB>
                  </a:tcPr>
                </a:tc>
              </a:tr>
              <a:tr h="180339">
                <a:tc gridSpan="2">
                  <a:txBody>
                    <a:bodyPr/>
                    <a:p>
                      <a:pPr algn="l" rtl="0" eaLnBrk="0">
                        <a:lnSpc>
                          <a:spcPct val="133000"/>
                        </a:lnSpc>
                      </a:pPr>
                      <a:endParaRPr sz="200" dirty="0">
                        <a:latin typeface="Arial" panose="020B0604020202020204"/>
                        <a:ea typeface="Arial" panose="020B0604020202020204"/>
                        <a:cs typeface="Arial" panose="020B0604020202020204"/>
                      </a:endParaRPr>
                    </a:p>
                    <a:p>
                      <a:pPr marL="566420" algn="l" rtl="0" eaLnBrk="0">
                        <a:lnSpc>
                          <a:spcPct val="100000"/>
                        </a:lnSpc>
                        <a:spcBef>
                          <a:spcPts val="0"/>
                        </a:spcBef>
                      </a:pPr>
                      <a:r>
                        <a:rPr sz="800" kern="0" spc="20" dirty="0">
                          <a:solidFill>
                            <a:srgbClr val="231F20">
                              <a:alpha val="100000"/>
                            </a:srgbClr>
                          </a:solidFill>
                          <a:latin typeface="微软雅黑" panose="020B0503020204020204" charset="-122"/>
                          <a:ea typeface="微软雅黑" panose="020B0503020204020204" charset="-122"/>
                          <a:cs typeface="微软雅黑" panose="020B0503020204020204" charset="-122"/>
                        </a:rPr>
                        <a:t>PA  Basepl</a:t>
                      </a:r>
                      <a:r>
                        <a:rPr sz="800" kern="0" spc="10" dirty="0">
                          <a:solidFill>
                            <a:srgbClr val="231F20">
                              <a:alpha val="100000"/>
                            </a:srgbClr>
                          </a:solidFill>
                          <a:latin typeface="微软雅黑" panose="020B0503020204020204" charset="-122"/>
                          <a:ea typeface="微软雅黑" panose="020B0503020204020204" charset="-122"/>
                          <a:cs typeface="微软雅黑" panose="020B0503020204020204" charset="-122"/>
                        </a:rPr>
                        <a:t>ate Shutoff Temperature</a:t>
                      </a:r>
                      <a:endParaRPr sz="800" dirty="0">
                        <a:latin typeface="微软雅黑" panose="020B0503020204020204" charset="-122"/>
                        <a:ea typeface="微软雅黑" panose="020B0503020204020204" charset="-122"/>
                        <a:cs typeface="微软雅黑" panose="020B0503020204020204" charset="-122"/>
                      </a:endParaRPr>
                    </a:p>
                  </a:txBody>
                  <a:tcPr marL="0" marR="0" marT="0" marB="0" vert="horz">
                    <a:lnL>
                      <a:noFill/>
                    </a:lnL>
                    <a:lnR w="6350" cap="flat" cmpd="sng" algn="ctr">
                      <a:solidFill>
                        <a:srgbClr val="21294D"/>
                      </a:solidFill>
                      <a:prstDash val="solid"/>
                      <a:round/>
                      <a:headEnd type="none" w="med" len="med"/>
                      <a:tailEnd type="none" w="med" len="med"/>
                    </a:lnR>
                    <a:lnT>
                      <a:noFill/>
                    </a:lnT>
                    <a:lnB>
                      <a:noFill/>
                    </a:lnB>
                  </a:tcPr>
                </a:tc>
                <a:tc hMerge="1">
                  <a:tcPr marL="0" marR="0" marT="0" marB="0" vert="horz">
                    <a:lnL>
                      <a:noFill/>
                    </a:lnL>
                    <a:lnR w="6350" cap="flat" cmpd="sng" algn="ctr">
                      <a:solidFill>
                        <a:srgbClr val="21294D"/>
                      </a:solidFill>
                      <a:prstDash val="solid"/>
                      <a:round/>
                      <a:headEnd type="none" w="med" len="med"/>
                      <a:tailEnd type="none" w="med" len="med"/>
                    </a:lnR>
                    <a:lnT>
                      <a:noFill/>
                    </a:lnT>
                    <a:lnB>
                      <a:noFill/>
                    </a:lnB>
                  </a:tcPr>
                </a:tc>
                <a:tc>
                  <a:txBody>
                    <a:bodyPr/>
                    <a:p>
                      <a:pPr algn="l" rtl="0" eaLnBrk="0">
                        <a:lnSpc>
                          <a:spcPct val="100000"/>
                        </a:lnSpc>
                      </a:pPr>
                      <a:endParaRPr sz="1000" dirty="0">
                        <a:latin typeface="Arial" panose="020B0604020202020204"/>
                        <a:ea typeface="Arial" panose="020B0604020202020204"/>
                        <a:cs typeface="Arial" panose="020B0604020202020204"/>
                      </a:endParaRPr>
                    </a:p>
                  </a:txBody>
                  <a:tcPr marL="0" marR="0" marT="0" marB="0" vert="horz">
                    <a:lnL w="6350" cap="flat" cmpd="sng" algn="ctr">
                      <a:solidFill>
                        <a:srgbClr val="21294D"/>
                      </a:solidFill>
                      <a:prstDash val="solid"/>
                      <a:round/>
                      <a:headEnd type="none" w="med" len="med"/>
                      <a:tailEnd type="none" w="med" len="med"/>
                    </a:lnL>
                    <a:lnR>
                      <a:noFill/>
                    </a:lnR>
                    <a:lnT>
                      <a:noFill/>
                    </a:lnT>
                    <a:lnB>
                      <a:noFill/>
                    </a:lnB>
                  </a:tcPr>
                </a:tc>
                <a:tc gridSpan="2">
                  <a:txBody>
                    <a:bodyPr/>
                    <a:p>
                      <a:pPr algn="l" rtl="0" eaLnBrk="0">
                        <a:lnSpc>
                          <a:spcPct val="106000"/>
                        </a:lnSpc>
                      </a:pPr>
                      <a:endParaRPr sz="400" dirty="0">
                        <a:latin typeface="Arial" panose="020B0604020202020204"/>
                        <a:ea typeface="Arial" panose="020B0604020202020204"/>
                        <a:cs typeface="Arial" panose="020B0604020202020204"/>
                      </a:endParaRPr>
                    </a:p>
                    <a:p>
                      <a:pPr marL="812800" algn="l" rtl="0" eaLnBrk="0">
                        <a:lnSpc>
                          <a:spcPct val="88000"/>
                        </a:lnSpc>
                        <a:spcBef>
                          <a:spcPts val="0"/>
                        </a:spcBef>
                      </a:pPr>
                      <a:r>
                        <a:rPr sz="800" kern="0" spc="-30" dirty="0">
                          <a:solidFill>
                            <a:srgbClr val="231F20">
                              <a:alpha val="100000"/>
                            </a:srgbClr>
                          </a:solidFill>
                          <a:latin typeface="微软雅黑" panose="020B0503020204020204" charset="-122"/>
                          <a:ea typeface="微软雅黑" panose="020B0503020204020204" charset="-122"/>
                          <a:cs typeface="微软雅黑" panose="020B0503020204020204" charset="-122"/>
                        </a:rPr>
                        <a:t>+80</a:t>
                      </a:r>
                      <a:endParaRPr sz="800" dirty="0">
                        <a:latin typeface="微软雅黑" panose="020B0503020204020204" charset="-122"/>
                        <a:ea typeface="微软雅黑" panose="020B0503020204020204" charset="-122"/>
                        <a:cs typeface="微软雅黑" panose="020B0503020204020204" charset="-122"/>
                      </a:endParaRPr>
                    </a:p>
                  </a:txBody>
                  <a:tcPr marL="0" marR="0" marT="0" marB="0" vert="horz">
                    <a:lnL>
                      <a:noFill/>
                    </a:lnL>
                    <a:lnR w="3175" cap="flat" cmpd="sng" algn="ctr">
                      <a:solidFill>
                        <a:srgbClr val="21294D"/>
                      </a:solidFill>
                      <a:prstDash val="solid"/>
                      <a:round/>
                      <a:headEnd type="none" w="med" len="med"/>
                      <a:tailEnd type="none" w="med" len="med"/>
                    </a:lnR>
                    <a:lnT>
                      <a:noFill/>
                    </a:lnT>
                    <a:lnB>
                      <a:noFill/>
                    </a:lnB>
                  </a:tcPr>
                </a:tc>
                <a:tc hMerge="1">
                  <a:tcPr marL="0" marR="0" marT="0" marB="0" vert="horz">
                    <a:lnL>
                      <a:noFill/>
                    </a:lnL>
                    <a:lnR w="3175" cap="flat" cmpd="sng" algn="ctr">
                      <a:solidFill>
                        <a:srgbClr val="21294D"/>
                      </a:solidFill>
                      <a:prstDash val="solid"/>
                      <a:round/>
                      <a:headEnd type="none" w="med" len="med"/>
                      <a:tailEnd type="none" w="med" len="med"/>
                    </a:lnR>
                    <a:lnT>
                      <a:noFill/>
                    </a:lnT>
                    <a:lnB>
                      <a:noFill/>
                    </a:lnB>
                  </a:tcPr>
                </a:tc>
                <a:tc>
                  <a:txBody>
                    <a:bodyPr/>
                    <a:p>
                      <a:pPr algn="l" rtl="0" eaLnBrk="0">
                        <a:lnSpc>
                          <a:spcPct val="104000"/>
                        </a:lnSpc>
                      </a:pPr>
                      <a:endParaRPr sz="400" dirty="0">
                        <a:latin typeface="Arial" panose="020B0604020202020204"/>
                        <a:ea typeface="Arial" panose="020B0604020202020204"/>
                        <a:cs typeface="Arial" panose="020B0604020202020204"/>
                      </a:endParaRPr>
                    </a:p>
                    <a:p>
                      <a:pPr marL="281305" algn="l" rtl="0" eaLnBrk="0">
                        <a:lnSpc>
                          <a:spcPct val="92000"/>
                        </a:lnSpc>
                        <a:spcBef>
                          <a:spcPts val="5"/>
                        </a:spcBef>
                      </a:pPr>
                      <a:r>
                        <a:rPr sz="600" kern="0" spc="-50" dirty="0">
                          <a:solidFill>
                            <a:srgbClr val="231F20">
                              <a:alpha val="100000"/>
                            </a:srgbClr>
                          </a:solidFill>
                          <a:latin typeface="微软雅黑" panose="020B0503020204020204" charset="-122"/>
                          <a:ea typeface="微软雅黑" panose="020B0503020204020204" charset="-122"/>
                          <a:cs typeface="微软雅黑" panose="020B0503020204020204" charset="-122"/>
                        </a:rPr>
                        <a:t>。C</a:t>
                      </a:r>
                      <a:endParaRPr sz="600" dirty="0">
                        <a:latin typeface="微软雅黑" panose="020B0503020204020204" charset="-122"/>
                        <a:ea typeface="微软雅黑" panose="020B0503020204020204" charset="-122"/>
                        <a:cs typeface="微软雅黑" panose="020B0503020204020204" charset="-122"/>
                      </a:endParaRPr>
                    </a:p>
                  </a:txBody>
                  <a:tcPr marL="0" marR="0" marT="0" marB="0" vert="horz">
                    <a:lnL w="3175" cap="flat" cmpd="sng" algn="ctr">
                      <a:solidFill>
                        <a:srgbClr val="21294D"/>
                      </a:solidFill>
                      <a:prstDash val="solid"/>
                      <a:round/>
                      <a:headEnd type="none" w="med" len="med"/>
                      <a:tailEnd type="none" w="med" len="med"/>
                    </a:lnL>
                    <a:lnR>
                      <a:noFill/>
                    </a:lnR>
                    <a:lnT>
                      <a:noFill/>
                    </a:lnT>
                    <a:lnB>
                      <a:noFill/>
                    </a:lnB>
                  </a:tcPr>
                </a:tc>
              </a:tr>
              <a:tr h="378459">
                <a:tc gridSpan="3">
                  <a:txBody>
                    <a:bodyPr/>
                    <a:p>
                      <a:pPr algn="l" rtl="0" eaLnBrk="0">
                        <a:lnSpc>
                          <a:spcPct val="109000"/>
                        </a:lnSpc>
                      </a:pPr>
                      <a:endParaRPr sz="800" dirty="0">
                        <a:latin typeface="Arial" panose="020B0604020202020204"/>
                        <a:ea typeface="Arial" panose="020B0604020202020204"/>
                        <a:cs typeface="Arial" panose="020B0604020202020204"/>
                      </a:endParaRPr>
                    </a:p>
                    <a:p>
                      <a:pPr marL="392430" algn="l" rtl="0" eaLnBrk="0">
                        <a:lnSpc>
                          <a:spcPct val="100000"/>
                        </a:lnSpc>
                        <a:spcBef>
                          <a:spcPts val="5"/>
                        </a:spcBef>
                      </a:pPr>
                      <a:r>
                        <a:rPr sz="1100" kern="0" spc="50" dirty="0">
                          <a:solidFill>
                            <a:srgbClr val="21294D">
                              <a:alpha val="100000"/>
                            </a:srgbClr>
                          </a:solidFill>
                          <a:latin typeface="微软雅黑" panose="020B0503020204020204" charset="-122"/>
                          <a:ea typeface="微软雅黑" panose="020B0503020204020204" charset="-122"/>
                          <a:cs typeface="微软雅黑" panose="020B0503020204020204" charset="-122"/>
                        </a:rPr>
                        <a:t>1.4</a:t>
                      </a:r>
                      <a:r>
                        <a:rPr sz="1100" kern="0" spc="190" dirty="0">
                          <a:solidFill>
                            <a:srgbClr val="21294D">
                              <a:alpha val="100000"/>
                            </a:srgbClr>
                          </a:solidFill>
                          <a:latin typeface="微软雅黑" panose="020B0503020204020204" charset="-122"/>
                          <a:ea typeface="微软雅黑" panose="020B0503020204020204" charset="-122"/>
                          <a:cs typeface="微软雅黑" panose="020B0503020204020204" charset="-122"/>
                        </a:rPr>
                        <a:t> </a:t>
                      </a:r>
                      <a:r>
                        <a:rPr sz="1100" kern="0" spc="0" dirty="0">
                          <a:solidFill>
                            <a:srgbClr val="21294D">
                              <a:alpha val="100000"/>
                            </a:srgbClr>
                          </a:solidFill>
                          <a:latin typeface="微软雅黑" panose="020B0503020204020204" charset="-122"/>
                          <a:ea typeface="微软雅黑" panose="020B0503020204020204" charset="-122"/>
                          <a:cs typeface="微软雅黑" panose="020B0503020204020204" charset="-122"/>
                        </a:rPr>
                        <a:t>INPUT</a:t>
                      </a:r>
                      <a:r>
                        <a:rPr sz="1100" kern="0" spc="50" dirty="0">
                          <a:solidFill>
                            <a:srgbClr val="21294D">
                              <a:alpha val="100000"/>
                            </a:srgbClr>
                          </a:solidFill>
                          <a:latin typeface="微软雅黑" panose="020B0503020204020204" charset="-122"/>
                          <a:ea typeface="微软雅黑" panose="020B0503020204020204" charset="-122"/>
                          <a:cs typeface="微软雅黑" panose="020B0503020204020204" charset="-122"/>
                        </a:rPr>
                        <a:t>/</a:t>
                      </a:r>
                      <a:r>
                        <a:rPr sz="1100" kern="0" spc="0" dirty="0">
                          <a:solidFill>
                            <a:srgbClr val="21294D">
                              <a:alpha val="100000"/>
                            </a:srgbClr>
                          </a:solidFill>
                          <a:latin typeface="微软雅黑" panose="020B0503020204020204" charset="-122"/>
                          <a:ea typeface="微软雅黑" panose="020B0503020204020204" charset="-122"/>
                          <a:cs typeface="微软雅黑" panose="020B0503020204020204" charset="-122"/>
                        </a:rPr>
                        <a:t>OUTPUT</a:t>
                      </a:r>
                      <a:r>
                        <a:rPr sz="1100" kern="0" spc="50" dirty="0">
                          <a:solidFill>
                            <a:srgbClr val="21294D">
                              <a:alpha val="100000"/>
                            </a:srgbClr>
                          </a:solidFill>
                          <a:latin typeface="微软雅黑" panose="020B0503020204020204" charset="-122"/>
                          <a:ea typeface="微软雅黑" panose="020B0503020204020204" charset="-122"/>
                          <a:cs typeface="微软雅黑" panose="020B0503020204020204" charset="-122"/>
                        </a:rPr>
                        <a:t>  </a:t>
                      </a:r>
                      <a:r>
                        <a:rPr sz="1100" kern="0" spc="0" dirty="0">
                          <a:solidFill>
                            <a:srgbClr val="21294D">
                              <a:alpha val="100000"/>
                            </a:srgbClr>
                          </a:solidFill>
                          <a:latin typeface="微软雅黑" panose="020B0503020204020204" charset="-122"/>
                          <a:ea typeface="微软雅黑" panose="020B0503020204020204" charset="-122"/>
                          <a:cs typeface="微软雅黑" panose="020B0503020204020204" charset="-122"/>
                        </a:rPr>
                        <a:t>panel</a:t>
                      </a:r>
                      <a:r>
                        <a:rPr sz="1100" kern="0" spc="50" dirty="0">
                          <a:solidFill>
                            <a:srgbClr val="21294D">
                              <a:alpha val="100000"/>
                            </a:srgbClr>
                          </a:solidFill>
                          <a:latin typeface="微软雅黑" panose="020B0503020204020204" charset="-122"/>
                          <a:ea typeface="微软雅黑" panose="020B0503020204020204" charset="-122"/>
                          <a:cs typeface="微软雅黑" panose="020B0503020204020204" charset="-122"/>
                        </a:rPr>
                        <a:t>  </a:t>
                      </a:r>
                      <a:r>
                        <a:rPr sz="1100" kern="0" spc="0" dirty="0">
                          <a:solidFill>
                            <a:srgbClr val="21294D">
                              <a:alpha val="100000"/>
                            </a:srgbClr>
                          </a:solidFill>
                          <a:latin typeface="微软雅黑" panose="020B0503020204020204" charset="-122"/>
                          <a:ea typeface="微软雅黑" panose="020B0503020204020204" charset="-122"/>
                          <a:cs typeface="微软雅黑" panose="020B0503020204020204" charset="-122"/>
                        </a:rPr>
                        <a:t>Connector</a:t>
                      </a:r>
                      <a:endParaRPr sz="1100" dirty="0">
                        <a:latin typeface="微软雅黑" panose="020B0503020204020204" charset="-122"/>
                        <a:ea typeface="微软雅黑" panose="020B0503020204020204" charset="-122"/>
                        <a:cs typeface="微软雅黑" panose="020B0503020204020204" charset="-122"/>
                      </a:endParaRPr>
                    </a:p>
                  </a:txBody>
                  <a:tcPr marL="0" marR="0" marT="0" marB="0" vert="horz">
                    <a:lnL>
                      <a:noFill/>
                    </a:lnL>
                    <a:lnR>
                      <a:noFill/>
                    </a:lnR>
                    <a:lnT>
                      <a:noFill/>
                    </a:lnT>
                    <a:lnB>
                      <a:noFill/>
                    </a:lnB>
                  </a:tcPr>
                </a:tc>
                <a:tc hMerge="1">
                  <a:tcPr marL="0" marR="0" marT="0" marB="0" vert="horz">
                    <a:lnL>
                      <a:noFill/>
                    </a:lnL>
                    <a:lnR>
                      <a:noFill/>
                    </a:lnR>
                    <a:lnT>
                      <a:noFill/>
                    </a:lnT>
                    <a:lnB>
                      <a:noFill/>
                    </a:lnB>
                  </a:tcPr>
                </a:tc>
                <a:tc hMerge="1">
                  <a:tcPr marL="0" marR="0" marT="0" marB="0" vert="horz">
                    <a:lnL>
                      <a:noFill/>
                    </a:lnL>
                    <a:lnR>
                      <a:noFill/>
                    </a:lnR>
                    <a:lnT>
                      <a:noFill/>
                    </a:lnT>
                    <a:lnB>
                      <a:noFill/>
                    </a:lnB>
                  </a:tcPr>
                </a:tc>
                <a:tc gridSpan="3">
                  <a:txBody>
                    <a:bodyPr/>
                    <a:p>
                      <a:pPr algn="l" rtl="0" eaLnBrk="0">
                        <a:lnSpc>
                          <a:spcPct val="100000"/>
                        </a:lnSpc>
                      </a:pPr>
                      <a:endParaRPr sz="1000" dirty="0">
                        <a:latin typeface="Arial" panose="020B0604020202020204"/>
                        <a:ea typeface="Arial" panose="020B0604020202020204"/>
                        <a:cs typeface="Arial" panose="020B0604020202020204"/>
                      </a:endParaRPr>
                    </a:p>
                  </a:txBody>
                  <a:tcPr marL="0" marR="0" marT="0" marB="0" vert="horz">
                    <a:lnL>
                      <a:noFill/>
                    </a:lnL>
                    <a:lnR>
                      <a:noFill/>
                    </a:lnR>
                    <a:lnT>
                      <a:noFill/>
                    </a:lnT>
                    <a:lnB>
                      <a:noFill/>
                    </a:lnB>
                  </a:tcPr>
                </a:tc>
                <a:tc hMerge="1">
                  <a:tcPr marL="0" marR="0" marT="0" marB="0" vert="horz">
                    <a:lnL>
                      <a:noFill/>
                    </a:lnL>
                    <a:lnR>
                      <a:noFill/>
                    </a:lnR>
                    <a:lnT>
                      <a:noFill/>
                    </a:lnT>
                    <a:lnB>
                      <a:noFill/>
                    </a:lnB>
                  </a:tcPr>
                </a:tc>
                <a:tc hMerge="1">
                  <a:tcPr marL="0" marR="0" marT="0" marB="0" vert="horz">
                    <a:lnL>
                      <a:noFill/>
                    </a:lnL>
                    <a:lnR>
                      <a:noFill/>
                    </a:lnR>
                    <a:lnT>
                      <a:noFill/>
                    </a:lnT>
                    <a:lnB>
                      <a:noFill/>
                    </a:lnB>
                  </a:tcPr>
                </a:tc>
              </a:tr>
              <a:tr h="319404">
                <a:tc gridSpan="3">
                  <a:txBody>
                    <a:bodyPr/>
                    <a:p>
                      <a:pPr algn="l" rtl="0" eaLnBrk="0">
                        <a:lnSpc>
                          <a:spcPct val="102000"/>
                        </a:lnSpc>
                      </a:pPr>
                      <a:endParaRPr sz="900" dirty="0">
                        <a:latin typeface="Arial" panose="020B0604020202020204"/>
                        <a:ea typeface="Arial" panose="020B0604020202020204"/>
                        <a:cs typeface="Arial" panose="020B0604020202020204"/>
                      </a:endParaRPr>
                    </a:p>
                    <a:p>
                      <a:pPr marL="592455" algn="l" rtl="0" eaLnBrk="0">
                        <a:lnSpc>
                          <a:spcPct val="87000"/>
                        </a:lnSpc>
                        <a:spcBef>
                          <a:spcPts val="5"/>
                        </a:spcBef>
                      </a:pPr>
                      <a:r>
                        <a:rPr sz="900" kern="0" spc="100" dirty="0">
                          <a:solidFill>
                            <a:srgbClr val="231F20">
                              <a:alpha val="100000"/>
                            </a:srgbClr>
                          </a:solidFill>
                          <a:latin typeface="微软雅黑" panose="020B0503020204020204" charset="-122"/>
                          <a:ea typeface="微软雅黑" panose="020B0503020204020204" charset="-122"/>
                          <a:cs typeface="微软雅黑" panose="020B0503020204020204" charset="-122"/>
                        </a:rPr>
                        <a:t>AMPLIFIER CONNECTOR TYPE::</a:t>
                      </a:r>
                      <a:r>
                        <a:rPr sz="900" kern="0" spc="30" dirty="0">
                          <a:solidFill>
                            <a:srgbClr val="231F20">
                              <a:alpha val="100000"/>
                            </a:srgbClr>
                          </a:solidFill>
                          <a:latin typeface="微软雅黑" panose="020B0503020204020204" charset="-122"/>
                          <a:ea typeface="微软雅黑" panose="020B0503020204020204" charset="-122"/>
                          <a:cs typeface="微软雅黑" panose="020B0503020204020204" charset="-122"/>
                        </a:rPr>
                        <a:t>     </a:t>
                      </a:r>
                      <a:r>
                        <a:rPr sz="900" kern="0" spc="100" dirty="0">
                          <a:solidFill>
                            <a:srgbClr val="231F20">
                              <a:alpha val="100000"/>
                            </a:srgbClr>
                          </a:solidFill>
                          <a:latin typeface="微软雅黑" panose="020B0503020204020204" charset="-122"/>
                          <a:ea typeface="微软雅黑" panose="020B0503020204020204" charset="-122"/>
                          <a:cs typeface="微软雅黑" panose="020B0503020204020204" charset="-122"/>
                        </a:rPr>
                        <a:t>ó</a:t>
                      </a:r>
                      <a:r>
                        <a:rPr sz="900" kern="0" spc="90" dirty="0">
                          <a:solidFill>
                            <a:srgbClr val="231F20">
                              <a:alpha val="100000"/>
                            </a:srgbClr>
                          </a:solidFill>
                          <a:latin typeface="微软雅黑" panose="020B0503020204020204" charset="-122"/>
                          <a:ea typeface="微软雅黑" panose="020B0503020204020204" charset="-122"/>
                          <a:cs typeface="微软雅黑" panose="020B0503020204020204" charset="-122"/>
                        </a:rPr>
                        <a:t>ó</a:t>
                      </a:r>
                      <a:endParaRPr sz="900" dirty="0">
                        <a:latin typeface="微软雅黑" panose="020B0503020204020204" charset="-122"/>
                        <a:ea typeface="微软雅黑" panose="020B0503020204020204" charset="-122"/>
                        <a:cs typeface="微软雅黑" panose="020B0503020204020204" charset="-122"/>
                      </a:endParaRPr>
                    </a:p>
                  </a:txBody>
                  <a:tcPr marL="0" marR="0" marT="0" marB="0" vert="horz">
                    <a:lnL>
                      <a:noFill/>
                    </a:lnL>
                    <a:lnR>
                      <a:noFill/>
                    </a:lnR>
                    <a:lnT>
                      <a:noFill/>
                    </a:lnT>
                    <a:lnB>
                      <a:noFill/>
                    </a:lnB>
                  </a:tcPr>
                </a:tc>
                <a:tc hMerge="1">
                  <a:tcPr marL="0" marR="0" marT="0" marB="0" vert="horz">
                    <a:lnL>
                      <a:noFill/>
                    </a:lnL>
                    <a:lnR>
                      <a:noFill/>
                    </a:lnR>
                    <a:lnT>
                      <a:noFill/>
                    </a:lnT>
                    <a:lnB>
                      <a:noFill/>
                    </a:lnB>
                  </a:tcPr>
                </a:tc>
                <a:tc hMerge="1">
                  <a:tcPr marL="0" marR="0" marT="0" marB="0" vert="horz">
                    <a:lnL>
                      <a:noFill/>
                    </a:lnL>
                    <a:lnR>
                      <a:noFill/>
                    </a:lnR>
                    <a:lnT>
                      <a:noFill/>
                    </a:lnT>
                    <a:lnB>
                      <a:noFill/>
                    </a:lnB>
                  </a:tcPr>
                </a:tc>
                <a:tc gridSpan="3">
                  <a:txBody>
                    <a:bodyPr/>
                    <a:p>
                      <a:pPr algn="l" rtl="0" eaLnBrk="0">
                        <a:lnSpc>
                          <a:spcPct val="100000"/>
                        </a:lnSpc>
                      </a:pPr>
                      <a:endParaRPr sz="1000" dirty="0">
                        <a:latin typeface="Arial" panose="020B0604020202020204"/>
                        <a:ea typeface="Arial" panose="020B0604020202020204"/>
                        <a:cs typeface="Arial" panose="020B0604020202020204"/>
                      </a:endParaRPr>
                    </a:p>
                  </a:txBody>
                  <a:tcPr marL="0" marR="0" marT="0" marB="0" vert="horz">
                    <a:lnL>
                      <a:noFill/>
                    </a:lnL>
                    <a:lnR>
                      <a:noFill/>
                    </a:lnR>
                    <a:lnT>
                      <a:noFill/>
                    </a:lnT>
                    <a:lnB>
                      <a:noFill/>
                    </a:lnB>
                  </a:tcPr>
                </a:tc>
                <a:tc hMerge="1">
                  <a:tcPr marL="0" marR="0" marT="0" marB="0" vert="horz">
                    <a:lnL>
                      <a:noFill/>
                    </a:lnL>
                    <a:lnR>
                      <a:noFill/>
                    </a:lnR>
                    <a:lnT>
                      <a:noFill/>
                    </a:lnT>
                    <a:lnB>
                      <a:noFill/>
                    </a:lnB>
                  </a:tcPr>
                </a:tc>
                <a:tc hMerge="1">
                  <a:tcPr marL="0" marR="0" marT="0" marB="0" vert="horz">
                    <a:lnL>
                      <a:noFill/>
                    </a:lnL>
                    <a:lnR>
                      <a:noFill/>
                    </a:lnR>
                    <a:lnT>
                      <a:noFill/>
                    </a:lnT>
                    <a:lnB>
                      <a:noFill/>
                    </a:lnB>
                  </a:tcPr>
                </a:tc>
              </a:tr>
              <a:tr h="288925">
                <a:tc gridSpan="3">
                  <a:txBody>
                    <a:bodyPr/>
                    <a:p>
                      <a:pPr algn="l" rtl="0" eaLnBrk="0">
                        <a:lnSpc>
                          <a:spcPct val="114000"/>
                        </a:lnSpc>
                      </a:pPr>
                      <a:endParaRPr sz="600" dirty="0">
                        <a:latin typeface="Arial" panose="020B0604020202020204"/>
                        <a:ea typeface="Arial" panose="020B0604020202020204"/>
                        <a:cs typeface="Arial" panose="020B0604020202020204"/>
                      </a:endParaRPr>
                    </a:p>
                    <a:p>
                      <a:pPr marL="594995" algn="l" rtl="0" eaLnBrk="0">
                        <a:lnSpc>
                          <a:spcPct val="100000"/>
                        </a:lnSpc>
                        <a:spcBef>
                          <a:spcPts val="5"/>
                        </a:spcBef>
                      </a:pPr>
                      <a:r>
                        <a:rPr sz="900" kern="0" spc="90" dirty="0">
                          <a:solidFill>
                            <a:srgbClr val="231F20">
                              <a:alpha val="100000"/>
                            </a:srgbClr>
                          </a:solidFill>
                          <a:latin typeface="微软雅黑" panose="020B0503020204020204" charset="-122"/>
                          <a:ea typeface="微软雅黑" panose="020B0503020204020204" charset="-122"/>
                          <a:cs typeface="微软雅黑" panose="020B0503020204020204" charset="-122"/>
                        </a:rPr>
                        <a:t>TRIAD CABLE PART NUM</a:t>
                      </a:r>
                      <a:r>
                        <a:rPr sz="900" kern="0" spc="80" dirty="0">
                          <a:solidFill>
                            <a:srgbClr val="231F20">
                              <a:alpha val="100000"/>
                            </a:srgbClr>
                          </a:solidFill>
                          <a:latin typeface="微软雅黑" panose="020B0503020204020204" charset="-122"/>
                          <a:ea typeface="微软雅黑" panose="020B0503020204020204" charset="-122"/>
                          <a:cs typeface="微软雅黑" panose="020B0503020204020204" charset="-122"/>
                        </a:rPr>
                        <a:t>BER:</a:t>
                      </a:r>
                      <a:r>
                        <a:rPr sz="900" kern="0" spc="20" dirty="0">
                          <a:solidFill>
                            <a:srgbClr val="231F20">
                              <a:alpha val="100000"/>
                            </a:srgbClr>
                          </a:solidFill>
                          <a:latin typeface="微软雅黑" panose="020B0503020204020204" charset="-122"/>
                          <a:ea typeface="微软雅黑" panose="020B0503020204020204" charset="-122"/>
                          <a:cs typeface="微软雅黑" panose="020B0503020204020204" charset="-122"/>
                        </a:rPr>
                        <a:t>         </a:t>
                      </a:r>
                      <a:r>
                        <a:rPr sz="1500" kern="0" spc="80" baseline="14000" dirty="0">
                          <a:solidFill>
                            <a:srgbClr val="231F20">
                              <a:alpha val="100000"/>
                            </a:srgbClr>
                          </a:solidFill>
                          <a:latin typeface="微软雅黑" panose="020B0503020204020204" charset="-122"/>
                          <a:ea typeface="微软雅黑" panose="020B0503020204020204" charset="-122"/>
                          <a:cs typeface="微软雅黑" panose="020B0503020204020204" charset="-122"/>
                        </a:rPr>
                        <a:t>óó</a:t>
                      </a:r>
                      <a:endParaRPr sz="1500" baseline="14000" dirty="0">
                        <a:latin typeface="微软雅黑" panose="020B0503020204020204" charset="-122"/>
                        <a:ea typeface="微软雅黑" panose="020B0503020204020204" charset="-122"/>
                        <a:cs typeface="微软雅黑" panose="020B0503020204020204" charset="-122"/>
                      </a:endParaRPr>
                    </a:p>
                  </a:txBody>
                  <a:tcPr marL="0" marR="0" marT="0" marB="0" vert="horz">
                    <a:lnL>
                      <a:noFill/>
                    </a:lnL>
                    <a:lnR>
                      <a:noFill/>
                    </a:lnR>
                    <a:lnT>
                      <a:noFill/>
                    </a:lnT>
                    <a:lnB>
                      <a:noFill/>
                    </a:lnB>
                  </a:tcPr>
                </a:tc>
                <a:tc hMerge="1">
                  <a:tcPr marL="0" marR="0" marT="0" marB="0" vert="horz">
                    <a:lnL>
                      <a:noFill/>
                    </a:lnL>
                    <a:lnR>
                      <a:noFill/>
                    </a:lnR>
                    <a:lnT>
                      <a:noFill/>
                    </a:lnT>
                    <a:lnB>
                      <a:noFill/>
                    </a:lnB>
                  </a:tcPr>
                </a:tc>
                <a:tc hMerge="1">
                  <a:tcPr marL="0" marR="0" marT="0" marB="0" vert="horz">
                    <a:lnL>
                      <a:noFill/>
                    </a:lnL>
                    <a:lnR>
                      <a:noFill/>
                    </a:lnR>
                    <a:lnT>
                      <a:noFill/>
                    </a:lnT>
                    <a:lnB>
                      <a:noFill/>
                    </a:lnB>
                  </a:tcPr>
                </a:tc>
                <a:tc gridSpan="3">
                  <a:txBody>
                    <a:bodyPr/>
                    <a:p>
                      <a:pPr algn="l" rtl="0" eaLnBrk="0">
                        <a:lnSpc>
                          <a:spcPct val="100000"/>
                        </a:lnSpc>
                      </a:pPr>
                      <a:endParaRPr sz="1000" dirty="0">
                        <a:latin typeface="Arial" panose="020B0604020202020204"/>
                        <a:ea typeface="Arial" panose="020B0604020202020204"/>
                        <a:cs typeface="Arial" panose="020B0604020202020204"/>
                      </a:endParaRPr>
                    </a:p>
                  </a:txBody>
                  <a:tcPr marL="0" marR="0" marT="0" marB="0" vert="horz">
                    <a:lnL>
                      <a:noFill/>
                    </a:lnL>
                    <a:lnR>
                      <a:noFill/>
                    </a:lnR>
                    <a:lnT>
                      <a:noFill/>
                    </a:lnT>
                    <a:lnB>
                      <a:noFill/>
                    </a:lnB>
                  </a:tcPr>
                </a:tc>
                <a:tc hMerge="1">
                  <a:tcPr marL="0" marR="0" marT="0" marB="0" vert="horz">
                    <a:lnL>
                      <a:noFill/>
                    </a:lnL>
                    <a:lnR>
                      <a:noFill/>
                    </a:lnR>
                    <a:lnT>
                      <a:noFill/>
                    </a:lnT>
                    <a:lnB>
                      <a:noFill/>
                    </a:lnB>
                  </a:tcPr>
                </a:tc>
                <a:tc hMerge="1">
                  <a:tcPr marL="0" marR="0" marT="0" marB="0" vert="horz">
                    <a:lnL>
                      <a:noFill/>
                    </a:lnL>
                    <a:lnR>
                      <a:noFill/>
                    </a:lnR>
                    <a:lnT>
                      <a:noFill/>
                    </a:lnT>
                    <a:lnB>
                      <a:noFill/>
                    </a:lnB>
                  </a:tcPr>
                </a:tc>
              </a:tr>
              <a:tr h="354329">
                <a:tc>
                  <a:txBody>
                    <a:bodyPr/>
                    <a:p>
                      <a:pPr algn="l" rtl="0" eaLnBrk="0">
                        <a:lnSpc>
                          <a:spcPct val="104000"/>
                        </a:lnSpc>
                      </a:pPr>
                      <a:endParaRPr sz="800" dirty="0">
                        <a:latin typeface="Arial" panose="020B0604020202020204"/>
                        <a:ea typeface="Arial" panose="020B0604020202020204"/>
                        <a:cs typeface="Arial" panose="020B0604020202020204"/>
                      </a:endParaRPr>
                    </a:p>
                    <a:p>
                      <a:pPr marL="720090" algn="l" rtl="0" eaLnBrk="0">
                        <a:lnSpc>
                          <a:spcPct val="76000"/>
                        </a:lnSpc>
                        <a:spcBef>
                          <a:spcPts val="5"/>
                        </a:spcBef>
                      </a:pPr>
                      <a:r>
                        <a:rPr sz="1300" kern="0" spc="0" dirty="0">
                          <a:solidFill>
                            <a:srgbClr val="FFFFFF">
                              <a:alpha val="100000"/>
                            </a:srgbClr>
                          </a:solidFill>
                          <a:latin typeface="Arial Narrow" panose="020B0606020202030204"/>
                          <a:ea typeface="Arial Narrow" panose="020B0606020202030204"/>
                          <a:cs typeface="Arial Narrow" panose="020B0606020202030204"/>
                        </a:rPr>
                        <a:t>Port</a:t>
                      </a:r>
                      <a:r>
                        <a:rPr sz="1300" kern="0" spc="150" dirty="0">
                          <a:solidFill>
                            <a:srgbClr val="FFFFFF">
                              <a:alpha val="100000"/>
                            </a:srgbClr>
                          </a:solidFill>
                          <a:latin typeface="Arial Narrow" panose="020B0606020202030204"/>
                          <a:ea typeface="Arial Narrow" panose="020B0606020202030204"/>
                          <a:cs typeface="Arial Narrow" panose="020B0606020202030204"/>
                        </a:rPr>
                        <a:t> </a:t>
                      </a:r>
                      <a:r>
                        <a:rPr sz="1300" kern="0" spc="0" dirty="0">
                          <a:solidFill>
                            <a:srgbClr val="FFFFFF">
                              <a:alpha val="100000"/>
                            </a:srgbClr>
                          </a:solidFill>
                          <a:latin typeface="Arial Narrow" panose="020B0606020202030204"/>
                          <a:ea typeface="Arial Narrow" panose="020B0606020202030204"/>
                          <a:cs typeface="Arial Narrow" panose="020B0606020202030204"/>
                        </a:rPr>
                        <a:t>ID</a:t>
                      </a:r>
                      <a:endParaRPr sz="1300" dirty="0">
                        <a:latin typeface="Arial Narrow" panose="020B0606020202030204"/>
                        <a:ea typeface="Arial Narrow" panose="020B0606020202030204"/>
                        <a:cs typeface="Arial Narrow" panose="020B0606020202030204"/>
                      </a:endParaRPr>
                    </a:p>
                  </a:txBody>
                  <a:tcPr marL="0" marR="0" marT="0" marB="0" vert="horz">
                    <a:lnL>
                      <a:noFill/>
                    </a:lnL>
                    <a:lnR w="3175" cap="flat" cmpd="sng" algn="ctr">
                      <a:solidFill>
                        <a:srgbClr val="21294D"/>
                      </a:solidFill>
                      <a:prstDash val="solid"/>
                      <a:round/>
                      <a:headEnd type="none" w="med" len="med"/>
                      <a:tailEnd type="none" w="med" len="med"/>
                    </a:lnR>
                    <a:lnT>
                      <a:noFill/>
                    </a:lnT>
                    <a:lnB>
                      <a:noFill/>
                    </a:lnB>
                  </a:tcPr>
                </a:tc>
                <a:tc gridSpan="2">
                  <a:txBody>
                    <a:bodyPr/>
                    <a:p>
                      <a:pPr algn="l" rtl="0" eaLnBrk="0">
                        <a:lnSpc>
                          <a:spcPct val="105000"/>
                        </a:lnSpc>
                      </a:pPr>
                      <a:endParaRPr sz="800" dirty="0">
                        <a:latin typeface="Arial" panose="020B0604020202020204"/>
                        <a:ea typeface="Arial" panose="020B0604020202020204"/>
                        <a:cs typeface="Arial" panose="020B0604020202020204"/>
                      </a:endParaRPr>
                    </a:p>
                    <a:p>
                      <a:pPr marL="227330" algn="l" rtl="0" eaLnBrk="0">
                        <a:lnSpc>
                          <a:spcPct val="85000"/>
                        </a:lnSpc>
                        <a:spcBef>
                          <a:spcPts val="0"/>
                        </a:spcBef>
                      </a:pPr>
                      <a:r>
                        <a:rPr sz="1300" kern="0" spc="30" dirty="0">
                          <a:solidFill>
                            <a:srgbClr val="FFFFFF">
                              <a:alpha val="100000"/>
                            </a:srgbClr>
                          </a:solidFill>
                          <a:latin typeface="Arial Narrow" panose="020B0606020202030204"/>
                          <a:ea typeface="Arial Narrow" panose="020B0606020202030204"/>
                          <a:cs typeface="Arial Narrow" panose="020B0606020202030204"/>
                        </a:rPr>
                        <a:t>Connector Ty</a:t>
                      </a:r>
                      <a:r>
                        <a:rPr sz="1300" kern="0" spc="20" dirty="0">
                          <a:solidFill>
                            <a:srgbClr val="FFFFFF">
                              <a:alpha val="100000"/>
                            </a:srgbClr>
                          </a:solidFill>
                          <a:latin typeface="Arial Narrow" panose="020B0606020202030204"/>
                          <a:ea typeface="Arial Narrow" panose="020B0606020202030204"/>
                          <a:cs typeface="Arial Narrow" panose="020B0606020202030204"/>
                        </a:rPr>
                        <a:t>pe</a:t>
                      </a:r>
                      <a:endParaRPr sz="1300" dirty="0">
                        <a:latin typeface="Arial Narrow" panose="020B0606020202030204"/>
                        <a:ea typeface="Arial Narrow" panose="020B0606020202030204"/>
                        <a:cs typeface="Arial Narrow" panose="020B0606020202030204"/>
                      </a:endParaRPr>
                    </a:p>
                  </a:txBody>
                  <a:tcPr marL="0" marR="0" marT="0" marB="0" vert="horz">
                    <a:lnL w="3175" cap="flat" cmpd="sng" algn="ctr">
                      <a:solidFill>
                        <a:srgbClr val="21294D"/>
                      </a:solidFill>
                      <a:prstDash val="solid"/>
                      <a:round/>
                      <a:headEnd type="none" w="med" len="med"/>
                      <a:tailEnd type="none" w="med" len="med"/>
                    </a:lnL>
                    <a:lnR w="3175" cap="flat" cmpd="sng" algn="ctr">
                      <a:solidFill>
                        <a:srgbClr val="21294D"/>
                      </a:solidFill>
                      <a:prstDash val="solid"/>
                      <a:round/>
                      <a:headEnd type="none" w="med" len="med"/>
                      <a:tailEnd type="none" w="med" len="med"/>
                    </a:lnR>
                    <a:lnT>
                      <a:noFill/>
                    </a:lnT>
                    <a:lnB>
                      <a:noFill/>
                    </a:lnB>
                  </a:tcPr>
                </a:tc>
                <a:tc hMerge="1">
                  <a:tcPr marL="0" marR="0" marT="0" marB="0" vert="horz">
                    <a:lnL w="3175" cap="flat" cmpd="sng" algn="ctr">
                      <a:solidFill>
                        <a:srgbClr val="21294D"/>
                      </a:solidFill>
                      <a:prstDash val="solid"/>
                      <a:round/>
                      <a:headEnd type="none" w="med" len="med"/>
                      <a:tailEnd type="none" w="med" len="med"/>
                    </a:lnL>
                    <a:lnR w="3175" cap="flat" cmpd="sng" algn="ctr">
                      <a:solidFill>
                        <a:srgbClr val="21294D"/>
                      </a:solidFill>
                      <a:prstDash val="solid"/>
                      <a:round/>
                      <a:headEnd type="none" w="med" len="med"/>
                      <a:tailEnd type="none" w="med" len="med"/>
                    </a:lnR>
                    <a:lnT>
                      <a:noFill/>
                    </a:lnT>
                    <a:lnB>
                      <a:noFill/>
                    </a:lnB>
                  </a:tcPr>
                </a:tc>
                <a:tc gridSpan="3">
                  <a:txBody>
                    <a:bodyPr/>
                    <a:p>
                      <a:pPr algn="l" rtl="0" eaLnBrk="0">
                        <a:lnSpc>
                          <a:spcPct val="105000"/>
                        </a:lnSpc>
                      </a:pPr>
                      <a:endParaRPr sz="800" dirty="0">
                        <a:latin typeface="Arial" panose="020B0604020202020204"/>
                        <a:ea typeface="Arial" panose="020B0604020202020204"/>
                        <a:cs typeface="Arial" panose="020B0604020202020204"/>
                      </a:endParaRPr>
                    </a:p>
                    <a:p>
                      <a:pPr marL="370205" algn="l" rtl="0" eaLnBrk="0">
                        <a:lnSpc>
                          <a:spcPct val="76000"/>
                        </a:lnSpc>
                        <a:spcBef>
                          <a:spcPts val="5"/>
                        </a:spcBef>
                      </a:pPr>
                      <a:r>
                        <a:rPr sz="1300" kern="0" spc="40" dirty="0">
                          <a:solidFill>
                            <a:srgbClr val="FFFFFF">
                              <a:alpha val="100000"/>
                            </a:srgbClr>
                          </a:solidFill>
                          <a:latin typeface="Arial Narrow" panose="020B0606020202030204"/>
                          <a:ea typeface="Arial Narrow" panose="020B0606020202030204"/>
                          <a:cs typeface="Arial Narrow" panose="020B0606020202030204"/>
                        </a:rPr>
                        <a:t>DESCRIPTIO</a:t>
                      </a:r>
                      <a:r>
                        <a:rPr sz="1300" kern="0" spc="30" dirty="0">
                          <a:solidFill>
                            <a:srgbClr val="FFFFFF">
                              <a:alpha val="100000"/>
                            </a:srgbClr>
                          </a:solidFill>
                          <a:latin typeface="Arial Narrow" panose="020B0606020202030204"/>
                          <a:ea typeface="Arial Narrow" panose="020B0606020202030204"/>
                          <a:cs typeface="Arial Narrow" panose="020B0606020202030204"/>
                        </a:rPr>
                        <a:t>N</a:t>
                      </a:r>
                      <a:endParaRPr sz="1300" dirty="0">
                        <a:latin typeface="Arial Narrow" panose="020B0606020202030204"/>
                        <a:ea typeface="Arial Narrow" panose="020B0606020202030204"/>
                        <a:cs typeface="Arial Narrow" panose="020B0606020202030204"/>
                      </a:endParaRPr>
                    </a:p>
                  </a:txBody>
                  <a:tcPr marL="0" marR="0" marT="0" marB="0" vert="horz">
                    <a:lnL w="3175" cap="flat" cmpd="sng" algn="ctr">
                      <a:solidFill>
                        <a:srgbClr val="21294D"/>
                      </a:solidFill>
                      <a:prstDash val="solid"/>
                      <a:round/>
                      <a:headEnd type="none" w="med" len="med"/>
                      <a:tailEnd type="none" w="med" len="med"/>
                    </a:lnL>
                    <a:lnR>
                      <a:noFill/>
                    </a:lnR>
                    <a:lnT>
                      <a:noFill/>
                    </a:lnT>
                    <a:lnB>
                      <a:noFill/>
                    </a:lnB>
                  </a:tcPr>
                </a:tc>
                <a:tc hMerge="1">
                  <a:tcPr marL="0" marR="0" marT="0" marB="0" vert="horz">
                    <a:lnL w="3175" cap="flat" cmpd="sng" algn="ctr">
                      <a:solidFill>
                        <a:srgbClr val="21294D"/>
                      </a:solidFill>
                      <a:prstDash val="solid"/>
                      <a:round/>
                      <a:headEnd type="none" w="med" len="med"/>
                      <a:tailEnd type="none" w="med" len="med"/>
                    </a:lnL>
                    <a:lnR>
                      <a:noFill/>
                    </a:lnR>
                    <a:lnT>
                      <a:noFill/>
                    </a:lnT>
                    <a:lnB>
                      <a:noFill/>
                    </a:lnB>
                  </a:tcPr>
                </a:tc>
                <a:tc hMerge="1">
                  <a:tcPr marL="0" marR="0" marT="0" marB="0" vert="horz">
                    <a:lnL w="3175" cap="flat" cmpd="sng" algn="ctr">
                      <a:solidFill>
                        <a:srgbClr val="21294D"/>
                      </a:solidFill>
                      <a:prstDash val="solid"/>
                      <a:round/>
                      <a:headEnd type="none" w="med" len="med"/>
                      <a:tailEnd type="none" w="med" len="med"/>
                    </a:lnL>
                    <a:lnR>
                      <a:noFill/>
                    </a:lnR>
                    <a:lnT>
                      <a:noFill/>
                    </a:lnT>
                    <a:lnB>
                      <a:noFill/>
                    </a:lnB>
                  </a:tcPr>
                </a:tc>
              </a:tr>
              <a:tr h="320675">
                <a:tc>
                  <a:txBody>
                    <a:bodyPr/>
                    <a:p>
                      <a:pPr algn="l" rtl="0" eaLnBrk="0">
                        <a:lnSpc>
                          <a:spcPct val="101000"/>
                        </a:lnSpc>
                      </a:pPr>
                      <a:endParaRPr sz="700" dirty="0">
                        <a:latin typeface="Arial" panose="020B0604020202020204"/>
                        <a:ea typeface="Arial" panose="020B0604020202020204"/>
                        <a:cs typeface="Arial" panose="020B0604020202020204"/>
                      </a:endParaRPr>
                    </a:p>
                    <a:p>
                      <a:pPr marL="926465" algn="l" rtl="0" eaLnBrk="0">
                        <a:lnSpc>
                          <a:spcPct val="81000"/>
                        </a:lnSpc>
                        <a:spcBef>
                          <a:spcPts val="0"/>
                        </a:spcBef>
                      </a:pPr>
                      <a:r>
                        <a:rPr sz="1300" kern="0" spc="40" dirty="0">
                          <a:solidFill>
                            <a:srgbClr val="231F20">
                              <a:alpha val="100000"/>
                            </a:srgbClr>
                          </a:solidFill>
                          <a:latin typeface="微软雅黑" panose="020B0503020204020204" charset="-122"/>
                          <a:ea typeface="微软雅黑" panose="020B0503020204020204" charset="-122"/>
                          <a:cs typeface="微软雅黑" panose="020B0503020204020204" charset="-122"/>
                        </a:rPr>
                        <a:t>X1</a:t>
                      </a:r>
                      <a:endParaRPr sz="1300" dirty="0">
                        <a:latin typeface="微软雅黑" panose="020B0503020204020204" charset="-122"/>
                        <a:ea typeface="微软雅黑" panose="020B0503020204020204" charset="-122"/>
                        <a:cs typeface="微软雅黑" panose="020B0503020204020204" charset="-122"/>
                      </a:endParaRPr>
                    </a:p>
                  </a:txBody>
                  <a:tcPr marL="0" marR="0" marT="0" marB="0" vert="horz">
                    <a:lnL>
                      <a:noFill/>
                    </a:lnL>
                    <a:lnR w="3175" cap="flat" cmpd="sng" algn="ctr">
                      <a:solidFill>
                        <a:srgbClr val="21294D"/>
                      </a:solidFill>
                      <a:prstDash val="solid"/>
                      <a:round/>
                      <a:headEnd type="none" w="med" len="med"/>
                      <a:tailEnd type="none" w="med" len="med"/>
                    </a:lnR>
                    <a:lnT>
                      <a:noFill/>
                    </a:lnT>
                    <a:lnB>
                      <a:noFill/>
                    </a:lnB>
                  </a:tcPr>
                </a:tc>
                <a:tc gridSpan="2">
                  <a:txBody>
                    <a:bodyPr/>
                    <a:p>
                      <a:pPr algn="l" rtl="0" eaLnBrk="0">
                        <a:lnSpc>
                          <a:spcPct val="114000"/>
                        </a:lnSpc>
                      </a:pPr>
                      <a:endParaRPr sz="600" dirty="0">
                        <a:latin typeface="Arial" panose="020B0604020202020204"/>
                        <a:ea typeface="Arial" panose="020B0604020202020204"/>
                        <a:cs typeface="Arial" panose="020B0604020202020204"/>
                      </a:endParaRPr>
                    </a:p>
                    <a:p>
                      <a:pPr marL="210185" algn="l" rtl="0" eaLnBrk="0">
                        <a:lnSpc>
                          <a:spcPct val="85000"/>
                        </a:lnSpc>
                        <a:spcBef>
                          <a:spcPts val="5"/>
                        </a:spcBef>
                      </a:pPr>
                      <a:r>
                        <a:rPr sz="1300" kern="0" spc="-10" dirty="0">
                          <a:solidFill>
                            <a:srgbClr val="231F20">
                              <a:alpha val="100000"/>
                            </a:srgbClr>
                          </a:solidFill>
                          <a:latin typeface="微软雅黑" panose="020B0503020204020204" charset="-122"/>
                          <a:ea typeface="微软雅黑" panose="020B0503020204020204" charset="-122"/>
                          <a:cs typeface="微软雅黑" panose="020B0503020204020204" charset="-122"/>
                        </a:rPr>
                        <a:t>SMA female</a:t>
                      </a:r>
                      <a:endParaRPr sz="1300" dirty="0">
                        <a:latin typeface="微软雅黑" panose="020B0503020204020204" charset="-122"/>
                        <a:ea typeface="微软雅黑" panose="020B0503020204020204" charset="-122"/>
                        <a:cs typeface="微软雅黑" panose="020B0503020204020204" charset="-122"/>
                      </a:endParaRPr>
                    </a:p>
                  </a:txBody>
                  <a:tcPr marL="0" marR="0" marT="0" marB="0" vert="horz">
                    <a:lnL w="3175" cap="flat" cmpd="sng" algn="ctr">
                      <a:solidFill>
                        <a:srgbClr val="21294D"/>
                      </a:solidFill>
                      <a:prstDash val="solid"/>
                      <a:round/>
                      <a:headEnd type="none" w="med" len="med"/>
                      <a:tailEnd type="none" w="med" len="med"/>
                    </a:lnL>
                    <a:lnR w="3175" cap="flat" cmpd="sng" algn="ctr">
                      <a:solidFill>
                        <a:srgbClr val="21294D"/>
                      </a:solidFill>
                      <a:prstDash val="solid"/>
                      <a:round/>
                      <a:headEnd type="none" w="med" len="med"/>
                      <a:tailEnd type="none" w="med" len="med"/>
                    </a:lnR>
                    <a:lnT>
                      <a:noFill/>
                    </a:lnT>
                    <a:lnB>
                      <a:noFill/>
                    </a:lnB>
                  </a:tcPr>
                </a:tc>
                <a:tc hMerge="1">
                  <a:tcPr marL="0" marR="0" marT="0" marB="0" vert="horz">
                    <a:lnL w="3175" cap="flat" cmpd="sng" algn="ctr">
                      <a:solidFill>
                        <a:srgbClr val="21294D"/>
                      </a:solidFill>
                      <a:prstDash val="solid"/>
                      <a:round/>
                      <a:headEnd type="none" w="med" len="med"/>
                      <a:tailEnd type="none" w="med" len="med"/>
                    </a:lnL>
                    <a:lnR w="3175" cap="flat" cmpd="sng" algn="ctr">
                      <a:solidFill>
                        <a:srgbClr val="21294D"/>
                      </a:solidFill>
                      <a:prstDash val="solid"/>
                      <a:round/>
                      <a:headEnd type="none" w="med" len="med"/>
                      <a:tailEnd type="none" w="med" len="med"/>
                    </a:lnR>
                    <a:lnT>
                      <a:noFill/>
                    </a:lnT>
                    <a:lnB>
                      <a:noFill/>
                    </a:lnB>
                  </a:tcPr>
                </a:tc>
                <a:tc gridSpan="3">
                  <a:txBody>
                    <a:bodyPr/>
                    <a:p>
                      <a:pPr algn="l" rtl="0" eaLnBrk="0">
                        <a:lnSpc>
                          <a:spcPct val="102000"/>
                        </a:lnSpc>
                      </a:pPr>
                      <a:endParaRPr sz="700" dirty="0">
                        <a:latin typeface="Arial" panose="020B0604020202020204"/>
                        <a:ea typeface="Arial" panose="020B0604020202020204"/>
                        <a:cs typeface="Arial" panose="020B0604020202020204"/>
                      </a:endParaRPr>
                    </a:p>
                    <a:p>
                      <a:pPr marL="739775" algn="l" rtl="0" eaLnBrk="0">
                        <a:lnSpc>
                          <a:spcPct val="100000"/>
                        </a:lnSpc>
                        <a:spcBef>
                          <a:spcPts val="5"/>
                        </a:spcBef>
                      </a:pPr>
                      <a:r>
                        <a:rPr sz="1300" kern="0" spc="-10" dirty="0">
                          <a:solidFill>
                            <a:srgbClr val="231F20">
                              <a:alpha val="100000"/>
                            </a:srgbClr>
                          </a:solidFill>
                          <a:latin typeface="微软雅黑" panose="020B0503020204020204" charset="-122"/>
                          <a:ea typeface="微软雅黑" panose="020B0503020204020204" charset="-122"/>
                          <a:cs typeface="微软雅黑" panose="020B0503020204020204" charset="-122"/>
                        </a:rPr>
                        <a:t>RF</a:t>
                      </a:r>
                      <a:r>
                        <a:rPr sz="1300" kern="0" spc="120" dirty="0">
                          <a:solidFill>
                            <a:srgbClr val="231F20">
                              <a:alpha val="100000"/>
                            </a:srgbClr>
                          </a:solidFill>
                          <a:latin typeface="微软雅黑" panose="020B0503020204020204" charset="-122"/>
                          <a:ea typeface="微软雅黑" panose="020B0503020204020204" charset="-122"/>
                          <a:cs typeface="微软雅黑" panose="020B0503020204020204" charset="-122"/>
                        </a:rPr>
                        <a:t> </a:t>
                      </a:r>
                      <a:r>
                        <a:rPr sz="1300" kern="0" spc="-10" dirty="0">
                          <a:solidFill>
                            <a:srgbClr val="231F20">
                              <a:alpha val="100000"/>
                            </a:srgbClr>
                          </a:solidFill>
                          <a:latin typeface="微软雅黑" panose="020B0503020204020204" charset="-122"/>
                          <a:ea typeface="微软雅黑" panose="020B0503020204020204" charset="-122"/>
                          <a:cs typeface="微软雅黑" panose="020B0503020204020204" charset="-122"/>
                        </a:rPr>
                        <a:t>Input</a:t>
                      </a:r>
                      <a:endParaRPr sz="1300" dirty="0">
                        <a:latin typeface="微软雅黑" panose="020B0503020204020204" charset="-122"/>
                        <a:ea typeface="微软雅黑" panose="020B0503020204020204" charset="-122"/>
                        <a:cs typeface="微软雅黑" panose="020B0503020204020204" charset="-122"/>
                      </a:endParaRPr>
                    </a:p>
                  </a:txBody>
                  <a:tcPr marL="0" marR="0" marT="0" marB="0" vert="horz">
                    <a:lnL w="3175" cap="flat" cmpd="sng" algn="ctr">
                      <a:solidFill>
                        <a:srgbClr val="21294D"/>
                      </a:solidFill>
                      <a:prstDash val="solid"/>
                      <a:round/>
                      <a:headEnd type="none" w="med" len="med"/>
                      <a:tailEnd type="none" w="med" len="med"/>
                    </a:lnL>
                    <a:lnR>
                      <a:noFill/>
                    </a:lnR>
                    <a:lnT>
                      <a:noFill/>
                    </a:lnT>
                    <a:lnB>
                      <a:noFill/>
                    </a:lnB>
                  </a:tcPr>
                </a:tc>
                <a:tc hMerge="1">
                  <a:tcPr marL="0" marR="0" marT="0" marB="0" vert="horz">
                    <a:lnL w="3175" cap="flat" cmpd="sng" algn="ctr">
                      <a:solidFill>
                        <a:srgbClr val="21294D"/>
                      </a:solidFill>
                      <a:prstDash val="solid"/>
                      <a:round/>
                      <a:headEnd type="none" w="med" len="med"/>
                      <a:tailEnd type="none" w="med" len="med"/>
                    </a:lnL>
                    <a:lnR>
                      <a:noFill/>
                    </a:lnR>
                    <a:lnT>
                      <a:noFill/>
                    </a:lnT>
                    <a:lnB>
                      <a:noFill/>
                    </a:lnB>
                  </a:tcPr>
                </a:tc>
                <a:tc hMerge="1">
                  <a:tcPr marL="0" marR="0" marT="0" marB="0" vert="horz">
                    <a:lnL w="3175" cap="flat" cmpd="sng" algn="ctr">
                      <a:solidFill>
                        <a:srgbClr val="21294D"/>
                      </a:solidFill>
                      <a:prstDash val="solid"/>
                      <a:round/>
                      <a:headEnd type="none" w="med" len="med"/>
                      <a:tailEnd type="none" w="med" len="med"/>
                    </a:lnL>
                    <a:lnR>
                      <a:noFill/>
                    </a:lnR>
                    <a:lnT>
                      <a:noFill/>
                    </a:lnT>
                    <a:lnB>
                      <a:noFill/>
                    </a:lnB>
                  </a:tcPr>
                </a:tc>
              </a:tr>
              <a:tr h="321309">
                <a:tc>
                  <a:txBody>
                    <a:bodyPr/>
                    <a:p>
                      <a:pPr algn="l" rtl="0" eaLnBrk="0">
                        <a:lnSpc>
                          <a:spcPct val="104000"/>
                        </a:lnSpc>
                      </a:pPr>
                      <a:endParaRPr sz="600" dirty="0">
                        <a:latin typeface="Arial" panose="020B0604020202020204"/>
                        <a:ea typeface="Arial" panose="020B0604020202020204"/>
                        <a:cs typeface="Arial" panose="020B0604020202020204"/>
                      </a:endParaRPr>
                    </a:p>
                    <a:p>
                      <a:pPr marL="926465" algn="l" rtl="0" eaLnBrk="0">
                        <a:lnSpc>
                          <a:spcPct val="80000"/>
                        </a:lnSpc>
                        <a:spcBef>
                          <a:spcPts val="0"/>
                        </a:spcBef>
                      </a:pPr>
                      <a:r>
                        <a:rPr sz="1300" kern="0" spc="40" dirty="0">
                          <a:solidFill>
                            <a:srgbClr val="231F20">
                              <a:alpha val="100000"/>
                            </a:srgbClr>
                          </a:solidFill>
                          <a:latin typeface="微软雅黑" panose="020B0503020204020204" charset="-122"/>
                          <a:ea typeface="微软雅黑" panose="020B0503020204020204" charset="-122"/>
                          <a:cs typeface="微软雅黑" panose="020B0503020204020204" charset="-122"/>
                        </a:rPr>
                        <a:t>X2</a:t>
                      </a:r>
                      <a:endParaRPr sz="1300" dirty="0">
                        <a:latin typeface="微软雅黑" panose="020B0503020204020204" charset="-122"/>
                        <a:ea typeface="微软雅黑" panose="020B0503020204020204" charset="-122"/>
                        <a:cs typeface="微软雅黑" panose="020B0503020204020204" charset="-122"/>
                      </a:endParaRPr>
                    </a:p>
                  </a:txBody>
                  <a:tcPr marL="0" marR="0" marT="0" marB="0" vert="horz">
                    <a:lnL>
                      <a:noFill/>
                    </a:lnL>
                    <a:lnR w="3175" cap="flat" cmpd="sng" algn="ctr">
                      <a:solidFill>
                        <a:srgbClr val="21294D"/>
                      </a:solidFill>
                      <a:prstDash val="solid"/>
                      <a:round/>
                      <a:headEnd type="none" w="med" len="med"/>
                      <a:tailEnd type="none" w="med" len="med"/>
                    </a:lnR>
                    <a:lnT>
                      <a:noFill/>
                    </a:lnT>
                    <a:lnB>
                      <a:noFill/>
                    </a:lnB>
                  </a:tcPr>
                </a:tc>
                <a:tc gridSpan="2">
                  <a:txBody>
                    <a:bodyPr/>
                    <a:p>
                      <a:pPr algn="l" rtl="0" eaLnBrk="0">
                        <a:lnSpc>
                          <a:spcPct val="102000"/>
                        </a:lnSpc>
                      </a:pPr>
                      <a:endParaRPr sz="600" dirty="0">
                        <a:latin typeface="Arial" panose="020B0604020202020204"/>
                        <a:ea typeface="Arial" panose="020B0604020202020204"/>
                        <a:cs typeface="Arial" panose="020B0604020202020204"/>
                      </a:endParaRPr>
                    </a:p>
                    <a:p>
                      <a:pPr marL="210185" algn="l" rtl="0" eaLnBrk="0">
                        <a:lnSpc>
                          <a:spcPct val="85000"/>
                        </a:lnSpc>
                        <a:spcBef>
                          <a:spcPts val="0"/>
                        </a:spcBef>
                      </a:pPr>
                      <a:r>
                        <a:rPr sz="1300" kern="0" spc="-10" dirty="0">
                          <a:solidFill>
                            <a:srgbClr val="231F20">
                              <a:alpha val="100000"/>
                            </a:srgbClr>
                          </a:solidFill>
                          <a:latin typeface="微软雅黑" panose="020B0503020204020204" charset="-122"/>
                          <a:ea typeface="微软雅黑" panose="020B0503020204020204" charset="-122"/>
                          <a:cs typeface="微软雅黑" panose="020B0503020204020204" charset="-122"/>
                        </a:rPr>
                        <a:t>SMA female</a:t>
                      </a:r>
                      <a:endParaRPr sz="1300" dirty="0">
                        <a:latin typeface="微软雅黑" panose="020B0503020204020204" charset="-122"/>
                        <a:ea typeface="微软雅黑" panose="020B0503020204020204" charset="-122"/>
                        <a:cs typeface="微软雅黑" panose="020B0503020204020204" charset="-122"/>
                      </a:endParaRPr>
                    </a:p>
                  </a:txBody>
                  <a:tcPr marL="0" marR="0" marT="0" marB="0" vert="horz">
                    <a:lnL w="3175" cap="flat" cmpd="sng" algn="ctr">
                      <a:solidFill>
                        <a:srgbClr val="21294D"/>
                      </a:solidFill>
                      <a:prstDash val="solid"/>
                      <a:round/>
                      <a:headEnd type="none" w="med" len="med"/>
                      <a:tailEnd type="none" w="med" len="med"/>
                    </a:lnL>
                    <a:lnR w="3175" cap="flat" cmpd="sng" algn="ctr">
                      <a:solidFill>
                        <a:srgbClr val="21294D"/>
                      </a:solidFill>
                      <a:prstDash val="solid"/>
                      <a:round/>
                      <a:headEnd type="none" w="med" len="med"/>
                      <a:tailEnd type="none" w="med" len="med"/>
                    </a:lnR>
                    <a:lnT>
                      <a:noFill/>
                    </a:lnT>
                    <a:lnB>
                      <a:noFill/>
                    </a:lnB>
                  </a:tcPr>
                </a:tc>
                <a:tc hMerge="1">
                  <a:tcPr marL="0" marR="0" marT="0" marB="0" vert="horz">
                    <a:lnL w="3175" cap="flat" cmpd="sng" algn="ctr">
                      <a:solidFill>
                        <a:srgbClr val="21294D"/>
                      </a:solidFill>
                      <a:prstDash val="solid"/>
                      <a:round/>
                      <a:headEnd type="none" w="med" len="med"/>
                      <a:tailEnd type="none" w="med" len="med"/>
                    </a:lnL>
                    <a:lnR w="3175" cap="flat" cmpd="sng" algn="ctr">
                      <a:solidFill>
                        <a:srgbClr val="21294D"/>
                      </a:solidFill>
                      <a:prstDash val="solid"/>
                      <a:round/>
                      <a:headEnd type="none" w="med" len="med"/>
                      <a:tailEnd type="none" w="med" len="med"/>
                    </a:lnR>
                    <a:lnT>
                      <a:noFill/>
                    </a:lnT>
                    <a:lnB>
                      <a:noFill/>
                    </a:lnB>
                  </a:tcPr>
                </a:tc>
                <a:tc gridSpan="3">
                  <a:txBody>
                    <a:bodyPr/>
                    <a:p>
                      <a:pPr algn="l" rtl="0" eaLnBrk="0">
                        <a:lnSpc>
                          <a:spcPct val="104000"/>
                        </a:lnSpc>
                      </a:pPr>
                      <a:endParaRPr sz="600" dirty="0">
                        <a:latin typeface="Arial" panose="020B0604020202020204"/>
                        <a:ea typeface="Arial" panose="020B0604020202020204"/>
                        <a:cs typeface="Arial" panose="020B0604020202020204"/>
                      </a:endParaRPr>
                    </a:p>
                    <a:p>
                      <a:pPr marL="739775" algn="l" rtl="0" eaLnBrk="0">
                        <a:lnSpc>
                          <a:spcPct val="100000"/>
                        </a:lnSpc>
                        <a:spcBef>
                          <a:spcPts val="0"/>
                        </a:spcBef>
                      </a:pPr>
                      <a:r>
                        <a:rPr sz="1300" kern="0" spc="-20" dirty="0">
                          <a:solidFill>
                            <a:srgbClr val="231F20">
                              <a:alpha val="100000"/>
                            </a:srgbClr>
                          </a:solidFill>
                          <a:latin typeface="微软雅黑" panose="020B0503020204020204" charset="-122"/>
                          <a:ea typeface="微软雅黑" panose="020B0503020204020204" charset="-122"/>
                          <a:cs typeface="微软雅黑" panose="020B0503020204020204" charset="-122"/>
                        </a:rPr>
                        <a:t>RF</a:t>
                      </a:r>
                      <a:r>
                        <a:rPr sz="1300" kern="0" spc="130" dirty="0">
                          <a:solidFill>
                            <a:srgbClr val="231F20">
                              <a:alpha val="100000"/>
                            </a:srgbClr>
                          </a:solidFill>
                          <a:latin typeface="微软雅黑" panose="020B0503020204020204" charset="-122"/>
                          <a:ea typeface="微软雅黑" panose="020B0503020204020204" charset="-122"/>
                          <a:cs typeface="微软雅黑" panose="020B0503020204020204" charset="-122"/>
                        </a:rPr>
                        <a:t> </a:t>
                      </a:r>
                      <a:r>
                        <a:rPr sz="1300" kern="0" spc="-20" dirty="0">
                          <a:solidFill>
                            <a:srgbClr val="231F20">
                              <a:alpha val="100000"/>
                            </a:srgbClr>
                          </a:solidFill>
                          <a:latin typeface="微软雅黑" panose="020B0503020204020204" charset="-122"/>
                          <a:ea typeface="微软雅黑" panose="020B0503020204020204" charset="-122"/>
                          <a:cs typeface="微软雅黑" panose="020B0503020204020204" charset="-122"/>
                        </a:rPr>
                        <a:t>Output</a:t>
                      </a:r>
                      <a:endParaRPr sz="1300" dirty="0">
                        <a:latin typeface="微软雅黑" panose="020B0503020204020204" charset="-122"/>
                        <a:ea typeface="微软雅黑" panose="020B0503020204020204" charset="-122"/>
                        <a:cs typeface="微软雅黑" panose="020B0503020204020204" charset="-122"/>
                      </a:endParaRPr>
                    </a:p>
                  </a:txBody>
                  <a:tcPr marL="0" marR="0" marT="0" marB="0" vert="horz">
                    <a:lnL w="3175" cap="flat" cmpd="sng" algn="ctr">
                      <a:solidFill>
                        <a:srgbClr val="21294D"/>
                      </a:solidFill>
                      <a:prstDash val="solid"/>
                      <a:round/>
                      <a:headEnd type="none" w="med" len="med"/>
                      <a:tailEnd type="none" w="med" len="med"/>
                    </a:lnL>
                    <a:lnR>
                      <a:noFill/>
                    </a:lnR>
                    <a:lnT>
                      <a:noFill/>
                    </a:lnT>
                    <a:lnB>
                      <a:noFill/>
                    </a:lnB>
                  </a:tcPr>
                </a:tc>
                <a:tc hMerge="1">
                  <a:tcPr marL="0" marR="0" marT="0" marB="0" vert="horz">
                    <a:lnL w="3175" cap="flat" cmpd="sng" algn="ctr">
                      <a:solidFill>
                        <a:srgbClr val="21294D"/>
                      </a:solidFill>
                      <a:prstDash val="solid"/>
                      <a:round/>
                      <a:headEnd type="none" w="med" len="med"/>
                      <a:tailEnd type="none" w="med" len="med"/>
                    </a:lnL>
                    <a:lnR>
                      <a:noFill/>
                    </a:lnR>
                    <a:lnT>
                      <a:noFill/>
                    </a:lnT>
                    <a:lnB>
                      <a:noFill/>
                    </a:lnB>
                  </a:tcPr>
                </a:tc>
                <a:tc hMerge="1">
                  <a:tcPr marL="0" marR="0" marT="0" marB="0" vert="horz">
                    <a:lnL w="3175" cap="flat" cmpd="sng" algn="ctr">
                      <a:solidFill>
                        <a:srgbClr val="21294D"/>
                      </a:solidFill>
                      <a:prstDash val="solid"/>
                      <a:round/>
                      <a:headEnd type="none" w="med" len="med"/>
                      <a:tailEnd type="none" w="med" len="med"/>
                    </a:lnL>
                    <a:lnR>
                      <a:noFill/>
                    </a:lnR>
                    <a:lnT>
                      <a:noFill/>
                    </a:lnT>
                    <a:lnB>
                      <a:noFill/>
                    </a:lnB>
                  </a:tcPr>
                </a:tc>
              </a:tr>
              <a:tr h="321309">
                <a:tc>
                  <a:txBody>
                    <a:bodyPr/>
                    <a:p>
                      <a:pPr algn="l" rtl="0" eaLnBrk="0">
                        <a:lnSpc>
                          <a:spcPct val="103000"/>
                        </a:lnSpc>
                      </a:pPr>
                      <a:endParaRPr sz="600" dirty="0">
                        <a:latin typeface="Arial" panose="020B0604020202020204"/>
                        <a:ea typeface="Arial" panose="020B0604020202020204"/>
                        <a:cs typeface="Arial" panose="020B0604020202020204"/>
                      </a:endParaRPr>
                    </a:p>
                    <a:p>
                      <a:pPr marL="926465" algn="l" rtl="0" eaLnBrk="0">
                        <a:lnSpc>
                          <a:spcPct val="81000"/>
                        </a:lnSpc>
                        <a:spcBef>
                          <a:spcPts val="5"/>
                        </a:spcBef>
                      </a:pPr>
                      <a:r>
                        <a:rPr sz="1300" kern="0" spc="40" dirty="0">
                          <a:solidFill>
                            <a:srgbClr val="231F20">
                              <a:alpha val="100000"/>
                            </a:srgbClr>
                          </a:solidFill>
                          <a:latin typeface="微软雅黑" panose="020B0503020204020204" charset="-122"/>
                          <a:ea typeface="微软雅黑" panose="020B0503020204020204" charset="-122"/>
                          <a:cs typeface="微软雅黑" panose="020B0503020204020204" charset="-122"/>
                        </a:rPr>
                        <a:t>X3</a:t>
                      </a:r>
                      <a:endParaRPr sz="1300" dirty="0">
                        <a:latin typeface="微软雅黑" panose="020B0503020204020204" charset="-122"/>
                        <a:ea typeface="微软雅黑" panose="020B0503020204020204" charset="-122"/>
                        <a:cs typeface="微软雅黑" panose="020B0503020204020204" charset="-122"/>
                      </a:endParaRPr>
                    </a:p>
                  </a:txBody>
                  <a:tcPr marL="0" marR="0" marT="0" marB="0" vert="horz">
                    <a:lnL>
                      <a:noFill/>
                    </a:lnL>
                    <a:lnR w="3175" cap="flat" cmpd="sng" algn="ctr">
                      <a:solidFill>
                        <a:srgbClr val="21294D"/>
                      </a:solidFill>
                      <a:prstDash val="solid"/>
                      <a:round/>
                      <a:headEnd type="none" w="med" len="med"/>
                      <a:tailEnd type="none" w="med" len="med"/>
                    </a:lnR>
                    <a:lnT>
                      <a:noFill/>
                    </a:lnT>
                    <a:lnB>
                      <a:noFill/>
                    </a:lnB>
                  </a:tcPr>
                </a:tc>
                <a:tc gridSpan="2">
                  <a:txBody>
                    <a:bodyPr/>
                    <a:p>
                      <a:pPr algn="l" rtl="0" eaLnBrk="0">
                        <a:lnSpc>
                          <a:spcPct val="103000"/>
                        </a:lnSpc>
                      </a:pPr>
                      <a:endParaRPr sz="600" dirty="0">
                        <a:latin typeface="Arial" panose="020B0604020202020204"/>
                        <a:ea typeface="Arial" panose="020B0604020202020204"/>
                        <a:cs typeface="Arial" panose="020B0604020202020204"/>
                      </a:endParaRPr>
                    </a:p>
                    <a:p>
                      <a:pPr marL="216535" algn="l" rtl="0" eaLnBrk="0">
                        <a:lnSpc>
                          <a:spcPct val="100000"/>
                        </a:lnSpc>
                        <a:spcBef>
                          <a:spcPts val="0"/>
                        </a:spcBef>
                      </a:pPr>
                      <a:r>
                        <a:rPr sz="1300" kern="0" spc="0" dirty="0">
                          <a:solidFill>
                            <a:srgbClr val="231F20">
                              <a:alpha val="100000"/>
                            </a:srgbClr>
                          </a:solidFill>
                          <a:latin typeface="微软雅黑" panose="020B0503020204020204" charset="-122"/>
                          <a:ea typeface="微软雅黑" panose="020B0503020204020204" charset="-122"/>
                          <a:cs typeface="微软雅黑" panose="020B0503020204020204" charset="-122"/>
                        </a:rPr>
                        <a:t>Feeding</a:t>
                      </a:r>
                      <a:r>
                        <a:rPr sz="1300" kern="0" spc="-10" dirty="0">
                          <a:solidFill>
                            <a:srgbClr val="231F20">
                              <a:alpha val="100000"/>
                            </a:srgbClr>
                          </a:solidFill>
                          <a:latin typeface="微软雅黑" panose="020B0503020204020204" charset="-122"/>
                          <a:ea typeface="微软雅黑" panose="020B0503020204020204" charset="-122"/>
                          <a:cs typeface="微软雅黑" panose="020B0503020204020204" charset="-122"/>
                        </a:rPr>
                        <a:t> </a:t>
                      </a:r>
                      <a:r>
                        <a:rPr sz="1300" kern="0" spc="0" dirty="0">
                          <a:solidFill>
                            <a:srgbClr val="231F20">
                              <a:alpha val="100000"/>
                            </a:srgbClr>
                          </a:solidFill>
                          <a:latin typeface="微软雅黑" panose="020B0503020204020204" charset="-122"/>
                          <a:ea typeface="微软雅黑" panose="020B0503020204020204" charset="-122"/>
                          <a:cs typeface="微软雅黑" panose="020B0503020204020204" charset="-122"/>
                        </a:rPr>
                        <a:t>Capacitor</a:t>
                      </a:r>
                      <a:endParaRPr sz="1300" dirty="0">
                        <a:latin typeface="微软雅黑" panose="020B0503020204020204" charset="-122"/>
                        <a:ea typeface="微软雅黑" panose="020B0503020204020204" charset="-122"/>
                        <a:cs typeface="微软雅黑" panose="020B0503020204020204" charset="-122"/>
                      </a:endParaRPr>
                    </a:p>
                  </a:txBody>
                  <a:tcPr marL="0" marR="0" marT="0" marB="0" vert="horz">
                    <a:lnL w="3175" cap="flat" cmpd="sng" algn="ctr">
                      <a:solidFill>
                        <a:srgbClr val="21294D"/>
                      </a:solidFill>
                      <a:prstDash val="solid"/>
                      <a:round/>
                      <a:headEnd type="none" w="med" len="med"/>
                      <a:tailEnd type="none" w="med" len="med"/>
                    </a:lnL>
                    <a:lnR w="3175" cap="flat" cmpd="sng" algn="ctr">
                      <a:solidFill>
                        <a:srgbClr val="21294D"/>
                      </a:solidFill>
                      <a:prstDash val="solid"/>
                      <a:round/>
                      <a:headEnd type="none" w="med" len="med"/>
                      <a:tailEnd type="none" w="med" len="med"/>
                    </a:lnR>
                    <a:lnT>
                      <a:noFill/>
                    </a:lnT>
                    <a:lnB>
                      <a:noFill/>
                    </a:lnB>
                  </a:tcPr>
                </a:tc>
                <a:tc hMerge="1">
                  <a:tcPr marL="0" marR="0" marT="0" marB="0" vert="horz">
                    <a:lnL w="3175" cap="flat" cmpd="sng" algn="ctr">
                      <a:solidFill>
                        <a:srgbClr val="21294D"/>
                      </a:solidFill>
                      <a:prstDash val="solid"/>
                      <a:round/>
                      <a:headEnd type="none" w="med" len="med"/>
                      <a:tailEnd type="none" w="med" len="med"/>
                    </a:lnL>
                    <a:lnR w="3175" cap="flat" cmpd="sng" algn="ctr">
                      <a:solidFill>
                        <a:srgbClr val="21294D"/>
                      </a:solidFill>
                      <a:prstDash val="solid"/>
                      <a:round/>
                      <a:headEnd type="none" w="med" len="med"/>
                      <a:tailEnd type="none" w="med" len="med"/>
                    </a:lnR>
                    <a:lnT>
                      <a:noFill/>
                    </a:lnT>
                    <a:lnB>
                      <a:noFill/>
                    </a:lnB>
                  </a:tcPr>
                </a:tc>
                <a:tc gridSpan="3">
                  <a:txBody>
                    <a:bodyPr/>
                    <a:p>
                      <a:pPr algn="l" rtl="0" eaLnBrk="0">
                        <a:lnSpc>
                          <a:spcPct val="103000"/>
                        </a:lnSpc>
                      </a:pPr>
                      <a:endParaRPr sz="600" dirty="0">
                        <a:latin typeface="Arial" panose="020B0604020202020204"/>
                        <a:ea typeface="Arial" panose="020B0604020202020204"/>
                        <a:cs typeface="Arial" panose="020B0604020202020204"/>
                      </a:endParaRPr>
                    </a:p>
                    <a:p>
                      <a:pPr marL="739775" algn="l" rtl="0" eaLnBrk="0">
                        <a:lnSpc>
                          <a:spcPct val="85000"/>
                        </a:lnSpc>
                        <a:spcBef>
                          <a:spcPts val="5"/>
                        </a:spcBef>
                      </a:pPr>
                      <a:r>
                        <a:rPr sz="1300" kern="0" spc="-10" dirty="0">
                          <a:solidFill>
                            <a:srgbClr val="231F20">
                              <a:alpha val="100000"/>
                            </a:srgbClr>
                          </a:solidFill>
                          <a:latin typeface="微软雅黑" panose="020B0503020204020204" charset="-122"/>
                          <a:ea typeface="微软雅黑" panose="020B0503020204020204" charset="-122"/>
                          <a:cs typeface="微软雅黑" panose="020B0503020204020204" charset="-122"/>
                        </a:rPr>
                        <a:t>DC and</a:t>
                      </a:r>
                      <a:r>
                        <a:rPr sz="1300" kern="0" spc="70" dirty="0">
                          <a:solidFill>
                            <a:srgbClr val="231F20">
                              <a:alpha val="100000"/>
                            </a:srgbClr>
                          </a:solidFill>
                          <a:latin typeface="微软雅黑" panose="020B0503020204020204" charset="-122"/>
                          <a:ea typeface="微软雅黑" panose="020B0503020204020204" charset="-122"/>
                          <a:cs typeface="微软雅黑" panose="020B0503020204020204" charset="-122"/>
                        </a:rPr>
                        <a:t> </a:t>
                      </a:r>
                      <a:r>
                        <a:rPr sz="1300" kern="0" spc="-10" dirty="0">
                          <a:solidFill>
                            <a:srgbClr val="231F20">
                              <a:alpha val="100000"/>
                            </a:srgbClr>
                          </a:solidFill>
                          <a:latin typeface="微软雅黑" panose="020B0503020204020204" charset="-122"/>
                          <a:ea typeface="微软雅黑" panose="020B0503020204020204" charset="-122"/>
                          <a:cs typeface="微软雅黑" panose="020B0503020204020204" charset="-122"/>
                        </a:rPr>
                        <a:t>Con</a:t>
                      </a:r>
                      <a:r>
                        <a:rPr sz="1300" kern="0" spc="-20" dirty="0">
                          <a:solidFill>
                            <a:srgbClr val="231F20">
                              <a:alpha val="100000"/>
                            </a:srgbClr>
                          </a:solidFill>
                          <a:latin typeface="微软雅黑" panose="020B0503020204020204" charset="-122"/>
                          <a:ea typeface="微软雅黑" panose="020B0503020204020204" charset="-122"/>
                          <a:cs typeface="微软雅黑" panose="020B0503020204020204" charset="-122"/>
                        </a:rPr>
                        <a:t>trol</a:t>
                      </a:r>
                      <a:r>
                        <a:rPr sz="1300" kern="0" spc="130" dirty="0">
                          <a:solidFill>
                            <a:srgbClr val="231F20">
                              <a:alpha val="100000"/>
                            </a:srgbClr>
                          </a:solidFill>
                          <a:latin typeface="微软雅黑" panose="020B0503020204020204" charset="-122"/>
                          <a:ea typeface="微软雅黑" panose="020B0503020204020204" charset="-122"/>
                          <a:cs typeface="微软雅黑" panose="020B0503020204020204" charset="-122"/>
                        </a:rPr>
                        <a:t> </a:t>
                      </a:r>
                      <a:r>
                        <a:rPr sz="1300" kern="0" spc="-20" dirty="0">
                          <a:solidFill>
                            <a:srgbClr val="231F20">
                              <a:alpha val="100000"/>
                            </a:srgbClr>
                          </a:solidFill>
                          <a:latin typeface="微软雅黑" panose="020B0503020204020204" charset="-122"/>
                          <a:ea typeface="微软雅黑" panose="020B0503020204020204" charset="-122"/>
                          <a:cs typeface="微软雅黑" panose="020B0503020204020204" charset="-122"/>
                        </a:rPr>
                        <a:t>Interface</a:t>
                      </a:r>
                      <a:endParaRPr sz="1300" dirty="0">
                        <a:latin typeface="微软雅黑" panose="020B0503020204020204" charset="-122"/>
                        <a:ea typeface="微软雅黑" panose="020B0503020204020204" charset="-122"/>
                        <a:cs typeface="微软雅黑" panose="020B0503020204020204" charset="-122"/>
                      </a:endParaRPr>
                    </a:p>
                  </a:txBody>
                  <a:tcPr marL="0" marR="0" marT="0" marB="0" vert="horz">
                    <a:lnL w="3175" cap="flat" cmpd="sng" algn="ctr">
                      <a:solidFill>
                        <a:srgbClr val="21294D"/>
                      </a:solidFill>
                      <a:prstDash val="solid"/>
                      <a:round/>
                      <a:headEnd type="none" w="med" len="med"/>
                      <a:tailEnd type="none" w="med" len="med"/>
                    </a:lnL>
                    <a:lnR>
                      <a:noFill/>
                    </a:lnR>
                    <a:lnT>
                      <a:noFill/>
                    </a:lnT>
                    <a:lnB>
                      <a:noFill/>
                    </a:lnB>
                  </a:tcPr>
                </a:tc>
                <a:tc hMerge="1">
                  <a:tcPr marL="0" marR="0" marT="0" marB="0" vert="horz">
                    <a:lnL w="3175" cap="flat" cmpd="sng" algn="ctr">
                      <a:solidFill>
                        <a:srgbClr val="21294D"/>
                      </a:solidFill>
                      <a:prstDash val="solid"/>
                      <a:round/>
                      <a:headEnd type="none" w="med" len="med"/>
                      <a:tailEnd type="none" w="med" len="med"/>
                    </a:lnL>
                    <a:lnR>
                      <a:noFill/>
                    </a:lnR>
                    <a:lnT>
                      <a:noFill/>
                    </a:lnT>
                    <a:lnB>
                      <a:noFill/>
                    </a:lnB>
                  </a:tcPr>
                </a:tc>
                <a:tc hMerge="1">
                  <a:tcPr marL="0" marR="0" marT="0" marB="0" vert="horz">
                    <a:lnL w="3175" cap="flat" cmpd="sng" algn="ctr">
                      <a:solidFill>
                        <a:srgbClr val="21294D"/>
                      </a:solidFill>
                      <a:prstDash val="solid"/>
                      <a:round/>
                      <a:headEnd type="none" w="med" len="med"/>
                      <a:tailEnd type="none" w="med" len="med"/>
                    </a:lnL>
                    <a:lnR>
                      <a:noFill/>
                    </a:lnR>
                    <a:lnT>
                      <a:noFill/>
                    </a:lnT>
                    <a:lnB>
                      <a:noFill/>
                    </a:lnB>
                  </a:tcPr>
                </a:tc>
              </a:tr>
              <a:tr h="5779134">
                <a:tc gridSpan="6">
                  <a:txBody>
                    <a:bodyPr/>
                    <a:p>
                      <a:pPr algn="l" rtl="0" eaLnBrk="0">
                        <a:lnSpc>
                          <a:spcPct val="146000"/>
                        </a:lnSpc>
                      </a:pPr>
                      <a:endParaRPr sz="1000" dirty="0">
                        <a:latin typeface="Arial" panose="020B0604020202020204"/>
                        <a:ea typeface="Arial" panose="020B0604020202020204"/>
                        <a:cs typeface="Arial" panose="020B0604020202020204"/>
                      </a:endParaRPr>
                    </a:p>
                    <a:p>
                      <a:pPr marL="394335" algn="l" rtl="0" eaLnBrk="0">
                        <a:lnSpc>
                          <a:spcPct val="85000"/>
                        </a:lnSpc>
                        <a:spcBef>
                          <a:spcPts val="0"/>
                        </a:spcBef>
                      </a:pPr>
                      <a:r>
                        <a:rPr sz="1300" b="1" kern="0" spc="30" dirty="0">
                          <a:solidFill>
                            <a:srgbClr val="231F20">
                              <a:alpha val="100000"/>
                            </a:srgbClr>
                          </a:solidFill>
                          <a:latin typeface="Arial" panose="020B0604020202020204"/>
                          <a:ea typeface="Arial" panose="020B0604020202020204"/>
                          <a:cs typeface="Arial" panose="020B0604020202020204"/>
                        </a:rPr>
                        <a:t>2. Outlin</a:t>
                      </a:r>
                      <a:r>
                        <a:rPr sz="1300" b="1" kern="0" spc="20" dirty="0">
                          <a:solidFill>
                            <a:srgbClr val="231F20">
                              <a:alpha val="100000"/>
                            </a:srgbClr>
                          </a:solidFill>
                          <a:latin typeface="Arial" panose="020B0604020202020204"/>
                          <a:ea typeface="Arial" panose="020B0604020202020204"/>
                          <a:cs typeface="Arial" panose="020B0604020202020204"/>
                        </a:rPr>
                        <a:t>e</a:t>
                      </a:r>
                      <a:r>
                        <a:rPr sz="1300" b="1" kern="0" spc="120" dirty="0">
                          <a:solidFill>
                            <a:srgbClr val="231F20">
                              <a:alpha val="100000"/>
                            </a:srgbClr>
                          </a:solidFill>
                          <a:latin typeface="Arial" panose="020B0604020202020204"/>
                          <a:ea typeface="Arial" panose="020B0604020202020204"/>
                          <a:cs typeface="Arial" panose="020B0604020202020204"/>
                        </a:rPr>
                        <a:t> </a:t>
                      </a:r>
                      <a:r>
                        <a:rPr sz="1300" b="1" kern="0" spc="20" dirty="0">
                          <a:solidFill>
                            <a:srgbClr val="231F20">
                              <a:alpha val="100000"/>
                            </a:srgbClr>
                          </a:solidFill>
                          <a:latin typeface="Arial" panose="020B0604020202020204"/>
                          <a:ea typeface="Arial" panose="020B0604020202020204"/>
                          <a:cs typeface="Arial" panose="020B0604020202020204"/>
                        </a:rPr>
                        <a:t>Dimension</a:t>
                      </a:r>
                      <a:r>
                        <a:rPr sz="1300" b="1" kern="0" spc="130" dirty="0">
                          <a:solidFill>
                            <a:srgbClr val="231F20">
                              <a:alpha val="100000"/>
                            </a:srgbClr>
                          </a:solidFill>
                          <a:latin typeface="Arial" panose="020B0604020202020204"/>
                          <a:ea typeface="Arial" panose="020B0604020202020204"/>
                          <a:cs typeface="Arial" panose="020B0604020202020204"/>
                        </a:rPr>
                        <a:t> </a:t>
                      </a:r>
                      <a:r>
                        <a:rPr sz="1300" b="1" kern="0" spc="20" dirty="0">
                          <a:solidFill>
                            <a:srgbClr val="231F20">
                              <a:alpha val="100000"/>
                            </a:srgbClr>
                          </a:solidFill>
                          <a:latin typeface="Arial" panose="020B0604020202020204"/>
                          <a:ea typeface="Arial" panose="020B0604020202020204"/>
                          <a:cs typeface="Arial" panose="020B0604020202020204"/>
                        </a:rPr>
                        <a:t>Drawing </a:t>
                      </a:r>
                      <a:r>
                        <a:rPr sz="1400" kern="0" spc="20" baseline="11000" dirty="0">
                          <a:solidFill>
                            <a:srgbClr val="231F20">
                              <a:alpha val="100000"/>
                            </a:srgbClr>
                          </a:solidFill>
                          <a:latin typeface="微软雅黑" panose="020B0503020204020204" charset="-122"/>
                          <a:ea typeface="微软雅黑" panose="020B0503020204020204" charset="-122"/>
                          <a:cs typeface="微软雅黑" panose="020B0503020204020204" charset="-122"/>
                        </a:rPr>
                        <a:t>(unit:mm)</a:t>
                      </a:r>
                      <a:endParaRPr sz="1400" baseline="11000" dirty="0">
                        <a:latin typeface="微软雅黑" panose="020B0503020204020204" charset="-122"/>
                        <a:ea typeface="微软雅黑" panose="020B0503020204020204" charset="-122"/>
                        <a:cs typeface="微软雅黑" panose="020B0503020204020204" charset="-122"/>
                      </a:endParaRPr>
                    </a:p>
                  </a:txBody>
                  <a:tcPr marL="0" marR="0" marT="0" marB="0" vert="horz">
                    <a:lnL>
                      <a:noFill/>
                    </a:lnL>
                    <a:lnR>
                      <a:noFill/>
                    </a:lnR>
                    <a:lnT>
                      <a:noFill/>
                    </a:lnT>
                    <a:lnB w="9525" cap="flat" cmpd="sng" algn="ctr">
                      <a:solidFill>
                        <a:srgbClr val="231F20"/>
                      </a:solidFill>
                      <a:prstDash val="solid"/>
                      <a:round/>
                      <a:headEnd type="none" w="med" len="med"/>
                      <a:tailEnd type="none" w="med" len="med"/>
                    </a:lnB>
                  </a:tcPr>
                </a:tc>
                <a:tc hMerge="1">
                  <a:tcPr marL="0" marR="0" marT="0" marB="0" vert="horz">
                    <a:lnL>
                      <a:noFill/>
                    </a:lnL>
                    <a:lnR>
                      <a:noFill/>
                    </a:lnR>
                    <a:lnT>
                      <a:noFill/>
                    </a:lnT>
                    <a:lnB w="9525" cap="flat" cmpd="sng" algn="ctr">
                      <a:solidFill>
                        <a:srgbClr val="231F20"/>
                      </a:solidFill>
                      <a:prstDash val="solid"/>
                      <a:round/>
                      <a:headEnd type="none" w="med" len="med"/>
                      <a:tailEnd type="none" w="med" len="med"/>
                    </a:lnB>
                  </a:tcPr>
                </a:tc>
                <a:tc hMerge="1">
                  <a:tcPr marL="0" marR="0" marT="0" marB="0" vert="horz">
                    <a:lnL>
                      <a:noFill/>
                    </a:lnL>
                    <a:lnR>
                      <a:noFill/>
                    </a:lnR>
                    <a:lnT>
                      <a:noFill/>
                    </a:lnT>
                    <a:lnB w="9525" cap="flat" cmpd="sng" algn="ctr">
                      <a:solidFill>
                        <a:srgbClr val="231F20"/>
                      </a:solidFill>
                      <a:prstDash val="solid"/>
                      <a:round/>
                      <a:headEnd type="none" w="med" len="med"/>
                      <a:tailEnd type="none" w="med" len="med"/>
                    </a:lnB>
                  </a:tcPr>
                </a:tc>
                <a:tc hMerge="1">
                  <a:tcPr marL="0" marR="0" marT="0" marB="0" vert="horz">
                    <a:lnL>
                      <a:noFill/>
                    </a:lnL>
                    <a:lnR>
                      <a:noFill/>
                    </a:lnR>
                    <a:lnT>
                      <a:noFill/>
                    </a:lnT>
                    <a:lnB w="9525" cap="flat" cmpd="sng" algn="ctr">
                      <a:solidFill>
                        <a:srgbClr val="231F20"/>
                      </a:solidFill>
                      <a:prstDash val="solid"/>
                      <a:round/>
                      <a:headEnd type="none" w="med" len="med"/>
                      <a:tailEnd type="none" w="med" len="med"/>
                    </a:lnB>
                  </a:tcPr>
                </a:tc>
                <a:tc hMerge="1">
                  <a:tcPr marL="0" marR="0" marT="0" marB="0" vert="horz">
                    <a:lnL>
                      <a:noFill/>
                    </a:lnL>
                    <a:lnR>
                      <a:noFill/>
                    </a:lnR>
                    <a:lnT>
                      <a:noFill/>
                    </a:lnT>
                    <a:lnB w="9525" cap="flat" cmpd="sng" algn="ctr">
                      <a:solidFill>
                        <a:srgbClr val="231F20"/>
                      </a:solidFill>
                      <a:prstDash val="solid"/>
                      <a:round/>
                      <a:headEnd type="none" w="med" len="med"/>
                      <a:tailEnd type="none" w="med" len="med"/>
                    </a:lnB>
                  </a:tcPr>
                </a:tc>
                <a:tc hMerge="1">
                  <a:tcPr marL="0" marR="0" marT="0" marB="0" vert="horz">
                    <a:lnL>
                      <a:noFill/>
                    </a:lnL>
                    <a:lnR>
                      <a:noFill/>
                    </a:lnR>
                    <a:lnT>
                      <a:noFill/>
                    </a:lnT>
                    <a:lnB w="9525" cap="flat" cmpd="sng" algn="ctr">
                      <a:solidFill>
                        <a:srgbClr val="231F20"/>
                      </a:solidFill>
                      <a:prstDash val="solid"/>
                      <a:round/>
                      <a:headEnd type="none" w="med" len="med"/>
                      <a:tailEnd type="none" w="med" len="med"/>
                    </a:lnB>
                  </a:tcPr>
                </a:tc>
              </a:tr>
            </a:tbl>
          </a:graphicData>
        </a:graphic>
      </p:graphicFrame>
      <p:pic>
        <p:nvPicPr>
          <p:cNvPr id="736" name="picture 736"/>
          <p:cNvPicPr>
            <a:picLocks noChangeAspect="1"/>
          </p:cNvPicPr>
          <p:nvPr/>
        </p:nvPicPr>
        <p:blipFill>
          <a:blip r:embed="rId4"/>
          <a:stretch>
            <a:fillRect/>
          </a:stretch>
        </p:blipFill>
        <p:spPr>
          <a:xfrm rot="21600000">
            <a:off x="192238" y="539985"/>
            <a:ext cx="7094709" cy="6596"/>
          </a:xfrm>
          <a:prstGeom prst="rect">
            <a:avLst/>
          </a:prstGeom>
        </p:spPr>
      </p:pic>
      <p:sp>
        <p:nvSpPr>
          <p:cNvPr id="14" name="文本框 13"/>
          <p:cNvSpPr txBox="1"/>
          <p:nvPr/>
        </p:nvSpPr>
        <p:spPr>
          <a:xfrm>
            <a:off x="577215" y="9781858"/>
            <a:ext cx="5080000" cy="275590"/>
          </a:xfrm>
          <a:prstGeom prst="rect">
            <a:avLst/>
          </a:prstGeom>
        </p:spPr>
        <p:txBody>
          <a:bodyPr>
            <a:spAutoFit/>
          </a:bodyPr>
          <a:p>
            <a:pPr algn="ctr"/>
            <a:r>
              <a:rPr lang="zh-CN" altLang="en-US" sz="1200" b="1">
                <a:solidFill>
                  <a:schemeClr val="tx1"/>
                </a:solidFill>
                <a:latin typeface="微软雅黑" panose="020B0503020204020204" charset="-122"/>
                <a:ea typeface="微软雅黑" panose="020B0503020204020204" charset="-122"/>
              </a:rPr>
              <a:t>南京市雨花区软件大道</a:t>
            </a:r>
            <a:r>
              <a:rPr lang="en-US" altLang="zh-CN" sz="1200" b="1">
                <a:solidFill>
                  <a:schemeClr val="tx1"/>
                </a:solidFill>
                <a:latin typeface="微软雅黑" panose="020B0503020204020204" charset="-122"/>
                <a:ea typeface="微软雅黑" panose="020B0503020204020204" charset="-122"/>
              </a:rPr>
              <a:t>180</a:t>
            </a:r>
            <a:r>
              <a:rPr lang="zh-CN" altLang="en-US" sz="1200" b="1">
                <a:solidFill>
                  <a:schemeClr val="tx1"/>
                </a:solidFill>
                <a:latin typeface="微软雅黑" panose="020B0503020204020204" charset="-122"/>
                <a:ea typeface="微软雅黑" panose="020B0503020204020204" charset="-122"/>
              </a:rPr>
              <a:t>号大数据产业基地</a:t>
            </a:r>
            <a:r>
              <a:rPr lang="en-US" altLang="zh-CN" sz="1200" b="1">
                <a:solidFill>
                  <a:schemeClr val="tx1"/>
                </a:solidFill>
                <a:latin typeface="微软雅黑" panose="020B0503020204020204" charset="-122"/>
                <a:ea typeface="微软雅黑" panose="020B0503020204020204" charset="-122"/>
              </a:rPr>
              <a:t>2</a:t>
            </a:r>
            <a:r>
              <a:rPr lang="zh-CN" altLang="en-US" sz="1200" b="1">
                <a:solidFill>
                  <a:schemeClr val="tx1"/>
                </a:solidFill>
                <a:latin typeface="微软雅黑" panose="020B0503020204020204" charset="-122"/>
                <a:ea typeface="微软雅黑" panose="020B0503020204020204" charset="-122"/>
              </a:rPr>
              <a:t>栋</a:t>
            </a:r>
            <a:endParaRPr lang="zh-CN" altLang="en-US" sz="1200" b="1">
              <a:solidFill>
                <a:schemeClr val="tx1"/>
              </a:solidFill>
              <a:latin typeface="微软雅黑" panose="020B0503020204020204" charset="-122"/>
              <a:ea typeface="微软雅黑" panose="020B0503020204020204" charset="-122"/>
            </a:endParaRPr>
          </a:p>
        </p:txBody>
      </p:sp>
      <p:pic>
        <p:nvPicPr>
          <p:cNvPr id="16" name="图片 15" descr="定位标志"/>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160145" y="9782175"/>
            <a:ext cx="204470" cy="204470"/>
          </a:xfrm>
          <a:prstGeom prst="rect">
            <a:avLst/>
          </a:prstGeom>
        </p:spPr>
      </p:pic>
      <p:pic>
        <p:nvPicPr>
          <p:cNvPr id="17" name="图片 16" descr="电话"/>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4900930" y="9832340"/>
            <a:ext cx="186690" cy="186690"/>
          </a:xfrm>
          <a:prstGeom prst="rect">
            <a:avLst/>
          </a:prstGeom>
        </p:spPr>
      </p:pic>
      <p:sp>
        <p:nvSpPr>
          <p:cNvPr id="18" name="文本框 17"/>
          <p:cNvSpPr txBox="1"/>
          <p:nvPr/>
        </p:nvSpPr>
        <p:spPr>
          <a:xfrm>
            <a:off x="5072380" y="9782175"/>
            <a:ext cx="1979930" cy="282575"/>
          </a:xfrm>
          <a:prstGeom prst="rect">
            <a:avLst/>
          </a:prstGeom>
        </p:spPr>
        <p:txBody>
          <a:bodyPr>
            <a:noAutofit/>
          </a:bodyPr>
          <a:p>
            <a:r>
              <a:rPr lang="en-US" altLang="zh-CN" sz="1200" b="1">
                <a:solidFill>
                  <a:schemeClr val="tx1"/>
                </a:solidFill>
                <a:latin typeface="微软雅黑" panose="020B0503020204020204" charset="-122"/>
                <a:ea typeface="微软雅黑" panose="020B0503020204020204" charset="-122"/>
              </a:rPr>
              <a:t>+86-13951873509</a:t>
            </a:r>
            <a:endParaRPr lang="en-US" altLang="zh-CN" sz="1200" b="1">
              <a:solidFill>
                <a:schemeClr val="tx1"/>
              </a:solidFill>
              <a:latin typeface="微软雅黑" panose="020B0503020204020204" charset="-122"/>
              <a:ea typeface="微软雅黑" panose="020B0503020204020204" charset="-122"/>
            </a:endParaRPr>
          </a:p>
        </p:txBody>
      </p:sp>
      <p:pic>
        <p:nvPicPr>
          <p:cNvPr id="19" name="图片 18" descr="网页"/>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1165225" y="10027920"/>
            <a:ext cx="192405" cy="192405"/>
          </a:xfrm>
          <a:prstGeom prst="rect">
            <a:avLst/>
          </a:prstGeom>
        </p:spPr>
      </p:pic>
      <p:sp>
        <p:nvSpPr>
          <p:cNvPr id="20" name="文本框 19"/>
          <p:cNvSpPr txBox="1"/>
          <p:nvPr/>
        </p:nvSpPr>
        <p:spPr>
          <a:xfrm>
            <a:off x="1342390" y="9980613"/>
            <a:ext cx="5080000" cy="275590"/>
          </a:xfrm>
          <a:prstGeom prst="rect">
            <a:avLst/>
          </a:prstGeom>
        </p:spPr>
        <p:txBody>
          <a:bodyPr>
            <a:spAutoFit/>
          </a:bodyPr>
          <a:p>
            <a:r>
              <a:rPr lang="en-US" altLang="zh-CN" sz="1200" b="1">
                <a:solidFill>
                  <a:schemeClr val="tx1"/>
                </a:solidFill>
                <a:latin typeface="微软雅黑" panose="020B0503020204020204" charset="-122"/>
                <a:ea typeface="微软雅黑" panose="020B0503020204020204" charset="-122"/>
              </a:rPr>
              <a:t>https://www.shinewave-tech.com</a:t>
            </a:r>
            <a:endParaRPr lang="en-US" altLang="zh-CN" sz="1200" b="1">
              <a:solidFill>
                <a:schemeClr val="tx1"/>
              </a:solidFill>
              <a:latin typeface="微软雅黑" panose="020B0503020204020204" charset="-122"/>
              <a:ea typeface="微软雅黑" panose="020B0503020204020204" charset="-122"/>
            </a:endParaRPr>
          </a:p>
        </p:txBody>
      </p:sp>
      <p:pic>
        <p:nvPicPr>
          <p:cNvPr id="21" name="图片 20" descr="信息"/>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4202430" y="9991090"/>
            <a:ext cx="239395" cy="239395"/>
          </a:xfrm>
          <a:prstGeom prst="rect">
            <a:avLst/>
          </a:prstGeom>
        </p:spPr>
      </p:pic>
      <p:sp>
        <p:nvSpPr>
          <p:cNvPr id="23" name="文本框 22"/>
          <p:cNvSpPr txBox="1"/>
          <p:nvPr/>
        </p:nvSpPr>
        <p:spPr>
          <a:xfrm>
            <a:off x="4426585" y="9980930"/>
            <a:ext cx="2519680" cy="282575"/>
          </a:xfrm>
          <a:prstGeom prst="rect">
            <a:avLst/>
          </a:prstGeom>
        </p:spPr>
        <p:txBody>
          <a:bodyPr>
            <a:noAutofit/>
          </a:bodyPr>
          <a:p>
            <a:pPr marL="0" indent="0">
              <a:spcBef>
                <a:spcPct val="0"/>
              </a:spcBef>
              <a:spcAft>
                <a:spcPct val="0"/>
              </a:spcAft>
            </a:pPr>
            <a:r>
              <a:rPr lang="en-US" altLang="zh-CN" sz="1200" b="1" i="0">
                <a:solidFill>
                  <a:schemeClr val="tx1"/>
                </a:solidFill>
                <a:latin typeface="微软雅黑" panose="020B0503020204020204" charset="-122"/>
                <a:ea typeface="微软雅黑" panose="020B0503020204020204" charset="-122"/>
              </a:rPr>
              <a:t>info@shinewave-tech.com</a:t>
            </a:r>
            <a:endParaRPr lang="en-US" altLang="zh-CN" sz="1200" b="1" i="0">
              <a:solidFill>
                <a:schemeClr val="tx1"/>
              </a:solidFill>
              <a:latin typeface="微软雅黑" panose="020B0503020204020204" charset="-122"/>
              <a:ea typeface="微软雅黑" panose="020B0503020204020204" charset="-122"/>
            </a:endParaRPr>
          </a:p>
        </p:txBody>
      </p:sp>
      <p:pic>
        <p:nvPicPr>
          <p:cNvPr id="24" name="图片 23" descr="SWT公司logo-透明"/>
          <p:cNvPicPr>
            <a:picLocks noChangeAspect="1"/>
          </p:cNvPicPr>
          <p:nvPr/>
        </p:nvPicPr>
        <p:blipFill>
          <a:blip r:embed="rId13"/>
          <a:stretch>
            <a:fillRect/>
          </a:stretch>
        </p:blipFill>
        <p:spPr>
          <a:xfrm>
            <a:off x="281305" y="9782175"/>
            <a:ext cx="744220" cy="434975"/>
          </a:xfrm>
          <a:prstGeom prst="rect">
            <a:avLst/>
          </a:prstGeom>
        </p:spPr>
      </p:pic>
      <p:sp>
        <p:nvSpPr>
          <p:cNvPr id="25" name="文本框 24"/>
          <p:cNvSpPr txBox="1"/>
          <p:nvPr/>
        </p:nvSpPr>
        <p:spPr>
          <a:xfrm>
            <a:off x="0" y="57150"/>
            <a:ext cx="7559675" cy="460375"/>
          </a:xfrm>
          <a:prstGeom prst="rect">
            <a:avLst/>
          </a:prstGeom>
        </p:spPr>
        <p:txBody>
          <a:bodyPr wrap="square">
            <a:spAutoFit/>
          </a:bodyPr>
          <a:p>
            <a:pPr marL="0" indent="0" algn="ctr">
              <a:lnSpc>
                <a:spcPts val="1440"/>
              </a:lnSpc>
              <a:spcBef>
                <a:spcPct val="0"/>
              </a:spcBef>
              <a:spcAft>
                <a:spcPct val="0"/>
              </a:spcAft>
            </a:pPr>
            <a:r>
              <a:rPr lang="zh-CN" altLang="en-US" sz="1600" b="1">
                <a:solidFill>
                  <a:schemeClr val="tx1"/>
                </a:solidFill>
              </a:rPr>
              <a:t>本图册为代表性规格产品，如需定制，可随时联系我司业务人员。</a:t>
            </a:r>
            <a:endParaRPr lang="zh-CN" altLang="en-US" sz="1600" b="1">
              <a:solidFill>
                <a:schemeClr val="tx1"/>
              </a:solidFill>
            </a:endParaRPr>
          </a:p>
          <a:p>
            <a:pPr marL="0" indent="0" algn="ctr">
              <a:lnSpc>
                <a:spcPts val="1440"/>
              </a:lnSpc>
              <a:spcBef>
                <a:spcPct val="0"/>
              </a:spcBef>
              <a:spcAft>
                <a:spcPct val="0"/>
              </a:spcAft>
            </a:pPr>
            <a:r>
              <a:rPr lang="en-US" altLang="zh-CN" sz="1200" b="1">
                <a:solidFill>
                  <a:srgbClr val="1F2329"/>
                </a:solidFill>
              </a:rPr>
              <a:t>This catalog features representative products. For customization, please contact our sales team.</a:t>
            </a:r>
            <a:endParaRPr lang="en-US" altLang="zh-CN" sz="1200" b="1">
              <a:solidFill>
                <a:srgbClr val="1F2329"/>
              </a:solidFill>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grpSp>
        <p:nvGrpSpPr>
          <p:cNvPr id="52" name="group 52"/>
          <p:cNvGrpSpPr/>
          <p:nvPr/>
        </p:nvGrpSpPr>
        <p:grpSpPr>
          <a:xfrm rot="21600000">
            <a:off x="705971" y="7686386"/>
            <a:ext cx="6378921" cy="1501166"/>
            <a:chOff x="0" y="0"/>
            <a:chExt cx="6378921" cy="1501166"/>
          </a:xfrm>
        </p:grpSpPr>
        <p:pic>
          <p:nvPicPr>
            <p:cNvPr id="2532" name="picture 2532"/>
            <p:cNvPicPr>
              <a:picLocks noChangeAspect="1"/>
            </p:cNvPicPr>
            <p:nvPr/>
          </p:nvPicPr>
          <p:blipFill>
            <a:blip r:embed="rId1"/>
            <a:stretch>
              <a:fillRect/>
            </a:stretch>
          </p:blipFill>
          <p:spPr>
            <a:xfrm rot="21600000">
              <a:off x="0" y="0"/>
              <a:ext cx="6370017" cy="1481878"/>
            </a:xfrm>
            <a:prstGeom prst="rect">
              <a:avLst/>
            </a:prstGeom>
          </p:spPr>
        </p:pic>
        <p:sp>
          <p:nvSpPr>
            <p:cNvPr id="2534" name="textbox 2534"/>
            <p:cNvSpPr/>
            <p:nvPr/>
          </p:nvSpPr>
          <p:spPr>
            <a:xfrm>
              <a:off x="2694159" y="42697"/>
              <a:ext cx="2122804" cy="1450339"/>
            </a:xfrm>
            <a:prstGeom prst="rect">
              <a:avLst/>
            </a:prstGeom>
            <a:noFill/>
            <a:ln w="0" cap="flat">
              <a:noFill/>
              <a:prstDash val="solid"/>
              <a:miter lim="0"/>
            </a:ln>
          </p:spPr>
          <p:txBody>
            <a:bodyPr vert="horz" wrap="square" lIns="0" tIns="0" rIns="0" bIns="0"/>
            <a:p>
              <a:pPr algn="l" rtl="0" eaLnBrk="0">
                <a:lnSpc>
                  <a:spcPct val="82000"/>
                </a:lnSpc>
              </a:pPr>
              <a:endParaRPr sz="100" dirty="0">
                <a:latin typeface="Arial" panose="020B0604020202020204"/>
                <a:ea typeface="Arial" panose="020B0604020202020204"/>
                <a:cs typeface="Arial" panose="020B0604020202020204"/>
              </a:endParaRPr>
            </a:p>
            <a:p>
              <a:pPr marL="912495" algn="l" rtl="0" eaLnBrk="0">
                <a:lnSpc>
                  <a:spcPct val="80000"/>
                </a:lnSpc>
              </a:pPr>
              <a:r>
                <a:rPr sz="800" kern="0" spc="60" dirty="0">
                  <a:solidFill>
                    <a:srgbClr val="FFFFFF">
                      <a:alpha val="100000"/>
                    </a:srgbClr>
                  </a:solidFill>
                  <a:latin typeface="微软雅黑" panose="020B0503020204020204" charset="-122"/>
                  <a:ea typeface="微软雅黑" panose="020B0503020204020204" charset="-122"/>
                  <a:cs typeface="微软雅黑" panose="020B0503020204020204" charset="-122"/>
                </a:rPr>
                <a:t>VALUE</a:t>
              </a:r>
              <a:endParaRPr sz="800" dirty="0">
                <a:latin typeface="微软雅黑" panose="020B0503020204020204" charset="-122"/>
                <a:ea typeface="微软雅黑" panose="020B0503020204020204" charset="-122"/>
                <a:cs typeface="微软雅黑" panose="020B0503020204020204" charset="-122"/>
              </a:endParaRPr>
            </a:p>
            <a:p>
              <a:pPr marL="871855" algn="l" rtl="0" eaLnBrk="0">
                <a:lnSpc>
                  <a:spcPct val="88000"/>
                </a:lnSpc>
                <a:spcBef>
                  <a:spcPts val="550"/>
                </a:spcBef>
              </a:pPr>
              <a:r>
                <a:rPr sz="800" kern="0" spc="0" dirty="0">
                  <a:solidFill>
                    <a:srgbClr val="231F20">
                      <a:alpha val="100000"/>
                    </a:srgbClr>
                  </a:solidFill>
                  <a:latin typeface="微软雅黑" panose="020B0503020204020204" charset="-122"/>
                  <a:ea typeface="微软雅黑" panose="020B0503020204020204" charset="-122"/>
                  <a:cs typeface="微软雅黑" panose="020B0503020204020204" charset="-122"/>
                </a:rPr>
                <a:t>60*70*15</a:t>
              </a:r>
              <a:endParaRPr sz="800" dirty="0">
                <a:latin typeface="微软雅黑" panose="020B0503020204020204" charset="-122"/>
                <a:ea typeface="微软雅黑" panose="020B0503020204020204" charset="-122"/>
                <a:cs typeface="微软雅黑" panose="020B0503020204020204" charset="-122"/>
              </a:endParaRPr>
            </a:p>
            <a:p>
              <a:pPr marL="431165" algn="l" rtl="0" eaLnBrk="0">
                <a:lnSpc>
                  <a:spcPct val="88000"/>
                </a:lnSpc>
                <a:spcBef>
                  <a:spcPts val="555"/>
                </a:spcBef>
              </a:pPr>
              <a:r>
                <a:rPr sz="800" kern="0" spc="10" dirty="0">
                  <a:solidFill>
                    <a:srgbClr val="231F20">
                      <a:alpha val="100000"/>
                    </a:srgbClr>
                  </a:solidFill>
                  <a:latin typeface="微软雅黑" panose="020B0503020204020204" charset="-122"/>
                  <a:ea typeface="微软雅黑" panose="020B0503020204020204" charset="-122"/>
                  <a:cs typeface="微软雅黑" panose="020B0503020204020204" charset="-122"/>
                </a:rPr>
                <a:t>SMA female/SMA female</a:t>
              </a:r>
              <a:endParaRPr sz="800" dirty="0">
                <a:latin typeface="微软雅黑" panose="020B0503020204020204" charset="-122"/>
                <a:ea typeface="微软雅黑" panose="020B0503020204020204" charset="-122"/>
                <a:cs typeface="微软雅黑" panose="020B0503020204020204" charset="-122"/>
              </a:endParaRPr>
            </a:p>
            <a:p>
              <a:pPr algn="l" rtl="0" eaLnBrk="0">
                <a:lnSpc>
                  <a:spcPct val="123000"/>
                </a:lnSpc>
              </a:pPr>
              <a:endParaRPr sz="1000" dirty="0">
                <a:latin typeface="Arial" panose="020B0604020202020204"/>
                <a:ea typeface="Arial" panose="020B0604020202020204"/>
                <a:cs typeface="Arial" panose="020B0604020202020204"/>
              </a:endParaRPr>
            </a:p>
            <a:p>
              <a:pPr marL="600075" algn="l" rtl="0" eaLnBrk="0">
                <a:lnSpc>
                  <a:spcPct val="100000"/>
                </a:lnSpc>
                <a:spcBef>
                  <a:spcPts val="245"/>
                </a:spcBef>
              </a:pPr>
              <a:r>
                <a:rPr sz="800" kern="0" spc="20" dirty="0">
                  <a:solidFill>
                    <a:srgbClr val="231F20">
                      <a:alpha val="100000"/>
                    </a:srgbClr>
                  </a:solidFill>
                  <a:latin typeface="微软雅黑" panose="020B0503020204020204" charset="-122"/>
                  <a:ea typeface="微软雅黑" panose="020B0503020204020204" charset="-122"/>
                  <a:cs typeface="微软雅黑" panose="020B0503020204020204" charset="-122"/>
                </a:rPr>
                <a:t>Feeding Capaci</a:t>
              </a:r>
              <a:r>
                <a:rPr sz="800" kern="0" spc="10" dirty="0">
                  <a:solidFill>
                    <a:srgbClr val="231F20">
                      <a:alpha val="100000"/>
                    </a:srgbClr>
                  </a:solidFill>
                  <a:latin typeface="微软雅黑" panose="020B0503020204020204" charset="-122"/>
                  <a:ea typeface="微软雅黑" panose="020B0503020204020204" charset="-122"/>
                  <a:cs typeface="微软雅黑" panose="020B0503020204020204" charset="-122"/>
                </a:rPr>
                <a:t>tor</a:t>
              </a:r>
              <a:endParaRPr sz="800" dirty="0">
                <a:latin typeface="微软雅黑" panose="020B0503020204020204" charset="-122"/>
                <a:ea typeface="微软雅黑" panose="020B0503020204020204" charset="-122"/>
                <a:cs typeface="微软雅黑" panose="020B0503020204020204" charset="-122"/>
              </a:endParaRPr>
            </a:p>
            <a:p>
              <a:pPr marL="12700" algn="l" rtl="0" eaLnBrk="0">
                <a:lnSpc>
                  <a:spcPct val="100000"/>
                </a:lnSpc>
                <a:spcBef>
                  <a:spcPts val="1295"/>
                </a:spcBef>
              </a:pPr>
              <a:r>
                <a:rPr sz="800" kern="0" spc="10" dirty="0">
                  <a:solidFill>
                    <a:srgbClr val="231F20">
                      <a:alpha val="100000"/>
                    </a:srgbClr>
                  </a:solidFill>
                  <a:latin typeface="微软雅黑" panose="020B0503020204020204" charset="-122"/>
                  <a:ea typeface="微软雅黑" panose="020B0503020204020204" charset="-122"/>
                  <a:cs typeface="微软雅黑" panose="020B0503020204020204" charset="-122"/>
                </a:rPr>
                <a:t>Consider heat dissipation with the</a:t>
              </a:r>
              <a:r>
                <a:rPr sz="800" kern="0" spc="60" dirty="0">
                  <a:solidFill>
                    <a:srgbClr val="231F20">
                      <a:alpha val="100000"/>
                    </a:srgbClr>
                  </a:solidFill>
                  <a:latin typeface="微软雅黑" panose="020B0503020204020204" charset="-122"/>
                  <a:ea typeface="微软雅黑" panose="020B0503020204020204" charset="-122"/>
                  <a:cs typeface="微软雅黑" panose="020B0503020204020204" charset="-122"/>
                </a:rPr>
                <a:t> </a:t>
              </a:r>
              <a:r>
                <a:rPr sz="800" kern="0" spc="10" dirty="0">
                  <a:solidFill>
                    <a:srgbClr val="231F20">
                      <a:alpha val="100000"/>
                    </a:srgbClr>
                  </a:solidFill>
                  <a:latin typeface="微软雅黑" panose="020B0503020204020204" charset="-122"/>
                  <a:ea typeface="微软雅黑" panose="020B0503020204020204" charset="-122"/>
                  <a:cs typeface="微软雅黑" panose="020B0503020204020204" charset="-122"/>
                </a:rPr>
                <a:t>system</a:t>
              </a:r>
              <a:endParaRPr sz="800" dirty="0">
                <a:latin typeface="微软雅黑" panose="020B0503020204020204" charset="-122"/>
                <a:ea typeface="微软雅黑" panose="020B0503020204020204" charset="-122"/>
                <a:cs typeface="微软雅黑" panose="020B0503020204020204" charset="-122"/>
              </a:endParaRPr>
            </a:p>
            <a:p>
              <a:pPr marL="698500" algn="l" rtl="0" eaLnBrk="0">
                <a:lnSpc>
                  <a:spcPct val="88000"/>
                </a:lnSpc>
                <a:spcBef>
                  <a:spcPts val="365"/>
                </a:spcBef>
              </a:pPr>
              <a:r>
                <a:rPr sz="800" kern="0" spc="0" dirty="0">
                  <a:solidFill>
                    <a:srgbClr val="231F20">
                      <a:alpha val="100000"/>
                    </a:srgbClr>
                  </a:solidFill>
                  <a:latin typeface="微软雅黑" panose="020B0503020204020204" charset="-122"/>
                  <a:ea typeface="微软雅黑" panose="020B0503020204020204" charset="-122"/>
                  <a:cs typeface="微软雅黑" panose="020B0503020204020204" charset="-122"/>
                </a:rPr>
                <a:t>3-6 Thru</a:t>
              </a:r>
              <a:r>
                <a:rPr sz="800" kern="0" spc="50" dirty="0">
                  <a:solidFill>
                    <a:srgbClr val="231F20">
                      <a:alpha val="100000"/>
                    </a:srgbClr>
                  </a:solidFill>
                  <a:latin typeface="微软雅黑" panose="020B0503020204020204" charset="-122"/>
                  <a:ea typeface="微软雅黑" panose="020B0503020204020204" charset="-122"/>
                  <a:cs typeface="微软雅黑" panose="020B0503020204020204" charset="-122"/>
                </a:rPr>
                <a:t>  </a:t>
              </a:r>
              <a:r>
                <a:rPr sz="800" kern="0" spc="0" dirty="0">
                  <a:solidFill>
                    <a:srgbClr val="231F20">
                      <a:alpha val="100000"/>
                    </a:srgbClr>
                  </a:solidFill>
                  <a:latin typeface="微软雅黑" panose="020B0503020204020204" charset="-122"/>
                  <a:ea typeface="微软雅黑" panose="020B0503020204020204" charset="-122"/>
                  <a:cs typeface="微软雅黑" panose="020B0503020204020204" charset="-122"/>
                </a:rPr>
                <a:t>Hole</a:t>
              </a:r>
              <a:endParaRPr sz="800" dirty="0">
                <a:latin typeface="微软雅黑" panose="020B0503020204020204" charset="-122"/>
                <a:ea typeface="微软雅黑" panose="020B0503020204020204" charset="-122"/>
                <a:cs typeface="微软雅黑" panose="020B0503020204020204" charset="-122"/>
              </a:endParaRPr>
            </a:p>
            <a:p>
              <a:pPr algn="l" rtl="0" eaLnBrk="0">
                <a:lnSpc>
                  <a:spcPct val="117000"/>
                </a:lnSpc>
              </a:pPr>
              <a:endParaRPr sz="200" dirty="0">
                <a:latin typeface="Arial" panose="020B0604020202020204"/>
                <a:ea typeface="Arial" panose="020B0604020202020204"/>
                <a:cs typeface="Arial" panose="020B0604020202020204"/>
              </a:endParaRPr>
            </a:p>
            <a:p>
              <a:pPr marL="951865" algn="l" rtl="0" eaLnBrk="0">
                <a:lnSpc>
                  <a:spcPts val="1225"/>
                </a:lnSpc>
                <a:spcBef>
                  <a:spcPts val="0"/>
                </a:spcBef>
              </a:pPr>
              <a:r>
                <a:rPr sz="800" kern="0" spc="-10" dirty="0">
                  <a:solidFill>
                    <a:srgbClr val="231F20">
                      <a:alpha val="100000"/>
                    </a:srgbClr>
                  </a:solidFill>
                  <a:latin typeface="微软雅黑" panose="020B0503020204020204" charset="-122"/>
                  <a:ea typeface="微软雅黑" panose="020B0503020204020204" charset="-122"/>
                  <a:cs typeface="微软雅黑" panose="020B0503020204020204" charset="-122"/>
                </a:rPr>
                <a:t>≤1.5</a:t>
              </a:r>
              <a:endParaRPr sz="800" dirty="0">
                <a:latin typeface="微软雅黑" panose="020B0503020204020204" charset="-122"/>
                <a:ea typeface="微软雅黑" panose="020B0503020204020204" charset="-122"/>
                <a:cs typeface="微软雅黑" panose="020B0503020204020204" charset="-122"/>
              </a:endParaRPr>
            </a:p>
          </p:txBody>
        </p:sp>
        <p:pic>
          <p:nvPicPr>
            <p:cNvPr id="2536" name="picture 2536"/>
            <p:cNvPicPr>
              <a:picLocks noChangeAspect="1"/>
            </p:cNvPicPr>
            <p:nvPr/>
          </p:nvPicPr>
          <p:blipFill>
            <a:blip r:embed="rId2"/>
            <a:stretch>
              <a:fillRect/>
            </a:stretch>
          </p:blipFill>
          <p:spPr>
            <a:xfrm rot="21600000">
              <a:off x="5606984" y="55390"/>
              <a:ext cx="10715" cy="1445776"/>
            </a:xfrm>
            <a:prstGeom prst="rect">
              <a:avLst/>
            </a:prstGeom>
          </p:spPr>
        </p:pic>
        <p:pic>
          <p:nvPicPr>
            <p:cNvPr id="2538" name="picture 2538"/>
            <p:cNvPicPr>
              <a:picLocks noChangeAspect="1"/>
            </p:cNvPicPr>
            <p:nvPr/>
          </p:nvPicPr>
          <p:blipFill>
            <a:blip r:embed="rId3"/>
            <a:stretch>
              <a:fillRect/>
            </a:stretch>
          </p:blipFill>
          <p:spPr>
            <a:xfrm rot="21600000">
              <a:off x="1865089" y="55390"/>
              <a:ext cx="8024" cy="1439802"/>
            </a:xfrm>
            <a:prstGeom prst="rect">
              <a:avLst/>
            </a:prstGeom>
          </p:spPr>
        </p:pic>
        <p:sp>
          <p:nvSpPr>
            <p:cNvPr id="2540" name="path 2540"/>
            <p:cNvSpPr/>
            <p:nvPr/>
          </p:nvSpPr>
          <p:spPr>
            <a:xfrm>
              <a:off x="6374593" y="1136299"/>
              <a:ext cx="4327" cy="12698"/>
            </a:xfrm>
            <a:custGeom>
              <a:avLst/>
              <a:gdLst/>
              <a:ahLst/>
              <a:cxnLst/>
              <a:rect l="0" t="0" r="0" b="0"/>
              <a:pathLst>
                <a:path w="6" h="19">
                  <a:moveTo>
                    <a:pt x="0" y="9"/>
                  </a:moveTo>
                  <a:lnTo>
                    <a:pt x="6" y="9"/>
                  </a:lnTo>
                </a:path>
              </a:pathLst>
            </a:custGeom>
            <a:noFill/>
            <a:ln w="12697" cap="flat">
              <a:solidFill>
                <a:srgbClr val="231F20"/>
              </a:solidFill>
              <a:prstDash val="solid"/>
              <a:miter lim="1000000"/>
            </a:ln>
          </p:spPr>
          <p:txBody>
            <a:bodyPr rtlCol="0"/>
            <a:p>
              <a:pPr algn="ctr"/>
              <a:endParaRPr lang="zh-CN" altLang="en-US"/>
            </a:p>
          </p:txBody>
        </p:sp>
      </p:grpSp>
      <p:sp>
        <p:nvSpPr>
          <p:cNvPr id="2566" name="textbox 2566"/>
          <p:cNvSpPr/>
          <p:nvPr/>
        </p:nvSpPr>
        <p:spPr>
          <a:xfrm>
            <a:off x="6680920" y="8408554"/>
            <a:ext cx="130175" cy="71755"/>
          </a:xfrm>
          <a:prstGeom prst="rect">
            <a:avLst/>
          </a:prstGeom>
          <a:noFill/>
          <a:ln w="0" cap="flat">
            <a:noFill/>
            <a:prstDash val="solid"/>
            <a:miter lim="0"/>
          </a:ln>
        </p:spPr>
        <p:txBody>
          <a:bodyPr vert="horz" wrap="square" lIns="0" tIns="0" rIns="0" bIns="0"/>
          <a:p>
            <a:pPr algn="l" rtl="0" eaLnBrk="0">
              <a:lnSpc>
                <a:spcPct val="83000"/>
              </a:lnSpc>
            </a:pPr>
            <a:endParaRPr sz="100" dirty="0">
              <a:latin typeface="Arial" panose="020B0604020202020204"/>
              <a:ea typeface="Arial" panose="020B0604020202020204"/>
              <a:cs typeface="Arial" panose="020B0604020202020204"/>
            </a:endParaRPr>
          </a:p>
          <a:p>
            <a:pPr marL="12700" algn="l" rtl="0" eaLnBrk="0">
              <a:lnSpc>
                <a:spcPts val="360"/>
              </a:lnSpc>
            </a:pPr>
            <a:r>
              <a:rPr sz="800" kern="0" spc="10" dirty="0">
                <a:solidFill>
                  <a:srgbClr val="231F20">
                    <a:alpha val="100000"/>
                  </a:srgbClr>
                </a:solidFill>
                <a:latin typeface="HarmonyOS Sans SC" panose="00000500000000000000" charset="-122"/>
                <a:ea typeface="HarmonyOS Sans SC" panose="00000500000000000000" charset="-122"/>
                <a:cs typeface="HarmonyOS Sans SC" panose="00000500000000000000" charset="-122"/>
              </a:rPr>
              <a:t>--</a:t>
            </a:r>
            <a:endParaRPr sz="800" dirty="0">
              <a:latin typeface="HarmonyOS Sans SC" panose="00000500000000000000" charset="-122"/>
              <a:ea typeface="HarmonyOS Sans SC" panose="00000500000000000000" charset="-122"/>
              <a:cs typeface="HarmonyOS Sans SC" panose="00000500000000000000" charset="-122"/>
            </a:endParaRPr>
          </a:p>
        </p:txBody>
      </p:sp>
      <p:sp>
        <p:nvSpPr>
          <p:cNvPr id="2568" name="textbox 2568"/>
          <p:cNvSpPr/>
          <p:nvPr/>
        </p:nvSpPr>
        <p:spPr>
          <a:xfrm>
            <a:off x="6680920" y="8098350"/>
            <a:ext cx="130175" cy="71755"/>
          </a:xfrm>
          <a:prstGeom prst="rect">
            <a:avLst/>
          </a:prstGeom>
          <a:noFill/>
          <a:ln w="0" cap="flat">
            <a:noFill/>
            <a:prstDash val="solid"/>
            <a:miter lim="0"/>
          </a:ln>
        </p:spPr>
        <p:txBody>
          <a:bodyPr vert="horz" wrap="square" lIns="0" tIns="0" rIns="0" bIns="0"/>
          <a:p>
            <a:pPr algn="l" rtl="0" eaLnBrk="0">
              <a:lnSpc>
                <a:spcPct val="83000"/>
              </a:lnSpc>
            </a:pPr>
            <a:endParaRPr sz="100" dirty="0">
              <a:latin typeface="Arial" panose="020B0604020202020204"/>
              <a:ea typeface="Arial" panose="020B0604020202020204"/>
              <a:cs typeface="Arial" panose="020B0604020202020204"/>
            </a:endParaRPr>
          </a:p>
          <a:p>
            <a:pPr marL="12700" algn="l" rtl="0" eaLnBrk="0">
              <a:lnSpc>
                <a:spcPts val="360"/>
              </a:lnSpc>
            </a:pPr>
            <a:r>
              <a:rPr sz="800" kern="0" spc="10" dirty="0">
                <a:solidFill>
                  <a:srgbClr val="231F20">
                    <a:alpha val="100000"/>
                  </a:srgbClr>
                </a:solidFill>
                <a:latin typeface="HarmonyOS Sans SC" panose="00000500000000000000" charset="-122"/>
                <a:ea typeface="HarmonyOS Sans SC" panose="00000500000000000000" charset="-122"/>
                <a:cs typeface="HarmonyOS Sans SC" panose="00000500000000000000" charset="-122"/>
              </a:rPr>
              <a:t>--</a:t>
            </a:r>
            <a:endParaRPr sz="800" dirty="0">
              <a:latin typeface="HarmonyOS Sans SC" panose="00000500000000000000" charset="-122"/>
              <a:ea typeface="HarmonyOS Sans SC" panose="00000500000000000000" charset="-122"/>
              <a:cs typeface="HarmonyOS Sans SC" panose="00000500000000000000" charset="-122"/>
            </a:endParaRPr>
          </a:p>
        </p:txBody>
      </p:sp>
      <p:pic>
        <p:nvPicPr>
          <p:cNvPr id="2576" name="picture 2576"/>
          <p:cNvPicPr>
            <a:picLocks noChangeAspect="1"/>
          </p:cNvPicPr>
          <p:nvPr/>
        </p:nvPicPr>
        <p:blipFill>
          <a:blip r:embed="rId4"/>
          <a:stretch>
            <a:fillRect/>
          </a:stretch>
        </p:blipFill>
        <p:spPr>
          <a:xfrm rot="21600000">
            <a:off x="4262835" y="1774762"/>
            <a:ext cx="2554248" cy="1787084"/>
          </a:xfrm>
          <a:prstGeom prst="rect">
            <a:avLst/>
          </a:prstGeom>
        </p:spPr>
      </p:pic>
      <p:pic>
        <p:nvPicPr>
          <p:cNvPr id="2578" name="picture 2578"/>
          <p:cNvPicPr>
            <a:picLocks noChangeAspect="1"/>
          </p:cNvPicPr>
          <p:nvPr/>
        </p:nvPicPr>
        <p:blipFill>
          <a:blip r:embed="rId5"/>
          <a:stretch>
            <a:fillRect/>
          </a:stretch>
        </p:blipFill>
        <p:spPr>
          <a:xfrm rot="21600000">
            <a:off x="687561" y="4740713"/>
            <a:ext cx="6370015" cy="2690191"/>
          </a:xfrm>
          <a:prstGeom prst="rect">
            <a:avLst/>
          </a:prstGeom>
        </p:spPr>
      </p:pic>
      <p:graphicFrame>
        <p:nvGraphicFramePr>
          <p:cNvPr id="2580" name="table 2580"/>
          <p:cNvGraphicFramePr>
            <a:graphicFrameLocks noGrp="1"/>
          </p:cNvGraphicFramePr>
          <p:nvPr/>
        </p:nvGraphicFramePr>
        <p:xfrm>
          <a:off x="2552651" y="4801263"/>
          <a:ext cx="3752215" cy="2629535"/>
        </p:xfrm>
        <a:graphic>
          <a:graphicData uri="http://schemas.openxmlformats.org/drawingml/2006/table">
            <a:tbl>
              <a:tblPr/>
              <a:tblGrid>
                <a:gridCol w="1251585"/>
                <a:gridCol w="1247775"/>
                <a:gridCol w="1252855"/>
              </a:tblGrid>
              <a:tr h="2629535">
                <a:tc>
                  <a:txBody>
                    <a:bodyPr/>
                    <a:p>
                      <a:pPr algn="l" rtl="0" eaLnBrk="0">
                        <a:lnSpc>
                          <a:spcPct val="13000"/>
                        </a:lnSpc>
                      </a:pPr>
                      <a:endParaRPr sz="100" dirty="0">
                        <a:latin typeface="Arial" panose="020B0604020202020204"/>
                        <a:ea typeface="Arial" panose="020B0604020202020204"/>
                        <a:cs typeface="Arial" panose="020B0604020202020204"/>
                      </a:endParaRPr>
                    </a:p>
                    <a:p>
                      <a:pPr marL="520065" algn="l" rtl="0" eaLnBrk="0">
                        <a:lnSpc>
                          <a:spcPct val="80000"/>
                        </a:lnSpc>
                      </a:pPr>
                      <a:r>
                        <a:rPr sz="800" kern="0" spc="-30" dirty="0">
                          <a:solidFill>
                            <a:srgbClr val="FFFFFF">
                              <a:alpha val="100000"/>
                            </a:srgbClr>
                          </a:solidFill>
                          <a:latin typeface="微软雅黑" panose="020B0503020204020204" charset="-122"/>
                          <a:ea typeface="微软雅黑" panose="020B0503020204020204" charset="-122"/>
                          <a:cs typeface="微软雅黑" panose="020B0503020204020204" charset="-122"/>
                        </a:rPr>
                        <a:t>MIN</a:t>
                      </a:r>
                      <a:endParaRPr sz="800" dirty="0">
                        <a:latin typeface="微软雅黑" panose="020B0503020204020204" charset="-122"/>
                        <a:ea typeface="微软雅黑" panose="020B0503020204020204" charset="-122"/>
                        <a:cs typeface="微软雅黑" panose="020B0503020204020204" charset="-122"/>
                      </a:endParaRPr>
                    </a:p>
                    <a:p>
                      <a:pPr marL="469265" algn="l" rtl="0" eaLnBrk="0">
                        <a:lnSpc>
                          <a:spcPct val="88000"/>
                        </a:lnSpc>
                        <a:spcBef>
                          <a:spcPts val="730"/>
                        </a:spcBef>
                      </a:pPr>
                      <a:r>
                        <a:rPr sz="800" kern="0" spc="10" dirty="0">
                          <a:solidFill>
                            <a:srgbClr val="231F20">
                              <a:alpha val="100000"/>
                            </a:srgbClr>
                          </a:solidFill>
                          <a:latin typeface="微软雅黑" panose="020B0503020204020204" charset="-122"/>
                          <a:ea typeface="微软雅黑" panose="020B0503020204020204" charset="-122"/>
                          <a:cs typeface="微软雅黑" panose="020B0503020204020204" charset="-122"/>
                        </a:rPr>
                        <a:t>8000</a:t>
                      </a:r>
                      <a:endParaRPr sz="800" dirty="0">
                        <a:latin typeface="微软雅黑" panose="020B0503020204020204" charset="-122"/>
                        <a:ea typeface="微软雅黑" panose="020B0503020204020204" charset="-122"/>
                        <a:cs typeface="微软雅黑" panose="020B0503020204020204" charset="-122"/>
                      </a:endParaRPr>
                    </a:p>
                    <a:p>
                      <a:pPr algn="l" rtl="0" eaLnBrk="0">
                        <a:lnSpc>
                          <a:spcPct val="107000"/>
                        </a:lnSpc>
                      </a:pPr>
                      <a:endParaRPr sz="800" dirty="0">
                        <a:latin typeface="Arial" panose="020B0604020202020204"/>
                        <a:ea typeface="Arial" panose="020B0604020202020204"/>
                        <a:cs typeface="Arial" panose="020B0604020202020204"/>
                      </a:endParaRPr>
                    </a:p>
                    <a:p>
                      <a:pPr marL="553085" algn="l" rtl="0" eaLnBrk="0">
                        <a:lnSpc>
                          <a:spcPct val="88000"/>
                        </a:lnSpc>
                        <a:spcBef>
                          <a:spcPts val="5"/>
                        </a:spcBef>
                      </a:pPr>
                      <a:r>
                        <a:rPr sz="800" kern="0" spc="-20" dirty="0">
                          <a:solidFill>
                            <a:srgbClr val="231F20">
                              <a:alpha val="100000"/>
                            </a:srgbClr>
                          </a:solidFill>
                          <a:latin typeface="微软雅黑" panose="020B0503020204020204" charset="-122"/>
                          <a:ea typeface="微软雅黑" panose="020B0503020204020204" charset="-122"/>
                          <a:cs typeface="微软雅黑" panose="020B0503020204020204" charset="-122"/>
                        </a:rPr>
                        <a:t>0</a:t>
                      </a:r>
                      <a:endParaRPr sz="800" dirty="0">
                        <a:latin typeface="微软雅黑" panose="020B0503020204020204" charset="-122"/>
                        <a:ea typeface="微软雅黑" panose="020B0503020204020204" charset="-122"/>
                        <a:cs typeface="微软雅黑" panose="020B0503020204020204" charset="-122"/>
                      </a:endParaRPr>
                    </a:p>
                  </a:txBody>
                  <a:tcPr marL="0" marR="0" marT="0" marB="0" vert="horz">
                    <a:lnL w="6350" cap="flat" cmpd="sng" algn="ctr">
                      <a:solidFill>
                        <a:srgbClr val="21294D"/>
                      </a:solidFill>
                      <a:prstDash val="solid"/>
                      <a:round/>
                      <a:headEnd type="none" w="med" len="med"/>
                      <a:tailEnd type="none" w="med" len="med"/>
                    </a:lnL>
                    <a:lnR w="9525" cap="flat" cmpd="sng" algn="ctr">
                      <a:solidFill>
                        <a:srgbClr val="21294D"/>
                      </a:solidFill>
                      <a:prstDash val="solid"/>
                      <a:round/>
                      <a:headEnd type="none" w="med" len="med"/>
                      <a:tailEnd type="none" w="med" len="med"/>
                    </a:lnR>
                    <a:lnT>
                      <a:noFill/>
                    </a:lnT>
                    <a:lnB>
                      <a:noFill/>
                    </a:lnB>
                  </a:tcPr>
                </a:tc>
                <a:tc>
                  <a:txBody>
                    <a:bodyPr/>
                    <a:p>
                      <a:pPr algn="l" rtl="0" eaLnBrk="0">
                        <a:lnSpc>
                          <a:spcPct val="13000"/>
                        </a:lnSpc>
                      </a:pPr>
                      <a:endParaRPr sz="100" dirty="0">
                        <a:latin typeface="Arial" panose="020B0604020202020204"/>
                        <a:ea typeface="Arial" panose="020B0604020202020204"/>
                        <a:cs typeface="Arial" panose="020B0604020202020204"/>
                      </a:endParaRPr>
                    </a:p>
                    <a:p>
                      <a:pPr marL="492125" algn="l" rtl="0" eaLnBrk="0">
                        <a:lnSpc>
                          <a:spcPct val="80000"/>
                        </a:lnSpc>
                      </a:pPr>
                      <a:r>
                        <a:rPr sz="800" kern="0" spc="60" dirty="0">
                          <a:solidFill>
                            <a:srgbClr val="FFFFFF">
                              <a:alpha val="100000"/>
                            </a:srgbClr>
                          </a:solidFill>
                          <a:latin typeface="微软雅黑" panose="020B0503020204020204" charset="-122"/>
                          <a:ea typeface="微软雅黑" panose="020B0503020204020204" charset="-122"/>
                          <a:cs typeface="微软雅黑" panose="020B0503020204020204" charset="-122"/>
                        </a:rPr>
                        <a:t>TYP.</a:t>
                      </a:r>
                      <a:endParaRPr sz="800" dirty="0">
                        <a:latin typeface="微软雅黑" panose="020B0503020204020204" charset="-122"/>
                        <a:ea typeface="微软雅黑" panose="020B0503020204020204" charset="-122"/>
                        <a:cs typeface="微软雅黑" panose="020B0503020204020204" charset="-122"/>
                      </a:endParaRPr>
                    </a:p>
                    <a:p>
                      <a:pPr algn="l" rtl="0" eaLnBrk="0">
                        <a:lnSpc>
                          <a:spcPct val="196000"/>
                        </a:lnSpc>
                      </a:pPr>
                      <a:endParaRPr sz="1000" dirty="0">
                        <a:latin typeface="Arial" panose="020B0604020202020204"/>
                        <a:ea typeface="Arial" panose="020B0604020202020204"/>
                        <a:cs typeface="Arial" panose="020B0604020202020204"/>
                      </a:endParaRPr>
                    </a:p>
                    <a:p>
                      <a:pPr marL="567055" algn="l" rtl="0" eaLnBrk="0">
                        <a:lnSpc>
                          <a:spcPct val="88000"/>
                        </a:lnSpc>
                        <a:spcBef>
                          <a:spcPts val="250"/>
                        </a:spcBef>
                      </a:pPr>
                      <a:r>
                        <a:rPr sz="800" kern="0" spc="0" dirty="0">
                          <a:solidFill>
                            <a:srgbClr val="231F20">
                              <a:alpha val="100000"/>
                            </a:srgbClr>
                          </a:solidFill>
                          <a:latin typeface="微软雅黑" panose="020B0503020204020204" charset="-122"/>
                          <a:ea typeface="微软雅黑" panose="020B0503020204020204" charset="-122"/>
                          <a:cs typeface="微软雅黑" panose="020B0503020204020204" charset="-122"/>
                        </a:rPr>
                        <a:t>4</a:t>
                      </a:r>
                      <a:endParaRPr sz="800" dirty="0">
                        <a:latin typeface="微软雅黑" panose="020B0503020204020204" charset="-122"/>
                        <a:ea typeface="微软雅黑" panose="020B0503020204020204" charset="-122"/>
                        <a:cs typeface="微软雅黑" panose="020B0503020204020204" charset="-122"/>
                      </a:endParaRPr>
                    </a:p>
                    <a:p>
                      <a:pPr marL="542290" algn="l" rtl="0" eaLnBrk="0">
                        <a:lnSpc>
                          <a:spcPct val="88000"/>
                        </a:lnSpc>
                        <a:spcBef>
                          <a:spcPts val="1030"/>
                        </a:spcBef>
                      </a:pPr>
                      <a:r>
                        <a:rPr sz="800" kern="0" spc="10" dirty="0">
                          <a:solidFill>
                            <a:srgbClr val="231F20">
                              <a:alpha val="100000"/>
                            </a:srgbClr>
                          </a:solidFill>
                          <a:latin typeface="微软雅黑" panose="020B0503020204020204" charset="-122"/>
                          <a:ea typeface="微软雅黑" panose="020B0503020204020204" charset="-122"/>
                          <a:cs typeface="微软雅黑" panose="020B0503020204020204" charset="-122"/>
                        </a:rPr>
                        <a:t>46</a:t>
                      </a:r>
                      <a:endParaRPr sz="800" dirty="0">
                        <a:latin typeface="微软雅黑" panose="020B0503020204020204" charset="-122"/>
                        <a:ea typeface="微软雅黑" panose="020B0503020204020204" charset="-122"/>
                        <a:cs typeface="微软雅黑" panose="020B0503020204020204" charset="-122"/>
                      </a:endParaRPr>
                    </a:p>
                    <a:p>
                      <a:pPr marL="547370" algn="l" rtl="0" eaLnBrk="0">
                        <a:lnSpc>
                          <a:spcPct val="88000"/>
                        </a:lnSpc>
                        <a:spcBef>
                          <a:spcPts val="775"/>
                        </a:spcBef>
                      </a:pPr>
                      <a:r>
                        <a:rPr sz="800" kern="0" spc="10" dirty="0">
                          <a:solidFill>
                            <a:srgbClr val="231F20">
                              <a:alpha val="100000"/>
                            </a:srgbClr>
                          </a:solidFill>
                          <a:latin typeface="微软雅黑" panose="020B0503020204020204" charset="-122"/>
                          <a:ea typeface="微软雅黑" panose="020B0503020204020204" charset="-122"/>
                          <a:cs typeface="微软雅黑" panose="020B0503020204020204" charset="-122"/>
                        </a:rPr>
                        <a:t>46</a:t>
                      </a:r>
                      <a:endParaRPr sz="800" dirty="0">
                        <a:latin typeface="微软雅黑" panose="020B0503020204020204" charset="-122"/>
                        <a:ea typeface="微软雅黑" panose="020B0503020204020204" charset="-122"/>
                        <a:cs typeface="微软雅黑" panose="020B0503020204020204" charset="-122"/>
                      </a:endParaRPr>
                    </a:p>
                    <a:p>
                      <a:pPr marL="483235" algn="l" rtl="0" eaLnBrk="0">
                        <a:lnSpc>
                          <a:spcPct val="82000"/>
                        </a:lnSpc>
                        <a:spcBef>
                          <a:spcPts val="920"/>
                        </a:spcBef>
                      </a:pPr>
                      <a:r>
                        <a:rPr sz="900" kern="0" spc="-50" dirty="0">
                          <a:solidFill>
                            <a:srgbClr val="231F20">
                              <a:alpha val="100000"/>
                            </a:srgbClr>
                          </a:solidFill>
                          <a:latin typeface="微软雅黑" panose="020B0503020204020204" charset="-122"/>
                          <a:ea typeface="微软雅黑" panose="020B0503020204020204" charset="-122"/>
                          <a:cs typeface="微软雅黑" panose="020B0503020204020204" charset="-122"/>
                        </a:rPr>
                        <a:t>±1.5</a:t>
                      </a:r>
                      <a:endParaRPr sz="900" dirty="0">
                        <a:latin typeface="微软雅黑" panose="020B0503020204020204" charset="-122"/>
                        <a:ea typeface="微软雅黑" panose="020B0503020204020204" charset="-122"/>
                        <a:cs typeface="微软雅黑" panose="020B0503020204020204" charset="-122"/>
                      </a:endParaRPr>
                    </a:p>
                    <a:p>
                      <a:pPr marL="544830" algn="l" rtl="0" eaLnBrk="0">
                        <a:lnSpc>
                          <a:spcPct val="88000"/>
                        </a:lnSpc>
                        <a:spcBef>
                          <a:spcPts val="990"/>
                        </a:spcBef>
                      </a:pPr>
                      <a:r>
                        <a:rPr sz="800" kern="0" spc="0" dirty="0">
                          <a:solidFill>
                            <a:srgbClr val="231F20">
                              <a:alpha val="100000"/>
                            </a:srgbClr>
                          </a:solidFill>
                          <a:latin typeface="微软雅黑" panose="020B0503020204020204" charset="-122"/>
                          <a:ea typeface="微软雅黑" panose="020B0503020204020204" charset="-122"/>
                          <a:cs typeface="微软雅黑" panose="020B0503020204020204" charset="-122"/>
                        </a:rPr>
                        <a:t>50</a:t>
                      </a:r>
                      <a:endParaRPr sz="800" dirty="0">
                        <a:latin typeface="微软雅黑" panose="020B0503020204020204" charset="-122"/>
                        <a:ea typeface="微软雅黑" panose="020B0503020204020204" charset="-122"/>
                        <a:cs typeface="微软雅黑" panose="020B0503020204020204" charset="-122"/>
                      </a:endParaRPr>
                    </a:p>
                    <a:p>
                      <a:pPr marL="524510" algn="l" rtl="0" eaLnBrk="0">
                        <a:lnSpc>
                          <a:spcPct val="88000"/>
                        </a:lnSpc>
                        <a:spcBef>
                          <a:spcPts val="870"/>
                        </a:spcBef>
                      </a:pPr>
                      <a:r>
                        <a:rPr sz="800" kern="0" spc="-20" dirty="0">
                          <a:solidFill>
                            <a:srgbClr val="231F20">
                              <a:alpha val="100000"/>
                            </a:srgbClr>
                          </a:solidFill>
                          <a:latin typeface="微软雅黑" panose="020B0503020204020204" charset="-122"/>
                          <a:ea typeface="微软雅黑" panose="020B0503020204020204" charset="-122"/>
                          <a:cs typeface="微软雅黑" panose="020B0503020204020204" charset="-122"/>
                        </a:rPr>
                        <a:t>-50</a:t>
                      </a:r>
                      <a:endParaRPr sz="800" dirty="0">
                        <a:latin typeface="微软雅黑" panose="020B0503020204020204" charset="-122"/>
                        <a:ea typeface="微软雅黑" panose="020B0503020204020204" charset="-122"/>
                        <a:cs typeface="微软雅黑" panose="020B0503020204020204" charset="-122"/>
                      </a:endParaRPr>
                    </a:p>
                    <a:p>
                      <a:pPr marL="524510" algn="l" rtl="0" eaLnBrk="0">
                        <a:lnSpc>
                          <a:spcPct val="88000"/>
                        </a:lnSpc>
                        <a:spcBef>
                          <a:spcPts val="940"/>
                        </a:spcBef>
                      </a:pPr>
                      <a:r>
                        <a:rPr sz="800" kern="0" spc="-20" dirty="0">
                          <a:solidFill>
                            <a:srgbClr val="231F20">
                              <a:alpha val="100000"/>
                            </a:srgbClr>
                          </a:solidFill>
                          <a:latin typeface="微软雅黑" panose="020B0503020204020204" charset="-122"/>
                          <a:ea typeface="微软雅黑" panose="020B0503020204020204" charset="-122"/>
                          <a:cs typeface="微软雅黑" panose="020B0503020204020204" charset="-122"/>
                        </a:rPr>
                        <a:t>-15</a:t>
                      </a:r>
                      <a:endParaRPr sz="800" dirty="0">
                        <a:latin typeface="微软雅黑" panose="020B0503020204020204" charset="-122"/>
                        <a:ea typeface="微软雅黑" panose="020B0503020204020204" charset="-122"/>
                        <a:cs typeface="微软雅黑" panose="020B0503020204020204" charset="-122"/>
                      </a:endParaRPr>
                    </a:p>
                    <a:p>
                      <a:pPr marL="550545" algn="l" rtl="0" eaLnBrk="0">
                        <a:lnSpc>
                          <a:spcPct val="88000"/>
                        </a:lnSpc>
                        <a:spcBef>
                          <a:spcPts val="950"/>
                        </a:spcBef>
                      </a:pPr>
                      <a:r>
                        <a:rPr sz="800" kern="0" spc="0" dirty="0">
                          <a:solidFill>
                            <a:srgbClr val="231F20">
                              <a:alpha val="100000"/>
                            </a:srgbClr>
                          </a:solidFill>
                          <a:latin typeface="微软雅黑" panose="020B0503020204020204" charset="-122"/>
                          <a:ea typeface="微软雅黑" panose="020B0503020204020204" charset="-122"/>
                          <a:cs typeface="微软雅黑" panose="020B0503020204020204" charset="-122"/>
                        </a:rPr>
                        <a:t>28</a:t>
                      </a:r>
                      <a:endParaRPr sz="800" dirty="0">
                        <a:latin typeface="微软雅黑" panose="020B0503020204020204" charset="-122"/>
                        <a:ea typeface="微软雅黑" panose="020B0503020204020204" charset="-122"/>
                        <a:cs typeface="微软雅黑" panose="020B0503020204020204" charset="-122"/>
                      </a:endParaRPr>
                    </a:p>
                    <a:p>
                      <a:pPr marL="587375" algn="l" rtl="0" eaLnBrk="0">
                        <a:lnSpc>
                          <a:spcPct val="88000"/>
                        </a:lnSpc>
                        <a:spcBef>
                          <a:spcPts val="895"/>
                        </a:spcBef>
                      </a:pPr>
                      <a:r>
                        <a:rPr sz="800" kern="0" spc="-20" dirty="0">
                          <a:solidFill>
                            <a:srgbClr val="231F20">
                              <a:alpha val="100000"/>
                            </a:srgbClr>
                          </a:solidFill>
                          <a:latin typeface="微软雅黑" panose="020B0503020204020204" charset="-122"/>
                          <a:ea typeface="微软雅黑" panose="020B0503020204020204" charset="-122"/>
                          <a:cs typeface="微软雅黑" panose="020B0503020204020204" charset="-122"/>
                        </a:rPr>
                        <a:t>8</a:t>
                      </a:r>
                      <a:endParaRPr sz="800" dirty="0">
                        <a:latin typeface="微软雅黑" panose="020B0503020204020204" charset="-122"/>
                        <a:ea typeface="微软雅黑" panose="020B0503020204020204" charset="-122"/>
                        <a:cs typeface="微软雅黑" panose="020B0503020204020204" charset="-122"/>
                      </a:endParaRPr>
                    </a:p>
                    <a:p>
                      <a:pPr algn="l" rtl="0" eaLnBrk="0">
                        <a:lnSpc>
                          <a:spcPct val="111000"/>
                        </a:lnSpc>
                      </a:pPr>
                      <a:endParaRPr sz="800" dirty="0">
                        <a:latin typeface="Arial" panose="020B0604020202020204"/>
                        <a:ea typeface="Arial" panose="020B0604020202020204"/>
                        <a:cs typeface="Arial" panose="020B0604020202020204"/>
                      </a:endParaRPr>
                    </a:p>
                    <a:p>
                      <a:pPr marL="591185" algn="l" rtl="0" eaLnBrk="0">
                        <a:lnSpc>
                          <a:spcPct val="88000"/>
                        </a:lnSpc>
                        <a:spcBef>
                          <a:spcPts val="0"/>
                        </a:spcBef>
                      </a:pPr>
                      <a:r>
                        <a:rPr sz="800" kern="0" spc="-20" dirty="0">
                          <a:solidFill>
                            <a:srgbClr val="231F20">
                              <a:alpha val="100000"/>
                            </a:srgbClr>
                          </a:solidFill>
                          <a:latin typeface="微软雅黑" panose="020B0503020204020204" charset="-122"/>
                          <a:ea typeface="微软雅黑" panose="020B0503020204020204" charset="-122"/>
                          <a:cs typeface="微软雅黑" panose="020B0503020204020204" charset="-122"/>
                        </a:rPr>
                        <a:t>2</a:t>
                      </a:r>
                      <a:endParaRPr sz="800" dirty="0">
                        <a:latin typeface="微软雅黑" panose="020B0503020204020204" charset="-122"/>
                        <a:ea typeface="微软雅黑" panose="020B0503020204020204" charset="-122"/>
                        <a:cs typeface="微软雅黑" panose="020B0503020204020204" charset="-122"/>
                      </a:endParaRPr>
                    </a:p>
                  </a:txBody>
                  <a:tcPr marL="0" marR="0" marT="0" marB="0" vert="horz">
                    <a:lnL w="9525" cap="flat" cmpd="sng" algn="ctr">
                      <a:solidFill>
                        <a:srgbClr val="21294D"/>
                      </a:solidFill>
                      <a:prstDash val="solid"/>
                      <a:round/>
                      <a:headEnd type="none" w="med" len="med"/>
                      <a:tailEnd type="none" w="med" len="med"/>
                    </a:lnL>
                    <a:lnR w="9525" cap="flat" cmpd="sng" algn="ctr">
                      <a:solidFill>
                        <a:srgbClr val="21294D"/>
                      </a:solidFill>
                      <a:prstDash val="solid"/>
                      <a:round/>
                      <a:headEnd type="none" w="med" len="med"/>
                      <a:tailEnd type="none" w="med" len="med"/>
                    </a:lnR>
                    <a:lnT>
                      <a:noFill/>
                    </a:lnT>
                    <a:lnB>
                      <a:noFill/>
                    </a:lnB>
                  </a:tcPr>
                </a:tc>
                <a:tc>
                  <a:txBody>
                    <a:bodyPr/>
                    <a:p>
                      <a:pPr algn="l" rtl="0" eaLnBrk="0">
                        <a:lnSpc>
                          <a:spcPct val="7000"/>
                        </a:lnSpc>
                      </a:pPr>
                      <a:endParaRPr sz="100" dirty="0">
                        <a:latin typeface="Arial" panose="020B0604020202020204"/>
                        <a:ea typeface="Arial" panose="020B0604020202020204"/>
                        <a:cs typeface="Arial" panose="020B0604020202020204"/>
                      </a:endParaRPr>
                    </a:p>
                    <a:p>
                      <a:pPr marL="487680" algn="l" rtl="0" eaLnBrk="0">
                        <a:lnSpc>
                          <a:spcPct val="79000"/>
                        </a:lnSpc>
                      </a:pPr>
                      <a:r>
                        <a:rPr sz="800" kern="0" spc="0" dirty="0">
                          <a:solidFill>
                            <a:srgbClr val="FFFFFF">
                              <a:alpha val="100000"/>
                            </a:srgbClr>
                          </a:solidFill>
                          <a:latin typeface="微软雅黑" panose="020B0503020204020204" charset="-122"/>
                          <a:ea typeface="微软雅黑" panose="020B0503020204020204" charset="-122"/>
                          <a:cs typeface="微软雅黑" panose="020B0503020204020204" charset="-122"/>
                        </a:rPr>
                        <a:t>MAX</a:t>
                      </a:r>
                      <a:endParaRPr sz="800" dirty="0">
                        <a:latin typeface="微软雅黑" panose="020B0503020204020204" charset="-122"/>
                        <a:ea typeface="微软雅黑" panose="020B0503020204020204" charset="-122"/>
                        <a:cs typeface="微软雅黑" panose="020B0503020204020204" charset="-122"/>
                      </a:endParaRPr>
                    </a:p>
                    <a:p>
                      <a:pPr marL="445770" algn="l" rtl="0" eaLnBrk="0">
                        <a:lnSpc>
                          <a:spcPct val="88000"/>
                        </a:lnSpc>
                        <a:spcBef>
                          <a:spcPts val="735"/>
                        </a:spcBef>
                      </a:pPr>
                      <a:r>
                        <a:rPr sz="800" kern="0" spc="0" dirty="0">
                          <a:solidFill>
                            <a:srgbClr val="231F20">
                              <a:alpha val="100000"/>
                            </a:srgbClr>
                          </a:solidFill>
                          <a:latin typeface="微软雅黑" panose="020B0503020204020204" charset="-122"/>
                          <a:ea typeface="微软雅黑" panose="020B0503020204020204" charset="-122"/>
                          <a:cs typeface="微软雅黑" panose="020B0503020204020204" charset="-122"/>
                        </a:rPr>
                        <a:t>12000</a:t>
                      </a:r>
                      <a:endParaRPr sz="800" dirty="0">
                        <a:latin typeface="微软雅黑" panose="020B0503020204020204" charset="-122"/>
                        <a:ea typeface="微软雅黑" panose="020B0503020204020204" charset="-122"/>
                        <a:cs typeface="微软雅黑" panose="020B0503020204020204" charset="-122"/>
                      </a:endParaRPr>
                    </a:p>
                    <a:p>
                      <a:pPr marL="573405" algn="l" rtl="0" eaLnBrk="0">
                        <a:lnSpc>
                          <a:spcPct val="88000"/>
                        </a:lnSpc>
                        <a:spcBef>
                          <a:spcPts val="1040"/>
                        </a:spcBef>
                      </a:pPr>
                      <a:r>
                        <a:rPr sz="800" kern="0" spc="-20" dirty="0">
                          <a:solidFill>
                            <a:srgbClr val="231F20">
                              <a:alpha val="100000"/>
                            </a:srgbClr>
                          </a:solidFill>
                          <a:latin typeface="微软雅黑" panose="020B0503020204020204" charset="-122"/>
                          <a:ea typeface="微软雅黑" panose="020B0503020204020204" charset="-122"/>
                          <a:cs typeface="微软雅黑" panose="020B0503020204020204" charset="-122"/>
                        </a:rPr>
                        <a:t>6</a:t>
                      </a:r>
                      <a:endParaRPr sz="800" dirty="0">
                        <a:latin typeface="微软雅黑" panose="020B0503020204020204" charset="-122"/>
                        <a:ea typeface="微软雅黑" panose="020B0503020204020204" charset="-122"/>
                        <a:cs typeface="微软雅黑" panose="020B0503020204020204" charset="-122"/>
                      </a:endParaRPr>
                    </a:p>
                    <a:p>
                      <a:pPr algn="l" rtl="0" eaLnBrk="0">
                        <a:lnSpc>
                          <a:spcPct val="113000"/>
                        </a:lnSpc>
                      </a:pPr>
                      <a:endParaRPr sz="1000" dirty="0">
                        <a:latin typeface="Arial" panose="020B0604020202020204"/>
                        <a:ea typeface="Arial" panose="020B0604020202020204"/>
                        <a:cs typeface="Arial" panose="020B0604020202020204"/>
                      </a:endParaRPr>
                    </a:p>
                    <a:p>
                      <a:pPr algn="l" rtl="0" eaLnBrk="0">
                        <a:lnSpc>
                          <a:spcPct val="113000"/>
                        </a:lnSpc>
                      </a:pPr>
                      <a:endParaRPr sz="1000" dirty="0">
                        <a:latin typeface="Arial" panose="020B0604020202020204"/>
                        <a:ea typeface="Arial" panose="020B0604020202020204"/>
                        <a:cs typeface="Arial" panose="020B0604020202020204"/>
                      </a:endParaRPr>
                    </a:p>
                    <a:p>
                      <a:pPr algn="l" rtl="0" eaLnBrk="0">
                        <a:lnSpc>
                          <a:spcPct val="114000"/>
                        </a:lnSpc>
                      </a:pPr>
                      <a:endParaRPr sz="1000" dirty="0">
                        <a:latin typeface="Arial" panose="020B0604020202020204"/>
                        <a:ea typeface="Arial" panose="020B0604020202020204"/>
                        <a:cs typeface="Arial" panose="020B0604020202020204"/>
                      </a:endParaRPr>
                    </a:p>
                    <a:p>
                      <a:pPr algn="l" rtl="0" eaLnBrk="0">
                        <a:lnSpc>
                          <a:spcPct val="114000"/>
                        </a:lnSpc>
                      </a:pPr>
                      <a:endParaRPr sz="1000" dirty="0">
                        <a:latin typeface="Arial" panose="020B0604020202020204"/>
                        <a:ea typeface="Arial" panose="020B0604020202020204"/>
                        <a:cs typeface="Arial" panose="020B0604020202020204"/>
                      </a:endParaRPr>
                    </a:p>
                    <a:p>
                      <a:pPr algn="l" rtl="0" eaLnBrk="0">
                        <a:lnSpc>
                          <a:spcPct val="114000"/>
                        </a:lnSpc>
                      </a:pPr>
                      <a:endParaRPr sz="1000" dirty="0">
                        <a:latin typeface="Arial" panose="020B0604020202020204"/>
                        <a:ea typeface="Arial" panose="020B0604020202020204"/>
                        <a:cs typeface="Arial" panose="020B0604020202020204"/>
                      </a:endParaRPr>
                    </a:p>
                    <a:p>
                      <a:pPr algn="l" rtl="0" eaLnBrk="0">
                        <a:lnSpc>
                          <a:spcPct val="114000"/>
                        </a:lnSpc>
                      </a:pPr>
                      <a:endParaRPr sz="1000" dirty="0">
                        <a:latin typeface="Arial" panose="020B0604020202020204"/>
                        <a:ea typeface="Arial" panose="020B0604020202020204"/>
                        <a:cs typeface="Arial" panose="020B0604020202020204"/>
                      </a:endParaRPr>
                    </a:p>
                    <a:p>
                      <a:pPr algn="l" rtl="0" eaLnBrk="0">
                        <a:lnSpc>
                          <a:spcPct val="114000"/>
                        </a:lnSpc>
                      </a:pPr>
                      <a:endParaRPr sz="1000" dirty="0">
                        <a:latin typeface="Arial" panose="020B0604020202020204"/>
                        <a:ea typeface="Arial" panose="020B0604020202020204"/>
                        <a:cs typeface="Arial" panose="020B0604020202020204"/>
                      </a:endParaRPr>
                    </a:p>
                    <a:p>
                      <a:pPr marL="538480" algn="l" rtl="0" eaLnBrk="0">
                        <a:lnSpc>
                          <a:spcPct val="88000"/>
                        </a:lnSpc>
                        <a:spcBef>
                          <a:spcPts val="245"/>
                        </a:spcBef>
                      </a:pPr>
                      <a:r>
                        <a:rPr sz="800" kern="0" spc="-20" dirty="0">
                          <a:solidFill>
                            <a:srgbClr val="231F20">
                              <a:alpha val="100000"/>
                            </a:srgbClr>
                          </a:solidFill>
                          <a:latin typeface="微软雅黑" panose="020B0503020204020204" charset="-122"/>
                          <a:ea typeface="微软雅黑" panose="020B0503020204020204" charset="-122"/>
                          <a:cs typeface="微软雅黑" panose="020B0503020204020204" charset="-122"/>
                        </a:rPr>
                        <a:t>-10</a:t>
                      </a:r>
                      <a:endParaRPr sz="800" dirty="0">
                        <a:latin typeface="微软雅黑" panose="020B0503020204020204" charset="-122"/>
                        <a:ea typeface="微软雅黑" panose="020B0503020204020204" charset="-122"/>
                        <a:cs typeface="微软雅黑" panose="020B0503020204020204" charset="-122"/>
                      </a:endParaRPr>
                    </a:p>
                    <a:p>
                      <a:pPr algn="l" rtl="0" eaLnBrk="0">
                        <a:lnSpc>
                          <a:spcPct val="102000"/>
                        </a:lnSpc>
                      </a:pPr>
                      <a:endParaRPr sz="1000" dirty="0">
                        <a:latin typeface="Arial" panose="020B0604020202020204"/>
                        <a:ea typeface="Arial" panose="020B0604020202020204"/>
                        <a:cs typeface="Arial" panose="020B0604020202020204"/>
                      </a:endParaRPr>
                    </a:p>
                    <a:p>
                      <a:pPr algn="l" rtl="0" eaLnBrk="0">
                        <a:lnSpc>
                          <a:spcPct val="102000"/>
                        </a:lnSpc>
                      </a:pPr>
                      <a:endParaRPr sz="1000" dirty="0">
                        <a:latin typeface="Arial" panose="020B0604020202020204"/>
                        <a:ea typeface="Arial" panose="020B0604020202020204"/>
                        <a:cs typeface="Arial" panose="020B0604020202020204"/>
                      </a:endParaRPr>
                    </a:p>
                    <a:p>
                      <a:pPr marL="569595" algn="l" rtl="0" eaLnBrk="0">
                        <a:lnSpc>
                          <a:spcPct val="88000"/>
                        </a:lnSpc>
                        <a:spcBef>
                          <a:spcPts val="245"/>
                        </a:spcBef>
                      </a:pPr>
                      <a:r>
                        <a:rPr sz="800" kern="0" spc="-20" dirty="0">
                          <a:solidFill>
                            <a:srgbClr val="231F20">
                              <a:alpha val="100000"/>
                            </a:srgbClr>
                          </a:solidFill>
                          <a:latin typeface="微软雅黑" panose="020B0503020204020204" charset="-122"/>
                          <a:ea typeface="微软雅黑" panose="020B0503020204020204" charset="-122"/>
                          <a:cs typeface="微软雅黑" panose="020B0503020204020204" charset="-122"/>
                        </a:rPr>
                        <a:t>10</a:t>
                      </a:r>
                      <a:endParaRPr sz="800" dirty="0">
                        <a:latin typeface="微软雅黑" panose="020B0503020204020204" charset="-122"/>
                        <a:ea typeface="微软雅黑" panose="020B0503020204020204" charset="-122"/>
                        <a:cs typeface="微软雅黑" panose="020B0503020204020204" charset="-122"/>
                      </a:endParaRPr>
                    </a:p>
                    <a:p>
                      <a:pPr algn="l" rtl="0" eaLnBrk="0">
                        <a:lnSpc>
                          <a:spcPct val="111000"/>
                        </a:lnSpc>
                      </a:pPr>
                      <a:endParaRPr sz="800" dirty="0">
                        <a:latin typeface="Arial" panose="020B0604020202020204"/>
                        <a:ea typeface="Arial" panose="020B0604020202020204"/>
                        <a:cs typeface="Arial" panose="020B0604020202020204"/>
                      </a:endParaRPr>
                    </a:p>
                    <a:p>
                      <a:pPr marL="624840" algn="l" rtl="0" eaLnBrk="0">
                        <a:lnSpc>
                          <a:spcPct val="88000"/>
                        </a:lnSpc>
                        <a:spcBef>
                          <a:spcPts val="0"/>
                        </a:spcBef>
                      </a:pPr>
                      <a:r>
                        <a:rPr sz="800" kern="0" spc="-20" dirty="0">
                          <a:solidFill>
                            <a:srgbClr val="231F20">
                              <a:alpha val="100000"/>
                            </a:srgbClr>
                          </a:solidFill>
                          <a:latin typeface="微软雅黑" panose="020B0503020204020204" charset="-122"/>
                          <a:ea typeface="微软雅黑" panose="020B0503020204020204" charset="-122"/>
                          <a:cs typeface="微软雅黑" panose="020B0503020204020204" charset="-122"/>
                        </a:rPr>
                        <a:t>2</a:t>
                      </a:r>
                      <a:endParaRPr sz="800" dirty="0">
                        <a:latin typeface="微软雅黑" panose="020B0503020204020204" charset="-122"/>
                        <a:ea typeface="微软雅黑" panose="020B0503020204020204" charset="-122"/>
                        <a:cs typeface="微软雅黑" panose="020B0503020204020204" charset="-122"/>
                      </a:endParaRPr>
                    </a:p>
                  </a:txBody>
                  <a:tcPr marL="0" marR="0" marT="0" marB="0" vert="horz">
                    <a:lnL w="9525" cap="flat" cmpd="sng" algn="ctr">
                      <a:solidFill>
                        <a:srgbClr val="21294D"/>
                      </a:solidFill>
                      <a:prstDash val="solid"/>
                      <a:round/>
                      <a:headEnd type="none" w="med" len="med"/>
                      <a:tailEnd type="none" w="med" len="med"/>
                    </a:lnL>
                    <a:lnR w="9525" cap="flat" cmpd="sng" algn="ctr">
                      <a:solidFill>
                        <a:srgbClr val="21294D"/>
                      </a:solidFill>
                      <a:prstDash val="solid"/>
                      <a:round/>
                      <a:headEnd type="none" w="med" len="med"/>
                      <a:tailEnd type="none" w="med" len="med"/>
                    </a:lnR>
                    <a:lnT>
                      <a:noFill/>
                    </a:lnT>
                    <a:lnB>
                      <a:noFill/>
                    </a:lnB>
                  </a:tcPr>
                </a:tc>
              </a:tr>
            </a:tbl>
          </a:graphicData>
        </a:graphic>
      </p:graphicFrame>
      <p:sp>
        <p:nvSpPr>
          <p:cNvPr id="2584" name="textbox 2584"/>
          <p:cNvSpPr/>
          <p:nvPr/>
        </p:nvSpPr>
        <p:spPr>
          <a:xfrm>
            <a:off x="6535764" y="4788563"/>
            <a:ext cx="283209" cy="2375535"/>
          </a:xfrm>
          <a:prstGeom prst="rect">
            <a:avLst/>
          </a:prstGeom>
          <a:noFill/>
          <a:ln w="0" cap="flat">
            <a:noFill/>
            <a:prstDash val="solid"/>
            <a:miter lim="0"/>
          </a:ln>
        </p:spPr>
        <p:txBody>
          <a:bodyPr vert="horz" wrap="square" lIns="0" tIns="0" rIns="0" bIns="0"/>
          <a:p>
            <a:pPr algn="l" rtl="0" eaLnBrk="0">
              <a:lnSpc>
                <a:spcPct val="82000"/>
              </a:lnSpc>
            </a:pPr>
            <a:endParaRPr sz="100" dirty="0">
              <a:latin typeface="Arial" panose="020B0604020202020204"/>
              <a:ea typeface="Arial" panose="020B0604020202020204"/>
              <a:cs typeface="Arial" panose="020B0604020202020204"/>
            </a:endParaRPr>
          </a:p>
          <a:p>
            <a:pPr marL="12700" algn="l" rtl="0" eaLnBrk="0">
              <a:lnSpc>
                <a:spcPct val="80000"/>
              </a:lnSpc>
            </a:pPr>
            <a:r>
              <a:rPr sz="800" kern="0" spc="10" dirty="0">
                <a:solidFill>
                  <a:srgbClr val="FFFFFF">
                    <a:alpha val="100000"/>
                  </a:srgbClr>
                </a:solidFill>
                <a:latin typeface="微软雅黑" panose="020B0503020204020204" charset="-122"/>
                <a:ea typeface="微软雅黑" panose="020B0503020204020204" charset="-122"/>
                <a:cs typeface="微软雅黑" panose="020B0503020204020204" charset="-122"/>
              </a:rPr>
              <a:t>UNIT</a:t>
            </a:r>
            <a:endParaRPr sz="800" dirty="0">
              <a:latin typeface="微软雅黑" panose="020B0503020204020204" charset="-122"/>
              <a:ea typeface="微软雅黑" panose="020B0503020204020204" charset="-122"/>
              <a:cs typeface="微软雅黑" panose="020B0503020204020204" charset="-122"/>
            </a:endParaRPr>
          </a:p>
          <a:p>
            <a:pPr marL="35560" algn="l" rtl="0" eaLnBrk="0">
              <a:lnSpc>
                <a:spcPct val="80000"/>
              </a:lnSpc>
              <a:spcBef>
                <a:spcPts val="595"/>
              </a:spcBef>
            </a:pPr>
            <a:r>
              <a:rPr sz="800" kern="0" spc="-20" dirty="0">
                <a:solidFill>
                  <a:srgbClr val="231F20">
                    <a:alpha val="100000"/>
                  </a:srgbClr>
                </a:solidFill>
                <a:latin typeface="微软雅黑" panose="020B0503020204020204" charset="-122"/>
                <a:ea typeface="微软雅黑" panose="020B0503020204020204" charset="-122"/>
                <a:cs typeface="微软雅黑" panose="020B0503020204020204" charset="-122"/>
              </a:rPr>
              <a:t>MHz</a:t>
            </a:r>
            <a:endParaRPr sz="800" dirty="0">
              <a:latin typeface="微软雅黑" panose="020B0503020204020204" charset="-122"/>
              <a:ea typeface="微软雅黑" panose="020B0503020204020204" charset="-122"/>
              <a:cs typeface="微软雅黑" panose="020B0503020204020204" charset="-122"/>
            </a:endParaRPr>
          </a:p>
          <a:p>
            <a:pPr marL="31115" algn="l" rtl="0" eaLnBrk="0">
              <a:lnSpc>
                <a:spcPct val="84000"/>
              </a:lnSpc>
              <a:spcBef>
                <a:spcPts val="1210"/>
              </a:spcBef>
            </a:pPr>
            <a:r>
              <a:rPr sz="800" kern="0" spc="10" dirty="0">
                <a:solidFill>
                  <a:srgbClr val="231F20">
                    <a:alpha val="100000"/>
                  </a:srgbClr>
                </a:solidFill>
                <a:latin typeface="微软雅黑" panose="020B0503020204020204" charset="-122"/>
                <a:ea typeface="微软雅黑" panose="020B0503020204020204" charset="-122"/>
                <a:cs typeface="微软雅黑" panose="020B0503020204020204" charset="-122"/>
              </a:rPr>
              <a:t>dBm</a:t>
            </a:r>
            <a:endParaRPr sz="800" dirty="0">
              <a:latin typeface="微软雅黑" panose="020B0503020204020204" charset="-122"/>
              <a:ea typeface="微软雅黑" panose="020B0503020204020204" charset="-122"/>
              <a:cs typeface="微软雅黑" panose="020B0503020204020204" charset="-122"/>
            </a:endParaRPr>
          </a:p>
          <a:p>
            <a:pPr marL="78740" algn="l" rtl="0" eaLnBrk="0">
              <a:lnSpc>
                <a:spcPct val="84000"/>
              </a:lnSpc>
              <a:spcBef>
                <a:spcPts val="970"/>
              </a:spcBef>
            </a:pPr>
            <a:r>
              <a:rPr sz="800" kern="0" spc="20" dirty="0">
                <a:solidFill>
                  <a:srgbClr val="231F20">
                    <a:alpha val="100000"/>
                  </a:srgbClr>
                </a:solidFill>
                <a:latin typeface="微软雅黑" panose="020B0503020204020204" charset="-122"/>
                <a:ea typeface="微软雅黑" panose="020B0503020204020204" charset="-122"/>
                <a:cs typeface="微软雅黑" panose="020B0503020204020204" charset="-122"/>
              </a:rPr>
              <a:t>dB</a:t>
            </a:r>
            <a:endParaRPr sz="800" dirty="0">
              <a:latin typeface="微软雅黑" panose="020B0503020204020204" charset="-122"/>
              <a:ea typeface="微软雅黑" panose="020B0503020204020204" charset="-122"/>
              <a:cs typeface="微软雅黑" panose="020B0503020204020204" charset="-122"/>
            </a:endParaRPr>
          </a:p>
          <a:p>
            <a:pPr marL="31115" algn="l" rtl="0" eaLnBrk="0">
              <a:lnSpc>
                <a:spcPct val="84000"/>
              </a:lnSpc>
              <a:spcBef>
                <a:spcPts val="990"/>
              </a:spcBef>
            </a:pPr>
            <a:r>
              <a:rPr sz="800" kern="0" spc="10" dirty="0">
                <a:solidFill>
                  <a:srgbClr val="231F20">
                    <a:alpha val="100000"/>
                  </a:srgbClr>
                </a:solidFill>
                <a:latin typeface="微软雅黑" panose="020B0503020204020204" charset="-122"/>
                <a:ea typeface="微软雅黑" panose="020B0503020204020204" charset="-122"/>
                <a:cs typeface="微软雅黑" panose="020B0503020204020204" charset="-122"/>
              </a:rPr>
              <a:t>dBm</a:t>
            </a:r>
            <a:endParaRPr sz="800" dirty="0">
              <a:latin typeface="微软雅黑" panose="020B0503020204020204" charset="-122"/>
              <a:ea typeface="微软雅黑" panose="020B0503020204020204" charset="-122"/>
              <a:cs typeface="微软雅黑" panose="020B0503020204020204" charset="-122"/>
            </a:endParaRPr>
          </a:p>
          <a:p>
            <a:pPr marL="78740" algn="l" rtl="0" eaLnBrk="0">
              <a:lnSpc>
                <a:spcPct val="84000"/>
              </a:lnSpc>
              <a:spcBef>
                <a:spcPts val="980"/>
              </a:spcBef>
            </a:pPr>
            <a:r>
              <a:rPr sz="800" kern="0" spc="20" dirty="0">
                <a:solidFill>
                  <a:srgbClr val="231F20">
                    <a:alpha val="100000"/>
                  </a:srgbClr>
                </a:solidFill>
                <a:latin typeface="微软雅黑" panose="020B0503020204020204" charset="-122"/>
                <a:ea typeface="微软雅黑" panose="020B0503020204020204" charset="-122"/>
                <a:cs typeface="微软雅黑" panose="020B0503020204020204" charset="-122"/>
              </a:rPr>
              <a:t>dB</a:t>
            </a:r>
            <a:endParaRPr sz="800" dirty="0">
              <a:latin typeface="微软雅黑" panose="020B0503020204020204" charset="-122"/>
              <a:ea typeface="微软雅黑" panose="020B0503020204020204" charset="-122"/>
              <a:cs typeface="微软雅黑" panose="020B0503020204020204" charset="-122"/>
            </a:endParaRPr>
          </a:p>
          <a:p>
            <a:pPr marL="107315" algn="l" rtl="0" eaLnBrk="0">
              <a:lnSpc>
                <a:spcPct val="81000"/>
              </a:lnSpc>
              <a:spcBef>
                <a:spcPts val="1030"/>
              </a:spcBef>
            </a:pPr>
            <a:r>
              <a:rPr sz="800" kern="0" spc="-20" dirty="0">
                <a:solidFill>
                  <a:srgbClr val="231F20">
                    <a:alpha val="100000"/>
                  </a:srgbClr>
                </a:solidFill>
                <a:latin typeface="微软雅黑" panose="020B0503020204020204" charset="-122"/>
                <a:ea typeface="微软雅黑" panose="020B0503020204020204" charset="-122"/>
                <a:cs typeface="微软雅黑" panose="020B0503020204020204" charset="-122"/>
              </a:rPr>
              <a:t>Ω</a:t>
            </a:r>
            <a:endParaRPr sz="800" dirty="0">
              <a:latin typeface="微软雅黑" panose="020B0503020204020204" charset="-122"/>
              <a:ea typeface="微软雅黑" panose="020B0503020204020204" charset="-122"/>
              <a:cs typeface="微软雅黑" panose="020B0503020204020204" charset="-122"/>
            </a:endParaRPr>
          </a:p>
          <a:p>
            <a:pPr marL="50165" algn="l" rtl="0" eaLnBrk="0">
              <a:lnSpc>
                <a:spcPct val="80000"/>
              </a:lnSpc>
              <a:spcBef>
                <a:spcPts val="920"/>
              </a:spcBef>
            </a:pPr>
            <a:r>
              <a:rPr sz="800" kern="0" spc="30" dirty="0">
                <a:solidFill>
                  <a:srgbClr val="231F20">
                    <a:alpha val="100000"/>
                  </a:srgbClr>
                </a:solidFill>
                <a:latin typeface="HarmonyOS Sans SC" panose="00000500000000000000" charset="-122"/>
                <a:ea typeface="HarmonyOS Sans SC" panose="00000500000000000000" charset="-122"/>
                <a:cs typeface="HarmonyOS Sans SC" panose="00000500000000000000" charset="-122"/>
              </a:rPr>
              <a:t>dBc</a:t>
            </a:r>
            <a:endParaRPr sz="800" dirty="0">
              <a:latin typeface="HarmonyOS Sans SC" panose="00000500000000000000" charset="-122"/>
              <a:ea typeface="HarmonyOS Sans SC" panose="00000500000000000000" charset="-122"/>
              <a:cs typeface="HarmonyOS Sans SC" panose="00000500000000000000" charset="-122"/>
            </a:endParaRPr>
          </a:p>
          <a:p>
            <a:pPr marL="50165" algn="l" rtl="0" eaLnBrk="0">
              <a:lnSpc>
                <a:spcPct val="80000"/>
              </a:lnSpc>
              <a:spcBef>
                <a:spcPts val="1020"/>
              </a:spcBef>
            </a:pPr>
            <a:r>
              <a:rPr sz="800" kern="0" spc="30" dirty="0">
                <a:solidFill>
                  <a:srgbClr val="231F20">
                    <a:alpha val="100000"/>
                  </a:srgbClr>
                </a:solidFill>
                <a:latin typeface="HarmonyOS Sans SC" panose="00000500000000000000" charset="-122"/>
                <a:ea typeface="HarmonyOS Sans SC" panose="00000500000000000000" charset="-122"/>
                <a:cs typeface="HarmonyOS Sans SC" panose="00000500000000000000" charset="-122"/>
              </a:rPr>
              <a:t>dBc</a:t>
            </a:r>
            <a:endParaRPr sz="800" dirty="0">
              <a:latin typeface="HarmonyOS Sans SC" panose="00000500000000000000" charset="-122"/>
              <a:ea typeface="HarmonyOS Sans SC" panose="00000500000000000000" charset="-122"/>
              <a:cs typeface="HarmonyOS Sans SC" panose="00000500000000000000" charset="-122"/>
            </a:endParaRPr>
          </a:p>
          <a:p>
            <a:pPr marL="24130" algn="l" rtl="0" eaLnBrk="0">
              <a:lnSpc>
                <a:spcPct val="78000"/>
              </a:lnSpc>
              <a:spcBef>
                <a:spcPts val="1010"/>
              </a:spcBef>
            </a:pPr>
            <a:r>
              <a:rPr sz="800" kern="0" spc="100" dirty="0">
                <a:solidFill>
                  <a:srgbClr val="231F20">
                    <a:alpha val="100000"/>
                  </a:srgbClr>
                </a:solidFill>
                <a:latin typeface="HarmonyOS Sans SC" panose="00000500000000000000" charset="-122"/>
                <a:ea typeface="HarmonyOS Sans SC" panose="00000500000000000000" charset="-122"/>
                <a:cs typeface="HarmonyOS Sans SC" panose="00000500000000000000" charset="-122"/>
              </a:rPr>
              <a:t>VAC</a:t>
            </a:r>
            <a:endParaRPr sz="800" dirty="0">
              <a:latin typeface="HarmonyOS Sans SC" panose="00000500000000000000" charset="-122"/>
              <a:ea typeface="HarmonyOS Sans SC" panose="00000500000000000000" charset="-122"/>
              <a:cs typeface="HarmonyOS Sans SC" panose="00000500000000000000" charset="-122"/>
            </a:endParaRPr>
          </a:p>
          <a:p>
            <a:pPr algn="l" rtl="0" eaLnBrk="0">
              <a:lnSpc>
                <a:spcPct val="110000"/>
              </a:lnSpc>
            </a:pPr>
            <a:endParaRPr sz="900" dirty="0">
              <a:latin typeface="Arial" panose="020B0604020202020204"/>
              <a:ea typeface="Arial" panose="020B0604020202020204"/>
              <a:cs typeface="Arial" panose="020B0604020202020204"/>
            </a:endParaRPr>
          </a:p>
          <a:p>
            <a:pPr algn="l" rtl="0" eaLnBrk="0">
              <a:lnSpc>
                <a:spcPct val="7000"/>
              </a:lnSpc>
            </a:pPr>
            <a:endParaRPr sz="100" dirty="0">
              <a:latin typeface="Arial" panose="020B0604020202020204"/>
              <a:ea typeface="Arial" panose="020B0604020202020204"/>
              <a:cs typeface="Arial" panose="020B0604020202020204"/>
            </a:endParaRPr>
          </a:p>
          <a:p>
            <a:pPr marL="90805" algn="l" rtl="0" eaLnBrk="0">
              <a:lnSpc>
                <a:spcPct val="80000"/>
              </a:lnSpc>
            </a:pPr>
            <a:r>
              <a:rPr sz="800" kern="0" spc="20" dirty="0">
                <a:solidFill>
                  <a:srgbClr val="231F20">
                    <a:alpha val="100000"/>
                  </a:srgbClr>
                </a:solidFill>
                <a:latin typeface="微软雅黑" panose="020B0503020204020204" charset="-122"/>
                <a:ea typeface="微软雅黑" panose="020B0503020204020204" charset="-122"/>
                <a:cs typeface="微软雅黑" panose="020B0503020204020204" charset="-122"/>
              </a:rPr>
              <a:t>A</a:t>
            </a:r>
            <a:endParaRPr sz="800" dirty="0">
              <a:latin typeface="微软雅黑" panose="020B0503020204020204" charset="-122"/>
              <a:ea typeface="微软雅黑" panose="020B0503020204020204" charset="-122"/>
              <a:cs typeface="微软雅黑" panose="020B0503020204020204" charset="-122"/>
            </a:endParaRPr>
          </a:p>
        </p:txBody>
      </p:sp>
      <p:sp>
        <p:nvSpPr>
          <p:cNvPr id="2594" name="textbox 2594"/>
          <p:cNvSpPr/>
          <p:nvPr/>
        </p:nvSpPr>
        <p:spPr>
          <a:xfrm>
            <a:off x="862573" y="7729084"/>
            <a:ext cx="1614169" cy="1437639"/>
          </a:xfrm>
          <a:prstGeom prst="rect">
            <a:avLst/>
          </a:prstGeom>
          <a:noFill/>
          <a:ln w="0" cap="flat">
            <a:noFill/>
            <a:prstDash val="solid"/>
            <a:miter lim="0"/>
          </a:ln>
        </p:spPr>
        <p:txBody>
          <a:bodyPr vert="horz" wrap="square" lIns="0" tIns="0" rIns="0" bIns="0"/>
          <a:p>
            <a:pPr algn="l" rtl="0" eaLnBrk="0">
              <a:lnSpc>
                <a:spcPct val="82000"/>
              </a:lnSpc>
            </a:pPr>
            <a:endParaRPr sz="100" dirty="0">
              <a:latin typeface="Arial" panose="020B0604020202020204"/>
              <a:ea typeface="Arial" panose="020B0604020202020204"/>
              <a:cs typeface="Arial" panose="020B0604020202020204"/>
            </a:endParaRPr>
          </a:p>
          <a:p>
            <a:pPr marL="478790" algn="l" rtl="0" eaLnBrk="0">
              <a:lnSpc>
                <a:spcPct val="80000"/>
              </a:lnSpc>
            </a:pPr>
            <a:r>
              <a:rPr sz="800" kern="0" spc="70" dirty="0">
                <a:solidFill>
                  <a:srgbClr val="FFFFFF">
                    <a:alpha val="100000"/>
                  </a:srgbClr>
                </a:solidFill>
                <a:latin typeface="微软雅黑" panose="020B0503020204020204" charset="-122"/>
                <a:ea typeface="微软雅黑" panose="020B0503020204020204" charset="-122"/>
                <a:cs typeface="微软雅黑" panose="020B0503020204020204" charset="-122"/>
              </a:rPr>
              <a:t>PARAMETER</a:t>
            </a:r>
            <a:endParaRPr sz="800" dirty="0">
              <a:latin typeface="微软雅黑" panose="020B0503020204020204" charset="-122"/>
              <a:ea typeface="微软雅黑" panose="020B0503020204020204" charset="-122"/>
              <a:cs typeface="微软雅黑" panose="020B0503020204020204" charset="-122"/>
            </a:endParaRPr>
          </a:p>
          <a:p>
            <a:pPr marL="40640" algn="l" rtl="0" eaLnBrk="0">
              <a:lnSpc>
                <a:spcPct val="88000"/>
              </a:lnSpc>
              <a:spcBef>
                <a:spcPts val="550"/>
              </a:spcBef>
            </a:pPr>
            <a:r>
              <a:rPr sz="800" kern="0" spc="0" dirty="0">
                <a:solidFill>
                  <a:srgbClr val="231F20">
                    <a:alpha val="100000"/>
                  </a:srgbClr>
                </a:solidFill>
                <a:latin typeface="微软雅黑" panose="020B0503020204020204" charset="-122"/>
                <a:ea typeface="微软雅黑" panose="020B0503020204020204" charset="-122"/>
                <a:cs typeface="微软雅黑" panose="020B0503020204020204" charset="-122"/>
              </a:rPr>
              <a:t>Dimensions</a:t>
            </a:r>
            <a:r>
              <a:rPr sz="800" kern="0" spc="50" dirty="0">
                <a:solidFill>
                  <a:srgbClr val="231F20">
                    <a:alpha val="100000"/>
                  </a:srgbClr>
                </a:solidFill>
                <a:latin typeface="微软雅黑" panose="020B0503020204020204" charset="-122"/>
                <a:ea typeface="微软雅黑" panose="020B0503020204020204" charset="-122"/>
                <a:cs typeface="微软雅黑" panose="020B0503020204020204" charset="-122"/>
              </a:rPr>
              <a:t>  (</a:t>
            </a:r>
            <a:r>
              <a:rPr sz="800" kern="0" spc="0" dirty="0">
                <a:solidFill>
                  <a:srgbClr val="231F20">
                    <a:alpha val="100000"/>
                  </a:srgbClr>
                </a:solidFill>
                <a:latin typeface="微软雅黑" panose="020B0503020204020204" charset="-122"/>
                <a:ea typeface="微软雅黑" panose="020B0503020204020204" charset="-122"/>
                <a:cs typeface="微软雅黑" panose="020B0503020204020204" charset="-122"/>
              </a:rPr>
              <a:t>L</a:t>
            </a:r>
            <a:r>
              <a:rPr sz="800" kern="0" spc="50" dirty="0">
                <a:solidFill>
                  <a:srgbClr val="231F20">
                    <a:alpha val="100000"/>
                  </a:srgbClr>
                </a:solidFill>
                <a:latin typeface="微软雅黑" panose="020B0503020204020204" charset="-122"/>
                <a:ea typeface="微软雅黑" panose="020B0503020204020204" charset="-122"/>
                <a:cs typeface="微软雅黑" panose="020B0503020204020204" charset="-122"/>
              </a:rPr>
              <a:t> </a:t>
            </a:r>
            <a:r>
              <a:rPr sz="800" kern="0" spc="0" dirty="0">
                <a:solidFill>
                  <a:srgbClr val="231F20">
                    <a:alpha val="100000"/>
                  </a:srgbClr>
                </a:solidFill>
                <a:latin typeface="微软雅黑" panose="020B0503020204020204" charset="-122"/>
                <a:ea typeface="微软雅黑" panose="020B0503020204020204" charset="-122"/>
                <a:cs typeface="微软雅黑" panose="020B0503020204020204" charset="-122"/>
              </a:rPr>
              <a:t>x</a:t>
            </a:r>
            <a:r>
              <a:rPr sz="800" kern="0" spc="50" dirty="0">
                <a:solidFill>
                  <a:srgbClr val="231F20">
                    <a:alpha val="100000"/>
                  </a:srgbClr>
                </a:solidFill>
                <a:latin typeface="微软雅黑" panose="020B0503020204020204" charset="-122"/>
                <a:ea typeface="微软雅黑" panose="020B0503020204020204" charset="-122"/>
                <a:cs typeface="微软雅黑" panose="020B0503020204020204" charset="-122"/>
              </a:rPr>
              <a:t> </a:t>
            </a:r>
            <a:r>
              <a:rPr sz="800" kern="0" spc="0" dirty="0">
                <a:solidFill>
                  <a:srgbClr val="231F20">
                    <a:alpha val="100000"/>
                  </a:srgbClr>
                </a:solidFill>
                <a:latin typeface="微软雅黑" panose="020B0503020204020204" charset="-122"/>
                <a:ea typeface="微软雅黑" panose="020B0503020204020204" charset="-122"/>
                <a:cs typeface="微软雅黑" panose="020B0503020204020204" charset="-122"/>
              </a:rPr>
              <a:t>W</a:t>
            </a:r>
            <a:r>
              <a:rPr sz="800" kern="0" spc="50" dirty="0">
                <a:solidFill>
                  <a:srgbClr val="231F20">
                    <a:alpha val="100000"/>
                  </a:srgbClr>
                </a:solidFill>
                <a:latin typeface="微软雅黑" panose="020B0503020204020204" charset="-122"/>
                <a:ea typeface="微软雅黑" panose="020B0503020204020204" charset="-122"/>
                <a:cs typeface="微软雅黑" panose="020B0503020204020204" charset="-122"/>
              </a:rPr>
              <a:t> </a:t>
            </a:r>
            <a:r>
              <a:rPr sz="800" kern="0" spc="0" dirty="0">
                <a:solidFill>
                  <a:srgbClr val="231F20">
                    <a:alpha val="100000"/>
                  </a:srgbClr>
                </a:solidFill>
                <a:latin typeface="微软雅黑" panose="020B0503020204020204" charset="-122"/>
                <a:ea typeface="微软雅黑" panose="020B0503020204020204" charset="-122"/>
                <a:cs typeface="微软雅黑" panose="020B0503020204020204" charset="-122"/>
              </a:rPr>
              <a:t>x</a:t>
            </a:r>
            <a:r>
              <a:rPr sz="800" kern="0" spc="60" dirty="0">
                <a:solidFill>
                  <a:srgbClr val="231F20">
                    <a:alpha val="100000"/>
                  </a:srgbClr>
                </a:solidFill>
                <a:latin typeface="微软雅黑" panose="020B0503020204020204" charset="-122"/>
                <a:ea typeface="微软雅黑" panose="020B0503020204020204" charset="-122"/>
                <a:cs typeface="微软雅黑" panose="020B0503020204020204" charset="-122"/>
              </a:rPr>
              <a:t>  </a:t>
            </a:r>
            <a:r>
              <a:rPr sz="800" kern="0" spc="0" dirty="0">
                <a:solidFill>
                  <a:srgbClr val="231F20">
                    <a:alpha val="100000"/>
                  </a:srgbClr>
                </a:solidFill>
                <a:latin typeface="微软雅黑" panose="020B0503020204020204" charset="-122"/>
                <a:ea typeface="微软雅黑" panose="020B0503020204020204" charset="-122"/>
                <a:cs typeface="微软雅黑" panose="020B0503020204020204" charset="-122"/>
              </a:rPr>
              <a:t>H</a:t>
            </a:r>
            <a:r>
              <a:rPr sz="800" kern="0" spc="50" dirty="0">
                <a:solidFill>
                  <a:srgbClr val="231F20">
                    <a:alpha val="100000"/>
                  </a:srgbClr>
                </a:solidFill>
                <a:latin typeface="微软雅黑" panose="020B0503020204020204" charset="-122"/>
                <a:ea typeface="微软雅黑" panose="020B0503020204020204" charset="-122"/>
                <a:cs typeface="微软雅黑" panose="020B0503020204020204" charset="-122"/>
              </a:rPr>
              <a:t>)</a:t>
            </a:r>
            <a:endParaRPr sz="800" dirty="0">
              <a:latin typeface="微软雅黑" panose="020B0503020204020204" charset="-122"/>
              <a:ea typeface="微软雅黑" panose="020B0503020204020204" charset="-122"/>
              <a:cs typeface="微软雅黑" panose="020B0503020204020204" charset="-122"/>
            </a:endParaRPr>
          </a:p>
          <a:p>
            <a:pPr marL="40640" algn="l" rtl="0" eaLnBrk="0">
              <a:lnSpc>
                <a:spcPct val="100000"/>
              </a:lnSpc>
              <a:spcBef>
                <a:spcPts val="680"/>
              </a:spcBef>
            </a:pPr>
            <a:r>
              <a:rPr sz="800" kern="0" spc="0" dirty="0">
                <a:solidFill>
                  <a:srgbClr val="231F20">
                    <a:alpha val="100000"/>
                  </a:srgbClr>
                </a:solidFill>
                <a:latin typeface="微软雅黑" panose="020B0503020204020204" charset="-122"/>
                <a:ea typeface="微软雅黑" panose="020B0503020204020204" charset="-122"/>
                <a:cs typeface="微软雅黑" panose="020B0503020204020204" charset="-122"/>
              </a:rPr>
              <a:t>RF</a:t>
            </a:r>
            <a:r>
              <a:rPr sz="800" kern="0" spc="40" dirty="0">
                <a:solidFill>
                  <a:srgbClr val="231F20">
                    <a:alpha val="100000"/>
                  </a:srgbClr>
                </a:solidFill>
                <a:latin typeface="微软雅黑" panose="020B0503020204020204" charset="-122"/>
                <a:ea typeface="微软雅黑" panose="020B0503020204020204" charset="-122"/>
                <a:cs typeface="微软雅黑" panose="020B0503020204020204" charset="-122"/>
              </a:rPr>
              <a:t> </a:t>
            </a:r>
            <a:r>
              <a:rPr sz="800" kern="0" spc="0" dirty="0">
                <a:solidFill>
                  <a:srgbClr val="231F20">
                    <a:alpha val="100000"/>
                  </a:srgbClr>
                </a:solidFill>
                <a:latin typeface="微软雅黑" panose="020B0503020204020204" charset="-122"/>
                <a:ea typeface="微软雅黑" panose="020B0503020204020204" charset="-122"/>
                <a:cs typeface="微软雅黑" panose="020B0503020204020204" charset="-122"/>
              </a:rPr>
              <a:t>Connectors</a:t>
            </a:r>
            <a:r>
              <a:rPr sz="800" kern="0" spc="60" dirty="0">
                <a:solidFill>
                  <a:srgbClr val="231F20">
                    <a:alpha val="100000"/>
                  </a:srgbClr>
                </a:solidFill>
                <a:latin typeface="微软雅黑" panose="020B0503020204020204" charset="-122"/>
                <a:ea typeface="微软雅黑" panose="020B0503020204020204" charset="-122"/>
                <a:cs typeface="微软雅黑" panose="020B0503020204020204" charset="-122"/>
              </a:rPr>
              <a:t> </a:t>
            </a:r>
            <a:r>
              <a:rPr sz="800" kern="0" spc="40" dirty="0">
                <a:solidFill>
                  <a:srgbClr val="231F20">
                    <a:alpha val="100000"/>
                  </a:srgbClr>
                </a:solidFill>
                <a:latin typeface="微软雅黑" panose="020B0503020204020204" charset="-122"/>
                <a:ea typeface="微软雅黑" panose="020B0503020204020204" charset="-122"/>
                <a:cs typeface="微软雅黑" panose="020B0503020204020204" charset="-122"/>
              </a:rPr>
              <a:t>(</a:t>
            </a:r>
            <a:r>
              <a:rPr sz="800" kern="0" spc="0" dirty="0">
                <a:solidFill>
                  <a:srgbClr val="231F20">
                    <a:alpha val="100000"/>
                  </a:srgbClr>
                </a:solidFill>
                <a:latin typeface="微软雅黑" panose="020B0503020204020204" charset="-122"/>
                <a:ea typeface="微软雅黑" panose="020B0503020204020204" charset="-122"/>
                <a:cs typeface="微软雅黑" panose="020B0503020204020204" charset="-122"/>
              </a:rPr>
              <a:t>Input</a:t>
            </a:r>
            <a:r>
              <a:rPr sz="800" kern="0" spc="40" dirty="0">
                <a:solidFill>
                  <a:srgbClr val="231F20">
                    <a:alpha val="100000"/>
                  </a:srgbClr>
                </a:solidFill>
                <a:latin typeface="微软雅黑" panose="020B0503020204020204" charset="-122"/>
                <a:ea typeface="微软雅黑" panose="020B0503020204020204" charset="-122"/>
                <a:cs typeface="微软雅黑" panose="020B0503020204020204" charset="-122"/>
              </a:rPr>
              <a:t> /</a:t>
            </a:r>
            <a:r>
              <a:rPr sz="800" kern="0" spc="60" dirty="0">
                <a:solidFill>
                  <a:srgbClr val="231F20">
                    <a:alpha val="100000"/>
                  </a:srgbClr>
                </a:solidFill>
                <a:latin typeface="微软雅黑" panose="020B0503020204020204" charset="-122"/>
                <a:ea typeface="微软雅黑" panose="020B0503020204020204" charset="-122"/>
                <a:cs typeface="微软雅黑" panose="020B0503020204020204" charset="-122"/>
              </a:rPr>
              <a:t> </a:t>
            </a:r>
            <a:r>
              <a:rPr sz="800" kern="0" spc="0" dirty="0">
                <a:solidFill>
                  <a:srgbClr val="231F20">
                    <a:alpha val="100000"/>
                  </a:srgbClr>
                </a:solidFill>
                <a:latin typeface="微软雅黑" panose="020B0503020204020204" charset="-122"/>
                <a:ea typeface="微软雅黑" panose="020B0503020204020204" charset="-122"/>
                <a:cs typeface="微软雅黑" panose="020B0503020204020204" charset="-122"/>
              </a:rPr>
              <a:t>Output</a:t>
            </a:r>
            <a:r>
              <a:rPr sz="800" kern="0" spc="40" dirty="0">
                <a:solidFill>
                  <a:srgbClr val="231F20">
                    <a:alpha val="100000"/>
                  </a:srgbClr>
                </a:solidFill>
                <a:latin typeface="微软雅黑" panose="020B0503020204020204" charset="-122"/>
                <a:ea typeface="微软雅黑" panose="020B0503020204020204" charset="-122"/>
                <a:cs typeface="微软雅黑" panose="020B0503020204020204" charset="-122"/>
              </a:rPr>
              <a:t>)</a:t>
            </a:r>
            <a:endParaRPr sz="800" dirty="0">
              <a:latin typeface="微软雅黑" panose="020B0503020204020204" charset="-122"/>
              <a:ea typeface="微软雅黑" panose="020B0503020204020204" charset="-122"/>
              <a:cs typeface="微软雅黑" panose="020B0503020204020204" charset="-122"/>
            </a:endParaRPr>
          </a:p>
          <a:p>
            <a:pPr marL="40640" algn="l" rtl="0" eaLnBrk="0">
              <a:lnSpc>
                <a:spcPct val="88000"/>
              </a:lnSpc>
              <a:spcBef>
                <a:spcPts val="1405"/>
              </a:spcBef>
            </a:pPr>
            <a:r>
              <a:rPr sz="800" kern="0" spc="0" dirty="0">
                <a:solidFill>
                  <a:srgbClr val="231F20">
                    <a:alpha val="100000"/>
                  </a:srgbClr>
                </a:solidFill>
                <a:latin typeface="微软雅黑" panose="020B0503020204020204" charset="-122"/>
                <a:ea typeface="微软雅黑" panose="020B0503020204020204" charset="-122"/>
                <a:cs typeface="微软雅黑" panose="020B0503020204020204" charset="-122"/>
              </a:rPr>
              <a:t>DC</a:t>
            </a:r>
            <a:r>
              <a:rPr sz="800" kern="0" spc="40" dirty="0">
                <a:solidFill>
                  <a:srgbClr val="231F20">
                    <a:alpha val="100000"/>
                  </a:srgbClr>
                </a:solidFill>
                <a:latin typeface="微软雅黑" panose="020B0503020204020204" charset="-122"/>
                <a:ea typeface="微软雅黑" panose="020B0503020204020204" charset="-122"/>
                <a:cs typeface="微软雅黑" panose="020B0503020204020204" charset="-122"/>
              </a:rPr>
              <a:t> /</a:t>
            </a:r>
            <a:r>
              <a:rPr sz="800" kern="0" spc="70" dirty="0">
                <a:solidFill>
                  <a:srgbClr val="231F20">
                    <a:alpha val="100000"/>
                  </a:srgbClr>
                </a:solidFill>
                <a:latin typeface="微软雅黑" panose="020B0503020204020204" charset="-122"/>
                <a:ea typeface="微软雅黑" panose="020B0503020204020204" charset="-122"/>
                <a:cs typeface="微软雅黑" panose="020B0503020204020204" charset="-122"/>
              </a:rPr>
              <a:t> </a:t>
            </a:r>
            <a:r>
              <a:rPr sz="800" kern="0" spc="0" dirty="0">
                <a:solidFill>
                  <a:srgbClr val="231F20">
                    <a:alpha val="100000"/>
                  </a:srgbClr>
                </a:solidFill>
                <a:latin typeface="微软雅黑" panose="020B0503020204020204" charset="-122"/>
                <a:ea typeface="微软雅黑" panose="020B0503020204020204" charset="-122"/>
                <a:cs typeface="微软雅黑" panose="020B0503020204020204" charset="-122"/>
              </a:rPr>
              <a:t>Connector</a:t>
            </a:r>
            <a:endParaRPr sz="800" dirty="0">
              <a:latin typeface="微软雅黑" panose="020B0503020204020204" charset="-122"/>
              <a:ea typeface="微软雅黑" panose="020B0503020204020204" charset="-122"/>
              <a:cs typeface="微软雅黑" panose="020B0503020204020204" charset="-122"/>
            </a:endParaRPr>
          </a:p>
          <a:p>
            <a:pPr marL="37465" algn="l" rtl="0" eaLnBrk="0">
              <a:lnSpc>
                <a:spcPct val="88000"/>
              </a:lnSpc>
              <a:spcBef>
                <a:spcPts val="1400"/>
              </a:spcBef>
            </a:pPr>
            <a:r>
              <a:rPr sz="800" kern="0" spc="-10" dirty="0">
                <a:solidFill>
                  <a:srgbClr val="231F20">
                    <a:alpha val="100000"/>
                  </a:srgbClr>
                </a:solidFill>
                <a:latin typeface="微软雅黑" panose="020B0503020204020204" charset="-122"/>
                <a:ea typeface="微软雅黑" panose="020B0503020204020204" charset="-122"/>
                <a:cs typeface="微软雅黑" panose="020B0503020204020204" charset="-122"/>
              </a:rPr>
              <a:t>Cooling</a:t>
            </a:r>
            <a:endParaRPr sz="800" dirty="0">
              <a:latin typeface="微软雅黑" panose="020B0503020204020204" charset="-122"/>
              <a:ea typeface="微软雅黑" panose="020B0503020204020204" charset="-122"/>
              <a:cs typeface="微软雅黑" panose="020B0503020204020204" charset="-122"/>
            </a:endParaRPr>
          </a:p>
          <a:p>
            <a:pPr marL="40005" algn="l" rtl="0" eaLnBrk="0">
              <a:lnSpc>
                <a:spcPts val="1415"/>
              </a:lnSpc>
            </a:pPr>
            <a:r>
              <a:rPr sz="800" kern="0" spc="-30" dirty="0">
                <a:solidFill>
                  <a:srgbClr val="231F20">
                    <a:alpha val="100000"/>
                  </a:srgbClr>
                </a:solidFill>
                <a:latin typeface="微软雅黑" panose="020B0503020204020204" charset="-122"/>
                <a:ea typeface="微软雅黑" panose="020B0503020204020204" charset="-122"/>
                <a:cs typeface="微软雅黑" panose="020B0503020204020204" charset="-122"/>
              </a:rPr>
              <a:t>Mounting</a:t>
            </a:r>
            <a:endParaRPr sz="800" dirty="0">
              <a:latin typeface="微软雅黑" panose="020B0503020204020204" charset="-122"/>
              <a:ea typeface="微软雅黑" panose="020B0503020204020204" charset="-122"/>
              <a:cs typeface="微软雅黑" panose="020B0503020204020204" charset="-122"/>
            </a:endParaRPr>
          </a:p>
          <a:p>
            <a:pPr marL="12700" algn="l" rtl="0" eaLnBrk="0">
              <a:lnSpc>
                <a:spcPts val="1405"/>
              </a:lnSpc>
            </a:pPr>
            <a:r>
              <a:rPr sz="800" kern="0" spc="-10" dirty="0">
                <a:solidFill>
                  <a:srgbClr val="231F20">
                    <a:alpha val="100000"/>
                  </a:srgbClr>
                </a:solidFill>
                <a:latin typeface="微软雅黑" panose="020B0503020204020204" charset="-122"/>
                <a:ea typeface="微软雅黑" panose="020B0503020204020204" charset="-122"/>
                <a:cs typeface="微软雅黑" panose="020B0503020204020204" charset="-122"/>
              </a:rPr>
              <a:t>Weight</a:t>
            </a:r>
            <a:endParaRPr sz="800" dirty="0">
              <a:latin typeface="微软雅黑" panose="020B0503020204020204" charset="-122"/>
              <a:ea typeface="微软雅黑" panose="020B0503020204020204" charset="-122"/>
              <a:cs typeface="微软雅黑" panose="020B0503020204020204" charset="-122"/>
            </a:endParaRPr>
          </a:p>
        </p:txBody>
      </p:sp>
      <p:sp>
        <p:nvSpPr>
          <p:cNvPr id="2598" name="textbox 2598"/>
          <p:cNvSpPr/>
          <p:nvPr/>
        </p:nvSpPr>
        <p:spPr>
          <a:xfrm>
            <a:off x="858529" y="4786409"/>
            <a:ext cx="1094105" cy="2611754"/>
          </a:xfrm>
          <a:prstGeom prst="rect">
            <a:avLst/>
          </a:prstGeom>
          <a:noFill/>
          <a:ln w="0" cap="flat">
            <a:noFill/>
            <a:prstDash val="solid"/>
            <a:miter lim="0"/>
          </a:ln>
        </p:spPr>
        <p:txBody>
          <a:bodyPr vert="horz" wrap="square" lIns="0" tIns="0" rIns="0" bIns="0"/>
          <a:p>
            <a:pPr algn="l" rtl="0" eaLnBrk="0">
              <a:lnSpc>
                <a:spcPct val="82000"/>
              </a:lnSpc>
            </a:pPr>
            <a:endParaRPr sz="100" dirty="0">
              <a:latin typeface="Arial" panose="020B0604020202020204"/>
              <a:ea typeface="Arial" panose="020B0604020202020204"/>
              <a:cs typeface="Arial" panose="020B0604020202020204"/>
            </a:endParaRPr>
          </a:p>
          <a:p>
            <a:pPr marL="19685" algn="l" rtl="0" eaLnBrk="0">
              <a:lnSpc>
                <a:spcPct val="80000"/>
              </a:lnSpc>
            </a:pPr>
            <a:r>
              <a:rPr sz="800" kern="0" spc="70" dirty="0">
                <a:solidFill>
                  <a:srgbClr val="FFFFFF">
                    <a:alpha val="100000"/>
                  </a:srgbClr>
                </a:solidFill>
                <a:latin typeface="微软雅黑" panose="020B0503020204020204" charset="-122"/>
                <a:ea typeface="微软雅黑" panose="020B0503020204020204" charset="-122"/>
                <a:cs typeface="微软雅黑" panose="020B0503020204020204" charset="-122"/>
              </a:rPr>
              <a:t>PARAMETER</a:t>
            </a:r>
            <a:endParaRPr sz="800" dirty="0">
              <a:latin typeface="微软雅黑" panose="020B0503020204020204" charset="-122"/>
              <a:ea typeface="微软雅黑" panose="020B0503020204020204" charset="-122"/>
              <a:cs typeface="微软雅黑" panose="020B0503020204020204" charset="-122"/>
            </a:endParaRPr>
          </a:p>
          <a:p>
            <a:pPr marL="12700" algn="l" rtl="0" eaLnBrk="0">
              <a:lnSpc>
                <a:spcPct val="100000"/>
              </a:lnSpc>
              <a:spcBef>
                <a:spcPts val="780"/>
              </a:spcBef>
            </a:pPr>
            <a:r>
              <a:rPr sz="800" kern="0" spc="10" dirty="0">
                <a:solidFill>
                  <a:srgbClr val="231F20">
                    <a:alpha val="100000"/>
                  </a:srgbClr>
                </a:solidFill>
                <a:latin typeface="微软雅黑" panose="020B0503020204020204" charset="-122"/>
                <a:ea typeface="微软雅黑" panose="020B0503020204020204" charset="-122"/>
                <a:cs typeface="微软雅黑" panose="020B0503020204020204" charset="-122"/>
              </a:rPr>
              <a:t>Operating</a:t>
            </a:r>
            <a:r>
              <a:rPr sz="800" kern="0" spc="120" dirty="0">
                <a:solidFill>
                  <a:srgbClr val="231F20">
                    <a:alpha val="100000"/>
                  </a:srgbClr>
                </a:solidFill>
                <a:latin typeface="微软雅黑" panose="020B0503020204020204" charset="-122"/>
                <a:ea typeface="微软雅黑" panose="020B0503020204020204" charset="-122"/>
                <a:cs typeface="微软雅黑" panose="020B0503020204020204" charset="-122"/>
              </a:rPr>
              <a:t> </a:t>
            </a:r>
            <a:r>
              <a:rPr sz="800" kern="0" spc="10" dirty="0">
                <a:solidFill>
                  <a:srgbClr val="231F20">
                    <a:alpha val="100000"/>
                  </a:srgbClr>
                </a:solidFill>
                <a:latin typeface="微软雅黑" panose="020B0503020204020204" charset="-122"/>
                <a:ea typeface="微软雅黑" panose="020B0503020204020204" charset="-122"/>
                <a:cs typeface="微软雅黑" panose="020B0503020204020204" charset="-122"/>
              </a:rPr>
              <a:t>Frequency</a:t>
            </a:r>
            <a:endParaRPr sz="800" dirty="0">
              <a:latin typeface="微软雅黑" panose="020B0503020204020204" charset="-122"/>
              <a:ea typeface="微软雅黑" panose="020B0503020204020204" charset="-122"/>
              <a:cs typeface="微软雅黑" panose="020B0503020204020204" charset="-122"/>
            </a:endParaRPr>
          </a:p>
          <a:p>
            <a:pPr marL="16510" algn="l" rtl="0" eaLnBrk="0">
              <a:lnSpc>
                <a:spcPct val="80000"/>
              </a:lnSpc>
              <a:spcBef>
                <a:spcPts val="835"/>
              </a:spcBef>
            </a:pPr>
            <a:r>
              <a:rPr sz="800" kern="0" spc="40" dirty="0">
                <a:solidFill>
                  <a:srgbClr val="231F20">
                    <a:alpha val="100000"/>
                  </a:srgbClr>
                </a:solidFill>
                <a:latin typeface="微软雅黑" panose="020B0503020204020204" charset="-122"/>
                <a:ea typeface="微软雅黑" panose="020B0503020204020204" charset="-122"/>
                <a:cs typeface="微软雅黑" panose="020B0503020204020204" charset="-122"/>
              </a:rPr>
              <a:t>RF</a:t>
            </a:r>
            <a:r>
              <a:rPr sz="800" kern="0" spc="150" dirty="0">
                <a:solidFill>
                  <a:srgbClr val="231F20">
                    <a:alpha val="100000"/>
                  </a:srgbClr>
                </a:solidFill>
                <a:latin typeface="微软雅黑" panose="020B0503020204020204" charset="-122"/>
                <a:ea typeface="微软雅黑" panose="020B0503020204020204" charset="-122"/>
                <a:cs typeface="微软雅黑" panose="020B0503020204020204" charset="-122"/>
              </a:rPr>
              <a:t> </a:t>
            </a:r>
            <a:r>
              <a:rPr sz="800" kern="0" spc="40" dirty="0">
                <a:solidFill>
                  <a:srgbClr val="231F20">
                    <a:alpha val="100000"/>
                  </a:srgbClr>
                </a:solidFill>
                <a:latin typeface="微软雅黑" panose="020B0503020204020204" charset="-122"/>
                <a:ea typeface="微软雅黑" panose="020B0503020204020204" charset="-122"/>
                <a:cs typeface="微软雅黑" panose="020B0503020204020204" charset="-122"/>
              </a:rPr>
              <a:t>INPUT</a:t>
            </a:r>
            <a:endParaRPr sz="800" dirty="0">
              <a:latin typeface="微软雅黑" panose="020B0503020204020204" charset="-122"/>
              <a:ea typeface="微软雅黑" panose="020B0503020204020204" charset="-122"/>
              <a:cs typeface="微软雅黑" panose="020B0503020204020204" charset="-122"/>
            </a:endParaRPr>
          </a:p>
          <a:p>
            <a:pPr marL="15875" algn="l" rtl="0" eaLnBrk="0">
              <a:lnSpc>
                <a:spcPct val="83000"/>
              </a:lnSpc>
              <a:spcBef>
                <a:spcPts val="1010"/>
              </a:spcBef>
            </a:pPr>
            <a:r>
              <a:rPr sz="800" kern="0" spc="20" dirty="0">
                <a:solidFill>
                  <a:srgbClr val="231F20">
                    <a:alpha val="100000"/>
                  </a:srgbClr>
                </a:solidFill>
                <a:latin typeface="微软雅黑" panose="020B0503020204020204" charset="-122"/>
                <a:ea typeface="微软雅黑" panose="020B0503020204020204" charset="-122"/>
                <a:cs typeface="微软雅黑" panose="020B0503020204020204" charset="-122"/>
              </a:rPr>
              <a:t>Power Gain</a:t>
            </a:r>
            <a:endParaRPr sz="800" dirty="0">
              <a:latin typeface="微软雅黑" panose="020B0503020204020204" charset="-122"/>
              <a:ea typeface="微软雅黑" panose="020B0503020204020204" charset="-122"/>
              <a:cs typeface="微软雅黑" panose="020B0503020204020204" charset="-122"/>
            </a:endParaRPr>
          </a:p>
          <a:p>
            <a:pPr marL="15875" algn="l" rtl="0" eaLnBrk="0">
              <a:lnSpc>
                <a:spcPct val="100000"/>
              </a:lnSpc>
              <a:spcBef>
                <a:spcPts val="985"/>
              </a:spcBef>
            </a:pPr>
            <a:r>
              <a:rPr sz="800" kern="0" spc="40" dirty="0">
                <a:solidFill>
                  <a:srgbClr val="231F20">
                    <a:alpha val="100000"/>
                  </a:srgbClr>
                </a:solidFill>
                <a:latin typeface="微软雅黑" panose="020B0503020204020204" charset="-122"/>
                <a:ea typeface="微软雅黑" panose="020B0503020204020204" charset="-122"/>
                <a:cs typeface="微软雅黑" panose="020B0503020204020204" charset="-122"/>
              </a:rPr>
              <a:t>P-</a:t>
            </a:r>
            <a:r>
              <a:rPr sz="800" kern="0" spc="0" dirty="0">
                <a:solidFill>
                  <a:srgbClr val="231F20">
                    <a:alpha val="100000"/>
                  </a:srgbClr>
                </a:solidFill>
                <a:latin typeface="微软雅黑" panose="020B0503020204020204" charset="-122"/>
                <a:ea typeface="微软雅黑" panose="020B0503020204020204" charset="-122"/>
                <a:cs typeface="微软雅黑" panose="020B0503020204020204" charset="-122"/>
              </a:rPr>
              <a:t>sat</a:t>
            </a:r>
            <a:r>
              <a:rPr sz="800" kern="0" spc="40" dirty="0">
                <a:solidFill>
                  <a:srgbClr val="231F20">
                    <a:alpha val="100000"/>
                  </a:srgbClr>
                </a:solidFill>
                <a:latin typeface="微软雅黑" panose="020B0503020204020204" charset="-122"/>
                <a:ea typeface="微软雅黑" panose="020B0503020204020204" charset="-122"/>
                <a:cs typeface="微软雅黑" panose="020B0503020204020204" charset="-122"/>
              </a:rPr>
              <a:t> </a:t>
            </a:r>
            <a:r>
              <a:rPr sz="800" kern="0" spc="0" dirty="0">
                <a:solidFill>
                  <a:srgbClr val="231F20">
                    <a:alpha val="100000"/>
                  </a:srgbClr>
                </a:solidFill>
                <a:latin typeface="微软雅黑" panose="020B0503020204020204" charset="-122"/>
                <a:ea typeface="微软雅黑" panose="020B0503020204020204" charset="-122"/>
                <a:cs typeface="微软雅黑" panose="020B0503020204020204" charset="-122"/>
              </a:rPr>
              <a:t>Output</a:t>
            </a:r>
            <a:r>
              <a:rPr sz="800" kern="0" spc="70" dirty="0">
                <a:solidFill>
                  <a:srgbClr val="231F20">
                    <a:alpha val="100000"/>
                  </a:srgbClr>
                </a:solidFill>
                <a:latin typeface="微软雅黑" panose="020B0503020204020204" charset="-122"/>
                <a:ea typeface="微软雅黑" panose="020B0503020204020204" charset="-122"/>
                <a:cs typeface="微软雅黑" panose="020B0503020204020204" charset="-122"/>
              </a:rPr>
              <a:t> </a:t>
            </a:r>
            <a:r>
              <a:rPr sz="800" kern="0" spc="0" dirty="0">
                <a:solidFill>
                  <a:srgbClr val="231F20">
                    <a:alpha val="100000"/>
                  </a:srgbClr>
                </a:solidFill>
                <a:latin typeface="微软雅黑" panose="020B0503020204020204" charset="-122"/>
                <a:ea typeface="微软雅黑" panose="020B0503020204020204" charset="-122"/>
                <a:cs typeface="微软雅黑" panose="020B0503020204020204" charset="-122"/>
              </a:rPr>
              <a:t>Power</a:t>
            </a:r>
            <a:endParaRPr sz="800" dirty="0">
              <a:latin typeface="微软雅黑" panose="020B0503020204020204" charset="-122"/>
              <a:ea typeface="微软雅黑" panose="020B0503020204020204" charset="-122"/>
              <a:cs typeface="微软雅黑" panose="020B0503020204020204" charset="-122"/>
            </a:endParaRPr>
          </a:p>
          <a:p>
            <a:pPr marL="15875" algn="l" rtl="0" eaLnBrk="0">
              <a:lnSpc>
                <a:spcPct val="84000"/>
              </a:lnSpc>
              <a:spcBef>
                <a:spcPts val="830"/>
              </a:spcBef>
            </a:pPr>
            <a:r>
              <a:rPr sz="800" kern="0" spc="30" dirty="0">
                <a:solidFill>
                  <a:srgbClr val="231F20">
                    <a:alpha val="100000"/>
                  </a:srgbClr>
                </a:solidFill>
                <a:latin typeface="微软雅黑" panose="020B0503020204020204" charset="-122"/>
                <a:ea typeface="微软雅黑" panose="020B0503020204020204" charset="-122"/>
                <a:cs typeface="微软雅黑" panose="020B0503020204020204" charset="-122"/>
              </a:rPr>
              <a:t>Power Gain</a:t>
            </a:r>
            <a:r>
              <a:rPr sz="800" kern="0" spc="80" dirty="0">
                <a:solidFill>
                  <a:srgbClr val="231F20">
                    <a:alpha val="100000"/>
                  </a:srgbClr>
                </a:solidFill>
                <a:latin typeface="微软雅黑" panose="020B0503020204020204" charset="-122"/>
                <a:ea typeface="微软雅黑" panose="020B0503020204020204" charset="-122"/>
                <a:cs typeface="微软雅黑" panose="020B0503020204020204" charset="-122"/>
              </a:rPr>
              <a:t> </a:t>
            </a:r>
            <a:r>
              <a:rPr sz="800" kern="0" spc="30" dirty="0">
                <a:solidFill>
                  <a:srgbClr val="231F20">
                    <a:alpha val="100000"/>
                  </a:srgbClr>
                </a:solidFill>
                <a:latin typeface="微软雅黑" panose="020B0503020204020204" charset="-122"/>
                <a:ea typeface="微软雅黑" panose="020B0503020204020204" charset="-122"/>
                <a:cs typeface="微软雅黑" panose="020B0503020204020204" charset="-122"/>
              </a:rPr>
              <a:t>Fl</a:t>
            </a:r>
            <a:r>
              <a:rPr sz="800" kern="0" spc="20" dirty="0">
                <a:solidFill>
                  <a:srgbClr val="231F20">
                    <a:alpha val="100000"/>
                  </a:srgbClr>
                </a:solidFill>
                <a:latin typeface="微软雅黑" panose="020B0503020204020204" charset="-122"/>
                <a:ea typeface="微软雅黑" panose="020B0503020204020204" charset="-122"/>
                <a:cs typeface="微软雅黑" panose="020B0503020204020204" charset="-122"/>
              </a:rPr>
              <a:t>atness</a:t>
            </a:r>
            <a:endParaRPr sz="800" dirty="0">
              <a:latin typeface="微软雅黑" panose="020B0503020204020204" charset="-122"/>
              <a:ea typeface="微软雅黑" panose="020B0503020204020204" charset="-122"/>
              <a:cs typeface="微软雅黑" panose="020B0503020204020204" charset="-122"/>
            </a:endParaRPr>
          </a:p>
          <a:p>
            <a:pPr marL="17780" algn="l" rtl="0" eaLnBrk="0">
              <a:lnSpc>
                <a:spcPct val="100000"/>
              </a:lnSpc>
              <a:spcBef>
                <a:spcPts val="975"/>
              </a:spcBef>
            </a:pPr>
            <a:r>
              <a:rPr sz="800" kern="0" spc="0" dirty="0">
                <a:solidFill>
                  <a:srgbClr val="231F20">
                    <a:alpha val="100000"/>
                  </a:srgbClr>
                </a:solidFill>
                <a:latin typeface="微软雅黑" panose="020B0503020204020204" charset="-122"/>
                <a:ea typeface="微软雅黑" panose="020B0503020204020204" charset="-122"/>
                <a:cs typeface="微软雅黑" panose="020B0503020204020204" charset="-122"/>
              </a:rPr>
              <a:t>In/Out</a:t>
            </a:r>
            <a:r>
              <a:rPr sz="800" kern="0" spc="90" dirty="0">
                <a:solidFill>
                  <a:srgbClr val="231F20">
                    <a:alpha val="100000"/>
                  </a:srgbClr>
                </a:solidFill>
                <a:latin typeface="微软雅黑" panose="020B0503020204020204" charset="-122"/>
                <a:ea typeface="微软雅黑" panose="020B0503020204020204" charset="-122"/>
                <a:cs typeface="微软雅黑" panose="020B0503020204020204" charset="-122"/>
              </a:rPr>
              <a:t> </a:t>
            </a:r>
            <a:r>
              <a:rPr sz="800" kern="0" spc="0" dirty="0">
                <a:solidFill>
                  <a:srgbClr val="231F20">
                    <a:alpha val="100000"/>
                  </a:srgbClr>
                </a:solidFill>
                <a:latin typeface="微软雅黑" panose="020B0503020204020204" charset="-122"/>
                <a:ea typeface="微软雅黑" panose="020B0503020204020204" charset="-122"/>
                <a:cs typeface="微软雅黑" panose="020B0503020204020204" charset="-122"/>
              </a:rPr>
              <a:t>Impe</a:t>
            </a:r>
            <a:r>
              <a:rPr sz="800" kern="0" spc="-10" dirty="0">
                <a:solidFill>
                  <a:srgbClr val="231F20">
                    <a:alpha val="100000"/>
                  </a:srgbClr>
                </a:solidFill>
                <a:latin typeface="微软雅黑" panose="020B0503020204020204" charset="-122"/>
                <a:ea typeface="微软雅黑" panose="020B0503020204020204" charset="-122"/>
                <a:cs typeface="微软雅黑" panose="020B0503020204020204" charset="-122"/>
              </a:rPr>
              <a:t>dance</a:t>
            </a:r>
            <a:endParaRPr sz="800" dirty="0">
              <a:latin typeface="微软雅黑" panose="020B0503020204020204" charset="-122"/>
              <a:ea typeface="微软雅黑" panose="020B0503020204020204" charset="-122"/>
              <a:cs typeface="微软雅黑" panose="020B0503020204020204" charset="-122"/>
            </a:endParaRPr>
          </a:p>
          <a:p>
            <a:pPr marL="12700" algn="l" rtl="0" eaLnBrk="0">
              <a:lnSpc>
                <a:spcPct val="100000"/>
              </a:lnSpc>
              <a:spcBef>
                <a:spcPts val="825"/>
              </a:spcBef>
            </a:pPr>
            <a:r>
              <a:rPr sz="800" kern="0" spc="20" dirty="0">
                <a:solidFill>
                  <a:srgbClr val="231F20">
                    <a:alpha val="100000"/>
                  </a:srgbClr>
                </a:solidFill>
                <a:latin typeface="微软雅黑" panose="020B0503020204020204" charset="-122"/>
                <a:ea typeface="微软雅黑" panose="020B0503020204020204" charset="-122"/>
                <a:cs typeface="微软雅黑" panose="020B0503020204020204" charset="-122"/>
              </a:rPr>
              <a:t>Spurious Signals</a:t>
            </a:r>
            <a:endParaRPr sz="800" dirty="0">
              <a:latin typeface="微软雅黑" panose="020B0503020204020204" charset="-122"/>
              <a:ea typeface="微软雅黑" panose="020B0503020204020204" charset="-122"/>
              <a:cs typeface="微软雅黑" panose="020B0503020204020204" charset="-122"/>
            </a:endParaRPr>
          </a:p>
          <a:p>
            <a:pPr marL="16510" algn="l" rtl="0" eaLnBrk="0">
              <a:lnSpc>
                <a:spcPct val="100000"/>
              </a:lnSpc>
              <a:spcBef>
                <a:spcPts val="825"/>
              </a:spcBef>
            </a:pPr>
            <a:r>
              <a:rPr sz="800" kern="0" spc="20" dirty="0">
                <a:solidFill>
                  <a:srgbClr val="231F20">
                    <a:alpha val="100000"/>
                  </a:srgbClr>
                </a:solidFill>
                <a:latin typeface="微软雅黑" panose="020B0503020204020204" charset="-122"/>
                <a:ea typeface="微软雅黑" panose="020B0503020204020204" charset="-122"/>
                <a:cs typeface="微软雅黑" panose="020B0503020204020204" charset="-122"/>
              </a:rPr>
              <a:t>Harmonic  S</a:t>
            </a:r>
            <a:r>
              <a:rPr sz="800" kern="0" spc="10" dirty="0">
                <a:solidFill>
                  <a:srgbClr val="231F20">
                    <a:alpha val="100000"/>
                  </a:srgbClr>
                </a:solidFill>
                <a:latin typeface="微软雅黑" panose="020B0503020204020204" charset="-122"/>
                <a:ea typeface="微软雅黑" panose="020B0503020204020204" charset="-122"/>
                <a:cs typeface="微软雅黑" panose="020B0503020204020204" charset="-122"/>
              </a:rPr>
              <a:t>ignals</a:t>
            </a:r>
            <a:endParaRPr sz="800" dirty="0">
              <a:latin typeface="微软雅黑" panose="020B0503020204020204" charset="-122"/>
              <a:ea typeface="微软雅黑" panose="020B0503020204020204" charset="-122"/>
              <a:cs typeface="微软雅黑" panose="020B0503020204020204" charset="-122"/>
            </a:endParaRPr>
          </a:p>
          <a:p>
            <a:pPr marL="12700" algn="l" rtl="0" eaLnBrk="0">
              <a:lnSpc>
                <a:spcPct val="100000"/>
              </a:lnSpc>
              <a:spcBef>
                <a:spcPts val="825"/>
              </a:spcBef>
            </a:pPr>
            <a:r>
              <a:rPr sz="800" kern="0" spc="0" dirty="0">
                <a:solidFill>
                  <a:srgbClr val="231F20">
                    <a:alpha val="100000"/>
                  </a:srgbClr>
                </a:solidFill>
                <a:latin typeface="微软雅黑" panose="020B0503020204020204" charset="-122"/>
                <a:ea typeface="微软雅黑" panose="020B0503020204020204" charset="-122"/>
                <a:cs typeface="微软雅黑" panose="020B0503020204020204" charset="-122"/>
              </a:rPr>
              <a:t>Operating</a:t>
            </a:r>
            <a:r>
              <a:rPr sz="800" kern="0" spc="50" dirty="0">
                <a:solidFill>
                  <a:srgbClr val="231F20">
                    <a:alpha val="100000"/>
                  </a:srgbClr>
                </a:solidFill>
                <a:latin typeface="微软雅黑" panose="020B0503020204020204" charset="-122"/>
                <a:ea typeface="微软雅黑" panose="020B0503020204020204" charset="-122"/>
                <a:cs typeface="微软雅黑" panose="020B0503020204020204" charset="-122"/>
              </a:rPr>
              <a:t> </a:t>
            </a:r>
            <a:r>
              <a:rPr sz="800" kern="0" spc="0" dirty="0">
                <a:solidFill>
                  <a:srgbClr val="231F20">
                    <a:alpha val="100000"/>
                  </a:srgbClr>
                </a:solidFill>
                <a:latin typeface="微软雅黑" panose="020B0503020204020204" charset="-122"/>
                <a:ea typeface="微软雅黑" panose="020B0503020204020204" charset="-122"/>
                <a:cs typeface="微软雅黑" panose="020B0503020204020204" charset="-122"/>
              </a:rPr>
              <a:t>Voltage</a:t>
            </a:r>
            <a:endParaRPr sz="800" dirty="0">
              <a:latin typeface="微软雅黑" panose="020B0503020204020204" charset="-122"/>
              <a:ea typeface="微软雅黑" panose="020B0503020204020204" charset="-122"/>
              <a:cs typeface="微软雅黑" panose="020B0503020204020204" charset="-122"/>
            </a:endParaRPr>
          </a:p>
          <a:p>
            <a:pPr marL="12700" algn="l" rtl="0" eaLnBrk="0">
              <a:lnSpc>
                <a:spcPct val="81000"/>
              </a:lnSpc>
              <a:spcBef>
                <a:spcPts val="830"/>
              </a:spcBef>
            </a:pPr>
            <a:r>
              <a:rPr sz="800" kern="0" spc="0" dirty="0">
                <a:solidFill>
                  <a:srgbClr val="231F20">
                    <a:alpha val="100000"/>
                  </a:srgbClr>
                </a:solidFill>
                <a:latin typeface="微软雅黑" panose="020B0503020204020204" charset="-122"/>
                <a:ea typeface="微软雅黑" panose="020B0503020204020204" charset="-122"/>
                <a:cs typeface="微软雅黑" panose="020B0503020204020204" charset="-122"/>
              </a:rPr>
              <a:t>Current</a:t>
            </a:r>
            <a:endParaRPr sz="800" dirty="0">
              <a:latin typeface="微软雅黑" panose="020B0503020204020204" charset="-122"/>
              <a:ea typeface="微软雅黑" panose="020B0503020204020204" charset="-122"/>
              <a:cs typeface="微软雅黑" panose="020B0503020204020204" charset="-122"/>
            </a:endParaRPr>
          </a:p>
          <a:p>
            <a:pPr algn="l" rtl="0" eaLnBrk="0">
              <a:lnSpc>
                <a:spcPct val="104000"/>
              </a:lnSpc>
            </a:pPr>
            <a:endParaRPr sz="800" dirty="0">
              <a:latin typeface="Arial" panose="020B0604020202020204"/>
              <a:ea typeface="Arial" panose="020B0604020202020204"/>
              <a:cs typeface="Arial" panose="020B0604020202020204"/>
            </a:endParaRPr>
          </a:p>
          <a:p>
            <a:pPr marL="17780" algn="l" rtl="0" eaLnBrk="0">
              <a:lnSpc>
                <a:spcPct val="100000"/>
              </a:lnSpc>
              <a:spcBef>
                <a:spcPts val="5"/>
              </a:spcBef>
            </a:pPr>
            <a:r>
              <a:rPr sz="800" kern="0" spc="20" dirty="0">
                <a:solidFill>
                  <a:srgbClr val="231F20">
                    <a:alpha val="100000"/>
                  </a:srgbClr>
                </a:solidFill>
                <a:latin typeface="微软雅黑" panose="020B0503020204020204" charset="-122"/>
                <a:ea typeface="微软雅黑" panose="020B0503020204020204" charset="-122"/>
                <a:cs typeface="微软雅黑" panose="020B0503020204020204" charset="-122"/>
              </a:rPr>
              <a:t>Input VSWR</a:t>
            </a:r>
            <a:endParaRPr sz="800" dirty="0">
              <a:latin typeface="微软雅黑" panose="020B0503020204020204" charset="-122"/>
              <a:ea typeface="微软雅黑" panose="020B0503020204020204" charset="-122"/>
              <a:cs typeface="微软雅黑" panose="020B0503020204020204" charset="-122"/>
            </a:endParaRPr>
          </a:p>
        </p:txBody>
      </p:sp>
      <p:sp>
        <p:nvSpPr>
          <p:cNvPr id="2600" name="textbox 2600"/>
          <p:cNvSpPr/>
          <p:nvPr/>
        </p:nvSpPr>
        <p:spPr>
          <a:xfrm>
            <a:off x="715004" y="7475097"/>
            <a:ext cx="1468755" cy="192404"/>
          </a:xfrm>
          <a:prstGeom prst="rect">
            <a:avLst/>
          </a:prstGeom>
          <a:noFill/>
          <a:ln w="0" cap="flat">
            <a:noFill/>
            <a:prstDash val="solid"/>
            <a:miter lim="0"/>
          </a:ln>
        </p:spPr>
        <p:txBody>
          <a:bodyPr vert="horz" wrap="square" lIns="0" tIns="0" rIns="0" bIns="0"/>
          <a:p>
            <a:pPr algn="l" rtl="0" eaLnBrk="0">
              <a:lnSpc>
                <a:spcPct val="87000"/>
              </a:lnSpc>
            </a:pPr>
            <a:endParaRPr sz="100" dirty="0">
              <a:latin typeface="Arial" panose="020B0604020202020204"/>
              <a:ea typeface="Arial" panose="020B0604020202020204"/>
              <a:cs typeface="Arial" panose="020B0604020202020204"/>
            </a:endParaRPr>
          </a:p>
          <a:p>
            <a:pPr marL="12700" algn="l" rtl="0" eaLnBrk="0">
              <a:lnSpc>
                <a:spcPct val="84000"/>
              </a:lnSpc>
            </a:pPr>
            <a:r>
              <a:rPr sz="1300" kern="0" spc="100" dirty="0">
                <a:solidFill>
                  <a:srgbClr val="21294D">
                    <a:alpha val="100000"/>
                  </a:srgbClr>
                </a:solidFill>
                <a:latin typeface="微软雅黑" panose="020B0503020204020204" charset="-122"/>
                <a:ea typeface="微软雅黑" panose="020B0503020204020204" charset="-122"/>
                <a:cs typeface="微软雅黑" panose="020B0503020204020204" charset="-122"/>
              </a:rPr>
              <a:t>1.2 </a:t>
            </a:r>
            <a:r>
              <a:rPr sz="1300" kern="0" spc="0" dirty="0">
                <a:solidFill>
                  <a:srgbClr val="21294D">
                    <a:alpha val="100000"/>
                  </a:srgbClr>
                </a:solidFill>
                <a:latin typeface="微软雅黑" panose="020B0503020204020204" charset="-122"/>
                <a:ea typeface="微软雅黑" panose="020B0503020204020204" charset="-122"/>
                <a:cs typeface="微软雅黑" panose="020B0503020204020204" charset="-122"/>
              </a:rPr>
              <a:t>MECHANICAL</a:t>
            </a:r>
            <a:endParaRPr sz="1300" dirty="0">
              <a:latin typeface="微软雅黑" panose="020B0503020204020204" charset="-122"/>
              <a:ea typeface="微软雅黑" panose="020B0503020204020204" charset="-122"/>
              <a:cs typeface="微软雅黑" panose="020B0503020204020204" charset="-122"/>
            </a:endParaRPr>
          </a:p>
        </p:txBody>
      </p:sp>
      <p:grpSp>
        <p:nvGrpSpPr>
          <p:cNvPr id="56" name="group 56"/>
          <p:cNvGrpSpPr/>
          <p:nvPr/>
        </p:nvGrpSpPr>
        <p:grpSpPr>
          <a:xfrm rot="21600000">
            <a:off x="422798" y="1063273"/>
            <a:ext cx="3151869" cy="3179047"/>
            <a:chOff x="0" y="0"/>
            <a:chExt cx="3151869" cy="3179047"/>
          </a:xfrm>
        </p:grpSpPr>
        <p:pic>
          <p:nvPicPr>
            <p:cNvPr id="2604" name="picture 2604"/>
            <p:cNvPicPr>
              <a:picLocks noChangeAspect="1"/>
            </p:cNvPicPr>
            <p:nvPr/>
          </p:nvPicPr>
          <p:blipFill>
            <a:blip r:embed="rId6"/>
            <a:stretch>
              <a:fillRect/>
            </a:stretch>
          </p:blipFill>
          <p:spPr>
            <a:xfrm rot="21600000">
              <a:off x="0" y="0"/>
              <a:ext cx="3151869" cy="3160770"/>
            </a:xfrm>
            <a:prstGeom prst="rect">
              <a:avLst/>
            </a:prstGeom>
          </p:spPr>
        </p:pic>
        <p:sp>
          <p:nvSpPr>
            <p:cNvPr id="2606" name="textbox 2606"/>
            <p:cNvSpPr/>
            <p:nvPr/>
          </p:nvSpPr>
          <p:spPr>
            <a:xfrm>
              <a:off x="-12700" y="-12700"/>
              <a:ext cx="3177539" cy="3204845"/>
            </a:xfrm>
            <a:prstGeom prst="rect">
              <a:avLst/>
            </a:prstGeom>
            <a:noFill/>
            <a:ln w="0" cap="flat">
              <a:noFill/>
              <a:prstDash val="solid"/>
              <a:miter lim="0"/>
            </a:ln>
          </p:spPr>
          <p:txBody>
            <a:bodyPr vert="horz" wrap="square" lIns="0" tIns="0" rIns="0" bIns="0"/>
            <a:p>
              <a:pPr algn="l" rtl="0" eaLnBrk="0">
                <a:lnSpc>
                  <a:spcPct val="104000"/>
                </a:lnSpc>
              </a:pPr>
              <a:endParaRPr sz="1000" dirty="0">
                <a:latin typeface="Arial" panose="020B0604020202020204"/>
                <a:ea typeface="Arial" panose="020B0604020202020204"/>
                <a:cs typeface="Arial" panose="020B0604020202020204"/>
              </a:endParaRPr>
            </a:p>
            <a:p>
              <a:pPr algn="l" rtl="0" eaLnBrk="0">
                <a:lnSpc>
                  <a:spcPct val="104000"/>
                </a:lnSpc>
              </a:pPr>
              <a:endParaRPr sz="1000" dirty="0">
                <a:latin typeface="Arial" panose="020B0604020202020204"/>
                <a:ea typeface="Arial" panose="020B0604020202020204"/>
                <a:cs typeface="Arial" panose="020B0604020202020204"/>
              </a:endParaRPr>
            </a:p>
            <a:p>
              <a:pPr algn="l" rtl="0" eaLnBrk="0">
                <a:lnSpc>
                  <a:spcPct val="104000"/>
                </a:lnSpc>
              </a:pPr>
              <a:endParaRPr sz="1000" dirty="0">
                <a:latin typeface="Arial" panose="020B0604020202020204"/>
                <a:ea typeface="Arial" panose="020B0604020202020204"/>
                <a:cs typeface="Arial" panose="020B0604020202020204"/>
              </a:endParaRPr>
            </a:p>
            <a:p>
              <a:pPr algn="l" rtl="0" eaLnBrk="0">
                <a:lnSpc>
                  <a:spcPct val="104000"/>
                </a:lnSpc>
              </a:pPr>
              <a:endParaRPr sz="1000" dirty="0">
                <a:latin typeface="Arial" panose="020B0604020202020204"/>
                <a:ea typeface="Arial" panose="020B0604020202020204"/>
                <a:cs typeface="Arial" panose="020B0604020202020204"/>
              </a:endParaRPr>
            </a:p>
            <a:p>
              <a:pPr algn="l" rtl="0" eaLnBrk="0">
                <a:lnSpc>
                  <a:spcPct val="104000"/>
                </a:lnSpc>
              </a:pPr>
              <a:endParaRPr sz="1000" dirty="0">
                <a:latin typeface="Arial" panose="020B0604020202020204"/>
                <a:ea typeface="Arial" panose="020B0604020202020204"/>
                <a:cs typeface="Arial" panose="020B0604020202020204"/>
              </a:endParaRPr>
            </a:p>
            <a:p>
              <a:pPr algn="l" rtl="0" eaLnBrk="0">
                <a:lnSpc>
                  <a:spcPct val="104000"/>
                </a:lnSpc>
              </a:pPr>
              <a:endParaRPr sz="1000" dirty="0">
                <a:latin typeface="Arial" panose="020B0604020202020204"/>
                <a:ea typeface="Arial" panose="020B0604020202020204"/>
                <a:cs typeface="Arial" panose="020B0604020202020204"/>
              </a:endParaRPr>
            </a:p>
            <a:p>
              <a:pPr algn="l" rtl="0" eaLnBrk="0">
                <a:lnSpc>
                  <a:spcPct val="104000"/>
                </a:lnSpc>
              </a:pPr>
              <a:endParaRPr sz="1000" dirty="0">
                <a:latin typeface="Arial" panose="020B0604020202020204"/>
                <a:ea typeface="Arial" panose="020B0604020202020204"/>
                <a:cs typeface="Arial" panose="020B0604020202020204"/>
              </a:endParaRPr>
            </a:p>
            <a:p>
              <a:pPr algn="l" rtl="0" eaLnBrk="0">
                <a:lnSpc>
                  <a:spcPct val="104000"/>
                </a:lnSpc>
              </a:pPr>
              <a:endParaRPr sz="1000" dirty="0">
                <a:latin typeface="Arial" panose="020B0604020202020204"/>
                <a:ea typeface="Arial" panose="020B0604020202020204"/>
                <a:cs typeface="Arial" panose="020B0604020202020204"/>
              </a:endParaRPr>
            </a:p>
            <a:p>
              <a:pPr algn="l" rtl="0" eaLnBrk="0">
                <a:lnSpc>
                  <a:spcPct val="104000"/>
                </a:lnSpc>
              </a:pPr>
              <a:endParaRPr sz="1000" dirty="0">
                <a:latin typeface="Arial" panose="020B0604020202020204"/>
                <a:ea typeface="Arial" panose="020B0604020202020204"/>
                <a:cs typeface="Arial" panose="020B0604020202020204"/>
              </a:endParaRPr>
            </a:p>
            <a:p>
              <a:pPr algn="l" rtl="0" eaLnBrk="0">
                <a:lnSpc>
                  <a:spcPct val="104000"/>
                </a:lnSpc>
              </a:pPr>
              <a:endParaRPr sz="1000" dirty="0">
                <a:latin typeface="Arial" panose="020B0604020202020204"/>
                <a:ea typeface="Arial" panose="020B0604020202020204"/>
                <a:cs typeface="Arial" panose="020B0604020202020204"/>
              </a:endParaRPr>
            </a:p>
            <a:p>
              <a:pPr algn="l" rtl="0" eaLnBrk="0">
                <a:lnSpc>
                  <a:spcPct val="104000"/>
                </a:lnSpc>
              </a:pPr>
              <a:endParaRPr sz="1000" dirty="0">
                <a:latin typeface="Arial" panose="020B0604020202020204"/>
                <a:ea typeface="Arial" panose="020B0604020202020204"/>
                <a:cs typeface="Arial" panose="020B0604020202020204"/>
              </a:endParaRPr>
            </a:p>
            <a:p>
              <a:pPr algn="l" rtl="0" eaLnBrk="0">
                <a:lnSpc>
                  <a:spcPct val="104000"/>
                </a:lnSpc>
              </a:pPr>
              <a:endParaRPr sz="1000" dirty="0">
                <a:latin typeface="Arial" panose="020B0604020202020204"/>
                <a:ea typeface="Arial" panose="020B0604020202020204"/>
                <a:cs typeface="Arial" panose="020B0604020202020204"/>
              </a:endParaRPr>
            </a:p>
            <a:p>
              <a:pPr algn="l" rtl="0" eaLnBrk="0">
                <a:lnSpc>
                  <a:spcPct val="104000"/>
                </a:lnSpc>
              </a:pPr>
              <a:endParaRPr sz="1000" dirty="0">
                <a:latin typeface="Arial" panose="020B0604020202020204"/>
                <a:ea typeface="Arial" panose="020B0604020202020204"/>
                <a:cs typeface="Arial" panose="020B0604020202020204"/>
              </a:endParaRPr>
            </a:p>
            <a:p>
              <a:pPr algn="l" rtl="0" eaLnBrk="0">
                <a:lnSpc>
                  <a:spcPct val="105000"/>
                </a:lnSpc>
              </a:pPr>
              <a:endParaRPr sz="1000" dirty="0">
                <a:latin typeface="Arial" panose="020B0604020202020204"/>
                <a:ea typeface="Arial" panose="020B0604020202020204"/>
                <a:cs typeface="Arial" panose="020B0604020202020204"/>
              </a:endParaRPr>
            </a:p>
            <a:p>
              <a:pPr algn="l" rtl="0" eaLnBrk="0">
                <a:lnSpc>
                  <a:spcPct val="105000"/>
                </a:lnSpc>
              </a:pPr>
              <a:endParaRPr sz="1000" dirty="0">
                <a:latin typeface="Arial" panose="020B0604020202020204"/>
                <a:ea typeface="Arial" panose="020B0604020202020204"/>
                <a:cs typeface="Arial" panose="020B0604020202020204"/>
              </a:endParaRPr>
            </a:p>
            <a:p>
              <a:pPr algn="l" rtl="0" eaLnBrk="0">
                <a:lnSpc>
                  <a:spcPct val="105000"/>
                </a:lnSpc>
              </a:pPr>
              <a:endParaRPr sz="1000" dirty="0">
                <a:latin typeface="Arial" panose="020B0604020202020204"/>
                <a:ea typeface="Arial" panose="020B0604020202020204"/>
                <a:cs typeface="Arial" panose="020B0604020202020204"/>
              </a:endParaRPr>
            </a:p>
            <a:p>
              <a:pPr algn="l" rtl="0" eaLnBrk="0">
                <a:lnSpc>
                  <a:spcPct val="105000"/>
                </a:lnSpc>
              </a:pPr>
              <a:endParaRPr sz="1000" dirty="0">
                <a:latin typeface="Arial" panose="020B0604020202020204"/>
                <a:ea typeface="Arial" panose="020B0604020202020204"/>
                <a:cs typeface="Arial" panose="020B0604020202020204"/>
              </a:endParaRPr>
            </a:p>
            <a:p>
              <a:pPr algn="l" rtl="0" eaLnBrk="0">
                <a:lnSpc>
                  <a:spcPct val="105000"/>
                </a:lnSpc>
              </a:pPr>
              <a:endParaRPr sz="1000" dirty="0">
                <a:latin typeface="Arial" panose="020B0604020202020204"/>
                <a:ea typeface="Arial" panose="020B0604020202020204"/>
                <a:cs typeface="Arial" panose="020B0604020202020204"/>
              </a:endParaRPr>
            </a:p>
            <a:p>
              <a:pPr algn="l" rtl="0" eaLnBrk="0">
                <a:lnSpc>
                  <a:spcPct val="105000"/>
                </a:lnSpc>
              </a:pPr>
              <a:endParaRPr sz="1000" dirty="0">
                <a:latin typeface="Arial" panose="020B0604020202020204"/>
                <a:ea typeface="Arial" panose="020B0604020202020204"/>
                <a:cs typeface="Arial" panose="020B0604020202020204"/>
              </a:endParaRPr>
            </a:p>
            <a:p>
              <a:pPr marL="319405" algn="l" rtl="0" eaLnBrk="0">
                <a:lnSpc>
                  <a:spcPct val="80000"/>
                </a:lnSpc>
                <a:spcBef>
                  <a:spcPts val="5"/>
                </a:spcBef>
              </a:pPr>
              <a:r>
                <a:rPr sz="1400" b="1" kern="0" spc="-10" dirty="0">
                  <a:solidFill>
                    <a:srgbClr val="231F20">
                      <a:alpha val="100000"/>
                    </a:srgbClr>
                  </a:solidFill>
                  <a:latin typeface="Arial" panose="020B0604020202020204"/>
                  <a:ea typeface="Arial" panose="020B0604020202020204"/>
                  <a:cs typeface="Arial" panose="020B0604020202020204"/>
                </a:rPr>
                <a:t>1.</a:t>
              </a:r>
              <a:r>
                <a:rPr sz="1400" b="1" kern="0" spc="340" dirty="0">
                  <a:solidFill>
                    <a:srgbClr val="231F20">
                      <a:alpha val="100000"/>
                    </a:srgbClr>
                  </a:solidFill>
                  <a:latin typeface="Arial" panose="020B0604020202020204"/>
                  <a:ea typeface="Arial" panose="020B0604020202020204"/>
                  <a:cs typeface="Arial" panose="020B0604020202020204"/>
                </a:rPr>
                <a:t> </a:t>
              </a:r>
              <a:r>
                <a:rPr sz="1400" b="1" kern="0" spc="-10" dirty="0">
                  <a:solidFill>
                    <a:srgbClr val="231F20">
                      <a:alpha val="100000"/>
                    </a:srgbClr>
                  </a:solidFill>
                  <a:latin typeface="Arial" panose="020B0604020202020204"/>
                  <a:ea typeface="Arial" panose="020B0604020202020204"/>
                  <a:cs typeface="Arial" panose="020B0604020202020204"/>
                </a:rPr>
                <a:t>Products Specification</a:t>
              </a:r>
              <a:endParaRPr sz="1400" dirty="0">
                <a:latin typeface="Arial" panose="020B0604020202020204"/>
                <a:ea typeface="Arial" panose="020B0604020202020204"/>
                <a:cs typeface="Arial" panose="020B0604020202020204"/>
              </a:endParaRPr>
            </a:p>
          </p:txBody>
        </p:sp>
      </p:grpSp>
      <p:sp>
        <p:nvSpPr>
          <p:cNvPr id="2608" name="textbox 2608"/>
          <p:cNvSpPr/>
          <p:nvPr/>
        </p:nvSpPr>
        <p:spPr>
          <a:xfrm>
            <a:off x="4290525" y="1557246"/>
            <a:ext cx="1650364" cy="178435"/>
          </a:xfrm>
          <a:prstGeom prst="rect">
            <a:avLst/>
          </a:prstGeom>
          <a:noFill/>
          <a:ln w="0" cap="flat">
            <a:noFill/>
            <a:prstDash val="solid"/>
            <a:miter lim="0"/>
          </a:ln>
        </p:spPr>
        <p:txBody>
          <a:bodyPr vert="horz" wrap="square" lIns="0" tIns="0" rIns="0" bIns="0"/>
          <a:p>
            <a:pPr algn="l" rtl="0" eaLnBrk="0">
              <a:lnSpc>
                <a:spcPct val="84000"/>
              </a:lnSpc>
            </a:pPr>
            <a:endParaRPr sz="100" dirty="0">
              <a:latin typeface="Arial" panose="020B0604020202020204"/>
              <a:ea typeface="Arial" panose="020B0604020202020204"/>
              <a:cs typeface="Arial" panose="020B0604020202020204"/>
            </a:endParaRPr>
          </a:p>
          <a:p>
            <a:pPr marL="12700" algn="l" rtl="0" eaLnBrk="0">
              <a:lnSpc>
                <a:spcPct val="100000"/>
              </a:lnSpc>
            </a:pPr>
            <a:r>
              <a:rPr sz="1000" kern="0" spc="-20" dirty="0">
                <a:solidFill>
                  <a:srgbClr val="1F2B4A">
                    <a:alpha val="100000"/>
                  </a:srgbClr>
                </a:solidFill>
                <a:latin typeface="微软雅黑" panose="020B0503020204020204" charset="-122"/>
                <a:ea typeface="微软雅黑" panose="020B0503020204020204" charset="-122"/>
                <a:cs typeface="微软雅黑" panose="020B0503020204020204" charset="-122"/>
              </a:rPr>
              <a:t>Output</a:t>
            </a:r>
            <a:r>
              <a:rPr sz="1000" kern="0" spc="70" dirty="0">
                <a:solidFill>
                  <a:srgbClr val="1F2B4A">
                    <a:alpha val="100000"/>
                  </a:srgbClr>
                </a:solidFill>
                <a:latin typeface="微软雅黑" panose="020B0503020204020204" charset="-122"/>
                <a:ea typeface="微软雅黑" panose="020B0503020204020204" charset="-122"/>
                <a:cs typeface="微软雅黑" panose="020B0503020204020204" charset="-122"/>
              </a:rPr>
              <a:t> </a:t>
            </a:r>
            <a:r>
              <a:rPr sz="1000" kern="0" spc="-20" dirty="0">
                <a:solidFill>
                  <a:srgbClr val="1F2B4A">
                    <a:alpha val="100000"/>
                  </a:srgbClr>
                </a:solidFill>
                <a:latin typeface="微软雅黑" panose="020B0503020204020204" charset="-122"/>
                <a:ea typeface="微软雅黑" panose="020B0503020204020204" charset="-122"/>
                <a:cs typeface="微软雅黑" panose="020B0503020204020204" charset="-122"/>
              </a:rPr>
              <a:t>Power Cur</a:t>
            </a:r>
            <a:r>
              <a:rPr sz="1000" kern="0" spc="-30" dirty="0">
                <a:solidFill>
                  <a:srgbClr val="1F2B4A">
                    <a:alpha val="100000"/>
                  </a:srgbClr>
                </a:solidFill>
                <a:latin typeface="微软雅黑" panose="020B0503020204020204" charset="-122"/>
                <a:ea typeface="微软雅黑" panose="020B0503020204020204" charset="-122"/>
                <a:cs typeface="微软雅黑" panose="020B0503020204020204" charset="-122"/>
              </a:rPr>
              <a:t>ve Graph:</a:t>
            </a:r>
            <a:endParaRPr sz="1000" dirty="0">
              <a:latin typeface="微软雅黑" panose="020B0503020204020204" charset="-122"/>
              <a:ea typeface="微软雅黑" panose="020B0503020204020204" charset="-122"/>
              <a:cs typeface="微软雅黑" panose="020B0503020204020204" charset="-122"/>
            </a:endParaRPr>
          </a:p>
        </p:txBody>
      </p:sp>
      <p:sp>
        <p:nvSpPr>
          <p:cNvPr id="2610" name="textbox 2610"/>
          <p:cNvSpPr/>
          <p:nvPr/>
        </p:nvSpPr>
        <p:spPr>
          <a:xfrm>
            <a:off x="695615" y="4410046"/>
            <a:ext cx="2120900" cy="286384"/>
          </a:xfrm>
          <a:prstGeom prst="rect">
            <a:avLst/>
          </a:prstGeom>
          <a:noFill/>
          <a:ln w="0" cap="flat">
            <a:noFill/>
            <a:prstDash val="solid"/>
            <a:miter lim="0"/>
          </a:ln>
        </p:spPr>
        <p:txBody>
          <a:bodyPr vert="horz" wrap="square" lIns="0" tIns="0" rIns="0" bIns="0"/>
          <a:p>
            <a:pPr algn="l" rtl="0" eaLnBrk="0">
              <a:lnSpc>
                <a:spcPct val="87000"/>
              </a:lnSpc>
            </a:pPr>
            <a:endParaRPr sz="100" dirty="0">
              <a:latin typeface="Arial" panose="020B0604020202020204"/>
              <a:ea typeface="Arial" panose="020B0604020202020204"/>
              <a:cs typeface="Arial" panose="020B0604020202020204"/>
            </a:endParaRPr>
          </a:p>
          <a:p>
            <a:pPr marL="47625" algn="l" rtl="0" eaLnBrk="0">
              <a:lnSpc>
                <a:spcPct val="85000"/>
              </a:lnSpc>
            </a:pPr>
            <a:r>
              <a:rPr sz="1100" kern="0" spc="70" dirty="0">
                <a:solidFill>
                  <a:srgbClr val="21294D">
                    <a:alpha val="100000"/>
                  </a:srgbClr>
                </a:solidFill>
                <a:latin typeface="微软雅黑" panose="020B0503020204020204" charset="-122"/>
                <a:ea typeface="微软雅黑" panose="020B0503020204020204" charset="-122"/>
                <a:cs typeface="微软雅黑" panose="020B0503020204020204" charset="-122"/>
              </a:rPr>
              <a:t>1.1 RF /</a:t>
            </a:r>
            <a:r>
              <a:rPr sz="1100" kern="0" spc="100" dirty="0">
                <a:solidFill>
                  <a:srgbClr val="21294D">
                    <a:alpha val="100000"/>
                  </a:srgbClr>
                </a:solidFill>
                <a:latin typeface="微软雅黑" panose="020B0503020204020204" charset="-122"/>
                <a:ea typeface="微软雅黑" panose="020B0503020204020204" charset="-122"/>
                <a:cs typeface="微软雅黑" panose="020B0503020204020204" charset="-122"/>
              </a:rPr>
              <a:t> </a:t>
            </a:r>
            <a:r>
              <a:rPr sz="1100" kern="0" spc="70" dirty="0">
                <a:solidFill>
                  <a:srgbClr val="21294D">
                    <a:alpha val="100000"/>
                  </a:srgbClr>
                </a:solidFill>
                <a:latin typeface="微软雅黑" panose="020B0503020204020204" charset="-122"/>
                <a:ea typeface="微软雅黑" panose="020B0503020204020204" charset="-122"/>
                <a:cs typeface="微软雅黑" panose="020B0503020204020204" charset="-122"/>
              </a:rPr>
              <a:t>E</a:t>
            </a:r>
            <a:r>
              <a:rPr sz="1100" kern="0" spc="60" dirty="0">
                <a:solidFill>
                  <a:srgbClr val="21294D">
                    <a:alpha val="100000"/>
                  </a:srgbClr>
                </a:solidFill>
                <a:latin typeface="微软雅黑" panose="020B0503020204020204" charset="-122"/>
                <a:ea typeface="微软雅黑" panose="020B0503020204020204" charset="-122"/>
                <a:cs typeface="微软雅黑" panose="020B0503020204020204" charset="-122"/>
              </a:rPr>
              <a:t>LECTRICAL</a:t>
            </a:r>
            <a:endParaRPr sz="1100" dirty="0">
              <a:latin typeface="微软雅黑" panose="020B0503020204020204" charset="-122"/>
              <a:ea typeface="微软雅黑" panose="020B0503020204020204" charset="-122"/>
              <a:cs typeface="微软雅黑" panose="020B0503020204020204" charset="-122"/>
            </a:endParaRPr>
          </a:p>
          <a:p>
            <a:pPr algn="l" rtl="0" eaLnBrk="0">
              <a:lnSpc>
                <a:spcPct val="124000"/>
              </a:lnSpc>
            </a:pPr>
            <a:endParaRPr sz="200" dirty="0">
              <a:latin typeface="Arial" panose="020B0604020202020204"/>
              <a:ea typeface="Arial" panose="020B0604020202020204"/>
              <a:cs typeface="Arial" panose="020B0604020202020204"/>
            </a:endParaRPr>
          </a:p>
          <a:p>
            <a:pPr marL="12700" algn="l" rtl="0" eaLnBrk="0">
              <a:lnSpc>
                <a:spcPts val="630"/>
              </a:lnSpc>
              <a:spcBef>
                <a:spcPts val="0"/>
              </a:spcBef>
            </a:pPr>
            <a:r>
              <a:rPr sz="500" kern="0" spc="0" dirty="0">
                <a:solidFill>
                  <a:srgbClr val="231F20">
                    <a:alpha val="100000"/>
                  </a:srgbClr>
                </a:solidFill>
                <a:latin typeface="微软雅黑" panose="020B0503020204020204" charset="-122"/>
                <a:ea typeface="微软雅黑" panose="020B0503020204020204" charset="-122"/>
                <a:cs typeface="微软雅黑" panose="020B0503020204020204" charset="-122"/>
              </a:rPr>
              <a:t>Typical</a:t>
            </a:r>
            <a:r>
              <a:rPr sz="500" kern="0" spc="60" dirty="0">
                <a:solidFill>
                  <a:srgbClr val="231F20">
                    <a:alpha val="100000"/>
                  </a:srgbClr>
                </a:solidFill>
                <a:latin typeface="微软雅黑" panose="020B0503020204020204" charset="-122"/>
                <a:ea typeface="微软雅黑" panose="020B0503020204020204" charset="-122"/>
                <a:cs typeface="微软雅黑" panose="020B0503020204020204" charset="-122"/>
              </a:rPr>
              <a:t> </a:t>
            </a:r>
            <a:r>
              <a:rPr sz="500" kern="0" spc="0" dirty="0">
                <a:solidFill>
                  <a:srgbClr val="231F20">
                    <a:alpha val="100000"/>
                  </a:srgbClr>
                </a:solidFill>
                <a:latin typeface="微软雅黑" panose="020B0503020204020204" charset="-122"/>
                <a:ea typeface="微软雅黑" panose="020B0503020204020204" charset="-122"/>
                <a:cs typeface="微软雅黑" panose="020B0503020204020204" charset="-122"/>
              </a:rPr>
              <a:t>performance</a:t>
            </a:r>
            <a:r>
              <a:rPr sz="500" kern="0" spc="60" dirty="0">
                <a:solidFill>
                  <a:srgbClr val="231F20">
                    <a:alpha val="100000"/>
                  </a:srgbClr>
                </a:solidFill>
                <a:latin typeface="微软雅黑" panose="020B0503020204020204" charset="-122"/>
                <a:ea typeface="微软雅黑" panose="020B0503020204020204" charset="-122"/>
                <a:cs typeface="微软雅黑" panose="020B0503020204020204" charset="-122"/>
              </a:rPr>
              <a:t> </a:t>
            </a:r>
            <a:r>
              <a:rPr sz="500" kern="0" spc="0" dirty="0">
                <a:solidFill>
                  <a:srgbClr val="231F20">
                    <a:alpha val="100000"/>
                  </a:srgbClr>
                </a:solidFill>
                <a:latin typeface="微软雅黑" panose="020B0503020204020204" charset="-122"/>
                <a:ea typeface="微软雅黑" panose="020B0503020204020204" charset="-122"/>
                <a:cs typeface="微软雅黑" panose="020B0503020204020204" charset="-122"/>
              </a:rPr>
              <a:t>at</a:t>
            </a:r>
            <a:r>
              <a:rPr sz="500" kern="0" spc="60" dirty="0">
                <a:solidFill>
                  <a:srgbClr val="231F20">
                    <a:alpha val="100000"/>
                  </a:srgbClr>
                </a:solidFill>
                <a:latin typeface="微软雅黑" panose="020B0503020204020204" charset="-122"/>
                <a:ea typeface="微软雅黑" panose="020B0503020204020204" charset="-122"/>
                <a:cs typeface="微软雅黑" panose="020B0503020204020204" charset="-122"/>
              </a:rPr>
              <a:t> 220</a:t>
            </a:r>
            <a:r>
              <a:rPr sz="500" kern="0" spc="0" dirty="0">
                <a:solidFill>
                  <a:srgbClr val="231F20">
                    <a:alpha val="100000"/>
                  </a:srgbClr>
                </a:solidFill>
                <a:latin typeface="微软雅黑" panose="020B0503020204020204" charset="-122"/>
                <a:ea typeface="微软雅黑" panose="020B0503020204020204" charset="-122"/>
                <a:cs typeface="微软雅黑" panose="020B0503020204020204" charset="-122"/>
              </a:rPr>
              <a:t>V</a:t>
            </a:r>
            <a:r>
              <a:rPr sz="500" kern="0" spc="60" dirty="0">
                <a:solidFill>
                  <a:srgbClr val="231F20">
                    <a:alpha val="100000"/>
                  </a:srgbClr>
                </a:solidFill>
                <a:latin typeface="微软雅黑" panose="020B0503020204020204" charset="-122"/>
                <a:ea typeface="微软雅黑" panose="020B0503020204020204" charset="-122"/>
                <a:cs typeface="微软雅黑" panose="020B0503020204020204" charset="-122"/>
              </a:rPr>
              <a:t>  </a:t>
            </a:r>
            <a:r>
              <a:rPr sz="500" kern="0" spc="0" dirty="0">
                <a:solidFill>
                  <a:srgbClr val="231F20">
                    <a:alpha val="100000"/>
                  </a:srgbClr>
                </a:solidFill>
                <a:latin typeface="微软雅黑" panose="020B0503020204020204" charset="-122"/>
                <a:ea typeface="微软雅黑" panose="020B0503020204020204" charset="-122"/>
                <a:cs typeface="微软雅黑" panose="020B0503020204020204" charset="-122"/>
              </a:rPr>
              <a:t>AC</a:t>
            </a:r>
            <a:r>
              <a:rPr sz="500" kern="0" spc="60" dirty="0">
                <a:solidFill>
                  <a:srgbClr val="231F20">
                    <a:alpha val="100000"/>
                  </a:srgbClr>
                </a:solidFill>
                <a:latin typeface="微软雅黑" panose="020B0503020204020204" charset="-122"/>
                <a:ea typeface="微软雅黑" panose="020B0503020204020204" charset="-122"/>
                <a:cs typeface="微软雅黑" panose="020B0503020204020204" charset="-122"/>
              </a:rPr>
              <a:t> +25</a:t>
            </a:r>
            <a:r>
              <a:rPr sz="500" kern="0" spc="60" dirty="0">
                <a:solidFill>
                  <a:srgbClr val="231F20">
                    <a:alpha val="100000"/>
                  </a:srgbClr>
                </a:solidFill>
                <a:latin typeface="HarmonyOS Sans SC" panose="00000500000000000000" charset="-122"/>
                <a:ea typeface="HarmonyOS Sans SC" panose="00000500000000000000" charset="-122"/>
                <a:cs typeface="HarmonyOS Sans SC" panose="00000500000000000000" charset="-122"/>
              </a:rPr>
              <a:t>。C</a:t>
            </a:r>
            <a:r>
              <a:rPr sz="500" kern="0" spc="60" dirty="0">
                <a:solidFill>
                  <a:srgbClr val="231F20">
                    <a:alpha val="100000"/>
                  </a:srgbClr>
                </a:solidFill>
                <a:latin typeface="微软雅黑" panose="020B0503020204020204" charset="-122"/>
                <a:ea typeface="微软雅黑" panose="020B0503020204020204" charset="-122"/>
                <a:cs typeface="微软雅黑" panose="020B0503020204020204" charset="-122"/>
              </a:rPr>
              <a:t>,</a:t>
            </a:r>
            <a:r>
              <a:rPr sz="500" kern="0" spc="50" dirty="0">
                <a:solidFill>
                  <a:srgbClr val="231F20">
                    <a:alpha val="100000"/>
                  </a:srgbClr>
                </a:solidFill>
                <a:latin typeface="微软雅黑" panose="020B0503020204020204" charset="-122"/>
                <a:ea typeface="微软雅黑" panose="020B0503020204020204" charset="-122"/>
                <a:cs typeface="微软雅黑" panose="020B0503020204020204" charset="-122"/>
              </a:rPr>
              <a:t> </a:t>
            </a:r>
            <a:r>
              <a:rPr sz="500" kern="0" spc="0" dirty="0">
                <a:solidFill>
                  <a:srgbClr val="231F20">
                    <a:alpha val="100000"/>
                  </a:srgbClr>
                </a:solidFill>
                <a:latin typeface="微软雅黑" panose="020B0503020204020204" charset="-122"/>
                <a:ea typeface="微软雅黑" panose="020B0503020204020204" charset="-122"/>
                <a:cs typeface="微软雅黑" panose="020B0503020204020204" charset="-122"/>
              </a:rPr>
              <a:t>and</a:t>
            </a:r>
            <a:r>
              <a:rPr sz="500" kern="0" spc="50" dirty="0">
                <a:solidFill>
                  <a:srgbClr val="231F20">
                    <a:alpha val="100000"/>
                  </a:srgbClr>
                </a:solidFill>
                <a:latin typeface="微软雅黑" panose="020B0503020204020204" charset="-122"/>
                <a:ea typeface="微软雅黑" panose="020B0503020204020204" charset="-122"/>
                <a:cs typeface="微软雅黑" panose="020B0503020204020204" charset="-122"/>
              </a:rPr>
              <a:t> </a:t>
            </a:r>
            <a:r>
              <a:rPr sz="500" kern="0" spc="0" dirty="0">
                <a:solidFill>
                  <a:srgbClr val="231F20">
                    <a:alpha val="100000"/>
                  </a:srgbClr>
                </a:solidFill>
                <a:latin typeface="微软雅黑" panose="020B0503020204020204" charset="-122"/>
                <a:ea typeface="微软雅黑" panose="020B0503020204020204" charset="-122"/>
                <a:cs typeface="微软雅黑" panose="020B0503020204020204" charset="-122"/>
              </a:rPr>
              <a:t>in</a:t>
            </a:r>
            <a:r>
              <a:rPr sz="500" kern="0" spc="50" dirty="0">
                <a:solidFill>
                  <a:srgbClr val="231F20">
                    <a:alpha val="100000"/>
                  </a:srgbClr>
                </a:solidFill>
                <a:latin typeface="微软雅黑" panose="020B0503020204020204" charset="-122"/>
                <a:ea typeface="微软雅黑" panose="020B0503020204020204" charset="-122"/>
                <a:cs typeface="微软雅黑" panose="020B0503020204020204" charset="-122"/>
              </a:rPr>
              <a:t> </a:t>
            </a:r>
            <a:r>
              <a:rPr sz="500" kern="0" spc="0" dirty="0">
                <a:solidFill>
                  <a:srgbClr val="231F20">
                    <a:alpha val="100000"/>
                  </a:srgbClr>
                </a:solidFill>
                <a:latin typeface="微软雅黑" panose="020B0503020204020204" charset="-122"/>
                <a:ea typeface="微软雅黑" panose="020B0503020204020204" charset="-122"/>
                <a:cs typeface="微软雅黑" panose="020B0503020204020204" charset="-122"/>
              </a:rPr>
              <a:t>a</a:t>
            </a:r>
            <a:r>
              <a:rPr sz="500" kern="0" spc="40" dirty="0">
                <a:solidFill>
                  <a:srgbClr val="231F20">
                    <a:alpha val="100000"/>
                  </a:srgbClr>
                </a:solidFill>
                <a:latin typeface="微软雅黑" panose="020B0503020204020204" charset="-122"/>
                <a:ea typeface="微软雅黑" panose="020B0503020204020204" charset="-122"/>
                <a:cs typeface="微软雅黑" panose="020B0503020204020204" charset="-122"/>
              </a:rPr>
              <a:t> </a:t>
            </a:r>
            <a:r>
              <a:rPr sz="500" kern="0" spc="50" dirty="0">
                <a:solidFill>
                  <a:srgbClr val="231F20">
                    <a:alpha val="100000"/>
                  </a:srgbClr>
                </a:solidFill>
                <a:latin typeface="微软雅黑" panose="020B0503020204020204" charset="-122"/>
                <a:ea typeface="微软雅黑" panose="020B0503020204020204" charset="-122"/>
                <a:cs typeface="微软雅黑" panose="020B0503020204020204" charset="-122"/>
              </a:rPr>
              <a:t>50Ω</a:t>
            </a:r>
            <a:r>
              <a:rPr sz="500" kern="0" spc="40" dirty="0">
                <a:solidFill>
                  <a:srgbClr val="231F20">
                    <a:alpha val="100000"/>
                  </a:srgbClr>
                </a:solidFill>
                <a:latin typeface="微软雅黑" panose="020B0503020204020204" charset="-122"/>
                <a:ea typeface="微软雅黑" panose="020B0503020204020204" charset="-122"/>
                <a:cs typeface="微软雅黑" panose="020B0503020204020204" charset="-122"/>
              </a:rPr>
              <a:t> </a:t>
            </a:r>
            <a:r>
              <a:rPr sz="500" kern="0" spc="0" dirty="0">
                <a:solidFill>
                  <a:srgbClr val="231F20">
                    <a:alpha val="100000"/>
                  </a:srgbClr>
                </a:solidFill>
                <a:latin typeface="微软雅黑" panose="020B0503020204020204" charset="-122"/>
                <a:ea typeface="微软雅黑" panose="020B0503020204020204" charset="-122"/>
                <a:cs typeface="微软雅黑" panose="020B0503020204020204" charset="-122"/>
              </a:rPr>
              <a:t>system</a:t>
            </a:r>
            <a:r>
              <a:rPr sz="500" kern="0" spc="50" dirty="0">
                <a:solidFill>
                  <a:srgbClr val="231F20">
                    <a:alpha val="100000"/>
                  </a:srgbClr>
                </a:solidFill>
                <a:latin typeface="微软雅黑" panose="020B0503020204020204" charset="-122"/>
                <a:ea typeface="微软雅黑" panose="020B0503020204020204" charset="-122"/>
                <a:cs typeface="微软雅黑" panose="020B0503020204020204" charset="-122"/>
              </a:rPr>
              <a:t>.</a:t>
            </a:r>
            <a:endParaRPr sz="500" dirty="0">
              <a:latin typeface="微软雅黑" panose="020B0503020204020204" charset="-122"/>
              <a:ea typeface="微软雅黑" panose="020B0503020204020204" charset="-122"/>
              <a:cs typeface="微软雅黑" panose="020B0503020204020204" charset="-122"/>
            </a:endParaRPr>
          </a:p>
        </p:txBody>
      </p:sp>
      <p:sp>
        <p:nvSpPr>
          <p:cNvPr id="2612" name="textbox 2612"/>
          <p:cNvSpPr/>
          <p:nvPr/>
        </p:nvSpPr>
        <p:spPr>
          <a:xfrm>
            <a:off x="192238" y="625992"/>
            <a:ext cx="7074534" cy="817244"/>
          </a:xfrm>
          <a:prstGeom prst="rect">
            <a:avLst/>
          </a:prstGeom>
          <a:solidFill>
            <a:srgbClr val="E6E7E9">
              <a:alpha val="100000"/>
            </a:srgbClr>
          </a:solidFill>
          <a:ln w="0" cap="flat">
            <a:noFill/>
            <a:prstDash val="solid"/>
            <a:miter lim="0"/>
          </a:ln>
        </p:spPr>
        <p:txBody>
          <a:bodyPr vert="horz" wrap="square" lIns="0" tIns="0" rIns="0" bIns="0"/>
          <a:p>
            <a:pPr algn="l" rtl="0" eaLnBrk="0">
              <a:lnSpc>
                <a:spcPct val="100000"/>
              </a:lnSpc>
            </a:pPr>
            <a:endParaRPr sz="700" dirty="0">
              <a:latin typeface="Arial" panose="020B0604020202020204"/>
              <a:ea typeface="Arial" panose="020B0604020202020204"/>
              <a:cs typeface="Arial" panose="020B0604020202020204"/>
            </a:endParaRPr>
          </a:p>
          <a:p>
            <a:pPr marL="227330" algn="l" rtl="0" eaLnBrk="0">
              <a:lnSpc>
                <a:spcPct val="84000"/>
              </a:lnSpc>
            </a:pPr>
            <a:r>
              <a:rPr sz="1300" b="1" kern="0" spc="70" dirty="0">
                <a:solidFill>
                  <a:srgbClr val="231F20">
                    <a:alpha val="100000"/>
                  </a:srgbClr>
                </a:solidFill>
                <a:latin typeface="Arial" panose="020B0604020202020204"/>
                <a:ea typeface="Arial" panose="020B0604020202020204"/>
                <a:cs typeface="Arial" panose="020B0604020202020204"/>
              </a:rPr>
              <a:t>RF</a:t>
            </a:r>
            <a:r>
              <a:rPr sz="1300" b="1" kern="0" spc="150" dirty="0">
                <a:solidFill>
                  <a:srgbClr val="231F20">
                    <a:alpha val="100000"/>
                  </a:srgbClr>
                </a:solidFill>
                <a:latin typeface="Arial" panose="020B0604020202020204"/>
                <a:ea typeface="Arial" panose="020B0604020202020204"/>
                <a:cs typeface="Arial" panose="020B0604020202020204"/>
              </a:rPr>
              <a:t> </a:t>
            </a:r>
            <a:r>
              <a:rPr sz="1300" b="1" kern="0" spc="70" dirty="0">
                <a:solidFill>
                  <a:srgbClr val="231F20">
                    <a:alpha val="100000"/>
                  </a:srgbClr>
                </a:solidFill>
                <a:latin typeface="Arial" panose="020B0604020202020204"/>
                <a:ea typeface="Arial" panose="020B0604020202020204"/>
                <a:cs typeface="Arial" panose="020B0604020202020204"/>
              </a:rPr>
              <a:t>Power Ampli</a:t>
            </a:r>
            <a:r>
              <a:rPr sz="1300" b="1" kern="0" spc="60" dirty="0">
                <a:solidFill>
                  <a:srgbClr val="231F20">
                    <a:alpha val="100000"/>
                  </a:srgbClr>
                </a:solidFill>
                <a:latin typeface="Arial" panose="020B0604020202020204"/>
                <a:ea typeface="Arial" panose="020B0604020202020204"/>
                <a:cs typeface="Arial" panose="020B0604020202020204"/>
              </a:rPr>
              <a:t>fier</a:t>
            </a:r>
            <a:endParaRPr sz="1300" dirty="0">
              <a:latin typeface="Arial" panose="020B0604020202020204"/>
              <a:ea typeface="Arial" panose="020B0604020202020204"/>
              <a:cs typeface="Arial" panose="020B0604020202020204"/>
            </a:endParaRPr>
          </a:p>
          <a:p>
            <a:pPr marL="220345" algn="l" rtl="0" eaLnBrk="0">
              <a:lnSpc>
                <a:spcPct val="85000"/>
              </a:lnSpc>
              <a:spcBef>
                <a:spcPts val="495"/>
              </a:spcBef>
            </a:pPr>
            <a:r>
              <a:rPr sz="1100" kern="0" spc="10" dirty="0">
                <a:solidFill>
                  <a:srgbClr val="231F20">
                    <a:alpha val="100000"/>
                  </a:srgbClr>
                </a:solidFill>
                <a:latin typeface="微软雅黑" panose="020B0503020204020204" charset="-122"/>
                <a:ea typeface="微软雅黑" panose="020B0503020204020204" charset="-122"/>
                <a:cs typeface="微软雅黑" panose="020B0503020204020204" charset="-122"/>
              </a:rPr>
              <a:t>8-12</a:t>
            </a:r>
            <a:r>
              <a:rPr sz="1100" kern="0" spc="0" dirty="0">
                <a:solidFill>
                  <a:srgbClr val="231F20">
                    <a:alpha val="100000"/>
                  </a:srgbClr>
                </a:solidFill>
                <a:latin typeface="微软雅黑" panose="020B0503020204020204" charset="-122"/>
                <a:ea typeface="微软雅黑" panose="020B0503020204020204" charset="-122"/>
                <a:cs typeface="微软雅黑" panose="020B0503020204020204" charset="-122"/>
              </a:rPr>
              <a:t>GHz</a:t>
            </a:r>
            <a:r>
              <a:rPr sz="1100" kern="0" spc="10" dirty="0">
                <a:solidFill>
                  <a:srgbClr val="231F20">
                    <a:alpha val="100000"/>
                  </a:srgbClr>
                </a:solidFill>
                <a:latin typeface="微软雅黑" panose="020B0503020204020204" charset="-122"/>
                <a:ea typeface="微软雅黑" panose="020B0503020204020204" charset="-122"/>
                <a:cs typeface="微软雅黑" panose="020B0503020204020204" charset="-122"/>
              </a:rPr>
              <a:t> 40</a:t>
            </a:r>
            <a:r>
              <a:rPr sz="1100" kern="0" spc="0" dirty="0">
                <a:solidFill>
                  <a:srgbClr val="231F20">
                    <a:alpha val="100000"/>
                  </a:srgbClr>
                </a:solidFill>
                <a:latin typeface="微软雅黑" panose="020B0503020204020204" charset="-122"/>
                <a:ea typeface="微软雅黑" panose="020B0503020204020204" charset="-122"/>
                <a:cs typeface="微软雅黑" panose="020B0503020204020204" charset="-122"/>
              </a:rPr>
              <a:t>WAmplifier</a:t>
            </a:r>
            <a:r>
              <a:rPr sz="1100" kern="0" spc="10" dirty="0">
                <a:solidFill>
                  <a:srgbClr val="231F20">
                    <a:alpha val="100000"/>
                  </a:srgbClr>
                </a:solidFill>
                <a:latin typeface="微软雅黑" panose="020B0503020204020204" charset="-122"/>
                <a:ea typeface="微软雅黑" panose="020B0503020204020204" charset="-122"/>
                <a:cs typeface="微软雅黑" panose="020B0503020204020204" charset="-122"/>
              </a:rPr>
              <a:t> </a:t>
            </a:r>
            <a:r>
              <a:rPr sz="1100" kern="0" spc="0" dirty="0">
                <a:solidFill>
                  <a:srgbClr val="231F20">
                    <a:alpha val="100000"/>
                  </a:srgbClr>
                </a:solidFill>
                <a:latin typeface="微软雅黑" panose="020B0503020204020204" charset="-122"/>
                <a:ea typeface="微软雅黑" panose="020B0503020204020204" charset="-122"/>
                <a:cs typeface="微软雅黑" panose="020B0503020204020204" charset="-122"/>
              </a:rPr>
              <a:t>Module</a:t>
            </a:r>
            <a:endParaRPr sz="1100" dirty="0">
              <a:latin typeface="微软雅黑" panose="020B0503020204020204" charset="-122"/>
              <a:ea typeface="微软雅黑" panose="020B0503020204020204" charset="-122"/>
              <a:cs typeface="微软雅黑" panose="020B0503020204020204" charset="-122"/>
            </a:endParaRPr>
          </a:p>
          <a:p>
            <a:pPr marL="225425" algn="l" rtl="0" eaLnBrk="0">
              <a:lnSpc>
                <a:spcPts val="1595"/>
              </a:lnSpc>
            </a:pPr>
            <a:r>
              <a:rPr sz="1100" kern="0" spc="0" dirty="0">
                <a:solidFill>
                  <a:srgbClr val="231F20">
                    <a:alpha val="100000"/>
                  </a:srgbClr>
                </a:solidFill>
                <a:latin typeface="微软雅黑" panose="020B0503020204020204" charset="-122"/>
                <a:ea typeface="微软雅黑" panose="020B0503020204020204" charset="-122"/>
                <a:cs typeface="微软雅黑" panose="020B0503020204020204" charset="-122"/>
              </a:rPr>
              <a:t>Model</a:t>
            </a:r>
            <a:r>
              <a:rPr sz="1100" kern="0" spc="10" dirty="0">
                <a:solidFill>
                  <a:srgbClr val="231F20">
                    <a:alpha val="100000"/>
                  </a:srgbClr>
                </a:solidFill>
                <a:latin typeface="微软雅黑" panose="020B0503020204020204" charset="-122"/>
                <a:ea typeface="微软雅黑" panose="020B0503020204020204" charset="-122"/>
                <a:cs typeface="微软雅黑" panose="020B0503020204020204" charset="-122"/>
              </a:rPr>
              <a:t>: </a:t>
            </a:r>
            <a:r>
              <a:rPr sz="1100" kern="0" spc="0" dirty="0">
                <a:solidFill>
                  <a:srgbClr val="231F20">
                    <a:alpha val="100000"/>
                  </a:srgbClr>
                </a:solidFill>
                <a:latin typeface="微软雅黑" panose="020B0503020204020204" charset="-122"/>
                <a:ea typeface="微软雅黑" panose="020B0503020204020204" charset="-122"/>
                <a:cs typeface="微软雅黑" panose="020B0503020204020204" charset="-122"/>
              </a:rPr>
              <a:t>SW</a:t>
            </a:r>
            <a:r>
              <a:rPr sz="1100" kern="0" spc="10" dirty="0">
                <a:solidFill>
                  <a:srgbClr val="231F20">
                    <a:alpha val="100000"/>
                  </a:srgbClr>
                </a:solidFill>
                <a:latin typeface="微软雅黑" panose="020B0503020204020204" charset="-122"/>
                <a:ea typeface="微软雅黑" panose="020B0503020204020204" charset="-122"/>
                <a:cs typeface="微软雅黑" panose="020B0503020204020204" charset="-122"/>
              </a:rPr>
              <a:t>-</a:t>
            </a:r>
            <a:r>
              <a:rPr sz="1100" kern="0" spc="0" dirty="0">
                <a:solidFill>
                  <a:srgbClr val="231F20">
                    <a:alpha val="100000"/>
                  </a:srgbClr>
                </a:solidFill>
                <a:latin typeface="微软雅黑" panose="020B0503020204020204" charset="-122"/>
                <a:ea typeface="微软雅黑" panose="020B0503020204020204" charset="-122"/>
                <a:cs typeface="微软雅黑" panose="020B0503020204020204" charset="-122"/>
              </a:rPr>
              <a:t>PA</a:t>
            </a:r>
            <a:r>
              <a:rPr sz="1100" kern="0" spc="10" dirty="0">
                <a:solidFill>
                  <a:srgbClr val="231F20">
                    <a:alpha val="100000"/>
                  </a:srgbClr>
                </a:solidFill>
                <a:latin typeface="微软雅黑" panose="020B0503020204020204" charset="-122"/>
                <a:ea typeface="微软雅黑" panose="020B0503020204020204" charset="-122"/>
                <a:cs typeface="微软雅黑" panose="020B0503020204020204" charset="-122"/>
              </a:rPr>
              <a:t>-800012000-</a:t>
            </a:r>
            <a:r>
              <a:rPr sz="1100" kern="0" spc="0" dirty="0">
                <a:solidFill>
                  <a:srgbClr val="231F20">
                    <a:alpha val="100000"/>
                  </a:srgbClr>
                </a:solidFill>
                <a:latin typeface="微软雅黑" panose="020B0503020204020204" charset="-122"/>
                <a:ea typeface="微软雅黑" panose="020B0503020204020204" charset="-122"/>
                <a:cs typeface="微软雅黑" panose="020B0503020204020204" charset="-122"/>
              </a:rPr>
              <a:t>46C</a:t>
            </a:r>
            <a:endParaRPr sz="1100" dirty="0">
              <a:latin typeface="微软雅黑" panose="020B0503020204020204" charset="-122"/>
              <a:ea typeface="微软雅黑" panose="020B0503020204020204" charset="-122"/>
              <a:cs typeface="微软雅黑" panose="020B0503020204020204" charset="-122"/>
            </a:endParaRPr>
          </a:p>
        </p:txBody>
      </p:sp>
      <p:sp>
        <p:nvSpPr>
          <p:cNvPr id="2638" name="textbox 2638"/>
          <p:cNvSpPr/>
          <p:nvPr/>
        </p:nvSpPr>
        <p:spPr>
          <a:xfrm>
            <a:off x="6579619" y="7729084"/>
            <a:ext cx="283209" cy="267970"/>
          </a:xfrm>
          <a:prstGeom prst="rect">
            <a:avLst/>
          </a:prstGeom>
          <a:noFill/>
          <a:ln w="0" cap="flat">
            <a:noFill/>
            <a:prstDash val="solid"/>
            <a:miter lim="0"/>
          </a:ln>
        </p:spPr>
        <p:txBody>
          <a:bodyPr vert="horz" wrap="square" lIns="0" tIns="0" rIns="0" bIns="0"/>
          <a:p>
            <a:pPr algn="l" rtl="0" eaLnBrk="0">
              <a:lnSpc>
                <a:spcPct val="82000"/>
              </a:lnSpc>
            </a:pPr>
            <a:endParaRPr sz="100" dirty="0">
              <a:latin typeface="Arial" panose="020B0604020202020204"/>
              <a:ea typeface="Arial" panose="020B0604020202020204"/>
              <a:cs typeface="Arial" panose="020B0604020202020204"/>
            </a:endParaRPr>
          </a:p>
          <a:p>
            <a:pPr marL="12700" algn="l" rtl="0" eaLnBrk="0">
              <a:lnSpc>
                <a:spcPct val="80000"/>
              </a:lnSpc>
            </a:pPr>
            <a:r>
              <a:rPr sz="800" kern="0" spc="10" dirty="0">
                <a:solidFill>
                  <a:srgbClr val="FFFFFF">
                    <a:alpha val="100000"/>
                  </a:srgbClr>
                </a:solidFill>
                <a:latin typeface="微软雅黑" panose="020B0503020204020204" charset="-122"/>
                <a:ea typeface="微软雅黑" panose="020B0503020204020204" charset="-122"/>
                <a:cs typeface="微软雅黑" panose="020B0503020204020204" charset="-122"/>
              </a:rPr>
              <a:t>UNIT</a:t>
            </a:r>
            <a:endParaRPr sz="800" dirty="0">
              <a:latin typeface="微软雅黑" panose="020B0503020204020204" charset="-122"/>
              <a:ea typeface="微软雅黑" panose="020B0503020204020204" charset="-122"/>
              <a:cs typeface="微软雅黑" panose="020B0503020204020204" charset="-122"/>
            </a:endParaRPr>
          </a:p>
          <a:p>
            <a:pPr marL="82550" algn="l" rtl="0" eaLnBrk="0">
              <a:lnSpc>
                <a:spcPts val="970"/>
              </a:lnSpc>
              <a:spcBef>
                <a:spcPts val="170"/>
              </a:spcBef>
            </a:pPr>
            <a:r>
              <a:rPr sz="800" kern="0" spc="40" dirty="0">
                <a:solidFill>
                  <a:srgbClr val="231F20">
                    <a:alpha val="100000"/>
                  </a:srgbClr>
                </a:solidFill>
                <a:latin typeface="HarmonyOS Sans SC" panose="00000500000000000000" charset="-122"/>
                <a:ea typeface="HarmonyOS Sans SC" panose="00000500000000000000" charset="-122"/>
                <a:cs typeface="HarmonyOS Sans SC" panose="00000500000000000000" charset="-122"/>
              </a:rPr>
              <a:t>mm</a:t>
            </a:r>
            <a:endParaRPr sz="800" dirty="0">
              <a:latin typeface="HarmonyOS Sans SC" panose="00000500000000000000" charset="-122"/>
              <a:ea typeface="HarmonyOS Sans SC" panose="00000500000000000000" charset="-122"/>
              <a:cs typeface="HarmonyOS Sans SC" panose="00000500000000000000" charset="-122"/>
            </a:endParaRPr>
          </a:p>
        </p:txBody>
      </p:sp>
      <p:sp>
        <p:nvSpPr>
          <p:cNvPr id="2642" name="textbox 2642"/>
          <p:cNvSpPr/>
          <p:nvPr/>
        </p:nvSpPr>
        <p:spPr>
          <a:xfrm>
            <a:off x="6639439" y="8993074"/>
            <a:ext cx="143510" cy="149225"/>
          </a:xfrm>
          <a:prstGeom prst="rect">
            <a:avLst/>
          </a:prstGeom>
          <a:noFill/>
          <a:ln w="0" cap="flat">
            <a:noFill/>
            <a:prstDash val="solid"/>
            <a:miter lim="0"/>
          </a:ln>
        </p:spPr>
        <p:txBody>
          <a:bodyPr vert="horz" wrap="square" lIns="0" tIns="0" rIns="0" bIns="0"/>
          <a:p>
            <a:pPr algn="l" rtl="0" eaLnBrk="0">
              <a:lnSpc>
                <a:spcPct val="83000"/>
              </a:lnSpc>
            </a:pPr>
            <a:endParaRPr sz="100" dirty="0">
              <a:latin typeface="Arial" panose="020B0604020202020204"/>
              <a:ea typeface="Arial" panose="020B0604020202020204"/>
              <a:cs typeface="Arial" panose="020B0604020202020204"/>
            </a:endParaRPr>
          </a:p>
          <a:p>
            <a:pPr marL="12700" algn="l" rtl="0" eaLnBrk="0">
              <a:lnSpc>
                <a:spcPts val="970"/>
              </a:lnSpc>
            </a:pPr>
            <a:r>
              <a:rPr sz="800" kern="0" spc="0" dirty="0">
                <a:solidFill>
                  <a:srgbClr val="231F20">
                    <a:alpha val="100000"/>
                  </a:srgbClr>
                </a:solidFill>
                <a:latin typeface="HarmonyOS Sans SC" panose="00000500000000000000" charset="-122"/>
                <a:ea typeface="HarmonyOS Sans SC" panose="00000500000000000000" charset="-122"/>
                <a:cs typeface="HarmonyOS Sans SC" panose="00000500000000000000" charset="-122"/>
              </a:rPr>
              <a:t>kg</a:t>
            </a:r>
            <a:endParaRPr sz="800" dirty="0">
              <a:latin typeface="HarmonyOS Sans SC" panose="00000500000000000000" charset="-122"/>
              <a:ea typeface="HarmonyOS Sans SC" panose="00000500000000000000" charset="-122"/>
              <a:cs typeface="HarmonyOS Sans SC" panose="00000500000000000000" charset="-122"/>
            </a:endParaRPr>
          </a:p>
        </p:txBody>
      </p:sp>
      <p:sp>
        <p:nvSpPr>
          <p:cNvPr id="2644" name="textbox 2644"/>
          <p:cNvSpPr/>
          <p:nvPr/>
        </p:nvSpPr>
        <p:spPr>
          <a:xfrm>
            <a:off x="6680920" y="8863348"/>
            <a:ext cx="130175" cy="71755"/>
          </a:xfrm>
          <a:prstGeom prst="rect">
            <a:avLst/>
          </a:prstGeom>
          <a:noFill/>
          <a:ln w="0" cap="flat">
            <a:noFill/>
            <a:prstDash val="solid"/>
            <a:miter lim="0"/>
          </a:ln>
        </p:spPr>
        <p:txBody>
          <a:bodyPr vert="horz" wrap="square" lIns="0" tIns="0" rIns="0" bIns="0"/>
          <a:p>
            <a:pPr algn="l" rtl="0" eaLnBrk="0">
              <a:lnSpc>
                <a:spcPct val="83000"/>
              </a:lnSpc>
            </a:pPr>
            <a:endParaRPr sz="100" dirty="0">
              <a:latin typeface="Arial" panose="020B0604020202020204"/>
              <a:ea typeface="Arial" panose="020B0604020202020204"/>
              <a:cs typeface="Arial" panose="020B0604020202020204"/>
            </a:endParaRPr>
          </a:p>
          <a:p>
            <a:pPr marL="12700" algn="l" rtl="0" eaLnBrk="0">
              <a:lnSpc>
                <a:spcPts val="360"/>
              </a:lnSpc>
            </a:pPr>
            <a:r>
              <a:rPr sz="800" kern="0" spc="10" dirty="0">
                <a:solidFill>
                  <a:srgbClr val="231F20">
                    <a:alpha val="100000"/>
                  </a:srgbClr>
                </a:solidFill>
                <a:latin typeface="HarmonyOS Sans SC" panose="00000500000000000000" charset="-122"/>
                <a:ea typeface="HarmonyOS Sans SC" panose="00000500000000000000" charset="-122"/>
                <a:cs typeface="HarmonyOS Sans SC" panose="00000500000000000000" charset="-122"/>
              </a:rPr>
              <a:t>--</a:t>
            </a:r>
            <a:endParaRPr sz="800" dirty="0">
              <a:latin typeface="HarmonyOS Sans SC" panose="00000500000000000000" charset="-122"/>
              <a:ea typeface="HarmonyOS Sans SC" panose="00000500000000000000" charset="-122"/>
              <a:cs typeface="HarmonyOS Sans SC" panose="00000500000000000000" charset="-122"/>
            </a:endParaRPr>
          </a:p>
        </p:txBody>
      </p:sp>
      <p:pic>
        <p:nvPicPr>
          <p:cNvPr id="736" name="picture 736"/>
          <p:cNvPicPr>
            <a:picLocks noChangeAspect="1"/>
          </p:cNvPicPr>
          <p:nvPr/>
        </p:nvPicPr>
        <p:blipFill>
          <a:blip r:embed="rId7"/>
          <a:stretch>
            <a:fillRect/>
          </a:stretch>
        </p:blipFill>
        <p:spPr>
          <a:xfrm rot="21600000">
            <a:off x="192238" y="539985"/>
            <a:ext cx="7094709" cy="6596"/>
          </a:xfrm>
          <a:prstGeom prst="rect">
            <a:avLst/>
          </a:prstGeom>
        </p:spPr>
      </p:pic>
      <p:pic>
        <p:nvPicPr>
          <p:cNvPr id="670" name="picture 670"/>
          <p:cNvPicPr>
            <a:picLocks noChangeAspect="1"/>
          </p:cNvPicPr>
          <p:nvPr/>
        </p:nvPicPr>
        <p:blipFill>
          <a:blip r:embed="rId8"/>
          <a:stretch>
            <a:fillRect/>
          </a:stretch>
        </p:blipFill>
        <p:spPr>
          <a:xfrm rot="21600000">
            <a:off x="263985" y="9719952"/>
            <a:ext cx="7094709" cy="10501"/>
          </a:xfrm>
          <a:prstGeom prst="rect">
            <a:avLst/>
          </a:prstGeom>
        </p:spPr>
      </p:pic>
      <p:sp>
        <p:nvSpPr>
          <p:cNvPr id="14" name="文本框 13"/>
          <p:cNvSpPr txBox="1"/>
          <p:nvPr/>
        </p:nvSpPr>
        <p:spPr>
          <a:xfrm>
            <a:off x="577215" y="9781858"/>
            <a:ext cx="5080000" cy="275590"/>
          </a:xfrm>
          <a:prstGeom prst="rect">
            <a:avLst/>
          </a:prstGeom>
        </p:spPr>
        <p:txBody>
          <a:bodyPr>
            <a:spAutoFit/>
          </a:bodyPr>
          <a:p>
            <a:pPr algn="ctr"/>
            <a:r>
              <a:rPr lang="zh-CN" altLang="en-US" sz="1200" b="1">
                <a:solidFill>
                  <a:schemeClr val="tx1"/>
                </a:solidFill>
                <a:latin typeface="微软雅黑" panose="020B0503020204020204" charset="-122"/>
                <a:ea typeface="微软雅黑" panose="020B0503020204020204" charset="-122"/>
              </a:rPr>
              <a:t>南京市雨花区软件大道</a:t>
            </a:r>
            <a:r>
              <a:rPr lang="en-US" altLang="zh-CN" sz="1200" b="1">
                <a:solidFill>
                  <a:schemeClr val="tx1"/>
                </a:solidFill>
                <a:latin typeface="微软雅黑" panose="020B0503020204020204" charset="-122"/>
                <a:ea typeface="微软雅黑" panose="020B0503020204020204" charset="-122"/>
              </a:rPr>
              <a:t>180</a:t>
            </a:r>
            <a:r>
              <a:rPr lang="zh-CN" altLang="en-US" sz="1200" b="1">
                <a:solidFill>
                  <a:schemeClr val="tx1"/>
                </a:solidFill>
                <a:latin typeface="微软雅黑" panose="020B0503020204020204" charset="-122"/>
                <a:ea typeface="微软雅黑" panose="020B0503020204020204" charset="-122"/>
              </a:rPr>
              <a:t>号大数据产业基地</a:t>
            </a:r>
            <a:r>
              <a:rPr lang="en-US" altLang="zh-CN" sz="1200" b="1">
                <a:solidFill>
                  <a:schemeClr val="tx1"/>
                </a:solidFill>
                <a:latin typeface="微软雅黑" panose="020B0503020204020204" charset="-122"/>
                <a:ea typeface="微软雅黑" panose="020B0503020204020204" charset="-122"/>
              </a:rPr>
              <a:t>2</a:t>
            </a:r>
            <a:r>
              <a:rPr lang="zh-CN" altLang="en-US" sz="1200" b="1">
                <a:solidFill>
                  <a:schemeClr val="tx1"/>
                </a:solidFill>
                <a:latin typeface="微软雅黑" panose="020B0503020204020204" charset="-122"/>
                <a:ea typeface="微软雅黑" panose="020B0503020204020204" charset="-122"/>
              </a:rPr>
              <a:t>栋</a:t>
            </a:r>
            <a:endParaRPr lang="zh-CN" altLang="en-US" sz="1200" b="1">
              <a:solidFill>
                <a:schemeClr val="tx1"/>
              </a:solidFill>
              <a:latin typeface="微软雅黑" panose="020B0503020204020204" charset="-122"/>
              <a:ea typeface="微软雅黑" panose="020B0503020204020204" charset="-122"/>
            </a:endParaRPr>
          </a:p>
        </p:txBody>
      </p:sp>
      <p:pic>
        <p:nvPicPr>
          <p:cNvPr id="16" name="图片 15" descr="定位标志"/>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1160145" y="9782175"/>
            <a:ext cx="204470" cy="204470"/>
          </a:xfrm>
          <a:prstGeom prst="rect">
            <a:avLst/>
          </a:prstGeom>
        </p:spPr>
      </p:pic>
      <p:pic>
        <p:nvPicPr>
          <p:cNvPr id="17" name="图片 16" descr="电话"/>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4900930" y="9832340"/>
            <a:ext cx="186690" cy="186690"/>
          </a:xfrm>
          <a:prstGeom prst="rect">
            <a:avLst/>
          </a:prstGeom>
        </p:spPr>
      </p:pic>
      <p:sp>
        <p:nvSpPr>
          <p:cNvPr id="18" name="文本框 17"/>
          <p:cNvSpPr txBox="1"/>
          <p:nvPr/>
        </p:nvSpPr>
        <p:spPr>
          <a:xfrm>
            <a:off x="5072380" y="9782175"/>
            <a:ext cx="1979930" cy="282575"/>
          </a:xfrm>
          <a:prstGeom prst="rect">
            <a:avLst/>
          </a:prstGeom>
        </p:spPr>
        <p:txBody>
          <a:bodyPr>
            <a:noAutofit/>
          </a:bodyPr>
          <a:p>
            <a:r>
              <a:rPr lang="en-US" altLang="zh-CN" sz="1200" b="1">
                <a:solidFill>
                  <a:schemeClr val="tx1"/>
                </a:solidFill>
                <a:latin typeface="微软雅黑" panose="020B0503020204020204" charset="-122"/>
                <a:ea typeface="微软雅黑" panose="020B0503020204020204" charset="-122"/>
              </a:rPr>
              <a:t>+86-13951873509</a:t>
            </a:r>
            <a:endParaRPr lang="en-US" altLang="zh-CN" sz="1200" b="1">
              <a:solidFill>
                <a:schemeClr val="tx1"/>
              </a:solidFill>
              <a:latin typeface="微软雅黑" panose="020B0503020204020204" charset="-122"/>
              <a:ea typeface="微软雅黑" panose="020B0503020204020204" charset="-122"/>
            </a:endParaRPr>
          </a:p>
        </p:txBody>
      </p:sp>
      <p:pic>
        <p:nvPicPr>
          <p:cNvPr id="19" name="图片 18" descr="网页"/>
          <p:cNvPicPr>
            <a:picLocks noChangeAspect="1"/>
          </p:cNvPicPr>
          <p:nvPr/>
        </p:nvPicPr>
        <p:blipFill>
          <a:blip r:embed="rId13">
            <a:extLst>
              <a:ext uri="{96DAC541-7B7A-43D3-8B79-37D633B846F1}">
                <asvg:svgBlip xmlns:asvg="http://schemas.microsoft.com/office/drawing/2016/SVG/main" r:embed="rId14"/>
              </a:ext>
            </a:extLst>
          </a:blip>
          <a:stretch>
            <a:fillRect/>
          </a:stretch>
        </p:blipFill>
        <p:spPr>
          <a:xfrm>
            <a:off x="1165225" y="10027920"/>
            <a:ext cx="192405" cy="192405"/>
          </a:xfrm>
          <a:prstGeom prst="rect">
            <a:avLst/>
          </a:prstGeom>
        </p:spPr>
      </p:pic>
      <p:sp>
        <p:nvSpPr>
          <p:cNvPr id="20" name="文本框 19"/>
          <p:cNvSpPr txBox="1"/>
          <p:nvPr/>
        </p:nvSpPr>
        <p:spPr>
          <a:xfrm>
            <a:off x="1342390" y="9980613"/>
            <a:ext cx="5080000" cy="275590"/>
          </a:xfrm>
          <a:prstGeom prst="rect">
            <a:avLst/>
          </a:prstGeom>
        </p:spPr>
        <p:txBody>
          <a:bodyPr>
            <a:spAutoFit/>
          </a:bodyPr>
          <a:p>
            <a:r>
              <a:rPr lang="en-US" altLang="zh-CN" sz="1200" b="1">
                <a:solidFill>
                  <a:schemeClr val="tx1"/>
                </a:solidFill>
                <a:latin typeface="微软雅黑" panose="020B0503020204020204" charset="-122"/>
                <a:ea typeface="微软雅黑" panose="020B0503020204020204" charset="-122"/>
              </a:rPr>
              <a:t>https://www.shinewave-tech.com</a:t>
            </a:r>
            <a:endParaRPr lang="en-US" altLang="zh-CN" sz="1200" b="1">
              <a:solidFill>
                <a:schemeClr val="tx1"/>
              </a:solidFill>
              <a:latin typeface="微软雅黑" panose="020B0503020204020204" charset="-122"/>
              <a:ea typeface="微软雅黑" panose="020B0503020204020204" charset="-122"/>
            </a:endParaRPr>
          </a:p>
        </p:txBody>
      </p:sp>
      <p:pic>
        <p:nvPicPr>
          <p:cNvPr id="21" name="图片 20" descr="信息"/>
          <p:cNvPicPr>
            <a:picLocks noChangeAspect="1"/>
          </p:cNvPicPr>
          <p:nvPr/>
        </p:nvPicPr>
        <p:blipFill>
          <a:blip r:embed="rId15">
            <a:extLst>
              <a:ext uri="{96DAC541-7B7A-43D3-8B79-37D633B846F1}">
                <asvg:svgBlip xmlns:asvg="http://schemas.microsoft.com/office/drawing/2016/SVG/main" r:embed="rId16"/>
              </a:ext>
            </a:extLst>
          </a:blip>
          <a:stretch>
            <a:fillRect/>
          </a:stretch>
        </p:blipFill>
        <p:spPr>
          <a:xfrm>
            <a:off x="4202430" y="9991090"/>
            <a:ext cx="239395" cy="239395"/>
          </a:xfrm>
          <a:prstGeom prst="rect">
            <a:avLst/>
          </a:prstGeom>
        </p:spPr>
      </p:pic>
      <p:sp>
        <p:nvSpPr>
          <p:cNvPr id="23" name="文本框 22"/>
          <p:cNvSpPr txBox="1"/>
          <p:nvPr/>
        </p:nvSpPr>
        <p:spPr>
          <a:xfrm>
            <a:off x="4426585" y="9980930"/>
            <a:ext cx="2519680" cy="282575"/>
          </a:xfrm>
          <a:prstGeom prst="rect">
            <a:avLst/>
          </a:prstGeom>
        </p:spPr>
        <p:txBody>
          <a:bodyPr>
            <a:noAutofit/>
          </a:bodyPr>
          <a:p>
            <a:pPr marL="0" indent="0">
              <a:spcBef>
                <a:spcPct val="0"/>
              </a:spcBef>
              <a:spcAft>
                <a:spcPct val="0"/>
              </a:spcAft>
            </a:pPr>
            <a:r>
              <a:rPr lang="en-US" altLang="zh-CN" sz="1200" b="1" i="0">
                <a:solidFill>
                  <a:schemeClr val="tx1"/>
                </a:solidFill>
                <a:latin typeface="微软雅黑" panose="020B0503020204020204" charset="-122"/>
                <a:ea typeface="微软雅黑" panose="020B0503020204020204" charset="-122"/>
              </a:rPr>
              <a:t>info@shinewave-tech.com</a:t>
            </a:r>
            <a:endParaRPr lang="en-US" altLang="zh-CN" sz="1200" b="1" i="0">
              <a:solidFill>
                <a:schemeClr val="tx1"/>
              </a:solidFill>
              <a:latin typeface="微软雅黑" panose="020B0503020204020204" charset="-122"/>
              <a:ea typeface="微软雅黑" panose="020B0503020204020204" charset="-122"/>
            </a:endParaRPr>
          </a:p>
        </p:txBody>
      </p:sp>
      <p:pic>
        <p:nvPicPr>
          <p:cNvPr id="24" name="图片 23" descr="SWT公司logo-透明"/>
          <p:cNvPicPr>
            <a:picLocks noChangeAspect="1"/>
          </p:cNvPicPr>
          <p:nvPr/>
        </p:nvPicPr>
        <p:blipFill>
          <a:blip r:embed="rId17"/>
          <a:stretch>
            <a:fillRect/>
          </a:stretch>
        </p:blipFill>
        <p:spPr>
          <a:xfrm>
            <a:off x="281305" y="9782175"/>
            <a:ext cx="744220" cy="434975"/>
          </a:xfrm>
          <a:prstGeom prst="rect">
            <a:avLst/>
          </a:prstGeom>
        </p:spPr>
      </p:pic>
      <p:sp>
        <p:nvSpPr>
          <p:cNvPr id="25" name="文本框 24"/>
          <p:cNvSpPr txBox="1"/>
          <p:nvPr/>
        </p:nvSpPr>
        <p:spPr>
          <a:xfrm>
            <a:off x="0" y="57150"/>
            <a:ext cx="7559675" cy="460375"/>
          </a:xfrm>
          <a:prstGeom prst="rect">
            <a:avLst/>
          </a:prstGeom>
        </p:spPr>
        <p:txBody>
          <a:bodyPr wrap="square">
            <a:spAutoFit/>
          </a:bodyPr>
          <a:p>
            <a:pPr marL="0" indent="0" algn="ctr">
              <a:lnSpc>
                <a:spcPts val="1440"/>
              </a:lnSpc>
              <a:spcBef>
                <a:spcPct val="0"/>
              </a:spcBef>
              <a:spcAft>
                <a:spcPct val="0"/>
              </a:spcAft>
            </a:pPr>
            <a:r>
              <a:rPr lang="zh-CN" altLang="en-US" sz="1600" b="1">
                <a:solidFill>
                  <a:schemeClr val="tx1"/>
                </a:solidFill>
              </a:rPr>
              <a:t>本图册为代表性规格产品，如需定制，可随时联系我司业务人员。</a:t>
            </a:r>
            <a:endParaRPr lang="zh-CN" altLang="en-US" sz="1600" b="1">
              <a:solidFill>
                <a:schemeClr val="tx1"/>
              </a:solidFill>
            </a:endParaRPr>
          </a:p>
          <a:p>
            <a:pPr marL="0" indent="0" algn="ctr">
              <a:lnSpc>
                <a:spcPts val="1440"/>
              </a:lnSpc>
              <a:spcBef>
                <a:spcPct val="0"/>
              </a:spcBef>
              <a:spcAft>
                <a:spcPct val="0"/>
              </a:spcAft>
            </a:pPr>
            <a:r>
              <a:rPr lang="en-US" altLang="zh-CN" sz="1200" b="1">
                <a:solidFill>
                  <a:srgbClr val="1F2329"/>
                </a:solidFill>
              </a:rPr>
              <a:t>This catalog features representative products. For customization, please contact our sales team.</a:t>
            </a:r>
            <a:endParaRPr lang="en-US" altLang="zh-CN" sz="1200" b="1">
              <a:solidFill>
                <a:srgbClr val="1F2329"/>
              </a:solidFill>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graphicFrame>
        <p:nvGraphicFramePr>
          <p:cNvPr id="2542" name="table 2542"/>
          <p:cNvGraphicFramePr>
            <a:graphicFrameLocks noGrp="1"/>
          </p:cNvGraphicFramePr>
          <p:nvPr/>
        </p:nvGraphicFramePr>
        <p:xfrm>
          <a:off x="516679" y="951128"/>
          <a:ext cx="6369685" cy="729615"/>
        </p:xfrm>
        <a:graphic>
          <a:graphicData uri="http://schemas.openxmlformats.org/drawingml/2006/table">
            <a:tbl>
              <a:tblPr/>
              <a:tblGrid>
                <a:gridCol w="2123439"/>
                <a:gridCol w="3491865"/>
                <a:gridCol w="754380"/>
              </a:tblGrid>
              <a:tr h="171450">
                <a:tc>
                  <a:txBody>
                    <a:bodyPr/>
                    <a:p>
                      <a:pPr algn="l" rtl="0" eaLnBrk="0">
                        <a:lnSpc>
                          <a:spcPct val="110000"/>
                        </a:lnSpc>
                      </a:pPr>
                      <a:endParaRPr sz="300" dirty="0">
                        <a:latin typeface="Arial" panose="020B0604020202020204"/>
                        <a:ea typeface="Arial" panose="020B0604020202020204"/>
                        <a:cs typeface="Arial" panose="020B0604020202020204"/>
                      </a:endParaRPr>
                    </a:p>
                    <a:p>
                      <a:pPr marL="201295" algn="l" rtl="0" eaLnBrk="0">
                        <a:lnSpc>
                          <a:spcPct val="80000"/>
                        </a:lnSpc>
                      </a:pPr>
                      <a:r>
                        <a:rPr sz="800" kern="0" spc="70" dirty="0">
                          <a:solidFill>
                            <a:srgbClr val="FFFFFF">
                              <a:alpha val="100000"/>
                            </a:srgbClr>
                          </a:solidFill>
                          <a:latin typeface="微软雅黑" panose="020B0503020204020204" charset="-122"/>
                          <a:ea typeface="微软雅黑" panose="020B0503020204020204" charset="-122"/>
                          <a:cs typeface="微软雅黑" panose="020B0503020204020204" charset="-122"/>
                        </a:rPr>
                        <a:t>PARAMETER</a:t>
                      </a:r>
                      <a:endParaRPr sz="800" dirty="0">
                        <a:latin typeface="微软雅黑" panose="020B0503020204020204" charset="-122"/>
                        <a:ea typeface="微软雅黑" panose="020B0503020204020204" charset="-122"/>
                        <a:cs typeface="微软雅黑" panose="020B0503020204020204" charset="-122"/>
                      </a:endParaRPr>
                    </a:p>
                  </a:txBody>
                  <a:tcPr marL="0" marR="0" marT="0" marB="0" vert="horz">
                    <a:lnL>
                      <a:noFill/>
                    </a:lnL>
                    <a:lnR>
                      <a:noFill/>
                    </a:lnR>
                    <a:lnT>
                      <a:noFill/>
                    </a:lnT>
                    <a:lnB>
                      <a:noFill/>
                    </a:lnB>
                    <a:solidFill>
                      <a:srgbClr val="21294D"/>
                    </a:solidFill>
                  </a:tcPr>
                </a:tc>
                <a:tc>
                  <a:txBody>
                    <a:bodyPr/>
                    <a:p>
                      <a:pPr algn="l" rtl="0" eaLnBrk="0">
                        <a:lnSpc>
                          <a:spcPct val="114000"/>
                        </a:lnSpc>
                      </a:pPr>
                      <a:endParaRPr sz="300" dirty="0">
                        <a:latin typeface="Arial" panose="020B0604020202020204"/>
                        <a:ea typeface="Arial" panose="020B0604020202020204"/>
                        <a:cs typeface="Arial" panose="020B0604020202020204"/>
                      </a:endParaRPr>
                    </a:p>
                    <a:p>
                      <a:pPr marL="616585" algn="l" rtl="0" eaLnBrk="0">
                        <a:lnSpc>
                          <a:spcPct val="80000"/>
                        </a:lnSpc>
                        <a:spcBef>
                          <a:spcPts val="0"/>
                        </a:spcBef>
                      </a:pPr>
                      <a:r>
                        <a:rPr sz="800" kern="0" spc="-20" dirty="0">
                          <a:solidFill>
                            <a:srgbClr val="FFFFFF">
                              <a:alpha val="100000"/>
                            </a:srgbClr>
                          </a:solidFill>
                          <a:latin typeface="微软雅黑" panose="020B0503020204020204" charset="-122"/>
                          <a:ea typeface="微软雅黑" panose="020B0503020204020204" charset="-122"/>
                          <a:cs typeface="微软雅黑" panose="020B0503020204020204" charset="-122"/>
                        </a:rPr>
                        <a:t>MIN</a:t>
                      </a:r>
                      <a:r>
                        <a:rPr sz="800" kern="0" spc="10" dirty="0">
                          <a:solidFill>
                            <a:srgbClr val="FFFFFF">
                              <a:alpha val="100000"/>
                            </a:srgbClr>
                          </a:solidFill>
                          <a:latin typeface="微软雅黑" panose="020B0503020204020204" charset="-122"/>
                          <a:ea typeface="微软雅黑" panose="020B0503020204020204" charset="-122"/>
                          <a:cs typeface="微软雅黑" panose="020B0503020204020204" charset="-122"/>
                        </a:rPr>
                        <a:t>                </a:t>
                      </a:r>
                      <a:r>
                        <a:rPr sz="800" kern="0" spc="0" dirty="0">
                          <a:solidFill>
                            <a:srgbClr val="FFFFFF">
                              <a:alpha val="100000"/>
                            </a:srgbClr>
                          </a:solidFill>
                          <a:latin typeface="微软雅黑" panose="020B0503020204020204" charset="-122"/>
                          <a:ea typeface="微软雅黑" panose="020B0503020204020204" charset="-122"/>
                          <a:cs typeface="微软雅黑" panose="020B0503020204020204" charset="-122"/>
                        </a:rPr>
                        <a:t>                                          </a:t>
                      </a:r>
                      <a:r>
                        <a:rPr sz="800" kern="0" spc="-20" dirty="0">
                          <a:solidFill>
                            <a:srgbClr val="FFFFFF">
                              <a:alpha val="100000"/>
                            </a:srgbClr>
                          </a:solidFill>
                          <a:latin typeface="微软雅黑" panose="020B0503020204020204" charset="-122"/>
                          <a:ea typeface="微软雅黑" panose="020B0503020204020204" charset="-122"/>
                          <a:cs typeface="微软雅黑" panose="020B0503020204020204" charset="-122"/>
                        </a:rPr>
                        <a:t>MAX</a:t>
                      </a:r>
                      <a:endParaRPr sz="800" dirty="0">
                        <a:latin typeface="微软雅黑" panose="020B0503020204020204" charset="-122"/>
                        <a:ea typeface="微软雅黑" panose="020B0503020204020204" charset="-122"/>
                        <a:cs typeface="微软雅黑" panose="020B0503020204020204" charset="-122"/>
                      </a:endParaRPr>
                    </a:p>
                  </a:txBody>
                  <a:tcPr marL="0" marR="0" marT="0" marB="0" vert="horz">
                    <a:lnL>
                      <a:noFill/>
                    </a:lnL>
                    <a:lnR>
                      <a:noFill/>
                    </a:lnR>
                    <a:lnT>
                      <a:noFill/>
                    </a:lnT>
                    <a:lnB>
                      <a:noFill/>
                    </a:lnB>
                    <a:solidFill>
                      <a:srgbClr val="21294D"/>
                    </a:solidFill>
                  </a:tcPr>
                </a:tc>
                <a:tc>
                  <a:txBody>
                    <a:bodyPr/>
                    <a:p>
                      <a:pPr algn="l" rtl="0" eaLnBrk="0">
                        <a:lnSpc>
                          <a:spcPct val="105000"/>
                        </a:lnSpc>
                      </a:pPr>
                      <a:endParaRPr sz="400" dirty="0">
                        <a:latin typeface="Arial" panose="020B0604020202020204"/>
                        <a:ea typeface="Arial" panose="020B0604020202020204"/>
                        <a:cs typeface="Arial" panose="020B0604020202020204"/>
                      </a:endParaRPr>
                    </a:p>
                    <a:p>
                      <a:pPr marL="234315" algn="l" rtl="0" eaLnBrk="0">
                        <a:lnSpc>
                          <a:spcPct val="80000"/>
                        </a:lnSpc>
                        <a:spcBef>
                          <a:spcPts val="5"/>
                        </a:spcBef>
                      </a:pPr>
                      <a:r>
                        <a:rPr sz="800" kern="0" spc="10" dirty="0">
                          <a:solidFill>
                            <a:srgbClr val="FFFFFF">
                              <a:alpha val="100000"/>
                            </a:srgbClr>
                          </a:solidFill>
                          <a:latin typeface="微软雅黑" panose="020B0503020204020204" charset="-122"/>
                          <a:ea typeface="微软雅黑" panose="020B0503020204020204" charset="-122"/>
                          <a:cs typeface="微软雅黑" panose="020B0503020204020204" charset="-122"/>
                        </a:rPr>
                        <a:t>UNIT</a:t>
                      </a:r>
                      <a:endParaRPr sz="800" dirty="0">
                        <a:latin typeface="微软雅黑" panose="020B0503020204020204" charset="-122"/>
                        <a:ea typeface="微软雅黑" panose="020B0503020204020204" charset="-122"/>
                        <a:cs typeface="微软雅黑" panose="020B0503020204020204" charset="-122"/>
                      </a:endParaRPr>
                    </a:p>
                  </a:txBody>
                  <a:tcPr marL="0" marR="0" marT="0" marB="0" vert="horz">
                    <a:lnL>
                      <a:noFill/>
                    </a:lnL>
                    <a:lnR>
                      <a:noFill/>
                    </a:lnR>
                    <a:lnT>
                      <a:noFill/>
                    </a:lnT>
                    <a:lnB>
                      <a:noFill/>
                    </a:lnB>
                    <a:solidFill>
                      <a:srgbClr val="21294D"/>
                    </a:solidFill>
                  </a:tcPr>
                </a:tc>
              </a:tr>
              <a:tr h="171450">
                <a:tc>
                  <a:txBody>
                    <a:bodyPr/>
                    <a:p>
                      <a:pPr algn="l" rtl="0" eaLnBrk="0">
                        <a:lnSpc>
                          <a:spcPct val="110000"/>
                        </a:lnSpc>
                      </a:pPr>
                      <a:endParaRPr sz="300" dirty="0">
                        <a:latin typeface="Arial" panose="020B0604020202020204"/>
                        <a:ea typeface="Arial" panose="020B0604020202020204"/>
                        <a:cs typeface="Arial" panose="020B0604020202020204"/>
                      </a:endParaRPr>
                    </a:p>
                    <a:p>
                      <a:pPr marL="189230" algn="l" rtl="0" eaLnBrk="0">
                        <a:lnSpc>
                          <a:spcPct val="94000"/>
                        </a:lnSpc>
                        <a:spcBef>
                          <a:spcPts val="0"/>
                        </a:spcBef>
                      </a:pPr>
                      <a:r>
                        <a:rPr sz="800" kern="0" spc="0" dirty="0">
                          <a:solidFill>
                            <a:srgbClr val="231F20">
                              <a:alpha val="100000"/>
                            </a:srgbClr>
                          </a:solidFill>
                          <a:latin typeface="微软雅黑" panose="020B0503020204020204" charset="-122"/>
                          <a:ea typeface="微软雅黑" panose="020B0503020204020204" charset="-122"/>
                          <a:cs typeface="微软雅黑" panose="020B0503020204020204" charset="-122"/>
                        </a:rPr>
                        <a:t>Operating</a:t>
                      </a:r>
                      <a:r>
                        <a:rPr sz="800" kern="0" spc="40" dirty="0">
                          <a:solidFill>
                            <a:srgbClr val="231F20">
                              <a:alpha val="100000"/>
                            </a:srgbClr>
                          </a:solidFill>
                          <a:latin typeface="微软雅黑" panose="020B0503020204020204" charset="-122"/>
                          <a:ea typeface="微软雅黑" panose="020B0503020204020204" charset="-122"/>
                          <a:cs typeface="微软雅黑" panose="020B0503020204020204" charset="-122"/>
                        </a:rPr>
                        <a:t> </a:t>
                      </a:r>
                      <a:r>
                        <a:rPr sz="800" kern="0" spc="0" dirty="0">
                          <a:solidFill>
                            <a:srgbClr val="231F20">
                              <a:alpha val="100000"/>
                            </a:srgbClr>
                          </a:solidFill>
                          <a:latin typeface="微软雅黑" panose="020B0503020204020204" charset="-122"/>
                          <a:ea typeface="微软雅黑" panose="020B0503020204020204" charset="-122"/>
                          <a:cs typeface="微软雅黑" panose="020B0503020204020204" charset="-122"/>
                        </a:rPr>
                        <a:t>Temp</a:t>
                      </a:r>
                      <a:r>
                        <a:rPr sz="800" kern="0" spc="40" dirty="0">
                          <a:solidFill>
                            <a:srgbClr val="231F20">
                              <a:alpha val="100000"/>
                            </a:srgbClr>
                          </a:solidFill>
                          <a:latin typeface="微软雅黑" panose="020B0503020204020204" charset="-122"/>
                          <a:ea typeface="微软雅黑" panose="020B0503020204020204" charset="-122"/>
                          <a:cs typeface="微软雅黑" panose="020B0503020204020204" charset="-122"/>
                        </a:rPr>
                        <a:t>.</a:t>
                      </a:r>
                      <a:r>
                        <a:rPr sz="800" kern="0" spc="60" dirty="0">
                          <a:solidFill>
                            <a:srgbClr val="231F20">
                              <a:alpha val="100000"/>
                            </a:srgbClr>
                          </a:solidFill>
                          <a:latin typeface="微软雅黑" panose="020B0503020204020204" charset="-122"/>
                          <a:ea typeface="微软雅黑" panose="020B0503020204020204" charset="-122"/>
                          <a:cs typeface="微软雅黑" panose="020B0503020204020204" charset="-122"/>
                        </a:rPr>
                        <a:t> </a:t>
                      </a:r>
                      <a:r>
                        <a:rPr sz="800" kern="0" spc="40" dirty="0">
                          <a:solidFill>
                            <a:srgbClr val="231F20">
                              <a:alpha val="100000"/>
                            </a:srgbClr>
                          </a:solidFill>
                          <a:latin typeface="微软雅黑" panose="020B0503020204020204" charset="-122"/>
                          <a:ea typeface="微软雅黑" panose="020B0503020204020204" charset="-122"/>
                          <a:cs typeface="微软雅黑" panose="020B0503020204020204" charset="-122"/>
                        </a:rPr>
                        <a:t>(</a:t>
                      </a:r>
                      <a:r>
                        <a:rPr sz="800" kern="0" spc="0" dirty="0">
                          <a:solidFill>
                            <a:srgbClr val="231F20">
                              <a:alpha val="100000"/>
                            </a:srgbClr>
                          </a:solidFill>
                          <a:latin typeface="微软雅黑" panose="020B0503020204020204" charset="-122"/>
                          <a:ea typeface="微软雅黑" panose="020B0503020204020204" charset="-122"/>
                          <a:cs typeface="微软雅黑" panose="020B0503020204020204" charset="-122"/>
                        </a:rPr>
                        <a:t>Housing</a:t>
                      </a:r>
                      <a:r>
                        <a:rPr sz="800" kern="0" spc="40" dirty="0">
                          <a:solidFill>
                            <a:srgbClr val="231F20">
                              <a:alpha val="100000"/>
                            </a:srgbClr>
                          </a:solidFill>
                          <a:latin typeface="微软雅黑" panose="020B0503020204020204" charset="-122"/>
                          <a:ea typeface="微软雅黑" panose="020B0503020204020204" charset="-122"/>
                          <a:cs typeface="微软雅黑" panose="020B0503020204020204" charset="-122"/>
                        </a:rPr>
                        <a:t> </a:t>
                      </a:r>
                      <a:r>
                        <a:rPr sz="800" kern="0" spc="0" dirty="0">
                          <a:solidFill>
                            <a:srgbClr val="231F20">
                              <a:alpha val="100000"/>
                            </a:srgbClr>
                          </a:solidFill>
                          <a:latin typeface="微软雅黑" panose="020B0503020204020204" charset="-122"/>
                          <a:ea typeface="微软雅黑" panose="020B0503020204020204" charset="-122"/>
                          <a:cs typeface="微软雅黑" panose="020B0503020204020204" charset="-122"/>
                        </a:rPr>
                        <a:t>Temp</a:t>
                      </a:r>
                      <a:r>
                        <a:rPr sz="800" kern="0" spc="40" dirty="0">
                          <a:solidFill>
                            <a:srgbClr val="231F20">
                              <a:alpha val="100000"/>
                            </a:srgbClr>
                          </a:solidFill>
                          <a:latin typeface="微软雅黑" panose="020B0503020204020204" charset="-122"/>
                          <a:ea typeface="微软雅黑" panose="020B0503020204020204" charset="-122"/>
                          <a:cs typeface="微软雅黑" panose="020B0503020204020204" charset="-122"/>
                        </a:rPr>
                        <a:t>.)</a:t>
                      </a:r>
                      <a:endParaRPr sz="800" dirty="0">
                        <a:latin typeface="微软雅黑" panose="020B0503020204020204" charset="-122"/>
                        <a:ea typeface="微软雅黑" panose="020B0503020204020204" charset="-122"/>
                        <a:cs typeface="微软雅黑" panose="020B0503020204020204" charset="-122"/>
                      </a:endParaRPr>
                    </a:p>
                  </a:txBody>
                  <a:tcPr marL="0" marR="0" marT="0" marB="0" vert="horz">
                    <a:lnL>
                      <a:noFill/>
                    </a:lnL>
                    <a:lnR w="6350" cap="flat" cmpd="sng" algn="ctr">
                      <a:solidFill>
                        <a:srgbClr val="21294D"/>
                      </a:solidFill>
                      <a:prstDash val="solid"/>
                      <a:round/>
                      <a:headEnd type="none" w="med" len="med"/>
                      <a:tailEnd type="none" w="med" len="med"/>
                    </a:lnR>
                    <a:lnT>
                      <a:noFill/>
                    </a:lnT>
                    <a:lnB>
                      <a:noFill/>
                    </a:lnB>
                    <a:solidFill>
                      <a:srgbClr val="F2F3F4"/>
                    </a:solidFill>
                  </a:tcPr>
                </a:tc>
                <a:tc>
                  <a:txBody>
                    <a:bodyPr/>
                    <a:p>
                      <a:pPr algn="l" rtl="0" eaLnBrk="0">
                        <a:lnSpc>
                          <a:spcPct val="111000"/>
                        </a:lnSpc>
                      </a:pPr>
                      <a:endParaRPr sz="300" dirty="0">
                        <a:latin typeface="Arial" panose="020B0604020202020204"/>
                        <a:ea typeface="Arial" panose="020B0604020202020204"/>
                        <a:cs typeface="Arial" panose="020B0604020202020204"/>
                      </a:endParaRPr>
                    </a:p>
                    <a:p>
                      <a:pPr marL="2592705" algn="l" rtl="0" eaLnBrk="0">
                        <a:lnSpc>
                          <a:spcPct val="88000"/>
                        </a:lnSpc>
                        <a:spcBef>
                          <a:spcPts val="0"/>
                        </a:spcBef>
                      </a:pPr>
                      <a:r>
                        <a:rPr sz="800" kern="0" spc="-30" dirty="0">
                          <a:solidFill>
                            <a:srgbClr val="231F20">
                              <a:alpha val="100000"/>
                            </a:srgbClr>
                          </a:solidFill>
                          <a:latin typeface="微软雅黑" panose="020B0503020204020204" charset="-122"/>
                          <a:ea typeface="微软雅黑" panose="020B0503020204020204" charset="-122"/>
                          <a:cs typeface="微软雅黑" panose="020B0503020204020204" charset="-122"/>
                        </a:rPr>
                        <a:t>+50</a:t>
                      </a:r>
                      <a:endParaRPr sz="800" dirty="0">
                        <a:latin typeface="微软雅黑" panose="020B0503020204020204" charset="-122"/>
                        <a:ea typeface="微软雅黑" panose="020B0503020204020204" charset="-122"/>
                        <a:cs typeface="微软雅黑" panose="020B0503020204020204" charset="-122"/>
                      </a:endParaRPr>
                    </a:p>
                  </a:txBody>
                  <a:tcPr marL="0" marR="0" marT="0" marB="0" vert="horz">
                    <a:lnL w="6350" cap="flat" cmpd="sng" algn="ctr">
                      <a:solidFill>
                        <a:srgbClr val="21294D"/>
                      </a:solidFill>
                      <a:prstDash val="solid"/>
                      <a:round/>
                      <a:headEnd type="none" w="med" len="med"/>
                      <a:tailEnd type="none" w="med" len="med"/>
                    </a:lnL>
                    <a:lnR w="3175" cap="flat" cmpd="sng" algn="ctr">
                      <a:solidFill>
                        <a:srgbClr val="21294D"/>
                      </a:solidFill>
                      <a:prstDash val="solid"/>
                      <a:round/>
                      <a:headEnd type="none" w="med" len="med"/>
                      <a:tailEnd type="none" w="med" len="med"/>
                    </a:lnR>
                    <a:lnT>
                      <a:noFill/>
                    </a:lnT>
                    <a:lnB>
                      <a:noFill/>
                    </a:lnB>
                    <a:solidFill>
                      <a:srgbClr val="F2F3F4"/>
                    </a:solidFill>
                  </a:tcPr>
                </a:tc>
                <a:tc>
                  <a:txBody>
                    <a:bodyPr/>
                    <a:p>
                      <a:pPr algn="l" rtl="0" eaLnBrk="0">
                        <a:lnSpc>
                          <a:spcPct val="112000"/>
                        </a:lnSpc>
                      </a:pPr>
                      <a:endParaRPr sz="300" dirty="0">
                        <a:latin typeface="Arial" panose="020B0604020202020204"/>
                        <a:ea typeface="Arial" panose="020B0604020202020204"/>
                        <a:cs typeface="Arial" panose="020B0604020202020204"/>
                      </a:endParaRPr>
                    </a:p>
                    <a:p>
                      <a:pPr marL="281305" algn="l" rtl="0" eaLnBrk="0">
                        <a:lnSpc>
                          <a:spcPct val="92000"/>
                        </a:lnSpc>
                        <a:spcBef>
                          <a:spcPts val="0"/>
                        </a:spcBef>
                      </a:pPr>
                      <a:r>
                        <a:rPr sz="600" kern="0" spc="-50" dirty="0">
                          <a:solidFill>
                            <a:srgbClr val="231F20">
                              <a:alpha val="100000"/>
                            </a:srgbClr>
                          </a:solidFill>
                          <a:latin typeface="微软雅黑" panose="020B0503020204020204" charset="-122"/>
                          <a:ea typeface="微软雅黑" panose="020B0503020204020204" charset="-122"/>
                          <a:cs typeface="微软雅黑" panose="020B0503020204020204" charset="-122"/>
                        </a:rPr>
                        <a:t>。C</a:t>
                      </a:r>
                      <a:endParaRPr sz="600" dirty="0">
                        <a:latin typeface="微软雅黑" panose="020B0503020204020204" charset="-122"/>
                        <a:ea typeface="微软雅黑" panose="020B0503020204020204" charset="-122"/>
                        <a:cs typeface="微软雅黑" panose="020B0503020204020204" charset="-122"/>
                      </a:endParaRPr>
                    </a:p>
                  </a:txBody>
                  <a:tcPr marL="0" marR="0" marT="0" marB="0" vert="horz">
                    <a:lnL w="3175" cap="flat" cmpd="sng" algn="ctr">
                      <a:solidFill>
                        <a:srgbClr val="21294D"/>
                      </a:solidFill>
                      <a:prstDash val="solid"/>
                      <a:round/>
                      <a:headEnd type="none" w="med" len="med"/>
                      <a:tailEnd type="none" w="med" len="med"/>
                    </a:lnL>
                    <a:lnR>
                      <a:noFill/>
                    </a:lnR>
                    <a:lnT>
                      <a:noFill/>
                    </a:lnT>
                    <a:lnB>
                      <a:noFill/>
                    </a:lnB>
                    <a:solidFill>
                      <a:srgbClr val="F2F3F4"/>
                    </a:solidFill>
                  </a:tcPr>
                </a:tc>
              </a:tr>
              <a:tr h="206375">
                <a:tc>
                  <a:txBody>
                    <a:bodyPr/>
                    <a:p>
                      <a:pPr algn="l" rtl="0" eaLnBrk="0">
                        <a:lnSpc>
                          <a:spcPct val="107000"/>
                        </a:lnSpc>
                      </a:pPr>
                      <a:endParaRPr sz="400" dirty="0">
                        <a:latin typeface="Arial" panose="020B0604020202020204"/>
                        <a:ea typeface="Arial" panose="020B0604020202020204"/>
                        <a:cs typeface="Arial" panose="020B0604020202020204"/>
                      </a:endParaRPr>
                    </a:p>
                    <a:p>
                      <a:pPr marL="193040" algn="l" rtl="0" eaLnBrk="0">
                        <a:lnSpc>
                          <a:spcPct val="100000"/>
                        </a:lnSpc>
                        <a:spcBef>
                          <a:spcPts val="0"/>
                        </a:spcBef>
                      </a:pPr>
                      <a:r>
                        <a:rPr sz="800" kern="0" spc="0" dirty="0">
                          <a:solidFill>
                            <a:srgbClr val="231F20">
                              <a:alpha val="100000"/>
                            </a:srgbClr>
                          </a:solidFill>
                          <a:latin typeface="微软雅黑" panose="020B0503020204020204" charset="-122"/>
                          <a:ea typeface="微软雅黑" panose="020B0503020204020204" charset="-122"/>
                          <a:cs typeface="微软雅黑" panose="020B0503020204020204" charset="-122"/>
                        </a:rPr>
                        <a:t>Humidity</a:t>
                      </a:r>
                      <a:r>
                        <a:rPr sz="800" kern="0" spc="110" dirty="0">
                          <a:solidFill>
                            <a:srgbClr val="231F20">
                              <a:alpha val="100000"/>
                            </a:srgbClr>
                          </a:solidFill>
                          <a:latin typeface="微软雅黑" panose="020B0503020204020204" charset="-122"/>
                          <a:ea typeface="微软雅黑" panose="020B0503020204020204" charset="-122"/>
                          <a:cs typeface="微软雅黑" panose="020B0503020204020204" charset="-122"/>
                        </a:rPr>
                        <a:t> </a:t>
                      </a:r>
                      <a:r>
                        <a:rPr sz="800" kern="0" spc="0" dirty="0">
                          <a:solidFill>
                            <a:srgbClr val="231F20">
                              <a:alpha val="100000"/>
                            </a:srgbClr>
                          </a:solidFill>
                          <a:latin typeface="微软雅黑" panose="020B0503020204020204" charset="-122"/>
                          <a:ea typeface="微软雅黑" panose="020B0503020204020204" charset="-122"/>
                          <a:cs typeface="微软雅黑" panose="020B0503020204020204" charset="-122"/>
                        </a:rPr>
                        <a:t>Range</a:t>
                      </a:r>
                      <a:endParaRPr sz="800" dirty="0">
                        <a:latin typeface="微软雅黑" panose="020B0503020204020204" charset="-122"/>
                        <a:ea typeface="微软雅黑" panose="020B0503020204020204" charset="-122"/>
                        <a:cs typeface="微软雅黑" panose="020B0503020204020204" charset="-122"/>
                      </a:endParaRPr>
                    </a:p>
                  </a:txBody>
                  <a:tcPr marL="0" marR="0" marT="0" marB="0" vert="horz">
                    <a:lnL>
                      <a:noFill/>
                    </a:lnL>
                    <a:lnR w="6350" cap="flat" cmpd="sng" algn="ctr">
                      <a:solidFill>
                        <a:srgbClr val="21294D"/>
                      </a:solidFill>
                      <a:prstDash val="solid"/>
                      <a:round/>
                      <a:headEnd type="none" w="med" len="med"/>
                      <a:tailEnd type="none" w="med" len="med"/>
                    </a:lnR>
                    <a:lnT>
                      <a:noFill/>
                    </a:lnT>
                    <a:lnB>
                      <a:noFill/>
                    </a:lnB>
                  </a:tcPr>
                </a:tc>
                <a:tc>
                  <a:txBody>
                    <a:bodyPr/>
                    <a:p>
                      <a:pPr algn="l" rtl="0" eaLnBrk="0">
                        <a:lnSpc>
                          <a:spcPct val="120000"/>
                        </a:lnSpc>
                      </a:pPr>
                      <a:endParaRPr sz="400" dirty="0">
                        <a:latin typeface="Arial" panose="020B0604020202020204"/>
                        <a:ea typeface="Arial" panose="020B0604020202020204"/>
                        <a:cs typeface="Arial" panose="020B0604020202020204"/>
                      </a:endParaRPr>
                    </a:p>
                    <a:p>
                      <a:pPr marL="1661795" algn="l" rtl="0" eaLnBrk="0">
                        <a:lnSpc>
                          <a:spcPct val="88000"/>
                        </a:lnSpc>
                        <a:spcBef>
                          <a:spcPts val="0"/>
                        </a:spcBef>
                      </a:pPr>
                      <a:r>
                        <a:rPr sz="800" kern="0" spc="0" dirty="0">
                          <a:solidFill>
                            <a:srgbClr val="231F20">
                              <a:alpha val="100000"/>
                            </a:srgbClr>
                          </a:solidFill>
                          <a:latin typeface="微软雅黑" panose="020B0503020204020204" charset="-122"/>
                          <a:ea typeface="微软雅黑" panose="020B0503020204020204" charset="-122"/>
                          <a:cs typeface="微软雅黑" panose="020B0503020204020204" charset="-122"/>
                        </a:rPr>
                        <a:t>0-100</a:t>
                      </a:r>
                      <a:endParaRPr sz="800" dirty="0">
                        <a:latin typeface="微软雅黑" panose="020B0503020204020204" charset="-122"/>
                        <a:ea typeface="微软雅黑" panose="020B0503020204020204" charset="-122"/>
                        <a:cs typeface="微软雅黑" panose="020B0503020204020204" charset="-122"/>
                      </a:endParaRPr>
                    </a:p>
                  </a:txBody>
                  <a:tcPr marL="0" marR="0" marT="0" marB="0" vert="horz">
                    <a:lnL w="6350" cap="flat" cmpd="sng" algn="ctr">
                      <a:solidFill>
                        <a:srgbClr val="21294D"/>
                      </a:solidFill>
                      <a:prstDash val="solid"/>
                      <a:round/>
                      <a:headEnd type="none" w="med" len="med"/>
                      <a:tailEnd type="none" w="med" len="med"/>
                    </a:lnL>
                    <a:lnR w="3175" cap="flat" cmpd="sng" algn="ctr">
                      <a:solidFill>
                        <a:srgbClr val="21294D"/>
                      </a:solidFill>
                      <a:prstDash val="solid"/>
                      <a:round/>
                      <a:headEnd type="none" w="med" len="med"/>
                      <a:tailEnd type="none" w="med" len="med"/>
                    </a:lnR>
                    <a:lnT>
                      <a:noFill/>
                    </a:lnT>
                    <a:lnB>
                      <a:noFill/>
                    </a:lnB>
                    <a:solidFill>
                      <a:srgbClr val="D1D2D4"/>
                    </a:solidFill>
                  </a:tcPr>
                </a:tc>
                <a:tc>
                  <a:txBody>
                    <a:bodyPr/>
                    <a:p>
                      <a:pPr algn="l" rtl="0" eaLnBrk="0">
                        <a:lnSpc>
                          <a:spcPct val="107000"/>
                        </a:lnSpc>
                      </a:pPr>
                      <a:endParaRPr sz="400" dirty="0">
                        <a:latin typeface="Arial" panose="020B0604020202020204"/>
                        <a:ea typeface="Arial" panose="020B0604020202020204"/>
                        <a:cs typeface="Arial" panose="020B0604020202020204"/>
                      </a:endParaRPr>
                    </a:p>
                    <a:p>
                      <a:pPr marL="287655" algn="l" rtl="0" eaLnBrk="0">
                        <a:lnSpc>
                          <a:spcPct val="88000"/>
                        </a:lnSpc>
                        <a:spcBef>
                          <a:spcPts val="0"/>
                        </a:spcBef>
                      </a:pPr>
                      <a:r>
                        <a:rPr sz="800" kern="0" spc="20" dirty="0">
                          <a:solidFill>
                            <a:srgbClr val="231F20">
                              <a:alpha val="100000"/>
                            </a:srgbClr>
                          </a:solidFill>
                          <a:latin typeface="微软雅黑" panose="020B0503020204020204" charset="-122"/>
                          <a:ea typeface="微软雅黑" panose="020B0503020204020204" charset="-122"/>
                          <a:cs typeface="微软雅黑" panose="020B0503020204020204" charset="-122"/>
                        </a:rPr>
                        <a:t>%</a:t>
                      </a:r>
                      <a:endParaRPr sz="800" dirty="0">
                        <a:latin typeface="微软雅黑" panose="020B0503020204020204" charset="-122"/>
                        <a:ea typeface="微软雅黑" panose="020B0503020204020204" charset="-122"/>
                        <a:cs typeface="微软雅黑" panose="020B0503020204020204" charset="-122"/>
                      </a:endParaRPr>
                    </a:p>
                  </a:txBody>
                  <a:tcPr marL="0" marR="0" marT="0" marB="0" vert="horz">
                    <a:lnL w="3175" cap="flat" cmpd="sng" algn="ctr">
                      <a:solidFill>
                        <a:srgbClr val="21294D"/>
                      </a:solidFill>
                      <a:prstDash val="solid"/>
                      <a:round/>
                      <a:headEnd type="none" w="med" len="med"/>
                      <a:tailEnd type="none" w="med" len="med"/>
                    </a:lnL>
                    <a:lnR>
                      <a:noFill/>
                    </a:lnR>
                    <a:lnT>
                      <a:noFill/>
                    </a:lnT>
                    <a:lnB>
                      <a:noFill/>
                    </a:lnB>
                    <a:solidFill>
                      <a:srgbClr val="D1D2D4"/>
                    </a:solidFill>
                  </a:tcPr>
                </a:tc>
              </a:tr>
              <a:tr h="180339">
                <a:tc>
                  <a:txBody>
                    <a:bodyPr/>
                    <a:p>
                      <a:pPr algn="l" rtl="0" eaLnBrk="0">
                        <a:lnSpc>
                          <a:spcPct val="134000"/>
                        </a:lnSpc>
                      </a:pPr>
                      <a:endParaRPr sz="200" dirty="0">
                        <a:latin typeface="Arial" panose="020B0604020202020204"/>
                        <a:ea typeface="Arial" panose="020B0604020202020204"/>
                        <a:cs typeface="Arial" panose="020B0604020202020204"/>
                      </a:endParaRPr>
                    </a:p>
                    <a:p>
                      <a:pPr marL="192405" algn="l" rtl="0" eaLnBrk="0">
                        <a:lnSpc>
                          <a:spcPct val="100000"/>
                        </a:lnSpc>
                        <a:spcBef>
                          <a:spcPts val="0"/>
                        </a:spcBef>
                      </a:pPr>
                      <a:r>
                        <a:rPr sz="800" kern="0" spc="20" dirty="0">
                          <a:solidFill>
                            <a:srgbClr val="231F20">
                              <a:alpha val="100000"/>
                            </a:srgbClr>
                          </a:solidFill>
                          <a:latin typeface="微软雅黑" panose="020B0503020204020204" charset="-122"/>
                          <a:ea typeface="微软雅黑" panose="020B0503020204020204" charset="-122"/>
                          <a:cs typeface="微软雅黑" panose="020B0503020204020204" charset="-122"/>
                        </a:rPr>
                        <a:t>PA  Basepl</a:t>
                      </a:r>
                      <a:r>
                        <a:rPr sz="800" kern="0" spc="10" dirty="0">
                          <a:solidFill>
                            <a:srgbClr val="231F20">
                              <a:alpha val="100000"/>
                            </a:srgbClr>
                          </a:solidFill>
                          <a:latin typeface="微软雅黑" panose="020B0503020204020204" charset="-122"/>
                          <a:ea typeface="微软雅黑" panose="020B0503020204020204" charset="-122"/>
                          <a:cs typeface="微软雅黑" panose="020B0503020204020204" charset="-122"/>
                        </a:rPr>
                        <a:t>ate Shutoff Temperature</a:t>
                      </a:r>
                      <a:endParaRPr sz="800" dirty="0">
                        <a:latin typeface="微软雅黑" panose="020B0503020204020204" charset="-122"/>
                        <a:ea typeface="微软雅黑" panose="020B0503020204020204" charset="-122"/>
                        <a:cs typeface="微软雅黑" panose="020B0503020204020204" charset="-122"/>
                      </a:endParaRPr>
                    </a:p>
                  </a:txBody>
                  <a:tcPr marL="0" marR="0" marT="0" marB="0" vert="horz">
                    <a:lnL>
                      <a:noFill/>
                    </a:lnL>
                    <a:lnR w="6350" cap="flat" cmpd="sng" algn="ctr">
                      <a:solidFill>
                        <a:srgbClr val="21294D"/>
                      </a:solidFill>
                      <a:prstDash val="solid"/>
                      <a:round/>
                      <a:headEnd type="none" w="med" len="med"/>
                      <a:tailEnd type="none" w="med" len="med"/>
                    </a:lnR>
                    <a:lnT>
                      <a:noFill/>
                    </a:lnT>
                    <a:lnB>
                      <a:noFill/>
                    </a:lnB>
                    <a:solidFill>
                      <a:srgbClr val="F2F3F4"/>
                    </a:solidFill>
                  </a:tcPr>
                </a:tc>
                <a:tc>
                  <a:txBody>
                    <a:bodyPr/>
                    <a:p>
                      <a:pPr algn="l" rtl="0" eaLnBrk="0">
                        <a:lnSpc>
                          <a:spcPct val="106000"/>
                        </a:lnSpc>
                      </a:pPr>
                      <a:endParaRPr sz="400" dirty="0">
                        <a:latin typeface="Arial" panose="020B0604020202020204"/>
                        <a:ea typeface="Arial" panose="020B0604020202020204"/>
                        <a:cs typeface="Arial" panose="020B0604020202020204"/>
                      </a:endParaRPr>
                    </a:p>
                    <a:p>
                      <a:pPr marL="1668145" algn="l" rtl="0" eaLnBrk="0">
                        <a:lnSpc>
                          <a:spcPct val="88000"/>
                        </a:lnSpc>
                        <a:spcBef>
                          <a:spcPts val="5"/>
                        </a:spcBef>
                      </a:pPr>
                      <a:r>
                        <a:rPr sz="800" kern="0" spc="-30" dirty="0">
                          <a:solidFill>
                            <a:srgbClr val="231F20">
                              <a:alpha val="100000"/>
                            </a:srgbClr>
                          </a:solidFill>
                          <a:latin typeface="微软雅黑" panose="020B0503020204020204" charset="-122"/>
                          <a:ea typeface="微软雅黑" panose="020B0503020204020204" charset="-122"/>
                          <a:cs typeface="微软雅黑" panose="020B0503020204020204" charset="-122"/>
                        </a:rPr>
                        <a:t>+90</a:t>
                      </a:r>
                      <a:endParaRPr sz="800" dirty="0">
                        <a:latin typeface="微软雅黑" panose="020B0503020204020204" charset="-122"/>
                        <a:ea typeface="微软雅黑" panose="020B0503020204020204" charset="-122"/>
                        <a:cs typeface="微软雅黑" panose="020B0503020204020204" charset="-122"/>
                      </a:endParaRPr>
                    </a:p>
                  </a:txBody>
                  <a:tcPr marL="0" marR="0" marT="0" marB="0" vert="horz">
                    <a:lnL w="6350" cap="flat" cmpd="sng" algn="ctr">
                      <a:solidFill>
                        <a:srgbClr val="21294D"/>
                      </a:solidFill>
                      <a:prstDash val="solid"/>
                      <a:round/>
                      <a:headEnd type="none" w="med" len="med"/>
                      <a:tailEnd type="none" w="med" len="med"/>
                    </a:lnL>
                    <a:lnR w="3175" cap="flat" cmpd="sng" algn="ctr">
                      <a:solidFill>
                        <a:srgbClr val="21294D"/>
                      </a:solidFill>
                      <a:prstDash val="solid"/>
                      <a:round/>
                      <a:headEnd type="none" w="med" len="med"/>
                      <a:tailEnd type="none" w="med" len="med"/>
                    </a:lnR>
                    <a:lnT>
                      <a:noFill/>
                    </a:lnT>
                    <a:lnB>
                      <a:noFill/>
                    </a:lnB>
                    <a:solidFill>
                      <a:srgbClr val="F2F3F4"/>
                    </a:solidFill>
                  </a:tcPr>
                </a:tc>
                <a:tc>
                  <a:txBody>
                    <a:bodyPr/>
                    <a:p>
                      <a:pPr algn="l" rtl="0" eaLnBrk="0">
                        <a:lnSpc>
                          <a:spcPct val="105000"/>
                        </a:lnSpc>
                      </a:pPr>
                      <a:endParaRPr sz="400" dirty="0">
                        <a:latin typeface="Arial" panose="020B0604020202020204"/>
                        <a:ea typeface="Arial" panose="020B0604020202020204"/>
                        <a:cs typeface="Arial" panose="020B0604020202020204"/>
                      </a:endParaRPr>
                    </a:p>
                    <a:p>
                      <a:pPr marL="281305" algn="l" rtl="0" eaLnBrk="0">
                        <a:lnSpc>
                          <a:spcPct val="92000"/>
                        </a:lnSpc>
                        <a:spcBef>
                          <a:spcPts val="0"/>
                        </a:spcBef>
                      </a:pPr>
                      <a:r>
                        <a:rPr sz="600" kern="0" spc="-50" dirty="0">
                          <a:solidFill>
                            <a:srgbClr val="231F20">
                              <a:alpha val="100000"/>
                            </a:srgbClr>
                          </a:solidFill>
                          <a:latin typeface="微软雅黑" panose="020B0503020204020204" charset="-122"/>
                          <a:ea typeface="微软雅黑" panose="020B0503020204020204" charset="-122"/>
                          <a:cs typeface="微软雅黑" panose="020B0503020204020204" charset="-122"/>
                        </a:rPr>
                        <a:t>。C</a:t>
                      </a:r>
                      <a:endParaRPr sz="600" dirty="0">
                        <a:latin typeface="微软雅黑" panose="020B0503020204020204" charset="-122"/>
                        <a:ea typeface="微软雅黑" panose="020B0503020204020204" charset="-122"/>
                        <a:cs typeface="微软雅黑" panose="020B0503020204020204" charset="-122"/>
                      </a:endParaRPr>
                    </a:p>
                  </a:txBody>
                  <a:tcPr marL="0" marR="0" marT="0" marB="0" vert="horz">
                    <a:lnL w="3175" cap="flat" cmpd="sng" algn="ctr">
                      <a:solidFill>
                        <a:srgbClr val="21294D"/>
                      </a:solidFill>
                      <a:prstDash val="solid"/>
                      <a:round/>
                      <a:headEnd type="none" w="med" len="med"/>
                      <a:tailEnd type="none" w="med" len="med"/>
                    </a:lnL>
                    <a:lnR>
                      <a:noFill/>
                    </a:lnR>
                    <a:lnT>
                      <a:noFill/>
                    </a:lnT>
                    <a:lnB>
                      <a:noFill/>
                    </a:lnB>
                    <a:solidFill>
                      <a:srgbClr val="F2F3F4"/>
                    </a:solidFill>
                  </a:tcPr>
                </a:tc>
              </a:tr>
            </a:tbl>
          </a:graphicData>
        </a:graphic>
      </p:graphicFrame>
      <p:grpSp>
        <p:nvGrpSpPr>
          <p:cNvPr id="54" name="group 54"/>
          <p:cNvGrpSpPr/>
          <p:nvPr/>
        </p:nvGrpSpPr>
        <p:grpSpPr>
          <a:xfrm rot="21600000">
            <a:off x="517227" y="2019278"/>
            <a:ext cx="6370018" cy="1954622"/>
            <a:chOff x="0" y="0"/>
            <a:chExt cx="6370018" cy="1954622"/>
          </a:xfrm>
        </p:grpSpPr>
        <p:pic>
          <p:nvPicPr>
            <p:cNvPr id="2544" name="picture 2544"/>
            <p:cNvPicPr>
              <a:picLocks noChangeAspect="1"/>
            </p:cNvPicPr>
            <p:nvPr/>
          </p:nvPicPr>
          <p:blipFill>
            <a:blip r:embed="rId1"/>
            <a:stretch>
              <a:fillRect/>
            </a:stretch>
          </p:blipFill>
          <p:spPr>
            <a:xfrm rot="21600000">
              <a:off x="0" y="0"/>
              <a:ext cx="6370018" cy="1954622"/>
            </a:xfrm>
            <a:prstGeom prst="rect">
              <a:avLst/>
            </a:prstGeom>
          </p:spPr>
        </p:pic>
        <p:sp>
          <p:nvSpPr>
            <p:cNvPr id="2546" name="textbox 2546"/>
            <p:cNvSpPr/>
            <p:nvPr/>
          </p:nvSpPr>
          <p:spPr>
            <a:xfrm>
              <a:off x="203418" y="61553"/>
              <a:ext cx="5944234" cy="1828164"/>
            </a:xfrm>
            <a:prstGeom prst="rect">
              <a:avLst/>
            </a:prstGeom>
            <a:noFill/>
            <a:ln w="0" cap="flat">
              <a:noFill/>
              <a:prstDash val="solid"/>
              <a:miter lim="0"/>
            </a:ln>
          </p:spPr>
          <p:txBody>
            <a:bodyPr vert="horz" wrap="square" lIns="0" tIns="0" rIns="0" bIns="0"/>
            <a:p>
              <a:pPr algn="l" rtl="0" eaLnBrk="0">
                <a:lnSpc>
                  <a:spcPct val="83000"/>
                </a:lnSpc>
              </a:pPr>
              <a:endParaRPr sz="100" dirty="0">
                <a:latin typeface="Arial" panose="020B0604020202020204"/>
                <a:ea typeface="Arial" panose="020B0604020202020204"/>
                <a:cs typeface="Arial" panose="020B0604020202020204"/>
              </a:endParaRPr>
            </a:p>
            <a:p>
              <a:pPr marL="12700" algn="l" rtl="0" eaLnBrk="0">
                <a:lnSpc>
                  <a:spcPts val="1260"/>
                </a:lnSpc>
              </a:pPr>
              <a:r>
                <a:rPr sz="1500" kern="0" spc="60" baseline="-17000" dirty="0">
                  <a:solidFill>
                    <a:srgbClr val="231F20">
                      <a:alpha val="100000"/>
                    </a:srgbClr>
                  </a:solidFill>
                  <a:latin typeface="微软雅黑" panose="020B0503020204020204" charset="-122"/>
                  <a:ea typeface="微软雅黑" panose="020B0503020204020204" charset="-122"/>
                  <a:cs typeface="微软雅黑" panose="020B0503020204020204" charset="-122"/>
                </a:rPr>
                <a:t>AMPLIFIER</a:t>
              </a:r>
              <a:r>
                <a:rPr sz="900" kern="0" spc="60" dirty="0">
                  <a:solidFill>
                    <a:srgbClr val="231F20">
                      <a:alpha val="100000"/>
                    </a:srgbClr>
                  </a:solidFill>
                  <a:latin typeface="微软雅黑" panose="020B0503020204020204" charset="-122"/>
                  <a:ea typeface="微软雅黑" panose="020B0503020204020204" charset="-122"/>
                  <a:cs typeface="微软雅黑" panose="020B0503020204020204" charset="-122"/>
                </a:rPr>
                <a:t> </a:t>
              </a:r>
              <a:r>
                <a:rPr sz="1500" kern="0" spc="60" baseline="-17000" dirty="0">
                  <a:solidFill>
                    <a:srgbClr val="231F20">
                      <a:alpha val="100000"/>
                    </a:srgbClr>
                  </a:solidFill>
                  <a:latin typeface="微软雅黑" panose="020B0503020204020204" charset="-122"/>
                  <a:ea typeface="微软雅黑" panose="020B0503020204020204" charset="-122"/>
                  <a:cs typeface="微软雅黑" panose="020B0503020204020204" charset="-122"/>
                </a:rPr>
                <a:t>CON</a:t>
              </a:r>
              <a:r>
                <a:rPr sz="1500" kern="0" spc="50" baseline="-17000" dirty="0">
                  <a:solidFill>
                    <a:srgbClr val="231F20">
                      <a:alpha val="100000"/>
                    </a:srgbClr>
                  </a:solidFill>
                  <a:latin typeface="微软雅黑" panose="020B0503020204020204" charset="-122"/>
                  <a:ea typeface="微软雅黑" panose="020B0503020204020204" charset="-122"/>
                  <a:cs typeface="微软雅黑" panose="020B0503020204020204" charset="-122"/>
                </a:rPr>
                <a:t>NECTOR</a:t>
              </a:r>
              <a:r>
                <a:rPr sz="900" kern="0" spc="50" dirty="0">
                  <a:solidFill>
                    <a:srgbClr val="231F20">
                      <a:alpha val="100000"/>
                    </a:srgbClr>
                  </a:solidFill>
                  <a:latin typeface="微软雅黑" panose="020B0503020204020204" charset="-122"/>
                  <a:ea typeface="微软雅黑" panose="020B0503020204020204" charset="-122"/>
                  <a:cs typeface="微软雅黑" panose="020B0503020204020204" charset="-122"/>
                </a:rPr>
                <a:t> </a:t>
              </a:r>
              <a:r>
                <a:rPr sz="1500" kern="0" spc="50" baseline="-17000" dirty="0">
                  <a:solidFill>
                    <a:srgbClr val="231F20">
                      <a:alpha val="100000"/>
                    </a:srgbClr>
                  </a:solidFill>
                  <a:latin typeface="微软雅黑" panose="020B0503020204020204" charset="-122"/>
                  <a:ea typeface="微软雅黑" panose="020B0503020204020204" charset="-122"/>
                  <a:cs typeface="微软雅黑" panose="020B0503020204020204" charset="-122"/>
                </a:rPr>
                <a:t>TYPE::</a:t>
              </a:r>
              <a:r>
                <a:rPr sz="900" kern="0" spc="50" dirty="0">
                  <a:solidFill>
                    <a:srgbClr val="231F20">
                      <a:alpha val="100000"/>
                    </a:srgbClr>
                  </a:solidFill>
                  <a:latin typeface="微软雅黑" panose="020B0503020204020204" charset="-122"/>
                  <a:ea typeface="微软雅黑" panose="020B0503020204020204" charset="-122"/>
                  <a:cs typeface="微软雅黑" panose="020B0503020204020204" charset="-122"/>
                </a:rPr>
                <a:t>     </a:t>
              </a:r>
              <a:r>
                <a:rPr sz="1500" kern="0" spc="50" baseline="18000" dirty="0">
                  <a:solidFill>
                    <a:srgbClr val="231F20">
                      <a:alpha val="100000"/>
                    </a:srgbClr>
                  </a:solidFill>
                  <a:latin typeface="微软雅黑" panose="020B0503020204020204" charset="-122"/>
                  <a:ea typeface="微软雅黑" panose="020B0503020204020204" charset="-122"/>
                  <a:cs typeface="微软雅黑" panose="020B0503020204020204" charset="-122"/>
                </a:rPr>
                <a:t>óó</a:t>
              </a:r>
              <a:endParaRPr sz="1500" baseline="18000" dirty="0">
                <a:latin typeface="微软雅黑" panose="020B0503020204020204" charset="-122"/>
                <a:ea typeface="微软雅黑" panose="020B0503020204020204" charset="-122"/>
                <a:cs typeface="微软雅黑" panose="020B0503020204020204" charset="-122"/>
              </a:endParaRPr>
            </a:p>
            <a:p>
              <a:pPr algn="l" rtl="0" eaLnBrk="0">
                <a:lnSpc>
                  <a:spcPct val="100000"/>
                </a:lnSpc>
              </a:pPr>
              <a:endParaRPr sz="1000" dirty="0">
                <a:latin typeface="Arial" panose="020B0604020202020204"/>
                <a:ea typeface="Arial" panose="020B0604020202020204"/>
                <a:cs typeface="Arial" panose="020B0604020202020204"/>
              </a:endParaRPr>
            </a:p>
            <a:p>
              <a:pPr marL="15240" algn="l" rtl="0" eaLnBrk="0">
                <a:lnSpc>
                  <a:spcPct val="100000"/>
                </a:lnSpc>
                <a:spcBef>
                  <a:spcPts val="295"/>
                </a:spcBef>
              </a:pPr>
              <a:r>
                <a:rPr sz="900" kern="0" spc="90" dirty="0">
                  <a:solidFill>
                    <a:srgbClr val="231F20">
                      <a:alpha val="100000"/>
                    </a:srgbClr>
                  </a:solidFill>
                  <a:latin typeface="微软雅黑" panose="020B0503020204020204" charset="-122"/>
                  <a:ea typeface="微软雅黑" panose="020B0503020204020204" charset="-122"/>
                  <a:cs typeface="微软雅黑" panose="020B0503020204020204" charset="-122"/>
                </a:rPr>
                <a:t>TRIAD CABLE PART NUM</a:t>
              </a:r>
              <a:r>
                <a:rPr sz="900" kern="0" spc="80" dirty="0">
                  <a:solidFill>
                    <a:srgbClr val="231F20">
                      <a:alpha val="100000"/>
                    </a:srgbClr>
                  </a:solidFill>
                  <a:latin typeface="微软雅黑" panose="020B0503020204020204" charset="-122"/>
                  <a:ea typeface="微软雅黑" panose="020B0503020204020204" charset="-122"/>
                  <a:cs typeface="微软雅黑" panose="020B0503020204020204" charset="-122"/>
                </a:rPr>
                <a:t>BER:</a:t>
              </a:r>
              <a:r>
                <a:rPr sz="900" kern="0" spc="20" dirty="0">
                  <a:solidFill>
                    <a:srgbClr val="231F20">
                      <a:alpha val="100000"/>
                    </a:srgbClr>
                  </a:solidFill>
                  <a:latin typeface="微软雅黑" panose="020B0503020204020204" charset="-122"/>
                  <a:ea typeface="微软雅黑" panose="020B0503020204020204" charset="-122"/>
                  <a:cs typeface="微软雅黑" panose="020B0503020204020204" charset="-122"/>
                </a:rPr>
                <a:t>         </a:t>
              </a:r>
              <a:r>
                <a:rPr sz="1500" kern="0" spc="80" baseline="14000" dirty="0">
                  <a:solidFill>
                    <a:srgbClr val="231F20">
                      <a:alpha val="100000"/>
                    </a:srgbClr>
                  </a:solidFill>
                  <a:latin typeface="微软雅黑" panose="020B0503020204020204" charset="-122"/>
                  <a:ea typeface="微软雅黑" panose="020B0503020204020204" charset="-122"/>
                  <a:cs typeface="微软雅黑" panose="020B0503020204020204" charset="-122"/>
                </a:rPr>
                <a:t>óó</a:t>
              </a:r>
              <a:endParaRPr sz="1500" baseline="14000" dirty="0">
                <a:latin typeface="微软雅黑" panose="020B0503020204020204" charset="-122"/>
                <a:ea typeface="微软雅黑" panose="020B0503020204020204" charset="-122"/>
                <a:cs typeface="微软雅黑" panose="020B0503020204020204" charset="-122"/>
              </a:endParaRPr>
            </a:p>
            <a:p>
              <a:pPr marL="3514725" algn="l" rtl="0" eaLnBrk="0">
                <a:lnSpc>
                  <a:spcPct val="76000"/>
                </a:lnSpc>
                <a:spcBef>
                  <a:spcPts val="1290"/>
                </a:spcBef>
              </a:pPr>
              <a:r>
                <a:rPr sz="1300" kern="0" spc="40" dirty="0">
                  <a:solidFill>
                    <a:srgbClr val="FFFFFF">
                      <a:alpha val="100000"/>
                    </a:srgbClr>
                  </a:solidFill>
                  <a:latin typeface="Arial Narrow" panose="020B0606020202030204"/>
                  <a:ea typeface="Arial Narrow" panose="020B0606020202030204"/>
                  <a:cs typeface="Arial Narrow" panose="020B0606020202030204"/>
                </a:rPr>
                <a:t>DESCRIPTIO</a:t>
              </a:r>
              <a:r>
                <a:rPr sz="1300" kern="0" spc="30" dirty="0">
                  <a:solidFill>
                    <a:srgbClr val="FFFFFF">
                      <a:alpha val="100000"/>
                    </a:srgbClr>
                  </a:solidFill>
                  <a:latin typeface="Arial Narrow" panose="020B0606020202030204"/>
                  <a:ea typeface="Arial Narrow" panose="020B0606020202030204"/>
                  <a:cs typeface="Arial Narrow" panose="020B0606020202030204"/>
                </a:rPr>
                <a:t>N</a:t>
              </a:r>
              <a:endParaRPr sz="1300" dirty="0">
                <a:latin typeface="Arial Narrow" panose="020B0606020202030204"/>
                <a:ea typeface="Arial Narrow" panose="020B0606020202030204"/>
                <a:cs typeface="Arial Narrow" panose="020B0606020202030204"/>
              </a:endParaRPr>
            </a:p>
            <a:p>
              <a:pPr marL="3986530" algn="l" rtl="0" eaLnBrk="0">
                <a:lnSpc>
                  <a:spcPct val="80000"/>
                </a:lnSpc>
                <a:spcBef>
                  <a:spcPts val="1220"/>
                </a:spcBef>
              </a:pPr>
              <a:r>
                <a:rPr sz="800" kern="0" spc="30" dirty="0">
                  <a:solidFill>
                    <a:srgbClr val="231F20">
                      <a:alpha val="100000"/>
                    </a:srgbClr>
                  </a:solidFill>
                  <a:latin typeface="微软雅黑" panose="020B0503020204020204" charset="-122"/>
                  <a:ea typeface="微软雅黑" panose="020B0503020204020204" charset="-122"/>
                  <a:cs typeface="微软雅黑" panose="020B0503020204020204" charset="-122"/>
                </a:rPr>
                <a:t>RF</a:t>
              </a:r>
              <a:r>
                <a:rPr sz="800" kern="0" spc="110" dirty="0">
                  <a:solidFill>
                    <a:srgbClr val="231F20">
                      <a:alpha val="100000"/>
                    </a:srgbClr>
                  </a:solidFill>
                  <a:latin typeface="微软雅黑" panose="020B0503020204020204" charset="-122"/>
                  <a:ea typeface="微软雅黑" panose="020B0503020204020204" charset="-122"/>
                  <a:cs typeface="微软雅黑" panose="020B0503020204020204" charset="-122"/>
                </a:rPr>
                <a:t> </a:t>
              </a:r>
              <a:r>
                <a:rPr sz="800" kern="0" spc="30" dirty="0">
                  <a:solidFill>
                    <a:srgbClr val="231F20">
                      <a:alpha val="100000"/>
                    </a:srgbClr>
                  </a:solidFill>
                  <a:latin typeface="微软雅黑" panose="020B0503020204020204" charset="-122"/>
                  <a:ea typeface="微软雅黑" panose="020B0503020204020204" charset="-122"/>
                  <a:cs typeface="微软雅黑" panose="020B0503020204020204" charset="-122"/>
                </a:rPr>
                <a:t>IN</a:t>
              </a:r>
              <a:endParaRPr sz="800" dirty="0">
                <a:latin typeface="微软雅黑" panose="020B0503020204020204" charset="-122"/>
                <a:ea typeface="微软雅黑" panose="020B0503020204020204" charset="-122"/>
                <a:cs typeface="微软雅黑" panose="020B0503020204020204" charset="-122"/>
              </a:endParaRPr>
            </a:p>
            <a:p>
              <a:pPr marL="3923665" algn="l" rtl="0" eaLnBrk="0">
                <a:lnSpc>
                  <a:spcPct val="81000"/>
                </a:lnSpc>
                <a:spcBef>
                  <a:spcPts val="1400"/>
                </a:spcBef>
              </a:pPr>
              <a:r>
                <a:rPr sz="800" kern="0" spc="60" dirty="0">
                  <a:solidFill>
                    <a:srgbClr val="231F20">
                      <a:alpha val="100000"/>
                    </a:srgbClr>
                  </a:solidFill>
                  <a:latin typeface="微软雅黑" panose="020B0503020204020204" charset="-122"/>
                  <a:ea typeface="微软雅黑" panose="020B0503020204020204" charset="-122"/>
                  <a:cs typeface="微软雅黑" panose="020B0503020204020204" charset="-122"/>
                </a:rPr>
                <a:t>RF OUT</a:t>
              </a:r>
              <a:endParaRPr sz="800" dirty="0">
                <a:latin typeface="微软雅黑" panose="020B0503020204020204" charset="-122"/>
                <a:ea typeface="微软雅黑" panose="020B0503020204020204" charset="-122"/>
                <a:cs typeface="微软雅黑" panose="020B0503020204020204" charset="-122"/>
              </a:endParaRPr>
            </a:p>
            <a:p>
              <a:pPr marL="3975735" algn="l" rtl="0" eaLnBrk="0">
                <a:lnSpc>
                  <a:spcPct val="81000"/>
                </a:lnSpc>
                <a:spcBef>
                  <a:spcPts val="935"/>
                </a:spcBef>
              </a:pPr>
              <a:r>
                <a:rPr sz="800" kern="0" spc="-10" dirty="0">
                  <a:solidFill>
                    <a:srgbClr val="231F20">
                      <a:alpha val="100000"/>
                    </a:srgbClr>
                  </a:solidFill>
                  <a:latin typeface="微软雅黑" panose="020B0503020204020204" charset="-122"/>
                  <a:ea typeface="微软雅黑" panose="020B0503020204020204" charset="-122"/>
                  <a:cs typeface="微软雅黑" panose="020B0503020204020204" charset="-122"/>
                </a:rPr>
                <a:t>+28V</a:t>
              </a:r>
              <a:endParaRPr sz="800" dirty="0">
                <a:latin typeface="微软雅黑" panose="020B0503020204020204" charset="-122"/>
                <a:ea typeface="微软雅黑" panose="020B0503020204020204" charset="-122"/>
                <a:cs typeface="微软雅黑" panose="020B0503020204020204" charset="-122"/>
              </a:endParaRPr>
            </a:p>
            <a:p>
              <a:pPr algn="l" rtl="0" eaLnBrk="0">
                <a:lnSpc>
                  <a:spcPct val="111000"/>
                </a:lnSpc>
              </a:pPr>
              <a:endParaRPr sz="800" dirty="0">
                <a:latin typeface="Arial" panose="020B0604020202020204"/>
                <a:ea typeface="Arial" panose="020B0604020202020204"/>
                <a:cs typeface="Arial" panose="020B0604020202020204"/>
              </a:endParaRPr>
            </a:p>
            <a:p>
              <a:pPr algn="r" rtl="0" eaLnBrk="0">
                <a:lnSpc>
                  <a:spcPct val="88000"/>
                </a:lnSpc>
                <a:spcBef>
                  <a:spcPts val="5"/>
                </a:spcBef>
              </a:pPr>
              <a:r>
                <a:rPr sz="800" kern="0" spc="0" dirty="0">
                  <a:solidFill>
                    <a:srgbClr val="231F20">
                      <a:alpha val="100000"/>
                    </a:srgbClr>
                  </a:solidFill>
                  <a:latin typeface="微软雅黑" panose="020B0503020204020204" charset="-122"/>
                  <a:ea typeface="微软雅黑" panose="020B0503020204020204" charset="-122"/>
                  <a:cs typeface="微软雅黑" panose="020B0503020204020204" charset="-122"/>
                </a:rPr>
                <a:t>PTT</a:t>
              </a:r>
              <a:r>
                <a:rPr sz="800" kern="0" spc="150" dirty="0">
                  <a:solidFill>
                    <a:srgbClr val="231F20">
                      <a:alpha val="100000"/>
                    </a:srgbClr>
                  </a:solidFill>
                  <a:latin typeface="微软雅黑" panose="020B0503020204020204" charset="-122"/>
                  <a:ea typeface="微软雅黑" panose="020B0503020204020204" charset="-122"/>
                  <a:cs typeface="微软雅黑" panose="020B0503020204020204" charset="-122"/>
                </a:rPr>
                <a:t> </a:t>
              </a:r>
              <a:r>
                <a:rPr sz="800" kern="0" spc="80" dirty="0">
                  <a:solidFill>
                    <a:srgbClr val="231F20">
                      <a:alpha val="100000"/>
                    </a:srgbClr>
                  </a:solidFill>
                  <a:latin typeface="微软雅黑" panose="020B0503020204020204" charset="-122"/>
                  <a:ea typeface="微软雅黑" panose="020B0503020204020204" charset="-122"/>
                  <a:cs typeface="微软雅黑" panose="020B0503020204020204" charset="-122"/>
                </a:rPr>
                <a:t>:  </a:t>
              </a:r>
              <a:r>
                <a:rPr sz="800" kern="0" spc="0" dirty="0">
                  <a:solidFill>
                    <a:srgbClr val="231F20">
                      <a:alpha val="100000"/>
                    </a:srgbClr>
                  </a:solidFill>
                  <a:latin typeface="微软雅黑" panose="020B0503020204020204" charset="-122"/>
                  <a:ea typeface="微软雅黑" panose="020B0503020204020204" charset="-122"/>
                  <a:cs typeface="微软雅黑" panose="020B0503020204020204" charset="-122"/>
                </a:rPr>
                <a:t>TTL</a:t>
              </a:r>
              <a:r>
                <a:rPr sz="800" kern="0" spc="80" dirty="0">
                  <a:solidFill>
                    <a:srgbClr val="231F20">
                      <a:alpha val="100000"/>
                    </a:srgbClr>
                  </a:solidFill>
                  <a:latin typeface="微软雅黑" panose="020B0503020204020204" charset="-122"/>
                  <a:ea typeface="微软雅黑" panose="020B0503020204020204" charset="-122"/>
                  <a:cs typeface="微软雅黑" panose="020B0503020204020204" charset="-122"/>
                </a:rPr>
                <a:t> </a:t>
              </a:r>
              <a:r>
                <a:rPr sz="800" kern="0" spc="0" dirty="0">
                  <a:solidFill>
                    <a:srgbClr val="231F20">
                      <a:alpha val="100000"/>
                    </a:srgbClr>
                  </a:solidFill>
                  <a:latin typeface="微软雅黑" panose="020B0503020204020204" charset="-122"/>
                  <a:ea typeface="微软雅黑" panose="020B0503020204020204" charset="-122"/>
                  <a:cs typeface="微软雅黑" panose="020B0503020204020204" charset="-122"/>
                </a:rPr>
                <a:t>Hi</a:t>
              </a:r>
              <a:r>
                <a:rPr sz="800" kern="0" spc="80" dirty="0">
                  <a:solidFill>
                    <a:srgbClr val="231F20">
                      <a:alpha val="100000"/>
                    </a:srgbClr>
                  </a:solidFill>
                  <a:latin typeface="微软雅黑" panose="020B0503020204020204" charset="-122"/>
                  <a:ea typeface="微软雅黑" panose="020B0503020204020204" charset="-122"/>
                  <a:cs typeface="微软雅黑" panose="020B0503020204020204" charset="-122"/>
                </a:rPr>
                <a:t> =</a:t>
              </a:r>
              <a:r>
                <a:rPr sz="800" kern="0" spc="90" dirty="0">
                  <a:solidFill>
                    <a:srgbClr val="231F20">
                      <a:alpha val="100000"/>
                    </a:srgbClr>
                  </a:solidFill>
                  <a:latin typeface="微软雅黑" panose="020B0503020204020204" charset="-122"/>
                  <a:ea typeface="微软雅黑" panose="020B0503020204020204" charset="-122"/>
                  <a:cs typeface="微软雅黑" panose="020B0503020204020204" charset="-122"/>
                </a:rPr>
                <a:t> </a:t>
              </a:r>
              <a:r>
                <a:rPr sz="800" kern="0" spc="0" dirty="0">
                  <a:solidFill>
                    <a:srgbClr val="231F20">
                      <a:alpha val="100000"/>
                    </a:srgbClr>
                  </a:solidFill>
                  <a:latin typeface="微软雅黑" panose="020B0503020204020204" charset="-122"/>
                  <a:ea typeface="微软雅黑" panose="020B0503020204020204" charset="-122"/>
                  <a:cs typeface="微软雅黑" panose="020B0503020204020204" charset="-122"/>
                </a:rPr>
                <a:t>Enable</a:t>
              </a:r>
              <a:r>
                <a:rPr sz="800" kern="0" spc="80" dirty="0">
                  <a:solidFill>
                    <a:srgbClr val="231F20">
                      <a:alpha val="100000"/>
                    </a:srgbClr>
                  </a:solidFill>
                  <a:latin typeface="微软雅黑" panose="020B0503020204020204" charset="-122"/>
                  <a:ea typeface="微软雅黑" panose="020B0503020204020204" charset="-122"/>
                  <a:cs typeface="微软雅黑" panose="020B0503020204020204" charset="-122"/>
                </a:rPr>
                <a:t>, </a:t>
              </a:r>
              <a:r>
                <a:rPr sz="800" kern="0" spc="0" dirty="0">
                  <a:solidFill>
                    <a:srgbClr val="231F20">
                      <a:alpha val="100000"/>
                    </a:srgbClr>
                  </a:solidFill>
                  <a:latin typeface="微软雅黑" panose="020B0503020204020204" charset="-122"/>
                  <a:ea typeface="微软雅黑" panose="020B0503020204020204" charset="-122"/>
                  <a:cs typeface="微软雅黑" panose="020B0503020204020204" charset="-122"/>
                </a:rPr>
                <a:t>TTL</a:t>
              </a:r>
              <a:r>
                <a:rPr sz="800" kern="0" spc="80" dirty="0">
                  <a:solidFill>
                    <a:srgbClr val="231F20">
                      <a:alpha val="100000"/>
                    </a:srgbClr>
                  </a:solidFill>
                  <a:latin typeface="微软雅黑" panose="020B0503020204020204" charset="-122"/>
                  <a:ea typeface="微软雅黑" panose="020B0503020204020204" charset="-122"/>
                  <a:cs typeface="微软雅黑" panose="020B0503020204020204" charset="-122"/>
                </a:rPr>
                <a:t> </a:t>
              </a:r>
              <a:r>
                <a:rPr sz="800" kern="0" spc="0" dirty="0">
                  <a:solidFill>
                    <a:srgbClr val="231F20">
                      <a:alpha val="100000"/>
                    </a:srgbClr>
                  </a:solidFill>
                  <a:latin typeface="微软雅黑" panose="020B0503020204020204" charset="-122"/>
                  <a:ea typeface="微软雅黑" panose="020B0503020204020204" charset="-122"/>
                  <a:cs typeface="微软雅黑" panose="020B0503020204020204" charset="-122"/>
                </a:rPr>
                <a:t>Lo</a:t>
              </a:r>
              <a:r>
                <a:rPr sz="800" kern="0" spc="40" dirty="0">
                  <a:solidFill>
                    <a:srgbClr val="231F20">
                      <a:alpha val="100000"/>
                    </a:srgbClr>
                  </a:solidFill>
                  <a:latin typeface="微软雅黑" panose="020B0503020204020204" charset="-122"/>
                  <a:ea typeface="微软雅黑" panose="020B0503020204020204" charset="-122"/>
                  <a:cs typeface="微软雅黑" panose="020B0503020204020204" charset="-122"/>
                </a:rPr>
                <a:t> </a:t>
              </a:r>
              <a:r>
                <a:rPr sz="800" kern="0" spc="0" dirty="0">
                  <a:solidFill>
                    <a:srgbClr val="231F20">
                      <a:alpha val="100000"/>
                    </a:srgbClr>
                  </a:solidFill>
                  <a:latin typeface="微软雅黑" panose="020B0503020204020204" charset="-122"/>
                  <a:ea typeface="微软雅黑" panose="020B0503020204020204" charset="-122"/>
                  <a:cs typeface="微软雅黑" panose="020B0503020204020204" charset="-122"/>
                </a:rPr>
                <a:t>or</a:t>
              </a:r>
              <a:r>
                <a:rPr sz="800" kern="0" spc="70" dirty="0">
                  <a:solidFill>
                    <a:srgbClr val="231F20">
                      <a:alpha val="100000"/>
                    </a:srgbClr>
                  </a:solidFill>
                  <a:latin typeface="微软雅黑" panose="020B0503020204020204" charset="-122"/>
                  <a:ea typeface="微软雅黑" panose="020B0503020204020204" charset="-122"/>
                  <a:cs typeface="微软雅黑" panose="020B0503020204020204" charset="-122"/>
                </a:rPr>
                <a:t> </a:t>
              </a:r>
              <a:r>
                <a:rPr sz="800" kern="0" spc="0" dirty="0">
                  <a:solidFill>
                    <a:srgbClr val="231F20">
                      <a:alpha val="100000"/>
                    </a:srgbClr>
                  </a:solidFill>
                  <a:latin typeface="微软雅黑" panose="020B0503020204020204" charset="-122"/>
                  <a:ea typeface="微软雅黑" panose="020B0503020204020204" charset="-122"/>
                  <a:cs typeface="微软雅黑" panose="020B0503020204020204" charset="-122"/>
                </a:rPr>
                <a:t>No</a:t>
              </a:r>
              <a:r>
                <a:rPr sz="800" kern="0" spc="60" dirty="0">
                  <a:solidFill>
                    <a:srgbClr val="231F20">
                      <a:alpha val="100000"/>
                    </a:srgbClr>
                  </a:solidFill>
                  <a:latin typeface="微软雅黑" panose="020B0503020204020204" charset="-122"/>
                  <a:ea typeface="微软雅黑" panose="020B0503020204020204" charset="-122"/>
                  <a:cs typeface="微软雅黑" panose="020B0503020204020204" charset="-122"/>
                </a:rPr>
                <a:t> </a:t>
              </a:r>
              <a:r>
                <a:rPr sz="800" kern="0" spc="0" dirty="0">
                  <a:solidFill>
                    <a:srgbClr val="231F20">
                      <a:alpha val="100000"/>
                    </a:srgbClr>
                  </a:solidFill>
                  <a:latin typeface="微软雅黑" panose="020B0503020204020204" charset="-122"/>
                  <a:ea typeface="微软雅黑" panose="020B0503020204020204" charset="-122"/>
                  <a:cs typeface="微软雅黑" panose="020B0503020204020204" charset="-122"/>
                </a:rPr>
                <a:t>Connection</a:t>
              </a:r>
              <a:r>
                <a:rPr sz="800" kern="0" spc="60" dirty="0">
                  <a:solidFill>
                    <a:srgbClr val="231F20">
                      <a:alpha val="100000"/>
                    </a:srgbClr>
                  </a:solidFill>
                  <a:latin typeface="微软雅黑" panose="020B0503020204020204" charset="-122"/>
                  <a:ea typeface="微软雅黑" panose="020B0503020204020204" charset="-122"/>
                  <a:cs typeface="微软雅黑" panose="020B0503020204020204" charset="-122"/>
                </a:rPr>
                <a:t> </a:t>
              </a:r>
              <a:r>
                <a:rPr sz="800" kern="0" spc="80" dirty="0">
                  <a:solidFill>
                    <a:srgbClr val="231F20">
                      <a:alpha val="100000"/>
                    </a:srgbClr>
                  </a:solidFill>
                  <a:latin typeface="微软雅黑" panose="020B0503020204020204" charset="-122"/>
                  <a:ea typeface="微软雅黑" panose="020B0503020204020204" charset="-122"/>
                  <a:cs typeface="微软雅黑" panose="020B0503020204020204" charset="-122"/>
                </a:rPr>
                <a:t>= </a:t>
              </a:r>
              <a:r>
                <a:rPr sz="800" kern="0" spc="0" dirty="0">
                  <a:solidFill>
                    <a:srgbClr val="231F20">
                      <a:alpha val="100000"/>
                    </a:srgbClr>
                  </a:solidFill>
                  <a:latin typeface="微软雅黑" panose="020B0503020204020204" charset="-122"/>
                  <a:ea typeface="微软雅黑" panose="020B0503020204020204" charset="-122"/>
                  <a:cs typeface="微软雅黑" panose="020B0503020204020204" charset="-122"/>
                </a:rPr>
                <a:t>Disable</a:t>
              </a:r>
              <a:endParaRPr sz="800" dirty="0">
                <a:latin typeface="微软雅黑" panose="020B0503020204020204" charset="-122"/>
                <a:ea typeface="微软雅黑" panose="020B0503020204020204" charset="-122"/>
                <a:cs typeface="微软雅黑" panose="020B0503020204020204" charset="-122"/>
              </a:endParaRPr>
            </a:p>
          </p:txBody>
        </p:sp>
        <p:pic>
          <p:nvPicPr>
            <p:cNvPr id="2548" name="picture 2548"/>
            <p:cNvPicPr>
              <a:picLocks noChangeAspect="1"/>
            </p:cNvPicPr>
            <p:nvPr/>
          </p:nvPicPr>
          <p:blipFill>
            <a:blip r:embed="rId2"/>
            <a:stretch>
              <a:fillRect/>
            </a:stretch>
          </p:blipFill>
          <p:spPr>
            <a:xfrm rot="21600000">
              <a:off x="1460714" y="642031"/>
              <a:ext cx="6350" cy="1312591"/>
            </a:xfrm>
            <a:prstGeom prst="rect">
              <a:avLst/>
            </a:prstGeom>
          </p:spPr>
        </p:pic>
        <p:pic>
          <p:nvPicPr>
            <p:cNvPr id="2550" name="picture 2550"/>
            <p:cNvPicPr>
              <a:picLocks noChangeAspect="1"/>
            </p:cNvPicPr>
            <p:nvPr/>
          </p:nvPicPr>
          <p:blipFill>
            <a:blip r:embed="rId3"/>
            <a:stretch>
              <a:fillRect/>
            </a:stretch>
          </p:blipFill>
          <p:spPr>
            <a:xfrm rot="21600000">
              <a:off x="2973547" y="645908"/>
              <a:ext cx="6350" cy="1305971"/>
            </a:xfrm>
            <a:prstGeom prst="rect">
              <a:avLst/>
            </a:prstGeom>
          </p:spPr>
        </p:pic>
      </p:grpSp>
      <p:pic>
        <p:nvPicPr>
          <p:cNvPr id="2552" name="picture 2552"/>
          <p:cNvPicPr>
            <a:picLocks noChangeAspect="1"/>
          </p:cNvPicPr>
          <p:nvPr/>
        </p:nvPicPr>
        <p:blipFill>
          <a:blip r:embed="rId4"/>
          <a:stretch>
            <a:fillRect/>
          </a:stretch>
        </p:blipFill>
        <p:spPr>
          <a:xfrm rot="21600000">
            <a:off x="1705090" y="4449534"/>
            <a:ext cx="3994222" cy="3672713"/>
          </a:xfrm>
          <a:prstGeom prst="rect">
            <a:avLst/>
          </a:prstGeom>
        </p:spPr>
      </p:pic>
      <p:sp>
        <p:nvSpPr>
          <p:cNvPr id="2582" name="textbox 2582"/>
          <p:cNvSpPr/>
          <p:nvPr/>
        </p:nvSpPr>
        <p:spPr>
          <a:xfrm>
            <a:off x="527011" y="723472"/>
            <a:ext cx="3246754" cy="192404"/>
          </a:xfrm>
          <a:prstGeom prst="rect">
            <a:avLst/>
          </a:prstGeom>
          <a:noFill/>
          <a:ln w="0" cap="flat">
            <a:noFill/>
            <a:prstDash val="solid"/>
            <a:miter lim="0"/>
          </a:ln>
        </p:spPr>
        <p:txBody>
          <a:bodyPr vert="horz" wrap="square" lIns="0" tIns="0" rIns="0" bIns="0"/>
          <a:p>
            <a:pPr algn="l" rtl="0" eaLnBrk="0">
              <a:lnSpc>
                <a:spcPct val="87000"/>
              </a:lnSpc>
            </a:pPr>
            <a:endParaRPr sz="100" dirty="0">
              <a:latin typeface="Arial" panose="020B0604020202020204"/>
              <a:ea typeface="Arial" panose="020B0604020202020204"/>
              <a:cs typeface="Arial" panose="020B0604020202020204"/>
            </a:endParaRPr>
          </a:p>
          <a:p>
            <a:pPr marL="12700" algn="l" rtl="0" eaLnBrk="0">
              <a:lnSpc>
                <a:spcPct val="84000"/>
              </a:lnSpc>
            </a:pPr>
            <a:r>
              <a:rPr sz="1300" kern="0" spc="50" dirty="0">
                <a:solidFill>
                  <a:srgbClr val="21294D">
                    <a:alpha val="100000"/>
                  </a:srgbClr>
                </a:solidFill>
                <a:latin typeface="微软雅黑" panose="020B0503020204020204" charset="-122"/>
                <a:ea typeface="微软雅黑" panose="020B0503020204020204" charset="-122"/>
                <a:cs typeface="微软雅黑" panose="020B0503020204020204" charset="-122"/>
              </a:rPr>
              <a:t>1.3 ENVIRONMENTAL</a:t>
            </a:r>
            <a:r>
              <a:rPr sz="1300" kern="0" spc="-50" dirty="0">
                <a:solidFill>
                  <a:srgbClr val="21294D">
                    <a:alpha val="100000"/>
                  </a:srgbClr>
                </a:solidFill>
                <a:latin typeface="微软雅黑" panose="020B0503020204020204" charset="-122"/>
                <a:ea typeface="微软雅黑" panose="020B0503020204020204" charset="-122"/>
                <a:cs typeface="微软雅黑" panose="020B0503020204020204" charset="-122"/>
              </a:rPr>
              <a:t> </a:t>
            </a:r>
            <a:r>
              <a:rPr sz="1300" kern="0" spc="40" dirty="0">
                <a:solidFill>
                  <a:srgbClr val="21294D">
                    <a:alpha val="100000"/>
                  </a:srgbClr>
                </a:solidFill>
                <a:latin typeface="微软雅黑" panose="020B0503020204020204" charset="-122"/>
                <a:ea typeface="微软雅黑" panose="020B0503020204020204" charset="-122"/>
                <a:cs typeface="微软雅黑" panose="020B0503020204020204" charset="-122"/>
              </a:rPr>
              <a:t>/ PROTECTIONS</a:t>
            </a:r>
            <a:endParaRPr sz="1300" dirty="0">
              <a:latin typeface="微软雅黑" panose="020B0503020204020204" charset="-122"/>
              <a:ea typeface="微软雅黑" panose="020B0503020204020204" charset="-122"/>
              <a:cs typeface="微软雅黑" panose="020B0503020204020204" charset="-122"/>
            </a:endParaRPr>
          </a:p>
        </p:txBody>
      </p:sp>
      <p:pic>
        <p:nvPicPr>
          <p:cNvPr id="2586" name="picture 2586"/>
          <p:cNvPicPr>
            <a:picLocks noChangeAspect="1"/>
          </p:cNvPicPr>
          <p:nvPr/>
        </p:nvPicPr>
        <p:blipFill>
          <a:blip r:embed="rId5"/>
          <a:stretch>
            <a:fillRect/>
          </a:stretch>
        </p:blipFill>
        <p:spPr>
          <a:xfrm rot="21600000">
            <a:off x="4390819" y="1097708"/>
            <a:ext cx="6350" cy="222908"/>
          </a:xfrm>
          <a:prstGeom prst="rect">
            <a:avLst/>
          </a:prstGeom>
        </p:spPr>
      </p:pic>
      <p:sp>
        <p:nvSpPr>
          <p:cNvPr id="2590" name="textbox 2590"/>
          <p:cNvSpPr/>
          <p:nvPr/>
        </p:nvSpPr>
        <p:spPr>
          <a:xfrm>
            <a:off x="3248096" y="1160756"/>
            <a:ext cx="187325" cy="133350"/>
          </a:xfrm>
          <a:prstGeom prst="rect">
            <a:avLst/>
          </a:prstGeom>
          <a:noFill/>
          <a:ln w="0" cap="flat">
            <a:noFill/>
            <a:prstDash val="solid"/>
            <a:miter lim="0"/>
          </a:ln>
        </p:spPr>
        <p:txBody>
          <a:bodyPr vert="horz" wrap="square" lIns="0" tIns="0" rIns="0" bIns="0"/>
          <a:p>
            <a:pPr algn="l" rtl="0" eaLnBrk="0">
              <a:lnSpc>
                <a:spcPct val="84000"/>
              </a:lnSpc>
            </a:pPr>
            <a:endParaRPr sz="100" dirty="0">
              <a:latin typeface="Arial" panose="020B0604020202020204"/>
              <a:ea typeface="Arial" panose="020B0604020202020204"/>
              <a:cs typeface="Arial" panose="020B0604020202020204"/>
            </a:endParaRPr>
          </a:p>
          <a:p>
            <a:pPr marL="12700" algn="l" rtl="0" eaLnBrk="0">
              <a:lnSpc>
                <a:spcPct val="88000"/>
              </a:lnSpc>
            </a:pPr>
            <a:r>
              <a:rPr sz="800" kern="0" spc="-20" dirty="0">
                <a:solidFill>
                  <a:srgbClr val="231F20">
                    <a:alpha val="100000"/>
                  </a:srgbClr>
                </a:solidFill>
                <a:latin typeface="微软雅黑" panose="020B0503020204020204" charset="-122"/>
                <a:ea typeface="微软雅黑" panose="020B0503020204020204" charset="-122"/>
                <a:cs typeface="微软雅黑" panose="020B0503020204020204" charset="-122"/>
              </a:rPr>
              <a:t>-20</a:t>
            </a:r>
            <a:endParaRPr sz="800" dirty="0">
              <a:latin typeface="微软雅黑" panose="020B0503020204020204" charset="-122"/>
              <a:ea typeface="微软雅黑" panose="020B0503020204020204" charset="-122"/>
              <a:cs typeface="微软雅黑" panose="020B0503020204020204" charset="-122"/>
            </a:endParaRPr>
          </a:p>
        </p:txBody>
      </p:sp>
      <p:sp>
        <p:nvSpPr>
          <p:cNvPr id="2630" name="textbox 2630"/>
          <p:cNvSpPr/>
          <p:nvPr/>
        </p:nvSpPr>
        <p:spPr>
          <a:xfrm>
            <a:off x="2283608" y="2746831"/>
            <a:ext cx="961389" cy="1210944"/>
          </a:xfrm>
          <a:prstGeom prst="rect">
            <a:avLst/>
          </a:prstGeom>
          <a:noFill/>
          <a:ln w="0" cap="flat">
            <a:noFill/>
            <a:prstDash val="solid"/>
            <a:miter lim="0"/>
          </a:ln>
        </p:spPr>
        <p:txBody>
          <a:bodyPr vert="horz" wrap="square" lIns="0" tIns="0" rIns="0" bIns="0"/>
          <a:p>
            <a:pPr algn="l" rtl="0" eaLnBrk="0">
              <a:lnSpc>
                <a:spcPct val="82000"/>
              </a:lnSpc>
            </a:pPr>
            <a:endParaRPr sz="100" dirty="0">
              <a:latin typeface="Arial" panose="020B0604020202020204"/>
              <a:ea typeface="Arial" panose="020B0604020202020204"/>
              <a:cs typeface="Arial" panose="020B0604020202020204"/>
            </a:endParaRPr>
          </a:p>
          <a:p>
            <a:pPr marL="133985" algn="l" rtl="0" eaLnBrk="0">
              <a:lnSpc>
                <a:spcPct val="76000"/>
              </a:lnSpc>
            </a:pPr>
            <a:r>
              <a:rPr sz="1300" kern="0" spc="30" dirty="0">
                <a:solidFill>
                  <a:srgbClr val="FFFFFF">
                    <a:alpha val="100000"/>
                  </a:srgbClr>
                </a:solidFill>
                <a:latin typeface="Arial Narrow" panose="020B0606020202030204"/>
                <a:ea typeface="Arial Narrow" panose="020B0606020202030204"/>
                <a:cs typeface="Arial Narrow" panose="020B0606020202030204"/>
              </a:rPr>
              <a:t>LABEL</a:t>
            </a:r>
            <a:endParaRPr sz="1300" dirty="0">
              <a:latin typeface="Arial Narrow" panose="020B0606020202030204"/>
              <a:ea typeface="Arial Narrow" panose="020B0606020202030204"/>
              <a:cs typeface="Arial Narrow" panose="020B0606020202030204"/>
            </a:endParaRPr>
          </a:p>
          <a:p>
            <a:pPr algn="l" rtl="0" eaLnBrk="0">
              <a:lnSpc>
                <a:spcPct val="106000"/>
              </a:lnSpc>
            </a:pPr>
            <a:endParaRPr sz="1000" dirty="0">
              <a:latin typeface="Arial" panose="020B0604020202020204"/>
              <a:ea typeface="Arial" panose="020B0604020202020204"/>
              <a:cs typeface="Arial" panose="020B0604020202020204"/>
            </a:endParaRPr>
          </a:p>
          <a:p>
            <a:pPr marL="12700" algn="l" rtl="0" eaLnBrk="0">
              <a:lnSpc>
                <a:spcPct val="88000"/>
              </a:lnSpc>
              <a:spcBef>
                <a:spcPts val="250"/>
              </a:spcBef>
            </a:pPr>
            <a:r>
              <a:rPr sz="800" kern="0" spc="10" dirty="0">
                <a:solidFill>
                  <a:srgbClr val="231F20">
                    <a:alpha val="100000"/>
                  </a:srgbClr>
                </a:solidFill>
                <a:latin typeface="微软雅黑" panose="020B0503020204020204" charset="-122"/>
                <a:ea typeface="微软雅黑" panose="020B0503020204020204" charset="-122"/>
                <a:cs typeface="微软雅黑" panose="020B0503020204020204" charset="-122"/>
              </a:rPr>
              <a:t>SMA female</a:t>
            </a:r>
            <a:endParaRPr sz="800" dirty="0">
              <a:latin typeface="微软雅黑" panose="020B0503020204020204" charset="-122"/>
              <a:ea typeface="微软雅黑" panose="020B0503020204020204" charset="-122"/>
              <a:cs typeface="微软雅黑" panose="020B0503020204020204" charset="-122"/>
            </a:endParaRPr>
          </a:p>
          <a:p>
            <a:pPr marL="29210" algn="l" rtl="0" eaLnBrk="0">
              <a:lnSpc>
                <a:spcPts val="1710"/>
              </a:lnSpc>
            </a:pPr>
            <a:r>
              <a:rPr sz="800" kern="0" spc="10" dirty="0">
                <a:solidFill>
                  <a:srgbClr val="231F20">
                    <a:alpha val="100000"/>
                  </a:srgbClr>
                </a:solidFill>
                <a:latin typeface="微软雅黑" panose="020B0503020204020204" charset="-122"/>
                <a:ea typeface="微软雅黑" panose="020B0503020204020204" charset="-122"/>
                <a:cs typeface="微软雅黑" panose="020B0503020204020204" charset="-122"/>
              </a:rPr>
              <a:t>SMA female</a:t>
            </a:r>
            <a:endParaRPr sz="800" dirty="0">
              <a:latin typeface="微软雅黑" panose="020B0503020204020204" charset="-122"/>
              <a:ea typeface="微软雅黑" panose="020B0503020204020204" charset="-122"/>
              <a:cs typeface="微软雅黑" panose="020B0503020204020204" charset="-122"/>
            </a:endParaRPr>
          </a:p>
          <a:p>
            <a:pPr marL="21590" algn="l" rtl="0" eaLnBrk="0">
              <a:lnSpc>
                <a:spcPct val="100000"/>
              </a:lnSpc>
              <a:spcBef>
                <a:spcPts val="995"/>
              </a:spcBef>
            </a:pPr>
            <a:r>
              <a:rPr sz="800" kern="0" spc="20" dirty="0">
                <a:solidFill>
                  <a:srgbClr val="231F20">
                    <a:alpha val="100000"/>
                  </a:srgbClr>
                </a:solidFill>
                <a:latin typeface="微软雅黑" panose="020B0503020204020204" charset="-122"/>
                <a:ea typeface="微软雅黑" panose="020B0503020204020204" charset="-122"/>
                <a:cs typeface="微软雅黑" panose="020B0503020204020204" charset="-122"/>
              </a:rPr>
              <a:t>Feeding Capaci</a:t>
            </a:r>
            <a:r>
              <a:rPr sz="800" kern="0" spc="10" dirty="0">
                <a:solidFill>
                  <a:srgbClr val="231F20">
                    <a:alpha val="100000"/>
                  </a:srgbClr>
                </a:solidFill>
                <a:latin typeface="微软雅黑" panose="020B0503020204020204" charset="-122"/>
                <a:ea typeface="微软雅黑" panose="020B0503020204020204" charset="-122"/>
                <a:cs typeface="微软雅黑" panose="020B0503020204020204" charset="-122"/>
              </a:rPr>
              <a:t>tor</a:t>
            </a:r>
            <a:endParaRPr sz="800" dirty="0">
              <a:latin typeface="微软雅黑" panose="020B0503020204020204" charset="-122"/>
              <a:ea typeface="微软雅黑" panose="020B0503020204020204" charset="-122"/>
              <a:cs typeface="微软雅黑" panose="020B0503020204020204" charset="-122"/>
            </a:endParaRPr>
          </a:p>
          <a:p>
            <a:pPr algn="l" rtl="0" eaLnBrk="0">
              <a:lnSpc>
                <a:spcPct val="107000"/>
              </a:lnSpc>
            </a:pPr>
            <a:endParaRPr sz="900" dirty="0">
              <a:latin typeface="Arial" panose="020B0604020202020204"/>
              <a:ea typeface="Arial" panose="020B0604020202020204"/>
              <a:cs typeface="Arial" panose="020B0604020202020204"/>
            </a:endParaRPr>
          </a:p>
          <a:p>
            <a:pPr marL="21590" algn="l" rtl="0" eaLnBrk="0">
              <a:lnSpc>
                <a:spcPct val="100000"/>
              </a:lnSpc>
              <a:spcBef>
                <a:spcPts val="0"/>
              </a:spcBef>
            </a:pPr>
            <a:r>
              <a:rPr sz="800" kern="0" spc="20" dirty="0">
                <a:solidFill>
                  <a:srgbClr val="231F20">
                    <a:alpha val="100000"/>
                  </a:srgbClr>
                </a:solidFill>
                <a:latin typeface="微软雅黑" panose="020B0503020204020204" charset="-122"/>
                <a:ea typeface="微软雅黑" panose="020B0503020204020204" charset="-122"/>
                <a:cs typeface="微软雅黑" panose="020B0503020204020204" charset="-122"/>
              </a:rPr>
              <a:t>Feeding Capaci</a:t>
            </a:r>
            <a:r>
              <a:rPr sz="800" kern="0" spc="10" dirty="0">
                <a:solidFill>
                  <a:srgbClr val="231F20">
                    <a:alpha val="100000"/>
                  </a:srgbClr>
                </a:solidFill>
                <a:latin typeface="微软雅黑" panose="020B0503020204020204" charset="-122"/>
                <a:ea typeface="微软雅黑" panose="020B0503020204020204" charset="-122"/>
                <a:cs typeface="微软雅黑" panose="020B0503020204020204" charset="-122"/>
              </a:rPr>
              <a:t>tor</a:t>
            </a:r>
            <a:endParaRPr sz="800" dirty="0">
              <a:latin typeface="微软雅黑" panose="020B0503020204020204" charset="-122"/>
              <a:ea typeface="微软雅黑" panose="020B0503020204020204" charset="-122"/>
              <a:cs typeface="微软雅黑" panose="020B0503020204020204" charset="-122"/>
            </a:endParaRPr>
          </a:p>
        </p:txBody>
      </p:sp>
      <p:sp>
        <p:nvSpPr>
          <p:cNvPr id="2632" name="textbox 2632"/>
          <p:cNvSpPr/>
          <p:nvPr/>
        </p:nvSpPr>
        <p:spPr>
          <a:xfrm>
            <a:off x="1172094" y="2742578"/>
            <a:ext cx="646430" cy="1200785"/>
          </a:xfrm>
          <a:prstGeom prst="rect">
            <a:avLst/>
          </a:prstGeom>
          <a:noFill/>
          <a:ln w="0" cap="flat">
            <a:noFill/>
            <a:prstDash val="solid"/>
            <a:miter lim="0"/>
          </a:ln>
        </p:spPr>
        <p:txBody>
          <a:bodyPr vert="horz" wrap="square" lIns="0" tIns="0" rIns="0" bIns="0"/>
          <a:p>
            <a:pPr algn="l" rtl="0" eaLnBrk="0">
              <a:lnSpc>
                <a:spcPct val="82000"/>
              </a:lnSpc>
            </a:pPr>
            <a:endParaRPr sz="100" dirty="0">
              <a:latin typeface="Arial" panose="020B0604020202020204"/>
              <a:ea typeface="Arial" panose="020B0604020202020204"/>
              <a:cs typeface="Arial" panose="020B0604020202020204"/>
            </a:endParaRPr>
          </a:p>
          <a:p>
            <a:pPr marL="12700" algn="l" rtl="0" eaLnBrk="0">
              <a:lnSpc>
                <a:spcPct val="76000"/>
              </a:lnSpc>
            </a:pPr>
            <a:r>
              <a:rPr sz="1300" kern="0" spc="30" dirty="0">
                <a:solidFill>
                  <a:srgbClr val="FFFFFF">
                    <a:alpha val="100000"/>
                  </a:srgbClr>
                </a:solidFill>
                <a:latin typeface="Arial Narrow" panose="020B0606020202030204"/>
                <a:ea typeface="Arial Narrow" panose="020B0606020202030204"/>
                <a:cs typeface="Arial Narrow" panose="020B0606020202030204"/>
              </a:rPr>
              <a:t>NUMBER</a:t>
            </a:r>
            <a:endParaRPr sz="1300" dirty="0">
              <a:latin typeface="Arial Narrow" panose="020B0606020202030204"/>
              <a:ea typeface="Arial Narrow" panose="020B0606020202030204"/>
              <a:cs typeface="Arial Narrow" panose="020B0606020202030204"/>
            </a:endParaRPr>
          </a:p>
          <a:p>
            <a:pPr marL="36195" algn="l" rtl="0" eaLnBrk="0">
              <a:lnSpc>
                <a:spcPct val="88000"/>
              </a:lnSpc>
              <a:spcBef>
                <a:spcPts val="1155"/>
              </a:spcBef>
            </a:pPr>
            <a:r>
              <a:rPr sz="800" kern="0" spc="-20" dirty="0">
                <a:solidFill>
                  <a:srgbClr val="231F20">
                    <a:alpha val="100000"/>
                  </a:srgbClr>
                </a:solidFill>
                <a:latin typeface="微软雅黑" panose="020B0503020204020204" charset="-122"/>
                <a:ea typeface="微软雅黑" panose="020B0503020204020204" charset="-122"/>
                <a:cs typeface="微软雅黑" panose="020B0503020204020204" charset="-122"/>
              </a:rPr>
              <a:t>1</a:t>
            </a:r>
            <a:endParaRPr sz="800" dirty="0">
              <a:latin typeface="微软雅黑" panose="020B0503020204020204" charset="-122"/>
              <a:ea typeface="微软雅黑" panose="020B0503020204020204" charset="-122"/>
              <a:cs typeface="微软雅黑" panose="020B0503020204020204" charset="-122"/>
            </a:endParaRPr>
          </a:p>
          <a:p>
            <a:pPr marL="27305" algn="l" rtl="0" eaLnBrk="0">
              <a:lnSpc>
                <a:spcPct val="88000"/>
              </a:lnSpc>
              <a:spcBef>
                <a:spcPts val="1275"/>
              </a:spcBef>
            </a:pPr>
            <a:r>
              <a:rPr sz="800" kern="0" spc="-20" dirty="0">
                <a:solidFill>
                  <a:srgbClr val="231F20">
                    <a:alpha val="100000"/>
                  </a:srgbClr>
                </a:solidFill>
                <a:latin typeface="微软雅黑" panose="020B0503020204020204" charset="-122"/>
                <a:ea typeface="微软雅黑" panose="020B0503020204020204" charset="-122"/>
                <a:cs typeface="微软雅黑" panose="020B0503020204020204" charset="-122"/>
              </a:rPr>
              <a:t>2</a:t>
            </a:r>
            <a:endParaRPr sz="800" dirty="0">
              <a:latin typeface="微软雅黑" panose="020B0503020204020204" charset="-122"/>
              <a:ea typeface="微软雅黑" panose="020B0503020204020204" charset="-122"/>
              <a:cs typeface="微软雅黑" panose="020B0503020204020204" charset="-122"/>
            </a:endParaRPr>
          </a:p>
          <a:p>
            <a:pPr marL="29210" algn="l" rtl="0" eaLnBrk="0">
              <a:lnSpc>
                <a:spcPct val="88000"/>
              </a:lnSpc>
              <a:spcBef>
                <a:spcPts val="1145"/>
              </a:spcBef>
            </a:pPr>
            <a:r>
              <a:rPr sz="800" kern="0" spc="-20" dirty="0">
                <a:solidFill>
                  <a:srgbClr val="231F20">
                    <a:alpha val="100000"/>
                  </a:srgbClr>
                </a:solidFill>
                <a:latin typeface="微软雅黑" panose="020B0503020204020204" charset="-122"/>
                <a:ea typeface="微软雅黑" panose="020B0503020204020204" charset="-122"/>
                <a:cs typeface="微软雅黑" panose="020B0503020204020204" charset="-122"/>
              </a:rPr>
              <a:t>3</a:t>
            </a:r>
            <a:endParaRPr sz="800" dirty="0">
              <a:latin typeface="微软雅黑" panose="020B0503020204020204" charset="-122"/>
              <a:ea typeface="微软雅黑" panose="020B0503020204020204" charset="-122"/>
              <a:cs typeface="微软雅黑" panose="020B0503020204020204" charset="-122"/>
            </a:endParaRPr>
          </a:p>
          <a:p>
            <a:pPr algn="l" rtl="0" eaLnBrk="0">
              <a:lnSpc>
                <a:spcPct val="103000"/>
              </a:lnSpc>
            </a:pPr>
            <a:endParaRPr sz="900" dirty="0">
              <a:latin typeface="Arial" panose="020B0604020202020204"/>
              <a:ea typeface="Arial" panose="020B0604020202020204"/>
              <a:cs typeface="Arial" panose="020B0604020202020204"/>
            </a:endParaRPr>
          </a:p>
          <a:p>
            <a:pPr marL="25400" algn="l" rtl="0" eaLnBrk="0">
              <a:lnSpc>
                <a:spcPct val="88000"/>
              </a:lnSpc>
              <a:spcBef>
                <a:spcPts val="0"/>
              </a:spcBef>
            </a:pPr>
            <a:r>
              <a:rPr sz="800" kern="0" spc="0" dirty="0">
                <a:solidFill>
                  <a:srgbClr val="231F20">
                    <a:alpha val="100000"/>
                  </a:srgbClr>
                </a:solidFill>
                <a:latin typeface="微软雅黑" panose="020B0503020204020204" charset="-122"/>
                <a:ea typeface="微软雅黑" panose="020B0503020204020204" charset="-122"/>
                <a:cs typeface="微软雅黑" panose="020B0503020204020204" charset="-122"/>
              </a:rPr>
              <a:t>4</a:t>
            </a:r>
            <a:endParaRPr sz="800" dirty="0">
              <a:latin typeface="微软雅黑" panose="020B0503020204020204" charset="-122"/>
              <a:ea typeface="微软雅黑" panose="020B0503020204020204" charset="-122"/>
              <a:cs typeface="微软雅黑" panose="020B0503020204020204" charset="-122"/>
            </a:endParaRPr>
          </a:p>
        </p:txBody>
      </p:sp>
      <p:sp>
        <p:nvSpPr>
          <p:cNvPr id="2634" name="textbox 2634"/>
          <p:cNvSpPr/>
          <p:nvPr/>
        </p:nvSpPr>
        <p:spPr>
          <a:xfrm>
            <a:off x="508901" y="4139611"/>
            <a:ext cx="3121025" cy="194310"/>
          </a:xfrm>
          <a:prstGeom prst="rect">
            <a:avLst/>
          </a:prstGeom>
          <a:noFill/>
          <a:ln w="0" cap="flat">
            <a:noFill/>
            <a:prstDash val="solid"/>
            <a:miter lim="0"/>
          </a:ln>
        </p:spPr>
        <p:txBody>
          <a:bodyPr vert="horz" wrap="square" lIns="0" tIns="0" rIns="0" bIns="0"/>
          <a:p>
            <a:pPr algn="l" rtl="0" eaLnBrk="0">
              <a:lnSpc>
                <a:spcPct val="86000"/>
              </a:lnSpc>
            </a:pPr>
            <a:endParaRPr sz="100" dirty="0">
              <a:latin typeface="Arial" panose="020B0604020202020204"/>
              <a:ea typeface="Arial" panose="020B0604020202020204"/>
              <a:cs typeface="Arial" panose="020B0604020202020204"/>
            </a:endParaRPr>
          </a:p>
          <a:p>
            <a:pPr marL="12700" algn="l" rtl="0" eaLnBrk="0">
              <a:lnSpc>
                <a:spcPct val="85000"/>
              </a:lnSpc>
            </a:pPr>
            <a:r>
              <a:rPr sz="1300" b="1" kern="0" spc="100" dirty="0">
                <a:solidFill>
                  <a:srgbClr val="3E3E3F">
                    <a:alpha val="100000"/>
                  </a:srgbClr>
                </a:solidFill>
                <a:latin typeface="Arial" panose="020B0604020202020204"/>
                <a:ea typeface="Arial" panose="020B0604020202020204"/>
                <a:cs typeface="Arial" panose="020B0604020202020204"/>
              </a:rPr>
              <a:t>2. </a:t>
            </a:r>
            <a:r>
              <a:rPr sz="1300" b="1" kern="0" spc="0" dirty="0">
                <a:solidFill>
                  <a:srgbClr val="3E3E3F">
                    <a:alpha val="100000"/>
                  </a:srgbClr>
                </a:solidFill>
                <a:latin typeface="Arial" panose="020B0604020202020204"/>
                <a:ea typeface="Arial" panose="020B0604020202020204"/>
                <a:cs typeface="Arial" panose="020B0604020202020204"/>
              </a:rPr>
              <a:t>Outline</a:t>
            </a:r>
            <a:r>
              <a:rPr sz="1300" b="1" kern="0" spc="150" dirty="0">
                <a:solidFill>
                  <a:srgbClr val="3E3E3F">
                    <a:alpha val="100000"/>
                  </a:srgbClr>
                </a:solidFill>
                <a:latin typeface="Arial" panose="020B0604020202020204"/>
                <a:ea typeface="Arial" panose="020B0604020202020204"/>
                <a:cs typeface="Arial" panose="020B0604020202020204"/>
              </a:rPr>
              <a:t> </a:t>
            </a:r>
            <a:r>
              <a:rPr sz="1300" b="1" kern="0" spc="0" dirty="0">
                <a:solidFill>
                  <a:srgbClr val="3E3E3F">
                    <a:alpha val="100000"/>
                  </a:srgbClr>
                </a:solidFill>
                <a:latin typeface="Arial" panose="020B0604020202020204"/>
                <a:ea typeface="Arial" panose="020B0604020202020204"/>
                <a:cs typeface="Arial" panose="020B0604020202020204"/>
              </a:rPr>
              <a:t>Dimension</a:t>
            </a:r>
            <a:r>
              <a:rPr sz="1300" b="1" kern="0" spc="130" dirty="0">
                <a:solidFill>
                  <a:srgbClr val="3E3E3F">
                    <a:alpha val="100000"/>
                  </a:srgbClr>
                </a:solidFill>
                <a:latin typeface="Arial" panose="020B0604020202020204"/>
                <a:ea typeface="Arial" panose="020B0604020202020204"/>
                <a:cs typeface="Arial" panose="020B0604020202020204"/>
              </a:rPr>
              <a:t> </a:t>
            </a:r>
            <a:r>
              <a:rPr sz="1300" b="1" kern="0" spc="0" dirty="0">
                <a:solidFill>
                  <a:srgbClr val="3E3E3F">
                    <a:alpha val="100000"/>
                  </a:srgbClr>
                </a:solidFill>
                <a:latin typeface="Arial" panose="020B0604020202020204"/>
                <a:ea typeface="Arial" panose="020B0604020202020204"/>
                <a:cs typeface="Arial" panose="020B0604020202020204"/>
              </a:rPr>
              <a:t>Drawing</a:t>
            </a:r>
            <a:r>
              <a:rPr sz="1300" b="1" kern="0" spc="100" dirty="0">
                <a:solidFill>
                  <a:srgbClr val="3E3E3F">
                    <a:alpha val="100000"/>
                  </a:srgbClr>
                </a:solidFill>
                <a:latin typeface="Arial" panose="020B0604020202020204"/>
                <a:ea typeface="Arial" panose="020B0604020202020204"/>
                <a:cs typeface="Arial" panose="020B0604020202020204"/>
              </a:rPr>
              <a:t> </a:t>
            </a:r>
            <a:r>
              <a:rPr sz="1500" kern="0" spc="100" baseline="7000" dirty="0">
                <a:solidFill>
                  <a:srgbClr val="231F20">
                    <a:alpha val="100000"/>
                  </a:srgbClr>
                </a:solidFill>
                <a:latin typeface="微软雅黑" panose="020B0503020204020204" charset="-122"/>
                <a:ea typeface="微软雅黑" panose="020B0503020204020204" charset="-122"/>
                <a:cs typeface="微软雅黑" panose="020B0503020204020204" charset="-122"/>
              </a:rPr>
              <a:t>(</a:t>
            </a:r>
            <a:r>
              <a:rPr sz="1500" kern="0" spc="0" baseline="7000" dirty="0">
                <a:solidFill>
                  <a:srgbClr val="231F20">
                    <a:alpha val="100000"/>
                  </a:srgbClr>
                </a:solidFill>
                <a:latin typeface="微软雅黑" panose="020B0503020204020204" charset="-122"/>
                <a:ea typeface="微软雅黑" panose="020B0503020204020204" charset="-122"/>
                <a:cs typeface="微软雅黑" panose="020B0503020204020204" charset="-122"/>
              </a:rPr>
              <a:t>unit</a:t>
            </a:r>
            <a:r>
              <a:rPr sz="1500" kern="0" spc="100" baseline="7000" dirty="0">
                <a:solidFill>
                  <a:srgbClr val="231F20">
                    <a:alpha val="100000"/>
                  </a:srgbClr>
                </a:solidFill>
                <a:latin typeface="微软雅黑" panose="020B0503020204020204" charset="-122"/>
                <a:ea typeface="微软雅黑" panose="020B0503020204020204" charset="-122"/>
                <a:cs typeface="微软雅黑" panose="020B0503020204020204" charset="-122"/>
              </a:rPr>
              <a:t>:</a:t>
            </a:r>
            <a:r>
              <a:rPr sz="1500" kern="0" spc="0" baseline="7000" dirty="0">
                <a:solidFill>
                  <a:srgbClr val="231F20">
                    <a:alpha val="100000"/>
                  </a:srgbClr>
                </a:solidFill>
                <a:latin typeface="微软雅黑" panose="020B0503020204020204" charset="-122"/>
                <a:ea typeface="微软雅黑" panose="020B0503020204020204" charset="-122"/>
                <a:cs typeface="微软雅黑" panose="020B0503020204020204" charset="-122"/>
              </a:rPr>
              <a:t>mm</a:t>
            </a:r>
            <a:r>
              <a:rPr sz="1500" kern="0" spc="100" baseline="7000" dirty="0">
                <a:solidFill>
                  <a:srgbClr val="231F20">
                    <a:alpha val="100000"/>
                  </a:srgbClr>
                </a:solidFill>
                <a:latin typeface="微软雅黑" panose="020B0503020204020204" charset="-122"/>
                <a:ea typeface="微软雅黑" panose="020B0503020204020204" charset="-122"/>
                <a:cs typeface="微软雅黑" panose="020B0503020204020204" charset="-122"/>
              </a:rPr>
              <a:t>)</a:t>
            </a:r>
            <a:endParaRPr sz="1500" baseline="7000" dirty="0">
              <a:latin typeface="微软雅黑" panose="020B0503020204020204" charset="-122"/>
              <a:ea typeface="微软雅黑" panose="020B0503020204020204" charset="-122"/>
              <a:cs typeface="微软雅黑" panose="020B0503020204020204" charset="-122"/>
            </a:endParaRPr>
          </a:p>
        </p:txBody>
      </p:sp>
      <p:sp>
        <p:nvSpPr>
          <p:cNvPr id="2636" name="textbox 2636"/>
          <p:cNvSpPr/>
          <p:nvPr/>
        </p:nvSpPr>
        <p:spPr>
          <a:xfrm>
            <a:off x="528293" y="1735238"/>
            <a:ext cx="2127250" cy="192404"/>
          </a:xfrm>
          <a:prstGeom prst="rect">
            <a:avLst/>
          </a:prstGeom>
          <a:noFill/>
          <a:ln w="0" cap="flat">
            <a:noFill/>
            <a:prstDash val="solid"/>
            <a:miter lim="0"/>
          </a:ln>
        </p:spPr>
        <p:txBody>
          <a:bodyPr vert="horz" wrap="square" lIns="0" tIns="0" rIns="0" bIns="0"/>
          <a:p>
            <a:pPr algn="l" rtl="0" eaLnBrk="0">
              <a:lnSpc>
                <a:spcPct val="87000"/>
              </a:lnSpc>
            </a:pPr>
            <a:endParaRPr sz="100" dirty="0">
              <a:latin typeface="Arial" panose="020B0604020202020204"/>
              <a:ea typeface="Arial" panose="020B0604020202020204"/>
              <a:cs typeface="Arial" panose="020B0604020202020204"/>
            </a:endParaRPr>
          </a:p>
          <a:p>
            <a:pPr marL="12700" algn="l" rtl="0" eaLnBrk="0">
              <a:lnSpc>
                <a:spcPct val="84000"/>
              </a:lnSpc>
            </a:pPr>
            <a:r>
              <a:rPr sz="1300" kern="0" spc="90" dirty="0">
                <a:solidFill>
                  <a:srgbClr val="21294D">
                    <a:alpha val="100000"/>
                  </a:srgbClr>
                </a:solidFill>
                <a:latin typeface="微软雅黑" panose="020B0503020204020204" charset="-122"/>
                <a:ea typeface="微软雅黑" panose="020B0503020204020204" charset="-122"/>
                <a:cs typeface="微软雅黑" panose="020B0503020204020204" charset="-122"/>
              </a:rPr>
              <a:t>1.4</a:t>
            </a:r>
            <a:r>
              <a:rPr sz="1300" kern="0" spc="140" dirty="0">
                <a:solidFill>
                  <a:srgbClr val="21294D">
                    <a:alpha val="100000"/>
                  </a:srgbClr>
                </a:solidFill>
                <a:latin typeface="微软雅黑" panose="020B0503020204020204" charset="-122"/>
                <a:ea typeface="微软雅黑" panose="020B0503020204020204" charset="-122"/>
                <a:cs typeface="微软雅黑" panose="020B0503020204020204" charset="-122"/>
              </a:rPr>
              <a:t> </a:t>
            </a:r>
            <a:r>
              <a:rPr sz="1300" kern="0" spc="0" dirty="0">
                <a:solidFill>
                  <a:srgbClr val="21294D">
                    <a:alpha val="100000"/>
                  </a:srgbClr>
                </a:solidFill>
                <a:latin typeface="微软雅黑" panose="020B0503020204020204" charset="-122"/>
                <a:ea typeface="微软雅黑" panose="020B0503020204020204" charset="-122"/>
                <a:cs typeface="微软雅黑" panose="020B0503020204020204" charset="-122"/>
              </a:rPr>
              <a:t>INPUT</a:t>
            </a:r>
            <a:r>
              <a:rPr sz="1300" kern="0" spc="90" dirty="0">
                <a:solidFill>
                  <a:srgbClr val="21294D">
                    <a:alpha val="100000"/>
                  </a:srgbClr>
                </a:solidFill>
                <a:latin typeface="微软雅黑" panose="020B0503020204020204" charset="-122"/>
                <a:ea typeface="微软雅黑" panose="020B0503020204020204" charset="-122"/>
                <a:cs typeface="微软雅黑" panose="020B0503020204020204" charset="-122"/>
              </a:rPr>
              <a:t>/</a:t>
            </a:r>
            <a:r>
              <a:rPr sz="1300" kern="0" spc="0" dirty="0">
                <a:solidFill>
                  <a:srgbClr val="21294D">
                    <a:alpha val="100000"/>
                  </a:srgbClr>
                </a:solidFill>
                <a:latin typeface="微软雅黑" panose="020B0503020204020204" charset="-122"/>
                <a:ea typeface="微软雅黑" panose="020B0503020204020204" charset="-122"/>
                <a:cs typeface="微软雅黑" panose="020B0503020204020204" charset="-122"/>
              </a:rPr>
              <a:t>OUTPUT</a:t>
            </a:r>
            <a:r>
              <a:rPr sz="1300" kern="0" spc="90" dirty="0">
                <a:solidFill>
                  <a:srgbClr val="21294D">
                    <a:alpha val="100000"/>
                  </a:srgbClr>
                </a:solidFill>
                <a:latin typeface="微软雅黑" panose="020B0503020204020204" charset="-122"/>
                <a:ea typeface="微软雅黑" panose="020B0503020204020204" charset="-122"/>
                <a:cs typeface="微软雅黑" panose="020B0503020204020204" charset="-122"/>
              </a:rPr>
              <a:t>  </a:t>
            </a:r>
            <a:r>
              <a:rPr sz="1300" kern="0" spc="0" dirty="0">
                <a:solidFill>
                  <a:srgbClr val="21294D">
                    <a:alpha val="100000"/>
                  </a:srgbClr>
                </a:solidFill>
                <a:latin typeface="微软雅黑" panose="020B0503020204020204" charset="-122"/>
                <a:ea typeface="微软雅黑" panose="020B0503020204020204" charset="-122"/>
                <a:cs typeface="微软雅黑" panose="020B0503020204020204" charset="-122"/>
              </a:rPr>
              <a:t>PINS</a:t>
            </a:r>
            <a:endParaRPr sz="1300" dirty="0">
              <a:latin typeface="微软雅黑" panose="020B0503020204020204" charset="-122"/>
              <a:ea typeface="微软雅黑" panose="020B0503020204020204" charset="-122"/>
              <a:cs typeface="微软雅黑" panose="020B0503020204020204" charset="-122"/>
            </a:endParaRPr>
          </a:p>
        </p:txBody>
      </p:sp>
      <p:sp>
        <p:nvSpPr>
          <p:cNvPr id="2640" name="textbox 2640"/>
          <p:cNvSpPr/>
          <p:nvPr/>
        </p:nvSpPr>
        <p:spPr>
          <a:xfrm>
            <a:off x="848322" y="2742578"/>
            <a:ext cx="257809" cy="175895"/>
          </a:xfrm>
          <a:prstGeom prst="rect">
            <a:avLst/>
          </a:prstGeom>
          <a:noFill/>
          <a:ln w="0" cap="flat">
            <a:noFill/>
            <a:prstDash val="solid"/>
            <a:miter lim="0"/>
          </a:ln>
        </p:spPr>
        <p:txBody>
          <a:bodyPr vert="horz" wrap="square" lIns="0" tIns="0" rIns="0" bIns="0"/>
          <a:p>
            <a:pPr algn="l" rtl="0" eaLnBrk="0">
              <a:lnSpc>
                <a:spcPct val="82000"/>
              </a:lnSpc>
            </a:pPr>
            <a:endParaRPr sz="100" dirty="0">
              <a:latin typeface="Arial" panose="020B0604020202020204"/>
              <a:ea typeface="Arial" panose="020B0604020202020204"/>
              <a:cs typeface="Arial" panose="020B0604020202020204"/>
            </a:endParaRPr>
          </a:p>
          <a:p>
            <a:pPr marL="12700" algn="l" rtl="0" eaLnBrk="0">
              <a:lnSpc>
                <a:spcPct val="76000"/>
              </a:lnSpc>
            </a:pPr>
            <a:r>
              <a:rPr sz="1300" kern="0" spc="0" dirty="0">
                <a:solidFill>
                  <a:srgbClr val="FFFFFF">
                    <a:alpha val="100000"/>
                  </a:srgbClr>
                </a:solidFill>
                <a:latin typeface="Arial Narrow" panose="020B0606020202030204"/>
                <a:ea typeface="Arial Narrow" panose="020B0606020202030204"/>
                <a:cs typeface="Arial Narrow" panose="020B0606020202030204"/>
              </a:rPr>
              <a:t>PIN</a:t>
            </a:r>
            <a:endParaRPr sz="1300" dirty="0">
              <a:latin typeface="Arial Narrow" panose="020B0606020202030204"/>
              <a:ea typeface="Arial Narrow" panose="020B0606020202030204"/>
              <a:cs typeface="Arial Narrow" panose="020B0606020202030204"/>
            </a:endParaRPr>
          </a:p>
        </p:txBody>
      </p:sp>
      <p:pic>
        <p:nvPicPr>
          <p:cNvPr id="736" name="picture 736"/>
          <p:cNvPicPr>
            <a:picLocks noChangeAspect="1"/>
          </p:cNvPicPr>
          <p:nvPr/>
        </p:nvPicPr>
        <p:blipFill>
          <a:blip r:embed="rId6"/>
          <a:stretch>
            <a:fillRect/>
          </a:stretch>
        </p:blipFill>
        <p:spPr>
          <a:xfrm rot="21600000">
            <a:off x="192238" y="539985"/>
            <a:ext cx="7094709" cy="6596"/>
          </a:xfrm>
          <a:prstGeom prst="rect">
            <a:avLst/>
          </a:prstGeom>
        </p:spPr>
      </p:pic>
      <p:pic>
        <p:nvPicPr>
          <p:cNvPr id="670" name="picture 670"/>
          <p:cNvPicPr>
            <a:picLocks noChangeAspect="1"/>
          </p:cNvPicPr>
          <p:nvPr/>
        </p:nvPicPr>
        <p:blipFill>
          <a:blip r:embed="rId7"/>
          <a:stretch>
            <a:fillRect/>
          </a:stretch>
        </p:blipFill>
        <p:spPr>
          <a:xfrm rot="21600000">
            <a:off x="263985" y="9719952"/>
            <a:ext cx="7094709" cy="10501"/>
          </a:xfrm>
          <a:prstGeom prst="rect">
            <a:avLst/>
          </a:prstGeom>
        </p:spPr>
      </p:pic>
      <p:sp>
        <p:nvSpPr>
          <p:cNvPr id="14" name="文本框 13"/>
          <p:cNvSpPr txBox="1"/>
          <p:nvPr/>
        </p:nvSpPr>
        <p:spPr>
          <a:xfrm>
            <a:off x="577215" y="9781858"/>
            <a:ext cx="5080000" cy="275590"/>
          </a:xfrm>
          <a:prstGeom prst="rect">
            <a:avLst/>
          </a:prstGeom>
        </p:spPr>
        <p:txBody>
          <a:bodyPr>
            <a:spAutoFit/>
          </a:bodyPr>
          <a:p>
            <a:pPr algn="ctr"/>
            <a:r>
              <a:rPr lang="zh-CN" altLang="en-US" sz="1200" b="1">
                <a:solidFill>
                  <a:schemeClr val="tx1"/>
                </a:solidFill>
                <a:latin typeface="微软雅黑" panose="020B0503020204020204" charset="-122"/>
                <a:ea typeface="微软雅黑" panose="020B0503020204020204" charset="-122"/>
              </a:rPr>
              <a:t>南京市雨花区软件大道</a:t>
            </a:r>
            <a:r>
              <a:rPr lang="en-US" altLang="zh-CN" sz="1200" b="1">
                <a:solidFill>
                  <a:schemeClr val="tx1"/>
                </a:solidFill>
                <a:latin typeface="微软雅黑" panose="020B0503020204020204" charset="-122"/>
                <a:ea typeface="微软雅黑" panose="020B0503020204020204" charset="-122"/>
              </a:rPr>
              <a:t>180</a:t>
            </a:r>
            <a:r>
              <a:rPr lang="zh-CN" altLang="en-US" sz="1200" b="1">
                <a:solidFill>
                  <a:schemeClr val="tx1"/>
                </a:solidFill>
                <a:latin typeface="微软雅黑" panose="020B0503020204020204" charset="-122"/>
                <a:ea typeface="微软雅黑" panose="020B0503020204020204" charset="-122"/>
              </a:rPr>
              <a:t>号大数据产业基地</a:t>
            </a:r>
            <a:r>
              <a:rPr lang="en-US" altLang="zh-CN" sz="1200" b="1">
                <a:solidFill>
                  <a:schemeClr val="tx1"/>
                </a:solidFill>
                <a:latin typeface="微软雅黑" panose="020B0503020204020204" charset="-122"/>
                <a:ea typeface="微软雅黑" panose="020B0503020204020204" charset="-122"/>
              </a:rPr>
              <a:t>2</a:t>
            </a:r>
            <a:r>
              <a:rPr lang="zh-CN" altLang="en-US" sz="1200" b="1">
                <a:solidFill>
                  <a:schemeClr val="tx1"/>
                </a:solidFill>
                <a:latin typeface="微软雅黑" panose="020B0503020204020204" charset="-122"/>
                <a:ea typeface="微软雅黑" panose="020B0503020204020204" charset="-122"/>
              </a:rPr>
              <a:t>栋</a:t>
            </a:r>
            <a:endParaRPr lang="zh-CN" altLang="en-US" sz="1200" b="1">
              <a:solidFill>
                <a:schemeClr val="tx1"/>
              </a:solidFill>
              <a:latin typeface="微软雅黑" panose="020B0503020204020204" charset="-122"/>
              <a:ea typeface="微软雅黑" panose="020B0503020204020204" charset="-122"/>
            </a:endParaRPr>
          </a:p>
        </p:txBody>
      </p:sp>
      <p:pic>
        <p:nvPicPr>
          <p:cNvPr id="16" name="图片 15" descr="定位标志"/>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1160145" y="9782175"/>
            <a:ext cx="204470" cy="204470"/>
          </a:xfrm>
          <a:prstGeom prst="rect">
            <a:avLst/>
          </a:prstGeom>
        </p:spPr>
      </p:pic>
      <p:pic>
        <p:nvPicPr>
          <p:cNvPr id="17" name="图片 16" descr="电话"/>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4900930" y="9832340"/>
            <a:ext cx="186690" cy="186690"/>
          </a:xfrm>
          <a:prstGeom prst="rect">
            <a:avLst/>
          </a:prstGeom>
        </p:spPr>
      </p:pic>
      <p:sp>
        <p:nvSpPr>
          <p:cNvPr id="18" name="文本框 17"/>
          <p:cNvSpPr txBox="1"/>
          <p:nvPr/>
        </p:nvSpPr>
        <p:spPr>
          <a:xfrm>
            <a:off x="5072380" y="9782175"/>
            <a:ext cx="1979930" cy="282575"/>
          </a:xfrm>
          <a:prstGeom prst="rect">
            <a:avLst/>
          </a:prstGeom>
        </p:spPr>
        <p:txBody>
          <a:bodyPr>
            <a:noAutofit/>
          </a:bodyPr>
          <a:p>
            <a:r>
              <a:rPr lang="en-US" altLang="zh-CN" sz="1200" b="1">
                <a:solidFill>
                  <a:schemeClr val="tx1"/>
                </a:solidFill>
                <a:latin typeface="微软雅黑" panose="020B0503020204020204" charset="-122"/>
                <a:ea typeface="微软雅黑" panose="020B0503020204020204" charset="-122"/>
              </a:rPr>
              <a:t>+86-13951873509</a:t>
            </a:r>
            <a:endParaRPr lang="en-US" altLang="zh-CN" sz="1200" b="1">
              <a:solidFill>
                <a:schemeClr val="tx1"/>
              </a:solidFill>
              <a:latin typeface="微软雅黑" panose="020B0503020204020204" charset="-122"/>
              <a:ea typeface="微软雅黑" panose="020B0503020204020204" charset="-122"/>
            </a:endParaRPr>
          </a:p>
        </p:txBody>
      </p:sp>
      <p:pic>
        <p:nvPicPr>
          <p:cNvPr id="19" name="图片 18" descr="网页"/>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1165225" y="10027920"/>
            <a:ext cx="192405" cy="192405"/>
          </a:xfrm>
          <a:prstGeom prst="rect">
            <a:avLst/>
          </a:prstGeom>
        </p:spPr>
      </p:pic>
      <p:sp>
        <p:nvSpPr>
          <p:cNvPr id="20" name="文本框 19"/>
          <p:cNvSpPr txBox="1"/>
          <p:nvPr/>
        </p:nvSpPr>
        <p:spPr>
          <a:xfrm>
            <a:off x="1342390" y="9980613"/>
            <a:ext cx="5080000" cy="275590"/>
          </a:xfrm>
          <a:prstGeom prst="rect">
            <a:avLst/>
          </a:prstGeom>
        </p:spPr>
        <p:txBody>
          <a:bodyPr>
            <a:spAutoFit/>
          </a:bodyPr>
          <a:p>
            <a:r>
              <a:rPr lang="en-US" altLang="zh-CN" sz="1200" b="1">
                <a:solidFill>
                  <a:schemeClr val="tx1"/>
                </a:solidFill>
                <a:latin typeface="微软雅黑" panose="020B0503020204020204" charset="-122"/>
                <a:ea typeface="微软雅黑" panose="020B0503020204020204" charset="-122"/>
              </a:rPr>
              <a:t>https://www.shinewave-tech.com</a:t>
            </a:r>
            <a:endParaRPr lang="en-US" altLang="zh-CN" sz="1200" b="1">
              <a:solidFill>
                <a:schemeClr val="tx1"/>
              </a:solidFill>
              <a:latin typeface="微软雅黑" panose="020B0503020204020204" charset="-122"/>
              <a:ea typeface="微软雅黑" panose="020B0503020204020204" charset="-122"/>
            </a:endParaRPr>
          </a:p>
        </p:txBody>
      </p:sp>
      <p:pic>
        <p:nvPicPr>
          <p:cNvPr id="21" name="图片 20" descr="信息"/>
          <p:cNvPicPr>
            <a:picLocks noChangeAspect="1"/>
          </p:cNvPicPr>
          <p:nvPr/>
        </p:nvPicPr>
        <p:blipFill>
          <a:blip r:embed="rId14">
            <a:extLst>
              <a:ext uri="{96DAC541-7B7A-43D3-8B79-37D633B846F1}">
                <asvg:svgBlip xmlns:asvg="http://schemas.microsoft.com/office/drawing/2016/SVG/main" r:embed="rId15"/>
              </a:ext>
            </a:extLst>
          </a:blip>
          <a:stretch>
            <a:fillRect/>
          </a:stretch>
        </p:blipFill>
        <p:spPr>
          <a:xfrm>
            <a:off x="4202430" y="9991090"/>
            <a:ext cx="239395" cy="239395"/>
          </a:xfrm>
          <a:prstGeom prst="rect">
            <a:avLst/>
          </a:prstGeom>
        </p:spPr>
      </p:pic>
      <p:sp>
        <p:nvSpPr>
          <p:cNvPr id="23" name="文本框 22"/>
          <p:cNvSpPr txBox="1"/>
          <p:nvPr/>
        </p:nvSpPr>
        <p:spPr>
          <a:xfrm>
            <a:off x="4426585" y="9980930"/>
            <a:ext cx="2519680" cy="282575"/>
          </a:xfrm>
          <a:prstGeom prst="rect">
            <a:avLst/>
          </a:prstGeom>
        </p:spPr>
        <p:txBody>
          <a:bodyPr>
            <a:noAutofit/>
          </a:bodyPr>
          <a:p>
            <a:pPr marL="0" indent="0">
              <a:spcBef>
                <a:spcPct val="0"/>
              </a:spcBef>
              <a:spcAft>
                <a:spcPct val="0"/>
              </a:spcAft>
            </a:pPr>
            <a:r>
              <a:rPr lang="en-US" altLang="zh-CN" sz="1200" b="1" i="0">
                <a:solidFill>
                  <a:schemeClr val="tx1"/>
                </a:solidFill>
                <a:latin typeface="微软雅黑" panose="020B0503020204020204" charset="-122"/>
                <a:ea typeface="微软雅黑" panose="020B0503020204020204" charset="-122"/>
              </a:rPr>
              <a:t>info@shinewave-tech.com</a:t>
            </a:r>
            <a:endParaRPr lang="en-US" altLang="zh-CN" sz="1200" b="1" i="0">
              <a:solidFill>
                <a:schemeClr val="tx1"/>
              </a:solidFill>
              <a:latin typeface="微软雅黑" panose="020B0503020204020204" charset="-122"/>
              <a:ea typeface="微软雅黑" panose="020B0503020204020204" charset="-122"/>
            </a:endParaRPr>
          </a:p>
        </p:txBody>
      </p:sp>
      <p:pic>
        <p:nvPicPr>
          <p:cNvPr id="24" name="图片 23" descr="SWT公司logo-透明"/>
          <p:cNvPicPr>
            <a:picLocks noChangeAspect="1"/>
          </p:cNvPicPr>
          <p:nvPr/>
        </p:nvPicPr>
        <p:blipFill>
          <a:blip r:embed="rId16"/>
          <a:stretch>
            <a:fillRect/>
          </a:stretch>
        </p:blipFill>
        <p:spPr>
          <a:xfrm>
            <a:off x="281305" y="9782175"/>
            <a:ext cx="744220" cy="434975"/>
          </a:xfrm>
          <a:prstGeom prst="rect">
            <a:avLst/>
          </a:prstGeom>
        </p:spPr>
      </p:pic>
      <p:sp>
        <p:nvSpPr>
          <p:cNvPr id="25" name="文本框 24"/>
          <p:cNvSpPr txBox="1"/>
          <p:nvPr/>
        </p:nvSpPr>
        <p:spPr>
          <a:xfrm>
            <a:off x="0" y="57150"/>
            <a:ext cx="7559675" cy="460375"/>
          </a:xfrm>
          <a:prstGeom prst="rect">
            <a:avLst/>
          </a:prstGeom>
        </p:spPr>
        <p:txBody>
          <a:bodyPr wrap="square">
            <a:spAutoFit/>
          </a:bodyPr>
          <a:p>
            <a:pPr marL="0" indent="0" algn="ctr">
              <a:lnSpc>
                <a:spcPts val="1440"/>
              </a:lnSpc>
              <a:spcBef>
                <a:spcPct val="0"/>
              </a:spcBef>
              <a:spcAft>
                <a:spcPct val="0"/>
              </a:spcAft>
            </a:pPr>
            <a:r>
              <a:rPr lang="zh-CN" altLang="en-US" sz="1600" b="1">
                <a:solidFill>
                  <a:schemeClr val="tx1"/>
                </a:solidFill>
              </a:rPr>
              <a:t>本图册为代表性规格产品，如需定制，可随时联系我司业务人员。</a:t>
            </a:r>
            <a:endParaRPr lang="zh-CN" altLang="en-US" sz="1600" b="1">
              <a:solidFill>
                <a:schemeClr val="tx1"/>
              </a:solidFill>
            </a:endParaRPr>
          </a:p>
          <a:p>
            <a:pPr marL="0" indent="0" algn="ctr">
              <a:lnSpc>
                <a:spcPts val="1440"/>
              </a:lnSpc>
              <a:spcBef>
                <a:spcPct val="0"/>
              </a:spcBef>
              <a:spcAft>
                <a:spcPct val="0"/>
              </a:spcAft>
            </a:pPr>
            <a:r>
              <a:rPr lang="en-US" altLang="zh-CN" sz="1200" b="1">
                <a:solidFill>
                  <a:srgbClr val="1F2329"/>
                </a:solidFill>
              </a:rPr>
              <a:t>This catalog features representative products. For customization, please contact our sales team.</a:t>
            </a:r>
            <a:endParaRPr lang="en-US" altLang="zh-CN" sz="1200" b="1">
              <a:solidFill>
                <a:srgbClr val="1F2329"/>
              </a:solidFill>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4982" name="picture 4982"/>
          <p:cNvPicPr>
            <a:picLocks noChangeAspect="1"/>
          </p:cNvPicPr>
          <p:nvPr/>
        </p:nvPicPr>
        <p:blipFill>
          <a:blip r:embed="rId1"/>
          <a:stretch>
            <a:fillRect/>
          </a:stretch>
        </p:blipFill>
        <p:spPr>
          <a:xfrm rot="21600000">
            <a:off x="436292" y="7239568"/>
            <a:ext cx="6370017" cy="1204559"/>
          </a:xfrm>
          <a:prstGeom prst="rect">
            <a:avLst/>
          </a:prstGeom>
        </p:spPr>
      </p:pic>
      <p:graphicFrame>
        <p:nvGraphicFramePr>
          <p:cNvPr id="4984" name="table 4984"/>
          <p:cNvGraphicFramePr>
            <a:graphicFrameLocks noGrp="1"/>
          </p:cNvGraphicFramePr>
          <p:nvPr/>
        </p:nvGraphicFramePr>
        <p:xfrm>
          <a:off x="436292" y="8689416"/>
          <a:ext cx="6369684" cy="706755"/>
        </p:xfrm>
        <a:graphic>
          <a:graphicData uri="http://schemas.openxmlformats.org/drawingml/2006/table">
            <a:tbl>
              <a:tblPr/>
              <a:tblGrid>
                <a:gridCol w="2123439"/>
                <a:gridCol w="1753235"/>
                <a:gridCol w="1738629"/>
                <a:gridCol w="754380"/>
              </a:tblGrid>
              <a:tr h="171450">
                <a:tc gridSpan="4">
                  <a:txBody>
                    <a:bodyPr/>
                    <a:p>
                      <a:pPr algn="l" rtl="0" eaLnBrk="0">
                        <a:lnSpc>
                          <a:spcPct val="109000"/>
                        </a:lnSpc>
                      </a:pPr>
                      <a:endParaRPr sz="300" dirty="0">
                        <a:latin typeface="Arial" panose="020B0604020202020204"/>
                        <a:ea typeface="Arial" panose="020B0604020202020204"/>
                        <a:cs typeface="Arial" panose="020B0604020202020204"/>
                      </a:endParaRPr>
                    </a:p>
                    <a:p>
                      <a:pPr marL="201295" algn="l" rtl="0" eaLnBrk="0">
                        <a:lnSpc>
                          <a:spcPct val="76000"/>
                        </a:lnSpc>
                        <a:spcBef>
                          <a:spcPts val="0"/>
                        </a:spcBef>
                      </a:pPr>
                      <a:r>
                        <a:rPr sz="800" kern="0" spc="0" dirty="0">
                          <a:solidFill>
                            <a:srgbClr val="FFFFFF">
                              <a:alpha val="100000"/>
                            </a:srgbClr>
                          </a:solidFill>
                          <a:latin typeface="微软雅黑" panose="020B0503020204020204" charset="-122"/>
                          <a:ea typeface="微软雅黑" panose="020B0503020204020204" charset="-122"/>
                          <a:cs typeface="微软雅黑" panose="020B0503020204020204" charset="-122"/>
                        </a:rPr>
                        <a:t>PARAMETER</a:t>
                      </a:r>
                      <a:r>
                        <a:rPr sz="800" kern="0" spc="20" dirty="0">
                          <a:solidFill>
                            <a:srgbClr val="FFFFFF">
                              <a:alpha val="100000"/>
                            </a:srgbClr>
                          </a:solidFill>
                          <a:latin typeface="微软雅黑" panose="020B0503020204020204" charset="-122"/>
                          <a:ea typeface="微软雅黑" panose="020B0503020204020204" charset="-122"/>
                          <a:cs typeface="微软雅黑" panose="020B0503020204020204" charset="-122"/>
                        </a:rPr>
                        <a:t>                                                          </a:t>
                      </a:r>
                      <a:r>
                        <a:rPr sz="800" kern="0" spc="0" dirty="0">
                          <a:solidFill>
                            <a:srgbClr val="FFFFFF">
                              <a:alpha val="100000"/>
                            </a:srgbClr>
                          </a:solidFill>
                          <a:latin typeface="微软雅黑" panose="020B0503020204020204" charset="-122"/>
                          <a:ea typeface="微软雅黑" panose="020B0503020204020204" charset="-122"/>
                          <a:cs typeface="微软雅黑" panose="020B0503020204020204" charset="-122"/>
                        </a:rPr>
                        <a:t>MIN</a:t>
                      </a:r>
                      <a:r>
                        <a:rPr sz="800" kern="0" spc="20" dirty="0">
                          <a:solidFill>
                            <a:srgbClr val="FFFFFF">
                              <a:alpha val="100000"/>
                            </a:srgbClr>
                          </a:solidFill>
                          <a:latin typeface="微软雅黑" panose="020B0503020204020204" charset="-122"/>
                          <a:ea typeface="微软雅黑" panose="020B0503020204020204" charset="-122"/>
                          <a:cs typeface="微软雅黑" panose="020B0503020204020204" charset="-122"/>
                        </a:rPr>
                        <a:t>  </a:t>
                      </a:r>
                      <a:r>
                        <a:rPr sz="800" kern="0" spc="10" dirty="0">
                          <a:solidFill>
                            <a:srgbClr val="FFFFFF">
                              <a:alpha val="100000"/>
                            </a:srgbClr>
                          </a:solidFill>
                          <a:latin typeface="微软雅黑" panose="020B0503020204020204" charset="-122"/>
                          <a:ea typeface="微软雅黑" panose="020B0503020204020204" charset="-122"/>
                          <a:cs typeface="微软雅黑" panose="020B0503020204020204" charset="-122"/>
                        </a:rPr>
                        <a:t>                                                      </a:t>
                      </a:r>
                      <a:r>
                        <a:rPr sz="1300" kern="0" spc="0" baseline="-4000" dirty="0">
                          <a:solidFill>
                            <a:srgbClr val="FFFFFF">
                              <a:alpha val="100000"/>
                            </a:srgbClr>
                          </a:solidFill>
                          <a:latin typeface="微软雅黑" panose="020B0503020204020204" charset="-122"/>
                          <a:ea typeface="微软雅黑" panose="020B0503020204020204" charset="-122"/>
                          <a:cs typeface="微软雅黑" panose="020B0503020204020204" charset="-122"/>
                        </a:rPr>
                        <a:t>MAX</a:t>
                      </a:r>
                      <a:r>
                        <a:rPr sz="800" kern="0" spc="10" dirty="0">
                          <a:solidFill>
                            <a:srgbClr val="FFFFFF">
                              <a:alpha val="100000"/>
                            </a:srgbClr>
                          </a:solidFill>
                          <a:latin typeface="微软雅黑" panose="020B0503020204020204" charset="-122"/>
                          <a:ea typeface="微软雅黑" panose="020B0503020204020204" charset="-122"/>
                          <a:cs typeface="微软雅黑" panose="020B0503020204020204" charset="-122"/>
                        </a:rPr>
                        <a:t>                             </a:t>
                      </a:r>
                      <a:r>
                        <a:rPr sz="1300" kern="0" spc="0" baseline="-4000" dirty="0">
                          <a:solidFill>
                            <a:srgbClr val="FFFFFF">
                              <a:alpha val="100000"/>
                            </a:srgbClr>
                          </a:solidFill>
                          <a:latin typeface="微软雅黑" panose="020B0503020204020204" charset="-122"/>
                          <a:ea typeface="微软雅黑" panose="020B0503020204020204" charset="-122"/>
                          <a:cs typeface="微软雅黑" panose="020B0503020204020204" charset="-122"/>
                        </a:rPr>
                        <a:t>UNIT</a:t>
                      </a:r>
                      <a:endParaRPr sz="1300" baseline="-4000" dirty="0">
                        <a:latin typeface="微软雅黑" panose="020B0503020204020204" charset="-122"/>
                        <a:ea typeface="微软雅黑" panose="020B0503020204020204" charset="-122"/>
                        <a:cs typeface="微软雅黑" panose="020B0503020204020204" charset="-122"/>
                      </a:endParaRPr>
                    </a:p>
                  </a:txBody>
                  <a:tcPr marL="0" marR="0" marT="0" marB="0" vert="horz">
                    <a:lnL>
                      <a:noFill/>
                    </a:lnL>
                    <a:lnR>
                      <a:noFill/>
                    </a:lnR>
                    <a:lnT>
                      <a:noFill/>
                    </a:lnT>
                    <a:lnB>
                      <a:noFill/>
                    </a:lnB>
                    <a:solidFill>
                      <a:srgbClr val="21294D"/>
                    </a:solidFill>
                  </a:tcPr>
                </a:tc>
                <a:tc hMerge="1">
                  <a:tcPr marL="0" marR="0" marT="0" marB="0" vert="horz">
                    <a:lnL>
                      <a:noFill/>
                    </a:lnL>
                    <a:lnR>
                      <a:noFill/>
                    </a:lnR>
                    <a:lnT>
                      <a:noFill/>
                    </a:lnT>
                    <a:lnB>
                      <a:noFill/>
                    </a:lnB>
                    <a:solidFill>
                      <a:srgbClr val="21294D"/>
                    </a:solidFill>
                  </a:tcPr>
                </a:tc>
                <a:tc hMerge="1">
                  <a:tcPr marL="0" marR="0" marT="0" marB="0" vert="horz">
                    <a:lnL>
                      <a:noFill/>
                    </a:lnL>
                    <a:lnR>
                      <a:noFill/>
                    </a:lnR>
                    <a:lnT>
                      <a:noFill/>
                    </a:lnT>
                    <a:lnB>
                      <a:noFill/>
                    </a:lnB>
                    <a:solidFill>
                      <a:srgbClr val="21294D"/>
                    </a:solidFill>
                  </a:tcPr>
                </a:tc>
                <a:tc hMerge="1">
                  <a:tcPr marL="0" marR="0" marT="0" marB="0" vert="horz">
                    <a:lnL>
                      <a:noFill/>
                    </a:lnL>
                    <a:lnR>
                      <a:noFill/>
                    </a:lnR>
                    <a:lnT>
                      <a:noFill/>
                    </a:lnT>
                    <a:lnB>
                      <a:noFill/>
                    </a:lnB>
                    <a:solidFill>
                      <a:srgbClr val="21294D"/>
                    </a:solidFill>
                  </a:tcPr>
                </a:tc>
              </a:tr>
              <a:tr h="171450">
                <a:tc>
                  <a:txBody>
                    <a:bodyPr/>
                    <a:p>
                      <a:pPr algn="l" rtl="0" eaLnBrk="0">
                        <a:lnSpc>
                          <a:spcPct val="110000"/>
                        </a:lnSpc>
                      </a:pPr>
                      <a:endParaRPr sz="300" dirty="0">
                        <a:latin typeface="Arial" panose="020B0604020202020204"/>
                        <a:ea typeface="Arial" panose="020B0604020202020204"/>
                        <a:cs typeface="Arial" panose="020B0604020202020204"/>
                      </a:endParaRPr>
                    </a:p>
                    <a:p>
                      <a:pPr marL="189230" algn="l" rtl="0" eaLnBrk="0">
                        <a:lnSpc>
                          <a:spcPct val="94000"/>
                        </a:lnSpc>
                        <a:spcBef>
                          <a:spcPts val="0"/>
                        </a:spcBef>
                      </a:pPr>
                      <a:r>
                        <a:rPr sz="800" kern="0" spc="0" dirty="0">
                          <a:solidFill>
                            <a:srgbClr val="231F20">
                              <a:alpha val="100000"/>
                            </a:srgbClr>
                          </a:solidFill>
                          <a:latin typeface="微软雅黑" panose="020B0503020204020204" charset="-122"/>
                          <a:ea typeface="微软雅黑" panose="020B0503020204020204" charset="-122"/>
                          <a:cs typeface="微软雅黑" panose="020B0503020204020204" charset="-122"/>
                        </a:rPr>
                        <a:t>Operating</a:t>
                      </a:r>
                      <a:r>
                        <a:rPr sz="800" kern="0" spc="40" dirty="0">
                          <a:solidFill>
                            <a:srgbClr val="231F20">
                              <a:alpha val="100000"/>
                            </a:srgbClr>
                          </a:solidFill>
                          <a:latin typeface="微软雅黑" panose="020B0503020204020204" charset="-122"/>
                          <a:ea typeface="微软雅黑" panose="020B0503020204020204" charset="-122"/>
                          <a:cs typeface="微软雅黑" panose="020B0503020204020204" charset="-122"/>
                        </a:rPr>
                        <a:t> </a:t>
                      </a:r>
                      <a:r>
                        <a:rPr sz="800" kern="0" spc="0" dirty="0">
                          <a:solidFill>
                            <a:srgbClr val="231F20">
                              <a:alpha val="100000"/>
                            </a:srgbClr>
                          </a:solidFill>
                          <a:latin typeface="微软雅黑" panose="020B0503020204020204" charset="-122"/>
                          <a:ea typeface="微软雅黑" panose="020B0503020204020204" charset="-122"/>
                          <a:cs typeface="微软雅黑" panose="020B0503020204020204" charset="-122"/>
                        </a:rPr>
                        <a:t>Temp</a:t>
                      </a:r>
                      <a:r>
                        <a:rPr sz="800" kern="0" spc="40" dirty="0">
                          <a:solidFill>
                            <a:srgbClr val="231F20">
                              <a:alpha val="100000"/>
                            </a:srgbClr>
                          </a:solidFill>
                          <a:latin typeface="微软雅黑" panose="020B0503020204020204" charset="-122"/>
                          <a:ea typeface="微软雅黑" panose="020B0503020204020204" charset="-122"/>
                          <a:cs typeface="微软雅黑" panose="020B0503020204020204" charset="-122"/>
                        </a:rPr>
                        <a:t>.</a:t>
                      </a:r>
                      <a:r>
                        <a:rPr sz="800" kern="0" spc="60" dirty="0">
                          <a:solidFill>
                            <a:srgbClr val="231F20">
                              <a:alpha val="100000"/>
                            </a:srgbClr>
                          </a:solidFill>
                          <a:latin typeface="微软雅黑" panose="020B0503020204020204" charset="-122"/>
                          <a:ea typeface="微软雅黑" panose="020B0503020204020204" charset="-122"/>
                          <a:cs typeface="微软雅黑" panose="020B0503020204020204" charset="-122"/>
                        </a:rPr>
                        <a:t> </a:t>
                      </a:r>
                      <a:r>
                        <a:rPr sz="800" kern="0" spc="40" dirty="0">
                          <a:solidFill>
                            <a:srgbClr val="231F20">
                              <a:alpha val="100000"/>
                            </a:srgbClr>
                          </a:solidFill>
                          <a:latin typeface="微软雅黑" panose="020B0503020204020204" charset="-122"/>
                          <a:ea typeface="微软雅黑" panose="020B0503020204020204" charset="-122"/>
                          <a:cs typeface="微软雅黑" panose="020B0503020204020204" charset="-122"/>
                        </a:rPr>
                        <a:t>(</a:t>
                      </a:r>
                      <a:r>
                        <a:rPr sz="800" kern="0" spc="0" dirty="0">
                          <a:solidFill>
                            <a:srgbClr val="231F20">
                              <a:alpha val="100000"/>
                            </a:srgbClr>
                          </a:solidFill>
                          <a:latin typeface="微软雅黑" panose="020B0503020204020204" charset="-122"/>
                          <a:ea typeface="微软雅黑" panose="020B0503020204020204" charset="-122"/>
                          <a:cs typeface="微软雅黑" panose="020B0503020204020204" charset="-122"/>
                        </a:rPr>
                        <a:t>Housing</a:t>
                      </a:r>
                      <a:r>
                        <a:rPr sz="800" kern="0" spc="40" dirty="0">
                          <a:solidFill>
                            <a:srgbClr val="231F20">
                              <a:alpha val="100000"/>
                            </a:srgbClr>
                          </a:solidFill>
                          <a:latin typeface="微软雅黑" panose="020B0503020204020204" charset="-122"/>
                          <a:ea typeface="微软雅黑" panose="020B0503020204020204" charset="-122"/>
                          <a:cs typeface="微软雅黑" panose="020B0503020204020204" charset="-122"/>
                        </a:rPr>
                        <a:t> </a:t>
                      </a:r>
                      <a:r>
                        <a:rPr sz="800" kern="0" spc="0" dirty="0">
                          <a:solidFill>
                            <a:srgbClr val="231F20">
                              <a:alpha val="100000"/>
                            </a:srgbClr>
                          </a:solidFill>
                          <a:latin typeface="微软雅黑" panose="020B0503020204020204" charset="-122"/>
                          <a:ea typeface="微软雅黑" panose="020B0503020204020204" charset="-122"/>
                          <a:cs typeface="微软雅黑" panose="020B0503020204020204" charset="-122"/>
                        </a:rPr>
                        <a:t>Temp</a:t>
                      </a:r>
                      <a:r>
                        <a:rPr sz="800" kern="0" spc="40" dirty="0">
                          <a:solidFill>
                            <a:srgbClr val="231F20">
                              <a:alpha val="100000"/>
                            </a:srgbClr>
                          </a:solidFill>
                          <a:latin typeface="微软雅黑" panose="020B0503020204020204" charset="-122"/>
                          <a:ea typeface="微软雅黑" panose="020B0503020204020204" charset="-122"/>
                          <a:cs typeface="微软雅黑" panose="020B0503020204020204" charset="-122"/>
                        </a:rPr>
                        <a:t>.)</a:t>
                      </a:r>
                      <a:endParaRPr sz="800" dirty="0">
                        <a:latin typeface="微软雅黑" panose="020B0503020204020204" charset="-122"/>
                        <a:ea typeface="微软雅黑" panose="020B0503020204020204" charset="-122"/>
                        <a:cs typeface="微软雅黑" panose="020B0503020204020204" charset="-122"/>
                      </a:endParaRPr>
                    </a:p>
                  </a:txBody>
                  <a:tcPr marL="0" marR="0" marT="0" marB="0" vert="horz">
                    <a:lnL>
                      <a:noFill/>
                    </a:lnL>
                    <a:lnR w="6350" cap="flat" cmpd="sng" algn="ctr">
                      <a:solidFill>
                        <a:srgbClr val="21294D"/>
                      </a:solidFill>
                      <a:prstDash val="solid"/>
                      <a:round/>
                      <a:headEnd type="none" w="med" len="med"/>
                      <a:tailEnd type="none" w="med" len="med"/>
                    </a:lnR>
                    <a:lnT>
                      <a:noFill/>
                    </a:lnT>
                    <a:lnB>
                      <a:noFill/>
                    </a:lnB>
                    <a:solidFill>
                      <a:srgbClr val="F2F3F4"/>
                    </a:solidFill>
                  </a:tcPr>
                </a:tc>
                <a:tc>
                  <a:txBody>
                    <a:bodyPr/>
                    <a:p>
                      <a:pPr algn="l" rtl="0" eaLnBrk="0">
                        <a:lnSpc>
                          <a:spcPct val="111000"/>
                        </a:lnSpc>
                      </a:pPr>
                      <a:endParaRPr sz="300" dirty="0">
                        <a:latin typeface="Arial" panose="020B0604020202020204"/>
                        <a:ea typeface="Arial" panose="020B0604020202020204"/>
                        <a:cs typeface="Arial" panose="020B0604020202020204"/>
                      </a:endParaRPr>
                    </a:p>
                    <a:p>
                      <a:pPr marL="620395" algn="l" rtl="0" eaLnBrk="0">
                        <a:lnSpc>
                          <a:spcPct val="88000"/>
                        </a:lnSpc>
                        <a:spcBef>
                          <a:spcPts val="0"/>
                        </a:spcBef>
                      </a:pPr>
                      <a:r>
                        <a:rPr sz="800" kern="0" spc="-20" dirty="0">
                          <a:solidFill>
                            <a:srgbClr val="231F20">
                              <a:alpha val="100000"/>
                            </a:srgbClr>
                          </a:solidFill>
                          <a:latin typeface="微软雅黑" panose="020B0503020204020204" charset="-122"/>
                          <a:ea typeface="微软雅黑" panose="020B0503020204020204" charset="-122"/>
                          <a:cs typeface="微软雅黑" panose="020B0503020204020204" charset="-122"/>
                        </a:rPr>
                        <a:t>-20</a:t>
                      </a:r>
                      <a:endParaRPr sz="800" dirty="0">
                        <a:latin typeface="微软雅黑" panose="020B0503020204020204" charset="-122"/>
                        <a:ea typeface="微软雅黑" panose="020B0503020204020204" charset="-122"/>
                        <a:cs typeface="微软雅黑" panose="020B0503020204020204" charset="-122"/>
                      </a:endParaRPr>
                    </a:p>
                  </a:txBody>
                  <a:tcPr marL="0" marR="0" marT="0" marB="0" vert="horz">
                    <a:lnL w="6350" cap="flat" cmpd="sng" algn="ctr">
                      <a:solidFill>
                        <a:srgbClr val="21294D"/>
                      </a:solidFill>
                      <a:prstDash val="solid"/>
                      <a:round/>
                      <a:headEnd type="none" w="med" len="med"/>
                      <a:tailEnd type="none" w="med" len="med"/>
                    </a:lnL>
                    <a:lnR w="3175" cap="flat" cmpd="sng" algn="ctr">
                      <a:solidFill>
                        <a:srgbClr val="21294D"/>
                      </a:solidFill>
                      <a:prstDash val="solid"/>
                      <a:round/>
                      <a:headEnd type="none" w="med" len="med"/>
                      <a:tailEnd type="none" w="med" len="med"/>
                    </a:lnR>
                    <a:lnT>
                      <a:noFill/>
                    </a:lnT>
                    <a:lnB>
                      <a:noFill/>
                    </a:lnB>
                    <a:solidFill>
                      <a:srgbClr val="F2F3F4"/>
                    </a:solidFill>
                  </a:tcPr>
                </a:tc>
                <a:tc>
                  <a:txBody>
                    <a:bodyPr/>
                    <a:p>
                      <a:pPr algn="l" rtl="0" eaLnBrk="0">
                        <a:lnSpc>
                          <a:spcPct val="111000"/>
                        </a:lnSpc>
                      </a:pPr>
                      <a:endParaRPr sz="300" dirty="0">
                        <a:latin typeface="Arial" panose="020B0604020202020204"/>
                        <a:ea typeface="Arial" panose="020B0604020202020204"/>
                        <a:cs typeface="Arial" panose="020B0604020202020204"/>
                      </a:endParaRPr>
                    </a:p>
                    <a:p>
                      <a:pPr marL="839470" algn="l" rtl="0" eaLnBrk="0">
                        <a:lnSpc>
                          <a:spcPct val="88000"/>
                        </a:lnSpc>
                        <a:spcBef>
                          <a:spcPts val="0"/>
                        </a:spcBef>
                      </a:pPr>
                      <a:r>
                        <a:rPr sz="800" kern="0" spc="-30" dirty="0">
                          <a:solidFill>
                            <a:srgbClr val="231F20">
                              <a:alpha val="100000"/>
                            </a:srgbClr>
                          </a:solidFill>
                          <a:latin typeface="微软雅黑" panose="020B0503020204020204" charset="-122"/>
                          <a:ea typeface="微软雅黑" panose="020B0503020204020204" charset="-122"/>
                          <a:cs typeface="微软雅黑" panose="020B0503020204020204" charset="-122"/>
                        </a:rPr>
                        <a:t>+60</a:t>
                      </a:r>
                      <a:endParaRPr sz="800" dirty="0">
                        <a:latin typeface="微软雅黑" panose="020B0503020204020204" charset="-122"/>
                        <a:ea typeface="微软雅黑" panose="020B0503020204020204" charset="-122"/>
                        <a:cs typeface="微软雅黑" panose="020B0503020204020204" charset="-122"/>
                      </a:endParaRPr>
                    </a:p>
                  </a:txBody>
                  <a:tcPr marL="0" marR="0" marT="0" marB="0" vert="horz">
                    <a:lnL w="3175" cap="flat" cmpd="sng" algn="ctr">
                      <a:solidFill>
                        <a:srgbClr val="21294D"/>
                      </a:solidFill>
                      <a:prstDash val="solid"/>
                      <a:round/>
                      <a:headEnd type="none" w="med" len="med"/>
                      <a:tailEnd type="none" w="med" len="med"/>
                    </a:lnL>
                    <a:lnR w="3175" cap="flat" cmpd="sng" algn="ctr">
                      <a:solidFill>
                        <a:srgbClr val="21294D"/>
                      </a:solidFill>
                      <a:prstDash val="solid"/>
                      <a:round/>
                      <a:headEnd type="none" w="med" len="med"/>
                      <a:tailEnd type="none" w="med" len="med"/>
                    </a:lnR>
                    <a:lnT>
                      <a:noFill/>
                    </a:lnT>
                    <a:lnB>
                      <a:noFill/>
                    </a:lnB>
                    <a:solidFill>
                      <a:srgbClr val="F2F3F4"/>
                    </a:solidFill>
                  </a:tcPr>
                </a:tc>
                <a:tc>
                  <a:txBody>
                    <a:bodyPr/>
                    <a:p>
                      <a:pPr algn="l" rtl="0" eaLnBrk="0">
                        <a:lnSpc>
                          <a:spcPct val="112000"/>
                        </a:lnSpc>
                      </a:pPr>
                      <a:endParaRPr sz="300" dirty="0">
                        <a:latin typeface="Arial" panose="020B0604020202020204"/>
                        <a:ea typeface="Arial" panose="020B0604020202020204"/>
                        <a:cs typeface="Arial" panose="020B0604020202020204"/>
                      </a:endParaRPr>
                    </a:p>
                    <a:p>
                      <a:pPr marL="281305" algn="l" rtl="0" eaLnBrk="0">
                        <a:lnSpc>
                          <a:spcPct val="92000"/>
                        </a:lnSpc>
                        <a:spcBef>
                          <a:spcPts val="0"/>
                        </a:spcBef>
                      </a:pPr>
                      <a:r>
                        <a:rPr sz="600" kern="0" spc="-50" dirty="0">
                          <a:solidFill>
                            <a:srgbClr val="231F20">
                              <a:alpha val="100000"/>
                            </a:srgbClr>
                          </a:solidFill>
                          <a:latin typeface="微软雅黑" panose="020B0503020204020204" charset="-122"/>
                          <a:ea typeface="微软雅黑" panose="020B0503020204020204" charset="-122"/>
                          <a:cs typeface="微软雅黑" panose="020B0503020204020204" charset="-122"/>
                        </a:rPr>
                        <a:t>。C</a:t>
                      </a:r>
                      <a:endParaRPr sz="600" dirty="0">
                        <a:latin typeface="微软雅黑" panose="020B0503020204020204" charset="-122"/>
                        <a:ea typeface="微软雅黑" panose="020B0503020204020204" charset="-122"/>
                        <a:cs typeface="微软雅黑" panose="020B0503020204020204" charset="-122"/>
                      </a:endParaRPr>
                    </a:p>
                  </a:txBody>
                  <a:tcPr marL="0" marR="0" marT="0" marB="0" vert="horz">
                    <a:lnL w="3175" cap="flat" cmpd="sng" algn="ctr">
                      <a:solidFill>
                        <a:srgbClr val="21294D"/>
                      </a:solidFill>
                      <a:prstDash val="solid"/>
                      <a:round/>
                      <a:headEnd type="none" w="med" len="med"/>
                      <a:tailEnd type="none" w="med" len="med"/>
                    </a:lnL>
                    <a:lnR>
                      <a:noFill/>
                    </a:lnR>
                    <a:lnT>
                      <a:noFill/>
                    </a:lnT>
                    <a:lnB>
                      <a:noFill/>
                    </a:lnB>
                    <a:solidFill>
                      <a:srgbClr val="F2F3F4"/>
                    </a:solidFill>
                  </a:tcPr>
                </a:tc>
              </a:tr>
              <a:tr h="194310">
                <a:tc>
                  <a:txBody>
                    <a:bodyPr/>
                    <a:p>
                      <a:pPr algn="l" rtl="0" eaLnBrk="0">
                        <a:lnSpc>
                          <a:spcPct val="101000"/>
                        </a:lnSpc>
                      </a:pPr>
                      <a:endParaRPr sz="400" dirty="0">
                        <a:latin typeface="Arial" panose="020B0604020202020204"/>
                        <a:ea typeface="Arial" panose="020B0604020202020204"/>
                        <a:cs typeface="Arial" panose="020B0604020202020204"/>
                      </a:endParaRPr>
                    </a:p>
                    <a:p>
                      <a:pPr marL="193040" algn="l" rtl="0" eaLnBrk="0">
                        <a:lnSpc>
                          <a:spcPct val="100000"/>
                        </a:lnSpc>
                        <a:spcBef>
                          <a:spcPts val="5"/>
                        </a:spcBef>
                      </a:pPr>
                      <a:r>
                        <a:rPr sz="800" kern="0" spc="0" dirty="0">
                          <a:solidFill>
                            <a:srgbClr val="231F20">
                              <a:alpha val="100000"/>
                            </a:srgbClr>
                          </a:solidFill>
                          <a:latin typeface="微软雅黑" panose="020B0503020204020204" charset="-122"/>
                          <a:ea typeface="微软雅黑" panose="020B0503020204020204" charset="-122"/>
                          <a:cs typeface="微软雅黑" panose="020B0503020204020204" charset="-122"/>
                        </a:rPr>
                        <a:t>Humidity</a:t>
                      </a:r>
                      <a:r>
                        <a:rPr sz="800" kern="0" spc="110" dirty="0">
                          <a:solidFill>
                            <a:srgbClr val="231F20">
                              <a:alpha val="100000"/>
                            </a:srgbClr>
                          </a:solidFill>
                          <a:latin typeface="微软雅黑" panose="020B0503020204020204" charset="-122"/>
                          <a:ea typeface="微软雅黑" panose="020B0503020204020204" charset="-122"/>
                          <a:cs typeface="微软雅黑" panose="020B0503020204020204" charset="-122"/>
                        </a:rPr>
                        <a:t> </a:t>
                      </a:r>
                      <a:r>
                        <a:rPr sz="800" kern="0" spc="0" dirty="0">
                          <a:solidFill>
                            <a:srgbClr val="231F20">
                              <a:alpha val="100000"/>
                            </a:srgbClr>
                          </a:solidFill>
                          <a:latin typeface="微软雅黑" panose="020B0503020204020204" charset="-122"/>
                          <a:ea typeface="微软雅黑" panose="020B0503020204020204" charset="-122"/>
                          <a:cs typeface="微软雅黑" panose="020B0503020204020204" charset="-122"/>
                        </a:rPr>
                        <a:t>Range</a:t>
                      </a:r>
                      <a:endParaRPr sz="800" dirty="0">
                        <a:latin typeface="微软雅黑" panose="020B0503020204020204" charset="-122"/>
                        <a:ea typeface="微软雅黑" panose="020B0503020204020204" charset="-122"/>
                        <a:cs typeface="微软雅黑" panose="020B0503020204020204" charset="-122"/>
                      </a:endParaRPr>
                    </a:p>
                  </a:txBody>
                  <a:tcPr marL="0" marR="0" marT="0" marB="0" vert="horz">
                    <a:lnL>
                      <a:noFill/>
                    </a:lnL>
                    <a:lnR w="6350" cap="flat" cmpd="sng" algn="ctr">
                      <a:solidFill>
                        <a:srgbClr val="21294D"/>
                      </a:solidFill>
                      <a:prstDash val="solid"/>
                      <a:round/>
                      <a:headEnd type="none" w="med" len="med"/>
                      <a:tailEnd type="none" w="med" len="med"/>
                    </a:lnR>
                    <a:lnT>
                      <a:noFill/>
                    </a:lnT>
                    <a:lnB>
                      <a:noFill/>
                    </a:lnB>
                    <a:solidFill>
                      <a:srgbClr val="D1D2D4"/>
                    </a:solidFill>
                  </a:tcPr>
                </a:tc>
                <a:tc>
                  <a:txBody>
                    <a:bodyPr/>
                    <a:p>
                      <a:pPr algn="l" rtl="0" eaLnBrk="0">
                        <a:lnSpc>
                          <a:spcPct val="109000"/>
                        </a:lnSpc>
                      </a:pPr>
                      <a:endParaRPr sz="500" dirty="0">
                        <a:latin typeface="Arial" panose="020B0604020202020204"/>
                        <a:ea typeface="Arial" panose="020B0604020202020204"/>
                        <a:cs typeface="Arial" panose="020B0604020202020204"/>
                      </a:endParaRPr>
                    </a:p>
                    <a:p>
                      <a:pPr marL="620395" algn="l" rtl="0" eaLnBrk="0">
                        <a:lnSpc>
                          <a:spcPct val="86000"/>
                        </a:lnSpc>
                        <a:spcBef>
                          <a:spcPts val="0"/>
                        </a:spcBef>
                      </a:pPr>
                      <a:r>
                        <a:rPr sz="800" kern="0" spc="-20" dirty="0">
                          <a:solidFill>
                            <a:srgbClr val="231F20">
                              <a:alpha val="100000"/>
                            </a:srgbClr>
                          </a:solidFill>
                          <a:latin typeface="微软雅黑" panose="020B0503020204020204" charset="-122"/>
                          <a:ea typeface="微软雅黑" panose="020B0503020204020204" charset="-122"/>
                          <a:cs typeface="微软雅黑" panose="020B0503020204020204" charset="-122"/>
                        </a:rPr>
                        <a:t>-40</a:t>
                      </a:r>
                      <a:endParaRPr sz="800" dirty="0">
                        <a:latin typeface="微软雅黑" panose="020B0503020204020204" charset="-122"/>
                        <a:ea typeface="微软雅黑" panose="020B0503020204020204" charset="-122"/>
                        <a:cs typeface="微软雅黑" panose="020B0503020204020204" charset="-122"/>
                      </a:endParaRPr>
                    </a:p>
                  </a:txBody>
                  <a:tcPr marL="0" marR="0" marT="0" marB="0" vert="horz">
                    <a:lnL w="6350" cap="flat" cmpd="sng" algn="ctr">
                      <a:solidFill>
                        <a:srgbClr val="21294D"/>
                      </a:solidFill>
                      <a:prstDash val="solid"/>
                      <a:round/>
                      <a:headEnd type="none" w="med" len="med"/>
                      <a:tailEnd type="none" w="med" len="med"/>
                    </a:lnL>
                    <a:lnR w="3175" cap="flat" cmpd="sng" algn="ctr">
                      <a:solidFill>
                        <a:srgbClr val="21294D"/>
                      </a:solidFill>
                      <a:prstDash val="solid"/>
                      <a:round/>
                      <a:headEnd type="none" w="med" len="med"/>
                      <a:tailEnd type="none" w="med" len="med"/>
                    </a:lnR>
                    <a:lnT>
                      <a:noFill/>
                    </a:lnT>
                    <a:lnB>
                      <a:noFill/>
                    </a:lnB>
                    <a:solidFill>
                      <a:srgbClr val="D1D2D4"/>
                    </a:solidFill>
                  </a:tcPr>
                </a:tc>
                <a:tc>
                  <a:txBody>
                    <a:bodyPr/>
                    <a:p>
                      <a:pPr algn="l" rtl="0" eaLnBrk="0">
                        <a:lnSpc>
                          <a:spcPct val="116000"/>
                        </a:lnSpc>
                      </a:pPr>
                      <a:endParaRPr sz="400" dirty="0">
                        <a:latin typeface="Arial" panose="020B0604020202020204"/>
                        <a:ea typeface="Arial" panose="020B0604020202020204"/>
                        <a:cs typeface="Arial" panose="020B0604020202020204"/>
                      </a:endParaRPr>
                    </a:p>
                    <a:p>
                      <a:pPr marL="839470" algn="l" rtl="0" eaLnBrk="0">
                        <a:lnSpc>
                          <a:spcPct val="88000"/>
                        </a:lnSpc>
                        <a:spcBef>
                          <a:spcPts val="0"/>
                        </a:spcBef>
                      </a:pPr>
                      <a:r>
                        <a:rPr sz="800" kern="0" spc="-30" dirty="0">
                          <a:solidFill>
                            <a:srgbClr val="231F20">
                              <a:alpha val="100000"/>
                            </a:srgbClr>
                          </a:solidFill>
                          <a:latin typeface="微软雅黑" panose="020B0503020204020204" charset="-122"/>
                          <a:ea typeface="微软雅黑" panose="020B0503020204020204" charset="-122"/>
                          <a:cs typeface="微软雅黑" panose="020B0503020204020204" charset="-122"/>
                        </a:rPr>
                        <a:t>+80</a:t>
                      </a:r>
                      <a:endParaRPr sz="800" dirty="0">
                        <a:latin typeface="微软雅黑" panose="020B0503020204020204" charset="-122"/>
                        <a:ea typeface="微软雅黑" panose="020B0503020204020204" charset="-122"/>
                        <a:cs typeface="微软雅黑" panose="020B0503020204020204" charset="-122"/>
                      </a:endParaRPr>
                    </a:p>
                  </a:txBody>
                  <a:tcPr marL="0" marR="0" marT="0" marB="0" vert="horz">
                    <a:lnL w="3175" cap="flat" cmpd="sng" algn="ctr">
                      <a:solidFill>
                        <a:srgbClr val="21294D"/>
                      </a:solidFill>
                      <a:prstDash val="solid"/>
                      <a:round/>
                      <a:headEnd type="none" w="med" len="med"/>
                      <a:tailEnd type="none" w="med" len="med"/>
                    </a:lnL>
                    <a:lnR w="3175" cap="flat" cmpd="sng" algn="ctr">
                      <a:solidFill>
                        <a:srgbClr val="21294D"/>
                      </a:solidFill>
                      <a:prstDash val="solid"/>
                      <a:round/>
                      <a:headEnd type="none" w="med" len="med"/>
                      <a:tailEnd type="none" w="med" len="med"/>
                    </a:lnR>
                    <a:lnT>
                      <a:noFill/>
                    </a:lnT>
                    <a:lnB>
                      <a:noFill/>
                    </a:lnB>
                    <a:solidFill>
                      <a:srgbClr val="D1D2D4"/>
                    </a:solidFill>
                  </a:tcPr>
                </a:tc>
                <a:tc>
                  <a:txBody>
                    <a:bodyPr/>
                    <a:p>
                      <a:pPr algn="l" rtl="0" eaLnBrk="0">
                        <a:lnSpc>
                          <a:spcPct val="102000"/>
                        </a:lnSpc>
                      </a:pPr>
                      <a:endParaRPr sz="400" dirty="0">
                        <a:latin typeface="Arial" panose="020B0604020202020204"/>
                        <a:ea typeface="Arial" panose="020B0604020202020204"/>
                        <a:cs typeface="Arial" panose="020B0604020202020204"/>
                      </a:endParaRPr>
                    </a:p>
                    <a:p>
                      <a:pPr marL="276225" algn="l" rtl="0" eaLnBrk="0">
                        <a:lnSpc>
                          <a:spcPct val="92000"/>
                        </a:lnSpc>
                        <a:spcBef>
                          <a:spcPts val="0"/>
                        </a:spcBef>
                      </a:pPr>
                      <a:r>
                        <a:rPr sz="600" kern="0" spc="-50" dirty="0">
                          <a:solidFill>
                            <a:srgbClr val="231F20">
                              <a:alpha val="100000"/>
                            </a:srgbClr>
                          </a:solidFill>
                          <a:latin typeface="微软雅黑" panose="020B0503020204020204" charset="-122"/>
                          <a:ea typeface="微软雅黑" panose="020B0503020204020204" charset="-122"/>
                          <a:cs typeface="微软雅黑" panose="020B0503020204020204" charset="-122"/>
                        </a:rPr>
                        <a:t>。C</a:t>
                      </a:r>
                      <a:endParaRPr sz="600" dirty="0">
                        <a:latin typeface="微软雅黑" panose="020B0503020204020204" charset="-122"/>
                        <a:ea typeface="微软雅黑" panose="020B0503020204020204" charset="-122"/>
                        <a:cs typeface="微软雅黑" panose="020B0503020204020204" charset="-122"/>
                      </a:endParaRPr>
                    </a:p>
                  </a:txBody>
                  <a:tcPr marL="0" marR="0" marT="0" marB="0" vert="horz">
                    <a:lnL w="3175" cap="flat" cmpd="sng" algn="ctr">
                      <a:solidFill>
                        <a:srgbClr val="21294D"/>
                      </a:solidFill>
                      <a:prstDash val="solid"/>
                      <a:round/>
                      <a:headEnd type="none" w="med" len="med"/>
                      <a:tailEnd type="none" w="med" len="med"/>
                    </a:lnL>
                    <a:lnR>
                      <a:noFill/>
                    </a:lnR>
                    <a:lnT>
                      <a:noFill/>
                    </a:lnT>
                    <a:lnB>
                      <a:noFill/>
                    </a:lnB>
                    <a:solidFill>
                      <a:srgbClr val="D1D2D4"/>
                    </a:solidFill>
                  </a:tcPr>
                </a:tc>
              </a:tr>
              <a:tr h="169545">
                <a:tc>
                  <a:txBody>
                    <a:bodyPr/>
                    <a:p>
                      <a:pPr algn="l" rtl="0" eaLnBrk="0">
                        <a:lnSpc>
                          <a:spcPct val="135000"/>
                        </a:lnSpc>
                      </a:pPr>
                      <a:endParaRPr sz="200" dirty="0">
                        <a:latin typeface="Arial" panose="020B0604020202020204"/>
                        <a:ea typeface="Arial" panose="020B0604020202020204"/>
                        <a:cs typeface="Arial" panose="020B0604020202020204"/>
                      </a:endParaRPr>
                    </a:p>
                    <a:p>
                      <a:pPr marL="192405" algn="l" rtl="0" eaLnBrk="0">
                        <a:lnSpc>
                          <a:spcPct val="100000"/>
                        </a:lnSpc>
                        <a:spcBef>
                          <a:spcPts val="0"/>
                        </a:spcBef>
                      </a:pPr>
                      <a:r>
                        <a:rPr sz="800" kern="0" spc="20" dirty="0">
                          <a:solidFill>
                            <a:srgbClr val="231F20">
                              <a:alpha val="100000"/>
                            </a:srgbClr>
                          </a:solidFill>
                          <a:latin typeface="微软雅黑" panose="020B0503020204020204" charset="-122"/>
                          <a:ea typeface="微软雅黑" panose="020B0503020204020204" charset="-122"/>
                          <a:cs typeface="微软雅黑" panose="020B0503020204020204" charset="-122"/>
                        </a:rPr>
                        <a:t>PA Basepl</a:t>
                      </a:r>
                      <a:r>
                        <a:rPr sz="800" kern="0" spc="10" dirty="0">
                          <a:solidFill>
                            <a:srgbClr val="231F20">
                              <a:alpha val="100000"/>
                            </a:srgbClr>
                          </a:solidFill>
                          <a:latin typeface="微软雅黑" panose="020B0503020204020204" charset="-122"/>
                          <a:ea typeface="微软雅黑" panose="020B0503020204020204" charset="-122"/>
                          <a:cs typeface="微软雅黑" panose="020B0503020204020204" charset="-122"/>
                        </a:rPr>
                        <a:t>ate Shutoff Temperature</a:t>
                      </a:r>
                      <a:endParaRPr sz="800" dirty="0">
                        <a:latin typeface="微软雅黑" panose="020B0503020204020204" charset="-122"/>
                        <a:ea typeface="微软雅黑" panose="020B0503020204020204" charset="-122"/>
                        <a:cs typeface="微软雅黑" panose="020B0503020204020204" charset="-122"/>
                      </a:endParaRPr>
                    </a:p>
                  </a:txBody>
                  <a:tcPr marL="0" marR="0" marT="0" marB="0" vert="horz">
                    <a:lnL>
                      <a:noFill/>
                    </a:lnL>
                    <a:lnR w="6350" cap="flat" cmpd="sng" algn="ctr">
                      <a:solidFill>
                        <a:srgbClr val="21294D"/>
                      </a:solidFill>
                      <a:prstDash val="solid"/>
                      <a:round/>
                      <a:headEnd type="none" w="med" len="med"/>
                      <a:tailEnd type="none" w="med" len="med"/>
                    </a:lnR>
                    <a:lnT>
                      <a:noFill/>
                    </a:lnT>
                    <a:lnB>
                      <a:noFill/>
                    </a:lnB>
                    <a:solidFill>
                      <a:srgbClr val="F2F3F4"/>
                    </a:solidFill>
                  </a:tcPr>
                </a:tc>
                <a:tc gridSpan="2">
                  <a:txBody>
                    <a:bodyPr/>
                    <a:p>
                      <a:pPr algn="l" rtl="0" eaLnBrk="0">
                        <a:lnSpc>
                          <a:spcPct val="141000"/>
                        </a:lnSpc>
                      </a:pPr>
                      <a:endParaRPr sz="200" dirty="0">
                        <a:latin typeface="Arial" panose="020B0604020202020204"/>
                        <a:ea typeface="Arial" panose="020B0604020202020204"/>
                        <a:cs typeface="Arial" panose="020B0604020202020204"/>
                      </a:endParaRPr>
                    </a:p>
                    <a:p>
                      <a:pPr marL="1650365" algn="l" rtl="0" eaLnBrk="0">
                        <a:lnSpc>
                          <a:spcPct val="88000"/>
                        </a:lnSpc>
                        <a:spcBef>
                          <a:spcPts val="0"/>
                        </a:spcBef>
                      </a:pPr>
                      <a:r>
                        <a:rPr sz="800" kern="0" spc="-10" dirty="0">
                          <a:solidFill>
                            <a:srgbClr val="231F20">
                              <a:alpha val="100000"/>
                            </a:srgbClr>
                          </a:solidFill>
                          <a:latin typeface="微软雅黑" panose="020B0503020204020204" charset="-122"/>
                          <a:ea typeface="微软雅黑" panose="020B0503020204020204" charset="-122"/>
                          <a:cs typeface="微软雅黑" panose="020B0503020204020204" charset="-122"/>
                        </a:rPr>
                        <a:t>0-95</a:t>
                      </a:r>
                      <a:endParaRPr sz="800" dirty="0">
                        <a:latin typeface="微软雅黑" panose="020B0503020204020204" charset="-122"/>
                        <a:ea typeface="微软雅黑" panose="020B0503020204020204" charset="-122"/>
                        <a:cs typeface="微软雅黑" panose="020B0503020204020204" charset="-122"/>
                      </a:endParaRPr>
                    </a:p>
                  </a:txBody>
                  <a:tcPr marL="0" marR="0" marT="0" marB="0" vert="horz">
                    <a:lnL w="6350" cap="flat" cmpd="sng" algn="ctr">
                      <a:solidFill>
                        <a:srgbClr val="21294D"/>
                      </a:solidFill>
                      <a:prstDash val="solid"/>
                      <a:round/>
                      <a:headEnd type="none" w="med" len="med"/>
                      <a:tailEnd type="none" w="med" len="med"/>
                    </a:lnL>
                    <a:lnR w="3175" cap="flat" cmpd="sng" algn="ctr">
                      <a:solidFill>
                        <a:srgbClr val="21294D"/>
                      </a:solidFill>
                      <a:prstDash val="solid"/>
                      <a:round/>
                      <a:headEnd type="none" w="med" len="med"/>
                      <a:tailEnd type="none" w="med" len="med"/>
                    </a:lnR>
                    <a:lnT>
                      <a:noFill/>
                    </a:lnT>
                    <a:lnB>
                      <a:noFill/>
                    </a:lnB>
                    <a:solidFill>
                      <a:srgbClr val="F2F3F4"/>
                    </a:solidFill>
                  </a:tcPr>
                </a:tc>
                <a:tc hMerge="1">
                  <a:tcPr marL="0" marR="0" marT="0" marB="0" vert="horz">
                    <a:lnL w="6350" cap="flat" cmpd="sng" algn="ctr">
                      <a:solidFill>
                        <a:srgbClr val="21294D"/>
                      </a:solidFill>
                      <a:prstDash val="solid"/>
                      <a:round/>
                      <a:headEnd type="none" w="med" len="med"/>
                      <a:tailEnd type="none" w="med" len="med"/>
                    </a:lnL>
                    <a:lnR w="3175" cap="flat" cmpd="sng" algn="ctr">
                      <a:solidFill>
                        <a:srgbClr val="21294D"/>
                      </a:solidFill>
                      <a:prstDash val="solid"/>
                      <a:round/>
                      <a:headEnd type="none" w="med" len="med"/>
                      <a:tailEnd type="none" w="med" len="med"/>
                    </a:lnR>
                    <a:lnT>
                      <a:noFill/>
                    </a:lnT>
                    <a:lnB>
                      <a:noFill/>
                    </a:lnB>
                    <a:solidFill>
                      <a:srgbClr val="F2F3F4"/>
                    </a:solidFill>
                  </a:tcPr>
                </a:tc>
                <a:tc>
                  <a:txBody>
                    <a:bodyPr/>
                    <a:p>
                      <a:pPr algn="l" rtl="0" eaLnBrk="0">
                        <a:lnSpc>
                          <a:spcPct val="137000"/>
                        </a:lnSpc>
                      </a:pPr>
                      <a:endParaRPr sz="200" dirty="0">
                        <a:latin typeface="Arial" panose="020B0604020202020204"/>
                        <a:ea typeface="Arial" panose="020B0604020202020204"/>
                        <a:cs typeface="Arial" panose="020B0604020202020204"/>
                      </a:endParaRPr>
                    </a:p>
                    <a:p>
                      <a:pPr marL="294640" algn="l" rtl="0" eaLnBrk="0">
                        <a:lnSpc>
                          <a:spcPct val="88000"/>
                        </a:lnSpc>
                        <a:spcBef>
                          <a:spcPts val="0"/>
                        </a:spcBef>
                      </a:pPr>
                      <a:r>
                        <a:rPr sz="800" kern="0" spc="20" dirty="0">
                          <a:solidFill>
                            <a:srgbClr val="231F20">
                              <a:alpha val="100000"/>
                            </a:srgbClr>
                          </a:solidFill>
                          <a:latin typeface="微软雅黑" panose="020B0503020204020204" charset="-122"/>
                          <a:ea typeface="微软雅黑" panose="020B0503020204020204" charset="-122"/>
                          <a:cs typeface="微软雅黑" panose="020B0503020204020204" charset="-122"/>
                        </a:rPr>
                        <a:t>%</a:t>
                      </a:r>
                      <a:endParaRPr sz="800" dirty="0">
                        <a:latin typeface="微软雅黑" panose="020B0503020204020204" charset="-122"/>
                        <a:ea typeface="微软雅黑" panose="020B0503020204020204" charset="-122"/>
                        <a:cs typeface="微软雅黑" panose="020B0503020204020204" charset="-122"/>
                      </a:endParaRPr>
                    </a:p>
                  </a:txBody>
                  <a:tcPr marL="0" marR="0" marT="0" marB="0" vert="horz">
                    <a:lnL w="3175" cap="flat" cmpd="sng" algn="ctr">
                      <a:solidFill>
                        <a:srgbClr val="21294D"/>
                      </a:solidFill>
                      <a:prstDash val="solid"/>
                      <a:round/>
                      <a:headEnd type="none" w="med" len="med"/>
                      <a:tailEnd type="none" w="med" len="med"/>
                    </a:lnL>
                    <a:lnR>
                      <a:noFill/>
                    </a:lnR>
                    <a:lnT>
                      <a:noFill/>
                    </a:lnT>
                    <a:lnB>
                      <a:noFill/>
                    </a:lnB>
                    <a:solidFill>
                      <a:srgbClr val="F2F3F4"/>
                    </a:solidFill>
                  </a:tcPr>
                </a:tc>
              </a:tr>
            </a:tbl>
          </a:graphicData>
        </a:graphic>
      </p:graphicFrame>
      <p:pic>
        <p:nvPicPr>
          <p:cNvPr id="5022" name="picture 5022"/>
          <p:cNvPicPr>
            <a:picLocks noChangeAspect="1"/>
          </p:cNvPicPr>
          <p:nvPr/>
        </p:nvPicPr>
        <p:blipFill>
          <a:blip r:embed="rId2"/>
          <a:stretch>
            <a:fillRect/>
          </a:stretch>
        </p:blipFill>
        <p:spPr>
          <a:xfrm rot="21600000">
            <a:off x="456080" y="4352520"/>
            <a:ext cx="6370017" cy="2690191"/>
          </a:xfrm>
          <a:prstGeom prst="rect">
            <a:avLst/>
          </a:prstGeom>
        </p:spPr>
      </p:pic>
      <p:graphicFrame>
        <p:nvGraphicFramePr>
          <p:cNvPr id="5024" name="table 5024"/>
          <p:cNvGraphicFramePr>
            <a:graphicFrameLocks noGrp="1"/>
          </p:cNvGraphicFramePr>
          <p:nvPr/>
        </p:nvGraphicFramePr>
        <p:xfrm>
          <a:off x="2321149" y="4385666"/>
          <a:ext cx="3752215" cy="2656839"/>
        </p:xfrm>
        <a:graphic>
          <a:graphicData uri="http://schemas.openxmlformats.org/drawingml/2006/table">
            <a:tbl>
              <a:tblPr/>
              <a:tblGrid>
                <a:gridCol w="1251585"/>
                <a:gridCol w="1247775"/>
                <a:gridCol w="1252855"/>
              </a:tblGrid>
              <a:tr h="2656839">
                <a:tc>
                  <a:txBody>
                    <a:bodyPr/>
                    <a:p>
                      <a:pPr algn="l" rtl="0" eaLnBrk="0">
                        <a:lnSpc>
                          <a:spcPct val="12000"/>
                        </a:lnSpc>
                      </a:pPr>
                      <a:endParaRPr sz="100" dirty="0">
                        <a:latin typeface="Arial" panose="020B0604020202020204"/>
                        <a:ea typeface="Arial" panose="020B0604020202020204"/>
                        <a:cs typeface="Arial" panose="020B0604020202020204"/>
                      </a:endParaRPr>
                    </a:p>
                    <a:p>
                      <a:pPr marL="522605" algn="l" rtl="0" eaLnBrk="0">
                        <a:lnSpc>
                          <a:spcPct val="80000"/>
                        </a:lnSpc>
                      </a:pPr>
                      <a:r>
                        <a:rPr sz="1100" kern="0" spc="-50" dirty="0">
                          <a:solidFill>
                            <a:srgbClr val="FFFFFF">
                              <a:alpha val="100000"/>
                            </a:srgbClr>
                          </a:solidFill>
                          <a:latin typeface="微软雅黑" panose="020B0503020204020204" charset="-122"/>
                          <a:ea typeface="微软雅黑" panose="020B0503020204020204" charset="-122"/>
                          <a:cs typeface="微软雅黑" panose="020B0503020204020204" charset="-122"/>
                        </a:rPr>
                        <a:t>MIN</a:t>
                      </a:r>
                      <a:endParaRPr sz="1100" dirty="0">
                        <a:latin typeface="微软雅黑" panose="020B0503020204020204" charset="-122"/>
                        <a:ea typeface="微软雅黑" panose="020B0503020204020204" charset="-122"/>
                        <a:cs typeface="微软雅黑" panose="020B0503020204020204" charset="-122"/>
                      </a:endParaRPr>
                    </a:p>
                    <a:p>
                      <a:pPr marL="490220" algn="l" rtl="0" eaLnBrk="0">
                        <a:lnSpc>
                          <a:spcPct val="85000"/>
                        </a:lnSpc>
                        <a:spcBef>
                          <a:spcPts val="430"/>
                        </a:spcBef>
                      </a:pPr>
                      <a:r>
                        <a:rPr sz="1100" kern="0" spc="0" dirty="0">
                          <a:solidFill>
                            <a:srgbClr val="231F20">
                              <a:alpha val="100000"/>
                            </a:srgbClr>
                          </a:solidFill>
                          <a:latin typeface="微软雅黑" panose="020B0503020204020204" charset="-122"/>
                          <a:ea typeface="微软雅黑" panose="020B0503020204020204" charset="-122"/>
                          <a:cs typeface="微软雅黑" panose="020B0503020204020204" charset="-122"/>
                        </a:rPr>
                        <a:t>24000</a:t>
                      </a:r>
                      <a:endParaRPr sz="1100" dirty="0">
                        <a:latin typeface="微软雅黑" panose="020B0503020204020204" charset="-122"/>
                        <a:ea typeface="微软雅黑" panose="020B0503020204020204" charset="-122"/>
                        <a:cs typeface="微软雅黑" panose="020B0503020204020204" charset="-122"/>
                      </a:endParaRPr>
                    </a:p>
                    <a:p>
                      <a:pPr algn="l" rtl="0" eaLnBrk="0">
                        <a:lnSpc>
                          <a:spcPct val="107000"/>
                        </a:lnSpc>
                      </a:pPr>
                      <a:endParaRPr sz="1000" dirty="0">
                        <a:latin typeface="Arial" panose="020B0604020202020204"/>
                        <a:ea typeface="Arial" panose="020B0604020202020204"/>
                        <a:cs typeface="Arial" panose="020B0604020202020204"/>
                      </a:endParaRPr>
                    </a:p>
                    <a:p>
                      <a:pPr algn="l" rtl="0" eaLnBrk="0">
                        <a:lnSpc>
                          <a:spcPct val="107000"/>
                        </a:lnSpc>
                      </a:pPr>
                      <a:endParaRPr sz="1000" dirty="0">
                        <a:latin typeface="Arial" panose="020B0604020202020204"/>
                        <a:ea typeface="Arial" panose="020B0604020202020204"/>
                        <a:cs typeface="Arial" panose="020B0604020202020204"/>
                      </a:endParaRPr>
                    </a:p>
                    <a:p>
                      <a:pPr algn="l" rtl="0" eaLnBrk="0">
                        <a:lnSpc>
                          <a:spcPct val="107000"/>
                        </a:lnSpc>
                      </a:pPr>
                      <a:endParaRPr sz="1000" dirty="0">
                        <a:latin typeface="Arial" panose="020B0604020202020204"/>
                        <a:ea typeface="Arial" panose="020B0604020202020204"/>
                        <a:cs typeface="Arial" panose="020B0604020202020204"/>
                      </a:endParaRPr>
                    </a:p>
                    <a:p>
                      <a:pPr algn="l" rtl="0" eaLnBrk="0">
                        <a:lnSpc>
                          <a:spcPct val="107000"/>
                        </a:lnSpc>
                      </a:pPr>
                      <a:endParaRPr sz="1000" dirty="0">
                        <a:latin typeface="Arial" panose="020B0604020202020204"/>
                        <a:ea typeface="Arial" panose="020B0604020202020204"/>
                        <a:cs typeface="Arial" panose="020B0604020202020204"/>
                      </a:endParaRPr>
                    </a:p>
                    <a:p>
                      <a:pPr algn="l" rtl="0" eaLnBrk="0">
                        <a:lnSpc>
                          <a:spcPct val="107000"/>
                        </a:lnSpc>
                      </a:pPr>
                      <a:endParaRPr sz="1000" dirty="0">
                        <a:latin typeface="Arial" panose="020B0604020202020204"/>
                        <a:ea typeface="Arial" panose="020B0604020202020204"/>
                        <a:cs typeface="Arial" panose="020B0604020202020204"/>
                      </a:endParaRPr>
                    </a:p>
                    <a:p>
                      <a:pPr algn="l" rtl="0" eaLnBrk="0">
                        <a:lnSpc>
                          <a:spcPct val="107000"/>
                        </a:lnSpc>
                      </a:pPr>
                      <a:endParaRPr sz="1000" dirty="0">
                        <a:latin typeface="Arial" panose="020B0604020202020204"/>
                        <a:ea typeface="Arial" panose="020B0604020202020204"/>
                        <a:cs typeface="Arial" panose="020B0604020202020204"/>
                      </a:endParaRPr>
                    </a:p>
                    <a:p>
                      <a:pPr algn="l" rtl="0" eaLnBrk="0">
                        <a:lnSpc>
                          <a:spcPct val="107000"/>
                        </a:lnSpc>
                      </a:pPr>
                      <a:endParaRPr sz="1000" dirty="0">
                        <a:latin typeface="Arial" panose="020B0604020202020204"/>
                        <a:ea typeface="Arial" panose="020B0604020202020204"/>
                        <a:cs typeface="Arial" panose="020B0604020202020204"/>
                      </a:endParaRPr>
                    </a:p>
                    <a:p>
                      <a:pPr algn="l" rtl="0" eaLnBrk="0">
                        <a:lnSpc>
                          <a:spcPct val="107000"/>
                        </a:lnSpc>
                      </a:pPr>
                      <a:endParaRPr sz="1000" dirty="0">
                        <a:latin typeface="Arial" panose="020B0604020202020204"/>
                        <a:ea typeface="Arial" panose="020B0604020202020204"/>
                        <a:cs typeface="Arial" panose="020B0604020202020204"/>
                      </a:endParaRPr>
                    </a:p>
                    <a:p>
                      <a:pPr algn="l" rtl="0" eaLnBrk="0">
                        <a:lnSpc>
                          <a:spcPct val="108000"/>
                        </a:lnSpc>
                      </a:pPr>
                      <a:endParaRPr sz="1000" dirty="0">
                        <a:latin typeface="Arial" panose="020B0604020202020204"/>
                        <a:ea typeface="Arial" panose="020B0604020202020204"/>
                        <a:cs typeface="Arial" panose="020B0604020202020204"/>
                      </a:endParaRPr>
                    </a:p>
                    <a:p>
                      <a:pPr algn="l" rtl="0" eaLnBrk="0">
                        <a:lnSpc>
                          <a:spcPct val="108000"/>
                        </a:lnSpc>
                      </a:pPr>
                      <a:endParaRPr sz="1000" dirty="0">
                        <a:latin typeface="Arial" panose="020B0604020202020204"/>
                        <a:ea typeface="Arial" panose="020B0604020202020204"/>
                        <a:cs typeface="Arial" panose="020B0604020202020204"/>
                      </a:endParaRPr>
                    </a:p>
                    <a:p>
                      <a:pPr algn="l" rtl="0" eaLnBrk="0">
                        <a:lnSpc>
                          <a:spcPct val="141000"/>
                        </a:lnSpc>
                      </a:pPr>
                      <a:endParaRPr sz="200" dirty="0">
                        <a:latin typeface="Arial" panose="020B0604020202020204"/>
                        <a:ea typeface="Arial" panose="020B0604020202020204"/>
                        <a:cs typeface="Arial" panose="020B0604020202020204"/>
                      </a:endParaRPr>
                    </a:p>
                    <a:p>
                      <a:pPr marL="557530" algn="l" rtl="0" eaLnBrk="0">
                        <a:lnSpc>
                          <a:spcPct val="85000"/>
                        </a:lnSpc>
                        <a:spcBef>
                          <a:spcPts val="0"/>
                        </a:spcBef>
                      </a:pPr>
                      <a:r>
                        <a:rPr sz="1100" kern="0" spc="-60" dirty="0">
                          <a:solidFill>
                            <a:srgbClr val="231F20">
                              <a:alpha val="100000"/>
                            </a:srgbClr>
                          </a:solidFill>
                          <a:latin typeface="微软雅黑" panose="020B0503020204020204" charset="-122"/>
                          <a:ea typeface="微软雅黑" panose="020B0503020204020204" charset="-122"/>
                          <a:cs typeface="微软雅黑" panose="020B0503020204020204" charset="-122"/>
                        </a:rPr>
                        <a:t>18</a:t>
                      </a:r>
                      <a:endParaRPr sz="1100" dirty="0">
                        <a:latin typeface="微软雅黑" panose="020B0503020204020204" charset="-122"/>
                        <a:ea typeface="微软雅黑" panose="020B0503020204020204" charset="-122"/>
                        <a:cs typeface="微软雅黑" panose="020B0503020204020204" charset="-122"/>
                      </a:endParaRPr>
                    </a:p>
                  </a:txBody>
                  <a:tcPr marL="0" marR="0" marT="0" marB="0" vert="horz">
                    <a:lnL w="6350" cap="flat" cmpd="sng" algn="ctr">
                      <a:solidFill>
                        <a:srgbClr val="21294D"/>
                      </a:solidFill>
                      <a:prstDash val="solid"/>
                      <a:round/>
                      <a:headEnd type="none" w="med" len="med"/>
                      <a:tailEnd type="none" w="med" len="med"/>
                    </a:lnL>
                    <a:lnR w="9525" cap="flat" cmpd="sng" algn="ctr">
                      <a:solidFill>
                        <a:srgbClr val="21294D"/>
                      </a:solidFill>
                      <a:prstDash val="solid"/>
                      <a:round/>
                      <a:headEnd type="none" w="med" len="med"/>
                      <a:tailEnd type="none" w="med" len="med"/>
                    </a:lnR>
                    <a:lnT>
                      <a:noFill/>
                    </a:lnT>
                    <a:lnB>
                      <a:noFill/>
                    </a:lnB>
                  </a:tcPr>
                </a:tc>
                <a:tc>
                  <a:txBody>
                    <a:bodyPr/>
                    <a:p>
                      <a:pPr algn="l" rtl="0" eaLnBrk="0">
                        <a:lnSpc>
                          <a:spcPct val="12000"/>
                        </a:lnSpc>
                      </a:pPr>
                      <a:endParaRPr sz="100" dirty="0">
                        <a:latin typeface="Arial" panose="020B0604020202020204"/>
                        <a:ea typeface="Arial" panose="020B0604020202020204"/>
                        <a:cs typeface="Arial" panose="020B0604020202020204"/>
                      </a:endParaRPr>
                    </a:p>
                    <a:p>
                      <a:pPr marL="493395" algn="l" rtl="0" eaLnBrk="0">
                        <a:lnSpc>
                          <a:spcPct val="80000"/>
                        </a:lnSpc>
                      </a:pPr>
                      <a:r>
                        <a:rPr sz="1100" kern="0" spc="80" dirty="0">
                          <a:solidFill>
                            <a:srgbClr val="FFFFFF">
                              <a:alpha val="100000"/>
                            </a:srgbClr>
                          </a:solidFill>
                          <a:latin typeface="微软雅黑" panose="020B0503020204020204" charset="-122"/>
                          <a:ea typeface="微软雅黑" panose="020B0503020204020204" charset="-122"/>
                          <a:cs typeface="微软雅黑" panose="020B0503020204020204" charset="-122"/>
                        </a:rPr>
                        <a:t>TYP.</a:t>
                      </a:r>
                      <a:endParaRPr sz="1100" dirty="0">
                        <a:latin typeface="微软雅黑" panose="020B0503020204020204" charset="-122"/>
                        <a:ea typeface="微软雅黑" panose="020B0503020204020204" charset="-122"/>
                        <a:cs typeface="微软雅黑" panose="020B0503020204020204" charset="-122"/>
                      </a:endParaRPr>
                    </a:p>
                    <a:p>
                      <a:pPr algn="l" rtl="0" eaLnBrk="0">
                        <a:lnSpc>
                          <a:spcPct val="166000"/>
                        </a:lnSpc>
                      </a:pPr>
                      <a:endParaRPr sz="1000" dirty="0">
                        <a:latin typeface="Arial" panose="020B0604020202020204"/>
                        <a:ea typeface="Arial" panose="020B0604020202020204"/>
                        <a:cs typeface="Arial" panose="020B0604020202020204"/>
                      </a:endParaRPr>
                    </a:p>
                    <a:p>
                      <a:pPr marL="579120" algn="l" rtl="0" eaLnBrk="0">
                        <a:lnSpc>
                          <a:spcPct val="85000"/>
                        </a:lnSpc>
                        <a:spcBef>
                          <a:spcPts val="340"/>
                        </a:spcBef>
                      </a:pPr>
                      <a:r>
                        <a:rPr sz="1100" kern="0" spc="-20" dirty="0">
                          <a:solidFill>
                            <a:srgbClr val="231F20">
                              <a:alpha val="100000"/>
                            </a:srgbClr>
                          </a:solidFill>
                          <a:latin typeface="微软雅黑" panose="020B0503020204020204" charset="-122"/>
                          <a:ea typeface="微软雅黑" panose="020B0503020204020204" charset="-122"/>
                          <a:cs typeface="微软雅黑" panose="020B0503020204020204" charset="-122"/>
                        </a:rPr>
                        <a:t>0</a:t>
                      </a:r>
                      <a:endParaRPr sz="1100" dirty="0">
                        <a:latin typeface="微软雅黑" panose="020B0503020204020204" charset="-122"/>
                        <a:ea typeface="微软雅黑" panose="020B0503020204020204" charset="-122"/>
                        <a:cs typeface="微软雅黑" panose="020B0503020204020204" charset="-122"/>
                      </a:endParaRPr>
                    </a:p>
                    <a:p>
                      <a:pPr marL="546100" algn="l" rtl="0" eaLnBrk="0">
                        <a:lnSpc>
                          <a:spcPct val="85000"/>
                        </a:lnSpc>
                        <a:spcBef>
                          <a:spcPts val="740"/>
                        </a:spcBef>
                      </a:pPr>
                      <a:r>
                        <a:rPr sz="1100" kern="0" spc="-20" dirty="0">
                          <a:solidFill>
                            <a:srgbClr val="231F20">
                              <a:alpha val="100000"/>
                            </a:srgbClr>
                          </a:solidFill>
                          <a:latin typeface="微软雅黑" panose="020B0503020204020204" charset="-122"/>
                          <a:ea typeface="微软雅黑" panose="020B0503020204020204" charset="-122"/>
                          <a:cs typeface="微软雅黑" panose="020B0503020204020204" charset="-122"/>
                        </a:rPr>
                        <a:t>33</a:t>
                      </a:r>
                      <a:endParaRPr sz="1100" dirty="0">
                        <a:latin typeface="微软雅黑" panose="020B0503020204020204" charset="-122"/>
                        <a:ea typeface="微软雅黑" panose="020B0503020204020204" charset="-122"/>
                        <a:cs typeface="微软雅黑" panose="020B0503020204020204" charset="-122"/>
                      </a:endParaRPr>
                    </a:p>
                    <a:p>
                      <a:pPr marL="546100" algn="l" rtl="0" eaLnBrk="0">
                        <a:lnSpc>
                          <a:spcPct val="85000"/>
                        </a:lnSpc>
                        <a:spcBef>
                          <a:spcPts val="500"/>
                        </a:spcBef>
                      </a:pPr>
                      <a:r>
                        <a:rPr sz="1100" kern="0" spc="-20" dirty="0">
                          <a:solidFill>
                            <a:srgbClr val="231F20">
                              <a:alpha val="100000"/>
                            </a:srgbClr>
                          </a:solidFill>
                          <a:latin typeface="微软雅黑" panose="020B0503020204020204" charset="-122"/>
                          <a:ea typeface="微软雅黑" panose="020B0503020204020204" charset="-122"/>
                          <a:cs typeface="微软雅黑" panose="020B0503020204020204" charset="-122"/>
                        </a:rPr>
                        <a:t>33</a:t>
                      </a:r>
                      <a:endParaRPr sz="1100" dirty="0">
                        <a:latin typeface="微软雅黑" panose="020B0503020204020204" charset="-122"/>
                        <a:ea typeface="微软雅黑" panose="020B0503020204020204" charset="-122"/>
                        <a:cs typeface="微软雅黑" panose="020B0503020204020204" charset="-122"/>
                      </a:endParaRPr>
                    </a:p>
                    <a:p>
                      <a:pPr marL="498475" algn="l" rtl="0" eaLnBrk="0">
                        <a:lnSpc>
                          <a:spcPct val="85000"/>
                        </a:lnSpc>
                        <a:spcBef>
                          <a:spcPts val="675"/>
                        </a:spcBef>
                      </a:pPr>
                      <a:r>
                        <a:rPr sz="1100" kern="0" spc="-30" dirty="0">
                          <a:solidFill>
                            <a:srgbClr val="231F20">
                              <a:alpha val="100000"/>
                            </a:srgbClr>
                          </a:solidFill>
                          <a:latin typeface="微软雅黑" panose="020B0503020204020204" charset="-122"/>
                          <a:ea typeface="微软雅黑" panose="020B0503020204020204" charset="-122"/>
                          <a:cs typeface="微软雅黑" panose="020B0503020204020204" charset="-122"/>
                        </a:rPr>
                        <a:t>±1.5</a:t>
                      </a:r>
                      <a:endParaRPr sz="1100" dirty="0">
                        <a:latin typeface="微软雅黑" panose="020B0503020204020204" charset="-122"/>
                        <a:ea typeface="微软雅黑" panose="020B0503020204020204" charset="-122"/>
                        <a:cs typeface="微软雅黑" panose="020B0503020204020204" charset="-122"/>
                      </a:endParaRPr>
                    </a:p>
                    <a:p>
                      <a:pPr marL="546100" algn="l" rtl="0" eaLnBrk="0">
                        <a:lnSpc>
                          <a:spcPct val="85000"/>
                        </a:lnSpc>
                        <a:spcBef>
                          <a:spcPts val="725"/>
                        </a:spcBef>
                      </a:pPr>
                      <a:r>
                        <a:rPr sz="1100" kern="0" spc="-20" dirty="0">
                          <a:solidFill>
                            <a:srgbClr val="231F20">
                              <a:alpha val="100000"/>
                            </a:srgbClr>
                          </a:solidFill>
                          <a:latin typeface="微软雅黑" panose="020B0503020204020204" charset="-122"/>
                          <a:ea typeface="微软雅黑" panose="020B0503020204020204" charset="-122"/>
                          <a:cs typeface="微软雅黑" panose="020B0503020204020204" charset="-122"/>
                        </a:rPr>
                        <a:t>50</a:t>
                      </a:r>
                      <a:endParaRPr sz="1100" dirty="0">
                        <a:latin typeface="微软雅黑" panose="020B0503020204020204" charset="-122"/>
                        <a:ea typeface="微软雅黑" panose="020B0503020204020204" charset="-122"/>
                        <a:cs typeface="微软雅黑" panose="020B0503020204020204" charset="-122"/>
                      </a:endParaRPr>
                    </a:p>
                    <a:p>
                      <a:pPr marL="525780" algn="l" rtl="0" eaLnBrk="0">
                        <a:lnSpc>
                          <a:spcPct val="85000"/>
                        </a:lnSpc>
                        <a:spcBef>
                          <a:spcPts val="590"/>
                        </a:spcBef>
                      </a:pPr>
                      <a:r>
                        <a:rPr sz="1100" kern="0" spc="-30" dirty="0">
                          <a:solidFill>
                            <a:srgbClr val="231F20">
                              <a:alpha val="100000"/>
                            </a:srgbClr>
                          </a:solidFill>
                          <a:latin typeface="微软雅黑" panose="020B0503020204020204" charset="-122"/>
                          <a:ea typeface="微软雅黑" panose="020B0503020204020204" charset="-122"/>
                          <a:cs typeface="微软雅黑" panose="020B0503020204020204" charset="-122"/>
                        </a:rPr>
                        <a:t>-60</a:t>
                      </a:r>
                      <a:endParaRPr sz="1100" dirty="0">
                        <a:latin typeface="微软雅黑" panose="020B0503020204020204" charset="-122"/>
                        <a:ea typeface="微软雅黑" panose="020B0503020204020204" charset="-122"/>
                        <a:cs typeface="微软雅黑" panose="020B0503020204020204" charset="-122"/>
                      </a:endParaRPr>
                    </a:p>
                    <a:p>
                      <a:pPr marL="525780" algn="l" rtl="0" eaLnBrk="0">
                        <a:lnSpc>
                          <a:spcPct val="85000"/>
                        </a:lnSpc>
                        <a:spcBef>
                          <a:spcPts val="665"/>
                        </a:spcBef>
                      </a:pPr>
                      <a:r>
                        <a:rPr sz="1100" kern="0" spc="-30" dirty="0">
                          <a:solidFill>
                            <a:srgbClr val="231F20">
                              <a:alpha val="100000"/>
                            </a:srgbClr>
                          </a:solidFill>
                          <a:latin typeface="微软雅黑" panose="020B0503020204020204" charset="-122"/>
                          <a:ea typeface="微软雅黑" panose="020B0503020204020204" charset="-122"/>
                          <a:cs typeface="微软雅黑" panose="020B0503020204020204" charset="-122"/>
                        </a:rPr>
                        <a:t>-15</a:t>
                      </a:r>
                      <a:endParaRPr sz="1100" dirty="0">
                        <a:latin typeface="微软雅黑" panose="020B0503020204020204" charset="-122"/>
                        <a:ea typeface="微软雅黑" panose="020B0503020204020204" charset="-122"/>
                        <a:cs typeface="微软雅黑" panose="020B0503020204020204" charset="-122"/>
                      </a:endParaRPr>
                    </a:p>
                    <a:p>
                      <a:pPr marL="544195" algn="l" rtl="0" eaLnBrk="0">
                        <a:lnSpc>
                          <a:spcPct val="85000"/>
                        </a:lnSpc>
                        <a:spcBef>
                          <a:spcPts val="675"/>
                        </a:spcBef>
                      </a:pPr>
                      <a:r>
                        <a:rPr sz="1100" kern="0" spc="-10" dirty="0">
                          <a:solidFill>
                            <a:srgbClr val="231F20">
                              <a:alpha val="100000"/>
                            </a:srgbClr>
                          </a:solidFill>
                          <a:latin typeface="微软雅黑" panose="020B0503020204020204" charset="-122"/>
                          <a:ea typeface="微软雅黑" panose="020B0503020204020204" charset="-122"/>
                          <a:cs typeface="微软雅黑" panose="020B0503020204020204" charset="-122"/>
                        </a:rPr>
                        <a:t>24</a:t>
                      </a:r>
                      <a:endParaRPr sz="1100" dirty="0">
                        <a:latin typeface="微软雅黑" panose="020B0503020204020204" charset="-122"/>
                        <a:ea typeface="微软雅黑" panose="020B0503020204020204" charset="-122"/>
                        <a:cs typeface="微软雅黑" panose="020B0503020204020204" charset="-122"/>
                      </a:endParaRPr>
                    </a:p>
                    <a:p>
                      <a:pPr algn="l" rtl="0" eaLnBrk="0">
                        <a:lnSpc>
                          <a:spcPct val="102000"/>
                        </a:lnSpc>
                      </a:pPr>
                      <a:endParaRPr sz="500" dirty="0">
                        <a:latin typeface="Arial" panose="020B0604020202020204"/>
                        <a:ea typeface="Arial" panose="020B0604020202020204"/>
                        <a:cs typeface="Arial" panose="020B0604020202020204"/>
                      </a:endParaRPr>
                    </a:p>
                    <a:p>
                      <a:pPr marL="512445" algn="l" rtl="0" eaLnBrk="0">
                        <a:lnSpc>
                          <a:spcPct val="85000"/>
                        </a:lnSpc>
                        <a:spcBef>
                          <a:spcPts val="5"/>
                        </a:spcBef>
                      </a:pPr>
                      <a:r>
                        <a:rPr sz="1100" kern="0" spc="0" dirty="0">
                          <a:solidFill>
                            <a:srgbClr val="231F20">
                              <a:alpha val="100000"/>
                            </a:srgbClr>
                          </a:solidFill>
                          <a:latin typeface="微软雅黑" panose="020B0503020204020204" charset="-122"/>
                          <a:ea typeface="微软雅黑" panose="020B0503020204020204" charset="-122"/>
                          <a:cs typeface="微软雅黑" panose="020B0503020204020204" charset="-122"/>
                        </a:rPr>
                        <a:t>280</a:t>
                      </a:r>
                      <a:endParaRPr sz="1100" dirty="0">
                        <a:latin typeface="微软雅黑" panose="020B0503020204020204" charset="-122"/>
                        <a:ea typeface="微软雅黑" panose="020B0503020204020204" charset="-122"/>
                        <a:cs typeface="微软雅黑" panose="020B0503020204020204" charset="-122"/>
                      </a:endParaRPr>
                    </a:p>
                  </a:txBody>
                  <a:tcPr marL="0" marR="0" marT="0" marB="0" vert="horz">
                    <a:lnL w="9525" cap="flat" cmpd="sng" algn="ctr">
                      <a:solidFill>
                        <a:srgbClr val="21294D"/>
                      </a:solidFill>
                      <a:prstDash val="solid"/>
                      <a:round/>
                      <a:headEnd type="none" w="med" len="med"/>
                      <a:tailEnd type="none" w="med" len="med"/>
                    </a:lnL>
                    <a:lnR w="9525" cap="flat" cmpd="sng" algn="ctr">
                      <a:solidFill>
                        <a:srgbClr val="21294D"/>
                      </a:solidFill>
                      <a:prstDash val="solid"/>
                      <a:round/>
                      <a:headEnd type="none" w="med" len="med"/>
                      <a:tailEnd type="none" w="med" len="med"/>
                    </a:lnR>
                    <a:lnT>
                      <a:noFill/>
                    </a:lnT>
                    <a:lnB>
                      <a:noFill/>
                    </a:lnB>
                  </a:tcPr>
                </a:tc>
                <a:tc>
                  <a:txBody>
                    <a:bodyPr/>
                    <a:p>
                      <a:pPr algn="l" rtl="0" eaLnBrk="0">
                        <a:lnSpc>
                          <a:spcPct val="9000"/>
                        </a:lnSpc>
                      </a:pPr>
                      <a:endParaRPr sz="100" dirty="0">
                        <a:latin typeface="Arial" panose="020B0604020202020204"/>
                        <a:ea typeface="Arial" panose="020B0604020202020204"/>
                        <a:cs typeface="Arial" panose="020B0604020202020204"/>
                      </a:endParaRPr>
                    </a:p>
                    <a:p>
                      <a:pPr marL="490220" algn="l" rtl="0" eaLnBrk="0">
                        <a:lnSpc>
                          <a:spcPct val="79000"/>
                        </a:lnSpc>
                      </a:pPr>
                      <a:r>
                        <a:rPr sz="1100" kern="0" spc="-30" dirty="0">
                          <a:solidFill>
                            <a:srgbClr val="FFFFFF">
                              <a:alpha val="100000"/>
                            </a:srgbClr>
                          </a:solidFill>
                          <a:latin typeface="微软雅黑" panose="020B0503020204020204" charset="-122"/>
                          <a:ea typeface="微软雅黑" panose="020B0503020204020204" charset="-122"/>
                          <a:cs typeface="微软雅黑" panose="020B0503020204020204" charset="-122"/>
                        </a:rPr>
                        <a:t>MAX</a:t>
                      </a:r>
                      <a:endParaRPr sz="1100" dirty="0">
                        <a:latin typeface="微软雅黑" panose="020B0503020204020204" charset="-122"/>
                        <a:ea typeface="微软雅黑" panose="020B0503020204020204" charset="-122"/>
                        <a:cs typeface="微软雅黑" panose="020B0503020204020204" charset="-122"/>
                      </a:endParaRPr>
                    </a:p>
                    <a:p>
                      <a:pPr marL="438785" algn="l" rtl="0" eaLnBrk="0">
                        <a:lnSpc>
                          <a:spcPct val="85000"/>
                        </a:lnSpc>
                        <a:spcBef>
                          <a:spcPts val="450"/>
                        </a:spcBef>
                      </a:pPr>
                      <a:r>
                        <a:rPr sz="1100" kern="0" spc="0" dirty="0">
                          <a:solidFill>
                            <a:srgbClr val="231F20">
                              <a:alpha val="100000"/>
                            </a:srgbClr>
                          </a:solidFill>
                          <a:latin typeface="微软雅黑" panose="020B0503020204020204" charset="-122"/>
                          <a:ea typeface="微软雅黑" panose="020B0503020204020204" charset="-122"/>
                          <a:cs typeface="微软雅黑" panose="020B0503020204020204" charset="-122"/>
                        </a:rPr>
                        <a:t>24250</a:t>
                      </a:r>
                      <a:endParaRPr sz="1100" dirty="0">
                        <a:latin typeface="微软雅黑" panose="020B0503020204020204" charset="-122"/>
                        <a:ea typeface="微软雅黑" panose="020B0503020204020204" charset="-122"/>
                        <a:cs typeface="微软雅黑" panose="020B0503020204020204" charset="-122"/>
                      </a:endParaRPr>
                    </a:p>
                    <a:p>
                      <a:pPr algn="l" rtl="0" eaLnBrk="0">
                        <a:lnSpc>
                          <a:spcPct val="107000"/>
                        </a:lnSpc>
                      </a:pPr>
                      <a:endParaRPr sz="1000" dirty="0">
                        <a:latin typeface="Arial" panose="020B0604020202020204"/>
                        <a:ea typeface="Arial" panose="020B0604020202020204"/>
                        <a:cs typeface="Arial" panose="020B0604020202020204"/>
                      </a:endParaRPr>
                    </a:p>
                    <a:p>
                      <a:pPr algn="l" rtl="0" eaLnBrk="0">
                        <a:lnSpc>
                          <a:spcPct val="107000"/>
                        </a:lnSpc>
                      </a:pPr>
                      <a:endParaRPr sz="1000" dirty="0">
                        <a:latin typeface="Arial" panose="020B0604020202020204"/>
                        <a:ea typeface="Arial" panose="020B0604020202020204"/>
                        <a:cs typeface="Arial" panose="020B0604020202020204"/>
                      </a:endParaRPr>
                    </a:p>
                    <a:p>
                      <a:pPr algn="l" rtl="0" eaLnBrk="0">
                        <a:lnSpc>
                          <a:spcPct val="107000"/>
                        </a:lnSpc>
                      </a:pPr>
                      <a:endParaRPr sz="1000" dirty="0">
                        <a:latin typeface="Arial" panose="020B0604020202020204"/>
                        <a:ea typeface="Arial" panose="020B0604020202020204"/>
                        <a:cs typeface="Arial" panose="020B0604020202020204"/>
                      </a:endParaRPr>
                    </a:p>
                    <a:p>
                      <a:pPr algn="l" rtl="0" eaLnBrk="0">
                        <a:lnSpc>
                          <a:spcPct val="107000"/>
                        </a:lnSpc>
                      </a:pPr>
                      <a:endParaRPr sz="1000" dirty="0">
                        <a:latin typeface="Arial" panose="020B0604020202020204"/>
                        <a:ea typeface="Arial" panose="020B0604020202020204"/>
                        <a:cs typeface="Arial" panose="020B0604020202020204"/>
                      </a:endParaRPr>
                    </a:p>
                    <a:p>
                      <a:pPr algn="l" rtl="0" eaLnBrk="0">
                        <a:lnSpc>
                          <a:spcPct val="107000"/>
                        </a:lnSpc>
                      </a:pPr>
                      <a:endParaRPr sz="1000" dirty="0">
                        <a:latin typeface="Arial" panose="020B0604020202020204"/>
                        <a:ea typeface="Arial" panose="020B0604020202020204"/>
                        <a:cs typeface="Arial" panose="020B0604020202020204"/>
                      </a:endParaRPr>
                    </a:p>
                    <a:p>
                      <a:pPr algn="l" rtl="0" eaLnBrk="0">
                        <a:lnSpc>
                          <a:spcPct val="107000"/>
                        </a:lnSpc>
                      </a:pPr>
                      <a:endParaRPr sz="1000" dirty="0">
                        <a:latin typeface="Arial" panose="020B0604020202020204"/>
                        <a:ea typeface="Arial" panose="020B0604020202020204"/>
                        <a:cs typeface="Arial" panose="020B0604020202020204"/>
                      </a:endParaRPr>
                    </a:p>
                    <a:p>
                      <a:pPr algn="l" rtl="0" eaLnBrk="0">
                        <a:lnSpc>
                          <a:spcPct val="107000"/>
                        </a:lnSpc>
                      </a:pPr>
                      <a:endParaRPr sz="1000" dirty="0">
                        <a:latin typeface="Arial" panose="020B0604020202020204"/>
                        <a:ea typeface="Arial" panose="020B0604020202020204"/>
                        <a:cs typeface="Arial" panose="020B0604020202020204"/>
                      </a:endParaRPr>
                    </a:p>
                    <a:p>
                      <a:pPr algn="l" rtl="0" eaLnBrk="0">
                        <a:lnSpc>
                          <a:spcPct val="107000"/>
                        </a:lnSpc>
                      </a:pPr>
                      <a:endParaRPr sz="1000" dirty="0">
                        <a:latin typeface="Arial" panose="020B0604020202020204"/>
                        <a:ea typeface="Arial" panose="020B0604020202020204"/>
                        <a:cs typeface="Arial" panose="020B0604020202020204"/>
                      </a:endParaRPr>
                    </a:p>
                    <a:p>
                      <a:pPr algn="l" rtl="0" eaLnBrk="0">
                        <a:lnSpc>
                          <a:spcPct val="108000"/>
                        </a:lnSpc>
                      </a:pPr>
                      <a:endParaRPr sz="1000" dirty="0">
                        <a:latin typeface="Arial" panose="020B0604020202020204"/>
                        <a:ea typeface="Arial" panose="020B0604020202020204"/>
                        <a:cs typeface="Arial" panose="020B0604020202020204"/>
                      </a:endParaRPr>
                    </a:p>
                    <a:p>
                      <a:pPr algn="l" rtl="0" eaLnBrk="0">
                        <a:lnSpc>
                          <a:spcPct val="108000"/>
                        </a:lnSpc>
                      </a:pPr>
                      <a:endParaRPr sz="1000" dirty="0">
                        <a:latin typeface="Arial" panose="020B0604020202020204"/>
                        <a:ea typeface="Arial" panose="020B0604020202020204"/>
                        <a:cs typeface="Arial" panose="020B0604020202020204"/>
                      </a:endParaRPr>
                    </a:p>
                    <a:p>
                      <a:pPr marL="555625" algn="l" rtl="0" eaLnBrk="0">
                        <a:lnSpc>
                          <a:spcPct val="85000"/>
                        </a:lnSpc>
                        <a:spcBef>
                          <a:spcPts val="340"/>
                        </a:spcBef>
                      </a:pPr>
                      <a:r>
                        <a:rPr sz="1100" kern="0" spc="-10" dirty="0">
                          <a:solidFill>
                            <a:srgbClr val="231F20">
                              <a:alpha val="100000"/>
                            </a:srgbClr>
                          </a:solidFill>
                          <a:latin typeface="微软雅黑" panose="020B0503020204020204" charset="-122"/>
                          <a:ea typeface="微软雅黑" panose="020B0503020204020204" charset="-122"/>
                          <a:cs typeface="微软雅黑" panose="020B0503020204020204" charset="-122"/>
                        </a:rPr>
                        <a:t>28</a:t>
                      </a:r>
                      <a:endParaRPr sz="1100" dirty="0">
                        <a:latin typeface="微软雅黑" panose="020B0503020204020204" charset="-122"/>
                        <a:ea typeface="微软雅黑" panose="020B0503020204020204" charset="-122"/>
                        <a:cs typeface="微软雅黑" panose="020B0503020204020204" charset="-122"/>
                      </a:endParaRPr>
                    </a:p>
                    <a:p>
                      <a:pPr marL="546735" algn="l" rtl="0" eaLnBrk="0">
                        <a:lnSpc>
                          <a:spcPct val="85000"/>
                        </a:lnSpc>
                        <a:spcBef>
                          <a:spcPts val="615"/>
                        </a:spcBef>
                      </a:pPr>
                      <a:r>
                        <a:rPr sz="1100" kern="0" spc="-10" dirty="0">
                          <a:solidFill>
                            <a:srgbClr val="231F20">
                              <a:alpha val="100000"/>
                            </a:srgbClr>
                          </a:solidFill>
                          <a:latin typeface="微软雅黑" panose="020B0503020204020204" charset="-122"/>
                          <a:ea typeface="微软雅黑" panose="020B0503020204020204" charset="-122"/>
                          <a:cs typeface="微软雅黑" panose="020B0503020204020204" charset="-122"/>
                        </a:rPr>
                        <a:t>350</a:t>
                      </a:r>
                      <a:endParaRPr sz="1100" dirty="0">
                        <a:latin typeface="微软雅黑" panose="020B0503020204020204" charset="-122"/>
                        <a:ea typeface="微软雅黑" panose="020B0503020204020204" charset="-122"/>
                        <a:cs typeface="微软雅黑" panose="020B0503020204020204" charset="-122"/>
                      </a:endParaRPr>
                    </a:p>
                    <a:p>
                      <a:pPr algn="l" rtl="0" eaLnBrk="0">
                        <a:lnSpc>
                          <a:spcPct val="109000"/>
                        </a:lnSpc>
                      </a:pPr>
                      <a:endParaRPr sz="600" dirty="0">
                        <a:latin typeface="Arial" panose="020B0604020202020204"/>
                        <a:ea typeface="Arial" panose="020B0604020202020204"/>
                        <a:cs typeface="Arial" panose="020B0604020202020204"/>
                      </a:endParaRPr>
                    </a:p>
                    <a:p>
                      <a:pPr marL="603885" algn="l" rtl="0" eaLnBrk="0">
                        <a:lnSpc>
                          <a:spcPct val="85000"/>
                        </a:lnSpc>
                        <a:spcBef>
                          <a:spcPts val="5"/>
                        </a:spcBef>
                      </a:pPr>
                      <a:r>
                        <a:rPr sz="1100" kern="0" spc="-20" dirty="0">
                          <a:solidFill>
                            <a:srgbClr val="231F20">
                              <a:alpha val="100000"/>
                            </a:srgbClr>
                          </a:solidFill>
                          <a:latin typeface="微软雅黑" panose="020B0503020204020204" charset="-122"/>
                          <a:ea typeface="微软雅黑" panose="020B0503020204020204" charset="-122"/>
                          <a:cs typeface="微软雅黑" panose="020B0503020204020204" charset="-122"/>
                        </a:rPr>
                        <a:t>2</a:t>
                      </a:r>
                      <a:endParaRPr sz="1100" dirty="0">
                        <a:latin typeface="微软雅黑" panose="020B0503020204020204" charset="-122"/>
                        <a:ea typeface="微软雅黑" panose="020B0503020204020204" charset="-122"/>
                        <a:cs typeface="微软雅黑" panose="020B0503020204020204" charset="-122"/>
                      </a:endParaRPr>
                    </a:p>
                  </a:txBody>
                  <a:tcPr marL="0" marR="0" marT="0" marB="0" vert="horz">
                    <a:lnL w="9525" cap="flat" cmpd="sng" algn="ctr">
                      <a:solidFill>
                        <a:srgbClr val="21294D"/>
                      </a:solidFill>
                      <a:prstDash val="solid"/>
                      <a:round/>
                      <a:headEnd type="none" w="med" len="med"/>
                      <a:tailEnd type="none" w="med" len="med"/>
                    </a:lnL>
                    <a:lnR w="9525" cap="flat" cmpd="sng" algn="ctr">
                      <a:solidFill>
                        <a:srgbClr val="21294D"/>
                      </a:solidFill>
                      <a:prstDash val="solid"/>
                      <a:round/>
                      <a:headEnd type="none" w="med" len="med"/>
                      <a:tailEnd type="none" w="med" len="med"/>
                    </a:lnR>
                    <a:lnT>
                      <a:noFill/>
                    </a:lnT>
                    <a:lnB>
                      <a:noFill/>
                    </a:lnB>
                  </a:tcPr>
                </a:tc>
              </a:tr>
            </a:tbl>
          </a:graphicData>
        </a:graphic>
      </p:graphicFrame>
      <p:pic>
        <p:nvPicPr>
          <p:cNvPr id="5026" name="picture 5026"/>
          <p:cNvPicPr>
            <a:picLocks noChangeAspect="1"/>
          </p:cNvPicPr>
          <p:nvPr/>
        </p:nvPicPr>
        <p:blipFill>
          <a:blip r:embed="rId3"/>
          <a:stretch>
            <a:fillRect/>
          </a:stretch>
        </p:blipFill>
        <p:spPr>
          <a:xfrm rot="21600000">
            <a:off x="4205008" y="1745810"/>
            <a:ext cx="2354622" cy="1864741"/>
          </a:xfrm>
          <a:prstGeom prst="rect">
            <a:avLst/>
          </a:prstGeom>
        </p:spPr>
      </p:pic>
      <p:sp>
        <p:nvSpPr>
          <p:cNvPr id="5028" name="textbox 5028"/>
          <p:cNvSpPr/>
          <p:nvPr/>
        </p:nvSpPr>
        <p:spPr>
          <a:xfrm>
            <a:off x="6307342" y="4372966"/>
            <a:ext cx="440055" cy="2412364"/>
          </a:xfrm>
          <a:prstGeom prst="rect">
            <a:avLst/>
          </a:prstGeom>
          <a:noFill/>
          <a:ln w="0" cap="flat">
            <a:noFill/>
            <a:prstDash val="solid"/>
            <a:miter lim="0"/>
          </a:ln>
        </p:spPr>
        <p:txBody>
          <a:bodyPr vert="horz" wrap="square" lIns="0" tIns="0" rIns="0" bIns="0"/>
          <a:p>
            <a:pPr algn="l" rtl="0" eaLnBrk="0">
              <a:lnSpc>
                <a:spcPct val="81000"/>
              </a:lnSpc>
            </a:pPr>
            <a:endParaRPr sz="100" dirty="0">
              <a:latin typeface="Arial" panose="020B0604020202020204"/>
              <a:ea typeface="Arial" panose="020B0604020202020204"/>
              <a:cs typeface="Arial" panose="020B0604020202020204"/>
            </a:endParaRPr>
          </a:p>
          <a:p>
            <a:pPr marL="12700" algn="l" rtl="0" eaLnBrk="0">
              <a:lnSpc>
                <a:spcPct val="80000"/>
              </a:lnSpc>
            </a:pPr>
            <a:r>
              <a:rPr sz="1100" kern="0" spc="0" dirty="0">
                <a:solidFill>
                  <a:srgbClr val="FFFFFF">
                    <a:alpha val="100000"/>
                  </a:srgbClr>
                </a:solidFill>
                <a:latin typeface="微软雅黑" panose="020B0503020204020204" charset="-122"/>
                <a:ea typeface="微软雅黑" panose="020B0503020204020204" charset="-122"/>
                <a:cs typeface="微软雅黑" panose="020B0503020204020204" charset="-122"/>
              </a:rPr>
              <a:t>UNIT</a:t>
            </a:r>
            <a:endParaRPr sz="1100" dirty="0">
              <a:latin typeface="微软雅黑" panose="020B0503020204020204" charset="-122"/>
              <a:ea typeface="微软雅黑" panose="020B0503020204020204" charset="-122"/>
              <a:cs typeface="微软雅黑" panose="020B0503020204020204" charset="-122"/>
            </a:endParaRPr>
          </a:p>
          <a:p>
            <a:pPr marL="35560" algn="l" rtl="0" eaLnBrk="0">
              <a:lnSpc>
                <a:spcPct val="80000"/>
              </a:lnSpc>
              <a:spcBef>
                <a:spcPts val="305"/>
              </a:spcBef>
            </a:pPr>
            <a:r>
              <a:rPr sz="1100" kern="0" spc="-30" dirty="0">
                <a:solidFill>
                  <a:srgbClr val="231F20">
                    <a:alpha val="100000"/>
                  </a:srgbClr>
                </a:solidFill>
                <a:latin typeface="微软雅黑" panose="020B0503020204020204" charset="-122"/>
                <a:ea typeface="微软雅黑" panose="020B0503020204020204" charset="-122"/>
                <a:cs typeface="微软雅黑" panose="020B0503020204020204" charset="-122"/>
              </a:rPr>
              <a:t>MHz</a:t>
            </a:r>
            <a:endParaRPr sz="1100" dirty="0">
              <a:latin typeface="微软雅黑" panose="020B0503020204020204" charset="-122"/>
              <a:ea typeface="微软雅黑" panose="020B0503020204020204" charset="-122"/>
              <a:cs typeface="微软雅黑" panose="020B0503020204020204" charset="-122"/>
            </a:endParaRPr>
          </a:p>
          <a:p>
            <a:pPr marL="29210" algn="l" rtl="0" eaLnBrk="0">
              <a:lnSpc>
                <a:spcPct val="84000"/>
              </a:lnSpc>
              <a:spcBef>
                <a:spcPts val="925"/>
              </a:spcBef>
            </a:pPr>
            <a:r>
              <a:rPr sz="1100" kern="0" spc="0" dirty="0">
                <a:solidFill>
                  <a:srgbClr val="231F20">
                    <a:alpha val="100000"/>
                  </a:srgbClr>
                </a:solidFill>
                <a:latin typeface="微软雅黑" panose="020B0503020204020204" charset="-122"/>
                <a:ea typeface="微软雅黑" panose="020B0503020204020204" charset="-122"/>
                <a:cs typeface="微软雅黑" panose="020B0503020204020204" charset="-122"/>
              </a:rPr>
              <a:t>dBm</a:t>
            </a:r>
            <a:endParaRPr sz="1100" dirty="0">
              <a:latin typeface="微软雅黑" panose="020B0503020204020204" charset="-122"/>
              <a:ea typeface="微软雅黑" panose="020B0503020204020204" charset="-122"/>
              <a:cs typeface="微软雅黑" panose="020B0503020204020204" charset="-122"/>
            </a:endParaRPr>
          </a:p>
          <a:p>
            <a:pPr marL="76835" algn="l" rtl="0" eaLnBrk="0">
              <a:lnSpc>
                <a:spcPct val="84000"/>
              </a:lnSpc>
              <a:spcBef>
                <a:spcPts val="665"/>
              </a:spcBef>
            </a:pPr>
            <a:r>
              <a:rPr sz="1100" kern="0" spc="10" dirty="0">
                <a:solidFill>
                  <a:srgbClr val="231F20">
                    <a:alpha val="100000"/>
                  </a:srgbClr>
                </a:solidFill>
                <a:latin typeface="微软雅黑" panose="020B0503020204020204" charset="-122"/>
                <a:ea typeface="微软雅黑" panose="020B0503020204020204" charset="-122"/>
                <a:cs typeface="微软雅黑" panose="020B0503020204020204" charset="-122"/>
              </a:rPr>
              <a:t>dB</a:t>
            </a:r>
            <a:endParaRPr sz="1100" dirty="0">
              <a:latin typeface="微软雅黑" panose="020B0503020204020204" charset="-122"/>
              <a:ea typeface="微软雅黑" panose="020B0503020204020204" charset="-122"/>
              <a:cs typeface="微软雅黑" panose="020B0503020204020204" charset="-122"/>
            </a:endParaRPr>
          </a:p>
          <a:p>
            <a:pPr marL="76835" algn="l" rtl="0" eaLnBrk="0">
              <a:lnSpc>
                <a:spcPct val="84000"/>
              </a:lnSpc>
              <a:spcBef>
                <a:spcPts val="690"/>
              </a:spcBef>
            </a:pPr>
            <a:r>
              <a:rPr sz="1100" kern="0" spc="10" dirty="0">
                <a:solidFill>
                  <a:srgbClr val="231F20">
                    <a:alpha val="100000"/>
                  </a:srgbClr>
                </a:solidFill>
                <a:latin typeface="微软雅黑" panose="020B0503020204020204" charset="-122"/>
                <a:ea typeface="微软雅黑" panose="020B0503020204020204" charset="-122"/>
                <a:cs typeface="微软雅黑" panose="020B0503020204020204" charset="-122"/>
              </a:rPr>
              <a:t>dB</a:t>
            </a:r>
            <a:endParaRPr sz="1100" dirty="0">
              <a:latin typeface="微软雅黑" panose="020B0503020204020204" charset="-122"/>
              <a:ea typeface="微软雅黑" panose="020B0503020204020204" charset="-122"/>
              <a:cs typeface="微软雅黑" panose="020B0503020204020204" charset="-122"/>
            </a:endParaRPr>
          </a:p>
          <a:p>
            <a:pPr marL="76835" algn="l" rtl="0" eaLnBrk="0">
              <a:lnSpc>
                <a:spcPct val="84000"/>
              </a:lnSpc>
              <a:spcBef>
                <a:spcPts val="675"/>
              </a:spcBef>
            </a:pPr>
            <a:r>
              <a:rPr sz="1100" kern="0" spc="10" dirty="0">
                <a:solidFill>
                  <a:srgbClr val="231F20">
                    <a:alpha val="100000"/>
                  </a:srgbClr>
                </a:solidFill>
                <a:latin typeface="微软雅黑" panose="020B0503020204020204" charset="-122"/>
                <a:ea typeface="微软雅黑" panose="020B0503020204020204" charset="-122"/>
                <a:cs typeface="微软雅黑" panose="020B0503020204020204" charset="-122"/>
              </a:rPr>
              <a:t>dB</a:t>
            </a:r>
            <a:endParaRPr sz="1100" dirty="0">
              <a:latin typeface="微软雅黑" panose="020B0503020204020204" charset="-122"/>
              <a:ea typeface="微软雅黑" panose="020B0503020204020204" charset="-122"/>
              <a:cs typeface="微软雅黑" panose="020B0503020204020204" charset="-122"/>
            </a:endParaRPr>
          </a:p>
          <a:p>
            <a:pPr marL="106045" algn="l" rtl="0" eaLnBrk="0">
              <a:lnSpc>
                <a:spcPct val="81000"/>
              </a:lnSpc>
              <a:spcBef>
                <a:spcPts val="720"/>
              </a:spcBef>
            </a:pPr>
            <a:r>
              <a:rPr sz="1100" kern="0" spc="-20" dirty="0">
                <a:solidFill>
                  <a:srgbClr val="231F20">
                    <a:alpha val="100000"/>
                  </a:srgbClr>
                </a:solidFill>
                <a:latin typeface="微软雅黑" panose="020B0503020204020204" charset="-122"/>
                <a:ea typeface="微软雅黑" panose="020B0503020204020204" charset="-122"/>
                <a:cs typeface="微软雅黑" panose="020B0503020204020204" charset="-122"/>
              </a:rPr>
              <a:t>Ω</a:t>
            </a:r>
            <a:endParaRPr sz="1100" dirty="0">
              <a:latin typeface="微软雅黑" panose="020B0503020204020204" charset="-122"/>
              <a:ea typeface="微软雅黑" panose="020B0503020204020204" charset="-122"/>
              <a:cs typeface="微软雅黑" panose="020B0503020204020204" charset="-122"/>
            </a:endParaRPr>
          </a:p>
          <a:p>
            <a:pPr marL="48895" algn="l" rtl="0" eaLnBrk="0">
              <a:lnSpc>
                <a:spcPct val="80000"/>
              </a:lnSpc>
              <a:spcBef>
                <a:spcPts val="620"/>
              </a:spcBef>
            </a:pPr>
            <a:r>
              <a:rPr sz="1100" kern="0" spc="30" dirty="0">
                <a:solidFill>
                  <a:srgbClr val="231F20">
                    <a:alpha val="100000"/>
                  </a:srgbClr>
                </a:solidFill>
                <a:latin typeface="HarmonyOS Sans SC" panose="00000500000000000000" charset="-122"/>
                <a:ea typeface="HarmonyOS Sans SC" panose="00000500000000000000" charset="-122"/>
                <a:cs typeface="HarmonyOS Sans SC" panose="00000500000000000000" charset="-122"/>
              </a:rPr>
              <a:t>dBc</a:t>
            </a:r>
            <a:endParaRPr sz="1100" dirty="0">
              <a:latin typeface="HarmonyOS Sans SC" panose="00000500000000000000" charset="-122"/>
              <a:ea typeface="HarmonyOS Sans SC" panose="00000500000000000000" charset="-122"/>
              <a:cs typeface="HarmonyOS Sans SC" panose="00000500000000000000" charset="-122"/>
            </a:endParaRPr>
          </a:p>
          <a:p>
            <a:pPr marL="48895" algn="l" rtl="0" eaLnBrk="0">
              <a:lnSpc>
                <a:spcPct val="80000"/>
              </a:lnSpc>
              <a:spcBef>
                <a:spcPts val="730"/>
              </a:spcBef>
            </a:pPr>
            <a:r>
              <a:rPr sz="1100" kern="0" spc="30" dirty="0">
                <a:solidFill>
                  <a:srgbClr val="231F20">
                    <a:alpha val="100000"/>
                  </a:srgbClr>
                </a:solidFill>
                <a:latin typeface="HarmonyOS Sans SC" panose="00000500000000000000" charset="-122"/>
                <a:ea typeface="HarmonyOS Sans SC" panose="00000500000000000000" charset="-122"/>
                <a:cs typeface="HarmonyOS Sans SC" panose="00000500000000000000" charset="-122"/>
              </a:rPr>
              <a:t>dBc</a:t>
            </a:r>
            <a:endParaRPr sz="1100" dirty="0">
              <a:latin typeface="HarmonyOS Sans SC" panose="00000500000000000000" charset="-122"/>
              <a:ea typeface="HarmonyOS Sans SC" panose="00000500000000000000" charset="-122"/>
              <a:cs typeface="HarmonyOS Sans SC" panose="00000500000000000000" charset="-122"/>
            </a:endParaRPr>
          </a:p>
          <a:p>
            <a:pPr algn="r" rtl="0" eaLnBrk="0">
              <a:lnSpc>
                <a:spcPct val="78000"/>
              </a:lnSpc>
              <a:spcBef>
                <a:spcPts val="725"/>
              </a:spcBef>
            </a:pPr>
            <a:r>
              <a:rPr sz="1100" kern="0" spc="20" dirty="0">
                <a:solidFill>
                  <a:srgbClr val="231F20">
                    <a:alpha val="100000"/>
                  </a:srgbClr>
                </a:solidFill>
                <a:latin typeface="HarmonyOS Sans SC" panose="00000500000000000000" charset="-122"/>
                <a:ea typeface="HarmonyOS Sans SC" panose="00000500000000000000" charset="-122"/>
                <a:cs typeface="HarmonyOS Sans SC" panose="00000500000000000000" charset="-122"/>
              </a:rPr>
              <a:t>V</a:t>
            </a:r>
            <a:r>
              <a:rPr sz="1100" kern="0" spc="90" dirty="0">
                <a:solidFill>
                  <a:srgbClr val="231F20">
                    <a:alpha val="100000"/>
                  </a:srgbClr>
                </a:solidFill>
                <a:latin typeface="HarmonyOS Sans SC" panose="00000500000000000000" charset="-122"/>
                <a:ea typeface="HarmonyOS Sans SC" panose="00000500000000000000" charset="-122"/>
                <a:cs typeface="HarmonyOS Sans SC" panose="00000500000000000000" charset="-122"/>
              </a:rPr>
              <a:t> </a:t>
            </a:r>
            <a:r>
              <a:rPr sz="1100" kern="0" spc="20" dirty="0">
                <a:solidFill>
                  <a:srgbClr val="231F20">
                    <a:alpha val="100000"/>
                  </a:srgbClr>
                </a:solidFill>
                <a:latin typeface="HarmonyOS Sans SC" panose="00000500000000000000" charset="-122"/>
                <a:ea typeface="HarmonyOS Sans SC" panose="00000500000000000000" charset="-122"/>
                <a:cs typeface="HarmonyOS Sans SC" panose="00000500000000000000" charset="-122"/>
              </a:rPr>
              <a:t>DC</a:t>
            </a:r>
            <a:endParaRPr sz="1100" dirty="0">
              <a:latin typeface="HarmonyOS Sans SC" panose="00000500000000000000" charset="-122"/>
              <a:ea typeface="HarmonyOS Sans SC" panose="00000500000000000000" charset="-122"/>
              <a:cs typeface="HarmonyOS Sans SC" panose="00000500000000000000" charset="-122"/>
            </a:endParaRPr>
          </a:p>
          <a:p>
            <a:pPr algn="l" rtl="0" eaLnBrk="0">
              <a:lnSpc>
                <a:spcPct val="110000"/>
              </a:lnSpc>
            </a:pPr>
            <a:endParaRPr sz="700" dirty="0">
              <a:latin typeface="Arial" panose="020B0604020202020204"/>
              <a:ea typeface="Arial" panose="020B0604020202020204"/>
              <a:cs typeface="Arial" panose="020B0604020202020204"/>
            </a:endParaRPr>
          </a:p>
          <a:p>
            <a:pPr marL="89535" algn="l" rtl="0" eaLnBrk="0">
              <a:lnSpc>
                <a:spcPct val="80000"/>
              </a:lnSpc>
              <a:spcBef>
                <a:spcPts val="0"/>
              </a:spcBef>
            </a:pPr>
            <a:r>
              <a:rPr sz="1100" kern="0" spc="-20" dirty="0">
                <a:solidFill>
                  <a:srgbClr val="231F20">
                    <a:alpha val="100000"/>
                  </a:srgbClr>
                </a:solidFill>
                <a:latin typeface="微软雅黑" panose="020B0503020204020204" charset="-122"/>
                <a:ea typeface="微软雅黑" panose="020B0503020204020204" charset="-122"/>
                <a:cs typeface="微软雅黑" panose="020B0503020204020204" charset="-122"/>
              </a:rPr>
              <a:t>W</a:t>
            </a:r>
            <a:endParaRPr sz="1100" dirty="0">
              <a:latin typeface="微软雅黑" panose="020B0503020204020204" charset="-122"/>
              <a:ea typeface="微软雅黑" panose="020B0503020204020204" charset="-122"/>
              <a:cs typeface="微软雅黑" panose="020B0503020204020204" charset="-122"/>
            </a:endParaRPr>
          </a:p>
        </p:txBody>
      </p:sp>
      <p:sp>
        <p:nvSpPr>
          <p:cNvPr id="5030" name="textbox 5030"/>
          <p:cNvSpPr/>
          <p:nvPr/>
        </p:nvSpPr>
        <p:spPr>
          <a:xfrm>
            <a:off x="583196" y="8502995"/>
            <a:ext cx="2787014" cy="168910"/>
          </a:xfrm>
          <a:prstGeom prst="rect">
            <a:avLst/>
          </a:prstGeom>
          <a:noFill/>
          <a:ln w="0" cap="flat">
            <a:noFill/>
            <a:prstDash val="solid"/>
            <a:miter lim="0"/>
          </a:ln>
        </p:spPr>
        <p:txBody>
          <a:bodyPr vert="horz" wrap="square" lIns="0" tIns="0" rIns="0" bIns="0"/>
          <a:p>
            <a:pPr algn="l" rtl="0" eaLnBrk="0">
              <a:lnSpc>
                <a:spcPct val="87000"/>
              </a:lnSpc>
            </a:pPr>
            <a:endParaRPr sz="100" dirty="0">
              <a:latin typeface="Arial" panose="020B0604020202020204"/>
              <a:ea typeface="Arial" panose="020B0604020202020204"/>
              <a:cs typeface="Arial" panose="020B0604020202020204"/>
            </a:endParaRPr>
          </a:p>
          <a:p>
            <a:pPr marL="12700" algn="l" rtl="0" eaLnBrk="0">
              <a:lnSpc>
                <a:spcPct val="85000"/>
              </a:lnSpc>
            </a:pPr>
            <a:r>
              <a:rPr sz="1100" kern="0" spc="50" dirty="0">
                <a:solidFill>
                  <a:srgbClr val="21294D">
                    <a:alpha val="100000"/>
                  </a:srgbClr>
                </a:solidFill>
                <a:latin typeface="微软雅黑" panose="020B0503020204020204" charset="-122"/>
                <a:ea typeface="微软雅黑" panose="020B0503020204020204" charset="-122"/>
                <a:cs typeface="微软雅黑" panose="020B0503020204020204" charset="-122"/>
              </a:rPr>
              <a:t>1.3 ENVIRONMENTA</a:t>
            </a:r>
            <a:r>
              <a:rPr sz="1100" kern="0" spc="40" dirty="0">
                <a:solidFill>
                  <a:srgbClr val="21294D">
                    <a:alpha val="100000"/>
                  </a:srgbClr>
                </a:solidFill>
                <a:latin typeface="微软雅黑" panose="020B0503020204020204" charset="-122"/>
                <a:ea typeface="微软雅黑" panose="020B0503020204020204" charset="-122"/>
                <a:cs typeface="微软雅黑" panose="020B0503020204020204" charset="-122"/>
              </a:rPr>
              <a:t>L / PROTECTIONS</a:t>
            </a:r>
            <a:endParaRPr sz="1100" dirty="0">
              <a:latin typeface="微软雅黑" panose="020B0503020204020204" charset="-122"/>
              <a:ea typeface="微软雅黑" panose="020B0503020204020204" charset="-122"/>
              <a:cs typeface="微软雅黑" panose="020B0503020204020204" charset="-122"/>
            </a:endParaRPr>
          </a:p>
        </p:txBody>
      </p:sp>
      <p:pic>
        <p:nvPicPr>
          <p:cNvPr id="5032" name="picture 5032"/>
          <p:cNvPicPr>
            <a:picLocks noChangeAspect="1"/>
          </p:cNvPicPr>
          <p:nvPr/>
        </p:nvPicPr>
        <p:blipFill>
          <a:blip r:embed="rId4"/>
          <a:stretch>
            <a:fillRect/>
          </a:stretch>
        </p:blipFill>
        <p:spPr>
          <a:xfrm rot="21600000">
            <a:off x="2301361" y="7472766"/>
            <a:ext cx="8048" cy="977335"/>
          </a:xfrm>
          <a:prstGeom prst="rect">
            <a:avLst/>
          </a:prstGeom>
        </p:spPr>
      </p:pic>
      <p:pic>
        <p:nvPicPr>
          <p:cNvPr id="5036" name="picture 5036"/>
          <p:cNvPicPr>
            <a:picLocks noChangeAspect="1"/>
          </p:cNvPicPr>
          <p:nvPr/>
        </p:nvPicPr>
        <p:blipFill>
          <a:blip r:embed="rId5"/>
          <a:stretch>
            <a:fillRect/>
          </a:stretch>
        </p:blipFill>
        <p:spPr>
          <a:xfrm rot="21600000">
            <a:off x="6043281" y="7472766"/>
            <a:ext cx="10715" cy="981382"/>
          </a:xfrm>
          <a:prstGeom prst="rect">
            <a:avLst/>
          </a:prstGeom>
        </p:spPr>
      </p:pic>
      <p:sp>
        <p:nvSpPr>
          <p:cNvPr id="5038" name="textbox 5038"/>
          <p:cNvSpPr/>
          <p:nvPr/>
        </p:nvSpPr>
        <p:spPr>
          <a:xfrm>
            <a:off x="6310060" y="7282274"/>
            <a:ext cx="283209" cy="1158239"/>
          </a:xfrm>
          <a:prstGeom prst="rect">
            <a:avLst/>
          </a:prstGeom>
          <a:noFill/>
          <a:ln w="0" cap="flat">
            <a:noFill/>
            <a:prstDash val="solid"/>
            <a:miter lim="0"/>
          </a:ln>
        </p:spPr>
        <p:txBody>
          <a:bodyPr vert="horz" wrap="square" lIns="0" tIns="0" rIns="0" bIns="0"/>
          <a:p>
            <a:pPr algn="l" rtl="0" eaLnBrk="0">
              <a:lnSpc>
                <a:spcPct val="82000"/>
              </a:lnSpc>
            </a:pPr>
            <a:endParaRPr sz="100" dirty="0">
              <a:latin typeface="Arial" panose="020B0604020202020204"/>
              <a:ea typeface="Arial" panose="020B0604020202020204"/>
              <a:cs typeface="Arial" panose="020B0604020202020204"/>
            </a:endParaRPr>
          </a:p>
          <a:p>
            <a:pPr marL="12700" algn="l" rtl="0" eaLnBrk="0">
              <a:lnSpc>
                <a:spcPct val="80000"/>
              </a:lnSpc>
            </a:pPr>
            <a:r>
              <a:rPr sz="800" kern="0" spc="10" dirty="0">
                <a:solidFill>
                  <a:srgbClr val="FFFFFF">
                    <a:alpha val="100000"/>
                  </a:srgbClr>
                </a:solidFill>
                <a:latin typeface="微软雅黑" panose="020B0503020204020204" charset="-122"/>
                <a:ea typeface="微软雅黑" panose="020B0503020204020204" charset="-122"/>
                <a:cs typeface="微软雅黑" panose="020B0503020204020204" charset="-122"/>
              </a:rPr>
              <a:t>UNIT</a:t>
            </a:r>
            <a:endParaRPr sz="800" dirty="0">
              <a:latin typeface="微软雅黑" panose="020B0503020204020204" charset="-122"/>
              <a:ea typeface="微软雅黑" panose="020B0503020204020204" charset="-122"/>
              <a:cs typeface="微软雅黑" panose="020B0503020204020204" charset="-122"/>
            </a:endParaRPr>
          </a:p>
          <a:p>
            <a:pPr marL="45720" algn="l" rtl="0" eaLnBrk="0">
              <a:lnSpc>
                <a:spcPts val="970"/>
              </a:lnSpc>
              <a:spcBef>
                <a:spcPts val="385"/>
              </a:spcBef>
            </a:pPr>
            <a:r>
              <a:rPr sz="800" kern="0" spc="40" dirty="0">
                <a:solidFill>
                  <a:srgbClr val="231F20">
                    <a:alpha val="100000"/>
                  </a:srgbClr>
                </a:solidFill>
                <a:latin typeface="HarmonyOS Sans SC" panose="00000500000000000000" charset="-122"/>
                <a:ea typeface="HarmonyOS Sans SC" panose="00000500000000000000" charset="-122"/>
                <a:cs typeface="HarmonyOS Sans SC" panose="00000500000000000000" charset="-122"/>
              </a:rPr>
              <a:t>mm</a:t>
            </a:r>
            <a:endParaRPr sz="800" dirty="0">
              <a:latin typeface="HarmonyOS Sans SC" panose="00000500000000000000" charset="-122"/>
              <a:ea typeface="HarmonyOS Sans SC" panose="00000500000000000000" charset="-122"/>
              <a:cs typeface="HarmonyOS Sans SC" panose="00000500000000000000" charset="-122"/>
            </a:endParaRPr>
          </a:p>
          <a:p>
            <a:pPr marL="86360" algn="l" rtl="0" eaLnBrk="0">
              <a:lnSpc>
                <a:spcPts val="360"/>
              </a:lnSpc>
              <a:spcBef>
                <a:spcPts val="800"/>
              </a:spcBef>
            </a:pPr>
            <a:r>
              <a:rPr sz="800" kern="0" spc="10" dirty="0">
                <a:solidFill>
                  <a:srgbClr val="231F20">
                    <a:alpha val="100000"/>
                  </a:srgbClr>
                </a:solidFill>
                <a:latin typeface="HarmonyOS Sans SC" panose="00000500000000000000" charset="-122"/>
                <a:ea typeface="HarmonyOS Sans SC" panose="00000500000000000000" charset="-122"/>
                <a:cs typeface="HarmonyOS Sans SC" panose="00000500000000000000" charset="-122"/>
              </a:rPr>
              <a:t>--</a:t>
            </a:r>
            <a:endParaRPr sz="800" dirty="0">
              <a:latin typeface="HarmonyOS Sans SC" panose="00000500000000000000" charset="-122"/>
              <a:ea typeface="HarmonyOS Sans SC" panose="00000500000000000000" charset="-122"/>
              <a:cs typeface="HarmonyOS Sans SC" panose="00000500000000000000" charset="-122"/>
            </a:endParaRPr>
          </a:p>
          <a:p>
            <a:pPr marL="87630" algn="l" rtl="0" eaLnBrk="0">
              <a:lnSpc>
                <a:spcPts val="360"/>
              </a:lnSpc>
              <a:spcBef>
                <a:spcPts val="1065"/>
              </a:spcBef>
            </a:pPr>
            <a:r>
              <a:rPr sz="800" kern="0" spc="10" dirty="0">
                <a:solidFill>
                  <a:srgbClr val="231F20">
                    <a:alpha val="100000"/>
                  </a:srgbClr>
                </a:solidFill>
                <a:latin typeface="HarmonyOS Sans SC" panose="00000500000000000000" charset="-122"/>
                <a:ea typeface="HarmonyOS Sans SC" panose="00000500000000000000" charset="-122"/>
                <a:cs typeface="HarmonyOS Sans SC" panose="00000500000000000000" charset="-122"/>
              </a:rPr>
              <a:t>--</a:t>
            </a:r>
            <a:endParaRPr sz="800" dirty="0">
              <a:latin typeface="HarmonyOS Sans SC" panose="00000500000000000000" charset="-122"/>
              <a:ea typeface="HarmonyOS Sans SC" panose="00000500000000000000" charset="-122"/>
              <a:cs typeface="HarmonyOS Sans SC" panose="00000500000000000000" charset="-122"/>
            </a:endParaRPr>
          </a:p>
          <a:p>
            <a:pPr marL="86360" algn="l" rtl="0" eaLnBrk="0">
              <a:lnSpc>
                <a:spcPts val="360"/>
              </a:lnSpc>
              <a:spcBef>
                <a:spcPts val="1000"/>
              </a:spcBef>
            </a:pPr>
            <a:r>
              <a:rPr sz="800" kern="0" spc="10" dirty="0">
                <a:solidFill>
                  <a:srgbClr val="231F20">
                    <a:alpha val="100000"/>
                  </a:srgbClr>
                </a:solidFill>
                <a:latin typeface="HarmonyOS Sans SC" panose="00000500000000000000" charset="-122"/>
                <a:ea typeface="HarmonyOS Sans SC" panose="00000500000000000000" charset="-122"/>
                <a:cs typeface="HarmonyOS Sans SC" panose="00000500000000000000" charset="-122"/>
              </a:rPr>
              <a:t>--</a:t>
            </a:r>
            <a:endParaRPr sz="800" dirty="0">
              <a:latin typeface="HarmonyOS Sans SC" panose="00000500000000000000" charset="-122"/>
              <a:ea typeface="HarmonyOS Sans SC" panose="00000500000000000000" charset="-122"/>
              <a:cs typeface="HarmonyOS Sans SC" panose="00000500000000000000" charset="-122"/>
            </a:endParaRPr>
          </a:p>
          <a:p>
            <a:pPr marL="86360" algn="l" rtl="0" eaLnBrk="0">
              <a:lnSpc>
                <a:spcPts val="360"/>
              </a:lnSpc>
              <a:spcBef>
                <a:spcPts val="930"/>
              </a:spcBef>
            </a:pPr>
            <a:r>
              <a:rPr sz="800" kern="0" spc="10" dirty="0">
                <a:solidFill>
                  <a:srgbClr val="231F20">
                    <a:alpha val="100000"/>
                  </a:srgbClr>
                </a:solidFill>
                <a:latin typeface="HarmonyOS Sans SC" panose="00000500000000000000" charset="-122"/>
                <a:ea typeface="HarmonyOS Sans SC" panose="00000500000000000000" charset="-122"/>
                <a:cs typeface="HarmonyOS Sans SC" panose="00000500000000000000" charset="-122"/>
              </a:rPr>
              <a:t>--</a:t>
            </a:r>
            <a:endParaRPr sz="800" dirty="0">
              <a:latin typeface="HarmonyOS Sans SC" panose="00000500000000000000" charset="-122"/>
              <a:ea typeface="HarmonyOS Sans SC" panose="00000500000000000000" charset="-122"/>
              <a:cs typeface="HarmonyOS Sans SC" panose="00000500000000000000" charset="-122"/>
            </a:endParaRPr>
          </a:p>
          <a:p>
            <a:pPr algn="l" rtl="0" eaLnBrk="0">
              <a:lnSpc>
                <a:spcPct val="120000"/>
              </a:lnSpc>
            </a:pPr>
            <a:endParaRPr sz="400" dirty="0">
              <a:latin typeface="Arial" panose="020B0604020202020204"/>
              <a:ea typeface="Arial" panose="020B0604020202020204"/>
              <a:cs typeface="Arial" panose="020B0604020202020204"/>
            </a:endParaRPr>
          </a:p>
          <a:p>
            <a:pPr marL="83185" algn="l" rtl="0" eaLnBrk="0">
              <a:lnSpc>
                <a:spcPts val="970"/>
              </a:lnSpc>
            </a:pPr>
            <a:r>
              <a:rPr sz="800" kern="0" spc="0" dirty="0">
                <a:solidFill>
                  <a:srgbClr val="231F20">
                    <a:alpha val="100000"/>
                  </a:srgbClr>
                </a:solidFill>
                <a:latin typeface="HarmonyOS Sans SC" panose="00000500000000000000" charset="-122"/>
                <a:ea typeface="HarmonyOS Sans SC" panose="00000500000000000000" charset="-122"/>
                <a:cs typeface="HarmonyOS Sans SC" panose="00000500000000000000" charset="-122"/>
              </a:rPr>
              <a:t>kg</a:t>
            </a:r>
            <a:endParaRPr sz="800" dirty="0">
              <a:latin typeface="HarmonyOS Sans SC" panose="00000500000000000000" charset="-122"/>
              <a:ea typeface="HarmonyOS Sans SC" panose="00000500000000000000" charset="-122"/>
              <a:cs typeface="HarmonyOS Sans SC" panose="00000500000000000000" charset="-122"/>
            </a:endParaRPr>
          </a:p>
        </p:txBody>
      </p:sp>
      <p:sp>
        <p:nvSpPr>
          <p:cNvPr id="5048" name="textbox 5048"/>
          <p:cNvSpPr/>
          <p:nvPr/>
        </p:nvSpPr>
        <p:spPr>
          <a:xfrm>
            <a:off x="618136" y="7282274"/>
            <a:ext cx="1589405" cy="1153794"/>
          </a:xfrm>
          <a:prstGeom prst="rect">
            <a:avLst/>
          </a:prstGeom>
          <a:noFill/>
          <a:ln w="0" cap="flat">
            <a:noFill/>
            <a:prstDash val="solid"/>
            <a:miter lim="0"/>
          </a:ln>
        </p:spPr>
        <p:txBody>
          <a:bodyPr vert="horz" wrap="square" lIns="0" tIns="0" rIns="0" bIns="0"/>
          <a:p>
            <a:pPr algn="l" rtl="0" eaLnBrk="0">
              <a:lnSpc>
                <a:spcPct val="82000"/>
              </a:lnSpc>
            </a:pPr>
            <a:endParaRPr sz="100" dirty="0">
              <a:latin typeface="Arial" panose="020B0604020202020204"/>
              <a:ea typeface="Arial" panose="020B0604020202020204"/>
              <a:cs typeface="Arial" panose="020B0604020202020204"/>
            </a:endParaRPr>
          </a:p>
          <a:p>
            <a:pPr marL="453390" algn="l" rtl="0" eaLnBrk="0">
              <a:lnSpc>
                <a:spcPct val="80000"/>
              </a:lnSpc>
            </a:pPr>
            <a:r>
              <a:rPr sz="800" kern="0" spc="70" dirty="0">
                <a:solidFill>
                  <a:srgbClr val="FFFFFF">
                    <a:alpha val="100000"/>
                  </a:srgbClr>
                </a:solidFill>
                <a:latin typeface="微软雅黑" panose="020B0503020204020204" charset="-122"/>
                <a:ea typeface="微软雅黑" panose="020B0503020204020204" charset="-122"/>
                <a:cs typeface="微软雅黑" panose="020B0503020204020204" charset="-122"/>
              </a:rPr>
              <a:t>PARAMETER</a:t>
            </a:r>
            <a:endParaRPr sz="800" dirty="0">
              <a:latin typeface="微软雅黑" panose="020B0503020204020204" charset="-122"/>
              <a:ea typeface="微软雅黑" panose="020B0503020204020204" charset="-122"/>
              <a:cs typeface="微软雅黑" panose="020B0503020204020204" charset="-122"/>
            </a:endParaRPr>
          </a:p>
          <a:p>
            <a:pPr marL="15240" algn="l" rtl="0" eaLnBrk="0">
              <a:lnSpc>
                <a:spcPct val="88000"/>
              </a:lnSpc>
              <a:spcBef>
                <a:spcPts val="550"/>
              </a:spcBef>
            </a:pPr>
            <a:r>
              <a:rPr sz="800" kern="0" spc="0" dirty="0">
                <a:solidFill>
                  <a:srgbClr val="231F20">
                    <a:alpha val="100000"/>
                  </a:srgbClr>
                </a:solidFill>
                <a:latin typeface="微软雅黑" panose="020B0503020204020204" charset="-122"/>
                <a:ea typeface="微软雅黑" panose="020B0503020204020204" charset="-122"/>
                <a:cs typeface="微软雅黑" panose="020B0503020204020204" charset="-122"/>
              </a:rPr>
              <a:t>Dimensions</a:t>
            </a:r>
            <a:r>
              <a:rPr sz="800" kern="0" spc="50" dirty="0">
                <a:solidFill>
                  <a:srgbClr val="231F20">
                    <a:alpha val="100000"/>
                  </a:srgbClr>
                </a:solidFill>
                <a:latin typeface="微软雅黑" panose="020B0503020204020204" charset="-122"/>
                <a:ea typeface="微软雅黑" panose="020B0503020204020204" charset="-122"/>
                <a:cs typeface="微软雅黑" panose="020B0503020204020204" charset="-122"/>
              </a:rPr>
              <a:t>  (</a:t>
            </a:r>
            <a:r>
              <a:rPr sz="800" kern="0" spc="0" dirty="0">
                <a:solidFill>
                  <a:srgbClr val="231F20">
                    <a:alpha val="100000"/>
                  </a:srgbClr>
                </a:solidFill>
                <a:latin typeface="微软雅黑" panose="020B0503020204020204" charset="-122"/>
                <a:ea typeface="微软雅黑" panose="020B0503020204020204" charset="-122"/>
                <a:cs typeface="微软雅黑" panose="020B0503020204020204" charset="-122"/>
              </a:rPr>
              <a:t>L</a:t>
            </a:r>
            <a:r>
              <a:rPr sz="800" kern="0" spc="50" dirty="0">
                <a:solidFill>
                  <a:srgbClr val="231F20">
                    <a:alpha val="100000"/>
                  </a:srgbClr>
                </a:solidFill>
                <a:latin typeface="微软雅黑" panose="020B0503020204020204" charset="-122"/>
                <a:ea typeface="微软雅黑" panose="020B0503020204020204" charset="-122"/>
                <a:cs typeface="微软雅黑" panose="020B0503020204020204" charset="-122"/>
              </a:rPr>
              <a:t> </a:t>
            </a:r>
            <a:r>
              <a:rPr sz="800" kern="0" spc="0" dirty="0">
                <a:solidFill>
                  <a:srgbClr val="231F20">
                    <a:alpha val="100000"/>
                  </a:srgbClr>
                </a:solidFill>
                <a:latin typeface="微软雅黑" panose="020B0503020204020204" charset="-122"/>
                <a:ea typeface="微软雅黑" panose="020B0503020204020204" charset="-122"/>
                <a:cs typeface="微软雅黑" panose="020B0503020204020204" charset="-122"/>
              </a:rPr>
              <a:t>x</a:t>
            </a:r>
            <a:r>
              <a:rPr sz="800" kern="0" spc="50" dirty="0">
                <a:solidFill>
                  <a:srgbClr val="231F20">
                    <a:alpha val="100000"/>
                  </a:srgbClr>
                </a:solidFill>
                <a:latin typeface="微软雅黑" panose="020B0503020204020204" charset="-122"/>
                <a:ea typeface="微软雅黑" panose="020B0503020204020204" charset="-122"/>
                <a:cs typeface="微软雅黑" panose="020B0503020204020204" charset="-122"/>
              </a:rPr>
              <a:t> </a:t>
            </a:r>
            <a:r>
              <a:rPr sz="800" kern="0" spc="0" dirty="0">
                <a:solidFill>
                  <a:srgbClr val="231F20">
                    <a:alpha val="100000"/>
                  </a:srgbClr>
                </a:solidFill>
                <a:latin typeface="微软雅黑" panose="020B0503020204020204" charset="-122"/>
                <a:ea typeface="微软雅黑" panose="020B0503020204020204" charset="-122"/>
                <a:cs typeface="微软雅黑" panose="020B0503020204020204" charset="-122"/>
              </a:rPr>
              <a:t>W</a:t>
            </a:r>
            <a:r>
              <a:rPr sz="800" kern="0" spc="50" dirty="0">
                <a:solidFill>
                  <a:srgbClr val="231F20">
                    <a:alpha val="100000"/>
                  </a:srgbClr>
                </a:solidFill>
                <a:latin typeface="微软雅黑" panose="020B0503020204020204" charset="-122"/>
                <a:ea typeface="微软雅黑" panose="020B0503020204020204" charset="-122"/>
                <a:cs typeface="微软雅黑" panose="020B0503020204020204" charset="-122"/>
              </a:rPr>
              <a:t> </a:t>
            </a:r>
            <a:r>
              <a:rPr sz="800" kern="0" spc="0" dirty="0">
                <a:solidFill>
                  <a:srgbClr val="231F20">
                    <a:alpha val="100000"/>
                  </a:srgbClr>
                </a:solidFill>
                <a:latin typeface="微软雅黑" panose="020B0503020204020204" charset="-122"/>
                <a:ea typeface="微软雅黑" panose="020B0503020204020204" charset="-122"/>
                <a:cs typeface="微软雅黑" panose="020B0503020204020204" charset="-122"/>
              </a:rPr>
              <a:t>x</a:t>
            </a:r>
            <a:r>
              <a:rPr sz="800" kern="0" spc="60" dirty="0">
                <a:solidFill>
                  <a:srgbClr val="231F20">
                    <a:alpha val="100000"/>
                  </a:srgbClr>
                </a:solidFill>
                <a:latin typeface="微软雅黑" panose="020B0503020204020204" charset="-122"/>
                <a:ea typeface="微软雅黑" panose="020B0503020204020204" charset="-122"/>
                <a:cs typeface="微软雅黑" panose="020B0503020204020204" charset="-122"/>
              </a:rPr>
              <a:t>  </a:t>
            </a:r>
            <a:r>
              <a:rPr sz="800" kern="0" spc="0" dirty="0">
                <a:solidFill>
                  <a:srgbClr val="231F20">
                    <a:alpha val="100000"/>
                  </a:srgbClr>
                </a:solidFill>
                <a:latin typeface="微软雅黑" panose="020B0503020204020204" charset="-122"/>
                <a:ea typeface="微软雅黑" panose="020B0503020204020204" charset="-122"/>
                <a:cs typeface="微软雅黑" panose="020B0503020204020204" charset="-122"/>
              </a:rPr>
              <a:t>H</a:t>
            </a:r>
            <a:r>
              <a:rPr sz="800" kern="0" spc="50" dirty="0">
                <a:solidFill>
                  <a:srgbClr val="231F20">
                    <a:alpha val="100000"/>
                  </a:srgbClr>
                </a:solidFill>
                <a:latin typeface="微软雅黑" panose="020B0503020204020204" charset="-122"/>
                <a:ea typeface="微软雅黑" panose="020B0503020204020204" charset="-122"/>
                <a:cs typeface="微软雅黑" panose="020B0503020204020204" charset="-122"/>
              </a:rPr>
              <a:t>)</a:t>
            </a:r>
            <a:endParaRPr sz="800" dirty="0">
              <a:latin typeface="微软雅黑" panose="020B0503020204020204" charset="-122"/>
              <a:ea typeface="微软雅黑" panose="020B0503020204020204" charset="-122"/>
              <a:cs typeface="微软雅黑" panose="020B0503020204020204" charset="-122"/>
            </a:endParaRPr>
          </a:p>
          <a:p>
            <a:pPr marL="20955" indent="-5080" algn="l" rtl="0" eaLnBrk="0">
              <a:lnSpc>
                <a:spcPct val="134000"/>
              </a:lnSpc>
              <a:spcBef>
                <a:spcPts val="395"/>
              </a:spcBef>
            </a:pPr>
            <a:r>
              <a:rPr sz="800" kern="0" spc="0" dirty="0">
                <a:solidFill>
                  <a:srgbClr val="231F20">
                    <a:alpha val="100000"/>
                  </a:srgbClr>
                </a:solidFill>
                <a:latin typeface="微软雅黑" panose="020B0503020204020204" charset="-122"/>
                <a:ea typeface="微软雅黑" panose="020B0503020204020204" charset="-122"/>
                <a:cs typeface="微软雅黑" panose="020B0503020204020204" charset="-122"/>
              </a:rPr>
              <a:t>RF</a:t>
            </a:r>
            <a:r>
              <a:rPr sz="800" kern="0" spc="40" dirty="0">
                <a:solidFill>
                  <a:srgbClr val="231F20">
                    <a:alpha val="100000"/>
                  </a:srgbClr>
                </a:solidFill>
                <a:latin typeface="微软雅黑" panose="020B0503020204020204" charset="-122"/>
                <a:ea typeface="微软雅黑" panose="020B0503020204020204" charset="-122"/>
                <a:cs typeface="微软雅黑" panose="020B0503020204020204" charset="-122"/>
              </a:rPr>
              <a:t> </a:t>
            </a:r>
            <a:r>
              <a:rPr sz="800" kern="0" spc="0" dirty="0">
                <a:solidFill>
                  <a:srgbClr val="231F20">
                    <a:alpha val="100000"/>
                  </a:srgbClr>
                </a:solidFill>
                <a:latin typeface="微软雅黑" panose="020B0503020204020204" charset="-122"/>
                <a:ea typeface="微软雅黑" panose="020B0503020204020204" charset="-122"/>
                <a:cs typeface="微软雅黑" panose="020B0503020204020204" charset="-122"/>
              </a:rPr>
              <a:t>Connectors</a:t>
            </a:r>
            <a:r>
              <a:rPr sz="800" kern="0" spc="60" dirty="0">
                <a:solidFill>
                  <a:srgbClr val="231F20">
                    <a:alpha val="100000"/>
                  </a:srgbClr>
                </a:solidFill>
                <a:latin typeface="微软雅黑" panose="020B0503020204020204" charset="-122"/>
                <a:ea typeface="微软雅黑" panose="020B0503020204020204" charset="-122"/>
                <a:cs typeface="微软雅黑" panose="020B0503020204020204" charset="-122"/>
              </a:rPr>
              <a:t> </a:t>
            </a:r>
            <a:r>
              <a:rPr sz="800" kern="0" spc="40" dirty="0">
                <a:solidFill>
                  <a:srgbClr val="231F20">
                    <a:alpha val="100000"/>
                  </a:srgbClr>
                </a:solidFill>
                <a:latin typeface="微软雅黑" panose="020B0503020204020204" charset="-122"/>
                <a:ea typeface="微软雅黑" panose="020B0503020204020204" charset="-122"/>
                <a:cs typeface="微软雅黑" panose="020B0503020204020204" charset="-122"/>
              </a:rPr>
              <a:t>(</a:t>
            </a:r>
            <a:r>
              <a:rPr sz="800" kern="0" spc="0" dirty="0">
                <a:solidFill>
                  <a:srgbClr val="231F20">
                    <a:alpha val="100000"/>
                  </a:srgbClr>
                </a:solidFill>
                <a:latin typeface="微软雅黑" panose="020B0503020204020204" charset="-122"/>
                <a:ea typeface="微软雅黑" panose="020B0503020204020204" charset="-122"/>
                <a:cs typeface="微软雅黑" panose="020B0503020204020204" charset="-122"/>
              </a:rPr>
              <a:t>Input</a:t>
            </a:r>
            <a:r>
              <a:rPr sz="800" kern="0" spc="40" dirty="0">
                <a:solidFill>
                  <a:srgbClr val="231F20">
                    <a:alpha val="100000"/>
                  </a:srgbClr>
                </a:solidFill>
                <a:latin typeface="微软雅黑" panose="020B0503020204020204" charset="-122"/>
                <a:ea typeface="微软雅黑" panose="020B0503020204020204" charset="-122"/>
                <a:cs typeface="微软雅黑" panose="020B0503020204020204" charset="-122"/>
              </a:rPr>
              <a:t> /</a:t>
            </a:r>
            <a:r>
              <a:rPr sz="800" kern="0" spc="50" dirty="0">
                <a:solidFill>
                  <a:srgbClr val="231F20">
                    <a:alpha val="100000"/>
                  </a:srgbClr>
                </a:solidFill>
                <a:latin typeface="微软雅黑" panose="020B0503020204020204" charset="-122"/>
                <a:ea typeface="微软雅黑" panose="020B0503020204020204" charset="-122"/>
                <a:cs typeface="微软雅黑" panose="020B0503020204020204" charset="-122"/>
              </a:rPr>
              <a:t> </a:t>
            </a:r>
            <a:r>
              <a:rPr sz="800" kern="0" spc="0" dirty="0">
                <a:solidFill>
                  <a:srgbClr val="231F20">
                    <a:alpha val="100000"/>
                  </a:srgbClr>
                </a:solidFill>
                <a:latin typeface="微软雅黑" panose="020B0503020204020204" charset="-122"/>
                <a:ea typeface="微软雅黑" panose="020B0503020204020204" charset="-122"/>
                <a:cs typeface="微软雅黑" panose="020B0503020204020204" charset="-122"/>
              </a:rPr>
              <a:t>Output</a:t>
            </a:r>
            <a:r>
              <a:rPr sz="800" kern="0" spc="40" dirty="0">
                <a:solidFill>
                  <a:srgbClr val="231F20">
                    <a:alpha val="100000"/>
                  </a:srgbClr>
                </a:solidFill>
                <a:latin typeface="微软雅黑" panose="020B0503020204020204" charset="-122"/>
                <a:ea typeface="微软雅黑" panose="020B0503020204020204" charset="-122"/>
                <a:cs typeface="微软雅黑" panose="020B0503020204020204" charset="-122"/>
              </a:rPr>
              <a:t>)</a:t>
            </a:r>
            <a:r>
              <a:rPr sz="800" kern="0" spc="0" dirty="0">
                <a:solidFill>
                  <a:srgbClr val="231F20">
                    <a:alpha val="100000"/>
                  </a:srgbClr>
                </a:solidFill>
                <a:latin typeface="微软雅黑" panose="020B0503020204020204" charset="-122"/>
                <a:ea typeface="微软雅黑" panose="020B0503020204020204" charset="-122"/>
                <a:cs typeface="微软雅黑" panose="020B0503020204020204" charset="-122"/>
              </a:rPr>
              <a:t>  </a:t>
            </a:r>
            <a:r>
              <a:rPr sz="800" kern="0" spc="0" dirty="0">
                <a:solidFill>
                  <a:srgbClr val="231F20">
                    <a:alpha val="100000"/>
                  </a:srgbClr>
                </a:solidFill>
                <a:latin typeface="微软雅黑" panose="020B0503020204020204" charset="-122"/>
                <a:ea typeface="微软雅黑" panose="020B0503020204020204" charset="-122"/>
                <a:cs typeface="微软雅黑" panose="020B0503020204020204" charset="-122"/>
              </a:rPr>
              <a:t>DC</a:t>
            </a:r>
            <a:r>
              <a:rPr sz="800" kern="0" spc="30" dirty="0">
                <a:solidFill>
                  <a:srgbClr val="231F20">
                    <a:alpha val="100000"/>
                  </a:srgbClr>
                </a:solidFill>
                <a:latin typeface="微软雅黑" panose="020B0503020204020204" charset="-122"/>
                <a:ea typeface="微软雅黑" panose="020B0503020204020204" charset="-122"/>
                <a:cs typeface="微软雅黑" panose="020B0503020204020204" charset="-122"/>
              </a:rPr>
              <a:t> &amp;</a:t>
            </a:r>
            <a:r>
              <a:rPr sz="800" kern="0" spc="60" dirty="0">
                <a:solidFill>
                  <a:srgbClr val="231F20">
                    <a:alpha val="100000"/>
                  </a:srgbClr>
                </a:solidFill>
                <a:latin typeface="微软雅黑" panose="020B0503020204020204" charset="-122"/>
                <a:ea typeface="微软雅黑" panose="020B0503020204020204" charset="-122"/>
                <a:cs typeface="微软雅黑" panose="020B0503020204020204" charset="-122"/>
              </a:rPr>
              <a:t> </a:t>
            </a:r>
            <a:r>
              <a:rPr sz="800" kern="0" spc="0" dirty="0">
                <a:solidFill>
                  <a:srgbClr val="231F20">
                    <a:alpha val="100000"/>
                  </a:srgbClr>
                </a:solidFill>
                <a:latin typeface="微软雅黑" panose="020B0503020204020204" charset="-122"/>
                <a:ea typeface="微软雅黑" panose="020B0503020204020204" charset="-122"/>
                <a:cs typeface="微软雅黑" panose="020B0503020204020204" charset="-122"/>
              </a:rPr>
              <a:t>Control</a:t>
            </a:r>
            <a:r>
              <a:rPr sz="800" kern="0" spc="50" dirty="0">
                <a:solidFill>
                  <a:srgbClr val="231F20">
                    <a:alpha val="100000"/>
                  </a:srgbClr>
                </a:solidFill>
                <a:latin typeface="微软雅黑" panose="020B0503020204020204" charset="-122"/>
                <a:ea typeface="微软雅黑" panose="020B0503020204020204" charset="-122"/>
                <a:cs typeface="微软雅黑" panose="020B0503020204020204" charset="-122"/>
              </a:rPr>
              <a:t> </a:t>
            </a:r>
            <a:r>
              <a:rPr sz="800" kern="0" spc="0" dirty="0">
                <a:solidFill>
                  <a:srgbClr val="231F20">
                    <a:alpha val="100000"/>
                  </a:srgbClr>
                </a:solidFill>
                <a:latin typeface="微软雅黑" panose="020B0503020204020204" charset="-122"/>
                <a:ea typeface="微软雅黑" panose="020B0503020204020204" charset="-122"/>
                <a:cs typeface="微软雅黑" panose="020B0503020204020204" charset="-122"/>
              </a:rPr>
              <a:t>Connector</a:t>
            </a:r>
            <a:endParaRPr sz="800" dirty="0">
              <a:latin typeface="微软雅黑" panose="020B0503020204020204" charset="-122"/>
              <a:ea typeface="微软雅黑" panose="020B0503020204020204" charset="-122"/>
              <a:cs typeface="微软雅黑" panose="020B0503020204020204" charset="-122"/>
            </a:endParaRPr>
          </a:p>
          <a:p>
            <a:pPr marL="12700" algn="l" rtl="0" eaLnBrk="0">
              <a:lnSpc>
                <a:spcPct val="88000"/>
              </a:lnSpc>
              <a:spcBef>
                <a:spcPts val="215"/>
              </a:spcBef>
            </a:pPr>
            <a:r>
              <a:rPr sz="800" kern="0" spc="-10" dirty="0">
                <a:solidFill>
                  <a:srgbClr val="231F20">
                    <a:alpha val="100000"/>
                  </a:srgbClr>
                </a:solidFill>
                <a:latin typeface="微软雅黑" panose="020B0503020204020204" charset="-122"/>
                <a:ea typeface="微软雅黑" panose="020B0503020204020204" charset="-122"/>
                <a:cs typeface="微软雅黑" panose="020B0503020204020204" charset="-122"/>
              </a:rPr>
              <a:t>Cooling</a:t>
            </a:r>
            <a:endParaRPr sz="800" dirty="0">
              <a:latin typeface="微软雅黑" panose="020B0503020204020204" charset="-122"/>
              <a:ea typeface="微软雅黑" panose="020B0503020204020204" charset="-122"/>
              <a:cs typeface="微软雅黑" panose="020B0503020204020204" charset="-122"/>
            </a:endParaRPr>
          </a:p>
          <a:p>
            <a:pPr marL="15240" algn="l" rtl="0" eaLnBrk="0">
              <a:lnSpc>
                <a:spcPts val="1415"/>
              </a:lnSpc>
            </a:pPr>
            <a:r>
              <a:rPr sz="800" kern="0" spc="-30" dirty="0">
                <a:solidFill>
                  <a:srgbClr val="231F20">
                    <a:alpha val="100000"/>
                  </a:srgbClr>
                </a:solidFill>
                <a:latin typeface="微软雅黑" panose="020B0503020204020204" charset="-122"/>
                <a:ea typeface="微软雅黑" panose="020B0503020204020204" charset="-122"/>
                <a:cs typeface="微软雅黑" panose="020B0503020204020204" charset="-122"/>
              </a:rPr>
              <a:t>Mounting</a:t>
            </a:r>
            <a:endParaRPr sz="800" dirty="0">
              <a:latin typeface="微软雅黑" panose="020B0503020204020204" charset="-122"/>
              <a:ea typeface="微软雅黑" panose="020B0503020204020204" charset="-122"/>
              <a:cs typeface="微软雅黑" panose="020B0503020204020204" charset="-122"/>
            </a:endParaRPr>
          </a:p>
          <a:p>
            <a:pPr marL="13970" algn="l" rtl="0" eaLnBrk="0">
              <a:lnSpc>
                <a:spcPts val="1280"/>
              </a:lnSpc>
            </a:pPr>
            <a:r>
              <a:rPr sz="800" kern="0" spc="-10" dirty="0">
                <a:solidFill>
                  <a:srgbClr val="231F20">
                    <a:alpha val="100000"/>
                  </a:srgbClr>
                </a:solidFill>
                <a:latin typeface="微软雅黑" panose="020B0503020204020204" charset="-122"/>
                <a:ea typeface="微软雅黑" panose="020B0503020204020204" charset="-122"/>
                <a:cs typeface="微软雅黑" panose="020B0503020204020204" charset="-122"/>
              </a:rPr>
              <a:t>Weight</a:t>
            </a:r>
            <a:endParaRPr sz="800" dirty="0">
              <a:latin typeface="微软雅黑" panose="020B0503020204020204" charset="-122"/>
              <a:ea typeface="微软雅黑" panose="020B0503020204020204" charset="-122"/>
              <a:cs typeface="微软雅黑" panose="020B0503020204020204" charset="-122"/>
            </a:endParaRPr>
          </a:p>
        </p:txBody>
      </p:sp>
      <p:sp>
        <p:nvSpPr>
          <p:cNvPr id="5052" name="textbox 5052"/>
          <p:cNvSpPr/>
          <p:nvPr/>
        </p:nvSpPr>
        <p:spPr>
          <a:xfrm>
            <a:off x="4099925" y="1524311"/>
            <a:ext cx="1650364" cy="178435"/>
          </a:xfrm>
          <a:prstGeom prst="rect">
            <a:avLst/>
          </a:prstGeom>
          <a:noFill/>
          <a:ln w="0" cap="flat">
            <a:noFill/>
            <a:prstDash val="solid"/>
            <a:miter lim="0"/>
          </a:ln>
        </p:spPr>
        <p:txBody>
          <a:bodyPr vert="horz" wrap="square" lIns="0" tIns="0" rIns="0" bIns="0"/>
          <a:p>
            <a:pPr algn="l" rtl="0" eaLnBrk="0">
              <a:lnSpc>
                <a:spcPct val="84000"/>
              </a:lnSpc>
            </a:pPr>
            <a:endParaRPr sz="100" dirty="0">
              <a:latin typeface="Arial" panose="020B0604020202020204"/>
              <a:ea typeface="Arial" panose="020B0604020202020204"/>
              <a:cs typeface="Arial" panose="020B0604020202020204"/>
            </a:endParaRPr>
          </a:p>
          <a:p>
            <a:pPr marL="12700" algn="l" rtl="0" eaLnBrk="0">
              <a:lnSpc>
                <a:spcPct val="100000"/>
              </a:lnSpc>
            </a:pPr>
            <a:r>
              <a:rPr sz="1000" kern="0" spc="-20" dirty="0">
                <a:solidFill>
                  <a:srgbClr val="1F2B4A">
                    <a:alpha val="100000"/>
                  </a:srgbClr>
                </a:solidFill>
                <a:latin typeface="微软雅黑" panose="020B0503020204020204" charset="-122"/>
                <a:ea typeface="微软雅黑" panose="020B0503020204020204" charset="-122"/>
                <a:cs typeface="微软雅黑" panose="020B0503020204020204" charset="-122"/>
              </a:rPr>
              <a:t>Output</a:t>
            </a:r>
            <a:r>
              <a:rPr sz="1000" kern="0" spc="70" dirty="0">
                <a:solidFill>
                  <a:srgbClr val="1F2B4A">
                    <a:alpha val="100000"/>
                  </a:srgbClr>
                </a:solidFill>
                <a:latin typeface="微软雅黑" panose="020B0503020204020204" charset="-122"/>
                <a:ea typeface="微软雅黑" panose="020B0503020204020204" charset="-122"/>
                <a:cs typeface="微软雅黑" panose="020B0503020204020204" charset="-122"/>
              </a:rPr>
              <a:t> </a:t>
            </a:r>
            <a:r>
              <a:rPr sz="1000" kern="0" spc="-20" dirty="0">
                <a:solidFill>
                  <a:srgbClr val="1F2B4A">
                    <a:alpha val="100000"/>
                  </a:srgbClr>
                </a:solidFill>
                <a:latin typeface="微软雅黑" panose="020B0503020204020204" charset="-122"/>
                <a:ea typeface="微软雅黑" panose="020B0503020204020204" charset="-122"/>
                <a:cs typeface="微软雅黑" panose="020B0503020204020204" charset="-122"/>
              </a:rPr>
              <a:t>Power Cur</a:t>
            </a:r>
            <a:r>
              <a:rPr sz="1000" kern="0" spc="-30" dirty="0">
                <a:solidFill>
                  <a:srgbClr val="1F2B4A">
                    <a:alpha val="100000"/>
                  </a:srgbClr>
                </a:solidFill>
                <a:latin typeface="微软雅黑" panose="020B0503020204020204" charset="-122"/>
                <a:ea typeface="微软雅黑" panose="020B0503020204020204" charset="-122"/>
                <a:cs typeface="微软雅黑" panose="020B0503020204020204" charset="-122"/>
              </a:rPr>
              <a:t>ve Graph:</a:t>
            </a:r>
            <a:endParaRPr sz="1000" dirty="0">
              <a:latin typeface="微软雅黑" panose="020B0503020204020204" charset="-122"/>
              <a:ea typeface="微软雅黑" panose="020B0503020204020204" charset="-122"/>
              <a:cs typeface="微软雅黑" panose="020B0503020204020204" charset="-122"/>
            </a:endParaRPr>
          </a:p>
        </p:txBody>
      </p:sp>
      <p:sp>
        <p:nvSpPr>
          <p:cNvPr id="5054" name="textbox 5054"/>
          <p:cNvSpPr/>
          <p:nvPr/>
        </p:nvSpPr>
        <p:spPr>
          <a:xfrm>
            <a:off x="628660" y="4370942"/>
            <a:ext cx="1450339" cy="2630804"/>
          </a:xfrm>
          <a:prstGeom prst="rect">
            <a:avLst/>
          </a:prstGeom>
          <a:noFill/>
          <a:ln w="0" cap="flat">
            <a:noFill/>
            <a:prstDash val="solid"/>
            <a:miter lim="0"/>
          </a:ln>
        </p:spPr>
        <p:txBody>
          <a:bodyPr vert="horz" wrap="square" lIns="0" tIns="0" rIns="0" bIns="0"/>
          <a:p>
            <a:pPr algn="l" rtl="0" eaLnBrk="0">
              <a:lnSpc>
                <a:spcPct val="81000"/>
              </a:lnSpc>
            </a:pPr>
            <a:endParaRPr sz="100" dirty="0">
              <a:latin typeface="Arial" panose="020B0604020202020204"/>
              <a:ea typeface="Arial" panose="020B0604020202020204"/>
              <a:cs typeface="Arial" panose="020B0604020202020204"/>
            </a:endParaRPr>
          </a:p>
          <a:p>
            <a:pPr marL="20955" algn="l" rtl="0" eaLnBrk="0">
              <a:lnSpc>
                <a:spcPct val="80000"/>
              </a:lnSpc>
            </a:pPr>
            <a:r>
              <a:rPr sz="1100" kern="0" spc="70" dirty="0">
                <a:solidFill>
                  <a:srgbClr val="FFFFFF">
                    <a:alpha val="100000"/>
                  </a:srgbClr>
                </a:solidFill>
                <a:latin typeface="微软雅黑" panose="020B0503020204020204" charset="-122"/>
                <a:ea typeface="微软雅黑" panose="020B0503020204020204" charset="-122"/>
                <a:cs typeface="微软雅黑" panose="020B0503020204020204" charset="-122"/>
              </a:rPr>
              <a:t>PARAMETER</a:t>
            </a:r>
            <a:endParaRPr sz="1100" dirty="0">
              <a:latin typeface="微软雅黑" panose="020B0503020204020204" charset="-122"/>
              <a:ea typeface="微软雅黑" panose="020B0503020204020204" charset="-122"/>
              <a:cs typeface="微软雅黑" panose="020B0503020204020204" charset="-122"/>
            </a:endParaRPr>
          </a:p>
          <a:p>
            <a:pPr marL="17145" indent="-4445" algn="l" rtl="0" eaLnBrk="0">
              <a:lnSpc>
                <a:spcPct val="128000"/>
              </a:lnSpc>
              <a:spcBef>
                <a:spcPts val="30"/>
              </a:spcBef>
            </a:pPr>
            <a:r>
              <a:rPr sz="1100" kern="0" spc="0" dirty="0">
                <a:solidFill>
                  <a:srgbClr val="231F20">
                    <a:alpha val="100000"/>
                  </a:srgbClr>
                </a:solidFill>
                <a:latin typeface="微软雅黑" panose="020B0503020204020204" charset="-122"/>
                <a:ea typeface="微软雅黑" panose="020B0503020204020204" charset="-122"/>
                <a:cs typeface="微软雅黑" panose="020B0503020204020204" charset="-122"/>
              </a:rPr>
              <a:t>Operating</a:t>
            </a:r>
            <a:r>
              <a:rPr sz="1100" kern="0" spc="100" dirty="0">
                <a:solidFill>
                  <a:srgbClr val="231F20">
                    <a:alpha val="100000"/>
                  </a:srgbClr>
                </a:solidFill>
                <a:latin typeface="微软雅黑" panose="020B0503020204020204" charset="-122"/>
                <a:ea typeface="微软雅黑" panose="020B0503020204020204" charset="-122"/>
                <a:cs typeface="微软雅黑" panose="020B0503020204020204" charset="-122"/>
              </a:rPr>
              <a:t> </a:t>
            </a:r>
            <a:r>
              <a:rPr sz="1100" kern="0" spc="0" dirty="0">
                <a:solidFill>
                  <a:srgbClr val="231F20">
                    <a:alpha val="100000"/>
                  </a:srgbClr>
                </a:solidFill>
                <a:latin typeface="微软雅黑" panose="020B0503020204020204" charset="-122"/>
                <a:ea typeface="微软雅黑" panose="020B0503020204020204" charset="-122"/>
                <a:cs typeface="微软雅黑" panose="020B0503020204020204" charset="-122"/>
              </a:rPr>
              <a:t>Fre</a:t>
            </a:r>
            <a:r>
              <a:rPr sz="1100" kern="0" spc="-10" dirty="0">
                <a:solidFill>
                  <a:srgbClr val="231F20">
                    <a:alpha val="100000"/>
                  </a:srgbClr>
                </a:solidFill>
                <a:latin typeface="微软雅黑" panose="020B0503020204020204" charset="-122"/>
                <a:ea typeface="微软雅黑" panose="020B0503020204020204" charset="-122"/>
                <a:cs typeface="微软雅黑" panose="020B0503020204020204" charset="-122"/>
              </a:rPr>
              <a:t>quency</a:t>
            </a:r>
            <a:r>
              <a:rPr sz="1100" kern="0" spc="0" dirty="0">
                <a:solidFill>
                  <a:srgbClr val="231F20">
                    <a:alpha val="100000"/>
                  </a:srgbClr>
                </a:solidFill>
                <a:latin typeface="微软雅黑" panose="020B0503020204020204" charset="-122"/>
                <a:ea typeface="微软雅黑" panose="020B0503020204020204" charset="-122"/>
                <a:cs typeface="微软雅黑" panose="020B0503020204020204" charset="-122"/>
              </a:rPr>
              <a:t> </a:t>
            </a:r>
            <a:r>
              <a:rPr sz="1100" kern="0" spc="40" dirty="0">
                <a:solidFill>
                  <a:srgbClr val="231F20">
                    <a:alpha val="100000"/>
                  </a:srgbClr>
                </a:solidFill>
                <a:latin typeface="微软雅黑" panose="020B0503020204020204" charset="-122"/>
                <a:ea typeface="微软雅黑" panose="020B0503020204020204" charset="-122"/>
                <a:cs typeface="微软雅黑" panose="020B0503020204020204" charset="-122"/>
              </a:rPr>
              <a:t>RF</a:t>
            </a:r>
            <a:r>
              <a:rPr sz="1100" kern="0" spc="150" dirty="0">
                <a:solidFill>
                  <a:srgbClr val="231F20">
                    <a:alpha val="100000"/>
                  </a:srgbClr>
                </a:solidFill>
                <a:latin typeface="微软雅黑" panose="020B0503020204020204" charset="-122"/>
                <a:ea typeface="微软雅黑" panose="020B0503020204020204" charset="-122"/>
                <a:cs typeface="微软雅黑" panose="020B0503020204020204" charset="-122"/>
              </a:rPr>
              <a:t> </a:t>
            </a:r>
            <a:r>
              <a:rPr sz="1100" kern="0" spc="40" dirty="0">
                <a:solidFill>
                  <a:srgbClr val="231F20">
                    <a:alpha val="100000"/>
                  </a:srgbClr>
                </a:solidFill>
                <a:latin typeface="微软雅黑" panose="020B0503020204020204" charset="-122"/>
                <a:ea typeface="微软雅黑" panose="020B0503020204020204" charset="-122"/>
                <a:cs typeface="微软雅黑" panose="020B0503020204020204" charset="-122"/>
              </a:rPr>
              <a:t>INPUT</a:t>
            </a:r>
            <a:endParaRPr sz="1100" dirty="0">
              <a:latin typeface="微软雅黑" panose="020B0503020204020204" charset="-122"/>
              <a:ea typeface="微软雅黑" panose="020B0503020204020204" charset="-122"/>
              <a:cs typeface="微软雅黑" panose="020B0503020204020204" charset="-122"/>
            </a:endParaRPr>
          </a:p>
          <a:p>
            <a:pPr marL="17145" algn="l" rtl="0" eaLnBrk="0">
              <a:lnSpc>
                <a:spcPct val="83000"/>
              </a:lnSpc>
              <a:spcBef>
                <a:spcPts val="655"/>
              </a:spcBef>
            </a:pPr>
            <a:r>
              <a:rPr sz="1100" kern="0" spc="10" dirty="0">
                <a:solidFill>
                  <a:srgbClr val="231F20">
                    <a:alpha val="100000"/>
                  </a:srgbClr>
                </a:solidFill>
                <a:latin typeface="微软雅黑" panose="020B0503020204020204" charset="-122"/>
                <a:ea typeface="微软雅黑" panose="020B0503020204020204" charset="-122"/>
                <a:cs typeface="微软雅黑" panose="020B0503020204020204" charset="-122"/>
              </a:rPr>
              <a:t>Power Gain</a:t>
            </a:r>
            <a:endParaRPr sz="1100" dirty="0">
              <a:latin typeface="微软雅黑" panose="020B0503020204020204" charset="-122"/>
              <a:ea typeface="微软雅黑" panose="020B0503020204020204" charset="-122"/>
              <a:cs typeface="微软雅黑" panose="020B0503020204020204" charset="-122"/>
            </a:endParaRPr>
          </a:p>
          <a:p>
            <a:pPr marL="17145" algn="l" rtl="0" eaLnBrk="0">
              <a:lnSpc>
                <a:spcPct val="128000"/>
              </a:lnSpc>
              <a:spcBef>
                <a:spcPts val="230"/>
              </a:spcBef>
            </a:pPr>
            <a:r>
              <a:rPr sz="1100" kern="0" spc="-10" dirty="0">
                <a:solidFill>
                  <a:srgbClr val="231F20">
                    <a:alpha val="100000"/>
                  </a:srgbClr>
                </a:solidFill>
                <a:latin typeface="微软雅黑" panose="020B0503020204020204" charset="-122"/>
                <a:ea typeface="微软雅黑" panose="020B0503020204020204" charset="-122"/>
                <a:cs typeface="微软雅黑" panose="020B0503020204020204" charset="-122"/>
              </a:rPr>
              <a:t>P-sat Output</a:t>
            </a:r>
            <a:r>
              <a:rPr sz="1100" kern="0" spc="120" dirty="0">
                <a:solidFill>
                  <a:srgbClr val="231F20">
                    <a:alpha val="100000"/>
                  </a:srgbClr>
                </a:solidFill>
                <a:latin typeface="微软雅黑" panose="020B0503020204020204" charset="-122"/>
                <a:ea typeface="微软雅黑" panose="020B0503020204020204" charset="-122"/>
                <a:cs typeface="微软雅黑" panose="020B0503020204020204" charset="-122"/>
              </a:rPr>
              <a:t> </a:t>
            </a:r>
            <a:r>
              <a:rPr sz="1100" kern="0" spc="-10" dirty="0">
                <a:solidFill>
                  <a:srgbClr val="231F20">
                    <a:alpha val="100000"/>
                  </a:srgbClr>
                </a:solidFill>
                <a:latin typeface="微软雅黑" panose="020B0503020204020204" charset="-122"/>
                <a:ea typeface="微软雅黑" panose="020B0503020204020204" charset="-122"/>
                <a:cs typeface="微软雅黑" panose="020B0503020204020204" charset="-122"/>
              </a:rPr>
              <a:t>Power</a:t>
            </a:r>
            <a:r>
              <a:rPr sz="1100" kern="0" spc="0" dirty="0">
                <a:solidFill>
                  <a:srgbClr val="231F20">
                    <a:alpha val="100000"/>
                  </a:srgbClr>
                </a:solidFill>
                <a:latin typeface="微软雅黑" panose="020B0503020204020204" charset="-122"/>
                <a:ea typeface="微软雅黑" panose="020B0503020204020204" charset="-122"/>
                <a:cs typeface="微软雅黑" panose="020B0503020204020204" charset="-122"/>
              </a:rPr>
              <a:t>    </a:t>
            </a:r>
            <a:r>
              <a:rPr sz="1100" kern="0" spc="20" dirty="0">
                <a:solidFill>
                  <a:srgbClr val="231F20">
                    <a:alpha val="100000"/>
                  </a:srgbClr>
                </a:solidFill>
                <a:latin typeface="微软雅黑" panose="020B0503020204020204" charset="-122"/>
                <a:ea typeface="微软雅黑" panose="020B0503020204020204" charset="-122"/>
                <a:cs typeface="微软雅黑" panose="020B0503020204020204" charset="-122"/>
              </a:rPr>
              <a:t>Power Gain</a:t>
            </a:r>
            <a:r>
              <a:rPr sz="1100" kern="0" spc="100" dirty="0">
                <a:solidFill>
                  <a:srgbClr val="231F20">
                    <a:alpha val="100000"/>
                  </a:srgbClr>
                </a:solidFill>
                <a:latin typeface="微软雅黑" panose="020B0503020204020204" charset="-122"/>
                <a:ea typeface="微软雅黑" panose="020B0503020204020204" charset="-122"/>
                <a:cs typeface="微软雅黑" panose="020B0503020204020204" charset="-122"/>
              </a:rPr>
              <a:t> </a:t>
            </a:r>
            <a:r>
              <a:rPr sz="1100" kern="0" spc="20" dirty="0">
                <a:solidFill>
                  <a:srgbClr val="231F20">
                    <a:alpha val="100000"/>
                  </a:srgbClr>
                </a:solidFill>
                <a:latin typeface="微软雅黑" panose="020B0503020204020204" charset="-122"/>
                <a:ea typeface="微软雅黑" panose="020B0503020204020204" charset="-122"/>
                <a:cs typeface="微软雅黑" panose="020B0503020204020204" charset="-122"/>
              </a:rPr>
              <a:t>Flatn</a:t>
            </a:r>
            <a:r>
              <a:rPr sz="1100" kern="0" spc="10" dirty="0">
                <a:solidFill>
                  <a:srgbClr val="231F20">
                    <a:alpha val="100000"/>
                  </a:srgbClr>
                </a:solidFill>
                <a:latin typeface="微软雅黑" panose="020B0503020204020204" charset="-122"/>
                <a:ea typeface="微软雅黑" panose="020B0503020204020204" charset="-122"/>
                <a:cs typeface="微软雅黑" panose="020B0503020204020204" charset="-122"/>
              </a:rPr>
              <a:t>ess</a:t>
            </a:r>
            <a:endParaRPr sz="1100" dirty="0">
              <a:latin typeface="微软雅黑" panose="020B0503020204020204" charset="-122"/>
              <a:ea typeface="微软雅黑" panose="020B0503020204020204" charset="-122"/>
              <a:cs typeface="微软雅黑" panose="020B0503020204020204" charset="-122"/>
            </a:endParaRPr>
          </a:p>
          <a:p>
            <a:pPr marL="12700" indent="6985" algn="l" rtl="0" eaLnBrk="0">
              <a:lnSpc>
                <a:spcPct val="133000"/>
              </a:lnSpc>
              <a:spcBef>
                <a:spcPts val="160"/>
              </a:spcBef>
            </a:pPr>
            <a:r>
              <a:rPr sz="1100" kern="0" spc="-20" dirty="0">
                <a:solidFill>
                  <a:srgbClr val="231F20">
                    <a:alpha val="100000"/>
                  </a:srgbClr>
                </a:solidFill>
                <a:latin typeface="微软雅黑" panose="020B0503020204020204" charset="-122"/>
                <a:ea typeface="微软雅黑" panose="020B0503020204020204" charset="-122"/>
                <a:cs typeface="微软雅黑" panose="020B0503020204020204" charset="-122"/>
              </a:rPr>
              <a:t>In/Out</a:t>
            </a:r>
            <a:r>
              <a:rPr sz="1100" kern="0" spc="110" dirty="0">
                <a:solidFill>
                  <a:srgbClr val="231F20">
                    <a:alpha val="100000"/>
                  </a:srgbClr>
                </a:solidFill>
                <a:latin typeface="微软雅黑" panose="020B0503020204020204" charset="-122"/>
                <a:ea typeface="微软雅黑" panose="020B0503020204020204" charset="-122"/>
                <a:cs typeface="微软雅黑" panose="020B0503020204020204" charset="-122"/>
              </a:rPr>
              <a:t> </a:t>
            </a:r>
            <a:r>
              <a:rPr sz="1100" kern="0" spc="-20" dirty="0">
                <a:solidFill>
                  <a:srgbClr val="231F20">
                    <a:alpha val="100000"/>
                  </a:srgbClr>
                </a:solidFill>
                <a:latin typeface="微软雅黑" panose="020B0503020204020204" charset="-122"/>
                <a:ea typeface="微软雅黑" panose="020B0503020204020204" charset="-122"/>
                <a:cs typeface="微软雅黑" panose="020B0503020204020204" charset="-122"/>
              </a:rPr>
              <a:t>Imp</a:t>
            </a:r>
            <a:r>
              <a:rPr sz="1100" kern="0" spc="-30" dirty="0">
                <a:solidFill>
                  <a:srgbClr val="231F20">
                    <a:alpha val="100000"/>
                  </a:srgbClr>
                </a:solidFill>
                <a:latin typeface="微软雅黑" panose="020B0503020204020204" charset="-122"/>
                <a:ea typeface="微软雅黑" panose="020B0503020204020204" charset="-122"/>
                <a:cs typeface="微软雅黑" panose="020B0503020204020204" charset="-122"/>
              </a:rPr>
              <a:t>edance</a:t>
            </a:r>
            <a:r>
              <a:rPr sz="1100" kern="0" spc="0" dirty="0">
                <a:solidFill>
                  <a:srgbClr val="231F20">
                    <a:alpha val="100000"/>
                  </a:srgbClr>
                </a:solidFill>
                <a:latin typeface="微软雅黑" panose="020B0503020204020204" charset="-122"/>
                <a:ea typeface="微软雅黑" panose="020B0503020204020204" charset="-122"/>
                <a:cs typeface="微软雅黑" panose="020B0503020204020204" charset="-122"/>
              </a:rPr>
              <a:t>       </a:t>
            </a:r>
            <a:r>
              <a:rPr sz="1100" kern="0" spc="10" dirty="0">
                <a:solidFill>
                  <a:srgbClr val="231F20">
                    <a:alpha val="100000"/>
                  </a:srgbClr>
                </a:solidFill>
                <a:latin typeface="微软雅黑" panose="020B0503020204020204" charset="-122"/>
                <a:ea typeface="微软雅黑" panose="020B0503020204020204" charset="-122"/>
                <a:cs typeface="微软雅黑" panose="020B0503020204020204" charset="-122"/>
              </a:rPr>
              <a:t>Spurious Signals</a:t>
            </a:r>
            <a:r>
              <a:rPr sz="1100" kern="0" spc="0" dirty="0">
                <a:solidFill>
                  <a:srgbClr val="231F20">
                    <a:alpha val="100000"/>
                  </a:srgbClr>
                </a:solidFill>
                <a:latin typeface="微软雅黑" panose="020B0503020204020204" charset="-122"/>
                <a:ea typeface="微软雅黑" panose="020B0503020204020204" charset="-122"/>
                <a:cs typeface="微软雅黑" panose="020B0503020204020204" charset="-122"/>
              </a:rPr>
              <a:t>        </a:t>
            </a:r>
            <a:r>
              <a:rPr sz="1100" kern="0" spc="0" dirty="0">
                <a:solidFill>
                  <a:srgbClr val="231F20">
                    <a:alpha val="100000"/>
                  </a:srgbClr>
                </a:solidFill>
                <a:latin typeface="微软雅黑" panose="020B0503020204020204" charset="-122"/>
                <a:ea typeface="微软雅黑" panose="020B0503020204020204" charset="-122"/>
                <a:cs typeface="微软雅黑" panose="020B0503020204020204" charset="-122"/>
              </a:rPr>
              <a:t>Harmonic</a:t>
            </a:r>
            <a:r>
              <a:rPr sz="1100" kern="0" spc="70" dirty="0">
                <a:solidFill>
                  <a:srgbClr val="231F20">
                    <a:alpha val="100000"/>
                  </a:srgbClr>
                </a:solidFill>
                <a:latin typeface="微软雅黑" panose="020B0503020204020204" charset="-122"/>
                <a:ea typeface="微软雅黑" panose="020B0503020204020204" charset="-122"/>
                <a:cs typeface="微软雅黑" panose="020B0503020204020204" charset="-122"/>
              </a:rPr>
              <a:t>  </a:t>
            </a:r>
            <a:r>
              <a:rPr sz="1100" kern="0" spc="0" dirty="0">
                <a:solidFill>
                  <a:srgbClr val="231F20">
                    <a:alpha val="100000"/>
                  </a:srgbClr>
                </a:solidFill>
                <a:latin typeface="微软雅黑" panose="020B0503020204020204" charset="-122"/>
                <a:ea typeface="微软雅黑" panose="020B0503020204020204" charset="-122"/>
                <a:cs typeface="微软雅黑" panose="020B0503020204020204" charset="-122"/>
              </a:rPr>
              <a:t>Signals</a:t>
            </a:r>
            <a:r>
              <a:rPr sz="1100" kern="0" spc="-10" dirty="0">
                <a:solidFill>
                  <a:srgbClr val="231F20">
                    <a:alpha val="100000"/>
                  </a:srgbClr>
                </a:solidFill>
                <a:latin typeface="微软雅黑" panose="020B0503020204020204" charset="-122"/>
                <a:ea typeface="微软雅黑" panose="020B0503020204020204" charset="-122"/>
                <a:cs typeface="微软雅黑" panose="020B0503020204020204" charset="-122"/>
              </a:rPr>
              <a:t>      </a:t>
            </a:r>
            <a:r>
              <a:rPr sz="1100" kern="0" spc="-10" dirty="0">
                <a:solidFill>
                  <a:srgbClr val="231F20">
                    <a:alpha val="100000"/>
                  </a:srgbClr>
                </a:solidFill>
                <a:latin typeface="微软雅黑" panose="020B0503020204020204" charset="-122"/>
                <a:ea typeface="微软雅黑" panose="020B0503020204020204" charset="-122"/>
                <a:cs typeface="微软雅黑" panose="020B0503020204020204" charset="-122"/>
              </a:rPr>
              <a:t>Operating</a:t>
            </a:r>
            <a:r>
              <a:rPr sz="1100" kern="0" spc="-20" dirty="0">
                <a:solidFill>
                  <a:srgbClr val="231F20">
                    <a:alpha val="100000"/>
                  </a:srgbClr>
                </a:solidFill>
                <a:latin typeface="微软雅黑" panose="020B0503020204020204" charset="-122"/>
                <a:ea typeface="微软雅黑" panose="020B0503020204020204" charset="-122"/>
                <a:cs typeface="微软雅黑" panose="020B0503020204020204" charset="-122"/>
              </a:rPr>
              <a:t> Voltage</a:t>
            </a:r>
            <a:r>
              <a:rPr sz="1100" kern="0" spc="0" dirty="0">
                <a:solidFill>
                  <a:srgbClr val="231F20">
                    <a:alpha val="100000"/>
                  </a:srgbClr>
                </a:solidFill>
                <a:latin typeface="微软雅黑" panose="020B0503020204020204" charset="-122"/>
                <a:ea typeface="微软雅黑" panose="020B0503020204020204" charset="-122"/>
                <a:cs typeface="微软雅黑" panose="020B0503020204020204" charset="-122"/>
              </a:rPr>
              <a:t>      </a:t>
            </a:r>
            <a:r>
              <a:rPr sz="1100" kern="0" spc="-10" dirty="0">
                <a:solidFill>
                  <a:srgbClr val="231F20">
                    <a:alpha val="100000"/>
                  </a:srgbClr>
                </a:solidFill>
                <a:latin typeface="微软雅黑" panose="020B0503020204020204" charset="-122"/>
                <a:ea typeface="微软雅黑" panose="020B0503020204020204" charset="-122"/>
                <a:cs typeface="微软雅黑" panose="020B0503020204020204" charset="-122"/>
              </a:rPr>
              <a:t>power dissipation       </a:t>
            </a:r>
            <a:r>
              <a:rPr sz="1100" kern="0" spc="10" dirty="0">
                <a:solidFill>
                  <a:srgbClr val="231F20">
                    <a:alpha val="100000"/>
                  </a:srgbClr>
                </a:solidFill>
                <a:latin typeface="微软雅黑" panose="020B0503020204020204" charset="-122"/>
                <a:ea typeface="微软雅黑" panose="020B0503020204020204" charset="-122"/>
                <a:cs typeface="微软雅黑" panose="020B0503020204020204" charset="-122"/>
              </a:rPr>
              <a:t>Input VSWR</a:t>
            </a:r>
            <a:endParaRPr sz="1100" dirty="0">
              <a:latin typeface="微软雅黑" panose="020B0503020204020204" charset="-122"/>
              <a:ea typeface="微软雅黑" panose="020B0503020204020204" charset="-122"/>
              <a:cs typeface="微软雅黑" panose="020B0503020204020204" charset="-122"/>
            </a:endParaRPr>
          </a:p>
        </p:txBody>
      </p:sp>
      <p:pic>
        <p:nvPicPr>
          <p:cNvPr id="5056" name="picture 5056"/>
          <p:cNvPicPr>
            <a:picLocks noChangeAspect="1"/>
          </p:cNvPicPr>
          <p:nvPr/>
        </p:nvPicPr>
        <p:blipFill>
          <a:blip r:embed="rId6"/>
          <a:stretch>
            <a:fillRect/>
          </a:stretch>
        </p:blipFill>
        <p:spPr>
          <a:xfrm rot="21600000">
            <a:off x="679874" y="1223957"/>
            <a:ext cx="2442918" cy="2709195"/>
          </a:xfrm>
          <a:prstGeom prst="rect">
            <a:avLst/>
          </a:prstGeom>
        </p:spPr>
      </p:pic>
      <p:sp>
        <p:nvSpPr>
          <p:cNvPr id="5058" name="textbox 5058"/>
          <p:cNvSpPr/>
          <p:nvPr/>
        </p:nvSpPr>
        <p:spPr>
          <a:xfrm>
            <a:off x="218170" y="595597"/>
            <a:ext cx="7074534" cy="817244"/>
          </a:xfrm>
          <a:prstGeom prst="rect">
            <a:avLst/>
          </a:prstGeom>
          <a:solidFill>
            <a:srgbClr val="E6E7E9">
              <a:alpha val="100000"/>
            </a:srgbClr>
          </a:solidFill>
          <a:ln w="0" cap="flat">
            <a:noFill/>
            <a:prstDash val="solid"/>
            <a:miter lim="0"/>
          </a:ln>
        </p:spPr>
        <p:txBody>
          <a:bodyPr vert="horz" wrap="square" lIns="0" tIns="0" rIns="0" bIns="0"/>
          <a:p>
            <a:pPr algn="l" rtl="0" eaLnBrk="0">
              <a:lnSpc>
                <a:spcPct val="122000"/>
              </a:lnSpc>
            </a:pPr>
            <a:endParaRPr sz="400" dirty="0">
              <a:latin typeface="Arial" panose="020B0604020202020204"/>
              <a:ea typeface="Arial" panose="020B0604020202020204"/>
              <a:cs typeface="Arial" panose="020B0604020202020204"/>
            </a:endParaRPr>
          </a:p>
          <a:p>
            <a:pPr marL="156210" algn="l" rtl="0" eaLnBrk="0">
              <a:lnSpc>
                <a:spcPct val="84000"/>
              </a:lnSpc>
              <a:spcBef>
                <a:spcPts val="5"/>
              </a:spcBef>
            </a:pPr>
            <a:r>
              <a:rPr sz="1300" b="1" kern="0" spc="70" dirty="0">
                <a:solidFill>
                  <a:srgbClr val="231F20">
                    <a:alpha val="100000"/>
                  </a:srgbClr>
                </a:solidFill>
                <a:latin typeface="Arial" panose="020B0604020202020204"/>
                <a:ea typeface="Arial" panose="020B0604020202020204"/>
                <a:cs typeface="Arial" panose="020B0604020202020204"/>
              </a:rPr>
              <a:t>RF</a:t>
            </a:r>
            <a:r>
              <a:rPr sz="1300" b="1" kern="0" spc="150" dirty="0">
                <a:solidFill>
                  <a:srgbClr val="231F20">
                    <a:alpha val="100000"/>
                  </a:srgbClr>
                </a:solidFill>
                <a:latin typeface="Arial" panose="020B0604020202020204"/>
                <a:ea typeface="Arial" panose="020B0604020202020204"/>
                <a:cs typeface="Arial" panose="020B0604020202020204"/>
              </a:rPr>
              <a:t> </a:t>
            </a:r>
            <a:r>
              <a:rPr sz="1300" b="1" kern="0" spc="70" dirty="0">
                <a:solidFill>
                  <a:srgbClr val="231F20">
                    <a:alpha val="100000"/>
                  </a:srgbClr>
                </a:solidFill>
                <a:latin typeface="Arial" panose="020B0604020202020204"/>
                <a:ea typeface="Arial" panose="020B0604020202020204"/>
                <a:cs typeface="Arial" panose="020B0604020202020204"/>
              </a:rPr>
              <a:t>Power Ampli</a:t>
            </a:r>
            <a:r>
              <a:rPr sz="1300" b="1" kern="0" spc="60" dirty="0">
                <a:solidFill>
                  <a:srgbClr val="231F20">
                    <a:alpha val="100000"/>
                  </a:srgbClr>
                </a:solidFill>
                <a:latin typeface="Arial" panose="020B0604020202020204"/>
                <a:ea typeface="Arial" panose="020B0604020202020204"/>
                <a:cs typeface="Arial" panose="020B0604020202020204"/>
              </a:rPr>
              <a:t>fier</a:t>
            </a:r>
            <a:endParaRPr sz="1300" dirty="0">
              <a:latin typeface="Arial" panose="020B0604020202020204"/>
              <a:ea typeface="Arial" panose="020B0604020202020204"/>
              <a:cs typeface="Arial" panose="020B0604020202020204"/>
            </a:endParaRPr>
          </a:p>
          <a:p>
            <a:pPr marL="147320" algn="l" rtl="0" eaLnBrk="0">
              <a:lnSpc>
                <a:spcPct val="85000"/>
              </a:lnSpc>
              <a:spcBef>
                <a:spcPts val="450"/>
              </a:spcBef>
            </a:pPr>
            <a:r>
              <a:rPr sz="1100" kern="0" spc="50" dirty="0">
                <a:solidFill>
                  <a:srgbClr val="231F20">
                    <a:alpha val="100000"/>
                  </a:srgbClr>
                </a:solidFill>
                <a:latin typeface="微软雅黑" panose="020B0503020204020204" charset="-122"/>
                <a:ea typeface="微软雅黑" panose="020B0503020204020204" charset="-122"/>
                <a:cs typeface="微软雅黑" panose="020B0503020204020204" charset="-122"/>
              </a:rPr>
              <a:t>24-24.25</a:t>
            </a:r>
            <a:r>
              <a:rPr sz="1100" kern="0" spc="0" dirty="0">
                <a:solidFill>
                  <a:srgbClr val="231F20">
                    <a:alpha val="100000"/>
                  </a:srgbClr>
                </a:solidFill>
                <a:latin typeface="微软雅黑" panose="020B0503020204020204" charset="-122"/>
                <a:ea typeface="微软雅黑" panose="020B0503020204020204" charset="-122"/>
                <a:cs typeface="微软雅黑" panose="020B0503020204020204" charset="-122"/>
              </a:rPr>
              <a:t>GHz</a:t>
            </a:r>
            <a:r>
              <a:rPr sz="1100" kern="0" spc="50" dirty="0">
                <a:solidFill>
                  <a:srgbClr val="231F20">
                    <a:alpha val="100000"/>
                  </a:srgbClr>
                </a:solidFill>
                <a:latin typeface="微软雅黑" panose="020B0503020204020204" charset="-122"/>
                <a:ea typeface="微软雅黑" panose="020B0503020204020204" charset="-122"/>
                <a:cs typeface="微软雅黑" panose="020B0503020204020204" charset="-122"/>
              </a:rPr>
              <a:t> 2</a:t>
            </a:r>
            <a:r>
              <a:rPr sz="1100" kern="0" spc="0" dirty="0">
                <a:solidFill>
                  <a:srgbClr val="231F20">
                    <a:alpha val="100000"/>
                  </a:srgbClr>
                </a:solidFill>
                <a:latin typeface="微软雅黑" panose="020B0503020204020204" charset="-122"/>
                <a:ea typeface="微软雅黑" panose="020B0503020204020204" charset="-122"/>
                <a:cs typeface="微软雅黑" panose="020B0503020204020204" charset="-122"/>
              </a:rPr>
              <a:t>W</a:t>
            </a:r>
            <a:r>
              <a:rPr sz="1100" kern="0" spc="50" dirty="0">
                <a:solidFill>
                  <a:srgbClr val="231F20">
                    <a:alpha val="100000"/>
                  </a:srgbClr>
                </a:solidFill>
                <a:latin typeface="微软雅黑" panose="020B0503020204020204" charset="-122"/>
                <a:ea typeface="微软雅黑" panose="020B0503020204020204" charset="-122"/>
                <a:cs typeface="微软雅黑" panose="020B0503020204020204" charset="-122"/>
              </a:rPr>
              <a:t>  </a:t>
            </a:r>
            <a:r>
              <a:rPr sz="1100" kern="0" spc="0" dirty="0">
                <a:solidFill>
                  <a:srgbClr val="231F20">
                    <a:alpha val="100000"/>
                  </a:srgbClr>
                </a:solidFill>
                <a:latin typeface="微软雅黑" panose="020B0503020204020204" charset="-122"/>
                <a:ea typeface="微软雅黑" panose="020B0503020204020204" charset="-122"/>
                <a:cs typeface="微软雅黑" panose="020B0503020204020204" charset="-122"/>
              </a:rPr>
              <a:t>Amplifier</a:t>
            </a:r>
            <a:r>
              <a:rPr sz="1100" kern="0" spc="150" dirty="0">
                <a:solidFill>
                  <a:srgbClr val="231F20">
                    <a:alpha val="100000"/>
                  </a:srgbClr>
                </a:solidFill>
                <a:latin typeface="微软雅黑" panose="020B0503020204020204" charset="-122"/>
                <a:ea typeface="微软雅黑" panose="020B0503020204020204" charset="-122"/>
                <a:cs typeface="微软雅黑" panose="020B0503020204020204" charset="-122"/>
              </a:rPr>
              <a:t> </a:t>
            </a:r>
            <a:r>
              <a:rPr sz="1100" kern="0" spc="0" dirty="0">
                <a:solidFill>
                  <a:srgbClr val="231F20">
                    <a:alpha val="100000"/>
                  </a:srgbClr>
                </a:solidFill>
                <a:latin typeface="微软雅黑" panose="020B0503020204020204" charset="-122"/>
                <a:ea typeface="微软雅黑" panose="020B0503020204020204" charset="-122"/>
                <a:cs typeface="微软雅黑" panose="020B0503020204020204" charset="-122"/>
              </a:rPr>
              <a:t>Module</a:t>
            </a:r>
            <a:endParaRPr sz="1100" dirty="0">
              <a:latin typeface="微软雅黑" panose="020B0503020204020204" charset="-122"/>
              <a:ea typeface="微软雅黑" panose="020B0503020204020204" charset="-122"/>
              <a:cs typeface="微软雅黑" panose="020B0503020204020204" charset="-122"/>
            </a:endParaRPr>
          </a:p>
          <a:p>
            <a:pPr marL="154305" algn="l" rtl="0" eaLnBrk="0">
              <a:lnSpc>
                <a:spcPts val="1730"/>
              </a:lnSpc>
            </a:pPr>
            <a:r>
              <a:rPr sz="1100" kern="0" spc="0" dirty="0">
                <a:solidFill>
                  <a:srgbClr val="231F20">
                    <a:alpha val="100000"/>
                  </a:srgbClr>
                </a:solidFill>
                <a:latin typeface="微软雅黑" panose="020B0503020204020204" charset="-122"/>
                <a:ea typeface="微软雅黑" panose="020B0503020204020204" charset="-122"/>
                <a:cs typeface="微软雅黑" panose="020B0503020204020204" charset="-122"/>
              </a:rPr>
              <a:t>Model</a:t>
            </a:r>
            <a:r>
              <a:rPr sz="1100" kern="0" spc="50" dirty="0">
                <a:solidFill>
                  <a:srgbClr val="231F20">
                    <a:alpha val="100000"/>
                  </a:srgbClr>
                </a:solidFill>
                <a:latin typeface="微软雅黑" panose="020B0503020204020204" charset="-122"/>
                <a:ea typeface="微软雅黑" panose="020B0503020204020204" charset="-122"/>
                <a:cs typeface="微软雅黑" panose="020B0503020204020204" charset="-122"/>
              </a:rPr>
              <a:t>:  </a:t>
            </a:r>
            <a:r>
              <a:rPr sz="1100" kern="0" spc="0" dirty="0">
                <a:solidFill>
                  <a:srgbClr val="231F20">
                    <a:alpha val="100000"/>
                  </a:srgbClr>
                </a:solidFill>
                <a:latin typeface="微软雅黑" panose="020B0503020204020204" charset="-122"/>
                <a:ea typeface="微软雅黑" panose="020B0503020204020204" charset="-122"/>
                <a:cs typeface="微软雅黑" panose="020B0503020204020204" charset="-122"/>
              </a:rPr>
              <a:t>SW</a:t>
            </a:r>
            <a:r>
              <a:rPr sz="1100" kern="0" spc="50" dirty="0">
                <a:solidFill>
                  <a:srgbClr val="231F20">
                    <a:alpha val="100000"/>
                  </a:srgbClr>
                </a:solidFill>
                <a:latin typeface="微软雅黑" panose="020B0503020204020204" charset="-122"/>
                <a:ea typeface="微软雅黑" panose="020B0503020204020204" charset="-122"/>
                <a:cs typeface="微软雅黑" panose="020B0503020204020204" charset="-122"/>
              </a:rPr>
              <a:t>-</a:t>
            </a:r>
            <a:r>
              <a:rPr sz="1100" kern="0" spc="0" dirty="0">
                <a:solidFill>
                  <a:srgbClr val="231F20">
                    <a:alpha val="100000"/>
                  </a:srgbClr>
                </a:solidFill>
                <a:latin typeface="微软雅黑" panose="020B0503020204020204" charset="-122"/>
                <a:ea typeface="微软雅黑" panose="020B0503020204020204" charset="-122"/>
                <a:cs typeface="微软雅黑" panose="020B0503020204020204" charset="-122"/>
              </a:rPr>
              <a:t>PA</a:t>
            </a:r>
            <a:r>
              <a:rPr sz="1100" kern="0" spc="50" dirty="0">
                <a:solidFill>
                  <a:srgbClr val="231F20">
                    <a:alpha val="100000"/>
                  </a:srgbClr>
                </a:solidFill>
                <a:latin typeface="微软雅黑" panose="020B0503020204020204" charset="-122"/>
                <a:ea typeface="微软雅黑" panose="020B0503020204020204" charset="-122"/>
                <a:cs typeface="微软雅黑" panose="020B0503020204020204" charset="-122"/>
              </a:rPr>
              <a:t>-2400024250-33C</a:t>
            </a:r>
            <a:endParaRPr sz="1100" dirty="0">
              <a:latin typeface="微软雅黑" panose="020B0503020204020204" charset="-122"/>
              <a:ea typeface="微软雅黑" panose="020B0503020204020204" charset="-122"/>
              <a:cs typeface="微软雅黑" panose="020B0503020204020204" charset="-122"/>
            </a:endParaRPr>
          </a:p>
        </p:txBody>
      </p:sp>
      <p:sp>
        <p:nvSpPr>
          <p:cNvPr id="5064" name="textbox 5064"/>
          <p:cNvSpPr/>
          <p:nvPr/>
        </p:nvSpPr>
        <p:spPr>
          <a:xfrm>
            <a:off x="505768" y="3792852"/>
            <a:ext cx="2167254" cy="196214"/>
          </a:xfrm>
          <a:prstGeom prst="rect">
            <a:avLst/>
          </a:prstGeom>
          <a:noFill/>
          <a:ln w="0" cap="flat">
            <a:noFill/>
            <a:prstDash val="solid"/>
            <a:miter lim="0"/>
          </a:ln>
        </p:spPr>
        <p:txBody>
          <a:bodyPr vert="horz" wrap="square" lIns="0" tIns="0" rIns="0" bIns="0"/>
          <a:p>
            <a:pPr algn="l" rtl="0" eaLnBrk="0">
              <a:lnSpc>
                <a:spcPct val="83000"/>
              </a:lnSpc>
            </a:pPr>
            <a:endParaRPr sz="100" dirty="0">
              <a:latin typeface="Arial" panose="020B0604020202020204"/>
              <a:ea typeface="Arial" panose="020B0604020202020204"/>
              <a:cs typeface="Arial" panose="020B0604020202020204"/>
            </a:endParaRPr>
          </a:p>
          <a:p>
            <a:pPr marL="12700" algn="l" rtl="0" eaLnBrk="0">
              <a:lnSpc>
                <a:spcPct val="80000"/>
              </a:lnSpc>
            </a:pPr>
            <a:r>
              <a:rPr sz="1400" b="1" kern="0" spc="-10" dirty="0">
                <a:solidFill>
                  <a:srgbClr val="231F20">
                    <a:alpha val="100000"/>
                  </a:srgbClr>
                </a:solidFill>
                <a:latin typeface="Arial" panose="020B0604020202020204"/>
                <a:ea typeface="Arial" panose="020B0604020202020204"/>
                <a:cs typeface="Arial" panose="020B0604020202020204"/>
              </a:rPr>
              <a:t>1.</a:t>
            </a:r>
            <a:r>
              <a:rPr sz="1400" b="1" kern="0" spc="340" dirty="0">
                <a:solidFill>
                  <a:srgbClr val="231F20">
                    <a:alpha val="100000"/>
                  </a:srgbClr>
                </a:solidFill>
                <a:latin typeface="Arial" panose="020B0604020202020204"/>
                <a:ea typeface="Arial" panose="020B0604020202020204"/>
                <a:cs typeface="Arial" panose="020B0604020202020204"/>
              </a:rPr>
              <a:t> </a:t>
            </a:r>
            <a:r>
              <a:rPr sz="1400" b="1" kern="0" spc="-10" dirty="0">
                <a:solidFill>
                  <a:srgbClr val="231F20">
                    <a:alpha val="100000"/>
                  </a:srgbClr>
                </a:solidFill>
                <a:latin typeface="Arial" panose="020B0604020202020204"/>
                <a:ea typeface="Arial" panose="020B0604020202020204"/>
                <a:cs typeface="Arial" panose="020B0604020202020204"/>
              </a:rPr>
              <a:t>Products Specification</a:t>
            </a:r>
            <a:endParaRPr sz="1400" dirty="0">
              <a:latin typeface="Arial" panose="020B0604020202020204"/>
              <a:ea typeface="Arial" panose="020B0604020202020204"/>
              <a:cs typeface="Arial" panose="020B0604020202020204"/>
            </a:endParaRPr>
          </a:p>
        </p:txBody>
      </p:sp>
      <p:sp>
        <p:nvSpPr>
          <p:cNvPr id="5076" name="textbox 5076"/>
          <p:cNvSpPr/>
          <p:nvPr/>
        </p:nvSpPr>
        <p:spPr>
          <a:xfrm>
            <a:off x="2865049" y="7282274"/>
            <a:ext cx="2870835" cy="1167130"/>
          </a:xfrm>
          <a:prstGeom prst="rect">
            <a:avLst/>
          </a:prstGeom>
          <a:noFill/>
          <a:ln w="0" cap="flat">
            <a:noFill/>
            <a:prstDash val="solid"/>
            <a:miter lim="0"/>
          </a:ln>
        </p:spPr>
        <p:txBody>
          <a:bodyPr vert="horz" wrap="square" lIns="0" tIns="0" rIns="0" bIns="0"/>
          <a:p>
            <a:pPr algn="l" rtl="0" eaLnBrk="0">
              <a:lnSpc>
                <a:spcPct val="82000"/>
              </a:lnSpc>
            </a:pPr>
            <a:endParaRPr sz="100" dirty="0">
              <a:latin typeface="Arial" panose="020B0604020202020204"/>
              <a:ea typeface="Arial" panose="020B0604020202020204"/>
              <a:cs typeface="Arial" panose="020B0604020202020204"/>
            </a:endParaRPr>
          </a:p>
          <a:p>
            <a:pPr marL="1177925" algn="l" rtl="0" eaLnBrk="0">
              <a:lnSpc>
                <a:spcPct val="80000"/>
              </a:lnSpc>
            </a:pPr>
            <a:r>
              <a:rPr sz="800" kern="0" spc="60" dirty="0">
                <a:solidFill>
                  <a:srgbClr val="FFFFFF">
                    <a:alpha val="100000"/>
                  </a:srgbClr>
                </a:solidFill>
                <a:latin typeface="微软雅黑" panose="020B0503020204020204" charset="-122"/>
                <a:ea typeface="微软雅黑" panose="020B0503020204020204" charset="-122"/>
                <a:cs typeface="微软雅黑" panose="020B0503020204020204" charset="-122"/>
              </a:rPr>
              <a:t>VALUE</a:t>
            </a:r>
            <a:endParaRPr sz="800" dirty="0">
              <a:latin typeface="微软雅黑" panose="020B0503020204020204" charset="-122"/>
              <a:ea typeface="微软雅黑" panose="020B0503020204020204" charset="-122"/>
              <a:cs typeface="微软雅黑" panose="020B0503020204020204" charset="-122"/>
            </a:endParaRPr>
          </a:p>
          <a:p>
            <a:pPr marL="1033780" algn="l" rtl="0" eaLnBrk="0">
              <a:lnSpc>
                <a:spcPct val="88000"/>
              </a:lnSpc>
              <a:spcBef>
                <a:spcPts val="550"/>
              </a:spcBef>
            </a:pPr>
            <a:r>
              <a:rPr sz="800" kern="0" spc="0" dirty="0">
                <a:solidFill>
                  <a:srgbClr val="231F20">
                    <a:alpha val="100000"/>
                  </a:srgbClr>
                </a:solidFill>
                <a:latin typeface="微软雅黑" panose="020B0503020204020204" charset="-122"/>
                <a:ea typeface="微软雅黑" panose="020B0503020204020204" charset="-122"/>
                <a:cs typeface="微软雅黑" panose="020B0503020204020204" charset="-122"/>
              </a:rPr>
              <a:t>63*61*24</a:t>
            </a:r>
            <a:endParaRPr sz="800" dirty="0">
              <a:latin typeface="微软雅黑" panose="020B0503020204020204" charset="-122"/>
              <a:ea typeface="微软雅黑" panose="020B0503020204020204" charset="-122"/>
              <a:cs typeface="微软雅黑" panose="020B0503020204020204" charset="-122"/>
            </a:endParaRPr>
          </a:p>
          <a:p>
            <a:pPr marL="966470" algn="l" rtl="0" eaLnBrk="0">
              <a:lnSpc>
                <a:spcPct val="88000"/>
              </a:lnSpc>
              <a:spcBef>
                <a:spcPts val="555"/>
              </a:spcBef>
            </a:pPr>
            <a:r>
              <a:rPr sz="800" kern="0" spc="20" dirty="0">
                <a:solidFill>
                  <a:srgbClr val="231F20">
                    <a:alpha val="100000"/>
                  </a:srgbClr>
                </a:solidFill>
                <a:latin typeface="微软雅黑" panose="020B0503020204020204" charset="-122"/>
                <a:ea typeface="微软雅黑" panose="020B0503020204020204" charset="-122"/>
                <a:cs typeface="微软雅黑" panose="020B0503020204020204" charset="-122"/>
              </a:rPr>
              <a:t>2.92-F / 2.92-F</a:t>
            </a:r>
            <a:endParaRPr sz="800" dirty="0">
              <a:latin typeface="微软雅黑" panose="020B0503020204020204" charset="-122"/>
              <a:ea typeface="微软雅黑" panose="020B0503020204020204" charset="-122"/>
              <a:cs typeface="微软雅黑" panose="020B0503020204020204" charset="-122"/>
            </a:endParaRPr>
          </a:p>
          <a:p>
            <a:pPr marL="12700" algn="l" rtl="0" eaLnBrk="0">
              <a:lnSpc>
                <a:spcPct val="100000"/>
              </a:lnSpc>
              <a:spcBef>
                <a:spcPts val="545"/>
              </a:spcBef>
            </a:pPr>
            <a:r>
              <a:rPr sz="800" kern="0" spc="40" dirty="0">
                <a:solidFill>
                  <a:srgbClr val="231F20">
                    <a:alpha val="100000"/>
                  </a:srgbClr>
                </a:solidFill>
                <a:latin typeface="微软雅黑" panose="020B0503020204020204" charset="-122"/>
                <a:ea typeface="微软雅黑" panose="020B0503020204020204" charset="-122"/>
                <a:cs typeface="微软雅黑" panose="020B0503020204020204" charset="-122"/>
              </a:rPr>
              <a:t>J30J-9</a:t>
            </a:r>
            <a:r>
              <a:rPr sz="800" kern="0" spc="0" dirty="0">
                <a:solidFill>
                  <a:srgbClr val="231F20">
                    <a:alpha val="100000"/>
                  </a:srgbClr>
                </a:solidFill>
                <a:latin typeface="微软雅黑" panose="020B0503020204020204" charset="-122"/>
                <a:ea typeface="微软雅黑" panose="020B0503020204020204" charset="-122"/>
                <a:cs typeface="微软雅黑" panose="020B0503020204020204" charset="-122"/>
              </a:rPr>
              <a:t>ZKP</a:t>
            </a:r>
            <a:r>
              <a:rPr sz="800" kern="0" spc="40" dirty="0">
                <a:solidFill>
                  <a:srgbClr val="231F20">
                    <a:alpha val="100000"/>
                  </a:srgbClr>
                </a:solidFill>
                <a:latin typeface="微软雅黑" panose="020B0503020204020204" charset="-122"/>
                <a:ea typeface="微软雅黑" panose="020B0503020204020204" charset="-122"/>
                <a:cs typeface="微软雅黑" panose="020B0503020204020204" charset="-122"/>
              </a:rPr>
              <a:t>：</a:t>
            </a:r>
            <a:r>
              <a:rPr sz="800" kern="0" spc="-20" dirty="0">
                <a:solidFill>
                  <a:srgbClr val="231F20">
                    <a:alpha val="100000"/>
                  </a:srgbClr>
                </a:solidFill>
                <a:latin typeface="微软雅黑" panose="020B0503020204020204" charset="-122"/>
                <a:ea typeface="微软雅黑" panose="020B0503020204020204" charset="-122"/>
                <a:cs typeface="微软雅黑" panose="020B0503020204020204" charset="-122"/>
              </a:rPr>
              <a:t> </a:t>
            </a:r>
            <a:r>
              <a:rPr sz="800" kern="0" spc="0" dirty="0">
                <a:solidFill>
                  <a:srgbClr val="231F20">
                    <a:alpha val="100000"/>
                  </a:srgbClr>
                </a:solidFill>
                <a:latin typeface="微软雅黑" panose="020B0503020204020204" charset="-122"/>
                <a:ea typeface="微软雅黑" panose="020B0503020204020204" charset="-122"/>
                <a:cs typeface="微软雅黑" panose="020B0503020204020204" charset="-122"/>
              </a:rPr>
              <a:t>PA</a:t>
            </a:r>
            <a:r>
              <a:rPr sz="800" kern="0" spc="40" dirty="0">
                <a:solidFill>
                  <a:srgbClr val="231F20">
                    <a:alpha val="100000"/>
                  </a:srgbClr>
                </a:solidFill>
                <a:latin typeface="微软雅黑" panose="020B0503020204020204" charset="-122"/>
                <a:ea typeface="微软雅黑" panose="020B0503020204020204" charset="-122"/>
                <a:cs typeface="微软雅黑" panose="020B0503020204020204" charset="-122"/>
              </a:rPr>
              <a:t> </a:t>
            </a:r>
            <a:r>
              <a:rPr sz="800" kern="0" spc="0" dirty="0">
                <a:solidFill>
                  <a:srgbClr val="231F20">
                    <a:alpha val="100000"/>
                  </a:srgbClr>
                </a:solidFill>
                <a:latin typeface="微软雅黑" panose="020B0503020204020204" charset="-122"/>
                <a:ea typeface="微软雅黑" panose="020B0503020204020204" charset="-122"/>
                <a:cs typeface="微软雅黑" panose="020B0503020204020204" charset="-122"/>
              </a:rPr>
              <a:t>on</a:t>
            </a:r>
            <a:r>
              <a:rPr sz="800" kern="0" spc="40" dirty="0">
                <a:solidFill>
                  <a:srgbClr val="231F20">
                    <a:alpha val="100000"/>
                  </a:srgbClr>
                </a:solidFill>
                <a:latin typeface="微软雅黑" panose="020B0503020204020204" charset="-122"/>
                <a:ea typeface="微软雅黑" panose="020B0503020204020204" charset="-122"/>
                <a:cs typeface="微软雅黑" panose="020B0503020204020204" charset="-122"/>
              </a:rPr>
              <a:t>/</a:t>
            </a:r>
            <a:r>
              <a:rPr sz="800" kern="0" spc="0" dirty="0">
                <a:solidFill>
                  <a:srgbClr val="231F20">
                    <a:alpha val="100000"/>
                  </a:srgbClr>
                </a:solidFill>
                <a:latin typeface="微软雅黑" panose="020B0503020204020204" charset="-122"/>
                <a:ea typeface="微软雅黑" panose="020B0503020204020204" charset="-122"/>
                <a:cs typeface="微软雅黑" panose="020B0503020204020204" charset="-122"/>
              </a:rPr>
              <a:t>off</a:t>
            </a:r>
            <a:r>
              <a:rPr sz="800" kern="0" spc="40" dirty="0">
                <a:solidFill>
                  <a:srgbClr val="231F20">
                    <a:alpha val="100000"/>
                  </a:srgbClr>
                </a:solidFill>
                <a:latin typeface="微软雅黑" panose="020B0503020204020204" charset="-122"/>
                <a:ea typeface="微软雅黑" panose="020B0503020204020204" charset="-122"/>
                <a:cs typeface="微软雅黑" panose="020B0503020204020204" charset="-122"/>
              </a:rPr>
              <a:t> </a:t>
            </a:r>
            <a:r>
              <a:rPr sz="800" kern="0" spc="0" dirty="0">
                <a:solidFill>
                  <a:srgbClr val="231F20">
                    <a:alpha val="100000"/>
                  </a:srgbClr>
                </a:solidFill>
                <a:latin typeface="微软雅黑" panose="020B0503020204020204" charset="-122"/>
                <a:ea typeface="微软雅黑" panose="020B0503020204020204" charset="-122"/>
                <a:cs typeface="微软雅黑" panose="020B0503020204020204" charset="-122"/>
              </a:rPr>
              <a:t>control</a:t>
            </a:r>
            <a:r>
              <a:rPr sz="800" kern="0" spc="40" dirty="0">
                <a:solidFill>
                  <a:srgbClr val="231F20">
                    <a:alpha val="100000"/>
                  </a:srgbClr>
                </a:solidFill>
                <a:latin typeface="微软雅黑" panose="020B0503020204020204" charset="-122"/>
                <a:ea typeface="微软雅黑" panose="020B0503020204020204" charset="-122"/>
                <a:cs typeface="微软雅黑" panose="020B0503020204020204" charset="-122"/>
              </a:rPr>
              <a:t>;  </a:t>
            </a:r>
            <a:r>
              <a:rPr sz="800" kern="0" spc="0" dirty="0">
                <a:solidFill>
                  <a:srgbClr val="231F20">
                    <a:alpha val="100000"/>
                  </a:srgbClr>
                </a:solidFill>
                <a:latin typeface="微软雅黑" panose="020B0503020204020204" charset="-122"/>
                <a:ea typeface="微软雅黑" panose="020B0503020204020204" charset="-122"/>
                <a:cs typeface="微软雅黑" panose="020B0503020204020204" charset="-122"/>
              </a:rPr>
              <a:t>Over</a:t>
            </a:r>
            <a:r>
              <a:rPr sz="800" kern="0" spc="40" dirty="0">
                <a:solidFill>
                  <a:srgbClr val="231F20">
                    <a:alpha val="100000"/>
                  </a:srgbClr>
                </a:solidFill>
                <a:latin typeface="微软雅黑" panose="020B0503020204020204" charset="-122"/>
                <a:ea typeface="微软雅黑" panose="020B0503020204020204" charset="-122"/>
                <a:cs typeface="微软雅黑" panose="020B0503020204020204" charset="-122"/>
              </a:rPr>
              <a:t>-</a:t>
            </a:r>
            <a:r>
              <a:rPr sz="800" kern="0" spc="0" dirty="0">
                <a:solidFill>
                  <a:srgbClr val="231F20">
                    <a:alpha val="100000"/>
                  </a:srgbClr>
                </a:solidFill>
                <a:latin typeface="微软雅黑" panose="020B0503020204020204" charset="-122"/>
                <a:ea typeface="微软雅黑" panose="020B0503020204020204" charset="-122"/>
                <a:cs typeface="微软雅黑" panose="020B0503020204020204" charset="-122"/>
              </a:rPr>
              <a:t>Temperature</a:t>
            </a:r>
            <a:r>
              <a:rPr sz="800" kern="0" spc="40" dirty="0">
                <a:solidFill>
                  <a:srgbClr val="231F20">
                    <a:alpha val="100000"/>
                  </a:srgbClr>
                </a:solidFill>
                <a:latin typeface="微软雅黑" panose="020B0503020204020204" charset="-122"/>
                <a:ea typeface="微软雅黑" panose="020B0503020204020204" charset="-122"/>
                <a:cs typeface="微软雅黑" panose="020B0503020204020204" charset="-122"/>
              </a:rPr>
              <a:t> </a:t>
            </a:r>
            <a:r>
              <a:rPr sz="800" kern="0" spc="0" dirty="0">
                <a:solidFill>
                  <a:srgbClr val="231F20">
                    <a:alpha val="100000"/>
                  </a:srgbClr>
                </a:solidFill>
                <a:latin typeface="微软雅黑" panose="020B0503020204020204" charset="-122"/>
                <a:ea typeface="微软雅黑" panose="020B0503020204020204" charset="-122"/>
                <a:cs typeface="微软雅黑" panose="020B0503020204020204" charset="-122"/>
              </a:rPr>
              <a:t>alarm</a:t>
            </a:r>
            <a:endParaRPr sz="800" dirty="0">
              <a:latin typeface="微软雅黑" panose="020B0503020204020204" charset="-122"/>
              <a:ea typeface="微软雅黑" panose="020B0503020204020204" charset="-122"/>
              <a:cs typeface="微软雅黑" panose="020B0503020204020204" charset="-122"/>
            </a:endParaRPr>
          </a:p>
          <a:p>
            <a:pPr marL="817880" algn="l" rtl="0" eaLnBrk="0">
              <a:lnSpc>
                <a:spcPct val="100000"/>
              </a:lnSpc>
              <a:spcBef>
                <a:spcPts val="330"/>
              </a:spcBef>
            </a:pPr>
            <a:r>
              <a:rPr sz="800" kern="0" spc="20" dirty="0">
                <a:solidFill>
                  <a:srgbClr val="231F20">
                    <a:alpha val="100000"/>
                  </a:srgbClr>
                </a:solidFill>
                <a:latin typeface="微软雅黑" panose="020B0503020204020204" charset="-122"/>
                <a:ea typeface="微软雅黑" panose="020B0503020204020204" charset="-122"/>
                <a:cs typeface="微软雅黑" panose="020B0503020204020204" charset="-122"/>
              </a:rPr>
              <a:t>Base heat</a:t>
            </a:r>
            <a:r>
              <a:rPr sz="800" kern="0" spc="40" dirty="0">
                <a:solidFill>
                  <a:srgbClr val="231F20">
                    <a:alpha val="100000"/>
                  </a:srgbClr>
                </a:solidFill>
                <a:latin typeface="微软雅黑" panose="020B0503020204020204" charset="-122"/>
                <a:ea typeface="微软雅黑" panose="020B0503020204020204" charset="-122"/>
                <a:cs typeface="微软雅黑" panose="020B0503020204020204" charset="-122"/>
              </a:rPr>
              <a:t> </a:t>
            </a:r>
            <a:r>
              <a:rPr sz="800" kern="0" spc="20" dirty="0">
                <a:solidFill>
                  <a:srgbClr val="231F20">
                    <a:alpha val="100000"/>
                  </a:srgbClr>
                </a:solidFill>
                <a:latin typeface="微软雅黑" panose="020B0503020204020204" charset="-122"/>
                <a:ea typeface="微软雅黑" panose="020B0503020204020204" charset="-122"/>
                <a:cs typeface="微软雅黑" panose="020B0503020204020204" charset="-122"/>
              </a:rPr>
              <a:t>diss</a:t>
            </a:r>
            <a:r>
              <a:rPr sz="800" kern="0" spc="10" dirty="0">
                <a:solidFill>
                  <a:srgbClr val="231F20">
                    <a:alpha val="100000"/>
                  </a:srgbClr>
                </a:solidFill>
                <a:latin typeface="微软雅黑" panose="020B0503020204020204" charset="-122"/>
                <a:ea typeface="微软雅黑" panose="020B0503020204020204" charset="-122"/>
                <a:cs typeface="微软雅黑" panose="020B0503020204020204" charset="-122"/>
              </a:rPr>
              <a:t>ipation</a:t>
            </a:r>
            <a:endParaRPr sz="800" dirty="0">
              <a:latin typeface="微软雅黑" panose="020B0503020204020204" charset="-122"/>
              <a:ea typeface="微软雅黑" panose="020B0503020204020204" charset="-122"/>
              <a:cs typeface="微软雅黑" panose="020B0503020204020204" charset="-122"/>
            </a:endParaRPr>
          </a:p>
          <a:p>
            <a:pPr marL="963295" algn="l" rtl="0" eaLnBrk="0">
              <a:lnSpc>
                <a:spcPts val="1225"/>
              </a:lnSpc>
              <a:spcBef>
                <a:spcPts val="85"/>
              </a:spcBef>
            </a:pPr>
            <a:r>
              <a:rPr sz="800" kern="0" spc="-10" dirty="0">
                <a:solidFill>
                  <a:srgbClr val="231F20">
                    <a:alpha val="100000"/>
                  </a:srgbClr>
                </a:solidFill>
                <a:latin typeface="微软雅黑" panose="020B0503020204020204" charset="-122"/>
                <a:ea typeface="微软雅黑" panose="020B0503020204020204" charset="-122"/>
                <a:cs typeface="微软雅黑" panose="020B0503020204020204" charset="-122"/>
              </a:rPr>
              <a:t>φ3-4 Thru</a:t>
            </a:r>
            <a:r>
              <a:rPr sz="800" kern="0" spc="70" dirty="0">
                <a:solidFill>
                  <a:srgbClr val="231F20">
                    <a:alpha val="100000"/>
                  </a:srgbClr>
                </a:solidFill>
                <a:latin typeface="微软雅黑" panose="020B0503020204020204" charset="-122"/>
                <a:ea typeface="微软雅黑" panose="020B0503020204020204" charset="-122"/>
                <a:cs typeface="微软雅黑" panose="020B0503020204020204" charset="-122"/>
              </a:rPr>
              <a:t> </a:t>
            </a:r>
            <a:r>
              <a:rPr sz="800" kern="0" spc="-20" dirty="0">
                <a:solidFill>
                  <a:srgbClr val="231F20">
                    <a:alpha val="100000"/>
                  </a:srgbClr>
                </a:solidFill>
                <a:latin typeface="微软雅黑" panose="020B0503020204020204" charset="-122"/>
                <a:ea typeface="微软雅黑" panose="020B0503020204020204" charset="-122"/>
                <a:cs typeface="微软雅黑" panose="020B0503020204020204" charset="-122"/>
              </a:rPr>
              <a:t>HOIe</a:t>
            </a:r>
            <a:endParaRPr sz="800" dirty="0">
              <a:latin typeface="微软雅黑" panose="020B0503020204020204" charset="-122"/>
              <a:ea typeface="微软雅黑" panose="020B0503020204020204" charset="-122"/>
              <a:cs typeface="微软雅黑" panose="020B0503020204020204" charset="-122"/>
            </a:endParaRPr>
          </a:p>
          <a:p>
            <a:pPr marL="1267460" algn="l" rtl="0" eaLnBrk="0">
              <a:lnSpc>
                <a:spcPts val="1225"/>
              </a:lnSpc>
              <a:spcBef>
                <a:spcPts val="95"/>
              </a:spcBef>
            </a:pPr>
            <a:r>
              <a:rPr sz="800" kern="0" spc="-10" dirty="0">
                <a:solidFill>
                  <a:srgbClr val="231F20">
                    <a:alpha val="100000"/>
                  </a:srgbClr>
                </a:solidFill>
                <a:latin typeface="微软雅黑" panose="020B0503020204020204" charset="-122"/>
                <a:ea typeface="微软雅黑" panose="020B0503020204020204" charset="-122"/>
                <a:cs typeface="微软雅黑" panose="020B0503020204020204" charset="-122"/>
              </a:rPr>
              <a:t>≤0.5</a:t>
            </a:r>
            <a:endParaRPr sz="800" dirty="0">
              <a:latin typeface="微软雅黑" panose="020B0503020204020204" charset="-122"/>
              <a:ea typeface="微软雅黑" panose="020B0503020204020204" charset="-122"/>
              <a:cs typeface="微软雅黑" panose="020B0503020204020204" charset="-122"/>
            </a:endParaRPr>
          </a:p>
        </p:txBody>
      </p:sp>
      <p:sp>
        <p:nvSpPr>
          <p:cNvPr id="5084" name="textbox 5084"/>
          <p:cNvSpPr/>
          <p:nvPr/>
        </p:nvSpPr>
        <p:spPr>
          <a:xfrm>
            <a:off x="491710" y="4048084"/>
            <a:ext cx="2120900" cy="272415"/>
          </a:xfrm>
          <a:prstGeom prst="rect">
            <a:avLst/>
          </a:prstGeom>
          <a:noFill/>
          <a:ln w="0" cap="flat">
            <a:noFill/>
            <a:prstDash val="solid"/>
            <a:miter lim="0"/>
          </a:ln>
        </p:spPr>
        <p:txBody>
          <a:bodyPr vert="horz" wrap="square" lIns="0" tIns="0" rIns="0" bIns="0"/>
          <a:p>
            <a:pPr algn="l" rtl="0" eaLnBrk="0">
              <a:lnSpc>
                <a:spcPct val="87000"/>
              </a:lnSpc>
            </a:pPr>
            <a:endParaRPr sz="100" dirty="0">
              <a:latin typeface="Arial" panose="020B0604020202020204"/>
              <a:ea typeface="Arial" panose="020B0604020202020204"/>
              <a:cs typeface="Arial" panose="020B0604020202020204"/>
            </a:endParaRPr>
          </a:p>
          <a:p>
            <a:pPr marL="164465" algn="l" rtl="0" eaLnBrk="0">
              <a:lnSpc>
                <a:spcPct val="85000"/>
              </a:lnSpc>
            </a:pPr>
            <a:r>
              <a:rPr sz="1100" kern="0" spc="70" dirty="0">
                <a:solidFill>
                  <a:srgbClr val="21294D">
                    <a:alpha val="100000"/>
                  </a:srgbClr>
                </a:solidFill>
                <a:latin typeface="微软雅黑" panose="020B0503020204020204" charset="-122"/>
                <a:ea typeface="微软雅黑" panose="020B0503020204020204" charset="-122"/>
                <a:cs typeface="微软雅黑" panose="020B0503020204020204" charset="-122"/>
              </a:rPr>
              <a:t>1.1 RF /</a:t>
            </a:r>
            <a:r>
              <a:rPr sz="1100" kern="0" spc="100" dirty="0">
                <a:solidFill>
                  <a:srgbClr val="21294D">
                    <a:alpha val="100000"/>
                  </a:srgbClr>
                </a:solidFill>
                <a:latin typeface="微软雅黑" panose="020B0503020204020204" charset="-122"/>
                <a:ea typeface="微软雅黑" panose="020B0503020204020204" charset="-122"/>
                <a:cs typeface="微软雅黑" panose="020B0503020204020204" charset="-122"/>
              </a:rPr>
              <a:t> </a:t>
            </a:r>
            <a:r>
              <a:rPr sz="1100" kern="0" spc="70" dirty="0">
                <a:solidFill>
                  <a:srgbClr val="21294D">
                    <a:alpha val="100000"/>
                  </a:srgbClr>
                </a:solidFill>
                <a:latin typeface="微软雅黑" panose="020B0503020204020204" charset="-122"/>
                <a:ea typeface="微软雅黑" panose="020B0503020204020204" charset="-122"/>
                <a:cs typeface="微软雅黑" panose="020B0503020204020204" charset="-122"/>
              </a:rPr>
              <a:t>E</a:t>
            </a:r>
            <a:r>
              <a:rPr sz="1100" kern="0" spc="60" dirty="0">
                <a:solidFill>
                  <a:srgbClr val="21294D">
                    <a:alpha val="100000"/>
                  </a:srgbClr>
                </a:solidFill>
                <a:latin typeface="微软雅黑" panose="020B0503020204020204" charset="-122"/>
                <a:ea typeface="微软雅黑" panose="020B0503020204020204" charset="-122"/>
                <a:cs typeface="微软雅黑" panose="020B0503020204020204" charset="-122"/>
              </a:rPr>
              <a:t>LECTRICAL</a:t>
            </a:r>
            <a:endParaRPr sz="1100" dirty="0">
              <a:latin typeface="微软雅黑" panose="020B0503020204020204" charset="-122"/>
              <a:ea typeface="微软雅黑" panose="020B0503020204020204" charset="-122"/>
              <a:cs typeface="微软雅黑" panose="020B0503020204020204" charset="-122"/>
            </a:endParaRPr>
          </a:p>
          <a:p>
            <a:pPr algn="l" rtl="0" eaLnBrk="0">
              <a:lnSpc>
                <a:spcPct val="155000"/>
              </a:lnSpc>
            </a:pPr>
            <a:endParaRPr sz="100" dirty="0">
              <a:latin typeface="Arial" panose="020B0604020202020204"/>
              <a:ea typeface="Arial" panose="020B0604020202020204"/>
              <a:cs typeface="Arial" panose="020B0604020202020204"/>
            </a:endParaRPr>
          </a:p>
          <a:p>
            <a:pPr marL="12700" algn="l" rtl="0" eaLnBrk="0">
              <a:lnSpc>
                <a:spcPts val="630"/>
              </a:lnSpc>
              <a:spcBef>
                <a:spcPts val="0"/>
              </a:spcBef>
            </a:pPr>
            <a:r>
              <a:rPr sz="500" kern="0" spc="0" dirty="0">
                <a:solidFill>
                  <a:srgbClr val="231F20">
                    <a:alpha val="100000"/>
                  </a:srgbClr>
                </a:solidFill>
                <a:latin typeface="微软雅黑" panose="020B0503020204020204" charset="-122"/>
                <a:ea typeface="微软雅黑" panose="020B0503020204020204" charset="-122"/>
                <a:cs typeface="微软雅黑" panose="020B0503020204020204" charset="-122"/>
              </a:rPr>
              <a:t>Typical</a:t>
            </a:r>
            <a:r>
              <a:rPr sz="500" kern="0" spc="60" dirty="0">
                <a:solidFill>
                  <a:srgbClr val="231F20">
                    <a:alpha val="100000"/>
                  </a:srgbClr>
                </a:solidFill>
                <a:latin typeface="微软雅黑" panose="020B0503020204020204" charset="-122"/>
                <a:ea typeface="微软雅黑" panose="020B0503020204020204" charset="-122"/>
                <a:cs typeface="微软雅黑" panose="020B0503020204020204" charset="-122"/>
              </a:rPr>
              <a:t> </a:t>
            </a:r>
            <a:r>
              <a:rPr sz="500" kern="0" spc="0" dirty="0">
                <a:solidFill>
                  <a:srgbClr val="231F20">
                    <a:alpha val="100000"/>
                  </a:srgbClr>
                </a:solidFill>
                <a:latin typeface="微软雅黑" panose="020B0503020204020204" charset="-122"/>
                <a:ea typeface="微软雅黑" panose="020B0503020204020204" charset="-122"/>
                <a:cs typeface="微软雅黑" panose="020B0503020204020204" charset="-122"/>
              </a:rPr>
              <a:t>performance</a:t>
            </a:r>
            <a:r>
              <a:rPr sz="500" kern="0" spc="60" dirty="0">
                <a:solidFill>
                  <a:srgbClr val="231F20">
                    <a:alpha val="100000"/>
                  </a:srgbClr>
                </a:solidFill>
                <a:latin typeface="微软雅黑" panose="020B0503020204020204" charset="-122"/>
                <a:ea typeface="微软雅黑" panose="020B0503020204020204" charset="-122"/>
                <a:cs typeface="微软雅黑" panose="020B0503020204020204" charset="-122"/>
              </a:rPr>
              <a:t> </a:t>
            </a:r>
            <a:r>
              <a:rPr sz="500" kern="0" spc="0" dirty="0">
                <a:solidFill>
                  <a:srgbClr val="231F20">
                    <a:alpha val="100000"/>
                  </a:srgbClr>
                </a:solidFill>
                <a:latin typeface="微软雅黑" panose="020B0503020204020204" charset="-122"/>
                <a:ea typeface="微软雅黑" panose="020B0503020204020204" charset="-122"/>
                <a:cs typeface="微软雅黑" panose="020B0503020204020204" charset="-122"/>
              </a:rPr>
              <a:t>at</a:t>
            </a:r>
            <a:r>
              <a:rPr sz="500" kern="0" spc="60" dirty="0">
                <a:solidFill>
                  <a:srgbClr val="231F20">
                    <a:alpha val="100000"/>
                  </a:srgbClr>
                </a:solidFill>
                <a:latin typeface="微软雅黑" panose="020B0503020204020204" charset="-122"/>
                <a:ea typeface="微软雅黑" panose="020B0503020204020204" charset="-122"/>
                <a:cs typeface="微软雅黑" panose="020B0503020204020204" charset="-122"/>
              </a:rPr>
              <a:t> 220</a:t>
            </a:r>
            <a:r>
              <a:rPr sz="500" kern="0" spc="0" dirty="0">
                <a:solidFill>
                  <a:srgbClr val="231F20">
                    <a:alpha val="100000"/>
                  </a:srgbClr>
                </a:solidFill>
                <a:latin typeface="微软雅黑" panose="020B0503020204020204" charset="-122"/>
                <a:ea typeface="微软雅黑" panose="020B0503020204020204" charset="-122"/>
                <a:cs typeface="微软雅黑" panose="020B0503020204020204" charset="-122"/>
              </a:rPr>
              <a:t>V</a:t>
            </a:r>
            <a:r>
              <a:rPr sz="500" kern="0" spc="60" dirty="0">
                <a:solidFill>
                  <a:srgbClr val="231F20">
                    <a:alpha val="100000"/>
                  </a:srgbClr>
                </a:solidFill>
                <a:latin typeface="微软雅黑" panose="020B0503020204020204" charset="-122"/>
                <a:ea typeface="微软雅黑" panose="020B0503020204020204" charset="-122"/>
                <a:cs typeface="微软雅黑" panose="020B0503020204020204" charset="-122"/>
              </a:rPr>
              <a:t>  </a:t>
            </a:r>
            <a:r>
              <a:rPr sz="500" kern="0" spc="0" dirty="0">
                <a:solidFill>
                  <a:srgbClr val="231F20">
                    <a:alpha val="100000"/>
                  </a:srgbClr>
                </a:solidFill>
                <a:latin typeface="微软雅黑" panose="020B0503020204020204" charset="-122"/>
                <a:ea typeface="微软雅黑" panose="020B0503020204020204" charset="-122"/>
                <a:cs typeface="微软雅黑" panose="020B0503020204020204" charset="-122"/>
              </a:rPr>
              <a:t>AC</a:t>
            </a:r>
            <a:r>
              <a:rPr sz="500" kern="0" spc="60" dirty="0">
                <a:solidFill>
                  <a:srgbClr val="231F20">
                    <a:alpha val="100000"/>
                  </a:srgbClr>
                </a:solidFill>
                <a:latin typeface="微软雅黑" panose="020B0503020204020204" charset="-122"/>
                <a:ea typeface="微软雅黑" panose="020B0503020204020204" charset="-122"/>
                <a:cs typeface="微软雅黑" panose="020B0503020204020204" charset="-122"/>
              </a:rPr>
              <a:t> +25</a:t>
            </a:r>
            <a:r>
              <a:rPr sz="500" kern="0" spc="60" dirty="0">
                <a:solidFill>
                  <a:srgbClr val="231F20">
                    <a:alpha val="100000"/>
                  </a:srgbClr>
                </a:solidFill>
                <a:latin typeface="HarmonyOS Sans SC" panose="00000500000000000000" charset="-122"/>
                <a:ea typeface="HarmonyOS Sans SC" panose="00000500000000000000" charset="-122"/>
                <a:cs typeface="HarmonyOS Sans SC" panose="00000500000000000000" charset="-122"/>
              </a:rPr>
              <a:t>。C</a:t>
            </a:r>
            <a:r>
              <a:rPr sz="500" kern="0" spc="60" dirty="0">
                <a:solidFill>
                  <a:srgbClr val="231F20">
                    <a:alpha val="100000"/>
                  </a:srgbClr>
                </a:solidFill>
                <a:latin typeface="微软雅黑" panose="020B0503020204020204" charset="-122"/>
                <a:ea typeface="微软雅黑" panose="020B0503020204020204" charset="-122"/>
                <a:cs typeface="微软雅黑" panose="020B0503020204020204" charset="-122"/>
              </a:rPr>
              <a:t>,</a:t>
            </a:r>
            <a:r>
              <a:rPr sz="500" kern="0" spc="50" dirty="0">
                <a:solidFill>
                  <a:srgbClr val="231F20">
                    <a:alpha val="100000"/>
                  </a:srgbClr>
                </a:solidFill>
                <a:latin typeface="微软雅黑" panose="020B0503020204020204" charset="-122"/>
                <a:ea typeface="微软雅黑" panose="020B0503020204020204" charset="-122"/>
                <a:cs typeface="微软雅黑" panose="020B0503020204020204" charset="-122"/>
              </a:rPr>
              <a:t> </a:t>
            </a:r>
            <a:r>
              <a:rPr sz="500" kern="0" spc="0" dirty="0">
                <a:solidFill>
                  <a:srgbClr val="231F20">
                    <a:alpha val="100000"/>
                  </a:srgbClr>
                </a:solidFill>
                <a:latin typeface="微软雅黑" panose="020B0503020204020204" charset="-122"/>
                <a:ea typeface="微软雅黑" panose="020B0503020204020204" charset="-122"/>
                <a:cs typeface="微软雅黑" panose="020B0503020204020204" charset="-122"/>
              </a:rPr>
              <a:t>and</a:t>
            </a:r>
            <a:r>
              <a:rPr sz="500" kern="0" spc="50" dirty="0">
                <a:solidFill>
                  <a:srgbClr val="231F20">
                    <a:alpha val="100000"/>
                  </a:srgbClr>
                </a:solidFill>
                <a:latin typeface="微软雅黑" panose="020B0503020204020204" charset="-122"/>
                <a:ea typeface="微软雅黑" panose="020B0503020204020204" charset="-122"/>
                <a:cs typeface="微软雅黑" panose="020B0503020204020204" charset="-122"/>
              </a:rPr>
              <a:t> </a:t>
            </a:r>
            <a:r>
              <a:rPr sz="500" kern="0" spc="0" dirty="0">
                <a:solidFill>
                  <a:srgbClr val="231F20">
                    <a:alpha val="100000"/>
                  </a:srgbClr>
                </a:solidFill>
                <a:latin typeface="微软雅黑" panose="020B0503020204020204" charset="-122"/>
                <a:ea typeface="微软雅黑" panose="020B0503020204020204" charset="-122"/>
                <a:cs typeface="微软雅黑" panose="020B0503020204020204" charset="-122"/>
              </a:rPr>
              <a:t>in</a:t>
            </a:r>
            <a:r>
              <a:rPr sz="500" kern="0" spc="50" dirty="0">
                <a:solidFill>
                  <a:srgbClr val="231F20">
                    <a:alpha val="100000"/>
                  </a:srgbClr>
                </a:solidFill>
                <a:latin typeface="微软雅黑" panose="020B0503020204020204" charset="-122"/>
                <a:ea typeface="微软雅黑" panose="020B0503020204020204" charset="-122"/>
                <a:cs typeface="微软雅黑" panose="020B0503020204020204" charset="-122"/>
              </a:rPr>
              <a:t> </a:t>
            </a:r>
            <a:r>
              <a:rPr sz="500" kern="0" spc="0" dirty="0">
                <a:solidFill>
                  <a:srgbClr val="231F20">
                    <a:alpha val="100000"/>
                  </a:srgbClr>
                </a:solidFill>
                <a:latin typeface="微软雅黑" panose="020B0503020204020204" charset="-122"/>
                <a:ea typeface="微软雅黑" panose="020B0503020204020204" charset="-122"/>
                <a:cs typeface="微软雅黑" panose="020B0503020204020204" charset="-122"/>
              </a:rPr>
              <a:t>a</a:t>
            </a:r>
            <a:r>
              <a:rPr sz="500" kern="0" spc="40" dirty="0">
                <a:solidFill>
                  <a:srgbClr val="231F20">
                    <a:alpha val="100000"/>
                  </a:srgbClr>
                </a:solidFill>
                <a:latin typeface="微软雅黑" panose="020B0503020204020204" charset="-122"/>
                <a:ea typeface="微软雅黑" panose="020B0503020204020204" charset="-122"/>
                <a:cs typeface="微软雅黑" panose="020B0503020204020204" charset="-122"/>
              </a:rPr>
              <a:t> </a:t>
            </a:r>
            <a:r>
              <a:rPr sz="500" kern="0" spc="50" dirty="0">
                <a:solidFill>
                  <a:srgbClr val="231F20">
                    <a:alpha val="100000"/>
                  </a:srgbClr>
                </a:solidFill>
                <a:latin typeface="微软雅黑" panose="020B0503020204020204" charset="-122"/>
                <a:ea typeface="微软雅黑" panose="020B0503020204020204" charset="-122"/>
                <a:cs typeface="微软雅黑" panose="020B0503020204020204" charset="-122"/>
              </a:rPr>
              <a:t>50Ω</a:t>
            </a:r>
            <a:r>
              <a:rPr sz="500" kern="0" spc="40" dirty="0">
                <a:solidFill>
                  <a:srgbClr val="231F20">
                    <a:alpha val="100000"/>
                  </a:srgbClr>
                </a:solidFill>
                <a:latin typeface="微软雅黑" panose="020B0503020204020204" charset="-122"/>
                <a:ea typeface="微软雅黑" panose="020B0503020204020204" charset="-122"/>
                <a:cs typeface="微软雅黑" panose="020B0503020204020204" charset="-122"/>
              </a:rPr>
              <a:t> </a:t>
            </a:r>
            <a:r>
              <a:rPr sz="500" kern="0" spc="0" dirty="0">
                <a:solidFill>
                  <a:srgbClr val="231F20">
                    <a:alpha val="100000"/>
                  </a:srgbClr>
                </a:solidFill>
                <a:latin typeface="微软雅黑" panose="020B0503020204020204" charset="-122"/>
                <a:ea typeface="微软雅黑" panose="020B0503020204020204" charset="-122"/>
                <a:cs typeface="微软雅黑" panose="020B0503020204020204" charset="-122"/>
              </a:rPr>
              <a:t>system</a:t>
            </a:r>
            <a:r>
              <a:rPr sz="500" kern="0" spc="50" dirty="0">
                <a:solidFill>
                  <a:srgbClr val="231F20">
                    <a:alpha val="100000"/>
                  </a:srgbClr>
                </a:solidFill>
                <a:latin typeface="微软雅黑" panose="020B0503020204020204" charset="-122"/>
                <a:ea typeface="微软雅黑" panose="020B0503020204020204" charset="-122"/>
                <a:cs typeface="微软雅黑" panose="020B0503020204020204" charset="-122"/>
              </a:rPr>
              <a:t>.</a:t>
            </a:r>
            <a:endParaRPr sz="500" dirty="0">
              <a:latin typeface="微软雅黑" panose="020B0503020204020204" charset="-122"/>
              <a:ea typeface="微软雅黑" panose="020B0503020204020204" charset="-122"/>
              <a:cs typeface="微软雅黑" panose="020B0503020204020204" charset="-122"/>
            </a:endParaRPr>
          </a:p>
        </p:txBody>
      </p:sp>
      <p:sp>
        <p:nvSpPr>
          <p:cNvPr id="5086" name="textbox 5086"/>
          <p:cNvSpPr/>
          <p:nvPr/>
        </p:nvSpPr>
        <p:spPr>
          <a:xfrm>
            <a:off x="642085" y="7073981"/>
            <a:ext cx="1262380" cy="168910"/>
          </a:xfrm>
          <a:prstGeom prst="rect">
            <a:avLst/>
          </a:prstGeom>
          <a:noFill/>
          <a:ln w="0" cap="flat">
            <a:noFill/>
            <a:prstDash val="solid"/>
            <a:miter lim="0"/>
          </a:ln>
        </p:spPr>
        <p:txBody>
          <a:bodyPr vert="horz" wrap="square" lIns="0" tIns="0" rIns="0" bIns="0"/>
          <a:p>
            <a:pPr algn="l" rtl="0" eaLnBrk="0">
              <a:lnSpc>
                <a:spcPct val="87000"/>
              </a:lnSpc>
            </a:pPr>
            <a:endParaRPr sz="100" dirty="0">
              <a:latin typeface="Arial" panose="020B0604020202020204"/>
              <a:ea typeface="Arial" panose="020B0604020202020204"/>
              <a:cs typeface="Arial" panose="020B0604020202020204"/>
            </a:endParaRPr>
          </a:p>
          <a:p>
            <a:pPr marL="12700" algn="l" rtl="0" eaLnBrk="0">
              <a:lnSpc>
                <a:spcPct val="85000"/>
              </a:lnSpc>
            </a:pPr>
            <a:r>
              <a:rPr sz="1100" kern="0" spc="120" dirty="0">
                <a:solidFill>
                  <a:srgbClr val="21294D">
                    <a:alpha val="100000"/>
                  </a:srgbClr>
                </a:solidFill>
                <a:latin typeface="微软雅黑" panose="020B0503020204020204" charset="-122"/>
                <a:ea typeface="微软雅黑" panose="020B0503020204020204" charset="-122"/>
                <a:cs typeface="微软雅黑" panose="020B0503020204020204" charset="-122"/>
              </a:rPr>
              <a:t>1.2 </a:t>
            </a:r>
            <a:r>
              <a:rPr sz="1100" kern="0" spc="0" dirty="0">
                <a:solidFill>
                  <a:srgbClr val="21294D">
                    <a:alpha val="100000"/>
                  </a:srgbClr>
                </a:solidFill>
                <a:latin typeface="微软雅黑" panose="020B0503020204020204" charset="-122"/>
                <a:ea typeface="微软雅黑" panose="020B0503020204020204" charset="-122"/>
                <a:cs typeface="微软雅黑" panose="020B0503020204020204" charset="-122"/>
              </a:rPr>
              <a:t>MECHANICAL</a:t>
            </a:r>
            <a:endParaRPr sz="1100" dirty="0">
              <a:latin typeface="微软雅黑" panose="020B0503020204020204" charset="-122"/>
              <a:ea typeface="微软雅黑" panose="020B0503020204020204" charset="-122"/>
              <a:cs typeface="微软雅黑" panose="020B0503020204020204" charset="-122"/>
            </a:endParaRPr>
          </a:p>
        </p:txBody>
      </p:sp>
      <p:pic>
        <p:nvPicPr>
          <p:cNvPr id="736" name="picture 736"/>
          <p:cNvPicPr>
            <a:picLocks noChangeAspect="1"/>
          </p:cNvPicPr>
          <p:nvPr/>
        </p:nvPicPr>
        <p:blipFill>
          <a:blip r:embed="rId7"/>
          <a:stretch>
            <a:fillRect/>
          </a:stretch>
        </p:blipFill>
        <p:spPr>
          <a:xfrm rot="21600000">
            <a:off x="192238" y="539985"/>
            <a:ext cx="7094709" cy="6596"/>
          </a:xfrm>
          <a:prstGeom prst="rect">
            <a:avLst/>
          </a:prstGeom>
        </p:spPr>
      </p:pic>
      <p:pic>
        <p:nvPicPr>
          <p:cNvPr id="670" name="picture 670"/>
          <p:cNvPicPr>
            <a:picLocks noChangeAspect="1"/>
          </p:cNvPicPr>
          <p:nvPr/>
        </p:nvPicPr>
        <p:blipFill>
          <a:blip r:embed="rId8"/>
          <a:stretch>
            <a:fillRect/>
          </a:stretch>
        </p:blipFill>
        <p:spPr>
          <a:xfrm rot="21600000">
            <a:off x="263985" y="9719952"/>
            <a:ext cx="7094709" cy="10501"/>
          </a:xfrm>
          <a:prstGeom prst="rect">
            <a:avLst/>
          </a:prstGeom>
        </p:spPr>
      </p:pic>
      <p:sp>
        <p:nvSpPr>
          <p:cNvPr id="14" name="文本框 13"/>
          <p:cNvSpPr txBox="1"/>
          <p:nvPr/>
        </p:nvSpPr>
        <p:spPr>
          <a:xfrm>
            <a:off x="577215" y="9781858"/>
            <a:ext cx="5080000" cy="275590"/>
          </a:xfrm>
          <a:prstGeom prst="rect">
            <a:avLst/>
          </a:prstGeom>
        </p:spPr>
        <p:txBody>
          <a:bodyPr>
            <a:spAutoFit/>
          </a:bodyPr>
          <a:p>
            <a:pPr algn="ctr"/>
            <a:r>
              <a:rPr lang="zh-CN" altLang="en-US" sz="1200" b="1">
                <a:solidFill>
                  <a:schemeClr val="tx1"/>
                </a:solidFill>
                <a:latin typeface="微软雅黑" panose="020B0503020204020204" charset="-122"/>
                <a:ea typeface="微软雅黑" panose="020B0503020204020204" charset="-122"/>
              </a:rPr>
              <a:t>南京市雨花区软件大道</a:t>
            </a:r>
            <a:r>
              <a:rPr lang="en-US" altLang="zh-CN" sz="1200" b="1">
                <a:solidFill>
                  <a:schemeClr val="tx1"/>
                </a:solidFill>
                <a:latin typeface="微软雅黑" panose="020B0503020204020204" charset="-122"/>
                <a:ea typeface="微软雅黑" panose="020B0503020204020204" charset="-122"/>
              </a:rPr>
              <a:t>180</a:t>
            </a:r>
            <a:r>
              <a:rPr lang="zh-CN" altLang="en-US" sz="1200" b="1">
                <a:solidFill>
                  <a:schemeClr val="tx1"/>
                </a:solidFill>
                <a:latin typeface="微软雅黑" panose="020B0503020204020204" charset="-122"/>
                <a:ea typeface="微软雅黑" panose="020B0503020204020204" charset="-122"/>
              </a:rPr>
              <a:t>号大数据产业基地</a:t>
            </a:r>
            <a:r>
              <a:rPr lang="en-US" altLang="zh-CN" sz="1200" b="1">
                <a:solidFill>
                  <a:schemeClr val="tx1"/>
                </a:solidFill>
                <a:latin typeface="微软雅黑" panose="020B0503020204020204" charset="-122"/>
                <a:ea typeface="微软雅黑" panose="020B0503020204020204" charset="-122"/>
              </a:rPr>
              <a:t>2</a:t>
            </a:r>
            <a:r>
              <a:rPr lang="zh-CN" altLang="en-US" sz="1200" b="1">
                <a:solidFill>
                  <a:schemeClr val="tx1"/>
                </a:solidFill>
                <a:latin typeface="微软雅黑" panose="020B0503020204020204" charset="-122"/>
                <a:ea typeface="微软雅黑" panose="020B0503020204020204" charset="-122"/>
              </a:rPr>
              <a:t>栋</a:t>
            </a:r>
            <a:endParaRPr lang="zh-CN" altLang="en-US" sz="1200" b="1">
              <a:solidFill>
                <a:schemeClr val="tx1"/>
              </a:solidFill>
              <a:latin typeface="微软雅黑" panose="020B0503020204020204" charset="-122"/>
              <a:ea typeface="微软雅黑" panose="020B0503020204020204" charset="-122"/>
            </a:endParaRPr>
          </a:p>
        </p:txBody>
      </p:sp>
      <p:pic>
        <p:nvPicPr>
          <p:cNvPr id="16" name="图片 15" descr="定位标志"/>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1160145" y="9782175"/>
            <a:ext cx="204470" cy="204470"/>
          </a:xfrm>
          <a:prstGeom prst="rect">
            <a:avLst/>
          </a:prstGeom>
        </p:spPr>
      </p:pic>
      <p:pic>
        <p:nvPicPr>
          <p:cNvPr id="17" name="图片 16" descr="电话"/>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4900930" y="9832340"/>
            <a:ext cx="186690" cy="186690"/>
          </a:xfrm>
          <a:prstGeom prst="rect">
            <a:avLst/>
          </a:prstGeom>
        </p:spPr>
      </p:pic>
      <p:sp>
        <p:nvSpPr>
          <p:cNvPr id="18" name="文本框 17"/>
          <p:cNvSpPr txBox="1"/>
          <p:nvPr/>
        </p:nvSpPr>
        <p:spPr>
          <a:xfrm>
            <a:off x="5072380" y="9782175"/>
            <a:ext cx="1979930" cy="282575"/>
          </a:xfrm>
          <a:prstGeom prst="rect">
            <a:avLst/>
          </a:prstGeom>
        </p:spPr>
        <p:txBody>
          <a:bodyPr>
            <a:noAutofit/>
          </a:bodyPr>
          <a:p>
            <a:r>
              <a:rPr lang="en-US" altLang="zh-CN" sz="1200" b="1">
                <a:solidFill>
                  <a:schemeClr val="tx1"/>
                </a:solidFill>
                <a:latin typeface="微软雅黑" panose="020B0503020204020204" charset="-122"/>
                <a:ea typeface="微软雅黑" panose="020B0503020204020204" charset="-122"/>
              </a:rPr>
              <a:t>+86-13951873509</a:t>
            </a:r>
            <a:endParaRPr lang="en-US" altLang="zh-CN" sz="1200" b="1">
              <a:solidFill>
                <a:schemeClr val="tx1"/>
              </a:solidFill>
              <a:latin typeface="微软雅黑" panose="020B0503020204020204" charset="-122"/>
              <a:ea typeface="微软雅黑" panose="020B0503020204020204" charset="-122"/>
            </a:endParaRPr>
          </a:p>
        </p:txBody>
      </p:sp>
      <p:pic>
        <p:nvPicPr>
          <p:cNvPr id="19" name="图片 18" descr="网页"/>
          <p:cNvPicPr>
            <a:picLocks noChangeAspect="1"/>
          </p:cNvPicPr>
          <p:nvPr/>
        </p:nvPicPr>
        <p:blipFill>
          <a:blip r:embed="rId13">
            <a:extLst>
              <a:ext uri="{96DAC541-7B7A-43D3-8B79-37D633B846F1}">
                <asvg:svgBlip xmlns:asvg="http://schemas.microsoft.com/office/drawing/2016/SVG/main" r:embed="rId14"/>
              </a:ext>
            </a:extLst>
          </a:blip>
          <a:stretch>
            <a:fillRect/>
          </a:stretch>
        </p:blipFill>
        <p:spPr>
          <a:xfrm>
            <a:off x="1165225" y="10027920"/>
            <a:ext cx="192405" cy="192405"/>
          </a:xfrm>
          <a:prstGeom prst="rect">
            <a:avLst/>
          </a:prstGeom>
        </p:spPr>
      </p:pic>
      <p:sp>
        <p:nvSpPr>
          <p:cNvPr id="20" name="文本框 19"/>
          <p:cNvSpPr txBox="1"/>
          <p:nvPr/>
        </p:nvSpPr>
        <p:spPr>
          <a:xfrm>
            <a:off x="1342390" y="9980613"/>
            <a:ext cx="5080000" cy="275590"/>
          </a:xfrm>
          <a:prstGeom prst="rect">
            <a:avLst/>
          </a:prstGeom>
        </p:spPr>
        <p:txBody>
          <a:bodyPr>
            <a:spAutoFit/>
          </a:bodyPr>
          <a:p>
            <a:r>
              <a:rPr lang="en-US" altLang="zh-CN" sz="1200" b="1">
                <a:solidFill>
                  <a:schemeClr val="tx1"/>
                </a:solidFill>
                <a:latin typeface="微软雅黑" panose="020B0503020204020204" charset="-122"/>
                <a:ea typeface="微软雅黑" panose="020B0503020204020204" charset="-122"/>
              </a:rPr>
              <a:t>https://www.shinewave-tech.com</a:t>
            </a:r>
            <a:endParaRPr lang="en-US" altLang="zh-CN" sz="1200" b="1">
              <a:solidFill>
                <a:schemeClr val="tx1"/>
              </a:solidFill>
              <a:latin typeface="微软雅黑" panose="020B0503020204020204" charset="-122"/>
              <a:ea typeface="微软雅黑" panose="020B0503020204020204" charset="-122"/>
            </a:endParaRPr>
          </a:p>
        </p:txBody>
      </p:sp>
      <p:pic>
        <p:nvPicPr>
          <p:cNvPr id="21" name="图片 20" descr="信息"/>
          <p:cNvPicPr>
            <a:picLocks noChangeAspect="1"/>
          </p:cNvPicPr>
          <p:nvPr/>
        </p:nvPicPr>
        <p:blipFill>
          <a:blip r:embed="rId15">
            <a:extLst>
              <a:ext uri="{96DAC541-7B7A-43D3-8B79-37D633B846F1}">
                <asvg:svgBlip xmlns:asvg="http://schemas.microsoft.com/office/drawing/2016/SVG/main" r:embed="rId16"/>
              </a:ext>
            </a:extLst>
          </a:blip>
          <a:stretch>
            <a:fillRect/>
          </a:stretch>
        </p:blipFill>
        <p:spPr>
          <a:xfrm>
            <a:off x="4202430" y="9991090"/>
            <a:ext cx="239395" cy="239395"/>
          </a:xfrm>
          <a:prstGeom prst="rect">
            <a:avLst/>
          </a:prstGeom>
        </p:spPr>
      </p:pic>
      <p:sp>
        <p:nvSpPr>
          <p:cNvPr id="23" name="文本框 22"/>
          <p:cNvSpPr txBox="1"/>
          <p:nvPr/>
        </p:nvSpPr>
        <p:spPr>
          <a:xfrm>
            <a:off x="4426585" y="9980930"/>
            <a:ext cx="2519680" cy="282575"/>
          </a:xfrm>
          <a:prstGeom prst="rect">
            <a:avLst/>
          </a:prstGeom>
        </p:spPr>
        <p:txBody>
          <a:bodyPr>
            <a:noAutofit/>
          </a:bodyPr>
          <a:p>
            <a:pPr marL="0" indent="0">
              <a:spcBef>
                <a:spcPct val="0"/>
              </a:spcBef>
              <a:spcAft>
                <a:spcPct val="0"/>
              </a:spcAft>
            </a:pPr>
            <a:r>
              <a:rPr lang="en-US" altLang="zh-CN" sz="1200" b="1" i="0">
                <a:solidFill>
                  <a:schemeClr val="tx1"/>
                </a:solidFill>
                <a:latin typeface="微软雅黑" panose="020B0503020204020204" charset="-122"/>
                <a:ea typeface="微软雅黑" panose="020B0503020204020204" charset="-122"/>
              </a:rPr>
              <a:t>info@shinewave-tech.com</a:t>
            </a:r>
            <a:endParaRPr lang="en-US" altLang="zh-CN" sz="1200" b="1" i="0">
              <a:solidFill>
                <a:schemeClr val="tx1"/>
              </a:solidFill>
              <a:latin typeface="微软雅黑" panose="020B0503020204020204" charset="-122"/>
              <a:ea typeface="微软雅黑" panose="020B0503020204020204" charset="-122"/>
            </a:endParaRPr>
          </a:p>
        </p:txBody>
      </p:sp>
      <p:pic>
        <p:nvPicPr>
          <p:cNvPr id="24" name="图片 23" descr="SWT公司logo-透明"/>
          <p:cNvPicPr>
            <a:picLocks noChangeAspect="1"/>
          </p:cNvPicPr>
          <p:nvPr/>
        </p:nvPicPr>
        <p:blipFill>
          <a:blip r:embed="rId17"/>
          <a:stretch>
            <a:fillRect/>
          </a:stretch>
        </p:blipFill>
        <p:spPr>
          <a:xfrm>
            <a:off x="281305" y="9782175"/>
            <a:ext cx="744220" cy="434975"/>
          </a:xfrm>
          <a:prstGeom prst="rect">
            <a:avLst/>
          </a:prstGeom>
        </p:spPr>
      </p:pic>
      <p:sp>
        <p:nvSpPr>
          <p:cNvPr id="25" name="文本框 24"/>
          <p:cNvSpPr txBox="1"/>
          <p:nvPr/>
        </p:nvSpPr>
        <p:spPr>
          <a:xfrm>
            <a:off x="0" y="57150"/>
            <a:ext cx="7559675" cy="460375"/>
          </a:xfrm>
          <a:prstGeom prst="rect">
            <a:avLst/>
          </a:prstGeom>
        </p:spPr>
        <p:txBody>
          <a:bodyPr wrap="square">
            <a:spAutoFit/>
          </a:bodyPr>
          <a:p>
            <a:pPr marL="0" indent="0" algn="ctr">
              <a:lnSpc>
                <a:spcPts val="1440"/>
              </a:lnSpc>
              <a:spcBef>
                <a:spcPct val="0"/>
              </a:spcBef>
              <a:spcAft>
                <a:spcPct val="0"/>
              </a:spcAft>
            </a:pPr>
            <a:r>
              <a:rPr lang="zh-CN" altLang="en-US" sz="1600" b="1">
                <a:solidFill>
                  <a:schemeClr val="tx1"/>
                </a:solidFill>
              </a:rPr>
              <a:t>本图册为代表性规格产品，如需定制，可随时联系我司业务人员。</a:t>
            </a:r>
            <a:endParaRPr lang="zh-CN" altLang="en-US" sz="1600" b="1">
              <a:solidFill>
                <a:schemeClr val="tx1"/>
              </a:solidFill>
            </a:endParaRPr>
          </a:p>
          <a:p>
            <a:pPr marL="0" indent="0" algn="ctr">
              <a:lnSpc>
                <a:spcPts val="1440"/>
              </a:lnSpc>
              <a:spcBef>
                <a:spcPct val="0"/>
              </a:spcBef>
              <a:spcAft>
                <a:spcPct val="0"/>
              </a:spcAft>
            </a:pPr>
            <a:r>
              <a:rPr lang="en-US" altLang="zh-CN" sz="1200" b="1">
                <a:solidFill>
                  <a:srgbClr val="1F2329"/>
                </a:solidFill>
              </a:rPr>
              <a:t>This catalog features representative products. For customization, please contact our sales team.</a:t>
            </a:r>
            <a:endParaRPr lang="en-US" altLang="zh-CN" sz="1200" b="1">
              <a:solidFill>
                <a:srgbClr val="1F2329"/>
              </a:solidFill>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4988" name="picture 4988"/>
          <p:cNvPicPr>
            <a:picLocks noChangeAspect="1"/>
          </p:cNvPicPr>
          <p:nvPr/>
        </p:nvPicPr>
        <p:blipFill>
          <a:blip r:embed="rId1"/>
          <a:stretch>
            <a:fillRect/>
          </a:stretch>
        </p:blipFill>
        <p:spPr>
          <a:xfrm rot="21600000">
            <a:off x="594504" y="871867"/>
            <a:ext cx="6370016" cy="1570771"/>
          </a:xfrm>
          <a:prstGeom prst="rect">
            <a:avLst/>
          </a:prstGeom>
        </p:spPr>
      </p:pic>
      <p:graphicFrame>
        <p:nvGraphicFramePr>
          <p:cNvPr id="4990" name="table 4990"/>
          <p:cNvGraphicFramePr>
            <a:graphicFrameLocks noGrp="1"/>
          </p:cNvGraphicFramePr>
          <p:nvPr/>
        </p:nvGraphicFramePr>
        <p:xfrm>
          <a:off x="594504" y="871853"/>
          <a:ext cx="6369684" cy="1570355"/>
        </p:xfrm>
        <a:graphic>
          <a:graphicData uri="http://schemas.openxmlformats.org/drawingml/2006/table">
            <a:tbl>
              <a:tblPr/>
              <a:tblGrid>
                <a:gridCol w="1461769"/>
                <a:gridCol w="1758314"/>
                <a:gridCol w="3149600"/>
              </a:tblGrid>
              <a:tr h="228600">
                <a:tc gridSpan="2">
                  <a:txBody>
                    <a:bodyPr/>
                    <a:p>
                      <a:pPr algn="l" rtl="0" eaLnBrk="0">
                        <a:lnSpc>
                          <a:spcPct val="102000"/>
                        </a:lnSpc>
                      </a:pPr>
                      <a:endParaRPr sz="500" dirty="0">
                        <a:latin typeface="Arial" panose="020B0604020202020204"/>
                        <a:ea typeface="Arial" panose="020B0604020202020204"/>
                        <a:cs typeface="Arial" panose="020B0604020202020204"/>
                      </a:endParaRPr>
                    </a:p>
                    <a:p>
                      <a:pPr marL="439420" algn="l" rtl="0" eaLnBrk="0">
                        <a:lnSpc>
                          <a:spcPct val="81000"/>
                        </a:lnSpc>
                        <a:spcBef>
                          <a:spcPts val="0"/>
                        </a:spcBef>
                      </a:pPr>
                      <a:r>
                        <a:rPr sz="800" kern="0" spc="70" dirty="0">
                          <a:solidFill>
                            <a:srgbClr val="231F20">
                              <a:alpha val="100000"/>
                            </a:srgbClr>
                          </a:solidFill>
                          <a:latin typeface="微软雅黑" panose="020B0503020204020204" charset="-122"/>
                          <a:ea typeface="微软雅黑" panose="020B0503020204020204" charset="-122"/>
                          <a:cs typeface="微软雅黑" panose="020B0503020204020204" charset="-122"/>
                        </a:rPr>
                        <a:t>AMPLIFIER CONNECTOR TYPE:</a:t>
                      </a:r>
                      <a:endParaRPr sz="800" dirty="0">
                        <a:latin typeface="微软雅黑" panose="020B0503020204020204" charset="-122"/>
                        <a:ea typeface="微软雅黑" panose="020B0503020204020204" charset="-122"/>
                        <a:cs typeface="微软雅黑" panose="020B0503020204020204" charset="-122"/>
                      </a:endParaRPr>
                    </a:p>
                  </a:txBody>
                  <a:tcPr marL="0" marR="0" marT="0" marB="0" vert="horz">
                    <a:lnL>
                      <a:noFill/>
                    </a:lnL>
                    <a:lnR w="9525" cap="flat" cmpd="sng" algn="ctr">
                      <a:solidFill>
                        <a:srgbClr val="21294D"/>
                      </a:solidFill>
                      <a:prstDash val="solid"/>
                      <a:round/>
                      <a:headEnd type="none" w="med" len="med"/>
                      <a:tailEnd type="none" w="med" len="med"/>
                    </a:lnR>
                    <a:lnT>
                      <a:noFill/>
                    </a:lnT>
                    <a:lnB>
                      <a:noFill/>
                    </a:lnB>
                  </a:tcPr>
                </a:tc>
                <a:tc hMerge="1">
                  <a:tcPr marL="0" marR="0" marT="0" marB="0" vert="horz">
                    <a:lnL>
                      <a:noFill/>
                    </a:lnL>
                    <a:lnR w="9525" cap="flat" cmpd="sng" algn="ctr">
                      <a:solidFill>
                        <a:srgbClr val="21294D"/>
                      </a:solidFill>
                      <a:prstDash val="solid"/>
                      <a:round/>
                      <a:headEnd type="none" w="med" len="med"/>
                      <a:tailEnd type="none" w="med" len="med"/>
                    </a:lnR>
                    <a:lnT>
                      <a:noFill/>
                    </a:lnT>
                    <a:lnB>
                      <a:noFill/>
                    </a:lnB>
                  </a:tcPr>
                </a:tc>
                <a:tc>
                  <a:txBody>
                    <a:bodyPr/>
                    <a:p>
                      <a:pPr algn="l" rtl="0" eaLnBrk="0">
                        <a:lnSpc>
                          <a:spcPct val="106000"/>
                        </a:lnSpc>
                      </a:pPr>
                      <a:endParaRPr sz="500" dirty="0">
                        <a:latin typeface="Arial" panose="020B0604020202020204"/>
                        <a:ea typeface="Arial" panose="020B0604020202020204"/>
                        <a:cs typeface="Arial" panose="020B0604020202020204"/>
                      </a:endParaRPr>
                    </a:p>
                    <a:p>
                      <a:pPr marL="203835" algn="l" rtl="0" eaLnBrk="0">
                        <a:lnSpc>
                          <a:spcPct val="88000"/>
                        </a:lnSpc>
                        <a:spcBef>
                          <a:spcPts val="5"/>
                        </a:spcBef>
                      </a:pPr>
                      <a:r>
                        <a:rPr sz="800" kern="0" spc="380" dirty="0">
                          <a:solidFill>
                            <a:srgbClr val="231F20">
                              <a:alpha val="100000"/>
                            </a:srgbClr>
                          </a:solidFill>
                          <a:latin typeface="微软雅黑" panose="020B0503020204020204" charset="-122"/>
                          <a:ea typeface="微软雅黑" panose="020B0503020204020204" charset="-122"/>
                          <a:cs typeface="微软雅黑" panose="020B0503020204020204" charset="-122"/>
                        </a:rPr>
                        <a:t>óó</a:t>
                      </a:r>
                      <a:endParaRPr sz="800" dirty="0">
                        <a:latin typeface="微软雅黑" panose="020B0503020204020204" charset="-122"/>
                        <a:ea typeface="微软雅黑" panose="020B0503020204020204" charset="-122"/>
                        <a:cs typeface="微软雅黑" panose="020B0503020204020204" charset="-122"/>
                      </a:endParaRPr>
                    </a:p>
                  </a:txBody>
                  <a:tcPr marL="0" marR="0" marT="0" marB="0" vert="horz">
                    <a:lnL w="9525" cap="flat" cmpd="sng" algn="ctr">
                      <a:solidFill>
                        <a:srgbClr val="21294D"/>
                      </a:solidFill>
                      <a:prstDash val="solid"/>
                      <a:round/>
                      <a:headEnd type="none" w="med" len="med"/>
                      <a:tailEnd type="none" w="med" len="med"/>
                    </a:lnL>
                    <a:lnR>
                      <a:noFill/>
                    </a:lnR>
                    <a:lnT>
                      <a:noFill/>
                    </a:lnT>
                    <a:lnB>
                      <a:noFill/>
                    </a:lnB>
                  </a:tcPr>
                </a:tc>
              </a:tr>
              <a:tr h="285750">
                <a:tc gridSpan="2">
                  <a:txBody>
                    <a:bodyPr/>
                    <a:p>
                      <a:pPr algn="l" rtl="0" eaLnBrk="0">
                        <a:lnSpc>
                          <a:spcPct val="114000"/>
                        </a:lnSpc>
                      </a:pPr>
                      <a:endParaRPr sz="500" dirty="0">
                        <a:latin typeface="Arial" panose="020B0604020202020204"/>
                        <a:ea typeface="Arial" panose="020B0604020202020204"/>
                        <a:cs typeface="Arial" panose="020B0604020202020204"/>
                      </a:endParaRPr>
                    </a:p>
                    <a:p>
                      <a:pPr marL="441960" algn="l" rtl="0" eaLnBrk="0">
                        <a:lnSpc>
                          <a:spcPct val="81000"/>
                        </a:lnSpc>
                        <a:spcBef>
                          <a:spcPts val="0"/>
                        </a:spcBef>
                      </a:pPr>
                      <a:r>
                        <a:rPr sz="800" kern="0" spc="60" dirty="0">
                          <a:solidFill>
                            <a:srgbClr val="231F20">
                              <a:alpha val="100000"/>
                            </a:srgbClr>
                          </a:solidFill>
                          <a:latin typeface="微软雅黑" panose="020B0503020204020204" charset="-122"/>
                          <a:ea typeface="微软雅黑" panose="020B0503020204020204" charset="-122"/>
                          <a:cs typeface="微软雅黑" panose="020B0503020204020204" charset="-122"/>
                        </a:rPr>
                        <a:t>TRIAD CABLE PART</a:t>
                      </a:r>
                      <a:r>
                        <a:rPr sz="800" kern="0" spc="120" dirty="0">
                          <a:solidFill>
                            <a:srgbClr val="231F20">
                              <a:alpha val="100000"/>
                            </a:srgbClr>
                          </a:solidFill>
                          <a:latin typeface="微软雅黑" panose="020B0503020204020204" charset="-122"/>
                          <a:ea typeface="微软雅黑" panose="020B0503020204020204" charset="-122"/>
                          <a:cs typeface="微软雅黑" panose="020B0503020204020204" charset="-122"/>
                        </a:rPr>
                        <a:t> </a:t>
                      </a:r>
                      <a:r>
                        <a:rPr sz="800" kern="0" spc="60" dirty="0">
                          <a:solidFill>
                            <a:srgbClr val="231F20">
                              <a:alpha val="100000"/>
                            </a:srgbClr>
                          </a:solidFill>
                          <a:latin typeface="微软雅黑" panose="020B0503020204020204" charset="-122"/>
                          <a:ea typeface="微软雅黑" panose="020B0503020204020204" charset="-122"/>
                          <a:cs typeface="微软雅黑" panose="020B0503020204020204" charset="-122"/>
                        </a:rPr>
                        <a:t>NUMBER:</a:t>
                      </a:r>
                      <a:endParaRPr sz="800" dirty="0">
                        <a:latin typeface="微软雅黑" panose="020B0503020204020204" charset="-122"/>
                        <a:ea typeface="微软雅黑" panose="020B0503020204020204" charset="-122"/>
                        <a:cs typeface="微软雅黑" panose="020B0503020204020204" charset="-122"/>
                      </a:endParaRPr>
                    </a:p>
                  </a:txBody>
                  <a:tcPr marL="0" marR="0" marT="0" marB="0" vert="horz">
                    <a:lnL>
                      <a:noFill/>
                    </a:lnL>
                    <a:lnR w="9525" cap="flat" cmpd="sng" algn="ctr">
                      <a:solidFill>
                        <a:srgbClr val="21294D"/>
                      </a:solidFill>
                      <a:prstDash val="solid"/>
                      <a:round/>
                      <a:headEnd type="none" w="med" len="med"/>
                      <a:tailEnd type="none" w="med" len="med"/>
                    </a:lnR>
                    <a:lnT>
                      <a:noFill/>
                    </a:lnT>
                    <a:lnB>
                      <a:noFill/>
                    </a:lnB>
                  </a:tcPr>
                </a:tc>
                <a:tc hMerge="1">
                  <a:tcPr marL="0" marR="0" marT="0" marB="0" vert="horz">
                    <a:lnL>
                      <a:noFill/>
                    </a:lnL>
                    <a:lnR w="9525" cap="flat" cmpd="sng" algn="ctr">
                      <a:solidFill>
                        <a:srgbClr val="21294D"/>
                      </a:solidFill>
                      <a:prstDash val="solid"/>
                      <a:round/>
                      <a:headEnd type="none" w="med" len="med"/>
                      <a:tailEnd type="none" w="med" len="med"/>
                    </a:lnR>
                    <a:lnT>
                      <a:noFill/>
                    </a:lnT>
                    <a:lnB>
                      <a:noFill/>
                    </a:lnB>
                  </a:tcPr>
                </a:tc>
                <a:tc>
                  <a:txBody>
                    <a:bodyPr/>
                    <a:p>
                      <a:pPr algn="l" rtl="0" eaLnBrk="0">
                        <a:lnSpc>
                          <a:spcPct val="102000"/>
                        </a:lnSpc>
                      </a:pPr>
                      <a:endParaRPr sz="800" dirty="0">
                        <a:latin typeface="Arial" panose="020B0604020202020204"/>
                        <a:ea typeface="Arial" panose="020B0604020202020204"/>
                        <a:cs typeface="Arial" panose="020B0604020202020204"/>
                      </a:endParaRPr>
                    </a:p>
                    <a:p>
                      <a:pPr marL="190500" algn="l" rtl="0" eaLnBrk="0">
                        <a:lnSpc>
                          <a:spcPct val="88000"/>
                        </a:lnSpc>
                        <a:spcBef>
                          <a:spcPts val="5"/>
                        </a:spcBef>
                      </a:pPr>
                      <a:r>
                        <a:rPr sz="800" kern="0" spc="380" dirty="0">
                          <a:solidFill>
                            <a:srgbClr val="231F20">
                              <a:alpha val="100000"/>
                            </a:srgbClr>
                          </a:solidFill>
                          <a:latin typeface="微软雅黑" panose="020B0503020204020204" charset="-122"/>
                          <a:ea typeface="微软雅黑" panose="020B0503020204020204" charset="-122"/>
                          <a:cs typeface="微软雅黑" panose="020B0503020204020204" charset="-122"/>
                        </a:rPr>
                        <a:t>óó</a:t>
                      </a:r>
                      <a:endParaRPr sz="800" dirty="0">
                        <a:latin typeface="微软雅黑" panose="020B0503020204020204" charset="-122"/>
                        <a:ea typeface="微软雅黑" panose="020B0503020204020204" charset="-122"/>
                        <a:cs typeface="微软雅黑" panose="020B0503020204020204" charset="-122"/>
                      </a:endParaRPr>
                    </a:p>
                  </a:txBody>
                  <a:tcPr marL="0" marR="0" marT="0" marB="0" vert="horz">
                    <a:lnL w="9525" cap="flat" cmpd="sng" algn="ctr">
                      <a:solidFill>
                        <a:srgbClr val="21294D"/>
                      </a:solidFill>
                      <a:prstDash val="solid"/>
                      <a:round/>
                      <a:headEnd type="none" w="med" len="med"/>
                      <a:tailEnd type="none" w="med" len="med"/>
                    </a:lnL>
                    <a:lnR>
                      <a:noFill/>
                    </a:lnR>
                    <a:lnT>
                      <a:noFill/>
                    </a:lnT>
                    <a:lnB>
                      <a:noFill/>
                    </a:lnB>
                  </a:tcPr>
                </a:tc>
              </a:tr>
              <a:tr h="1056005">
                <a:tc>
                  <a:txBody>
                    <a:bodyPr/>
                    <a:p>
                      <a:pPr algn="l" rtl="0" eaLnBrk="0">
                        <a:lnSpc>
                          <a:spcPct val="104000"/>
                        </a:lnSpc>
                      </a:pPr>
                      <a:endParaRPr sz="500" dirty="0">
                        <a:latin typeface="Arial" panose="020B0604020202020204"/>
                        <a:ea typeface="Arial" panose="020B0604020202020204"/>
                        <a:cs typeface="Arial" panose="020B0604020202020204"/>
                      </a:endParaRPr>
                    </a:p>
                    <a:p>
                      <a:pPr marL="478155" algn="l" rtl="0" eaLnBrk="0">
                        <a:lnSpc>
                          <a:spcPct val="76000"/>
                        </a:lnSpc>
                        <a:spcBef>
                          <a:spcPts val="5"/>
                        </a:spcBef>
                      </a:pPr>
                      <a:r>
                        <a:rPr sz="1300" kern="0" spc="30" dirty="0">
                          <a:solidFill>
                            <a:srgbClr val="FFFFFF">
                              <a:alpha val="100000"/>
                            </a:srgbClr>
                          </a:solidFill>
                          <a:latin typeface="Arial Narrow" panose="020B0606020202030204"/>
                          <a:ea typeface="Arial Narrow" panose="020B0606020202030204"/>
                          <a:cs typeface="Arial Narrow" panose="020B0606020202030204"/>
                        </a:rPr>
                        <a:t>NUMBER</a:t>
                      </a:r>
                      <a:endParaRPr sz="1300" dirty="0">
                        <a:latin typeface="Arial Narrow" panose="020B0606020202030204"/>
                        <a:ea typeface="Arial Narrow" panose="020B0606020202030204"/>
                        <a:cs typeface="Arial Narrow" panose="020B0606020202030204"/>
                      </a:endParaRPr>
                    </a:p>
                    <a:p>
                      <a:pPr marL="677545" algn="l" rtl="0" eaLnBrk="0">
                        <a:lnSpc>
                          <a:spcPct val="82000"/>
                        </a:lnSpc>
                        <a:spcBef>
                          <a:spcPts val="1250"/>
                        </a:spcBef>
                      </a:pPr>
                      <a:r>
                        <a:rPr sz="800" kern="0" spc="40" dirty="0">
                          <a:solidFill>
                            <a:srgbClr val="231F20">
                              <a:alpha val="100000"/>
                            </a:srgbClr>
                          </a:solidFill>
                          <a:latin typeface="微软雅黑" panose="020B0503020204020204" charset="-122"/>
                          <a:ea typeface="微软雅黑" panose="020B0503020204020204" charset="-122"/>
                          <a:cs typeface="微软雅黑" panose="020B0503020204020204" charset="-122"/>
                        </a:rPr>
                        <a:t>X1</a:t>
                      </a:r>
                      <a:endParaRPr sz="800" dirty="0">
                        <a:latin typeface="微软雅黑" panose="020B0503020204020204" charset="-122"/>
                        <a:ea typeface="微软雅黑" panose="020B0503020204020204" charset="-122"/>
                        <a:cs typeface="微软雅黑" panose="020B0503020204020204" charset="-122"/>
                      </a:endParaRPr>
                    </a:p>
                    <a:p>
                      <a:pPr marL="678180" algn="l" rtl="0" eaLnBrk="0">
                        <a:lnSpc>
                          <a:spcPct val="81000"/>
                        </a:lnSpc>
                        <a:spcBef>
                          <a:spcPts val="1155"/>
                        </a:spcBef>
                      </a:pPr>
                      <a:r>
                        <a:rPr sz="800" kern="0" spc="40" dirty="0">
                          <a:solidFill>
                            <a:srgbClr val="231F20">
                              <a:alpha val="100000"/>
                            </a:srgbClr>
                          </a:solidFill>
                          <a:latin typeface="微软雅黑" panose="020B0503020204020204" charset="-122"/>
                          <a:ea typeface="微软雅黑" panose="020B0503020204020204" charset="-122"/>
                          <a:cs typeface="微软雅黑" panose="020B0503020204020204" charset="-122"/>
                        </a:rPr>
                        <a:t>X2</a:t>
                      </a:r>
                      <a:endParaRPr sz="800" dirty="0">
                        <a:latin typeface="微软雅黑" panose="020B0503020204020204" charset="-122"/>
                        <a:ea typeface="微软雅黑" panose="020B0503020204020204" charset="-122"/>
                        <a:cs typeface="微软雅黑" panose="020B0503020204020204" charset="-122"/>
                      </a:endParaRPr>
                    </a:p>
                    <a:p>
                      <a:pPr algn="l" rtl="0" eaLnBrk="0">
                        <a:lnSpc>
                          <a:spcPct val="104000"/>
                        </a:lnSpc>
                      </a:pPr>
                      <a:endParaRPr sz="900" dirty="0">
                        <a:latin typeface="Arial" panose="020B0604020202020204"/>
                        <a:ea typeface="Arial" panose="020B0604020202020204"/>
                        <a:cs typeface="Arial" panose="020B0604020202020204"/>
                      </a:endParaRPr>
                    </a:p>
                    <a:p>
                      <a:pPr marL="678180" algn="l" rtl="0" eaLnBrk="0">
                        <a:lnSpc>
                          <a:spcPct val="80000"/>
                        </a:lnSpc>
                        <a:spcBef>
                          <a:spcPts val="5"/>
                        </a:spcBef>
                      </a:pPr>
                      <a:r>
                        <a:rPr sz="800" kern="0" spc="40" dirty="0">
                          <a:solidFill>
                            <a:srgbClr val="231F20">
                              <a:alpha val="100000"/>
                            </a:srgbClr>
                          </a:solidFill>
                          <a:latin typeface="微软雅黑" panose="020B0503020204020204" charset="-122"/>
                          <a:ea typeface="微软雅黑" panose="020B0503020204020204" charset="-122"/>
                          <a:cs typeface="微软雅黑" panose="020B0503020204020204" charset="-122"/>
                        </a:rPr>
                        <a:t>X3</a:t>
                      </a:r>
                      <a:endParaRPr sz="800" dirty="0">
                        <a:latin typeface="微软雅黑" panose="020B0503020204020204" charset="-122"/>
                        <a:ea typeface="微软雅黑" panose="020B0503020204020204" charset="-122"/>
                        <a:cs typeface="微软雅黑" panose="020B0503020204020204" charset="-122"/>
                      </a:endParaRPr>
                    </a:p>
                  </a:txBody>
                  <a:tcPr marL="0" marR="0" marT="0" marB="0" vert="horz">
                    <a:lnL>
                      <a:noFill/>
                    </a:lnL>
                    <a:lnR w="3175" cap="flat" cmpd="sng" algn="ctr">
                      <a:solidFill>
                        <a:srgbClr val="21294D"/>
                      </a:solidFill>
                      <a:prstDash val="solid"/>
                      <a:round/>
                      <a:headEnd type="none" w="med" len="med"/>
                      <a:tailEnd type="none" w="med" len="med"/>
                    </a:lnR>
                    <a:lnT>
                      <a:noFill/>
                    </a:lnT>
                    <a:lnB>
                      <a:noFill/>
                    </a:lnB>
                  </a:tcPr>
                </a:tc>
                <a:tc>
                  <a:txBody>
                    <a:bodyPr/>
                    <a:p>
                      <a:pPr algn="l" rtl="0" eaLnBrk="0">
                        <a:lnSpc>
                          <a:spcPct val="106000"/>
                        </a:lnSpc>
                      </a:pPr>
                      <a:endParaRPr sz="500" dirty="0">
                        <a:latin typeface="Arial" panose="020B0604020202020204"/>
                        <a:ea typeface="Arial" panose="020B0604020202020204"/>
                        <a:cs typeface="Arial" panose="020B0604020202020204"/>
                      </a:endParaRPr>
                    </a:p>
                    <a:p>
                      <a:pPr marL="457200" algn="l" rtl="0" eaLnBrk="0">
                        <a:lnSpc>
                          <a:spcPct val="85000"/>
                        </a:lnSpc>
                        <a:spcBef>
                          <a:spcPts val="5"/>
                        </a:spcBef>
                      </a:pPr>
                      <a:r>
                        <a:rPr sz="1300" kern="0" spc="30" dirty="0">
                          <a:solidFill>
                            <a:srgbClr val="FFFFFF">
                              <a:alpha val="100000"/>
                            </a:srgbClr>
                          </a:solidFill>
                          <a:latin typeface="Arial Narrow" panose="020B0606020202030204"/>
                          <a:ea typeface="Arial Narrow" panose="020B0606020202030204"/>
                          <a:cs typeface="Arial Narrow" panose="020B0606020202030204"/>
                        </a:rPr>
                        <a:t>interface</a:t>
                      </a:r>
                      <a:r>
                        <a:rPr sz="1300" kern="0" spc="20" dirty="0">
                          <a:solidFill>
                            <a:srgbClr val="FFFFFF">
                              <a:alpha val="100000"/>
                            </a:srgbClr>
                          </a:solidFill>
                          <a:latin typeface="Arial Narrow" panose="020B0606020202030204"/>
                          <a:ea typeface="Arial Narrow" panose="020B0606020202030204"/>
                          <a:cs typeface="Arial Narrow" panose="020B0606020202030204"/>
                        </a:rPr>
                        <a:t> type</a:t>
                      </a:r>
                      <a:endParaRPr sz="1300" dirty="0">
                        <a:latin typeface="Arial Narrow" panose="020B0606020202030204"/>
                        <a:ea typeface="Arial Narrow" panose="020B0606020202030204"/>
                        <a:cs typeface="Arial Narrow" panose="020B0606020202030204"/>
                      </a:endParaRPr>
                    </a:p>
                    <a:p>
                      <a:pPr marL="613410" algn="l" rtl="0" eaLnBrk="0">
                        <a:lnSpc>
                          <a:spcPct val="81000"/>
                        </a:lnSpc>
                        <a:spcBef>
                          <a:spcPts val="1100"/>
                        </a:spcBef>
                      </a:pPr>
                      <a:r>
                        <a:rPr sz="800" kern="0" spc="30" dirty="0">
                          <a:solidFill>
                            <a:srgbClr val="231F20">
                              <a:alpha val="100000"/>
                            </a:srgbClr>
                          </a:solidFill>
                          <a:latin typeface="微软雅黑" panose="020B0503020204020204" charset="-122"/>
                          <a:ea typeface="微软雅黑" panose="020B0503020204020204" charset="-122"/>
                          <a:cs typeface="微软雅黑" panose="020B0503020204020204" charset="-122"/>
                        </a:rPr>
                        <a:t>SMA-</a:t>
                      </a:r>
                      <a:r>
                        <a:rPr sz="800" kern="0" spc="80" dirty="0">
                          <a:solidFill>
                            <a:srgbClr val="231F20">
                              <a:alpha val="100000"/>
                            </a:srgbClr>
                          </a:solidFill>
                          <a:latin typeface="微软雅黑" panose="020B0503020204020204" charset="-122"/>
                          <a:ea typeface="微软雅黑" panose="020B0503020204020204" charset="-122"/>
                          <a:cs typeface="微软雅黑" panose="020B0503020204020204" charset="-122"/>
                        </a:rPr>
                        <a:t> </a:t>
                      </a:r>
                      <a:r>
                        <a:rPr sz="800" kern="0" spc="30" dirty="0">
                          <a:solidFill>
                            <a:srgbClr val="231F20">
                              <a:alpha val="100000"/>
                            </a:srgbClr>
                          </a:solidFill>
                          <a:latin typeface="微软雅黑" panose="020B0503020204020204" charset="-122"/>
                          <a:ea typeface="微软雅黑" panose="020B0503020204020204" charset="-122"/>
                          <a:cs typeface="微软雅黑" panose="020B0503020204020204" charset="-122"/>
                        </a:rPr>
                        <a:t>KFD</a:t>
                      </a:r>
                      <a:endParaRPr sz="800" dirty="0">
                        <a:latin typeface="微软雅黑" panose="020B0503020204020204" charset="-122"/>
                        <a:ea typeface="微软雅黑" panose="020B0503020204020204" charset="-122"/>
                        <a:cs typeface="微软雅黑" panose="020B0503020204020204" charset="-122"/>
                      </a:endParaRPr>
                    </a:p>
                    <a:p>
                      <a:pPr marL="613410" algn="l" rtl="0" eaLnBrk="0">
                        <a:lnSpc>
                          <a:spcPct val="81000"/>
                        </a:lnSpc>
                        <a:spcBef>
                          <a:spcPts val="1195"/>
                        </a:spcBef>
                      </a:pPr>
                      <a:r>
                        <a:rPr sz="800" kern="0" spc="30" dirty="0">
                          <a:solidFill>
                            <a:srgbClr val="231F20">
                              <a:alpha val="100000"/>
                            </a:srgbClr>
                          </a:solidFill>
                          <a:latin typeface="微软雅黑" panose="020B0503020204020204" charset="-122"/>
                          <a:ea typeface="微软雅黑" panose="020B0503020204020204" charset="-122"/>
                          <a:cs typeface="微软雅黑" panose="020B0503020204020204" charset="-122"/>
                        </a:rPr>
                        <a:t>SMA-</a:t>
                      </a:r>
                      <a:r>
                        <a:rPr sz="800" kern="0" spc="80" dirty="0">
                          <a:solidFill>
                            <a:srgbClr val="231F20">
                              <a:alpha val="100000"/>
                            </a:srgbClr>
                          </a:solidFill>
                          <a:latin typeface="微软雅黑" panose="020B0503020204020204" charset="-122"/>
                          <a:ea typeface="微软雅黑" panose="020B0503020204020204" charset="-122"/>
                          <a:cs typeface="微软雅黑" panose="020B0503020204020204" charset="-122"/>
                        </a:rPr>
                        <a:t> </a:t>
                      </a:r>
                      <a:r>
                        <a:rPr sz="800" kern="0" spc="30" dirty="0">
                          <a:solidFill>
                            <a:srgbClr val="231F20">
                              <a:alpha val="100000"/>
                            </a:srgbClr>
                          </a:solidFill>
                          <a:latin typeface="微软雅黑" panose="020B0503020204020204" charset="-122"/>
                          <a:ea typeface="微软雅黑" panose="020B0503020204020204" charset="-122"/>
                          <a:cs typeface="微软雅黑" panose="020B0503020204020204" charset="-122"/>
                        </a:rPr>
                        <a:t>KFD</a:t>
                      </a:r>
                      <a:endParaRPr sz="800" dirty="0">
                        <a:latin typeface="微软雅黑" panose="020B0503020204020204" charset="-122"/>
                        <a:ea typeface="微软雅黑" panose="020B0503020204020204" charset="-122"/>
                        <a:cs typeface="微软雅黑" panose="020B0503020204020204" charset="-122"/>
                      </a:endParaRPr>
                    </a:p>
                    <a:p>
                      <a:pPr algn="l" rtl="0" eaLnBrk="0">
                        <a:lnSpc>
                          <a:spcPct val="102000"/>
                        </a:lnSpc>
                      </a:pPr>
                      <a:endParaRPr sz="900" dirty="0">
                        <a:latin typeface="Arial" panose="020B0604020202020204"/>
                        <a:ea typeface="Arial" panose="020B0604020202020204"/>
                        <a:cs typeface="Arial" panose="020B0604020202020204"/>
                      </a:endParaRPr>
                    </a:p>
                    <a:p>
                      <a:pPr marL="596900" algn="l" rtl="0" eaLnBrk="0">
                        <a:lnSpc>
                          <a:spcPct val="80000"/>
                        </a:lnSpc>
                        <a:spcBef>
                          <a:spcPts val="0"/>
                        </a:spcBef>
                      </a:pPr>
                      <a:r>
                        <a:rPr sz="800" kern="0" spc="80" dirty="0">
                          <a:solidFill>
                            <a:srgbClr val="231F20">
                              <a:alpha val="100000"/>
                            </a:srgbClr>
                          </a:solidFill>
                          <a:latin typeface="微软雅黑" panose="020B0503020204020204" charset="-122"/>
                          <a:ea typeface="微软雅黑" panose="020B0503020204020204" charset="-122"/>
                          <a:cs typeface="微软雅黑" panose="020B0503020204020204" charset="-122"/>
                        </a:rPr>
                        <a:t>J30J-9</a:t>
                      </a:r>
                      <a:r>
                        <a:rPr sz="800" kern="0" spc="0" dirty="0">
                          <a:solidFill>
                            <a:srgbClr val="231F20">
                              <a:alpha val="100000"/>
                            </a:srgbClr>
                          </a:solidFill>
                          <a:latin typeface="微软雅黑" panose="020B0503020204020204" charset="-122"/>
                          <a:ea typeface="微软雅黑" panose="020B0503020204020204" charset="-122"/>
                          <a:cs typeface="微软雅黑" panose="020B0503020204020204" charset="-122"/>
                        </a:rPr>
                        <a:t>ZKP</a:t>
                      </a:r>
                      <a:endParaRPr sz="800" dirty="0">
                        <a:latin typeface="微软雅黑" panose="020B0503020204020204" charset="-122"/>
                        <a:ea typeface="微软雅黑" panose="020B0503020204020204" charset="-122"/>
                        <a:cs typeface="微软雅黑" panose="020B0503020204020204" charset="-122"/>
                      </a:endParaRPr>
                    </a:p>
                  </a:txBody>
                  <a:tcPr marL="0" marR="0" marT="0" marB="0" vert="horz">
                    <a:lnL w="3175" cap="flat" cmpd="sng" algn="ctr">
                      <a:solidFill>
                        <a:srgbClr val="21294D"/>
                      </a:solidFill>
                      <a:prstDash val="solid"/>
                      <a:round/>
                      <a:headEnd type="none" w="med" len="med"/>
                      <a:tailEnd type="none" w="med" len="med"/>
                    </a:lnL>
                    <a:lnR w="9525" cap="flat" cmpd="sng" algn="ctr">
                      <a:solidFill>
                        <a:srgbClr val="21294D"/>
                      </a:solidFill>
                      <a:prstDash val="solid"/>
                      <a:round/>
                      <a:headEnd type="none" w="med" len="med"/>
                      <a:tailEnd type="none" w="med" len="med"/>
                    </a:lnR>
                    <a:lnT>
                      <a:noFill/>
                    </a:lnT>
                    <a:lnB>
                      <a:noFill/>
                    </a:lnB>
                  </a:tcPr>
                </a:tc>
                <a:tc>
                  <a:txBody>
                    <a:bodyPr/>
                    <a:p>
                      <a:pPr algn="l" rtl="0" eaLnBrk="0">
                        <a:lnSpc>
                          <a:spcPct val="114000"/>
                        </a:lnSpc>
                      </a:pPr>
                      <a:endParaRPr sz="400" dirty="0">
                        <a:latin typeface="Arial" panose="020B0604020202020204"/>
                        <a:ea typeface="Arial" panose="020B0604020202020204"/>
                        <a:cs typeface="Arial" panose="020B0604020202020204"/>
                      </a:endParaRPr>
                    </a:p>
                    <a:p>
                      <a:pPr marL="1250315" algn="l" rtl="0" eaLnBrk="0">
                        <a:lnSpc>
                          <a:spcPct val="76000"/>
                        </a:lnSpc>
                        <a:spcBef>
                          <a:spcPts val="5"/>
                        </a:spcBef>
                      </a:pPr>
                      <a:r>
                        <a:rPr sz="1300" kern="0" spc="20" dirty="0">
                          <a:solidFill>
                            <a:srgbClr val="FFFFFF">
                              <a:alpha val="100000"/>
                            </a:srgbClr>
                          </a:solidFill>
                          <a:latin typeface="Arial Narrow" panose="020B0606020202030204"/>
                          <a:ea typeface="Arial Narrow" panose="020B0606020202030204"/>
                          <a:cs typeface="Arial Narrow" panose="020B0606020202030204"/>
                        </a:rPr>
                        <a:t>Remarks</a:t>
                      </a:r>
                      <a:endParaRPr sz="1300" dirty="0">
                        <a:latin typeface="Arial Narrow" panose="020B0606020202030204"/>
                        <a:ea typeface="Arial Narrow" panose="020B0606020202030204"/>
                        <a:cs typeface="Arial Narrow" panose="020B0606020202030204"/>
                      </a:endParaRPr>
                    </a:p>
                    <a:p>
                      <a:pPr marL="1369695" algn="l" rtl="0" eaLnBrk="0">
                        <a:lnSpc>
                          <a:spcPct val="80000"/>
                        </a:lnSpc>
                        <a:spcBef>
                          <a:spcPts val="1265"/>
                        </a:spcBef>
                      </a:pPr>
                      <a:r>
                        <a:rPr sz="800" kern="0" spc="30" dirty="0">
                          <a:solidFill>
                            <a:srgbClr val="231F20">
                              <a:alpha val="100000"/>
                            </a:srgbClr>
                          </a:solidFill>
                          <a:latin typeface="微软雅黑" panose="020B0503020204020204" charset="-122"/>
                          <a:ea typeface="微软雅黑" panose="020B0503020204020204" charset="-122"/>
                          <a:cs typeface="微软雅黑" panose="020B0503020204020204" charset="-122"/>
                        </a:rPr>
                        <a:t>RF</a:t>
                      </a:r>
                      <a:r>
                        <a:rPr sz="800" kern="0" spc="110" dirty="0">
                          <a:solidFill>
                            <a:srgbClr val="231F20">
                              <a:alpha val="100000"/>
                            </a:srgbClr>
                          </a:solidFill>
                          <a:latin typeface="微软雅黑" panose="020B0503020204020204" charset="-122"/>
                          <a:ea typeface="微软雅黑" panose="020B0503020204020204" charset="-122"/>
                          <a:cs typeface="微软雅黑" panose="020B0503020204020204" charset="-122"/>
                        </a:rPr>
                        <a:t> </a:t>
                      </a:r>
                      <a:r>
                        <a:rPr sz="800" kern="0" spc="30" dirty="0">
                          <a:solidFill>
                            <a:srgbClr val="231F20">
                              <a:alpha val="100000"/>
                            </a:srgbClr>
                          </a:solidFill>
                          <a:latin typeface="微软雅黑" panose="020B0503020204020204" charset="-122"/>
                          <a:ea typeface="微软雅黑" panose="020B0503020204020204" charset="-122"/>
                          <a:cs typeface="微软雅黑" panose="020B0503020204020204" charset="-122"/>
                        </a:rPr>
                        <a:t>IN</a:t>
                      </a:r>
                      <a:endParaRPr sz="800" dirty="0">
                        <a:latin typeface="微软雅黑" panose="020B0503020204020204" charset="-122"/>
                        <a:ea typeface="微软雅黑" panose="020B0503020204020204" charset="-122"/>
                        <a:cs typeface="微软雅黑" panose="020B0503020204020204" charset="-122"/>
                      </a:endParaRPr>
                    </a:p>
                    <a:p>
                      <a:pPr marL="1307465" algn="l" rtl="0" eaLnBrk="0">
                        <a:lnSpc>
                          <a:spcPct val="81000"/>
                        </a:lnSpc>
                        <a:spcBef>
                          <a:spcPts val="1160"/>
                        </a:spcBef>
                      </a:pPr>
                      <a:r>
                        <a:rPr sz="800" kern="0" spc="60" dirty="0">
                          <a:solidFill>
                            <a:srgbClr val="231F20">
                              <a:alpha val="100000"/>
                            </a:srgbClr>
                          </a:solidFill>
                          <a:latin typeface="微软雅黑" panose="020B0503020204020204" charset="-122"/>
                          <a:ea typeface="微软雅黑" panose="020B0503020204020204" charset="-122"/>
                          <a:cs typeface="微软雅黑" panose="020B0503020204020204" charset="-122"/>
                        </a:rPr>
                        <a:t>RF OUT</a:t>
                      </a:r>
                      <a:endParaRPr sz="800" dirty="0">
                        <a:latin typeface="微软雅黑" panose="020B0503020204020204" charset="-122"/>
                        <a:ea typeface="微软雅黑" panose="020B0503020204020204" charset="-122"/>
                        <a:cs typeface="微软雅黑" panose="020B0503020204020204" charset="-122"/>
                      </a:endParaRPr>
                    </a:p>
                    <a:p>
                      <a:pPr algn="l" rtl="0" eaLnBrk="0">
                        <a:lnSpc>
                          <a:spcPct val="104000"/>
                        </a:lnSpc>
                      </a:pPr>
                      <a:endParaRPr sz="900" dirty="0">
                        <a:latin typeface="Arial" panose="020B0604020202020204"/>
                        <a:ea typeface="Arial" panose="020B0604020202020204"/>
                        <a:cs typeface="Arial" panose="020B0604020202020204"/>
                      </a:endParaRPr>
                    </a:p>
                    <a:p>
                      <a:pPr marL="1015365" algn="l" rtl="0" eaLnBrk="0">
                        <a:lnSpc>
                          <a:spcPct val="88000"/>
                        </a:lnSpc>
                        <a:spcBef>
                          <a:spcPts val="0"/>
                        </a:spcBef>
                      </a:pPr>
                      <a:r>
                        <a:rPr sz="800" kern="0" spc="0" dirty="0">
                          <a:solidFill>
                            <a:srgbClr val="231F20">
                              <a:alpha val="100000"/>
                            </a:srgbClr>
                          </a:solidFill>
                          <a:latin typeface="微软雅黑" panose="020B0503020204020204" charset="-122"/>
                          <a:ea typeface="微软雅黑" panose="020B0503020204020204" charset="-122"/>
                          <a:cs typeface="微软雅黑" panose="020B0503020204020204" charset="-122"/>
                        </a:rPr>
                        <a:t>DC</a:t>
                      </a:r>
                      <a:r>
                        <a:rPr sz="800" kern="0" spc="20" dirty="0">
                          <a:solidFill>
                            <a:srgbClr val="231F20">
                              <a:alpha val="100000"/>
                            </a:srgbClr>
                          </a:solidFill>
                          <a:latin typeface="微软雅黑" panose="020B0503020204020204" charset="-122"/>
                          <a:ea typeface="微软雅黑" panose="020B0503020204020204" charset="-122"/>
                          <a:cs typeface="微软雅黑" panose="020B0503020204020204" charset="-122"/>
                        </a:rPr>
                        <a:t> / </a:t>
                      </a:r>
                      <a:r>
                        <a:rPr sz="800" kern="0" spc="0" dirty="0">
                          <a:solidFill>
                            <a:srgbClr val="231F20">
                              <a:alpha val="100000"/>
                            </a:srgbClr>
                          </a:solidFill>
                          <a:latin typeface="微软雅黑" panose="020B0503020204020204" charset="-122"/>
                          <a:ea typeface="微软雅黑" panose="020B0503020204020204" charset="-122"/>
                          <a:cs typeface="微软雅黑" panose="020B0503020204020204" charset="-122"/>
                        </a:rPr>
                        <a:t>Control</a:t>
                      </a:r>
                      <a:r>
                        <a:rPr sz="800" kern="0" spc="80" dirty="0">
                          <a:solidFill>
                            <a:srgbClr val="231F20">
                              <a:alpha val="100000"/>
                            </a:srgbClr>
                          </a:solidFill>
                          <a:latin typeface="微软雅黑" panose="020B0503020204020204" charset="-122"/>
                          <a:ea typeface="微软雅黑" panose="020B0503020204020204" charset="-122"/>
                          <a:cs typeface="微软雅黑" panose="020B0503020204020204" charset="-122"/>
                        </a:rPr>
                        <a:t> </a:t>
                      </a:r>
                      <a:r>
                        <a:rPr sz="800" kern="0" spc="0" dirty="0">
                          <a:solidFill>
                            <a:srgbClr val="231F20">
                              <a:alpha val="100000"/>
                            </a:srgbClr>
                          </a:solidFill>
                          <a:latin typeface="微软雅黑" panose="020B0503020204020204" charset="-122"/>
                          <a:ea typeface="微软雅黑" panose="020B0503020204020204" charset="-122"/>
                          <a:cs typeface="微软雅黑" panose="020B0503020204020204" charset="-122"/>
                        </a:rPr>
                        <a:t>interface</a:t>
                      </a:r>
                      <a:endParaRPr sz="800" dirty="0">
                        <a:latin typeface="微软雅黑" panose="020B0503020204020204" charset="-122"/>
                        <a:ea typeface="微软雅黑" panose="020B0503020204020204" charset="-122"/>
                        <a:cs typeface="微软雅黑" panose="020B0503020204020204" charset="-122"/>
                      </a:endParaRPr>
                    </a:p>
                  </a:txBody>
                  <a:tcPr marL="0" marR="0" marT="0" marB="0" vert="horz">
                    <a:lnL w="9525" cap="flat" cmpd="sng" algn="ctr">
                      <a:solidFill>
                        <a:srgbClr val="21294D"/>
                      </a:solidFill>
                      <a:prstDash val="solid"/>
                      <a:round/>
                      <a:headEnd type="none" w="med" len="med"/>
                      <a:tailEnd type="none" w="med" len="med"/>
                    </a:lnL>
                    <a:lnR>
                      <a:noFill/>
                    </a:lnR>
                    <a:lnT>
                      <a:noFill/>
                    </a:lnT>
                    <a:lnB>
                      <a:noFill/>
                    </a:lnB>
                  </a:tcPr>
                </a:tc>
              </a:tr>
            </a:tbl>
          </a:graphicData>
        </a:graphic>
      </p:graphicFrame>
      <p:grpSp>
        <p:nvGrpSpPr>
          <p:cNvPr id="130" name="group 130"/>
          <p:cNvGrpSpPr/>
          <p:nvPr/>
        </p:nvGrpSpPr>
        <p:grpSpPr>
          <a:xfrm rot="21600000">
            <a:off x="594504" y="2904617"/>
            <a:ext cx="6370016" cy="2087584"/>
            <a:chOff x="0" y="0"/>
            <a:chExt cx="6370016" cy="2087584"/>
          </a:xfrm>
        </p:grpSpPr>
        <p:pic>
          <p:nvPicPr>
            <p:cNvPr id="4992" name="picture 4992"/>
            <p:cNvPicPr>
              <a:picLocks noChangeAspect="1"/>
            </p:cNvPicPr>
            <p:nvPr/>
          </p:nvPicPr>
          <p:blipFill>
            <a:blip r:embed="rId2"/>
            <a:stretch>
              <a:fillRect/>
            </a:stretch>
          </p:blipFill>
          <p:spPr>
            <a:xfrm rot="21600000">
              <a:off x="0" y="0"/>
              <a:ext cx="6370016" cy="2087584"/>
            </a:xfrm>
            <a:prstGeom prst="rect">
              <a:avLst/>
            </a:prstGeom>
          </p:spPr>
        </p:pic>
        <p:sp>
          <p:nvSpPr>
            <p:cNvPr id="4994" name="textbox 4994"/>
            <p:cNvSpPr/>
            <p:nvPr/>
          </p:nvSpPr>
          <p:spPr>
            <a:xfrm>
              <a:off x="2950591" y="88841"/>
              <a:ext cx="3006725" cy="1939289"/>
            </a:xfrm>
            <a:prstGeom prst="rect">
              <a:avLst/>
            </a:prstGeom>
            <a:noFill/>
            <a:ln w="0" cap="flat">
              <a:noFill/>
              <a:prstDash val="solid"/>
              <a:miter lim="0"/>
            </a:ln>
          </p:spPr>
          <p:txBody>
            <a:bodyPr vert="horz" wrap="square" lIns="0" tIns="0" rIns="0" bIns="0"/>
            <a:p>
              <a:pPr algn="l" rtl="0" eaLnBrk="0">
                <a:lnSpc>
                  <a:spcPct val="87000"/>
                </a:lnSpc>
              </a:pPr>
              <a:endParaRPr sz="100" dirty="0">
                <a:latin typeface="Arial" panose="020B0604020202020204"/>
                <a:ea typeface="Arial" panose="020B0604020202020204"/>
                <a:cs typeface="Arial" panose="020B0604020202020204"/>
              </a:endParaRPr>
            </a:p>
            <a:p>
              <a:pPr marL="19050" algn="l" rtl="0" eaLnBrk="0">
                <a:lnSpc>
                  <a:spcPct val="80000"/>
                </a:lnSpc>
              </a:pPr>
              <a:r>
                <a:rPr sz="800" kern="0" spc="70" dirty="0">
                  <a:solidFill>
                    <a:srgbClr val="231F20">
                      <a:alpha val="100000"/>
                    </a:srgbClr>
                  </a:solidFill>
                  <a:latin typeface="微软雅黑" panose="020B0503020204020204" charset="-122"/>
                  <a:ea typeface="微软雅黑" panose="020B0503020204020204" charset="-122"/>
                  <a:cs typeface="微软雅黑" panose="020B0503020204020204" charset="-122"/>
                </a:rPr>
                <a:t>J30J-09</a:t>
              </a:r>
              <a:r>
                <a:rPr sz="800" kern="0" spc="0" dirty="0">
                  <a:solidFill>
                    <a:srgbClr val="231F20">
                      <a:alpha val="100000"/>
                    </a:srgbClr>
                  </a:solidFill>
                  <a:latin typeface="微软雅黑" panose="020B0503020204020204" charset="-122"/>
                  <a:ea typeface="微软雅黑" panose="020B0503020204020204" charset="-122"/>
                  <a:cs typeface="微软雅黑" panose="020B0503020204020204" charset="-122"/>
                </a:rPr>
                <a:t>ZKP</a:t>
              </a:r>
              <a:endParaRPr sz="800" dirty="0">
                <a:latin typeface="微软雅黑" panose="020B0503020204020204" charset="-122"/>
                <a:ea typeface="微软雅黑" panose="020B0503020204020204" charset="-122"/>
                <a:cs typeface="微软雅黑" panose="020B0503020204020204" charset="-122"/>
              </a:endParaRPr>
            </a:p>
            <a:p>
              <a:pPr marL="12700" algn="l" rtl="0" eaLnBrk="0">
                <a:lnSpc>
                  <a:spcPct val="88000"/>
                </a:lnSpc>
                <a:spcBef>
                  <a:spcPts val="1220"/>
                </a:spcBef>
              </a:pPr>
              <a:r>
                <a:rPr sz="800" kern="0" spc="380" dirty="0">
                  <a:solidFill>
                    <a:srgbClr val="231F20">
                      <a:alpha val="100000"/>
                    </a:srgbClr>
                  </a:solidFill>
                  <a:latin typeface="微软雅黑" panose="020B0503020204020204" charset="-122"/>
                  <a:ea typeface="微软雅黑" panose="020B0503020204020204" charset="-122"/>
                  <a:cs typeface="微软雅黑" panose="020B0503020204020204" charset="-122"/>
                </a:rPr>
                <a:t>óó</a:t>
              </a:r>
              <a:endParaRPr sz="800" dirty="0">
                <a:latin typeface="微软雅黑" panose="020B0503020204020204" charset="-122"/>
                <a:ea typeface="微软雅黑" panose="020B0503020204020204" charset="-122"/>
                <a:cs typeface="微软雅黑" panose="020B0503020204020204" charset="-122"/>
              </a:endParaRPr>
            </a:p>
            <a:p>
              <a:pPr marL="1028065" algn="l" rtl="0" eaLnBrk="0">
                <a:lnSpc>
                  <a:spcPct val="76000"/>
                </a:lnSpc>
                <a:spcBef>
                  <a:spcPts val="1080"/>
                </a:spcBef>
              </a:pPr>
              <a:r>
                <a:rPr sz="1300" kern="0" spc="40" dirty="0">
                  <a:solidFill>
                    <a:srgbClr val="FFFFFF">
                      <a:alpha val="100000"/>
                    </a:srgbClr>
                  </a:solidFill>
                  <a:latin typeface="Arial Narrow" panose="020B0606020202030204"/>
                  <a:ea typeface="Arial Narrow" panose="020B0606020202030204"/>
                  <a:cs typeface="Arial Narrow" panose="020B0606020202030204"/>
                </a:rPr>
                <a:t>DESCRIPTIO</a:t>
              </a:r>
              <a:r>
                <a:rPr sz="1300" kern="0" spc="30" dirty="0">
                  <a:solidFill>
                    <a:srgbClr val="FFFFFF">
                      <a:alpha val="100000"/>
                    </a:srgbClr>
                  </a:solidFill>
                  <a:latin typeface="Arial Narrow" panose="020B0606020202030204"/>
                  <a:ea typeface="Arial Narrow" panose="020B0606020202030204"/>
                  <a:cs typeface="Arial Narrow" panose="020B0606020202030204"/>
                </a:rPr>
                <a:t>N</a:t>
              </a:r>
              <a:endParaRPr sz="1300" dirty="0">
                <a:latin typeface="Arial Narrow" panose="020B0606020202030204"/>
                <a:ea typeface="Arial Narrow" panose="020B0606020202030204"/>
                <a:cs typeface="Arial Narrow" panose="020B0606020202030204"/>
              </a:endParaRPr>
            </a:p>
            <a:p>
              <a:pPr marL="1405890" algn="l" rtl="0" eaLnBrk="0">
                <a:lnSpc>
                  <a:spcPct val="81000"/>
                </a:lnSpc>
                <a:spcBef>
                  <a:spcPts val="1220"/>
                </a:spcBef>
              </a:pPr>
              <a:r>
                <a:rPr sz="800" kern="0" spc="20" dirty="0">
                  <a:solidFill>
                    <a:srgbClr val="231F20">
                      <a:alpha val="100000"/>
                    </a:srgbClr>
                  </a:solidFill>
                  <a:latin typeface="微软雅黑" panose="020B0503020204020204" charset="-122"/>
                  <a:ea typeface="微软雅黑" panose="020B0503020204020204" charset="-122"/>
                  <a:cs typeface="微软雅黑" panose="020B0503020204020204" charset="-122"/>
                </a:rPr>
                <a:t>24V</a:t>
              </a:r>
              <a:endParaRPr sz="800" dirty="0">
                <a:latin typeface="微软雅黑" panose="020B0503020204020204" charset="-122"/>
                <a:ea typeface="微软雅黑" panose="020B0503020204020204" charset="-122"/>
                <a:cs typeface="微软雅黑" panose="020B0503020204020204" charset="-122"/>
              </a:endParaRPr>
            </a:p>
            <a:p>
              <a:pPr marL="1394460" algn="l" rtl="0" eaLnBrk="0">
                <a:lnSpc>
                  <a:spcPct val="81000"/>
                </a:lnSpc>
                <a:spcBef>
                  <a:spcPts val="1390"/>
                </a:spcBef>
              </a:pPr>
              <a:r>
                <a:rPr sz="800" kern="0" spc="20" dirty="0">
                  <a:solidFill>
                    <a:srgbClr val="231F20">
                      <a:alpha val="100000"/>
                    </a:srgbClr>
                  </a:solidFill>
                  <a:latin typeface="微软雅黑" panose="020B0503020204020204" charset="-122"/>
                  <a:ea typeface="微软雅黑" panose="020B0503020204020204" charset="-122"/>
                  <a:cs typeface="微软雅黑" panose="020B0503020204020204" charset="-122"/>
                </a:rPr>
                <a:t>GND</a:t>
              </a:r>
              <a:endParaRPr sz="800" dirty="0">
                <a:latin typeface="微软雅黑" panose="020B0503020204020204" charset="-122"/>
                <a:ea typeface="微软雅黑" panose="020B0503020204020204" charset="-122"/>
                <a:cs typeface="微软雅黑" panose="020B0503020204020204" charset="-122"/>
              </a:endParaRPr>
            </a:p>
            <a:p>
              <a:pPr marL="339725" indent="-196850" algn="l" rtl="0" eaLnBrk="0">
                <a:lnSpc>
                  <a:spcPct val="190000"/>
                </a:lnSpc>
                <a:spcBef>
                  <a:spcPts val="115"/>
                </a:spcBef>
              </a:pPr>
              <a:r>
                <a:rPr sz="800" kern="0" spc="0" dirty="0">
                  <a:solidFill>
                    <a:srgbClr val="231F20">
                      <a:alpha val="100000"/>
                    </a:srgbClr>
                  </a:solidFill>
                  <a:latin typeface="微软雅黑" panose="020B0503020204020204" charset="-122"/>
                  <a:ea typeface="微软雅黑" panose="020B0503020204020204" charset="-122"/>
                  <a:cs typeface="微软雅黑" panose="020B0503020204020204" charset="-122"/>
                </a:rPr>
                <a:t>Logic</a:t>
              </a:r>
              <a:r>
                <a:rPr sz="800" kern="0" spc="100" dirty="0">
                  <a:solidFill>
                    <a:srgbClr val="231F20">
                      <a:alpha val="100000"/>
                    </a:srgbClr>
                  </a:solidFill>
                  <a:latin typeface="微软雅黑" panose="020B0503020204020204" charset="-122"/>
                  <a:ea typeface="微软雅黑" panose="020B0503020204020204" charset="-122"/>
                  <a:cs typeface="微软雅黑" panose="020B0503020204020204" charset="-122"/>
                </a:rPr>
                <a:t> </a:t>
              </a:r>
              <a:r>
                <a:rPr sz="800" kern="0" spc="0" dirty="0">
                  <a:solidFill>
                    <a:srgbClr val="231F20">
                      <a:alpha val="100000"/>
                    </a:srgbClr>
                  </a:solidFill>
                  <a:latin typeface="微软雅黑" panose="020B0503020204020204" charset="-122"/>
                  <a:ea typeface="微软雅黑" panose="020B0503020204020204" charset="-122"/>
                  <a:cs typeface="微软雅黑" panose="020B0503020204020204" charset="-122"/>
                </a:rPr>
                <a:t>Hi</a:t>
              </a:r>
              <a:r>
                <a:rPr sz="800" kern="0" spc="60" dirty="0">
                  <a:solidFill>
                    <a:srgbClr val="231F20">
                      <a:alpha val="100000"/>
                    </a:srgbClr>
                  </a:solidFill>
                  <a:latin typeface="微软雅黑" panose="020B0503020204020204" charset="-122"/>
                  <a:ea typeface="微软雅黑" panose="020B0503020204020204" charset="-122"/>
                  <a:cs typeface="微软雅黑" panose="020B0503020204020204" charset="-122"/>
                </a:rPr>
                <a:t> </a:t>
              </a:r>
              <a:r>
                <a:rPr sz="800" kern="0" spc="30" dirty="0">
                  <a:solidFill>
                    <a:srgbClr val="231F20">
                      <a:alpha val="100000"/>
                    </a:srgbClr>
                  </a:solidFill>
                  <a:latin typeface="微软雅黑" panose="020B0503020204020204" charset="-122"/>
                  <a:ea typeface="微软雅黑" panose="020B0503020204020204" charset="-122"/>
                  <a:cs typeface="微软雅黑" panose="020B0503020204020204" charset="-122"/>
                </a:rPr>
                <a:t>=</a:t>
              </a:r>
              <a:r>
                <a:rPr sz="800" kern="0" spc="90" dirty="0">
                  <a:solidFill>
                    <a:srgbClr val="231F20">
                      <a:alpha val="100000"/>
                    </a:srgbClr>
                  </a:solidFill>
                  <a:latin typeface="微软雅黑" panose="020B0503020204020204" charset="-122"/>
                  <a:ea typeface="微软雅黑" panose="020B0503020204020204" charset="-122"/>
                  <a:cs typeface="微软雅黑" panose="020B0503020204020204" charset="-122"/>
                </a:rPr>
                <a:t> </a:t>
              </a:r>
              <a:r>
                <a:rPr sz="800" kern="0" spc="0" dirty="0">
                  <a:solidFill>
                    <a:srgbClr val="231F20">
                      <a:alpha val="100000"/>
                    </a:srgbClr>
                  </a:solidFill>
                  <a:latin typeface="微软雅黑" panose="020B0503020204020204" charset="-122"/>
                  <a:ea typeface="微软雅黑" panose="020B0503020204020204" charset="-122"/>
                  <a:cs typeface="微软雅黑" panose="020B0503020204020204" charset="-122"/>
                </a:rPr>
                <a:t>Enable</a:t>
              </a:r>
              <a:r>
                <a:rPr sz="800" kern="0" spc="30" dirty="0">
                  <a:solidFill>
                    <a:srgbClr val="231F20">
                      <a:alpha val="100000"/>
                    </a:srgbClr>
                  </a:solidFill>
                  <a:latin typeface="微软雅黑" panose="020B0503020204020204" charset="-122"/>
                  <a:ea typeface="微软雅黑" panose="020B0503020204020204" charset="-122"/>
                  <a:cs typeface="微软雅黑" panose="020B0503020204020204" charset="-122"/>
                </a:rPr>
                <a:t>,  </a:t>
              </a:r>
              <a:r>
                <a:rPr sz="800" kern="0" spc="0" dirty="0">
                  <a:solidFill>
                    <a:srgbClr val="231F20">
                      <a:alpha val="100000"/>
                    </a:srgbClr>
                  </a:solidFill>
                  <a:latin typeface="微软雅黑" panose="020B0503020204020204" charset="-122"/>
                  <a:ea typeface="微软雅黑" panose="020B0503020204020204" charset="-122"/>
                  <a:cs typeface="微软雅黑" panose="020B0503020204020204" charset="-122"/>
                </a:rPr>
                <a:t>Logic</a:t>
              </a:r>
              <a:r>
                <a:rPr sz="800" kern="0" spc="80" dirty="0">
                  <a:solidFill>
                    <a:srgbClr val="231F20">
                      <a:alpha val="100000"/>
                    </a:srgbClr>
                  </a:solidFill>
                  <a:latin typeface="微软雅黑" panose="020B0503020204020204" charset="-122"/>
                  <a:ea typeface="微软雅黑" panose="020B0503020204020204" charset="-122"/>
                  <a:cs typeface="微软雅黑" panose="020B0503020204020204" charset="-122"/>
                </a:rPr>
                <a:t> </a:t>
              </a:r>
              <a:r>
                <a:rPr sz="800" kern="0" spc="0" dirty="0">
                  <a:solidFill>
                    <a:srgbClr val="231F20">
                      <a:alpha val="100000"/>
                    </a:srgbClr>
                  </a:solidFill>
                  <a:latin typeface="微软雅黑" panose="020B0503020204020204" charset="-122"/>
                  <a:ea typeface="微软雅黑" panose="020B0503020204020204" charset="-122"/>
                  <a:cs typeface="微软雅黑" panose="020B0503020204020204" charset="-122"/>
                </a:rPr>
                <a:t>Lo</a:t>
              </a:r>
              <a:r>
                <a:rPr sz="800" kern="0" spc="60" dirty="0">
                  <a:solidFill>
                    <a:srgbClr val="231F20">
                      <a:alpha val="100000"/>
                    </a:srgbClr>
                  </a:solidFill>
                  <a:latin typeface="微软雅黑" panose="020B0503020204020204" charset="-122"/>
                  <a:ea typeface="微软雅黑" panose="020B0503020204020204" charset="-122"/>
                  <a:cs typeface="微软雅黑" panose="020B0503020204020204" charset="-122"/>
                </a:rPr>
                <a:t> </a:t>
              </a:r>
              <a:r>
                <a:rPr sz="800" kern="0" spc="30" dirty="0">
                  <a:solidFill>
                    <a:srgbClr val="231F20">
                      <a:alpha val="100000"/>
                    </a:srgbClr>
                  </a:solidFill>
                  <a:latin typeface="微软雅黑" panose="020B0503020204020204" charset="-122"/>
                  <a:ea typeface="微软雅黑" panose="020B0503020204020204" charset="-122"/>
                  <a:cs typeface="微软雅黑" panose="020B0503020204020204" charset="-122"/>
                </a:rPr>
                <a:t>=</a:t>
              </a:r>
              <a:r>
                <a:rPr sz="800" kern="0" spc="80" dirty="0">
                  <a:solidFill>
                    <a:srgbClr val="231F20">
                      <a:alpha val="100000"/>
                    </a:srgbClr>
                  </a:solidFill>
                  <a:latin typeface="微软雅黑" panose="020B0503020204020204" charset="-122"/>
                  <a:ea typeface="微软雅黑" panose="020B0503020204020204" charset="-122"/>
                  <a:cs typeface="微软雅黑" panose="020B0503020204020204" charset="-122"/>
                </a:rPr>
                <a:t> </a:t>
              </a:r>
              <a:r>
                <a:rPr sz="800" kern="0" spc="0" dirty="0">
                  <a:solidFill>
                    <a:srgbClr val="231F20">
                      <a:alpha val="100000"/>
                    </a:srgbClr>
                  </a:solidFill>
                  <a:latin typeface="微软雅黑" panose="020B0503020204020204" charset="-122"/>
                  <a:ea typeface="微软雅黑" panose="020B0503020204020204" charset="-122"/>
                  <a:cs typeface="微软雅黑" panose="020B0503020204020204" charset="-122"/>
                </a:rPr>
                <a:t>Disable</a:t>
              </a:r>
              <a:r>
                <a:rPr sz="800" kern="0" spc="30" dirty="0">
                  <a:solidFill>
                    <a:srgbClr val="231F20">
                      <a:alpha val="100000"/>
                    </a:srgbClr>
                  </a:solidFill>
                  <a:latin typeface="微软雅黑" panose="020B0503020204020204" charset="-122"/>
                  <a:ea typeface="微软雅黑" panose="020B0503020204020204" charset="-122"/>
                  <a:cs typeface="微软雅黑" panose="020B0503020204020204" charset="-122"/>
                </a:rPr>
                <a:t> </a:t>
              </a:r>
              <a:r>
                <a:rPr sz="800" kern="0" spc="0" dirty="0">
                  <a:solidFill>
                    <a:srgbClr val="231F20">
                      <a:alpha val="100000"/>
                    </a:srgbClr>
                  </a:solidFill>
                  <a:latin typeface="微软雅黑" panose="020B0503020204020204" charset="-122"/>
                  <a:ea typeface="微软雅黑" panose="020B0503020204020204" charset="-122"/>
                  <a:cs typeface="微软雅黑" panose="020B0503020204020204" charset="-122"/>
                </a:rPr>
                <a:t>or</a:t>
              </a:r>
              <a:r>
                <a:rPr sz="800" kern="0" spc="70" dirty="0">
                  <a:solidFill>
                    <a:srgbClr val="231F20">
                      <a:alpha val="100000"/>
                    </a:srgbClr>
                  </a:solidFill>
                  <a:latin typeface="微软雅黑" panose="020B0503020204020204" charset="-122"/>
                  <a:ea typeface="微软雅黑" panose="020B0503020204020204" charset="-122"/>
                  <a:cs typeface="微软雅黑" panose="020B0503020204020204" charset="-122"/>
                </a:rPr>
                <a:t> </a:t>
              </a:r>
              <a:r>
                <a:rPr sz="800" kern="0" spc="0" dirty="0">
                  <a:solidFill>
                    <a:srgbClr val="231F20">
                      <a:alpha val="100000"/>
                    </a:srgbClr>
                  </a:solidFill>
                  <a:latin typeface="微软雅黑" panose="020B0503020204020204" charset="-122"/>
                  <a:ea typeface="微软雅黑" panose="020B0503020204020204" charset="-122"/>
                  <a:cs typeface="微软雅黑" panose="020B0503020204020204" charset="-122"/>
                </a:rPr>
                <a:t>No</a:t>
              </a:r>
              <a:r>
                <a:rPr sz="800" kern="0" spc="60" dirty="0">
                  <a:solidFill>
                    <a:srgbClr val="231F20">
                      <a:alpha val="100000"/>
                    </a:srgbClr>
                  </a:solidFill>
                  <a:latin typeface="微软雅黑" panose="020B0503020204020204" charset="-122"/>
                  <a:ea typeface="微软雅黑" panose="020B0503020204020204" charset="-122"/>
                  <a:cs typeface="微软雅黑" panose="020B0503020204020204" charset="-122"/>
                </a:rPr>
                <a:t> </a:t>
              </a:r>
              <a:r>
                <a:rPr sz="800" kern="0" spc="0" dirty="0">
                  <a:solidFill>
                    <a:srgbClr val="231F20">
                      <a:alpha val="100000"/>
                    </a:srgbClr>
                  </a:solidFill>
                  <a:latin typeface="微软雅黑" panose="020B0503020204020204" charset="-122"/>
                  <a:ea typeface="微软雅黑" panose="020B0503020204020204" charset="-122"/>
                  <a:cs typeface="微软雅黑" panose="020B0503020204020204" charset="-122"/>
                </a:rPr>
                <a:t>Connection  </a:t>
              </a:r>
              <a:r>
                <a:rPr sz="800" kern="0" spc="0" dirty="0">
                  <a:solidFill>
                    <a:srgbClr val="231F20">
                      <a:alpha val="100000"/>
                    </a:srgbClr>
                  </a:solidFill>
                  <a:latin typeface="微软雅黑" panose="020B0503020204020204" charset="-122"/>
                  <a:ea typeface="微软雅黑" panose="020B0503020204020204" charset="-122"/>
                  <a:cs typeface="微软雅黑" panose="020B0503020204020204" charset="-122"/>
                </a:rPr>
                <a:t>Logic</a:t>
              </a:r>
              <a:r>
                <a:rPr sz="800" kern="0" spc="100" dirty="0">
                  <a:solidFill>
                    <a:srgbClr val="231F20">
                      <a:alpha val="100000"/>
                    </a:srgbClr>
                  </a:solidFill>
                  <a:latin typeface="微软雅黑" panose="020B0503020204020204" charset="-122"/>
                  <a:ea typeface="微软雅黑" panose="020B0503020204020204" charset="-122"/>
                  <a:cs typeface="微软雅黑" panose="020B0503020204020204" charset="-122"/>
                </a:rPr>
                <a:t> </a:t>
              </a:r>
              <a:r>
                <a:rPr sz="800" kern="0" spc="0" dirty="0">
                  <a:solidFill>
                    <a:srgbClr val="231F20">
                      <a:alpha val="100000"/>
                    </a:srgbClr>
                  </a:solidFill>
                  <a:latin typeface="微软雅黑" panose="020B0503020204020204" charset="-122"/>
                  <a:ea typeface="微软雅黑" panose="020B0503020204020204" charset="-122"/>
                  <a:cs typeface="微软雅黑" panose="020B0503020204020204" charset="-122"/>
                </a:rPr>
                <a:t>Hi when the temperature</a:t>
              </a:r>
              <a:r>
                <a:rPr sz="800" kern="0" spc="70" dirty="0">
                  <a:solidFill>
                    <a:srgbClr val="231F20">
                      <a:alpha val="100000"/>
                    </a:srgbClr>
                  </a:solidFill>
                  <a:latin typeface="微软雅黑" panose="020B0503020204020204" charset="-122"/>
                  <a:ea typeface="微软雅黑" panose="020B0503020204020204" charset="-122"/>
                  <a:cs typeface="微软雅黑" panose="020B0503020204020204" charset="-122"/>
                </a:rPr>
                <a:t> </a:t>
              </a:r>
              <a:r>
                <a:rPr sz="800" kern="0" spc="0" dirty="0">
                  <a:solidFill>
                    <a:srgbClr val="231F20">
                      <a:alpha val="100000"/>
                    </a:srgbClr>
                  </a:solidFill>
                  <a:latin typeface="微软雅黑" panose="020B0503020204020204" charset="-122"/>
                  <a:ea typeface="微软雅黑" panose="020B0503020204020204" charset="-122"/>
                  <a:cs typeface="微软雅黑" panose="020B0503020204020204" charset="-122"/>
                </a:rPr>
                <a:t>is above</a:t>
              </a:r>
              <a:r>
                <a:rPr sz="800" kern="0" spc="50" dirty="0">
                  <a:solidFill>
                    <a:srgbClr val="231F20">
                      <a:alpha val="100000"/>
                    </a:srgbClr>
                  </a:solidFill>
                  <a:latin typeface="微软雅黑" panose="020B0503020204020204" charset="-122"/>
                  <a:ea typeface="微软雅黑" panose="020B0503020204020204" charset="-122"/>
                  <a:cs typeface="微软雅黑" panose="020B0503020204020204" charset="-122"/>
                </a:rPr>
                <a:t> </a:t>
              </a:r>
              <a:r>
                <a:rPr sz="800" kern="0" spc="0" dirty="0">
                  <a:solidFill>
                    <a:srgbClr val="231F20">
                      <a:alpha val="100000"/>
                    </a:srgbClr>
                  </a:solidFill>
                  <a:latin typeface="微软雅黑" panose="020B0503020204020204" charset="-122"/>
                  <a:ea typeface="微软雅黑" panose="020B0503020204020204" charset="-122"/>
                  <a:cs typeface="微软雅黑" panose="020B0503020204020204" charset="-122"/>
                </a:rPr>
                <a:t>85 。C,</a:t>
              </a:r>
              <a:endParaRPr sz="800" dirty="0">
                <a:latin typeface="微软雅黑" panose="020B0503020204020204" charset="-122"/>
                <a:ea typeface="微软雅黑" panose="020B0503020204020204" charset="-122"/>
                <a:cs typeface="微软雅黑" panose="020B0503020204020204" charset="-122"/>
              </a:endParaRPr>
            </a:p>
            <a:p>
              <a:pPr algn="l" rtl="0" eaLnBrk="0">
                <a:lnSpc>
                  <a:spcPct val="104000"/>
                </a:lnSpc>
              </a:pPr>
              <a:endParaRPr sz="1000" dirty="0">
                <a:latin typeface="Arial" panose="020B0604020202020204"/>
                <a:ea typeface="Arial" panose="020B0604020202020204"/>
                <a:cs typeface="Arial" panose="020B0604020202020204"/>
              </a:endParaRPr>
            </a:p>
            <a:p>
              <a:pPr algn="l" rtl="0" eaLnBrk="0">
                <a:lnSpc>
                  <a:spcPct val="8000"/>
                </a:lnSpc>
              </a:pPr>
              <a:endParaRPr sz="100" dirty="0">
                <a:latin typeface="Arial" panose="020B0604020202020204"/>
                <a:ea typeface="Arial" panose="020B0604020202020204"/>
                <a:cs typeface="Arial" panose="020B0604020202020204"/>
              </a:endParaRPr>
            </a:p>
            <a:p>
              <a:pPr marL="1445895" algn="l" rtl="0" eaLnBrk="0">
                <a:lnSpc>
                  <a:spcPct val="81000"/>
                </a:lnSpc>
              </a:pPr>
              <a:r>
                <a:rPr sz="800" kern="0" spc="10" dirty="0">
                  <a:solidFill>
                    <a:srgbClr val="231F20">
                      <a:alpha val="100000"/>
                    </a:srgbClr>
                  </a:solidFill>
                  <a:latin typeface="微软雅黑" panose="020B0503020204020204" charset="-122"/>
                  <a:ea typeface="微软雅黑" panose="020B0503020204020204" charset="-122"/>
                  <a:cs typeface="微软雅黑" panose="020B0503020204020204" charset="-122"/>
                </a:rPr>
                <a:t>NC</a:t>
              </a:r>
              <a:endParaRPr sz="800" dirty="0">
                <a:latin typeface="微软雅黑" panose="020B0503020204020204" charset="-122"/>
                <a:ea typeface="微软雅黑" panose="020B0503020204020204" charset="-122"/>
                <a:cs typeface="微软雅黑" panose="020B0503020204020204" charset="-122"/>
              </a:endParaRPr>
            </a:p>
          </p:txBody>
        </p:sp>
        <p:pic>
          <p:nvPicPr>
            <p:cNvPr id="4996" name="picture 4996"/>
            <p:cNvPicPr>
              <a:picLocks noChangeAspect="1"/>
            </p:cNvPicPr>
            <p:nvPr/>
          </p:nvPicPr>
          <p:blipFill>
            <a:blip r:embed="rId3"/>
            <a:stretch>
              <a:fillRect/>
            </a:stretch>
          </p:blipFill>
          <p:spPr>
            <a:xfrm rot="21600000">
              <a:off x="2823908" y="14"/>
              <a:ext cx="7715" cy="2084832"/>
            </a:xfrm>
            <a:prstGeom prst="rect">
              <a:avLst/>
            </a:prstGeom>
          </p:spPr>
        </p:pic>
        <p:pic>
          <p:nvPicPr>
            <p:cNvPr id="4998" name="picture 4998"/>
            <p:cNvPicPr>
              <a:picLocks noChangeAspect="1"/>
            </p:cNvPicPr>
            <p:nvPr/>
          </p:nvPicPr>
          <p:blipFill>
            <a:blip r:embed="rId4"/>
            <a:stretch>
              <a:fillRect/>
            </a:stretch>
          </p:blipFill>
          <p:spPr>
            <a:xfrm rot="21600000">
              <a:off x="1460763" y="791709"/>
              <a:ext cx="6350" cy="1295875"/>
            </a:xfrm>
            <a:prstGeom prst="rect">
              <a:avLst/>
            </a:prstGeom>
          </p:spPr>
        </p:pic>
      </p:grpSp>
      <p:sp>
        <p:nvSpPr>
          <p:cNvPr id="5000" name="textbox 5000"/>
          <p:cNvSpPr/>
          <p:nvPr/>
        </p:nvSpPr>
        <p:spPr>
          <a:xfrm>
            <a:off x="447725" y="5104278"/>
            <a:ext cx="3105785" cy="194310"/>
          </a:xfrm>
          <a:prstGeom prst="rect">
            <a:avLst/>
          </a:prstGeom>
          <a:noFill/>
          <a:ln w="0" cap="flat">
            <a:noFill/>
            <a:prstDash val="solid"/>
            <a:miter lim="0"/>
          </a:ln>
        </p:spPr>
        <p:txBody>
          <a:bodyPr vert="horz" wrap="square" lIns="0" tIns="0" rIns="0" bIns="0"/>
          <a:p>
            <a:pPr algn="l" rtl="0" eaLnBrk="0">
              <a:lnSpc>
                <a:spcPct val="86000"/>
              </a:lnSpc>
            </a:pPr>
            <a:endParaRPr sz="100" dirty="0">
              <a:latin typeface="Arial" panose="020B0604020202020204"/>
              <a:ea typeface="Arial" panose="020B0604020202020204"/>
              <a:cs typeface="Arial" panose="020B0604020202020204"/>
            </a:endParaRPr>
          </a:p>
          <a:p>
            <a:pPr marL="12700" algn="l" rtl="0" eaLnBrk="0">
              <a:lnSpc>
                <a:spcPct val="85000"/>
              </a:lnSpc>
            </a:pPr>
            <a:r>
              <a:rPr sz="1300" b="1" kern="0" spc="30" dirty="0">
                <a:solidFill>
                  <a:srgbClr val="3E3E3F">
                    <a:alpha val="100000"/>
                  </a:srgbClr>
                </a:solidFill>
                <a:latin typeface="Arial" panose="020B0604020202020204"/>
                <a:ea typeface="Arial" panose="020B0604020202020204"/>
                <a:cs typeface="Arial" panose="020B0604020202020204"/>
              </a:rPr>
              <a:t>2. Outline</a:t>
            </a:r>
            <a:r>
              <a:rPr sz="1300" b="1" kern="0" spc="120" dirty="0">
                <a:solidFill>
                  <a:srgbClr val="3E3E3F">
                    <a:alpha val="100000"/>
                  </a:srgbClr>
                </a:solidFill>
                <a:latin typeface="Arial" panose="020B0604020202020204"/>
                <a:ea typeface="Arial" panose="020B0604020202020204"/>
                <a:cs typeface="Arial" panose="020B0604020202020204"/>
              </a:rPr>
              <a:t> </a:t>
            </a:r>
            <a:r>
              <a:rPr sz="1300" b="1" kern="0" spc="30" dirty="0">
                <a:solidFill>
                  <a:srgbClr val="3E3E3F">
                    <a:alpha val="100000"/>
                  </a:srgbClr>
                </a:solidFill>
                <a:latin typeface="Arial" panose="020B0604020202020204"/>
                <a:ea typeface="Arial" panose="020B0604020202020204"/>
                <a:cs typeface="Arial" panose="020B0604020202020204"/>
              </a:rPr>
              <a:t>Dimension</a:t>
            </a:r>
            <a:r>
              <a:rPr sz="1300" b="1" kern="0" spc="130" dirty="0">
                <a:solidFill>
                  <a:srgbClr val="3E3E3F">
                    <a:alpha val="100000"/>
                  </a:srgbClr>
                </a:solidFill>
                <a:latin typeface="Arial" panose="020B0604020202020204"/>
                <a:ea typeface="Arial" panose="020B0604020202020204"/>
                <a:cs typeface="Arial" panose="020B0604020202020204"/>
              </a:rPr>
              <a:t> </a:t>
            </a:r>
            <a:r>
              <a:rPr sz="1300" b="1" kern="0" spc="30" dirty="0">
                <a:solidFill>
                  <a:srgbClr val="3E3E3F">
                    <a:alpha val="100000"/>
                  </a:srgbClr>
                </a:solidFill>
                <a:latin typeface="Arial" panose="020B0604020202020204"/>
                <a:ea typeface="Arial" panose="020B0604020202020204"/>
                <a:cs typeface="Arial" panose="020B0604020202020204"/>
              </a:rPr>
              <a:t>Drawing</a:t>
            </a:r>
            <a:r>
              <a:rPr sz="1300" b="1" kern="0" spc="-50" dirty="0">
                <a:solidFill>
                  <a:srgbClr val="3E3E3F">
                    <a:alpha val="100000"/>
                  </a:srgbClr>
                </a:solidFill>
                <a:latin typeface="Arial" panose="020B0604020202020204"/>
                <a:ea typeface="Arial" panose="020B0604020202020204"/>
                <a:cs typeface="Arial" panose="020B0604020202020204"/>
              </a:rPr>
              <a:t> </a:t>
            </a:r>
            <a:r>
              <a:rPr sz="900" kern="0" spc="30" dirty="0">
                <a:solidFill>
                  <a:srgbClr val="231F20">
                    <a:alpha val="100000"/>
                  </a:srgbClr>
                </a:solidFill>
                <a:latin typeface="微软雅黑" panose="020B0503020204020204" charset="-122"/>
                <a:ea typeface="微软雅黑" panose="020B0503020204020204" charset="-122"/>
                <a:cs typeface="微软雅黑" panose="020B0503020204020204" charset="-122"/>
              </a:rPr>
              <a:t>(un</a:t>
            </a:r>
            <a:r>
              <a:rPr sz="900" kern="0" spc="20" dirty="0">
                <a:solidFill>
                  <a:srgbClr val="231F20">
                    <a:alpha val="100000"/>
                  </a:srgbClr>
                </a:solidFill>
                <a:latin typeface="微软雅黑" panose="020B0503020204020204" charset="-122"/>
                <a:ea typeface="微软雅黑" panose="020B0503020204020204" charset="-122"/>
                <a:cs typeface="微软雅黑" panose="020B0503020204020204" charset="-122"/>
              </a:rPr>
              <a:t>it:mm)</a:t>
            </a:r>
            <a:endParaRPr sz="900" dirty="0">
              <a:latin typeface="微软雅黑" panose="020B0503020204020204" charset="-122"/>
              <a:ea typeface="微软雅黑" panose="020B0503020204020204" charset="-122"/>
              <a:cs typeface="微软雅黑" panose="020B0503020204020204" charset="-122"/>
            </a:endParaRPr>
          </a:p>
        </p:txBody>
      </p:sp>
      <p:pic>
        <p:nvPicPr>
          <p:cNvPr id="5002" name="picture 5002"/>
          <p:cNvPicPr>
            <a:picLocks noChangeAspect="1"/>
          </p:cNvPicPr>
          <p:nvPr/>
        </p:nvPicPr>
        <p:blipFill>
          <a:blip r:embed="rId5"/>
          <a:stretch>
            <a:fillRect/>
          </a:stretch>
        </p:blipFill>
        <p:spPr>
          <a:xfrm rot="21600000">
            <a:off x="761168" y="5273083"/>
            <a:ext cx="6037622" cy="2306723"/>
          </a:xfrm>
          <a:prstGeom prst="rect">
            <a:avLst/>
          </a:prstGeom>
        </p:spPr>
      </p:pic>
      <p:sp>
        <p:nvSpPr>
          <p:cNvPr id="5034" name="textbox 5034"/>
          <p:cNvSpPr/>
          <p:nvPr/>
        </p:nvSpPr>
        <p:spPr>
          <a:xfrm>
            <a:off x="588288" y="679988"/>
            <a:ext cx="1534160" cy="168910"/>
          </a:xfrm>
          <a:prstGeom prst="rect">
            <a:avLst/>
          </a:prstGeom>
          <a:noFill/>
          <a:ln w="0" cap="flat">
            <a:noFill/>
            <a:prstDash val="solid"/>
            <a:miter lim="0"/>
          </a:ln>
        </p:spPr>
        <p:txBody>
          <a:bodyPr vert="horz" wrap="square" lIns="0" tIns="0" rIns="0" bIns="0"/>
          <a:p>
            <a:pPr algn="l" rtl="0" eaLnBrk="0">
              <a:lnSpc>
                <a:spcPct val="78000"/>
              </a:lnSpc>
            </a:pPr>
            <a:endParaRPr sz="100" dirty="0">
              <a:latin typeface="Arial" panose="020B0604020202020204"/>
              <a:ea typeface="Arial" panose="020B0604020202020204"/>
              <a:cs typeface="Arial" panose="020B0604020202020204"/>
            </a:endParaRPr>
          </a:p>
          <a:p>
            <a:pPr marL="12700" algn="l" rtl="0" eaLnBrk="0">
              <a:lnSpc>
                <a:spcPct val="86000"/>
              </a:lnSpc>
            </a:pPr>
            <a:r>
              <a:rPr sz="1100" kern="0" spc="-20" dirty="0">
                <a:solidFill>
                  <a:srgbClr val="21294D">
                    <a:alpha val="100000"/>
                  </a:srgbClr>
                </a:solidFill>
                <a:latin typeface="微软雅黑" panose="020B0503020204020204" charset="-122"/>
                <a:ea typeface="微软雅黑" panose="020B0503020204020204" charset="-122"/>
                <a:cs typeface="微软雅黑" panose="020B0503020204020204" charset="-122"/>
              </a:rPr>
              <a:t>1.4</a:t>
            </a:r>
            <a:r>
              <a:rPr sz="1100" kern="0" spc="160" dirty="0">
                <a:solidFill>
                  <a:srgbClr val="21294D">
                    <a:alpha val="100000"/>
                  </a:srgbClr>
                </a:solidFill>
                <a:latin typeface="微软雅黑" panose="020B0503020204020204" charset="-122"/>
                <a:ea typeface="微软雅黑" panose="020B0503020204020204" charset="-122"/>
                <a:cs typeface="微软雅黑" panose="020B0503020204020204" charset="-122"/>
              </a:rPr>
              <a:t> </a:t>
            </a:r>
            <a:r>
              <a:rPr sz="1100" kern="0" spc="-20" dirty="0">
                <a:solidFill>
                  <a:srgbClr val="21294D">
                    <a:alpha val="100000"/>
                  </a:srgbClr>
                </a:solidFill>
                <a:latin typeface="微软雅黑" panose="020B0503020204020204" charset="-122"/>
                <a:ea typeface="微软雅黑" panose="020B0503020204020204" charset="-122"/>
                <a:cs typeface="微软雅黑" panose="020B0503020204020204" charset="-122"/>
              </a:rPr>
              <a:t>Interface</a:t>
            </a:r>
            <a:r>
              <a:rPr sz="1100" kern="0" spc="100" dirty="0">
                <a:solidFill>
                  <a:srgbClr val="21294D">
                    <a:alpha val="100000"/>
                  </a:srgbClr>
                </a:solidFill>
                <a:latin typeface="微软雅黑" panose="020B0503020204020204" charset="-122"/>
                <a:ea typeface="微软雅黑" panose="020B0503020204020204" charset="-122"/>
                <a:cs typeface="微软雅黑" panose="020B0503020204020204" charset="-122"/>
              </a:rPr>
              <a:t> </a:t>
            </a:r>
            <a:r>
              <a:rPr sz="1100" kern="0" spc="-20" dirty="0">
                <a:solidFill>
                  <a:srgbClr val="21294D">
                    <a:alpha val="100000"/>
                  </a:srgbClr>
                </a:solidFill>
                <a:latin typeface="微软雅黑" panose="020B0503020204020204" charset="-122"/>
                <a:ea typeface="微软雅黑" panose="020B0503020204020204" charset="-122"/>
                <a:cs typeface="微软雅黑" panose="020B0503020204020204" charset="-122"/>
              </a:rPr>
              <a:t>Definition</a:t>
            </a:r>
            <a:endParaRPr sz="1100" dirty="0">
              <a:latin typeface="微软雅黑" panose="020B0503020204020204" charset="-122"/>
              <a:ea typeface="微软雅黑" panose="020B0503020204020204" charset="-122"/>
              <a:cs typeface="微软雅黑" panose="020B0503020204020204" charset="-122"/>
            </a:endParaRPr>
          </a:p>
        </p:txBody>
      </p:sp>
      <p:sp>
        <p:nvSpPr>
          <p:cNvPr id="5040" name="textbox 5040"/>
          <p:cNvSpPr/>
          <p:nvPr/>
        </p:nvSpPr>
        <p:spPr>
          <a:xfrm>
            <a:off x="1262846" y="3787214"/>
            <a:ext cx="189229" cy="1156335"/>
          </a:xfrm>
          <a:prstGeom prst="rect">
            <a:avLst/>
          </a:prstGeom>
          <a:noFill/>
          <a:ln w="0" cap="flat">
            <a:noFill/>
            <a:prstDash val="solid"/>
            <a:miter lim="0"/>
          </a:ln>
        </p:spPr>
        <p:txBody>
          <a:bodyPr vert="horz" wrap="square" lIns="0" tIns="0" rIns="0" bIns="0"/>
          <a:p>
            <a:pPr algn="l" rtl="0" eaLnBrk="0">
              <a:lnSpc>
                <a:spcPct val="84000"/>
              </a:lnSpc>
            </a:pPr>
            <a:endParaRPr sz="100" dirty="0">
              <a:latin typeface="Arial" panose="020B0604020202020204"/>
              <a:ea typeface="Arial" panose="020B0604020202020204"/>
              <a:cs typeface="Arial" panose="020B0604020202020204"/>
            </a:endParaRPr>
          </a:p>
          <a:p>
            <a:pPr marL="22860" algn="l" rtl="0" eaLnBrk="0">
              <a:lnSpc>
                <a:spcPct val="88000"/>
              </a:lnSpc>
            </a:pPr>
            <a:r>
              <a:rPr sz="800" kern="0" spc="-40" dirty="0">
                <a:solidFill>
                  <a:srgbClr val="231F20">
                    <a:alpha val="100000"/>
                  </a:srgbClr>
                </a:solidFill>
                <a:latin typeface="微软雅黑" panose="020B0503020204020204" charset="-122"/>
                <a:ea typeface="微软雅黑" panose="020B0503020204020204" charset="-122"/>
                <a:cs typeface="微软雅黑" panose="020B0503020204020204" charset="-122"/>
              </a:rPr>
              <a:t>1-3</a:t>
            </a:r>
            <a:endParaRPr sz="800" dirty="0">
              <a:latin typeface="微软雅黑" panose="020B0503020204020204" charset="-122"/>
              <a:ea typeface="微软雅黑" panose="020B0503020204020204" charset="-122"/>
              <a:cs typeface="微软雅黑" panose="020B0503020204020204" charset="-122"/>
            </a:endParaRPr>
          </a:p>
          <a:p>
            <a:pPr marL="12700" algn="l" rtl="0" eaLnBrk="0">
              <a:lnSpc>
                <a:spcPct val="88000"/>
              </a:lnSpc>
              <a:spcBef>
                <a:spcPts val="1275"/>
              </a:spcBef>
            </a:pPr>
            <a:r>
              <a:rPr sz="800" kern="0" spc="-10" dirty="0">
                <a:solidFill>
                  <a:srgbClr val="231F20">
                    <a:alpha val="100000"/>
                  </a:srgbClr>
                </a:solidFill>
                <a:latin typeface="微软雅黑" panose="020B0503020204020204" charset="-122"/>
                <a:ea typeface="微软雅黑" panose="020B0503020204020204" charset="-122"/>
                <a:cs typeface="微软雅黑" panose="020B0503020204020204" charset="-122"/>
              </a:rPr>
              <a:t>4-6</a:t>
            </a:r>
            <a:endParaRPr sz="800" dirty="0">
              <a:latin typeface="微软雅黑" panose="020B0503020204020204" charset="-122"/>
              <a:ea typeface="微软雅黑" panose="020B0503020204020204" charset="-122"/>
              <a:cs typeface="微软雅黑" panose="020B0503020204020204" charset="-122"/>
            </a:endParaRPr>
          </a:p>
          <a:p>
            <a:pPr marL="65405" algn="l" rtl="0" eaLnBrk="0">
              <a:lnSpc>
                <a:spcPct val="88000"/>
              </a:lnSpc>
              <a:spcBef>
                <a:spcPts val="1060"/>
              </a:spcBef>
            </a:pPr>
            <a:r>
              <a:rPr sz="800" kern="0" spc="-20" dirty="0">
                <a:solidFill>
                  <a:srgbClr val="231F20">
                    <a:alpha val="100000"/>
                  </a:srgbClr>
                </a:solidFill>
                <a:latin typeface="微软雅黑" panose="020B0503020204020204" charset="-122"/>
                <a:ea typeface="微软雅黑" panose="020B0503020204020204" charset="-122"/>
                <a:cs typeface="微软雅黑" panose="020B0503020204020204" charset="-122"/>
              </a:rPr>
              <a:t>7</a:t>
            </a:r>
            <a:endParaRPr sz="800" dirty="0">
              <a:latin typeface="微软雅黑" panose="020B0503020204020204" charset="-122"/>
              <a:ea typeface="微软雅黑" panose="020B0503020204020204" charset="-122"/>
              <a:cs typeface="微软雅黑" panose="020B0503020204020204" charset="-122"/>
            </a:endParaRPr>
          </a:p>
          <a:p>
            <a:pPr marL="64770" algn="l" rtl="0" eaLnBrk="0">
              <a:lnSpc>
                <a:spcPct val="88000"/>
              </a:lnSpc>
              <a:spcBef>
                <a:spcPts val="1195"/>
              </a:spcBef>
            </a:pPr>
            <a:r>
              <a:rPr sz="800" kern="0" spc="-20" dirty="0">
                <a:solidFill>
                  <a:srgbClr val="231F20">
                    <a:alpha val="100000"/>
                  </a:srgbClr>
                </a:solidFill>
                <a:latin typeface="微软雅黑" panose="020B0503020204020204" charset="-122"/>
                <a:ea typeface="微软雅黑" panose="020B0503020204020204" charset="-122"/>
                <a:cs typeface="微软雅黑" panose="020B0503020204020204" charset="-122"/>
              </a:rPr>
              <a:t>8</a:t>
            </a:r>
            <a:endParaRPr sz="800" dirty="0">
              <a:latin typeface="微软雅黑" panose="020B0503020204020204" charset="-122"/>
              <a:ea typeface="微软雅黑" panose="020B0503020204020204" charset="-122"/>
              <a:cs typeface="微软雅黑" panose="020B0503020204020204" charset="-122"/>
            </a:endParaRPr>
          </a:p>
          <a:p>
            <a:pPr algn="l" rtl="0" eaLnBrk="0">
              <a:lnSpc>
                <a:spcPct val="106000"/>
              </a:lnSpc>
            </a:pPr>
            <a:endParaRPr sz="900" dirty="0">
              <a:latin typeface="Arial" panose="020B0604020202020204"/>
              <a:ea typeface="Arial" panose="020B0604020202020204"/>
              <a:cs typeface="Arial" panose="020B0604020202020204"/>
            </a:endParaRPr>
          </a:p>
          <a:p>
            <a:pPr marL="64770" algn="l" rtl="0" eaLnBrk="0">
              <a:lnSpc>
                <a:spcPct val="88000"/>
              </a:lnSpc>
              <a:spcBef>
                <a:spcPts val="0"/>
              </a:spcBef>
            </a:pPr>
            <a:r>
              <a:rPr sz="800" kern="0" spc="-20" dirty="0">
                <a:solidFill>
                  <a:srgbClr val="231F20">
                    <a:alpha val="100000"/>
                  </a:srgbClr>
                </a:solidFill>
                <a:latin typeface="微软雅黑" panose="020B0503020204020204" charset="-122"/>
                <a:ea typeface="微软雅黑" panose="020B0503020204020204" charset="-122"/>
                <a:cs typeface="微软雅黑" panose="020B0503020204020204" charset="-122"/>
              </a:rPr>
              <a:t>9</a:t>
            </a:r>
            <a:endParaRPr sz="800" dirty="0">
              <a:latin typeface="微软雅黑" panose="020B0503020204020204" charset="-122"/>
              <a:ea typeface="微软雅黑" panose="020B0503020204020204" charset="-122"/>
              <a:cs typeface="微软雅黑" panose="020B0503020204020204" charset="-122"/>
            </a:endParaRPr>
          </a:p>
        </p:txBody>
      </p:sp>
      <p:sp>
        <p:nvSpPr>
          <p:cNvPr id="5078" name="textbox 5078"/>
          <p:cNvSpPr/>
          <p:nvPr/>
        </p:nvSpPr>
        <p:spPr>
          <a:xfrm>
            <a:off x="2087558" y="3835110"/>
            <a:ext cx="1264919" cy="1097280"/>
          </a:xfrm>
          <a:prstGeom prst="rect">
            <a:avLst/>
          </a:prstGeom>
          <a:noFill/>
          <a:ln w="0" cap="flat">
            <a:noFill/>
            <a:prstDash val="solid"/>
            <a:miter lim="0"/>
          </a:ln>
        </p:spPr>
        <p:txBody>
          <a:bodyPr vert="horz" wrap="square" lIns="0" tIns="0" rIns="0" bIns="0"/>
          <a:p>
            <a:pPr algn="l" rtl="0" eaLnBrk="0">
              <a:lnSpc>
                <a:spcPct val="82000"/>
              </a:lnSpc>
            </a:pPr>
            <a:endParaRPr sz="100" dirty="0">
              <a:latin typeface="Arial" panose="020B0604020202020204"/>
              <a:ea typeface="Arial" panose="020B0604020202020204"/>
              <a:cs typeface="Arial" panose="020B0604020202020204"/>
            </a:endParaRPr>
          </a:p>
          <a:p>
            <a:pPr marL="509270" algn="l" rtl="0" eaLnBrk="0">
              <a:lnSpc>
                <a:spcPct val="80000"/>
              </a:lnSpc>
            </a:pPr>
            <a:r>
              <a:rPr sz="800" kern="0" spc="40" dirty="0">
                <a:solidFill>
                  <a:srgbClr val="231F20">
                    <a:alpha val="100000"/>
                  </a:srgbClr>
                </a:solidFill>
                <a:latin typeface="微软雅黑" panose="020B0503020204020204" charset="-122"/>
                <a:ea typeface="微软雅黑" panose="020B0503020204020204" charset="-122"/>
                <a:cs typeface="微软雅黑" panose="020B0503020204020204" charset="-122"/>
              </a:rPr>
              <a:t>VDD</a:t>
            </a:r>
            <a:endParaRPr sz="800" dirty="0">
              <a:latin typeface="微软雅黑" panose="020B0503020204020204" charset="-122"/>
              <a:ea typeface="微软雅黑" panose="020B0503020204020204" charset="-122"/>
              <a:cs typeface="微软雅黑" panose="020B0503020204020204" charset="-122"/>
            </a:endParaRPr>
          </a:p>
          <a:p>
            <a:pPr marL="508635" algn="l" rtl="0" eaLnBrk="0">
              <a:lnSpc>
                <a:spcPct val="81000"/>
              </a:lnSpc>
              <a:spcBef>
                <a:spcPts val="935"/>
              </a:spcBef>
            </a:pPr>
            <a:r>
              <a:rPr sz="800" kern="0" spc="20" dirty="0">
                <a:solidFill>
                  <a:srgbClr val="231F20">
                    <a:alpha val="100000"/>
                  </a:srgbClr>
                </a:solidFill>
                <a:latin typeface="微软雅黑" panose="020B0503020204020204" charset="-122"/>
                <a:ea typeface="微软雅黑" panose="020B0503020204020204" charset="-122"/>
                <a:cs typeface="微软雅黑" panose="020B0503020204020204" charset="-122"/>
              </a:rPr>
              <a:t>GND</a:t>
            </a:r>
            <a:endParaRPr sz="800" dirty="0">
              <a:latin typeface="微软雅黑" panose="020B0503020204020204" charset="-122"/>
              <a:ea typeface="微软雅黑" panose="020B0503020204020204" charset="-122"/>
              <a:cs typeface="微软雅黑" panose="020B0503020204020204" charset="-122"/>
            </a:endParaRPr>
          </a:p>
          <a:p>
            <a:pPr marL="375285" algn="l" rtl="0" eaLnBrk="0">
              <a:lnSpc>
                <a:spcPct val="84000"/>
              </a:lnSpc>
              <a:spcBef>
                <a:spcPts val="1150"/>
              </a:spcBef>
            </a:pPr>
            <a:r>
              <a:rPr sz="800" kern="0" spc="20" dirty="0">
                <a:solidFill>
                  <a:srgbClr val="231F20">
                    <a:alpha val="100000"/>
                  </a:srgbClr>
                </a:solidFill>
                <a:latin typeface="微软雅黑" panose="020B0503020204020204" charset="-122"/>
                <a:ea typeface="微软雅黑" panose="020B0503020204020204" charset="-122"/>
                <a:cs typeface="微软雅黑" panose="020B0503020204020204" charset="-122"/>
              </a:rPr>
              <a:t>PA Enable</a:t>
            </a:r>
            <a:endParaRPr sz="800" dirty="0">
              <a:latin typeface="微软雅黑" panose="020B0503020204020204" charset="-122"/>
              <a:ea typeface="微软雅黑" panose="020B0503020204020204" charset="-122"/>
              <a:cs typeface="微软雅黑" panose="020B0503020204020204" charset="-122"/>
            </a:endParaRPr>
          </a:p>
          <a:p>
            <a:pPr marL="12700" algn="l" rtl="0" eaLnBrk="0">
              <a:lnSpc>
                <a:spcPct val="100000"/>
              </a:lnSpc>
              <a:spcBef>
                <a:spcPts val="1235"/>
              </a:spcBef>
            </a:pPr>
            <a:r>
              <a:rPr sz="800" kern="0" spc="10" dirty="0">
                <a:solidFill>
                  <a:srgbClr val="231F20">
                    <a:alpha val="100000"/>
                  </a:srgbClr>
                </a:solidFill>
                <a:latin typeface="微软雅黑" panose="020B0503020204020204" charset="-122"/>
                <a:ea typeface="微软雅黑" panose="020B0503020204020204" charset="-122"/>
                <a:cs typeface="微软雅黑" panose="020B0503020204020204" charset="-122"/>
              </a:rPr>
              <a:t>Over-Temperature alarm</a:t>
            </a:r>
            <a:endParaRPr sz="800" dirty="0">
              <a:latin typeface="微软雅黑" panose="020B0503020204020204" charset="-122"/>
              <a:ea typeface="微软雅黑" panose="020B0503020204020204" charset="-122"/>
              <a:cs typeface="微软雅黑" panose="020B0503020204020204" charset="-122"/>
            </a:endParaRPr>
          </a:p>
          <a:p>
            <a:pPr algn="l" rtl="0" eaLnBrk="0">
              <a:lnSpc>
                <a:spcPct val="107000"/>
              </a:lnSpc>
            </a:pPr>
            <a:endParaRPr sz="800" dirty="0">
              <a:latin typeface="Arial" panose="020B0604020202020204"/>
              <a:ea typeface="Arial" panose="020B0604020202020204"/>
              <a:cs typeface="Arial" panose="020B0604020202020204"/>
            </a:endParaRPr>
          </a:p>
          <a:p>
            <a:pPr algn="l" rtl="0" eaLnBrk="0">
              <a:lnSpc>
                <a:spcPct val="6000"/>
              </a:lnSpc>
            </a:pPr>
            <a:endParaRPr sz="100" dirty="0">
              <a:latin typeface="Arial" panose="020B0604020202020204"/>
              <a:ea typeface="Arial" panose="020B0604020202020204"/>
              <a:cs typeface="Arial" panose="020B0604020202020204"/>
            </a:endParaRPr>
          </a:p>
          <a:p>
            <a:pPr marL="555625" algn="l" rtl="0" eaLnBrk="0">
              <a:lnSpc>
                <a:spcPct val="81000"/>
              </a:lnSpc>
            </a:pPr>
            <a:r>
              <a:rPr sz="800" kern="0" spc="10" dirty="0">
                <a:solidFill>
                  <a:srgbClr val="231F20">
                    <a:alpha val="100000"/>
                  </a:srgbClr>
                </a:solidFill>
                <a:latin typeface="微软雅黑" panose="020B0503020204020204" charset="-122"/>
                <a:ea typeface="微软雅黑" panose="020B0503020204020204" charset="-122"/>
                <a:cs typeface="微软雅黑" panose="020B0503020204020204" charset="-122"/>
              </a:rPr>
              <a:t>NC</a:t>
            </a:r>
            <a:endParaRPr sz="800" dirty="0">
              <a:latin typeface="微软雅黑" panose="020B0503020204020204" charset="-122"/>
              <a:ea typeface="微软雅黑" panose="020B0503020204020204" charset="-122"/>
              <a:cs typeface="微软雅黑" panose="020B0503020204020204" charset="-122"/>
            </a:endParaRPr>
          </a:p>
        </p:txBody>
      </p:sp>
      <p:sp>
        <p:nvSpPr>
          <p:cNvPr id="5080" name="textbox 5080"/>
          <p:cNvSpPr/>
          <p:nvPr/>
        </p:nvSpPr>
        <p:spPr>
          <a:xfrm>
            <a:off x="925663" y="2992315"/>
            <a:ext cx="2034539" cy="673734"/>
          </a:xfrm>
          <a:prstGeom prst="rect">
            <a:avLst/>
          </a:prstGeom>
          <a:noFill/>
          <a:ln w="0" cap="flat">
            <a:noFill/>
            <a:prstDash val="solid"/>
            <a:miter lim="0"/>
          </a:ln>
        </p:spPr>
        <p:txBody>
          <a:bodyPr vert="horz" wrap="square" lIns="0" tIns="0" rIns="0" bIns="0"/>
          <a:p>
            <a:pPr algn="l" rtl="0" eaLnBrk="0">
              <a:lnSpc>
                <a:spcPct val="86000"/>
              </a:lnSpc>
            </a:pPr>
            <a:endParaRPr sz="100" dirty="0">
              <a:latin typeface="Arial" panose="020B0604020202020204"/>
              <a:ea typeface="Arial" panose="020B0604020202020204"/>
              <a:cs typeface="Arial" panose="020B0604020202020204"/>
            </a:endParaRPr>
          </a:p>
          <a:p>
            <a:pPr marL="143510" algn="l" rtl="0" eaLnBrk="0">
              <a:lnSpc>
                <a:spcPct val="81000"/>
              </a:lnSpc>
            </a:pPr>
            <a:r>
              <a:rPr sz="800" kern="0" spc="70" dirty="0">
                <a:solidFill>
                  <a:srgbClr val="231F20">
                    <a:alpha val="100000"/>
                  </a:srgbClr>
                </a:solidFill>
                <a:latin typeface="微软雅黑" panose="020B0503020204020204" charset="-122"/>
                <a:ea typeface="微软雅黑" panose="020B0503020204020204" charset="-122"/>
                <a:cs typeface="微软雅黑" panose="020B0503020204020204" charset="-122"/>
              </a:rPr>
              <a:t>AMPLIFIER CONNECTOR TYPE:</a:t>
            </a:r>
            <a:endParaRPr sz="800" dirty="0">
              <a:latin typeface="微软雅黑" panose="020B0503020204020204" charset="-122"/>
              <a:ea typeface="微软雅黑" panose="020B0503020204020204" charset="-122"/>
              <a:cs typeface="微软雅黑" panose="020B0503020204020204" charset="-122"/>
            </a:endParaRPr>
          </a:p>
          <a:p>
            <a:pPr marL="146050" algn="l" rtl="0" eaLnBrk="0">
              <a:lnSpc>
                <a:spcPct val="81000"/>
              </a:lnSpc>
              <a:spcBef>
                <a:spcPts val="1225"/>
              </a:spcBef>
            </a:pPr>
            <a:r>
              <a:rPr sz="800" kern="0" spc="60" dirty="0">
                <a:solidFill>
                  <a:srgbClr val="231F20">
                    <a:alpha val="100000"/>
                  </a:srgbClr>
                </a:solidFill>
                <a:latin typeface="微软雅黑" panose="020B0503020204020204" charset="-122"/>
                <a:ea typeface="微软雅黑" panose="020B0503020204020204" charset="-122"/>
                <a:cs typeface="微软雅黑" panose="020B0503020204020204" charset="-122"/>
              </a:rPr>
              <a:t>TRIAD CABLE PART</a:t>
            </a:r>
            <a:r>
              <a:rPr sz="800" kern="0" spc="120" dirty="0">
                <a:solidFill>
                  <a:srgbClr val="231F20">
                    <a:alpha val="100000"/>
                  </a:srgbClr>
                </a:solidFill>
                <a:latin typeface="微软雅黑" panose="020B0503020204020204" charset="-122"/>
                <a:ea typeface="微软雅黑" panose="020B0503020204020204" charset="-122"/>
                <a:cs typeface="微软雅黑" panose="020B0503020204020204" charset="-122"/>
              </a:rPr>
              <a:t> </a:t>
            </a:r>
            <a:r>
              <a:rPr sz="800" kern="0" spc="60" dirty="0">
                <a:solidFill>
                  <a:srgbClr val="231F20">
                    <a:alpha val="100000"/>
                  </a:srgbClr>
                </a:solidFill>
                <a:latin typeface="微软雅黑" panose="020B0503020204020204" charset="-122"/>
                <a:ea typeface="微软雅黑" panose="020B0503020204020204" charset="-122"/>
                <a:cs typeface="微软雅黑" panose="020B0503020204020204" charset="-122"/>
              </a:rPr>
              <a:t>NUMBER:</a:t>
            </a:r>
            <a:endParaRPr sz="800" dirty="0">
              <a:latin typeface="微软雅黑" panose="020B0503020204020204" charset="-122"/>
              <a:ea typeface="微软雅黑" panose="020B0503020204020204" charset="-122"/>
              <a:cs typeface="微软雅黑" panose="020B0503020204020204" charset="-122"/>
            </a:endParaRPr>
          </a:p>
          <a:p>
            <a:pPr algn="l" rtl="0" eaLnBrk="0">
              <a:lnSpc>
                <a:spcPct val="105000"/>
              </a:lnSpc>
            </a:pPr>
            <a:endParaRPr sz="900" dirty="0">
              <a:latin typeface="Arial" panose="020B0604020202020204"/>
              <a:ea typeface="Arial" panose="020B0604020202020204"/>
              <a:cs typeface="Arial" panose="020B0604020202020204"/>
            </a:endParaRPr>
          </a:p>
          <a:p>
            <a:pPr marL="12700" algn="l" rtl="0" eaLnBrk="0">
              <a:lnSpc>
                <a:spcPct val="76000"/>
              </a:lnSpc>
              <a:spcBef>
                <a:spcPts val="5"/>
              </a:spcBef>
            </a:pPr>
            <a:r>
              <a:rPr sz="1300" kern="0" spc="30" dirty="0">
                <a:solidFill>
                  <a:srgbClr val="FFFFFF">
                    <a:alpha val="100000"/>
                  </a:srgbClr>
                </a:solidFill>
                <a:latin typeface="Arial Narrow" panose="020B0606020202030204"/>
                <a:ea typeface="Arial Narrow" panose="020B0606020202030204"/>
                <a:cs typeface="Arial Narrow" panose="020B0606020202030204"/>
              </a:rPr>
              <a:t>PIN</a:t>
            </a:r>
            <a:r>
              <a:rPr sz="1300" kern="0" spc="60" dirty="0">
                <a:solidFill>
                  <a:srgbClr val="FFFFFF">
                    <a:alpha val="100000"/>
                  </a:srgbClr>
                </a:solidFill>
                <a:latin typeface="Arial Narrow" panose="020B0606020202030204"/>
                <a:ea typeface="Arial Narrow" panose="020B0606020202030204"/>
                <a:cs typeface="Arial Narrow" panose="020B0606020202030204"/>
              </a:rPr>
              <a:t>  </a:t>
            </a:r>
            <a:r>
              <a:rPr sz="1300" kern="0" spc="30" dirty="0">
                <a:solidFill>
                  <a:srgbClr val="FFFFFF">
                    <a:alpha val="100000"/>
                  </a:srgbClr>
                </a:solidFill>
                <a:latin typeface="Arial Narrow" panose="020B0606020202030204"/>
                <a:ea typeface="Arial Narrow" panose="020B0606020202030204"/>
                <a:cs typeface="Arial Narrow" panose="020B0606020202030204"/>
              </a:rPr>
              <a:t>NUMBER</a:t>
            </a:r>
            <a:r>
              <a:rPr sz="1300" kern="0" spc="10" dirty="0">
                <a:solidFill>
                  <a:srgbClr val="FFFFFF">
                    <a:alpha val="100000"/>
                  </a:srgbClr>
                </a:solidFill>
                <a:latin typeface="Arial Narrow" panose="020B0606020202030204"/>
                <a:ea typeface="Arial Narrow" panose="020B0606020202030204"/>
                <a:cs typeface="Arial Narrow" panose="020B0606020202030204"/>
              </a:rPr>
              <a:t>          </a:t>
            </a:r>
            <a:r>
              <a:rPr sz="1300" kern="0" spc="0" dirty="0">
                <a:solidFill>
                  <a:srgbClr val="FFFFFF">
                    <a:alpha val="100000"/>
                  </a:srgbClr>
                </a:solidFill>
                <a:latin typeface="Arial Narrow" panose="020B0606020202030204"/>
                <a:ea typeface="Arial Narrow" panose="020B0606020202030204"/>
                <a:cs typeface="Arial Narrow" panose="020B0606020202030204"/>
              </a:rPr>
              <a:t>      </a:t>
            </a:r>
            <a:r>
              <a:rPr sz="1300" kern="0" spc="30" dirty="0">
                <a:solidFill>
                  <a:srgbClr val="FFFFFF">
                    <a:alpha val="100000"/>
                  </a:srgbClr>
                </a:solidFill>
                <a:latin typeface="Arial Narrow" panose="020B0606020202030204"/>
                <a:ea typeface="Arial Narrow" panose="020B0606020202030204"/>
                <a:cs typeface="Arial Narrow" panose="020B0606020202030204"/>
              </a:rPr>
              <a:t>LABEL</a:t>
            </a:r>
            <a:endParaRPr sz="1300" dirty="0">
              <a:latin typeface="Arial Narrow" panose="020B0606020202030204"/>
              <a:ea typeface="Arial Narrow" panose="020B0606020202030204"/>
              <a:cs typeface="Arial Narrow" panose="020B0606020202030204"/>
            </a:endParaRPr>
          </a:p>
        </p:txBody>
      </p:sp>
      <p:sp>
        <p:nvSpPr>
          <p:cNvPr id="5088" name="textbox 5088"/>
          <p:cNvSpPr/>
          <p:nvPr/>
        </p:nvSpPr>
        <p:spPr>
          <a:xfrm>
            <a:off x="588847" y="2721584"/>
            <a:ext cx="1398905" cy="168910"/>
          </a:xfrm>
          <a:prstGeom prst="rect">
            <a:avLst/>
          </a:prstGeom>
          <a:noFill/>
          <a:ln w="0" cap="flat">
            <a:noFill/>
            <a:prstDash val="solid"/>
            <a:miter lim="0"/>
          </a:ln>
        </p:spPr>
        <p:txBody>
          <a:bodyPr vert="horz" wrap="square" lIns="0" tIns="0" rIns="0" bIns="0"/>
          <a:p>
            <a:pPr algn="l" rtl="0" eaLnBrk="0">
              <a:lnSpc>
                <a:spcPct val="87000"/>
              </a:lnSpc>
            </a:pPr>
            <a:endParaRPr sz="100" dirty="0">
              <a:latin typeface="Arial" panose="020B0604020202020204"/>
              <a:ea typeface="Arial" panose="020B0604020202020204"/>
              <a:cs typeface="Arial" panose="020B0604020202020204"/>
            </a:endParaRPr>
          </a:p>
          <a:p>
            <a:pPr marL="12700" algn="l" rtl="0" eaLnBrk="0">
              <a:lnSpc>
                <a:spcPct val="85000"/>
              </a:lnSpc>
            </a:pPr>
            <a:r>
              <a:rPr sz="1100" kern="0" spc="-20" dirty="0">
                <a:solidFill>
                  <a:srgbClr val="21294D">
                    <a:alpha val="100000"/>
                  </a:srgbClr>
                </a:solidFill>
                <a:latin typeface="微软雅黑" panose="020B0503020204020204" charset="-122"/>
                <a:ea typeface="微软雅黑" panose="020B0503020204020204" charset="-122"/>
                <a:cs typeface="微软雅黑" panose="020B0503020204020204" charset="-122"/>
              </a:rPr>
              <a:t>Connector</a:t>
            </a:r>
            <a:r>
              <a:rPr sz="1100" kern="0" spc="160" dirty="0">
                <a:solidFill>
                  <a:srgbClr val="21294D">
                    <a:alpha val="100000"/>
                  </a:srgbClr>
                </a:solidFill>
                <a:latin typeface="微软雅黑" panose="020B0503020204020204" charset="-122"/>
                <a:ea typeface="微软雅黑" panose="020B0503020204020204" charset="-122"/>
                <a:cs typeface="微软雅黑" panose="020B0503020204020204" charset="-122"/>
              </a:rPr>
              <a:t> </a:t>
            </a:r>
            <a:r>
              <a:rPr sz="1100" kern="0" spc="-20" dirty="0">
                <a:solidFill>
                  <a:srgbClr val="21294D">
                    <a:alpha val="100000"/>
                  </a:srgbClr>
                </a:solidFill>
                <a:latin typeface="微软雅黑" panose="020B0503020204020204" charset="-122"/>
                <a:ea typeface="微软雅黑" panose="020B0503020204020204" charset="-122"/>
                <a:cs typeface="微软雅黑" panose="020B0503020204020204" charset="-122"/>
              </a:rPr>
              <a:t>Definition</a:t>
            </a:r>
            <a:endParaRPr sz="1100" dirty="0">
              <a:latin typeface="微软雅黑" panose="020B0503020204020204" charset="-122"/>
              <a:ea typeface="微软雅黑" panose="020B0503020204020204" charset="-122"/>
              <a:cs typeface="微软雅黑" panose="020B0503020204020204" charset="-122"/>
            </a:endParaRPr>
          </a:p>
        </p:txBody>
      </p:sp>
      <p:pic>
        <p:nvPicPr>
          <p:cNvPr id="2" name="picture 736"/>
          <p:cNvPicPr>
            <a:picLocks noChangeAspect="1"/>
          </p:cNvPicPr>
          <p:nvPr/>
        </p:nvPicPr>
        <p:blipFill>
          <a:blip r:embed="rId6"/>
          <a:stretch>
            <a:fillRect/>
          </a:stretch>
        </p:blipFill>
        <p:spPr>
          <a:xfrm rot="21600000">
            <a:off x="192238" y="539985"/>
            <a:ext cx="7094709" cy="6596"/>
          </a:xfrm>
          <a:prstGeom prst="rect">
            <a:avLst/>
          </a:prstGeom>
        </p:spPr>
      </p:pic>
      <p:pic>
        <p:nvPicPr>
          <p:cNvPr id="16" name="picture 670"/>
          <p:cNvPicPr>
            <a:picLocks noChangeAspect="1"/>
          </p:cNvPicPr>
          <p:nvPr/>
        </p:nvPicPr>
        <p:blipFill>
          <a:blip r:embed="rId7"/>
          <a:stretch>
            <a:fillRect/>
          </a:stretch>
        </p:blipFill>
        <p:spPr>
          <a:xfrm rot="21600000">
            <a:off x="263985" y="9719952"/>
            <a:ext cx="7094709" cy="10501"/>
          </a:xfrm>
          <a:prstGeom prst="rect">
            <a:avLst/>
          </a:prstGeom>
        </p:spPr>
      </p:pic>
      <p:sp>
        <p:nvSpPr>
          <p:cNvPr id="28" name="文本框 27"/>
          <p:cNvSpPr txBox="1"/>
          <p:nvPr/>
        </p:nvSpPr>
        <p:spPr>
          <a:xfrm>
            <a:off x="577215" y="9781858"/>
            <a:ext cx="5080000" cy="275590"/>
          </a:xfrm>
          <a:prstGeom prst="rect">
            <a:avLst/>
          </a:prstGeom>
        </p:spPr>
        <p:txBody>
          <a:bodyPr>
            <a:spAutoFit/>
          </a:bodyPr>
          <a:p>
            <a:pPr algn="ctr"/>
            <a:r>
              <a:rPr lang="zh-CN" altLang="en-US" sz="1200" b="1">
                <a:solidFill>
                  <a:schemeClr val="tx1"/>
                </a:solidFill>
                <a:latin typeface="微软雅黑" panose="020B0503020204020204" charset="-122"/>
                <a:ea typeface="微软雅黑" panose="020B0503020204020204" charset="-122"/>
              </a:rPr>
              <a:t>南京市雨花区软件大道</a:t>
            </a:r>
            <a:r>
              <a:rPr lang="en-US" altLang="zh-CN" sz="1200" b="1">
                <a:solidFill>
                  <a:schemeClr val="tx1"/>
                </a:solidFill>
                <a:latin typeface="微软雅黑" panose="020B0503020204020204" charset="-122"/>
                <a:ea typeface="微软雅黑" panose="020B0503020204020204" charset="-122"/>
              </a:rPr>
              <a:t>180</a:t>
            </a:r>
            <a:r>
              <a:rPr lang="zh-CN" altLang="en-US" sz="1200" b="1">
                <a:solidFill>
                  <a:schemeClr val="tx1"/>
                </a:solidFill>
                <a:latin typeface="微软雅黑" panose="020B0503020204020204" charset="-122"/>
                <a:ea typeface="微软雅黑" panose="020B0503020204020204" charset="-122"/>
              </a:rPr>
              <a:t>号大数据产业基地</a:t>
            </a:r>
            <a:r>
              <a:rPr lang="en-US" altLang="zh-CN" sz="1200" b="1">
                <a:solidFill>
                  <a:schemeClr val="tx1"/>
                </a:solidFill>
                <a:latin typeface="微软雅黑" panose="020B0503020204020204" charset="-122"/>
                <a:ea typeface="微软雅黑" panose="020B0503020204020204" charset="-122"/>
              </a:rPr>
              <a:t>2</a:t>
            </a:r>
            <a:r>
              <a:rPr lang="zh-CN" altLang="en-US" sz="1200" b="1">
                <a:solidFill>
                  <a:schemeClr val="tx1"/>
                </a:solidFill>
                <a:latin typeface="微软雅黑" panose="020B0503020204020204" charset="-122"/>
                <a:ea typeface="微软雅黑" panose="020B0503020204020204" charset="-122"/>
              </a:rPr>
              <a:t>栋</a:t>
            </a:r>
            <a:endParaRPr lang="zh-CN" altLang="en-US" sz="1200" b="1">
              <a:solidFill>
                <a:schemeClr val="tx1"/>
              </a:solidFill>
              <a:latin typeface="微软雅黑" panose="020B0503020204020204" charset="-122"/>
              <a:ea typeface="微软雅黑" panose="020B0503020204020204" charset="-122"/>
            </a:endParaRPr>
          </a:p>
        </p:txBody>
      </p:sp>
      <p:pic>
        <p:nvPicPr>
          <p:cNvPr id="29" name="图片 28" descr="定位标志"/>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1160145" y="9782175"/>
            <a:ext cx="204470" cy="204470"/>
          </a:xfrm>
          <a:prstGeom prst="rect">
            <a:avLst/>
          </a:prstGeom>
        </p:spPr>
      </p:pic>
      <p:pic>
        <p:nvPicPr>
          <p:cNvPr id="31" name="图片 30" descr="电话"/>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4900930" y="9832340"/>
            <a:ext cx="186690" cy="186690"/>
          </a:xfrm>
          <a:prstGeom prst="rect">
            <a:avLst/>
          </a:prstGeom>
        </p:spPr>
      </p:pic>
      <p:sp>
        <p:nvSpPr>
          <p:cNvPr id="32" name="文本框 31"/>
          <p:cNvSpPr txBox="1"/>
          <p:nvPr/>
        </p:nvSpPr>
        <p:spPr>
          <a:xfrm>
            <a:off x="5072380" y="9782175"/>
            <a:ext cx="1979930" cy="282575"/>
          </a:xfrm>
          <a:prstGeom prst="rect">
            <a:avLst/>
          </a:prstGeom>
        </p:spPr>
        <p:txBody>
          <a:bodyPr>
            <a:noAutofit/>
          </a:bodyPr>
          <a:p>
            <a:r>
              <a:rPr lang="en-US" altLang="zh-CN" sz="1200" b="1">
                <a:solidFill>
                  <a:schemeClr val="tx1"/>
                </a:solidFill>
                <a:latin typeface="微软雅黑" panose="020B0503020204020204" charset="-122"/>
                <a:ea typeface="微软雅黑" panose="020B0503020204020204" charset="-122"/>
              </a:rPr>
              <a:t>+86-13951873509</a:t>
            </a:r>
            <a:endParaRPr lang="en-US" altLang="zh-CN" sz="1200" b="1">
              <a:solidFill>
                <a:schemeClr val="tx1"/>
              </a:solidFill>
              <a:latin typeface="微软雅黑" panose="020B0503020204020204" charset="-122"/>
              <a:ea typeface="微软雅黑" panose="020B0503020204020204" charset="-122"/>
            </a:endParaRPr>
          </a:p>
        </p:txBody>
      </p:sp>
      <p:pic>
        <p:nvPicPr>
          <p:cNvPr id="33" name="图片 32" descr="网页"/>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1165225" y="10027920"/>
            <a:ext cx="192405" cy="192405"/>
          </a:xfrm>
          <a:prstGeom prst="rect">
            <a:avLst/>
          </a:prstGeom>
        </p:spPr>
      </p:pic>
      <p:sp>
        <p:nvSpPr>
          <p:cNvPr id="38" name="文本框 37"/>
          <p:cNvSpPr txBox="1"/>
          <p:nvPr/>
        </p:nvSpPr>
        <p:spPr>
          <a:xfrm>
            <a:off x="1342390" y="9980613"/>
            <a:ext cx="5080000" cy="275590"/>
          </a:xfrm>
          <a:prstGeom prst="rect">
            <a:avLst/>
          </a:prstGeom>
        </p:spPr>
        <p:txBody>
          <a:bodyPr>
            <a:spAutoFit/>
          </a:bodyPr>
          <a:p>
            <a:r>
              <a:rPr lang="en-US" altLang="zh-CN" sz="1200" b="1">
                <a:solidFill>
                  <a:schemeClr val="tx1"/>
                </a:solidFill>
                <a:latin typeface="微软雅黑" panose="020B0503020204020204" charset="-122"/>
                <a:ea typeface="微软雅黑" panose="020B0503020204020204" charset="-122"/>
              </a:rPr>
              <a:t>https://www.shinewave-tech.com</a:t>
            </a:r>
            <a:endParaRPr lang="en-US" altLang="zh-CN" sz="1200" b="1">
              <a:solidFill>
                <a:schemeClr val="tx1"/>
              </a:solidFill>
              <a:latin typeface="微软雅黑" panose="020B0503020204020204" charset="-122"/>
              <a:ea typeface="微软雅黑" panose="020B0503020204020204" charset="-122"/>
            </a:endParaRPr>
          </a:p>
        </p:txBody>
      </p:sp>
      <p:pic>
        <p:nvPicPr>
          <p:cNvPr id="39" name="图片 38" descr="信息"/>
          <p:cNvPicPr>
            <a:picLocks noChangeAspect="1"/>
          </p:cNvPicPr>
          <p:nvPr/>
        </p:nvPicPr>
        <p:blipFill>
          <a:blip r:embed="rId14">
            <a:extLst>
              <a:ext uri="{96DAC541-7B7A-43D3-8B79-37D633B846F1}">
                <asvg:svgBlip xmlns:asvg="http://schemas.microsoft.com/office/drawing/2016/SVG/main" r:embed="rId15"/>
              </a:ext>
            </a:extLst>
          </a:blip>
          <a:stretch>
            <a:fillRect/>
          </a:stretch>
        </p:blipFill>
        <p:spPr>
          <a:xfrm>
            <a:off x="4202430" y="9991090"/>
            <a:ext cx="239395" cy="239395"/>
          </a:xfrm>
          <a:prstGeom prst="rect">
            <a:avLst/>
          </a:prstGeom>
        </p:spPr>
      </p:pic>
      <p:sp>
        <p:nvSpPr>
          <p:cNvPr id="41" name="文本框 40"/>
          <p:cNvSpPr txBox="1"/>
          <p:nvPr/>
        </p:nvSpPr>
        <p:spPr>
          <a:xfrm>
            <a:off x="4426585" y="9980930"/>
            <a:ext cx="2519680" cy="282575"/>
          </a:xfrm>
          <a:prstGeom prst="rect">
            <a:avLst/>
          </a:prstGeom>
        </p:spPr>
        <p:txBody>
          <a:bodyPr>
            <a:noAutofit/>
          </a:bodyPr>
          <a:p>
            <a:pPr marL="0" indent="0">
              <a:spcBef>
                <a:spcPct val="0"/>
              </a:spcBef>
              <a:spcAft>
                <a:spcPct val="0"/>
              </a:spcAft>
            </a:pPr>
            <a:r>
              <a:rPr lang="en-US" altLang="zh-CN" sz="1200" b="1" i="0">
                <a:solidFill>
                  <a:schemeClr val="tx1"/>
                </a:solidFill>
                <a:latin typeface="微软雅黑" panose="020B0503020204020204" charset="-122"/>
                <a:ea typeface="微软雅黑" panose="020B0503020204020204" charset="-122"/>
              </a:rPr>
              <a:t>info@shinewave-tech.com</a:t>
            </a:r>
            <a:endParaRPr lang="en-US" altLang="zh-CN" sz="1200" b="1" i="0">
              <a:solidFill>
                <a:schemeClr val="tx1"/>
              </a:solidFill>
              <a:latin typeface="微软雅黑" panose="020B0503020204020204" charset="-122"/>
              <a:ea typeface="微软雅黑" panose="020B0503020204020204" charset="-122"/>
            </a:endParaRPr>
          </a:p>
        </p:txBody>
      </p:sp>
      <p:pic>
        <p:nvPicPr>
          <p:cNvPr id="42" name="图片 41" descr="SWT公司logo-透明"/>
          <p:cNvPicPr>
            <a:picLocks noChangeAspect="1"/>
          </p:cNvPicPr>
          <p:nvPr/>
        </p:nvPicPr>
        <p:blipFill>
          <a:blip r:embed="rId16"/>
          <a:stretch>
            <a:fillRect/>
          </a:stretch>
        </p:blipFill>
        <p:spPr>
          <a:xfrm>
            <a:off x="281305" y="9782175"/>
            <a:ext cx="744220" cy="434975"/>
          </a:xfrm>
          <a:prstGeom prst="rect">
            <a:avLst/>
          </a:prstGeom>
        </p:spPr>
      </p:pic>
      <p:sp>
        <p:nvSpPr>
          <p:cNvPr id="43" name="文本框 42"/>
          <p:cNvSpPr txBox="1"/>
          <p:nvPr/>
        </p:nvSpPr>
        <p:spPr>
          <a:xfrm>
            <a:off x="0" y="57150"/>
            <a:ext cx="7559675" cy="460375"/>
          </a:xfrm>
          <a:prstGeom prst="rect">
            <a:avLst/>
          </a:prstGeom>
        </p:spPr>
        <p:txBody>
          <a:bodyPr wrap="square">
            <a:spAutoFit/>
          </a:bodyPr>
          <a:p>
            <a:pPr marL="0" indent="0" algn="ctr">
              <a:lnSpc>
                <a:spcPts val="1440"/>
              </a:lnSpc>
              <a:spcBef>
                <a:spcPct val="0"/>
              </a:spcBef>
              <a:spcAft>
                <a:spcPct val="0"/>
              </a:spcAft>
            </a:pPr>
            <a:r>
              <a:rPr lang="zh-CN" altLang="en-US" sz="1600" b="1">
                <a:solidFill>
                  <a:schemeClr val="tx1"/>
                </a:solidFill>
              </a:rPr>
              <a:t>本图册为代表性规格产品，如需定制，可随时联系我司业务人员。</a:t>
            </a:r>
            <a:endParaRPr lang="zh-CN" altLang="en-US" sz="1600" b="1">
              <a:solidFill>
                <a:schemeClr val="tx1"/>
              </a:solidFill>
            </a:endParaRPr>
          </a:p>
          <a:p>
            <a:pPr marL="0" indent="0" algn="ctr">
              <a:lnSpc>
                <a:spcPts val="1440"/>
              </a:lnSpc>
              <a:spcBef>
                <a:spcPct val="0"/>
              </a:spcBef>
              <a:spcAft>
                <a:spcPct val="0"/>
              </a:spcAft>
            </a:pPr>
            <a:r>
              <a:rPr lang="en-US" altLang="zh-CN" sz="1200" b="1">
                <a:solidFill>
                  <a:srgbClr val="1F2329"/>
                </a:solidFill>
              </a:rPr>
              <a:t>This catalog features representative products. For customization, please contact our sales team.</a:t>
            </a:r>
            <a:endParaRPr lang="en-US" altLang="zh-CN" sz="1200" b="1">
              <a:solidFill>
                <a:srgbClr val="1F2329"/>
              </a:solidFill>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736" name="picture 736"/>
          <p:cNvPicPr>
            <a:picLocks noChangeAspect="1"/>
          </p:cNvPicPr>
          <p:nvPr/>
        </p:nvPicPr>
        <p:blipFill>
          <a:blip r:embed="rId1"/>
          <a:stretch>
            <a:fillRect/>
          </a:stretch>
        </p:blipFill>
        <p:spPr>
          <a:xfrm rot="21600000">
            <a:off x="192238" y="539985"/>
            <a:ext cx="7094709" cy="6596"/>
          </a:xfrm>
          <a:prstGeom prst="rect">
            <a:avLst/>
          </a:prstGeom>
        </p:spPr>
      </p:pic>
      <p:pic>
        <p:nvPicPr>
          <p:cNvPr id="670" name="picture 670"/>
          <p:cNvPicPr>
            <a:picLocks noChangeAspect="1"/>
          </p:cNvPicPr>
          <p:nvPr/>
        </p:nvPicPr>
        <p:blipFill>
          <a:blip r:embed="rId2"/>
          <a:stretch>
            <a:fillRect/>
          </a:stretch>
        </p:blipFill>
        <p:spPr>
          <a:xfrm rot="21600000">
            <a:off x="263985" y="9719952"/>
            <a:ext cx="7094709" cy="10501"/>
          </a:xfrm>
          <a:prstGeom prst="rect">
            <a:avLst/>
          </a:prstGeom>
        </p:spPr>
      </p:pic>
      <p:sp>
        <p:nvSpPr>
          <p:cNvPr id="2" name="文本框 1"/>
          <p:cNvSpPr txBox="1"/>
          <p:nvPr/>
        </p:nvSpPr>
        <p:spPr>
          <a:xfrm>
            <a:off x="577215" y="9781858"/>
            <a:ext cx="5080000" cy="275590"/>
          </a:xfrm>
          <a:prstGeom prst="rect">
            <a:avLst/>
          </a:prstGeom>
        </p:spPr>
        <p:txBody>
          <a:bodyPr>
            <a:spAutoFit/>
          </a:bodyPr>
          <a:p>
            <a:pPr algn="ctr"/>
            <a:r>
              <a:rPr lang="zh-CN" altLang="en-US" sz="1200" b="1">
                <a:solidFill>
                  <a:schemeClr val="tx1"/>
                </a:solidFill>
                <a:latin typeface="微软雅黑" panose="020B0503020204020204" charset="-122"/>
                <a:ea typeface="微软雅黑" panose="020B0503020204020204" charset="-122"/>
              </a:rPr>
              <a:t>南京市雨花区软件大道</a:t>
            </a:r>
            <a:r>
              <a:rPr lang="en-US" altLang="zh-CN" sz="1200" b="1">
                <a:solidFill>
                  <a:schemeClr val="tx1"/>
                </a:solidFill>
                <a:latin typeface="微软雅黑" panose="020B0503020204020204" charset="-122"/>
                <a:ea typeface="微软雅黑" panose="020B0503020204020204" charset="-122"/>
              </a:rPr>
              <a:t>180</a:t>
            </a:r>
            <a:r>
              <a:rPr lang="zh-CN" altLang="en-US" sz="1200" b="1">
                <a:solidFill>
                  <a:schemeClr val="tx1"/>
                </a:solidFill>
                <a:latin typeface="微软雅黑" panose="020B0503020204020204" charset="-122"/>
                <a:ea typeface="微软雅黑" panose="020B0503020204020204" charset="-122"/>
              </a:rPr>
              <a:t>号大数据产业基地</a:t>
            </a:r>
            <a:r>
              <a:rPr lang="en-US" altLang="zh-CN" sz="1200" b="1">
                <a:solidFill>
                  <a:schemeClr val="tx1"/>
                </a:solidFill>
                <a:latin typeface="微软雅黑" panose="020B0503020204020204" charset="-122"/>
                <a:ea typeface="微软雅黑" panose="020B0503020204020204" charset="-122"/>
              </a:rPr>
              <a:t>2</a:t>
            </a:r>
            <a:r>
              <a:rPr lang="zh-CN" altLang="en-US" sz="1200" b="1">
                <a:solidFill>
                  <a:schemeClr val="tx1"/>
                </a:solidFill>
                <a:latin typeface="微软雅黑" panose="020B0503020204020204" charset="-122"/>
                <a:ea typeface="微软雅黑" panose="020B0503020204020204" charset="-122"/>
              </a:rPr>
              <a:t>栋</a:t>
            </a:r>
            <a:endParaRPr lang="zh-CN" altLang="en-US" sz="1200" b="1">
              <a:solidFill>
                <a:schemeClr val="tx1"/>
              </a:solidFill>
              <a:latin typeface="微软雅黑" panose="020B0503020204020204" charset="-122"/>
              <a:ea typeface="微软雅黑" panose="020B0503020204020204" charset="-122"/>
            </a:endParaRPr>
          </a:p>
        </p:txBody>
      </p:sp>
      <p:pic>
        <p:nvPicPr>
          <p:cNvPr id="4" name="图片 3" descr="定位标志"/>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160145" y="9782175"/>
            <a:ext cx="204470" cy="204470"/>
          </a:xfrm>
          <a:prstGeom prst="rect">
            <a:avLst/>
          </a:prstGeom>
        </p:spPr>
      </p:pic>
      <p:pic>
        <p:nvPicPr>
          <p:cNvPr id="5" name="图片 4" descr="电话"/>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4900930" y="9832340"/>
            <a:ext cx="186690" cy="186690"/>
          </a:xfrm>
          <a:prstGeom prst="rect">
            <a:avLst/>
          </a:prstGeom>
        </p:spPr>
      </p:pic>
      <p:sp>
        <p:nvSpPr>
          <p:cNvPr id="6" name="文本框 5"/>
          <p:cNvSpPr txBox="1"/>
          <p:nvPr/>
        </p:nvSpPr>
        <p:spPr>
          <a:xfrm>
            <a:off x="5072380" y="9782175"/>
            <a:ext cx="1979930" cy="282575"/>
          </a:xfrm>
          <a:prstGeom prst="rect">
            <a:avLst/>
          </a:prstGeom>
        </p:spPr>
        <p:txBody>
          <a:bodyPr>
            <a:noAutofit/>
          </a:bodyPr>
          <a:p>
            <a:r>
              <a:rPr lang="en-US" altLang="zh-CN" sz="1200" b="1">
                <a:solidFill>
                  <a:schemeClr val="tx1"/>
                </a:solidFill>
                <a:latin typeface="微软雅黑" panose="020B0503020204020204" charset="-122"/>
                <a:ea typeface="微软雅黑" panose="020B0503020204020204" charset="-122"/>
              </a:rPr>
              <a:t>+86-13951873509</a:t>
            </a:r>
            <a:endParaRPr lang="en-US" altLang="zh-CN" sz="1200" b="1">
              <a:solidFill>
                <a:schemeClr val="tx1"/>
              </a:solidFill>
              <a:latin typeface="微软雅黑" panose="020B0503020204020204" charset="-122"/>
              <a:ea typeface="微软雅黑" panose="020B0503020204020204" charset="-122"/>
            </a:endParaRPr>
          </a:p>
        </p:txBody>
      </p:sp>
      <p:pic>
        <p:nvPicPr>
          <p:cNvPr id="7" name="图片 6" descr="网页"/>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1165225" y="10027920"/>
            <a:ext cx="192405" cy="192405"/>
          </a:xfrm>
          <a:prstGeom prst="rect">
            <a:avLst/>
          </a:prstGeom>
        </p:spPr>
      </p:pic>
      <p:sp>
        <p:nvSpPr>
          <p:cNvPr id="8" name="文本框 7"/>
          <p:cNvSpPr txBox="1"/>
          <p:nvPr/>
        </p:nvSpPr>
        <p:spPr>
          <a:xfrm>
            <a:off x="1342390" y="9980613"/>
            <a:ext cx="5080000" cy="275590"/>
          </a:xfrm>
          <a:prstGeom prst="rect">
            <a:avLst/>
          </a:prstGeom>
        </p:spPr>
        <p:txBody>
          <a:bodyPr>
            <a:spAutoFit/>
          </a:bodyPr>
          <a:p>
            <a:r>
              <a:rPr lang="en-US" altLang="zh-CN" sz="1200" b="1">
                <a:solidFill>
                  <a:schemeClr val="tx1"/>
                </a:solidFill>
                <a:latin typeface="微软雅黑" panose="020B0503020204020204" charset="-122"/>
                <a:ea typeface="微软雅黑" panose="020B0503020204020204" charset="-122"/>
              </a:rPr>
              <a:t>https://www.shinewave-tech.com</a:t>
            </a:r>
            <a:endParaRPr lang="en-US" altLang="zh-CN" sz="1200" b="1">
              <a:solidFill>
                <a:schemeClr val="tx1"/>
              </a:solidFill>
              <a:latin typeface="微软雅黑" panose="020B0503020204020204" charset="-122"/>
              <a:ea typeface="微软雅黑" panose="020B0503020204020204" charset="-122"/>
            </a:endParaRPr>
          </a:p>
        </p:txBody>
      </p:sp>
      <p:pic>
        <p:nvPicPr>
          <p:cNvPr id="9" name="图片 8" descr="信息"/>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4202430" y="9991090"/>
            <a:ext cx="239395" cy="239395"/>
          </a:xfrm>
          <a:prstGeom prst="rect">
            <a:avLst/>
          </a:prstGeom>
        </p:spPr>
      </p:pic>
      <p:sp>
        <p:nvSpPr>
          <p:cNvPr id="10" name="文本框 9"/>
          <p:cNvSpPr txBox="1"/>
          <p:nvPr/>
        </p:nvSpPr>
        <p:spPr>
          <a:xfrm>
            <a:off x="4426585" y="9980930"/>
            <a:ext cx="2519680" cy="282575"/>
          </a:xfrm>
          <a:prstGeom prst="rect">
            <a:avLst/>
          </a:prstGeom>
        </p:spPr>
        <p:txBody>
          <a:bodyPr>
            <a:noAutofit/>
          </a:bodyPr>
          <a:p>
            <a:pPr marL="0" indent="0">
              <a:spcBef>
                <a:spcPct val="0"/>
              </a:spcBef>
              <a:spcAft>
                <a:spcPct val="0"/>
              </a:spcAft>
            </a:pPr>
            <a:r>
              <a:rPr lang="en-US" altLang="zh-CN" sz="1200" b="1" i="0">
                <a:solidFill>
                  <a:schemeClr val="tx1"/>
                </a:solidFill>
                <a:latin typeface="微软雅黑" panose="020B0503020204020204" charset="-122"/>
                <a:ea typeface="微软雅黑" panose="020B0503020204020204" charset="-122"/>
              </a:rPr>
              <a:t>info@shinewave-tech.com</a:t>
            </a:r>
            <a:endParaRPr lang="en-US" altLang="zh-CN" sz="1200" b="1" i="0">
              <a:solidFill>
                <a:schemeClr val="tx1"/>
              </a:solidFill>
              <a:latin typeface="微软雅黑" panose="020B0503020204020204" charset="-122"/>
              <a:ea typeface="微软雅黑" panose="020B0503020204020204" charset="-122"/>
            </a:endParaRPr>
          </a:p>
        </p:txBody>
      </p:sp>
      <p:pic>
        <p:nvPicPr>
          <p:cNvPr id="13" name="图片 12" descr="SWT公司logo-透明"/>
          <p:cNvPicPr>
            <a:picLocks noChangeAspect="1"/>
          </p:cNvPicPr>
          <p:nvPr/>
        </p:nvPicPr>
        <p:blipFill>
          <a:blip r:embed="rId11"/>
          <a:stretch>
            <a:fillRect/>
          </a:stretch>
        </p:blipFill>
        <p:spPr>
          <a:xfrm>
            <a:off x="281305" y="9782175"/>
            <a:ext cx="744220" cy="434975"/>
          </a:xfrm>
          <a:prstGeom prst="rect">
            <a:avLst/>
          </a:prstGeom>
        </p:spPr>
      </p:pic>
      <p:sp>
        <p:nvSpPr>
          <p:cNvPr id="22" name="文本框 21"/>
          <p:cNvSpPr txBox="1"/>
          <p:nvPr/>
        </p:nvSpPr>
        <p:spPr>
          <a:xfrm>
            <a:off x="0" y="57150"/>
            <a:ext cx="7559675" cy="460375"/>
          </a:xfrm>
          <a:prstGeom prst="rect">
            <a:avLst/>
          </a:prstGeom>
        </p:spPr>
        <p:txBody>
          <a:bodyPr wrap="square">
            <a:spAutoFit/>
          </a:bodyPr>
          <a:p>
            <a:pPr marL="0" indent="0" algn="ctr">
              <a:lnSpc>
                <a:spcPts val="1440"/>
              </a:lnSpc>
              <a:spcBef>
                <a:spcPct val="0"/>
              </a:spcBef>
              <a:spcAft>
                <a:spcPct val="0"/>
              </a:spcAft>
            </a:pPr>
            <a:r>
              <a:rPr lang="zh-CN" altLang="en-US" sz="1600" b="1">
                <a:solidFill>
                  <a:schemeClr val="tx1"/>
                </a:solidFill>
              </a:rPr>
              <a:t>本图册为代表性规格产品，如需定制，可随时联系我司业务人员。</a:t>
            </a:r>
            <a:endParaRPr lang="zh-CN" altLang="en-US" sz="1600" b="1">
              <a:solidFill>
                <a:schemeClr val="tx1"/>
              </a:solidFill>
            </a:endParaRPr>
          </a:p>
          <a:p>
            <a:pPr marL="0" indent="0" algn="ctr">
              <a:lnSpc>
                <a:spcPts val="1440"/>
              </a:lnSpc>
              <a:spcBef>
                <a:spcPct val="0"/>
              </a:spcBef>
              <a:spcAft>
                <a:spcPct val="0"/>
              </a:spcAft>
            </a:pPr>
            <a:r>
              <a:rPr lang="en-US" altLang="zh-CN" sz="1200" b="1">
                <a:solidFill>
                  <a:srgbClr val="1F2329"/>
                </a:solidFill>
              </a:rPr>
              <a:t>This catalog features representative products. For customization, please contact our sales team.</a:t>
            </a:r>
            <a:endParaRPr lang="en-US" altLang="zh-CN" sz="1200" b="1">
              <a:solidFill>
                <a:srgbClr val="1F2329"/>
              </a:solidFill>
            </a:endParaRPr>
          </a:p>
        </p:txBody>
      </p:sp>
      <p:pic>
        <p:nvPicPr>
          <p:cNvPr id="3" name="图片 2"/>
          <p:cNvPicPr>
            <a:picLocks noChangeAspect="1"/>
          </p:cNvPicPr>
          <p:nvPr/>
        </p:nvPicPr>
        <p:blipFill>
          <a:blip r:embed="rId12"/>
          <a:srcRect t="17408" r="18720"/>
          <a:stretch>
            <a:fillRect/>
          </a:stretch>
        </p:blipFill>
        <p:spPr>
          <a:xfrm>
            <a:off x="192405" y="1464945"/>
            <a:ext cx="3355340" cy="1533525"/>
          </a:xfrm>
          <a:prstGeom prst="rect">
            <a:avLst/>
          </a:prstGeom>
        </p:spPr>
      </p:pic>
      <p:sp>
        <p:nvSpPr>
          <p:cNvPr id="12" name="文本框 11"/>
          <p:cNvSpPr txBox="1"/>
          <p:nvPr/>
        </p:nvSpPr>
        <p:spPr>
          <a:xfrm>
            <a:off x="-421640" y="2880995"/>
            <a:ext cx="3129280" cy="259080"/>
          </a:xfrm>
          <a:prstGeom prst="rect">
            <a:avLst/>
          </a:prstGeom>
          <a:noFill/>
        </p:spPr>
        <p:txBody>
          <a:bodyPr wrap="square" rtlCol="0" anchor="t">
            <a:spAutoFit/>
          </a:bodyPr>
          <a:p>
            <a:pPr marL="641350" algn="l" rtl="0" eaLnBrk="0">
              <a:lnSpc>
                <a:spcPct val="84000"/>
              </a:lnSpc>
              <a:spcBef>
                <a:spcPts val="0"/>
              </a:spcBef>
            </a:pPr>
            <a:r>
              <a:rPr sz="1300" b="1" kern="0" spc="40" dirty="0">
                <a:solidFill>
                  <a:srgbClr val="231F20">
                    <a:alpha val="100000"/>
                  </a:srgbClr>
                </a:solidFill>
                <a:latin typeface="Arial" panose="020B0604020202020204"/>
                <a:ea typeface="Arial" panose="020B0604020202020204"/>
                <a:cs typeface="Arial" panose="020B0604020202020204"/>
                <a:sym typeface="+mn-ea"/>
              </a:rPr>
              <a:t>1.</a:t>
            </a:r>
            <a:r>
              <a:rPr sz="1300" b="1" kern="0" dirty="0">
                <a:solidFill>
                  <a:srgbClr val="231F20">
                    <a:alpha val="100000"/>
                  </a:srgbClr>
                </a:solidFill>
                <a:latin typeface="Arial" panose="020B0604020202020204"/>
                <a:ea typeface="Arial" panose="020B0604020202020204"/>
                <a:cs typeface="Arial" panose="020B0604020202020204"/>
                <a:sym typeface="+mn-ea"/>
              </a:rPr>
              <a:t>  </a:t>
            </a:r>
            <a:r>
              <a:rPr sz="1300" b="1" kern="0" spc="40" dirty="0">
                <a:solidFill>
                  <a:srgbClr val="231F20">
                    <a:alpha val="100000"/>
                  </a:srgbClr>
                </a:solidFill>
                <a:latin typeface="Arial" panose="020B0604020202020204"/>
                <a:ea typeface="Arial" panose="020B0604020202020204"/>
                <a:cs typeface="Arial" panose="020B0604020202020204"/>
                <a:sym typeface="+mn-ea"/>
              </a:rPr>
              <a:t>Products Speci</a:t>
            </a:r>
            <a:r>
              <a:rPr sz="1300" b="1" kern="0" spc="30" dirty="0">
                <a:solidFill>
                  <a:srgbClr val="231F20">
                    <a:alpha val="100000"/>
                  </a:srgbClr>
                </a:solidFill>
                <a:latin typeface="Arial" panose="020B0604020202020204"/>
                <a:ea typeface="Arial" panose="020B0604020202020204"/>
                <a:cs typeface="Arial" panose="020B0604020202020204"/>
                <a:sym typeface="+mn-ea"/>
              </a:rPr>
              <a:t>fication</a:t>
            </a:r>
            <a:endParaRPr lang="zh-CN" altLang="en-US" sz="1300" b="1" kern="0" spc="30" dirty="0">
              <a:solidFill>
                <a:srgbClr val="231F20">
                  <a:alpha val="100000"/>
                </a:srgbClr>
              </a:solidFill>
              <a:latin typeface="Arial" panose="020B0604020202020204"/>
              <a:ea typeface="Arial" panose="020B0604020202020204"/>
              <a:cs typeface="Arial" panose="020B0604020202020204"/>
              <a:sym typeface="+mn-ea"/>
            </a:endParaRPr>
          </a:p>
        </p:txBody>
      </p:sp>
      <p:sp>
        <p:nvSpPr>
          <p:cNvPr id="7446" name="textbox 7446"/>
          <p:cNvSpPr/>
          <p:nvPr/>
        </p:nvSpPr>
        <p:spPr>
          <a:xfrm>
            <a:off x="343515" y="3140109"/>
            <a:ext cx="2120900" cy="314325"/>
          </a:xfrm>
          <a:prstGeom prst="rect">
            <a:avLst/>
          </a:prstGeom>
          <a:noFill/>
          <a:ln w="0" cap="flat">
            <a:noFill/>
            <a:prstDash val="solid"/>
            <a:miter lim="0"/>
          </a:ln>
        </p:spPr>
        <p:txBody>
          <a:bodyPr vert="horz" wrap="square" lIns="0" tIns="0" rIns="0" bIns="0"/>
          <a:p>
            <a:pPr algn="l" rtl="0" eaLnBrk="0">
              <a:lnSpc>
                <a:spcPct val="87000"/>
              </a:lnSpc>
            </a:pPr>
            <a:endParaRPr sz="100" dirty="0">
              <a:latin typeface="Arial" panose="020B0604020202020204"/>
              <a:ea typeface="Arial" panose="020B0604020202020204"/>
              <a:cs typeface="Arial" panose="020B0604020202020204"/>
            </a:endParaRPr>
          </a:p>
          <a:p>
            <a:pPr marL="27305" algn="l" rtl="0" eaLnBrk="0">
              <a:lnSpc>
                <a:spcPct val="85000"/>
              </a:lnSpc>
            </a:pPr>
            <a:r>
              <a:rPr sz="1100" kern="0" spc="110" dirty="0">
                <a:solidFill>
                  <a:srgbClr val="21294D">
                    <a:alpha val="100000"/>
                  </a:srgbClr>
                </a:solidFill>
                <a:latin typeface="Arial" panose="020B0604020202020204"/>
                <a:ea typeface="Arial" panose="020B0604020202020204"/>
                <a:cs typeface="Arial" panose="020B0604020202020204"/>
              </a:rPr>
              <a:t>1.1</a:t>
            </a:r>
            <a:r>
              <a:rPr sz="1100" kern="0" spc="140" dirty="0">
                <a:solidFill>
                  <a:srgbClr val="21294D">
                    <a:alpha val="100000"/>
                  </a:srgbClr>
                </a:solidFill>
                <a:latin typeface="Arial" panose="020B0604020202020204"/>
                <a:ea typeface="Arial" panose="020B0604020202020204"/>
                <a:cs typeface="Arial" panose="020B0604020202020204"/>
              </a:rPr>
              <a:t> </a:t>
            </a:r>
            <a:r>
              <a:rPr sz="1100" kern="0" spc="0" dirty="0">
                <a:solidFill>
                  <a:srgbClr val="21294D">
                    <a:alpha val="100000"/>
                  </a:srgbClr>
                </a:solidFill>
                <a:latin typeface="Arial" panose="020B0604020202020204"/>
                <a:ea typeface="Arial" panose="020B0604020202020204"/>
                <a:cs typeface="Arial" panose="020B0604020202020204"/>
              </a:rPr>
              <a:t>RF</a:t>
            </a:r>
            <a:r>
              <a:rPr sz="1100" kern="0" spc="110" dirty="0">
                <a:solidFill>
                  <a:srgbClr val="21294D">
                    <a:alpha val="100000"/>
                  </a:srgbClr>
                </a:solidFill>
                <a:latin typeface="Arial" panose="020B0604020202020204"/>
                <a:ea typeface="Arial" panose="020B0604020202020204"/>
                <a:cs typeface="Arial" panose="020B0604020202020204"/>
              </a:rPr>
              <a:t> /</a:t>
            </a:r>
            <a:r>
              <a:rPr sz="1100" kern="0" spc="120" dirty="0">
                <a:solidFill>
                  <a:srgbClr val="21294D">
                    <a:alpha val="100000"/>
                  </a:srgbClr>
                </a:solidFill>
                <a:latin typeface="Arial" panose="020B0604020202020204"/>
                <a:ea typeface="Arial" panose="020B0604020202020204"/>
                <a:cs typeface="Arial" panose="020B0604020202020204"/>
              </a:rPr>
              <a:t> </a:t>
            </a:r>
            <a:r>
              <a:rPr sz="1100" kern="0" spc="0" dirty="0">
                <a:solidFill>
                  <a:srgbClr val="21294D">
                    <a:alpha val="100000"/>
                  </a:srgbClr>
                </a:solidFill>
                <a:latin typeface="Arial" panose="020B0604020202020204"/>
                <a:ea typeface="Arial" panose="020B0604020202020204"/>
                <a:cs typeface="Arial" panose="020B0604020202020204"/>
              </a:rPr>
              <a:t>ELECTRICAL</a:t>
            </a:r>
            <a:endParaRPr sz="1100" dirty="0">
              <a:latin typeface="Arial" panose="020B0604020202020204"/>
              <a:ea typeface="Arial" panose="020B0604020202020204"/>
              <a:cs typeface="Arial" panose="020B0604020202020204"/>
            </a:endParaRPr>
          </a:p>
          <a:p>
            <a:pPr algn="l" rtl="0" eaLnBrk="0">
              <a:lnSpc>
                <a:spcPct val="108000"/>
              </a:lnSpc>
            </a:pPr>
            <a:endParaRPr sz="400" dirty="0">
              <a:latin typeface="Arial" panose="020B0604020202020204"/>
              <a:ea typeface="Arial" panose="020B0604020202020204"/>
              <a:cs typeface="Arial" panose="020B0604020202020204"/>
            </a:endParaRPr>
          </a:p>
          <a:p>
            <a:pPr marL="12700" algn="l" rtl="0" eaLnBrk="0">
              <a:lnSpc>
                <a:spcPts val="630"/>
              </a:lnSpc>
              <a:spcBef>
                <a:spcPts val="0"/>
              </a:spcBef>
            </a:pPr>
            <a:r>
              <a:rPr sz="500" kern="0" spc="40" dirty="0">
                <a:solidFill>
                  <a:srgbClr val="231F20">
                    <a:alpha val="100000"/>
                  </a:srgbClr>
                </a:solidFill>
                <a:latin typeface="Arial" panose="020B0604020202020204"/>
                <a:ea typeface="Arial" panose="020B0604020202020204"/>
                <a:cs typeface="Arial" panose="020B0604020202020204"/>
              </a:rPr>
              <a:t>Typical</a:t>
            </a:r>
            <a:r>
              <a:rPr sz="500" kern="0" spc="90" dirty="0">
                <a:solidFill>
                  <a:srgbClr val="231F20">
                    <a:alpha val="100000"/>
                  </a:srgbClr>
                </a:solidFill>
                <a:latin typeface="Arial" panose="020B0604020202020204"/>
                <a:ea typeface="Arial" panose="020B0604020202020204"/>
                <a:cs typeface="Arial" panose="020B0604020202020204"/>
              </a:rPr>
              <a:t> </a:t>
            </a:r>
            <a:r>
              <a:rPr sz="500" kern="0" spc="40" dirty="0">
                <a:solidFill>
                  <a:srgbClr val="231F20">
                    <a:alpha val="100000"/>
                  </a:srgbClr>
                </a:solidFill>
                <a:latin typeface="Arial" panose="020B0604020202020204"/>
                <a:ea typeface="Arial" panose="020B0604020202020204"/>
                <a:cs typeface="Arial" panose="020B0604020202020204"/>
              </a:rPr>
              <a:t>performance at 220V  AC +25</a:t>
            </a:r>
            <a:r>
              <a:rPr sz="500" kern="0" spc="40" dirty="0">
                <a:solidFill>
                  <a:srgbClr val="231F20">
                    <a:alpha val="100000"/>
                  </a:srgbClr>
                </a:solidFill>
                <a:latin typeface="HarmonyOS Sans SC" panose="00000500000000000000" charset="-122"/>
                <a:ea typeface="HarmonyOS Sans SC" panose="00000500000000000000" charset="-122"/>
                <a:cs typeface="HarmonyOS Sans SC" panose="00000500000000000000" charset="-122"/>
              </a:rPr>
              <a:t>oC</a:t>
            </a:r>
            <a:r>
              <a:rPr sz="500" kern="0" spc="40" dirty="0">
                <a:solidFill>
                  <a:srgbClr val="231F20">
                    <a:alpha val="100000"/>
                  </a:srgbClr>
                </a:solidFill>
                <a:latin typeface="Arial" panose="020B0604020202020204"/>
                <a:ea typeface="Arial" panose="020B0604020202020204"/>
                <a:cs typeface="Arial" panose="020B0604020202020204"/>
              </a:rPr>
              <a:t>, and</a:t>
            </a:r>
            <a:r>
              <a:rPr sz="500" kern="0" spc="60" dirty="0">
                <a:solidFill>
                  <a:srgbClr val="231F20">
                    <a:alpha val="100000"/>
                  </a:srgbClr>
                </a:solidFill>
                <a:latin typeface="Arial" panose="020B0604020202020204"/>
                <a:ea typeface="Arial" panose="020B0604020202020204"/>
                <a:cs typeface="Arial" panose="020B0604020202020204"/>
              </a:rPr>
              <a:t> </a:t>
            </a:r>
            <a:r>
              <a:rPr sz="500" kern="0" spc="40" dirty="0">
                <a:solidFill>
                  <a:srgbClr val="231F20">
                    <a:alpha val="100000"/>
                  </a:srgbClr>
                </a:solidFill>
                <a:latin typeface="Arial" panose="020B0604020202020204"/>
                <a:ea typeface="Arial" panose="020B0604020202020204"/>
                <a:cs typeface="Arial" panose="020B0604020202020204"/>
              </a:rPr>
              <a:t>in a</a:t>
            </a:r>
            <a:r>
              <a:rPr sz="500" kern="0" spc="50" dirty="0">
                <a:solidFill>
                  <a:srgbClr val="231F20">
                    <a:alpha val="100000"/>
                  </a:srgbClr>
                </a:solidFill>
                <a:latin typeface="Arial" panose="020B0604020202020204"/>
                <a:ea typeface="Arial" panose="020B0604020202020204"/>
                <a:cs typeface="Arial" panose="020B0604020202020204"/>
              </a:rPr>
              <a:t> </a:t>
            </a:r>
            <a:r>
              <a:rPr sz="500" kern="0" spc="40" dirty="0">
                <a:solidFill>
                  <a:srgbClr val="231F20">
                    <a:alpha val="100000"/>
                  </a:srgbClr>
                </a:solidFill>
                <a:latin typeface="Arial" panose="020B0604020202020204"/>
                <a:ea typeface="Arial" panose="020B0604020202020204"/>
                <a:cs typeface="Arial" panose="020B0604020202020204"/>
              </a:rPr>
              <a:t>50Ω</a:t>
            </a:r>
            <a:r>
              <a:rPr sz="500" kern="0" spc="50" dirty="0">
                <a:solidFill>
                  <a:srgbClr val="231F20">
                    <a:alpha val="100000"/>
                  </a:srgbClr>
                </a:solidFill>
                <a:latin typeface="Arial" panose="020B0604020202020204"/>
                <a:ea typeface="Arial" panose="020B0604020202020204"/>
                <a:cs typeface="Arial" panose="020B0604020202020204"/>
              </a:rPr>
              <a:t> </a:t>
            </a:r>
            <a:r>
              <a:rPr sz="500" kern="0" spc="40" dirty="0">
                <a:solidFill>
                  <a:srgbClr val="231F20">
                    <a:alpha val="100000"/>
                  </a:srgbClr>
                </a:solidFill>
                <a:latin typeface="Arial" panose="020B0604020202020204"/>
                <a:ea typeface="Arial" panose="020B0604020202020204"/>
                <a:cs typeface="Arial" panose="020B0604020202020204"/>
              </a:rPr>
              <a:t>system.</a:t>
            </a:r>
            <a:endParaRPr sz="500" dirty="0">
              <a:latin typeface="Arial" panose="020B0604020202020204"/>
              <a:ea typeface="Arial" panose="020B0604020202020204"/>
              <a:cs typeface="Arial" panose="020B0604020202020204"/>
            </a:endParaRPr>
          </a:p>
        </p:txBody>
      </p:sp>
      <p:graphicFrame>
        <p:nvGraphicFramePr>
          <p:cNvPr id="16" name="table 2"/>
          <p:cNvGraphicFramePr>
            <a:graphicFrameLocks noGrp="1"/>
          </p:cNvGraphicFramePr>
          <p:nvPr>
            <p:custDataLst>
              <p:tags r:id="rId13"/>
            </p:custDataLst>
          </p:nvPr>
        </p:nvGraphicFramePr>
        <p:xfrm>
          <a:off x="264160" y="3527425"/>
          <a:ext cx="7077710" cy="3752215"/>
        </p:xfrm>
        <a:graphic>
          <a:graphicData uri="http://schemas.openxmlformats.org/drawingml/2006/table">
            <a:tbl>
              <a:tblPr/>
              <a:tblGrid>
                <a:gridCol w="4376420"/>
                <a:gridCol w="599440"/>
                <a:gridCol w="1096645"/>
                <a:gridCol w="505460"/>
                <a:gridCol w="499745"/>
              </a:tblGrid>
              <a:tr h="264795">
                <a:tc>
                  <a:txBody>
                    <a:bodyPr/>
                    <a:p>
                      <a:pPr algn="ctr" rtl="0" eaLnBrk="0">
                        <a:lnSpc>
                          <a:spcPct val="147000"/>
                        </a:lnSpc>
                      </a:pPr>
                      <a:r>
                        <a:rPr sz="1000" b="1" kern="0" spc="0" dirty="0">
                          <a:solidFill>
                            <a:schemeClr val="bg1">
                              <a:alpha val="100000"/>
                            </a:schemeClr>
                          </a:solidFill>
                          <a:latin typeface="Calibri" panose="020F0502020204030204"/>
                          <a:ea typeface="Calibri" panose="020F0502020204030204"/>
                          <a:cs typeface="Calibri" panose="020F0502020204030204"/>
                        </a:rPr>
                        <a:t>PARAMETER</a:t>
                      </a:r>
                      <a:endParaRPr sz="1000" b="1" kern="0" spc="0" dirty="0">
                        <a:solidFill>
                          <a:schemeClr val="bg1">
                            <a:alpha val="100000"/>
                          </a:schemeClr>
                        </a:solidFill>
                        <a:latin typeface="Calibri" panose="020F0502020204030204"/>
                        <a:ea typeface="Calibri" panose="020F0502020204030204"/>
                        <a:cs typeface="Calibri" panose="020F0502020204030204"/>
                      </a:endParaRPr>
                    </a:p>
                  </a:txBody>
                  <a:tcPr marL="0" marR="0" marT="0" marB="0" vert="horz">
                    <a:lnL w="12700">
                      <a:solidFill>
                        <a:schemeClr val="tx1"/>
                      </a:solidFill>
                      <a:prstDash val="solid"/>
                    </a:lnL>
                    <a:lnR>
                      <a:noFill/>
                    </a:lnR>
                    <a:lnT w="12700">
                      <a:solidFill>
                        <a:schemeClr val="tx1"/>
                      </a:solidFill>
                      <a:prstDash val="solid"/>
                    </a:lnT>
                    <a:lnB w="12700">
                      <a:solidFill>
                        <a:schemeClr val="tx1"/>
                      </a:solidFill>
                      <a:prstDash val="solid"/>
                    </a:lnB>
                    <a:lnTlToBr>
                      <a:noFill/>
                    </a:lnTlToBr>
                    <a:lnBlToTr>
                      <a:noFill/>
                    </a:lnBlToTr>
                    <a:solidFill>
                      <a:srgbClr val="21294D"/>
                    </a:solidFill>
                  </a:tcPr>
                </a:tc>
                <a:tc>
                  <a:txBody>
                    <a:bodyPr/>
                    <a:p>
                      <a:pPr algn="ctr" rtl="0" eaLnBrk="0">
                        <a:lnSpc>
                          <a:spcPct val="147000"/>
                        </a:lnSpc>
                      </a:pPr>
                      <a:r>
                        <a:rPr sz="1000" b="1" kern="0" spc="-20" dirty="0">
                          <a:solidFill>
                            <a:schemeClr val="bg1">
                              <a:alpha val="100000"/>
                            </a:schemeClr>
                          </a:solidFill>
                          <a:latin typeface="Calibri" panose="020F0502020204030204"/>
                          <a:ea typeface="Calibri" panose="020F0502020204030204"/>
                          <a:cs typeface="Calibri" panose="020F0502020204030204"/>
                        </a:rPr>
                        <a:t>MIN</a:t>
                      </a:r>
                      <a:endParaRPr sz="1000" b="1" kern="0" spc="-20" dirty="0">
                        <a:solidFill>
                          <a:schemeClr val="bg1">
                            <a:alpha val="100000"/>
                          </a:schemeClr>
                        </a:solidFill>
                        <a:latin typeface="Calibri" panose="020F0502020204030204"/>
                        <a:ea typeface="Calibri" panose="020F0502020204030204"/>
                        <a:cs typeface="Calibri" panose="020F0502020204030204"/>
                      </a:endParaRPr>
                    </a:p>
                  </a:txBody>
                  <a:tcPr marL="0" marR="0" marT="0" marB="0" vert="horz">
                    <a:lnL>
                      <a:noFill/>
                    </a:lnL>
                    <a:lnR>
                      <a:noFill/>
                    </a:lnR>
                    <a:lnT w="12700">
                      <a:solidFill>
                        <a:schemeClr val="tx1"/>
                      </a:solidFill>
                      <a:prstDash val="solid"/>
                    </a:lnT>
                    <a:lnB w="12700">
                      <a:solidFill>
                        <a:schemeClr val="tx1"/>
                      </a:solidFill>
                      <a:prstDash val="solid"/>
                    </a:lnB>
                    <a:lnTlToBr>
                      <a:noFill/>
                    </a:lnTlToBr>
                    <a:lnBlToTr>
                      <a:noFill/>
                    </a:lnBlToTr>
                    <a:solidFill>
                      <a:srgbClr val="21294D"/>
                    </a:solidFill>
                  </a:tcPr>
                </a:tc>
                <a:tc>
                  <a:txBody>
                    <a:bodyPr/>
                    <a:p>
                      <a:pPr algn="ctr" rtl="0" eaLnBrk="0">
                        <a:lnSpc>
                          <a:spcPct val="148000"/>
                        </a:lnSpc>
                      </a:pPr>
                      <a:r>
                        <a:rPr sz="1000" b="1" kern="0" spc="0" dirty="0">
                          <a:solidFill>
                            <a:schemeClr val="bg1">
                              <a:alpha val="100000"/>
                            </a:schemeClr>
                          </a:solidFill>
                          <a:latin typeface="Calibri" panose="020F0502020204030204"/>
                          <a:ea typeface="Calibri" panose="020F0502020204030204"/>
                          <a:cs typeface="Calibri" panose="020F0502020204030204"/>
                        </a:rPr>
                        <a:t>TYP</a:t>
                      </a:r>
                      <a:r>
                        <a:rPr sz="1000" b="1" kern="0" spc="60" dirty="0">
                          <a:solidFill>
                            <a:schemeClr val="bg1">
                              <a:alpha val="100000"/>
                            </a:schemeClr>
                          </a:solidFill>
                          <a:latin typeface="Calibri" panose="020F0502020204030204"/>
                          <a:ea typeface="Calibri" panose="020F0502020204030204"/>
                          <a:cs typeface="Calibri" panose="020F0502020204030204"/>
                        </a:rPr>
                        <a:t>.</a:t>
                      </a:r>
                      <a:endParaRPr sz="1000" b="1" kern="0" spc="60" dirty="0">
                        <a:solidFill>
                          <a:schemeClr val="bg1">
                            <a:alpha val="100000"/>
                          </a:schemeClr>
                        </a:solidFill>
                        <a:latin typeface="Calibri" panose="020F0502020204030204"/>
                        <a:ea typeface="Calibri" panose="020F0502020204030204"/>
                        <a:cs typeface="Calibri" panose="020F0502020204030204"/>
                      </a:endParaRPr>
                    </a:p>
                  </a:txBody>
                  <a:tcPr marL="0" marR="0" marT="0" marB="0" vert="horz">
                    <a:lnL>
                      <a:noFill/>
                    </a:lnL>
                    <a:lnR>
                      <a:noFill/>
                    </a:lnR>
                    <a:lnT w="12700">
                      <a:solidFill>
                        <a:schemeClr val="tx1"/>
                      </a:solidFill>
                      <a:prstDash val="solid"/>
                    </a:lnT>
                    <a:lnB w="12700">
                      <a:solidFill>
                        <a:schemeClr val="tx1"/>
                      </a:solidFill>
                      <a:prstDash val="solid"/>
                    </a:lnB>
                    <a:lnTlToBr>
                      <a:noFill/>
                    </a:lnTlToBr>
                    <a:lnBlToTr>
                      <a:noFill/>
                    </a:lnBlToTr>
                    <a:solidFill>
                      <a:srgbClr val="21294D"/>
                    </a:solidFill>
                  </a:tcPr>
                </a:tc>
                <a:tc>
                  <a:txBody>
                    <a:bodyPr/>
                    <a:p>
                      <a:pPr algn="ctr" rtl="0" eaLnBrk="0">
                        <a:lnSpc>
                          <a:spcPct val="147000"/>
                        </a:lnSpc>
                      </a:pPr>
                      <a:r>
                        <a:rPr sz="1000" b="1" kern="0" spc="-10" dirty="0">
                          <a:solidFill>
                            <a:schemeClr val="bg1">
                              <a:alpha val="100000"/>
                            </a:schemeClr>
                          </a:solidFill>
                          <a:latin typeface="Calibri" panose="020F0502020204030204"/>
                          <a:ea typeface="Calibri" panose="020F0502020204030204"/>
                          <a:cs typeface="Calibri" panose="020F0502020204030204"/>
                        </a:rPr>
                        <a:t>MAX</a:t>
                      </a:r>
                      <a:endParaRPr sz="1000" b="1" kern="0" spc="-10" dirty="0">
                        <a:solidFill>
                          <a:schemeClr val="bg1">
                            <a:alpha val="100000"/>
                          </a:schemeClr>
                        </a:solidFill>
                        <a:latin typeface="Calibri" panose="020F0502020204030204"/>
                        <a:ea typeface="Calibri" panose="020F0502020204030204"/>
                        <a:cs typeface="Calibri" panose="020F0502020204030204"/>
                      </a:endParaRPr>
                    </a:p>
                  </a:txBody>
                  <a:tcPr marL="0" marR="0" marT="0" marB="0" vert="horz">
                    <a:lnL>
                      <a:noFill/>
                    </a:lnL>
                    <a:lnR>
                      <a:noFill/>
                    </a:lnR>
                    <a:lnT w="12700">
                      <a:solidFill>
                        <a:schemeClr val="tx1"/>
                      </a:solidFill>
                      <a:prstDash val="solid"/>
                    </a:lnT>
                    <a:lnB w="12700">
                      <a:solidFill>
                        <a:schemeClr val="tx1"/>
                      </a:solidFill>
                      <a:prstDash val="solid"/>
                    </a:lnB>
                    <a:lnTlToBr>
                      <a:noFill/>
                    </a:lnTlToBr>
                    <a:lnBlToTr>
                      <a:noFill/>
                    </a:lnBlToTr>
                    <a:solidFill>
                      <a:srgbClr val="21294D"/>
                    </a:solidFill>
                  </a:tcPr>
                </a:tc>
                <a:tc>
                  <a:txBody>
                    <a:bodyPr/>
                    <a:p>
                      <a:pPr algn="ctr" rtl="0" eaLnBrk="0">
                        <a:lnSpc>
                          <a:spcPct val="145000"/>
                        </a:lnSpc>
                      </a:pPr>
                      <a:r>
                        <a:rPr sz="1000" b="1" kern="0" spc="-20" dirty="0">
                          <a:solidFill>
                            <a:schemeClr val="bg1">
                              <a:alpha val="100000"/>
                            </a:schemeClr>
                          </a:solidFill>
                          <a:latin typeface="Calibri" panose="020F0502020204030204"/>
                          <a:ea typeface="Calibri" panose="020F0502020204030204"/>
                          <a:cs typeface="Calibri" panose="020F0502020204030204"/>
                        </a:rPr>
                        <a:t>UNIT</a:t>
                      </a:r>
                      <a:endParaRPr sz="1000" b="1" kern="0" spc="-20" dirty="0">
                        <a:solidFill>
                          <a:schemeClr val="bg1">
                            <a:alpha val="100000"/>
                          </a:schemeClr>
                        </a:solidFill>
                        <a:latin typeface="Calibri" panose="020F0502020204030204"/>
                        <a:ea typeface="Calibri" panose="020F0502020204030204"/>
                        <a:cs typeface="Calibri" panose="020F0502020204030204"/>
                      </a:endParaRPr>
                    </a:p>
                  </a:txBody>
                  <a:tcPr marL="0" marR="0" marT="0" marB="0" vert="horz">
                    <a:lnL w="3175" cap="flat" cmpd="sng" algn="ctr">
                      <a:solidFill>
                        <a:srgbClr val="000000"/>
                      </a:solidFill>
                      <a:prstDash val="solid"/>
                      <a:round/>
                      <a:headEnd type="none" w="med" len="med"/>
                      <a:tailEnd type="none" w="med" len="med"/>
                    </a:lnL>
                    <a:lnR w="12700">
                      <a:solidFill>
                        <a:schemeClr val="tx1"/>
                      </a:solidFill>
                      <a:prstDash val="solid"/>
                    </a:lnR>
                    <a:lnT w="12700">
                      <a:solidFill>
                        <a:schemeClr val="tx1"/>
                      </a:solidFill>
                      <a:prstDash val="solid"/>
                    </a:lnT>
                    <a:lnB w="12700">
                      <a:solidFill>
                        <a:schemeClr val="tx1"/>
                      </a:solidFill>
                      <a:prstDash val="solid"/>
                    </a:lnB>
                    <a:solidFill>
                      <a:srgbClr val="21294D"/>
                    </a:solidFill>
                  </a:tcPr>
                </a:tc>
              </a:tr>
              <a:tr h="219710">
                <a:tc>
                  <a:txBody>
                    <a:bodyPr/>
                    <a:p>
                      <a:pPr algn="l" rtl="0" eaLnBrk="0">
                        <a:lnSpc>
                          <a:spcPct val="145000"/>
                        </a:lnSpc>
                      </a:pPr>
                      <a:endParaRPr sz="200" dirty="0">
                        <a:latin typeface="Arial" panose="020B0604020202020204"/>
                        <a:ea typeface="Arial" panose="020B0604020202020204"/>
                        <a:cs typeface="Arial" panose="020B0604020202020204"/>
                      </a:endParaRPr>
                    </a:p>
                    <a:p>
                      <a:pPr marL="90170" algn="l" rtl="0" eaLnBrk="0">
                        <a:lnSpc>
                          <a:spcPct val="73000"/>
                        </a:lnSpc>
                        <a:spcBef>
                          <a:spcPts val="0"/>
                        </a:spcBef>
                      </a:pPr>
                      <a:r>
                        <a:rPr sz="1000" kern="0" spc="30" dirty="0">
                          <a:solidFill>
                            <a:srgbClr val="000000">
                              <a:alpha val="100000"/>
                            </a:srgbClr>
                          </a:solidFill>
                          <a:latin typeface="Calibri" panose="020F0502020204030204"/>
                          <a:ea typeface="Calibri" panose="020F0502020204030204"/>
                          <a:cs typeface="Calibri" panose="020F0502020204030204"/>
                        </a:rPr>
                        <a:t>Operating  Frequency</a:t>
                      </a:r>
                      <a:endParaRPr sz="1000" dirty="0">
                        <a:latin typeface="Calibri" panose="020F0502020204030204"/>
                        <a:ea typeface="Calibri" panose="020F0502020204030204"/>
                        <a:cs typeface="Calibri" panose="020F0502020204030204"/>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12700">
                      <a:solidFill>
                        <a:schemeClr val="tx1"/>
                      </a:solidFill>
                      <a:prstDash val="solid"/>
                    </a:lnT>
                    <a:lnB w="3175" cap="flat" cmpd="sng" algn="ctr">
                      <a:solidFill>
                        <a:srgbClr val="000000"/>
                      </a:solidFill>
                      <a:prstDash val="solid"/>
                      <a:round/>
                      <a:headEnd type="none" w="med" len="med"/>
                      <a:tailEnd type="none" w="med" len="med"/>
                    </a:lnB>
                    <a:solidFill>
                      <a:srgbClr val="F2F3F4"/>
                    </a:solidFill>
                  </a:tcPr>
                </a:tc>
                <a:tc>
                  <a:txBody>
                    <a:bodyPr/>
                    <a:p>
                      <a:pPr algn="ctr" rtl="0" eaLnBrk="0">
                        <a:lnSpc>
                          <a:spcPct val="121000"/>
                        </a:lnSpc>
                      </a:pPr>
                      <a:r>
                        <a:rPr sz="1000" kern="0" spc="-10" dirty="0">
                          <a:solidFill>
                            <a:srgbClr val="000000">
                              <a:alpha val="100000"/>
                            </a:srgbClr>
                          </a:solidFill>
                          <a:latin typeface="Calibri" panose="020F0502020204030204"/>
                          <a:ea typeface="Calibri" panose="020F0502020204030204"/>
                          <a:cs typeface="Calibri" panose="020F0502020204030204"/>
                        </a:rPr>
                        <a:t>10700</a:t>
                      </a:r>
                      <a:endParaRPr sz="1000" dirty="0">
                        <a:latin typeface="Calibri" panose="020F0502020204030204"/>
                        <a:ea typeface="Calibri" panose="020F0502020204030204"/>
                        <a:cs typeface="Calibri" panose="020F0502020204030204"/>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12700">
                      <a:solidFill>
                        <a:schemeClr val="tx1"/>
                      </a:solidFill>
                      <a:prstDash val="solid"/>
                    </a:lnT>
                    <a:lnB w="3175" cap="flat" cmpd="sng" algn="ctr">
                      <a:solidFill>
                        <a:srgbClr val="000000"/>
                      </a:solidFill>
                      <a:prstDash val="solid"/>
                      <a:round/>
                      <a:headEnd type="none" w="med" len="med"/>
                      <a:tailEnd type="none" w="med" len="med"/>
                    </a:lnB>
                    <a:solidFill>
                      <a:srgbClr val="F2F3F4"/>
                    </a:solidFill>
                  </a:tcPr>
                </a:tc>
                <a:tc>
                  <a:txBody>
                    <a:bodyPr/>
                    <a:p>
                      <a:pPr algn="ctr" rtl="0" eaLnBrk="0">
                        <a:lnSpc>
                          <a:spcPct val="100000"/>
                        </a:lnSpc>
                      </a:pPr>
                      <a:endParaRPr sz="1000" dirty="0">
                        <a:latin typeface="Arial" panose="020B0604020202020204"/>
                        <a:ea typeface="Arial" panose="020B0604020202020204"/>
                        <a:cs typeface="Arial" panose="020B0604020202020204"/>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12700">
                      <a:solidFill>
                        <a:schemeClr val="tx1"/>
                      </a:solidFill>
                      <a:prstDash val="solid"/>
                    </a:lnT>
                    <a:lnB w="3175" cap="flat" cmpd="sng" algn="ctr">
                      <a:solidFill>
                        <a:srgbClr val="000000"/>
                      </a:solidFill>
                      <a:prstDash val="solid"/>
                      <a:round/>
                      <a:headEnd type="none" w="med" len="med"/>
                      <a:tailEnd type="none" w="med" len="med"/>
                    </a:lnB>
                    <a:solidFill>
                      <a:srgbClr val="F2F3F4"/>
                    </a:solidFill>
                  </a:tcPr>
                </a:tc>
                <a:tc>
                  <a:txBody>
                    <a:bodyPr/>
                    <a:p>
                      <a:pPr algn="ctr" rtl="0" eaLnBrk="0">
                        <a:lnSpc>
                          <a:spcPct val="121000"/>
                        </a:lnSpc>
                      </a:pPr>
                      <a:r>
                        <a:rPr sz="1000" kern="0" spc="-10" dirty="0">
                          <a:solidFill>
                            <a:srgbClr val="000000">
                              <a:alpha val="100000"/>
                            </a:srgbClr>
                          </a:solidFill>
                          <a:latin typeface="Calibri" panose="020F0502020204030204"/>
                          <a:ea typeface="Calibri" panose="020F0502020204030204"/>
                          <a:cs typeface="Calibri" panose="020F0502020204030204"/>
                        </a:rPr>
                        <a:t>12750</a:t>
                      </a:r>
                      <a:endParaRPr sz="1000" dirty="0">
                        <a:latin typeface="Calibri" panose="020F0502020204030204"/>
                        <a:ea typeface="Calibri" panose="020F0502020204030204"/>
                        <a:cs typeface="Calibri" panose="020F0502020204030204"/>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12700">
                      <a:solidFill>
                        <a:schemeClr val="tx1"/>
                      </a:solidFill>
                      <a:prstDash val="solid"/>
                    </a:lnT>
                    <a:lnB w="3175" cap="flat" cmpd="sng" algn="ctr">
                      <a:solidFill>
                        <a:srgbClr val="000000"/>
                      </a:solidFill>
                      <a:prstDash val="solid"/>
                      <a:round/>
                      <a:headEnd type="none" w="med" len="med"/>
                      <a:tailEnd type="none" w="med" len="med"/>
                    </a:lnB>
                    <a:solidFill>
                      <a:srgbClr val="F2F3F4"/>
                    </a:solidFill>
                  </a:tcPr>
                </a:tc>
                <a:tc>
                  <a:txBody>
                    <a:bodyPr/>
                    <a:p>
                      <a:pPr algn="ctr" rtl="0" eaLnBrk="0">
                        <a:lnSpc>
                          <a:spcPct val="124000"/>
                        </a:lnSpc>
                      </a:pPr>
                      <a:r>
                        <a:rPr sz="1000" kern="0" spc="-20" dirty="0">
                          <a:solidFill>
                            <a:srgbClr val="000000">
                              <a:alpha val="100000"/>
                            </a:srgbClr>
                          </a:solidFill>
                          <a:latin typeface="Calibri" panose="020F0502020204030204"/>
                          <a:ea typeface="Calibri" panose="020F0502020204030204"/>
                          <a:cs typeface="Calibri" panose="020F0502020204030204"/>
                        </a:rPr>
                        <a:t>MHz</a:t>
                      </a:r>
                      <a:endParaRPr sz="1000" dirty="0">
                        <a:latin typeface="Calibri" panose="020F0502020204030204"/>
                        <a:ea typeface="Calibri" panose="020F0502020204030204"/>
                        <a:cs typeface="Calibri" panose="020F0502020204030204"/>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12700">
                      <a:solidFill>
                        <a:schemeClr val="tx1"/>
                      </a:solidFill>
                      <a:prstDash val="solid"/>
                    </a:lnT>
                    <a:lnB w="3175" cap="flat" cmpd="sng" algn="ctr">
                      <a:solidFill>
                        <a:srgbClr val="000000"/>
                      </a:solidFill>
                      <a:prstDash val="solid"/>
                      <a:round/>
                      <a:headEnd type="none" w="med" len="med"/>
                      <a:tailEnd type="none" w="med" len="med"/>
                    </a:lnB>
                    <a:solidFill>
                      <a:srgbClr val="F2F3F4"/>
                    </a:solidFill>
                  </a:tcPr>
                </a:tc>
              </a:tr>
              <a:tr h="258445">
                <a:tc>
                  <a:txBody>
                    <a:bodyPr/>
                    <a:p>
                      <a:pPr algn="l" rtl="0" eaLnBrk="0">
                        <a:lnSpc>
                          <a:spcPct val="108000"/>
                        </a:lnSpc>
                      </a:pPr>
                      <a:endParaRPr sz="300" dirty="0">
                        <a:latin typeface="Arial" panose="020B0604020202020204"/>
                        <a:ea typeface="Arial" panose="020B0604020202020204"/>
                        <a:cs typeface="Arial" panose="020B0604020202020204"/>
                      </a:endParaRPr>
                    </a:p>
                    <a:p>
                      <a:pPr marL="99060" algn="l" rtl="0" eaLnBrk="0">
                        <a:lnSpc>
                          <a:spcPct val="72000"/>
                        </a:lnSpc>
                        <a:spcBef>
                          <a:spcPts val="0"/>
                        </a:spcBef>
                      </a:pPr>
                      <a:r>
                        <a:rPr sz="1000" kern="0" spc="40" dirty="0">
                          <a:solidFill>
                            <a:srgbClr val="000000">
                              <a:alpha val="100000"/>
                            </a:srgbClr>
                          </a:solidFill>
                          <a:latin typeface="Calibri" panose="020F0502020204030204"/>
                          <a:ea typeface="Calibri" panose="020F0502020204030204"/>
                          <a:cs typeface="Calibri" panose="020F0502020204030204"/>
                        </a:rPr>
                        <a:t>P-</a:t>
                      </a:r>
                      <a:r>
                        <a:rPr sz="1000" kern="0" spc="0" dirty="0">
                          <a:solidFill>
                            <a:srgbClr val="000000">
                              <a:alpha val="100000"/>
                            </a:srgbClr>
                          </a:solidFill>
                          <a:latin typeface="Calibri" panose="020F0502020204030204"/>
                          <a:ea typeface="Calibri" panose="020F0502020204030204"/>
                          <a:cs typeface="Calibri" panose="020F0502020204030204"/>
                        </a:rPr>
                        <a:t>sat</a:t>
                      </a:r>
                      <a:r>
                        <a:rPr sz="1000" kern="0" spc="80" dirty="0">
                          <a:solidFill>
                            <a:srgbClr val="000000">
                              <a:alpha val="100000"/>
                            </a:srgbClr>
                          </a:solidFill>
                          <a:latin typeface="Calibri" panose="020F0502020204030204"/>
                          <a:ea typeface="Calibri" panose="020F0502020204030204"/>
                          <a:cs typeface="Calibri" panose="020F0502020204030204"/>
                        </a:rPr>
                        <a:t> </a:t>
                      </a:r>
                      <a:r>
                        <a:rPr sz="1000" kern="0" spc="0" dirty="0">
                          <a:solidFill>
                            <a:srgbClr val="000000">
                              <a:alpha val="100000"/>
                            </a:srgbClr>
                          </a:solidFill>
                          <a:latin typeface="Calibri" panose="020F0502020204030204"/>
                          <a:ea typeface="Calibri" panose="020F0502020204030204"/>
                          <a:cs typeface="Calibri" panose="020F0502020204030204"/>
                        </a:rPr>
                        <a:t>Power</a:t>
                      </a:r>
                      <a:r>
                        <a:rPr sz="1000" kern="0" spc="100" dirty="0">
                          <a:solidFill>
                            <a:srgbClr val="000000">
                              <a:alpha val="100000"/>
                            </a:srgbClr>
                          </a:solidFill>
                          <a:latin typeface="Calibri" panose="020F0502020204030204"/>
                          <a:ea typeface="Calibri" panose="020F0502020204030204"/>
                          <a:cs typeface="Calibri" panose="020F0502020204030204"/>
                        </a:rPr>
                        <a:t> </a:t>
                      </a:r>
                      <a:r>
                        <a:rPr sz="1000" kern="0" spc="0" dirty="0">
                          <a:solidFill>
                            <a:srgbClr val="000000">
                              <a:alpha val="100000"/>
                            </a:srgbClr>
                          </a:solidFill>
                          <a:latin typeface="Calibri" panose="020F0502020204030204"/>
                          <a:ea typeface="Calibri" panose="020F0502020204030204"/>
                          <a:cs typeface="Calibri" panose="020F0502020204030204"/>
                        </a:rPr>
                        <a:t>Output</a:t>
                      </a:r>
                      <a:endParaRPr sz="1000" dirty="0">
                        <a:latin typeface="Calibri" panose="020F0502020204030204"/>
                        <a:ea typeface="Calibri" panose="020F0502020204030204"/>
                        <a:cs typeface="Calibri" panose="020F0502020204030204"/>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solidFill>
                      <a:srgbClr val="D1D2D4"/>
                    </a:solidFill>
                  </a:tcPr>
                </a:tc>
                <a:tc>
                  <a:txBody>
                    <a:bodyPr/>
                    <a:p>
                      <a:pPr algn="ctr" rtl="0" eaLnBrk="0">
                        <a:lnSpc>
                          <a:spcPct val="100000"/>
                        </a:lnSpc>
                      </a:pPr>
                      <a:endParaRPr sz="1000" dirty="0">
                        <a:latin typeface="Arial" panose="020B0604020202020204"/>
                        <a:ea typeface="Arial" panose="020B0604020202020204"/>
                        <a:cs typeface="Arial" panose="020B0604020202020204"/>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solidFill>
                      <a:srgbClr val="D1D2D4"/>
                    </a:solidFill>
                  </a:tcPr>
                </a:tc>
                <a:tc>
                  <a:txBody>
                    <a:bodyPr/>
                    <a:p>
                      <a:pPr algn="ctr" rtl="0" eaLnBrk="0">
                        <a:lnSpc>
                          <a:spcPct val="145000"/>
                        </a:lnSpc>
                      </a:pPr>
                      <a:r>
                        <a:rPr sz="1000" kern="0" spc="-20" dirty="0">
                          <a:solidFill>
                            <a:srgbClr val="000000">
                              <a:alpha val="100000"/>
                            </a:srgbClr>
                          </a:solidFill>
                          <a:latin typeface="Calibri" panose="020F0502020204030204"/>
                          <a:ea typeface="Calibri" panose="020F0502020204030204"/>
                          <a:cs typeface="Calibri" panose="020F0502020204030204"/>
                        </a:rPr>
                        <a:t>50</a:t>
                      </a:r>
                      <a:endParaRPr sz="1000" dirty="0">
                        <a:latin typeface="Calibri" panose="020F0502020204030204"/>
                        <a:ea typeface="Calibri" panose="020F0502020204030204"/>
                        <a:cs typeface="Calibri" panose="020F0502020204030204"/>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solidFill>
                      <a:srgbClr val="D1D2D4"/>
                    </a:solidFill>
                  </a:tcPr>
                </a:tc>
                <a:tc>
                  <a:txBody>
                    <a:bodyPr/>
                    <a:p>
                      <a:pPr algn="ctr" rtl="0" eaLnBrk="0">
                        <a:lnSpc>
                          <a:spcPct val="100000"/>
                        </a:lnSpc>
                      </a:pPr>
                      <a:endParaRPr sz="1000" dirty="0">
                        <a:latin typeface="Arial" panose="020B0604020202020204"/>
                        <a:ea typeface="Arial" panose="020B0604020202020204"/>
                        <a:cs typeface="Arial" panose="020B0604020202020204"/>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solidFill>
                      <a:srgbClr val="D1D2D4"/>
                    </a:solidFill>
                  </a:tcPr>
                </a:tc>
                <a:tc>
                  <a:txBody>
                    <a:bodyPr/>
                    <a:p>
                      <a:pPr algn="ctr" rtl="0" eaLnBrk="0">
                        <a:lnSpc>
                          <a:spcPct val="115000"/>
                        </a:lnSpc>
                      </a:pPr>
                      <a:r>
                        <a:rPr sz="1000" kern="0" spc="-10" dirty="0">
                          <a:solidFill>
                            <a:srgbClr val="000000">
                              <a:alpha val="100000"/>
                            </a:srgbClr>
                          </a:solidFill>
                          <a:latin typeface="Calibri" panose="020F0502020204030204"/>
                          <a:ea typeface="Calibri" panose="020F0502020204030204"/>
                          <a:cs typeface="Calibri" panose="020F0502020204030204"/>
                        </a:rPr>
                        <a:t>dBm</a:t>
                      </a:r>
                      <a:endParaRPr sz="1000" dirty="0">
                        <a:latin typeface="Calibri" panose="020F0502020204030204"/>
                        <a:ea typeface="Calibri" panose="020F0502020204030204"/>
                        <a:cs typeface="Calibri" panose="020F0502020204030204"/>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solidFill>
                      <a:srgbClr val="D1D2D4"/>
                    </a:solidFill>
                  </a:tcPr>
                </a:tc>
              </a:tr>
              <a:tr h="353695">
                <a:tc>
                  <a:txBody>
                    <a:bodyPr/>
                    <a:p>
                      <a:pPr algn="l" rtl="0" eaLnBrk="0">
                        <a:lnSpc>
                          <a:spcPct val="132000"/>
                        </a:lnSpc>
                      </a:pPr>
                      <a:endParaRPr sz="200" dirty="0">
                        <a:latin typeface="Arial" panose="020B0604020202020204"/>
                        <a:ea typeface="Arial" panose="020B0604020202020204"/>
                        <a:cs typeface="Arial" panose="020B0604020202020204"/>
                      </a:endParaRPr>
                    </a:p>
                    <a:p>
                      <a:pPr marL="94615" algn="l" rtl="0" eaLnBrk="0">
                        <a:lnSpc>
                          <a:spcPct val="72000"/>
                        </a:lnSpc>
                        <a:spcBef>
                          <a:spcPts val="0"/>
                        </a:spcBef>
                      </a:pPr>
                      <a:r>
                        <a:rPr sz="1000" kern="0" spc="10" dirty="0">
                          <a:solidFill>
                            <a:srgbClr val="000000">
                              <a:alpha val="100000"/>
                            </a:srgbClr>
                          </a:solidFill>
                          <a:latin typeface="Calibri" panose="020F0502020204030204"/>
                          <a:ea typeface="Calibri" panose="020F0502020204030204"/>
                          <a:cs typeface="Calibri" panose="020F0502020204030204"/>
                        </a:rPr>
                        <a:t>Power</a:t>
                      </a:r>
                      <a:r>
                        <a:rPr sz="1000" kern="0" spc="90" dirty="0">
                          <a:solidFill>
                            <a:srgbClr val="000000">
                              <a:alpha val="100000"/>
                            </a:srgbClr>
                          </a:solidFill>
                          <a:latin typeface="Calibri" panose="020F0502020204030204"/>
                          <a:ea typeface="Calibri" panose="020F0502020204030204"/>
                          <a:cs typeface="Calibri" panose="020F0502020204030204"/>
                        </a:rPr>
                        <a:t> </a:t>
                      </a:r>
                      <a:r>
                        <a:rPr sz="1000" kern="0" spc="10" dirty="0">
                          <a:solidFill>
                            <a:srgbClr val="000000">
                              <a:alpha val="100000"/>
                            </a:srgbClr>
                          </a:solidFill>
                          <a:latin typeface="Calibri" panose="020F0502020204030204"/>
                          <a:ea typeface="Calibri" panose="020F0502020204030204"/>
                          <a:cs typeface="Calibri" panose="020F0502020204030204"/>
                        </a:rPr>
                        <a:t>Flat</a:t>
                      </a:r>
                      <a:r>
                        <a:rPr sz="1000" kern="0" spc="0" dirty="0">
                          <a:solidFill>
                            <a:srgbClr val="000000">
                              <a:alpha val="100000"/>
                            </a:srgbClr>
                          </a:solidFill>
                          <a:latin typeface="Calibri" panose="020F0502020204030204"/>
                          <a:ea typeface="Calibri" panose="020F0502020204030204"/>
                          <a:cs typeface="Calibri" panose="020F0502020204030204"/>
                        </a:rPr>
                        <a:t>ness</a:t>
                      </a:r>
                      <a:endParaRPr sz="1000" dirty="0">
                        <a:latin typeface="Calibri" panose="020F0502020204030204"/>
                        <a:ea typeface="Calibri" panose="020F0502020204030204"/>
                        <a:cs typeface="Calibri" panose="020F0502020204030204"/>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solidFill>
                      <a:srgbClr val="F2F3F4"/>
                    </a:solidFill>
                  </a:tcPr>
                </a:tc>
                <a:tc>
                  <a:txBody>
                    <a:bodyPr/>
                    <a:p>
                      <a:pPr algn="ctr" rtl="0" eaLnBrk="0">
                        <a:lnSpc>
                          <a:spcPct val="100000"/>
                        </a:lnSpc>
                      </a:pPr>
                      <a:endParaRPr sz="1000" dirty="0">
                        <a:latin typeface="Arial" panose="020B0604020202020204"/>
                        <a:ea typeface="Arial" panose="020B0604020202020204"/>
                        <a:cs typeface="Arial" panose="020B0604020202020204"/>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solidFill>
                      <a:srgbClr val="F2F3F4"/>
                    </a:solidFill>
                  </a:tcPr>
                </a:tc>
                <a:tc>
                  <a:txBody>
                    <a:bodyPr/>
                    <a:p>
                      <a:pPr algn="ctr" rtl="0" eaLnBrk="0">
                        <a:lnSpc>
                          <a:spcPct val="198000"/>
                        </a:lnSpc>
                      </a:pPr>
                      <a:r>
                        <a:rPr sz="1000" kern="0" spc="-6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a:t>
                      </a:r>
                      <a:r>
                        <a:rPr sz="1000" kern="0" spc="-60" dirty="0">
                          <a:solidFill>
                            <a:srgbClr val="000000">
                              <a:alpha val="100000"/>
                            </a:srgbClr>
                          </a:solidFill>
                          <a:latin typeface="Calibri" panose="020F0502020204030204"/>
                          <a:ea typeface="Calibri" panose="020F0502020204030204"/>
                          <a:cs typeface="Calibri" panose="020F0502020204030204"/>
                        </a:rPr>
                        <a:t>2</a:t>
                      </a:r>
                      <a:endParaRPr sz="1000" dirty="0">
                        <a:latin typeface="Calibri" panose="020F0502020204030204"/>
                        <a:ea typeface="Calibri" panose="020F0502020204030204"/>
                        <a:cs typeface="Calibri" panose="020F0502020204030204"/>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solidFill>
                      <a:srgbClr val="F2F3F4"/>
                    </a:solidFill>
                  </a:tcPr>
                </a:tc>
                <a:tc>
                  <a:txBody>
                    <a:bodyPr/>
                    <a:p>
                      <a:pPr algn="ctr" rtl="0" eaLnBrk="0">
                        <a:lnSpc>
                          <a:spcPct val="100000"/>
                        </a:lnSpc>
                      </a:pPr>
                      <a:endParaRPr sz="1000" dirty="0">
                        <a:latin typeface="Arial" panose="020B0604020202020204"/>
                        <a:ea typeface="Arial" panose="020B0604020202020204"/>
                        <a:cs typeface="Arial" panose="020B0604020202020204"/>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solidFill>
                      <a:srgbClr val="F2F3F4"/>
                    </a:solidFill>
                  </a:tcPr>
                </a:tc>
                <a:tc>
                  <a:txBody>
                    <a:bodyPr/>
                    <a:p>
                      <a:pPr algn="ctr" rtl="0" eaLnBrk="0">
                        <a:lnSpc>
                          <a:spcPct val="104000"/>
                        </a:lnSpc>
                      </a:pPr>
                      <a:r>
                        <a:rPr sz="1000" kern="0" spc="-30" dirty="0">
                          <a:solidFill>
                            <a:srgbClr val="000000">
                              <a:alpha val="100000"/>
                            </a:srgbClr>
                          </a:solidFill>
                          <a:latin typeface="Calibri" panose="020F0502020204030204"/>
                          <a:ea typeface="Calibri" panose="020F0502020204030204"/>
                          <a:cs typeface="Calibri" panose="020F0502020204030204"/>
                        </a:rPr>
                        <a:t>dB</a:t>
                      </a:r>
                      <a:endParaRPr sz="1000" dirty="0">
                        <a:latin typeface="Calibri" panose="020F0502020204030204"/>
                        <a:ea typeface="Calibri" panose="020F0502020204030204"/>
                        <a:cs typeface="Calibri" panose="020F0502020204030204"/>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solidFill>
                      <a:srgbClr val="F2F3F4"/>
                    </a:solidFill>
                  </a:tcPr>
                </a:tc>
              </a:tr>
              <a:tr h="219075">
                <a:tc>
                  <a:txBody>
                    <a:bodyPr/>
                    <a:p>
                      <a:pPr algn="l" rtl="0" eaLnBrk="0">
                        <a:lnSpc>
                          <a:spcPct val="127000"/>
                        </a:lnSpc>
                      </a:pPr>
                      <a:endParaRPr sz="200" dirty="0">
                        <a:latin typeface="Arial" panose="020B0604020202020204"/>
                        <a:ea typeface="Arial" panose="020B0604020202020204"/>
                        <a:cs typeface="Arial" panose="020B0604020202020204"/>
                      </a:endParaRPr>
                    </a:p>
                    <a:p>
                      <a:pPr marL="90170" algn="l" rtl="0" eaLnBrk="0">
                        <a:lnSpc>
                          <a:spcPct val="76000"/>
                        </a:lnSpc>
                        <a:spcBef>
                          <a:spcPts val="0"/>
                        </a:spcBef>
                      </a:pPr>
                      <a:r>
                        <a:rPr sz="1000" kern="0" spc="10" dirty="0">
                          <a:solidFill>
                            <a:srgbClr val="000000">
                              <a:alpha val="100000"/>
                            </a:srgbClr>
                          </a:solidFill>
                          <a:latin typeface="Calibri" panose="020F0502020204030204"/>
                          <a:ea typeface="Calibri" panose="020F0502020204030204"/>
                          <a:cs typeface="Calibri" panose="020F0502020204030204"/>
                        </a:rPr>
                        <a:t>Output</a:t>
                      </a:r>
                      <a:r>
                        <a:rPr sz="1000" kern="0" spc="90" dirty="0">
                          <a:solidFill>
                            <a:srgbClr val="000000">
                              <a:alpha val="100000"/>
                            </a:srgbClr>
                          </a:solidFill>
                          <a:latin typeface="Calibri" panose="020F0502020204030204"/>
                          <a:ea typeface="Calibri" panose="020F0502020204030204"/>
                          <a:cs typeface="Calibri" panose="020F0502020204030204"/>
                        </a:rPr>
                        <a:t> </a:t>
                      </a:r>
                      <a:r>
                        <a:rPr sz="1000" kern="0" spc="10" dirty="0">
                          <a:solidFill>
                            <a:srgbClr val="000000">
                              <a:alpha val="100000"/>
                            </a:srgbClr>
                          </a:solidFill>
                          <a:latin typeface="Calibri" panose="020F0502020204030204"/>
                          <a:ea typeface="Calibri" panose="020F0502020204030204"/>
                          <a:cs typeface="Calibri" panose="020F0502020204030204"/>
                        </a:rPr>
                        <a:t>Power Control</a:t>
                      </a:r>
                      <a:r>
                        <a:rPr sz="1000" kern="0" spc="70" dirty="0">
                          <a:solidFill>
                            <a:srgbClr val="000000">
                              <a:alpha val="100000"/>
                            </a:srgbClr>
                          </a:solidFill>
                          <a:latin typeface="Calibri" panose="020F0502020204030204"/>
                          <a:ea typeface="Calibri" panose="020F0502020204030204"/>
                          <a:cs typeface="Calibri" panose="020F0502020204030204"/>
                        </a:rPr>
                        <a:t> </a:t>
                      </a:r>
                      <a:r>
                        <a:rPr sz="1000" kern="0" spc="10" dirty="0">
                          <a:solidFill>
                            <a:srgbClr val="000000">
                              <a:alpha val="100000"/>
                            </a:srgbClr>
                          </a:solidFill>
                          <a:latin typeface="Calibri" panose="020F0502020204030204"/>
                          <a:ea typeface="Calibri" panose="020F0502020204030204"/>
                          <a:cs typeface="Calibri" panose="020F0502020204030204"/>
                        </a:rPr>
                        <a:t>r</a:t>
                      </a:r>
                      <a:r>
                        <a:rPr sz="1000" kern="0" spc="0" dirty="0">
                          <a:solidFill>
                            <a:srgbClr val="000000">
                              <a:alpha val="100000"/>
                            </a:srgbClr>
                          </a:solidFill>
                          <a:latin typeface="Calibri" panose="020F0502020204030204"/>
                          <a:ea typeface="Calibri" panose="020F0502020204030204"/>
                          <a:cs typeface="Calibri" panose="020F0502020204030204"/>
                        </a:rPr>
                        <a:t>ange</a:t>
                      </a:r>
                      <a:endParaRPr sz="1000" dirty="0">
                        <a:latin typeface="Calibri" panose="020F0502020204030204"/>
                        <a:ea typeface="Calibri" panose="020F0502020204030204"/>
                        <a:cs typeface="Calibri" panose="020F0502020204030204"/>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solidFill>
                      <a:srgbClr val="D1D2D4"/>
                    </a:solidFill>
                  </a:tcPr>
                </a:tc>
                <a:tc>
                  <a:txBody>
                    <a:bodyPr/>
                    <a:p>
                      <a:pPr algn="ctr" rtl="0" eaLnBrk="0">
                        <a:lnSpc>
                          <a:spcPct val="100000"/>
                        </a:lnSpc>
                      </a:pPr>
                      <a:endParaRPr sz="1000" dirty="0">
                        <a:latin typeface="Arial" panose="020B0604020202020204"/>
                        <a:ea typeface="Arial" panose="020B0604020202020204"/>
                        <a:cs typeface="Arial" panose="020B0604020202020204"/>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solidFill>
                      <a:srgbClr val="D1D2D4"/>
                    </a:solidFill>
                  </a:tcPr>
                </a:tc>
                <a:tc>
                  <a:txBody>
                    <a:bodyPr/>
                    <a:p>
                      <a:pPr algn="ctr" rtl="0" eaLnBrk="0">
                        <a:lnSpc>
                          <a:spcPct val="123000"/>
                        </a:lnSpc>
                      </a:pPr>
                      <a:r>
                        <a:rPr sz="1000" kern="0" spc="-20" dirty="0">
                          <a:solidFill>
                            <a:srgbClr val="000000">
                              <a:alpha val="100000"/>
                            </a:srgbClr>
                          </a:solidFill>
                          <a:latin typeface="Calibri" panose="020F0502020204030204"/>
                          <a:ea typeface="Calibri" panose="020F0502020204030204"/>
                          <a:cs typeface="Calibri" panose="020F0502020204030204"/>
                        </a:rPr>
                        <a:t>20</a:t>
                      </a:r>
                      <a:endParaRPr sz="1000" dirty="0">
                        <a:latin typeface="Calibri" panose="020F0502020204030204"/>
                        <a:ea typeface="Calibri" panose="020F0502020204030204"/>
                        <a:cs typeface="Calibri" panose="020F0502020204030204"/>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solidFill>
                      <a:srgbClr val="D1D2D4"/>
                    </a:solidFill>
                  </a:tcPr>
                </a:tc>
                <a:tc>
                  <a:txBody>
                    <a:bodyPr/>
                    <a:p>
                      <a:pPr algn="ctr" rtl="0" eaLnBrk="0">
                        <a:lnSpc>
                          <a:spcPct val="100000"/>
                        </a:lnSpc>
                      </a:pPr>
                      <a:endParaRPr sz="1000" dirty="0">
                        <a:latin typeface="Arial" panose="020B0604020202020204"/>
                        <a:ea typeface="Arial" panose="020B0604020202020204"/>
                        <a:cs typeface="Arial" panose="020B0604020202020204"/>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solidFill>
                      <a:srgbClr val="D1D2D4"/>
                    </a:solidFill>
                  </a:tcPr>
                </a:tc>
                <a:tc>
                  <a:txBody>
                    <a:bodyPr/>
                    <a:p>
                      <a:pPr algn="ctr" rtl="0" eaLnBrk="0">
                        <a:lnSpc>
                          <a:spcPct val="102000"/>
                        </a:lnSpc>
                      </a:pPr>
                      <a:r>
                        <a:rPr sz="1000" kern="0" spc="-30" dirty="0">
                          <a:solidFill>
                            <a:srgbClr val="000000">
                              <a:alpha val="100000"/>
                            </a:srgbClr>
                          </a:solidFill>
                          <a:latin typeface="Calibri" panose="020F0502020204030204"/>
                          <a:ea typeface="Calibri" panose="020F0502020204030204"/>
                          <a:cs typeface="Calibri" panose="020F0502020204030204"/>
                        </a:rPr>
                        <a:t>dB</a:t>
                      </a:r>
                      <a:endParaRPr sz="1000" dirty="0">
                        <a:latin typeface="Calibri" panose="020F0502020204030204"/>
                        <a:ea typeface="Calibri" panose="020F0502020204030204"/>
                        <a:cs typeface="Calibri" panose="020F0502020204030204"/>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solidFill>
                      <a:srgbClr val="D1D2D4"/>
                    </a:solidFill>
                  </a:tcPr>
                </a:tc>
              </a:tr>
              <a:tr h="220345">
                <a:tc>
                  <a:txBody>
                    <a:bodyPr/>
                    <a:p>
                      <a:pPr algn="l" rtl="0" eaLnBrk="0">
                        <a:lnSpc>
                          <a:spcPct val="130000"/>
                        </a:lnSpc>
                      </a:pPr>
                      <a:endParaRPr sz="200" dirty="0">
                        <a:latin typeface="Arial" panose="020B0604020202020204"/>
                        <a:ea typeface="Arial" panose="020B0604020202020204"/>
                        <a:cs typeface="Arial" panose="020B0604020202020204"/>
                      </a:endParaRPr>
                    </a:p>
                    <a:p>
                      <a:pPr marL="90170" algn="l" rtl="0" eaLnBrk="0">
                        <a:lnSpc>
                          <a:spcPct val="76000"/>
                        </a:lnSpc>
                        <a:spcBef>
                          <a:spcPts val="0"/>
                        </a:spcBef>
                      </a:pPr>
                      <a:r>
                        <a:rPr sz="1000" kern="0" spc="10" dirty="0">
                          <a:solidFill>
                            <a:srgbClr val="000000">
                              <a:alpha val="100000"/>
                            </a:srgbClr>
                          </a:solidFill>
                          <a:latin typeface="Calibri" panose="020F0502020204030204"/>
                          <a:ea typeface="Calibri" panose="020F0502020204030204"/>
                          <a:cs typeface="Calibri" panose="020F0502020204030204"/>
                        </a:rPr>
                        <a:t>Output</a:t>
                      </a:r>
                      <a:r>
                        <a:rPr sz="1000" kern="0" spc="110" dirty="0">
                          <a:solidFill>
                            <a:srgbClr val="000000">
                              <a:alpha val="100000"/>
                            </a:srgbClr>
                          </a:solidFill>
                          <a:latin typeface="Calibri" panose="020F0502020204030204"/>
                          <a:ea typeface="Calibri" panose="020F0502020204030204"/>
                          <a:cs typeface="Calibri" panose="020F0502020204030204"/>
                        </a:rPr>
                        <a:t> </a:t>
                      </a:r>
                      <a:r>
                        <a:rPr sz="1000" kern="0" spc="10" dirty="0">
                          <a:solidFill>
                            <a:srgbClr val="000000">
                              <a:alpha val="100000"/>
                            </a:srgbClr>
                          </a:solidFill>
                          <a:latin typeface="Calibri" panose="020F0502020204030204"/>
                          <a:ea typeface="Calibri" panose="020F0502020204030204"/>
                          <a:cs typeface="Calibri" panose="020F0502020204030204"/>
                        </a:rPr>
                        <a:t>Power Control steps</a:t>
                      </a:r>
                      <a:endParaRPr sz="1000" dirty="0">
                        <a:latin typeface="Calibri" panose="020F0502020204030204"/>
                        <a:ea typeface="Calibri" panose="020F0502020204030204"/>
                        <a:cs typeface="Calibri" panose="020F0502020204030204"/>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solidFill>
                      <a:srgbClr val="F2F3F4"/>
                    </a:solidFill>
                  </a:tcPr>
                </a:tc>
                <a:tc>
                  <a:txBody>
                    <a:bodyPr/>
                    <a:p>
                      <a:pPr algn="ctr" rtl="0" eaLnBrk="0">
                        <a:lnSpc>
                          <a:spcPct val="100000"/>
                        </a:lnSpc>
                      </a:pPr>
                      <a:endParaRPr sz="1000" dirty="0">
                        <a:latin typeface="Arial" panose="020B0604020202020204"/>
                        <a:ea typeface="Arial" panose="020B0604020202020204"/>
                        <a:cs typeface="Arial" panose="020B0604020202020204"/>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solidFill>
                      <a:srgbClr val="F2F3F4"/>
                    </a:solidFill>
                  </a:tcPr>
                </a:tc>
                <a:tc>
                  <a:txBody>
                    <a:bodyPr/>
                    <a:p>
                      <a:pPr algn="ctr" rtl="0" eaLnBrk="0">
                        <a:lnSpc>
                          <a:spcPct val="124000"/>
                        </a:lnSpc>
                      </a:pPr>
                      <a:r>
                        <a:rPr sz="1000" kern="0" spc="-20" dirty="0">
                          <a:solidFill>
                            <a:srgbClr val="000000">
                              <a:alpha val="100000"/>
                            </a:srgbClr>
                          </a:solidFill>
                          <a:latin typeface="Calibri" panose="020F0502020204030204"/>
                          <a:ea typeface="Calibri" panose="020F0502020204030204"/>
                          <a:cs typeface="Calibri" panose="020F0502020204030204"/>
                        </a:rPr>
                        <a:t>1</a:t>
                      </a:r>
                      <a:endParaRPr sz="1000" dirty="0">
                        <a:latin typeface="Calibri" panose="020F0502020204030204"/>
                        <a:ea typeface="Calibri" panose="020F0502020204030204"/>
                        <a:cs typeface="Calibri" panose="020F0502020204030204"/>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solidFill>
                      <a:srgbClr val="F2F3F4"/>
                    </a:solidFill>
                  </a:tcPr>
                </a:tc>
                <a:tc>
                  <a:txBody>
                    <a:bodyPr/>
                    <a:p>
                      <a:pPr algn="ctr" rtl="0" eaLnBrk="0">
                        <a:lnSpc>
                          <a:spcPct val="100000"/>
                        </a:lnSpc>
                      </a:pPr>
                      <a:endParaRPr sz="1000" dirty="0">
                        <a:latin typeface="Arial" panose="020B0604020202020204"/>
                        <a:ea typeface="Arial" panose="020B0604020202020204"/>
                        <a:cs typeface="Arial" panose="020B0604020202020204"/>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solidFill>
                      <a:srgbClr val="F2F3F4"/>
                    </a:solidFill>
                  </a:tcPr>
                </a:tc>
                <a:tc>
                  <a:txBody>
                    <a:bodyPr/>
                    <a:p>
                      <a:pPr algn="ctr" rtl="0" eaLnBrk="0">
                        <a:lnSpc>
                          <a:spcPct val="104000"/>
                        </a:lnSpc>
                      </a:pPr>
                      <a:r>
                        <a:rPr sz="1000" kern="0" spc="-30" dirty="0">
                          <a:solidFill>
                            <a:srgbClr val="000000">
                              <a:alpha val="100000"/>
                            </a:srgbClr>
                          </a:solidFill>
                          <a:latin typeface="Calibri" panose="020F0502020204030204"/>
                          <a:ea typeface="Calibri" panose="020F0502020204030204"/>
                          <a:cs typeface="Calibri" panose="020F0502020204030204"/>
                        </a:rPr>
                        <a:t>dB</a:t>
                      </a:r>
                      <a:endParaRPr sz="1000" dirty="0">
                        <a:latin typeface="Calibri" panose="020F0502020204030204"/>
                        <a:ea typeface="Calibri" panose="020F0502020204030204"/>
                        <a:cs typeface="Calibri" panose="020F0502020204030204"/>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solidFill>
                      <a:srgbClr val="F2F3F4"/>
                    </a:solidFill>
                  </a:tcPr>
                </a:tc>
              </a:tr>
              <a:tr h="385445">
                <a:tc>
                  <a:txBody>
                    <a:bodyPr/>
                    <a:p>
                      <a:pPr algn="l" rtl="0" eaLnBrk="0">
                        <a:lnSpc>
                          <a:spcPct val="38000"/>
                        </a:lnSpc>
                      </a:pPr>
                      <a:endParaRPr sz="100" dirty="0">
                        <a:latin typeface="Arial" panose="020B0604020202020204"/>
                        <a:ea typeface="Arial" panose="020B0604020202020204"/>
                        <a:cs typeface="Arial" panose="020B0604020202020204"/>
                      </a:endParaRPr>
                    </a:p>
                    <a:p>
                      <a:pPr marL="83820" indent="10795" algn="l" rtl="0" eaLnBrk="0">
                        <a:lnSpc>
                          <a:spcPct val="102000"/>
                        </a:lnSpc>
                      </a:pPr>
                      <a:r>
                        <a:rPr sz="1000" kern="0" spc="10" dirty="0">
                          <a:solidFill>
                            <a:srgbClr val="000000">
                              <a:alpha val="100000"/>
                            </a:srgbClr>
                          </a:solidFill>
                          <a:latin typeface="Calibri" panose="020F0502020204030204"/>
                          <a:ea typeface="Calibri" panose="020F0502020204030204"/>
                          <a:cs typeface="Calibri" panose="020F0502020204030204"/>
                        </a:rPr>
                        <a:t>Minimum sweep</a:t>
                      </a:r>
                      <a:r>
                        <a:rPr sz="1000" kern="0" spc="130" dirty="0">
                          <a:solidFill>
                            <a:srgbClr val="000000">
                              <a:alpha val="100000"/>
                            </a:srgbClr>
                          </a:solidFill>
                          <a:latin typeface="Calibri" panose="020F0502020204030204"/>
                          <a:ea typeface="Calibri" panose="020F0502020204030204"/>
                          <a:cs typeface="Calibri" panose="020F0502020204030204"/>
                        </a:rPr>
                        <a:t> </a:t>
                      </a:r>
                      <a:r>
                        <a:rPr sz="1000" kern="0" spc="10" dirty="0">
                          <a:solidFill>
                            <a:srgbClr val="000000">
                              <a:alpha val="100000"/>
                            </a:srgbClr>
                          </a:solidFill>
                          <a:latin typeface="Calibri" panose="020F0502020204030204"/>
                          <a:ea typeface="Calibri" panose="020F0502020204030204"/>
                          <a:cs typeface="Calibri" panose="020F0502020204030204"/>
                        </a:rPr>
                        <a:t>bandwidth</a:t>
                      </a:r>
                      <a:r>
                        <a:rPr sz="1000" kern="0" spc="0" dirty="0">
                          <a:solidFill>
                            <a:srgbClr val="000000">
                              <a:alpha val="100000"/>
                            </a:srgbClr>
                          </a:solidFill>
                          <a:latin typeface="Calibri" panose="020F0502020204030204"/>
                          <a:ea typeface="Calibri" panose="020F0502020204030204"/>
                          <a:cs typeface="Calibri" panose="020F0502020204030204"/>
                        </a:rPr>
                        <a:t>    </a:t>
                      </a:r>
                      <a:r>
                        <a:rPr sz="1000" kern="0" spc="100" dirty="0">
                          <a:solidFill>
                            <a:srgbClr val="000000">
                              <a:alpha val="100000"/>
                            </a:srgbClr>
                          </a:solidFill>
                          <a:latin typeface="Calibri" panose="020F0502020204030204"/>
                          <a:ea typeface="Calibri" panose="020F0502020204030204"/>
                          <a:cs typeface="Calibri" panose="020F0502020204030204"/>
                        </a:rPr>
                        <a:t>@</a:t>
                      </a:r>
                      <a:r>
                        <a:rPr sz="1000" kern="0" spc="0" dirty="0">
                          <a:solidFill>
                            <a:srgbClr val="000000">
                              <a:alpha val="100000"/>
                            </a:srgbClr>
                          </a:solidFill>
                          <a:latin typeface="Calibri" panose="020F0502020204030204"/>
                          <a:ea typeface="Calibri" panose="020F0502020204030204"/>
                          <a:cs typeface="Calibri" panose="020F0502020204030204"/>
                        </a:rPr>
                        <a:t>By</a:t>
                      </a:r>
                      <a:r>
                        <a:rPr sz="1000" kern="0" spc="100" dirty="0">
                          <a:solidFill>
                            <a:srgbClr val="000000">
                              <a:alpha val="100000"/>
                            </a:srgbClr>
                          </a:solidFill>
                          <a:latin typeface="Calibri" panose="020F0502020204030204"/>
                          <a:ea typeface="Calibri" panose="020F0502020204030204"/>
                          <a:cs typeface="Calibri" panose="020F0502020204030204"/>
                        </a:rPr>
                        <a:t> </a:t>
                      </a:r>
                      <a:r>
                        <a:rPr sz="1000" kern="0" spc="0" dirty="0">
                          <a:solidFill>
                            <a:srgbClr val="000000">
                              <a:alpha val="100000"/>
                            </a:srgbClr>
                          </a:solidFill>
                          <a:latin typeface="Calibri" panose="020F0502020204030204"/>
                          <a:ea typeface="Calibri" panose="020F0502020204030204"/>
                          <a:cs typeface="Calibri" panose="020F0502020204030204"/>
                        </a:rPr>
                        <a:t>software</a:t>
                      </a:r>
                      <a:endParaRPr sz="1000" dirty="0">
                        <a:latin typeface="Calibri" panose="020F0502020204030204"/>
                        <a:ea typeface="Calibri" panose="020F0502020204030204"/>
                        <a:cs typeface="Calibri" panose="020F0502020204030204"/>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solidFill>
                      <a:srgbClr val="D1D2D4"/>
                    </a:solidFill>
                  </a:tcPr>
                </a:tc>
                <a:tc>
                  <a:txBody>
                    <a:bodyPr/>
                    <a:p>
                      <a:pPr algn="ctr" rtl="0" eaLnBrk="0">
                        <a:lnSpc>
                          <a:spcPct val="112000"/>
                        </a:lnSpc>
                      </a:pPr>
                      <a:endParaRPr sz="700" dirty="0">
                        <a:latin typeface="Arial" panose="020B0604020202020204"/>
                        <a:ea typeface="Arial" panose="020B0604020202020204"/>
                        <a:cs typeface="Arial" panose="020B0604020202020204"/>
                      </a:endParaRPr>
                    </a:p>
                    <a:p>
                      <a:pPr algn="ctr" rtl="0" eaLnBrk="0">
                        <a:lnSpc>
                          <a:spcPct val="7000"/>
                        </a:lnSpc>
                      </a:pPr>
                      <a:r>
                        <a:rPr sz="1000" kern="0" spc="-10" dirty="0">
                          <a:solidFill>
                            <a:srgbClr val="000000">
                              <a:alpha val="100000"/>
                            </a:srgbClr>
                          </a:solidFill>
                          <a:latin typeface="Calibri" panose="020F0502020204030204"/>
                          <a:ea typeface="Calibri" panose="020F0502020204030204"/>
                          <a:cs typeface="Calibri" panose="020F0502020204030204"/>
                        </a:rPr>
                        <a:t>300</a:t>
                      </a:r>
                      <a:endParaRPr sz="1000" dirty="0">
                        <a:latin typeface="Calibri" panose="020F0502020204030204"/>
                        <a:ea typeface="Calibri" panose="020F0502020204030204"/>
                        <a:cs typeface="Calibri" panose="020F0502020204030204"/>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solidFill>
                      <a:srgbClr val="D1D2D4"/>
                    </a:solidFill>
                  </a:tcPr>
                </a:tc>
                <a:tc>
                  <a:txBody>
                    <a:bodyPr/>
                    <a:p>
                      <a:pPr algn="ctr" rtl="0" eaLnBrk="0">
                        <a:lnSpc>
                          <a:spcPct val="100000"/>
                        </a:lnSpc>
                      </a:pPr>
                      <a:endParaRPr sz="1000" dirty="0">
                        <a:latin typeface="Arial" panose="020B0604020202020204"/>
                        <a:ea typeface="Arial" panose="020B0604020202020204"/>
                        <a:cs typeface="Arial" panose="020B0604020202020204"/>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solidFill>
                      <a:srgbClr val="D1D2D4"/>
                    </a:solidFill>
                  </a:tcPr>
                </a:tc>
                <a:tc>
                  <a:txBody>
                    <a:bodyPr/>
                    <a:p>
                      <a:pPr algn="ctr" rtl="0" eaLnBrk="0">
                        <a:lnSpc>
                          <a:spcPct val="100000"/>
                        </a:lnSpc>
                      </a:pPr>
                      <a:endParaRPr sz="1000" dirty="0">
                        <a:latin typeface="Arial" panose="020B0604020202020204"/>
                        <a:ea typeface="Arial" panose="020B0604020202020204"/>
                        <a:cs typeface="Arial" panose="020B0604020202020204"/>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solidFill>
                      <a:srgbClr val="D1D2D4"/>
                    </a:solidFill>
                  </a:tcPr>
                </a:tc>
                <a:tc>
                  <a:txBody>
                    <a:bodyPr/>
                    <a:p>
                      <a:pPr algn="ctr" rtl="0" eaLnBrk="0">
                        <a:lnSpc>
                          <a:spcPct val="103000"/>
                        </a:lnSpc>
                      </a:pPr>
                      <a:r>
                        <a:rPr sz="1000" kern="0" spc="-20" dirty="0">
                          <a:solidFill>
                            <a:srgbClr val="000000">
                              <a:alpha val="100000"/>
                            </a:srgbClr>
                          </a:solidFill>
                          <a:latin typeface="Calibri" panose="020F0502020204030204"/>
                          <a:ea typeface="Calibri" panose="020F0502020204030204"/>
                          <a:cs typeface="Calibri" panose="020F0502020204030204"/>
                        </a:rPr>
                        <a:t>MHz</a:t>
                      </a:r>
                      <a:endParaRPr sz="1000" dirty="0">
                        <a:latin typeface="Calibri" panose="020F0502020204030204"/>
                        <a:ea typeface="Calibri" panose="020F0502020204030204"/>
                        <a:cs typeface="Calibri" panose="020F0502020204030204"/>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solidFill>
                      <a:srgbClr val="D1D2D4"/>
                    </a:solidFill>
                  </a:tcPr>
                </a:tc>
              </a:tr>
              <a:tr h="384175">
                <a:tc>
                  <a:txBody>
                    <a:bodyPr/>
                    <a:p>
                      <a:pPr algn="l" rtl="0" eaLnBrk="0">
                        <a:lnSpc>
                          <a:spcPct val="19000"/>
                        </a:lnSpc>
                      </a:pPr>
                      <a:endParaRPr sz="100" dirty="0">
                        <a:latin typeface="Arial" panose="020B0604020202020204"/>
                        <a:ea typeface="Arial" panose="020B0604020202020204"/>
                        <a:cs typeface="Arial" panose="020B0604020202020204"/>
                      </a:endParaRPr>
                    </a:p>
                    <a:p>
                      <a:pPr marL="10160" indent="77470" algn="l" rtl="0" eaLnBrk="0">
                        <a:lnSpc>
                          <a:spcPct val="103000"/>
                        </a:lnSpc>
                      </a:pPr>
                      <a:r>
                        <a:rPr sz="1000" kern="0" spc="10" dirty="0">
                          <a:solidFill>
                            <a:srgbClr val="000000">
                              <a:alpha val="100000"/>
                            </a:srgbClr>
                          </a:solidFill>
                          <a:latin typeface="Calibri" panose="020F0502020204030204"/>
                          <a:ea typeface="Calibri" panose="020F0502020204030204"/>
                          <a:cs typeface="Calibri" panose="020F0502020204030204"/>
                        </a:rPr>
                        <a:t>Sweep</a:t>
                      </a:r>
                      <a:r>
                        <a:rPr sz="1000" kern="0" spc="100" dirty="0">
                          <a:solidFill>
                            <a:srgbClr val="000000">
                              <a:alpha val="100000"/>
                            </a:srgbClr>
                          </a:solidFill>
                          <a:latin typeface="Calibri" panose="020F0502020204030204"/>
                          <a:ea typeface="Calibri" panose="020F0502020204030204"/>
                          <a:cs typeface="Calibri" panose="020F0502020204030204"/>
                        </a:rPr>
                        <a:t> </a:t>
                      </a:r>
                      <a:r>
                        <a:rPr sz="1000" kern="0" spc="10" dirty="0">
                          <a:solidFill>
                            <a:srgbClr val="000000">
                              <a:alpha val="100000"/>
                            </a:srgbClr>
                          </a:solidFill>
                          <a:latin typeface="Calibri" panose="020F0502020204030204"/>
                          <a:ea typeface="Calibri" panose="020F0502020204030204"/>
                          <a:cs typeface="Calibri" panose="020F0502020204030204"/>
                        </a:rPr>
                        <a:t>bandwidth setting</a:t>
                      </a:r>
                      <a:r>
                        <a:rPr sz="1000" kern="0" spc="0" dirty="0">
                          <a:solidFill>
                            <a:srgbClr val="000000">
                              <a:alpha val="100000"/>
                            </a:srgbClr>
                          </a:solidFill>
                          <a:latin typeface="Calibri" panose="020F0502020204030204"/>
                          <a:ea typeface="Calibri" panose="020F0502020204030204"/>
                          <a:cs typeface="Calibri" panose="020F0502020204030204"/>
                        </a:rPr>
                        <a:t>         </a:t>
                      </a:r>
                      <a:r>
                        <a:rPr sz="1000" kern="0" spc="0" dirty="0">
                          <a:solidFill>
                            <a:srgbClr val="000000">
                              <a:alpha val="100000"/>
                            </a:srgbClr>
                          </a:solidFill>
                          <a:latin typeface="Calibri" panose="020F0502020204030204"/>
                          <a:ea typeface="Calibri" panose="020F0502020204030204"/>
                          <a:cs typeface="Calibri" panose="020F0502020204030204"/>
                        </a:rPr>
                        <a:t>accuracy</a:t>
                      </a:r>
                      <a:endParaRPr sz="1000" dirty="0">
                        <a:latin typeface="Calibri" panose="020F0502020204030204"/>
                        <a:ea typeface="Calibri" panose="020F0502020204030204"/>
                        <a:cs typeface="Calibri" panose="020F0502020204030204"/>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solidFill>
                      <a:srgbClr val="F2F3F4"/>
                    </a:solidFill>
                  </a:tcPr>
                </a:tc>
                <a:tc>
                  <a:txBody>
                    <a:bodyPr/>
                    <a:p>
                      <a:pPr algn="ctr" rtl="0" eaLnBrk="0">
                        <a:lnSpc>
                          <a:spcPct val="104000"/>
                        </a:lnSpc>
                      </a:pPr>
                      <a:r>
                        <a:rPr sz="1000" kern="0" spc="-3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a:t>
                      </a:r>
                      <a:r>
                        <a:rPr sz="1000" kern="0" spc="-30" dirty="0">
                          <a:solidFill>
                            <a:srgbClr val="000000">
                              <a:alpha val="100000"/>
                            </a:srgbClr>
                          </a:solidFill>
                          <a:latin typeface="Calibri" panose="020F0502020204030204"/>
                          <a:ea typeface="Calibri" panose="020F0502020204030204"/>
                          <a:cs typeface="Calibri" panose="020F0502020204030204"/>
                        </a:rPr>
                        <a:t>15</a:t>
                      </a:r>
                      <a:endParaRPr sz="1000" dirty="0">
                        <a:latin typeface="Calibri" panose="020F0502020204030204"/>
                        <a:ea typeface="Calibri" panose="020F0502020204030204"/>
                        <a:cs typeface="Calibri" panose="020F0502020204030204"/>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solidFill>
                      <a:srgbClr val="F2F3F4"/>
                    </a:solidFill>
                  </a:tcPr>
                </a:tc>
                <a:tc>
                  <a:txBody>
                    <a:bodyPr/>
                    <a:p>
                      <a:pPr algn="ctr" rtl="0" eaLnBrk="0">
                        <a:lnSpc>
                          <a:spcPct val="100000"/>
                        </a:lnSpc>
                      </a:pPr>
                      <a:endParaRPr sz="1000" dirty="0">
                        <a:latin typeface="Arial" panose="020B0604020202020204"/>
                        <a:ea typeface="Arial" panose="020B0604020202020204"/>
                        <a:cs typeface="Arial" panose="020B0604020202020204"/>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solidFill>
                      <a:srgbClr val="F2F3F4"/>
                    </a:solidFill>
                  </a:tcPr>
                </a:tc>
                <a:tc>
                  <a:txBody>
                    <a:bodyPr/>
                    <a:p>
                      <a:pPr algn="ctr" rtl="0" eaLnBrk="0">
                        <a:lnSpc>
                          <a:spcPct val="100000"/>
                        </a:lnSpc>
                      </a:pPr>
                      <a:endParaRPr sz="1000" dirty="0">
                        <a:latin typeface="Arial" panose="020B0604020202020204"/>
                        <a:ea typeface="Arial" panose="020B0604020202020204"/>
                        <a:cs typeface="Arial" panose="020B0604020202020204"/>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solidFill>
                      <a:srgbClr val="F2F3F4"/>
                    </a:solidFill>
                  </a:tcPr>
                </a:tc>
                <a:tc>
                  <a:txBody>
                    <a:bodyPr/>
                    <a:p>
                      <a:pPr algn="ctr" rtl="0" eaLnBrk="0">
                        <a:lnSpc>
                          <a:spcPct val="102000"/>
                        </a:lnSpc>
                      </a:pPr>
                      <a:r>
                        <a:rPr sz="1000" kern="0" spc="-20" dirty="0">
                          <a:solidFill>
                            <a:srgbClr val="000000">
                              <a:alpha val="100000"/>
                            </a:srgbClr>
                          </a:solidFill>
                          <a:latin typeface="Calibri" panose="020F0502020204030204"/>
                          <a:ea typeface="Calibri" panose="020F0502020204030204"/>
                          <a:cs typeface="Calibri" panose="020F0502020204030204"/>
                        </a:rPr>
                        <a:t>%</a:t>
                      </a:r>
                      <a:endParaRPr sz="1000" dirty="0">
                        <a:latin typeface="Calibri" panose="020F0502020204030204"/>
                        <a:ea typeface="Calibri" panose="020F0502020204030204"/>
                        <a:cs typeface="Calibri" panose="020F0502020204030204"/>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solidFill>
                      <a:srgbClr val="F2F3F4"/>
                    </a:solidFill>
                  </a:tcPr>
                </a:tc>
              </a:tr>
              <a:tr h="213995">
                <a:tc>
                  <a:txBody>
                    <a:bodyPr/>
                    <a:p>
                      <a:pPr algn="l" rtl="0" eaLnBrk="0">
                        <a:lnSpc>
                          <a:spcPct val="129000"/>
                        </a:lnSpc>
                      </a:pPr>
                      <a:endParaRPr sz="200" dirty="0">
                        <a:latin typeface="Arial" panose="020B0604020202020204"/>
                        <a:ea typeface="Arial" panose="020B0604020202020204"/>
                        <a:cs typeface="Arial" panose="020B0604020202020204"/>
                      </a:endParaRPr>
                    </a:p>
                    <a:p>
                      <a:pPr marL="85725" algn="l" rtl="0" eaLnBrk="0">
                        <a:lnSpc>
                          <a:spcPct val="72000"/>
                        </a:lnSpc>
                        <a:spcBef>
                          <a:spcPts val="0"/>
                        </a:spcBef>
                      </a:pPr>
                      <a:r>
                        <a:rPr sz="1000" kern="0" spc="10" dirty="0">
                          <a:solidFill>
                            <a:srgbClr val="000000">
                              <a:alpha val="100000"/>
                            </a:srgbClr>
                          </a:solidFill>
                          <a:latin typeface="Calibri" panose="020F0502020204030204"/>
                          <a:ea typeface="Calibri" panose="020F0502020204030204"/>
                          <a:cs typeface="Calibri" panose="020F0502020204030204"/>
                        </a:rPr>
                        <a:t>Antenna</a:t>
                      </a:r>
                      <a:r>
                        <a:rPr sz="1000" kern="0" spc="130" dirty="0">
                          <a:solidFill>
                            <a:srgbClr val="000000">
                              <a:alpha val="100000"/>
                            </a:srgbClr>
                          </a:solidFill>
                          <a:latin typeface="Calibri" panose="020F0502020204030204"/>
                          <a:ea typeface="Calibri" panose="020F0502020204030204"/>
                          <a:cs typeface="Calibri" panose="020F0502020204030204"/>
                        </a:rPr>
                        <a:t> </a:t>
                      </a:r>
                      <a:r>
                        <a:rPr sz="1000" kern="0" spc="10" dirty="0">
                          <a:solidFill>
                            <a:srgbClr val="000000">
                              <a:alpha val="100000"/>
                            </a:srgbClr>
                          </a:solidFill>
                          <a:latin typeface="Calibri" panose="020F0502020204030204"/>
                          <a:ea typeface="Calibri" panose="020F0502020204030204"/>
                          <a:cs typeface="Calibri" panose="020F0502020204030204"/>
                        </a:rPr>
                        <a:t>Radiation</a:t>
                      </a:r>
                      <a:r>
                        <a:rPr sz="1000" kern="0" spc="110" dirty="0">
                          <a:solidFill>
                            <a:srgbClr val="000000">
                              <a:alpha val="100000"/>
                            </a:srgbClr>
                          </a:solidFill>
                          <a:latin typeface="Calibri" panose="020F0502020204030204"/>
                          <a:ea typeface="Calibri" panose="020F0502020204030204"/>
                          <a:cs typeface="Calibri" panose="020F0502020204030204"/>
                        </a:rPr>
                        <a:t> </a:t>
                      </a:r>
                      <a:r>
                        <a:rPr sz="1000" kern="0" spc="10" dirty="0">
                          <a:solidFill>
                            <a:srgbClr val="000000">
                              <a:alpha val="100000"/>
                            </a:srgbClr>
                          </a:solidFill>
                          <a:latin typeface="Calibri" panose="020F0502020204030204"/>
                          <a:ea typeface="Calibri" panose="020F0502020204030204"/>
                          <a:cs typeface="Calibri" panose="020F0502020204030204"/>
                        </a:rPr>
                        <a:t>Pattern</a:t>
                      </a:r>
                      <a:endParaRPr sz="1000" dirty="0">
                        <a:latin typeface="Calibri" panose="020F0502020204030204"/>
                        <a:ea typeface="Calibri" panose="020F0502020204030204"/>
                        <a:cs typeface="Calibri" panose="020F0502020204030204"/>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solidFill>
                      <a:srgbClr val="D1D2D4"/>
                    </a:solidFill>
                  </a:tcPr>
                </a:tc>
                <a:tc>
                  <a:txBody>
                    <a:bodyPr/>
                    <a:p>
                      <a:pPr algn="ctr" rtl="0" eaLnBrk="0">
                        <a:lnSpc>
                          <a:spcPct val="100000"/>
                        </a:lnSpc>
                      </a:pPr>
                      <a:endParaRPr sz="1000" dirty="0">
                        <a:latin typeface="Arial" panose="020B0604020202020204"/>
                        <a:ea typeface="Arial" panose="020B0604020202020204"/>
                        <a:cs typeface="Arial" panose="020B0604020202020204"/>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solidFill>
                      <a:srgbClr val="D1D2D4"/>
                    </a:solidFill>
                  </a:tcPr>
                </a:tc>
                <a:tc>
                  <a:txBody>
                    <a:bodyPr/>
                    <a:p>
                      <a:pPr algn="ctr" rtl="0" eaLnBrk="0">
                        <a:lnSpc>
                          <a:spcPct val="113000"/>
                        </a:lnSpc>
                      </a:pPr>
                      <a:r>
                        <a:rPr sz="1000" kern="0" spc="20" dirty="0">
                          <a:solidFill>
                            <a:srgbClr val="000000">
                              <a:alpha val="100000"/>
                            </a:srgbClr>
                          </a:solidFill>
                          <a:latin typeface="Calibri" panose="020F0502020204030204"/>
                          <a:ea typeface="Calibri" panose="020F0502020204030204"/>
                          <a:cs typeface="Calibri" panose="020F0502020204030204"/>
                        </a:rPr>
                        <a:t>Omni-direct</a:t>
                      </a:r>
                      <a:r>
                        <a:rPr sz="1000" kern="0" spc="10" dirty="0">
                          <a:solidFill>
                            <a:srgbClr val="000000">
                              <a:alpha val="100000"/>
                            </a:srgbClr>
                          </a:solidFill>
                          <a:latin typeface="Calibri" panose="020F0502020204030204"/>
                          <a:ea typeface="Calibri" panose="020F0502020204030204"/>
                          <a:cs typeface="Calibri" panose="020F0502020204030204"/>
                        </a:rPr>
                        <a:t>ional</a:t>
                      </a:r>
                      <a:endParaRPr sz="1000" dirty="0">
                        <a:latin typeface="Calibri" panose="020F0502020204030204"/>
                        <a:ea typeface="Calibri" panose="020F0502020204030204"/>
                        <a:cs typeface="Calibri" panose="020F0502020204030204"/>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solidFill>
                      <a:srgbClr val="D1D2D4"/>
                    </a:solidFill>
                  </a:tcPr>
                </a:tc>
                <a:tc>
                  <a:txBody>
                    <a:bodyPr/>
                    <a:p>
                      <a:pPr algn="ctr" rtl="0" eaLnBrk="0">
                        <a:lnSpc>
                          <a:spcPct val="100000"/>
                        </a:lnSpc>
                      </a:pPr>
                      <a:endParaRPr sz="1000" dirty="0">
                        <a:latin typeface="Arial" panose="020B0604020202020204"/>
                        <a:ea typeface="Arial" panose="020B0604020202020204"/>
                        <a:cs typeface="Arial" panose="020B0604020202020204"/>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solidFill>
                      <a:srgbClr val="D1D2D4"/>
                    </a:solidFill>
                  </a:tcPr>
                </a:tc>
                <a:tc>
                  <a:txBody>
                    <a:bodyPr/>
                    <a:p>
                      <a:pPr algn="ctr" rtl="0" eaLnBrk="0">
                        <a:lnSpc>
                          <a:spcPct val="111000"/>
                        </a:lnSpc>
                      </a:pPr>
                      <a:r>
                        <a:rPr sz="1000" kern="0" spc="-20" dirty="0">
                          <a:solidFill>
                            <a:srgbClr val="000000">
                              <a:alpha val="100000"/>
                            </a:srgbClr>
                          </a:solidFill>
                          <a:latin typeface="Calibri" panose="020F0502020204030204"/>
                          <a:ea typeface="Calibri" panose="020F0502020204030204"/>
                          <a:cs typeface="Calibri" panose="020F0502020204030204"/>
                        </a:rPr>
                        <a:t>--</a:t>
                      </a:r>
                      <a:endParaRPr sz="1000" dirty="0">
                        <a:latin typeface="Calibri" panose="020F0502020204030204"/>
                        <a:ea typeface="Calibri" panose="020F0502020204030204"/>
                        <a:cs typeface="Calibri" panose="020F0502020204030204"/>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solidFill>
                      <a:srgbClr val="D1D2D4"/>
                    </a:solidFill>
                  </a:tcPr>
                </a:tc>
              </a:tr>
              <a:tr h="215900">
                <a:tc>
                  <a:txBody>
                    <a:bodyPr/>
                    <a:p>
                      <a:pPr algn="l" rtl="0" eaLnBrk="0">
                        <a:lnSpc>
                          <a:spcPct val="147000"/>
                        </a:lnSpc>
                      </a:pPr>
                      <a:endParaRPr sz="200" dirty="0">
                        <a:latin typeface="Arial" panose="020B0604020202020204"/>
                        <a:ea typeface="Arial" panose="020B0604020202020204"/>
                        <a:cs typeface="Arial" panose="020B0604020202020204"/>
                      </a:endParaRPr>
                    </a:p>
                    <a:p>
                      <a:pPr marL="85725" algn="l" rtl="0" eaLnBrk="0">
                        <a:lnSpc>
                          <a:spcPct val="69000"/>
                        </a:lnSpc>
                      </a:pPr>
                      <a:r>
                        <a:rPr sz="1000" kern="0" spc="10" dirty="0">
                          <a:solidFill>
                            <a:srgbClr val="000000">
                              <a:alpha val="100000"/>
                            </a:srgbClr>
                          </a:solidFill>
                          <a:latin typeface="Calibri" panose="020F0502020204030204"/>
                          <a:ea typeface="Calibri" panose="020F0502020204030204"/>
                          <a:cs typeface="Calibri" panose="020F0502020204030204"/>
                        </a:rPr>
                        <a:t>Antenna</a:t>
                      </a:r>
                      <a:r>
                        <a:rPr sz="1000" kern="0" spc="120" dirty="0">
                          <a:solidFill>
                            <a:srgbClr val="000000">
                              <a:alpha val="100000"/>
                            </a:srgbClr>
                          </a:solidFill>
                          <a:latin typeface="Calibri" panose="020F0502020204030204"/>
                          <a:ea typeface="Calibri" panose="020F0502020204030204"/>
                          <a:cs typeface="Calibri" panose="020F0502020204030204"/>
                        </a:rPr>
                        <a:t> </a:t>
                      </a:r>
                      <a:r>
                        <a:rPr sz="1000" kern="0" spc="10" dirty="0">
                          <a:solidFill>
                            <a:srgbClr val="000000">
                              <a:alpha val="100000"/>
                            </a:srgbClr>
                          </a:solidFill>
                          <a:latin typeface="Calibri" panose="020F0502020204030204"/>
                          <a:ea typeface="Calibri" panose="020F0502020204030204"/>
                          <a:cs typeface="Calibri" panose="020F0502020204030204"/>
                        </a:rPr>
                        <a:t>Gain</a:t>
                      </a:r>
                      <a:endParaRPr sz="1000" dirty="0">
                        <a:latin typeface="Calibri" panose="020F0502020204030204"/>
                        <a:ea typeface="Calibri" panose="020F0502020204030204"/>
                        <a:cs typeface="Calibri" panose="020F0502020204030204"/>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solidFill>
                      <a:srgbClr val="F2F3F4"/>
                    </a:solidFill>
                  </a:tcPr>
                </a:tc>
                <a:tc>
                  <a:txBody>
                    <a:bodyPr/>
                    <a:p>
                      <a:pPr algn="ctr" rtl="0" eaLnBrk="0">
                        <a:lnSpc>
                          <a:spcPct val="100000"/>
                        </a:lnSpc>
                      </a:pPr>
                      <a:endParaRPr sz="1000" dirty="0">
                        <a:latin typeface="Arial" panose="020B0604020202020204"/>
                        <a:ea typeface="Arial" panose="020B0604020202020204"/>
                        <a:cs typeface="Arial" panose="020B0604020202020204"/>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solidFill>
                      <a:srgbClr val="F2F3F4"/>
                    </a:solidFill>
                  </a:tcPr>
                </a:tc>
                <a:tc>
                  <a:txBody>
                    <a:bodyPr/>
                    <a:p>
                      <a:pPr algn="ctr" rtl="0" eaLnBrk="0">
                        <a:lnSpc>
                          <a:spcPct val="122000"/>
                        </a:lnSpc>
                      </a:pPr>
                      <a:r>
                        <a:rPr sz="1000" kern="0" spc="-20" dirty="0">
                          <a:solidFill>
                            <a:srgbClr val="000000">
                              <a:alpha val="100000"/>
                            </a:srgbClr>
                          </a:solidFill>
                          <a:latin typeface="Calibri" panose="020F0502020204030204"/>
                          <a:ea typeface="Calibri" panose="020F0502020204030204"/>
                          <a:cs typeface="Calibri" panose="020F0502020204030204"/>
                        </a:rPr>
                        <a:t>0</a:t>
                      </a:r>
                      <a:endParaRPr sz="1000" dirty="0">
                        <a:latin typeface="Calibri" panose="020F0502020204030204"/>
                        <a:ea typeface="Calibri" panose="020F0502020204030204"/>
                        <a:cs typeface="Calibri" panose="020F0502020204030204"/>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solidFill>
                      <a:srgbClr val="F2F3F4"/>
                    </a:solidFill>
                  </a:tcPr>
                </a:tc>
                <a:tc>
                  <a:txBody>
                    <a:bodyPr/>
                    <a:p>
                      <a:pPr algn="ctr" rtl="0" eaLnBrk="0">
                        <a:lnSpc>
                          <a:spcPct val="100000"/>
                        </a:lnSpc>
                      </a:pPr>
                      <a:endParaRPr sz="1000" dirty="0">
                        <a:latin typeface="Arial" panose="020B0604020202020204"/>
                        <a:ea typeface="Arial" panose="020B0604020202020204"/>
                        <a:cs typeface="Arial" panose="020B0604020202020204"/>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solidFill>
                      <a:srgbClr val="F2F3F4"/>
                    </a:solidFill>
                  </a:tcPr>
                </a:tc>
                <a:tc>
                  <a:txBody>
                    <a:bodyPr/>
                    <a:p>
                      <a:pPr algn="ctr" rtl="0" eaLnBrk="0">
                        <a:lnSpc>
                          <a:spcPct val="104000"/>
                        </a:lnSpc>
                      </a:pPr>
                      <a:r>
                        <a:rPr sz="1000" kern="0" spc="-10" dirty="0">
                          <a:solidFill>
                            <a:srgbClr val="000000">
                              <a:alpha val="100000"/>
                            </a:srgbClr>
                          </a:solidFill>
                          <a:latin typeface="Calibri" panose="020F0502020204030204"/>
                          <a:ea typeface="Calibri" panose="020F0502020204030204"/>
                          <a:cs typeface="Calibri" panose="020F0502020204030204"/>
                        </a:rPr>
                        <a:t>dBi</a:t>
                      </a:r>
                      <a:endParaRPr sz="1000" dirty="0">
                        <a:latin typeface="Calibri" panose="020F0502020204030204"/>
                        <a:ea typeface="Calibri" panose="020F0502020204030204"/>
                        <a:cs typeface="Calibri" panose="020F0502020204030204"/>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solidFill>
                      <a:srgbClr val="F2F3F4"/>
                    </a:solidFill>
                  </a:tcPr>
                </a:tc>
              </a:tr>
              <a:tr h="322580">
                <a:tc>
                  <a:txBody>
                    <a:bodyPr/>
                    <a:p>
                      <a:pPr algn="l" rtl="0" eaLnBrk="0">
                        <a:lnSpc>
                          <a:spcPct val="187000"/>
                        </a:lnSpc>
                      </a:pPr>
                      <a:endParaRPr sz="100" dirty="0">
                        <a:latin typeface="Arial" panose="020B0604020202020204"/>
                        <a:ea typeface="Arial" panose="020B0604020202020204"/>
                        <a:cs typeface="Arial" panose="020B0604020202020204"/>
                      </a:endParaRPr>
                    </a:p>
                    <a:p>
                      <a:pPr marL="83820" algn="l" rtl="0" eaLnBrk="0">
                        <a:lnSpc>
                          <a:spcPct val="73000"/>
                        </a:lnSpc>
                        <a:spcBef>
                          <a:spcPts val="0"/>
                        </a:spcBef>
                      </a:pPr>
                      <a:r>
                        <a:rPr sz="1000" kern="0" spc="10" dirty="0">
                          <a:solidFill>
                            <a:srgbClr val="000000">
                              <a:alpha val="100000"/>
                            </a:srgbClr>
                          </a:solidFill>
                          <a:latin typeface="Calibri" panose="020F0502020204030204"/>
                          <a:ea typeface="Calibri" panose="020F0502020204030204"/>
                          <a:cs typeface="Calibri" panose="020F0502020204030204"/>
                        </a:rPr>
                        <a:t>Jamming</a:t>
                      </a:r>
                      <a:r>
                        <a:rPr sz="1000" kern="0" spc="140" dirty="0">
                          <a:solidFill>
                            <a:srgbClr val="000000">
                              <a:alpha val="100000"/>
                            </a:srgbClr>
                          </a:solidFill>
                          <a:latin typeface="Calibri" panose="020F0502020204030204"/>
                          <a:ea typeface="Calibri" panose="020F0502020204030204"/>
                          <a:cs typeface="Calibri" panose="020F0502020204030204"/>
                        </a:rPr>
                        <a:t> </a:t>
                      </a:r>
                      <a:r>
                        <a:rPr sz="1000" kern="0" spc="10" dirty="0">
                          <a:solidFill>
                            <a:srgbClr val="000000">
                              <a:alpha val="100000"/>
                            </a:srgbClr>
                          </a:solidFill>
                          <a:latin typeface="Calibri" panose="020F0502020204030204"/>
                          <a:ea typeface="Calibri" panose="020F0502020204030204"/>
                          <a:cs typeface="Calibri" panose="020F0502020204030204"/>
                        </a:rPr>
                        <a:t>Range</a:t>
                      </a:r>
                      <a:r>
                        <a:rPr sz="1000" kern="0" spc="40" dirty="0">
                          <a:solidFill>
                            <a:srgbClr val="000000">
                              <a:alpha val="100000"/>
                            </a:srgbClr>
                          </a:solidFill>
                          <a:latin typeface="Calibri" panose="020F0502020204030204"/>
                          <a:ea typeface="Calibri" panose="020F0502020204030204"/>
                          <a:cs typeface="Calibri" panose="020F0502020204030204"/>
                        </a:rPr>
                        <a:t>(</a:t>
                      </a:r>
                      <a:r>
                        <a:rPr sz="1000" kern="0" spc="0" dirty="0">
                          <a:solidFill>
                            <a:srgbClr val="000000">
                              <a:alpha val="100000"/>
                            </a:srgbClr>
                          </a:solidFill>
                          <a:latin typeface="Calibri" panose="020F0502020204030204"/>
                          <a:ea typeface="Calibri" panose="020F0502020204030204"/>
                          <a:cs typeface="Calibri" panose="020F0502020204030204"/>
                        </a:rPr>
                        <a:t>with</a:t>
                      </a:r>
                      <a:r>
                        <a:rPr sz="1000" kern="0" spc="150" dirty="0">
                          <a:solidFill>
                            <a:srgbClr val="000000">
                              <a:alpha val="100000"/>
                            </a:srgbClr>
                          </a:solidFill>
                          <a:latin typeface="Calibri" panose="020F0502020204030204"/>
                          <a:ea typeface="Calibri" panose="020F0502020204030204"/>
                          <a:cs typeface="Calibri" panose="020F0502020204030204"/>
                        </a:rPr>
                        <a:t> </a:t>
                      </a:r>
                      <a:r>
                        <a:rPr sz="1000" kern="0" spc="0" dirty="0">
                          <a:solidFill>
                            <a:srgbClr val="000000">
                              <a:alpha val="100000"/>
                            </a:srgbClr>
                          </a:solidFill>
                          <a:latin typeface="Calibri" panose="020F0502020204030204"/>
                          <a:ea typeface="Calibri" panose="020F0502020204030204"/>
                          <a:cs typeface="Calibri" panose="020F0502020204030204"/>
                        </a:rPr>
                        <a:t>reference</a:t>
                      </a:r>
                      <a:r>
                        <a:rPr sz="1000" kern="0" spc="40" dirty="0">
                          <a:solidFill>
                            <a:srgbClr val="000000">
                              <a:alpha val="100000"/>
                            </a:srgbClr>
                          </a:solidFill>
                          <a:latin typeface="Calibri" panose="020F0502020204030204"/>
                          <a:ea typeface="Calibri" panose="020F0502020204030204"/>
                          <a:cs typeface="Calibri" panose="020F0502020204030204"/>
                        </a:rPr>
                        <a:t> </a:t>
                      </a:r>
                      <a:r>
                        <a:rPr sz="1000" kern="0" spc="0" dirty="0">
                          <a:solidFill>
                            <a:srgbClr val="000000">
                              <a:alpha val="100000"/>
                            </a:srgbClr>
                          </a:solidFill>
                          <a:latin typeface="Calibri" panose="020F0502020204030204"/>
                          <a:ea typeface="Calibri" panose="020F0502020204030204"/>
                          <a:cs typeface="Calibri" panose="020F0502020204030204"/>
                        </a:rPr>
                        <a:t>to</a:t>
                      </a:r>
                      <a:r>
                        <a:rPr sz="1000" kern="0" spc="40" dirty="0">
                          <a:solidFill>
                            <a:srgbClr val="000000">
                              <a:alpha val="100000"/>
                            </a:srgbClr>
                          </a:solidFill>
                          <a:latin typeface="Calibri" panose="020F0502020204030204"/>
                          <a:ea typeface="Calibri" panose="020F0502020204030204"/>
                          <a:cs typeface="Calibri" panose="020F0502020204030204"/>
                        </a:rPr>
                        <a:t> -110</a:t>
                      </a:r>
                      <a:r>
                        <a:rPr sz="1000" kern="0" spc="0" dirty="0">
                          <a:solidFill>
                            <a:srgbClr val="000000">
                              <a:alpha val="100000"/>
                            </a:srgbClr>
                          </a:solidFill>
                          <a:latin typeface="Calibri" panose="020F0502020204030204"/>
                          <a:ea typeface="Calibri" panose="020F0502020204030204"/>
                          <a:cs typeface="Calibri" panose="020F0502020204030204"/>
                        </a:rPr>
                        <a:t>dBm    </a:t>
                      </a:r>
                      <a:r>
                        <a:rPr sz="1000" kern="0" spc="10" dirty="0">
                          <a:solidFill>
                            <a:srgbClr val="000000">
                              <a:alpha val="100000"/>
                            </a:srgbClr>
                          </a:solidFill>
                          <a:latin typeface="Calibri" panose="020F0502020204030204"/>
                          <a:ea typeface="Calibri" panose="020F0502020204030204"/>
                          <a:cs typeface="Calibri" panose="020F0502020204030204"/>
                        </a:rPr>
                        <a:t>Signal</a:t>
                      </a:r>
                      <a:r>
                        <a:rPr sz="1000" kern="0" spc="90" dirty="0">
                          <a:solidFill>
                            <a:srgbClr val="000000">
                              <a:alpha val="100000"/>
                            </a:srgbClr>
                          </a:solidFill>
                          <a:latin typeface="Calibri" panose="020F0502020204030204"/>
                          <a:ea typeface="Calibri" panose="020F0502020204030204"/>
                          <a:cs typeface="Calibri" panose="020F0502020204030204"/>
                        </a:rPr>
                        <a:t> </a:t>
                      </a:r>
                      <a:r>
                        <a:rPr sz="1000" kern="0" spc="10" dirty="0">
                          <a:solidFill>
                            <a:srgbClr val="000000">
                              <a:alpha val="100000"/>
                            </a:srgbClr>
                          </a:solidFill>
                          <a:latin typeface="Calibri" panose="020F0502020204030204"/>
                          <a:ea typeface="Calibri" panose="020F0502020204030204"/>
                          <a:cs typeface="Calibri" panose="020F0502020204030204"/>
                        </a:rPr>
                        <a:t>received</a:t>
                      </a:r>
                      <a:r>
                        <a:rPr sz="1000" kern="0" spc="110" dirty="0">
                          <a:solidFill>
                            <a:srgbClr val="000000">
                              <a:alpha val="100000"/>
                            </a:srgbClr>
                          </a:solidFill>
                          <a:latin typeface="Calibri" panose="020F0502020204030204"/>
                          <a:ea typeface="Calibri" panose="020F0502020204030204"/>
                          <a:cs typeface="Calibri" panose="020F0502020204030204"/>
                        </a:rPr>
                        <a:t> </a:t>
                      </a:r>
                      <a:r>
                        <a:rPr sz="1000" kern="0" spc="10" dirty="0">
                          <a:solidFill>
                            <a:srgbClr val="000000">
                              <a:alpha val="100000"/>
                            </a:srgbClr>
                          </a:solidFill>
                          <a:latin typeface="Calibri" panose="020F0502020204030204"/>
                          <a:ea typeface="Calibri" panose="020F0502020204030204"/>
                          <a:cs typeface="Calibri" panose="020F0502020204030204"/>
                        </a:rPr>
                        <a:t>by the target</a:t>
                      </a:r>
                      <a:r>
                        <a:rPr sz="1000" kern="0" spc="0" dirty="0">
                          <a:solidFill>
                            <a:srgbClr val="000000">
                              <a:alpha val="100000"/>
                            </a:srgbClr>
                          </a:solidFill>
                          <a:latin typeface="Calibri" panose="020F0502020204030204"/>
                          <a:ea typeface="Calibri" panose="020F0502020204030204"/>
                          <a:cs typeface="Calibri" panose="020F0502020204030204"/>
                        </a:rPr>
                        <a:t>UAV)</a:t>
                      </a:r>
                      <a:endParaRPr sz="1000" dirty="0">
                        <a:latin typeface="Calibri" panose="020F0502020204030204"/>
                        <a:ea typeface="Calibri" panose="020F0502020204030204"/>
                        <a:cs typeface="Calibri" panose="020F0502020204030204"/>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solidFill>
                      <a:srgbClr val="D1D2D4"/>
                    </a:solidFill>
                  </a:tcPr>
                </a:tc>
                <a:tc>
                  <a:txBody>
                    <a:bodyPr/>
                    <a:p>
                      <a:pPr algn="ctr" rtl="0" eaLnBrk="0">
                        <a:lnSpc>
                          <a:spcPct val="100000"/>
                        </a:lnSpc>
                      </a:pPr>
                      <a:endParaRPr sz="1000" dirty="0">
                        <a:latin typeface="Arial" panose="020B0604020202020204"/>
                        <a:ea typeface="Arial" panose="020B0604020202020204"/>
                        <a:cs typeface="Arial" panose="020B0604020202020204"/>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solidFill>
                      <a:srgbClr val="D1D2D4"/>
                    </a:solidFill>
                  </a:tcPr>
                </a:tc>
                <a:tc>
                  <a:txBody>
                    <a:bodyPr/>
                    <a:p>
                      <a:pPr algn="ctr" rtl="0" eaLnBrk="0">
                        <a:lnSpc>
                          <a:spcPct val="172000"/>
                        </a:lnSpc>
                      </a:pPr>
                      <a:r>
                        <a:rPr sz="1000" kern="0" spc="-10" dirty="0">
                          <a:solidFill>
                            <a:srgbClr val="000000">
                              <a:alpha val="100000"/>
                            </a:srgbClr>
                          </a:solidFill>
                          <a:latin typeface="Calibri" panose="020F0502020204030204"/>
                          <a:ea typeface="Calibri" panose="020F0502020204030204"/>
                          <a:cs typeface="Calibri" panose="020F0502020204030204"/>
                        </a:rPr>
                        <a:t>&gt;20</a:t>
                      </a:r>
                      <a:endParaRPr sz="1000" dirty="0">
                        <a:latin typeface="Calibri" panose="020F0502020204030204"/>
                        <a:ea typeface="Calibri" panose="020F0502020204030204"/>
                        <a:cs typeface="Calibri" panose="020F0502020204030204"/>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solidFill>
                      <a:srgbClr val="D1D2D4"/>
                    </a:solidFill>
                  </a:tcPr>
                </a:tc>
                <a:tc>
                  <a:txBody>
                    <a:bodyPr/>
                    <a:p>
                      <a:pPr algn="ctr" rtl="0" eaLnBrk="0">
                        <a:lnSpc>
                          <a:spcPct val="100000"/>
                        </a:lnSpc>
                      </a:pPr>
                      <a:endParaRPr sz="1000" dirty="0">
                        <a:latin typeface="Arial" panose="020B0604020202020204"/>
                        <a:ea typeface="Arial" panose="020B0604020202020204"/>
                        <a:cs typeface="Arial" panose="020B0604020202020204"/>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solidFill>
                      <a:srgbClr val="D1D2D4"/>
                    </a:solidFill>
                  </a:tcPr>
                </a:tc>
                <a:tc>
                  <a:txBody>
                    <a:bodyPr/>
                    <a:p>
                      <a:pPr algn="ctr" rtl="0" eaLnBrk="0">
                        <a:lnSpc>
                          <a:spcPct val="175000"/>
                        </a:lnSpc>
                      </a:pPr>
                      <a:endParaRPr sz="1000" dirty="0">
                        <a:latin typeface="Arial" panose="020B0604020202020204"/>
                        <a:ea typeface="Arial" panose="020B0604020202020204"/>
                        <a:cs typeface="Arial" panose="020B0604020202020204"/>
                      </a:endParaRPr>
                    </a:p>
                    <a:p>
                      <a:pPr algn="ctr" rtl="0" eaLnBrk="0">
                        <a:lnSpc>
                          <a:spcPct val="6000"/>
                        </a:lnSpc>
                      </a:pPr>
                      <a:r>
                        <a:rPr sz="1000" kern="0" spc="-20" dirty="0">
                          <a:solidFill>
                            <a:srgbClr val="000000">
                              <a:alpha val="100000"/>
                            </a:srgbClr>
                          </a:solidFill>
                          <a:latin typeface="Calibri" panose="020F0502020204030204"/>
                          <a:ea typeface="Calibri" panose="020F0502020204030204"/>
                          <a:cs typeface="Calibri" panose="020F0502020204030204"/>
                        </a:rPr>
                        <a:t>km</a:t>
                      </a:r>
                      <a:endParaRPr sz="1000" dirty="0">
                        <a:latin typeface="Calibri" panose="020F0502020204030204"/>
                        <a:ea typeface="Calibri" panose="020F0502020204030204"/>
                        <a:cs typeface="Calibri" panose="020F0502020204030204"/>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solidFill>
                      <a:srgbClr val="D1D2D4"/>
                    </a:solidFill>
                  </a:tcPr>
                </a:tc>
              </a:tr>
              <a:tr h="243840">
                <a:tc>
                  <a:txBody>
                    <a:bodyPr/>
                    <a:p>
                      <a:pPr algn="l" rtl="0" eaLnBrk="0">
                        <a:lnSpc>
                          <a:spcPct val="190000"/>
                        </a:lnSpc>
                      </a:pPr>
                      <a:endParaRPr sz="100" dirty="0">
                        <a:latin typeface="Arial" panose="020B0604020202020204"/>
                        <a:ea typeface="Arial" panose="020B0604020202020204"/>
                        <a:cs typeface="Arial" panose="020B0604020202020204"/>
                      </a:endParaRPr>
                    </a:p>
                    <a:p>
                      <a:pPr marL="90170" algn="l" rtl="0" eaLnBrk="0">
                        <a:lnSpc>
                          <a:spcPct val="76000"/>
                        </a:lnSpc>
                      </a:pPr>
                      <a:r>
                        <a:rPr sz="1000" kern="0" spc="20" dirty="0">
                          <a:solidFill>
                            <a:srgbClr val="000000">
                              <a:alpha val="100000"/>
                            </a:srgbClr>
                          </a:solidFill>
                          <a:latin typeface="Calibri" panose="020F0502020204030204"/>
                          <a:ea typeface="Calibri" panose="020F0502020204030204"/>
                          <a:cs typeface="Calibri" panose="020F0502020204030204"/>
                        </a:rPr>
                        <a:t>Operating V</a:t>
                      </a:r>
                      <a:r>
                        <a:rPr sz="1000" kern="0" spc="10" dirty="0">
                          <a:solidFill>
                            <a:srgbClr val="000000">
                              <a:alpha val="100000"/>
                            </a:srgbClr>
                          </a:solidFill>
                          <a:latin typeface="Calibri" panose="020F0502020204030204"/>
                          <a:ea typeface="Calibri" panose="020F0502020204030204"/>
                          <a:cs typeface="Calibri" panose="020F0502020204030204"/>
                        </a:rPr>
                        <a:t>oltage</a:t>
                      </a:r>
                      <a:endParaRPr sz="1000" dirty="0">
                        <a:latin typeface="Calibri" panose="020F0502020204030204"/>
                        <a:ea typeface="Calibri" panose="020F0502020204030204"/>
                        <a:cs typeface="Calibri" panose="020F0502020204030204"/>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solidFill>
                      <a:srgbClr val="F2F3F4"/>
                    </a:solidFill>
                  </a:tcPr>
                </a:tc>
                <a:tc>
                  <a:txBody>
                    <a:bodyPr/>
                    <a:p>
                      <a:pPr algn="ctr" rtl="0" eaLnBrk="0">
                        <a:lnSpc>
                          <a:spcPct val="100000"/>
                        </a:lnSpc>
                      </a:pPr>
                      <a:endParaRPr sz="1000" dirty="0">
                        <a:latin typeface="Arial" panose="020B0604020202020204"/>
                        <a:ea typeface="Arial" panose="020B0604020202020204"/>
                        <a:cs typeface="Arial" panose="020B0604020202020204"/>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solidFill>
                      <a:srgbClr val="F2F3F4"/>
                    </a:solidFill>
                  </a:tcPr>
                </a:tc>
                <a:tc>
                  <a:txBody>
                    <a:bodyPr/>
                    <a:p>
                      <a:pPr algn="ctr" rtl="0" eaLnBrk="0">
                        <a:lnSpc>
                          <a:spcPct val="137000"/>
                        </a:lnSpc>
                      </a:pPr>
                      <a:r>
                        <a:rPr sz="1000" kern="0" spc="-10" dirty="0">
                          <a:solidFill>
                            <a:srgbClr val="000000">
                              <a:alpha val="100000"/>
                            </a:srgbClr>
                          </a:solidFill>
                          <a:latin typeface="Calibri" panose="020F0502020204030204"/>
                          <a:ea typeface="Calibri" panose="020F0502020204030204"/>
                          <a:cs typeface="Calibri" panose="020F0502020204030204"/>
                        </a:rPr>
                        <a:t>220</a:t>
                      </a:r>
                      <a:endParaRPr sz="1000" dirty="0">
                        <a:latin typeface="Calibri" panose="020F0502020204030204"/>
                        <a:ea typeface="Calibri" panose="020F0502020204030204"/>
                        <a:cs typeface="Calibri" panose="020F0502020204030204"/>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solidFill>
                      <a:srgbClr val="F2F3F4"/>
                    </a:solidFill>
                  </a:tcPr>
                </a:tc>
                <a:tc>
                  <a:txBody>
                    <a:bodyPr/>
                    <a:p>
                      <a:pPr algn="ctr" rtl="0" eaLnBrk="0">
                        <a:lnSpc>
                          <a:spcPct val="100000"/>
                        </a:lnSpc>
                      </a:pPr>
                      <a:endParaRPr sz="1000" dirty="0">
                        <a:latin typeface="Arial" panose="020B0604020202020204"/>
                        <a:ea typeface="Arial" panose="020B0604020202020204"/>
                        <a:cs typeface="Arial" panose="020B0604020202020204"/>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solidFill>
                      <a:srgbClr val="F2F3F4"/>
                    </a:solidFill>
                  </a:tcPr>
                </a:tc>
                <a:tc>
                  <a:txBody>
                    <a:bodyPr/>
                    <a:p>
                      <a:pPr algn="ctr" rtl="0" eaLnBrk="0">
                        <a:lnSpc>
                          <a:spcPct val="114000"/>
                        </a:lnSpc>
                      </a:pPr>
                      <a:r>
                        <a:rPr sz="1000" kern="0" spc="10" dirty="0">
                          <a:solidFill>
                            <a:srgbClr val="000000">
                              <a:alpha val="100000"/>
                            </a:srgbClr>
                          </a:solidFill>
                          <a:latin typeface="Calibri" panose="020F0502020204030204"/>
                          <a:ea typeface="Calibri" panose="020F0502020204030204"/>
                          <a:cs typeface="Calibri" panose="020F0502020204030204"/>
                        </a:rPr>
                        <a:t>V</a:t>
                      </a:r>
                      <a:r>
                        <a:rPr sz="1000" kern="0" spc="30" dirty="0">
                          <a:solidFill>
                            <a:srgbClr val="000000">
                              <a:alpha val="100000"/>
                            </a:srgbClr>
                          </a:solidFill>
                          <a:latin typeface="Calibri" panose="020F0502020204030204"/>
                          <a:ea typeface="Calibri" panose="020F0502020204030204"/>
                          <a:cs typeface="Calibri" panose="020F0502020204030204"/>
                        </a:rPr>
                        <a:t> </a:t>
                      </a:r>
                      <a:r>
                        <a:rPr sz="1000" kern="0" spc="10" dirty="0">
                          <a:solidFill>
                            <a:srgbClr val="000000">
                              <a:alpha val="100000"/>
                            </a:srgbClr>
                          </a:solidFill>
                          <a:latin typeface="Calibri" panose="020F0502020204030204"/>
                          <a:ea typeface="Calibri" panose="020F0502020204030204"/>
                          <a:cs typeface="Calibri" panose="020F0502020204030204"/>
                        </a:rPr>
                        <a:t>AC</a:t>
                      </a:r>
                      <a:endParaRPr sz="1000" dirty="0">
                        <a:latin typeface="Calibri" panose="020F0502020204030204"/>
                        <a:ea typeface="Calibri" panose="020F0502020204030204"/>
                        <a:cs typeface="Calibri" panose="020F0502020204030204"/>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solidFill>
                      <a:srgbClr val="F2F3F4"/>
                    </a:solidFill>
                  </a:tcPr>
                </a:tc>
              </a:tr>
              <a:tr h="224155">
                <a:tc>
                  <a:txBody>
                    <a:bodyPr/>
                    <a:p>
                      <a:pPr algn="l" rtl="0" eaLnBrk="0">
                        <a:lnSpc>
                          <a:spcPct val="104000"/>
                        </a:lnSpc>
                      </a:pPr>
                      <a:endParaRPr sz="300" dirty="0">
                        <a:latin typeface="Arial" panose="020B0604020202020204"/>
                        <a:ea typeface="Arial" panose="020B0604020202020204"/>
                        <a:cs typeface="Arial" panose="020B0604020202020204"/>
                      </a:endParaRPr>
                    </a:p>
                    <a:p>
                      <a:pPr marL="94615" algn="l" rtl="0" eaLnBrk="0">
                        <a:lnSpc>
                          <a:spcPct val="75000"/>
                        </a:lnSpc>
                        <a:spcBef>
                          <a:spcPts val="0"/>
                        </a:spcBef>
                      </a:pPr>
                      <a:r>
                        <a:rPr sz="1000" kern="0" spc="10" dirty="0">
                          <a:solidFill>
                            <a:srgbClr val="000000">
                              <a:alpha val="100000"/>
                            </a:srgbClr>
                          </a:solidFill>
                          <a:latin typeface="Calibri" panose="020F0502020204030204"/>
                          <a:ea typeface="Calibri" panose="020F0502020204030204"/>
                          <a:cs typeface="Calibri" panose="020F0502020204030204"/>
                        </a:rPr>
                        <a:t>In-Out</a:t>
                      </a:r>
                      <a:r>
                        <a:rPr sz="1000" kern="0" spc="100" dirty="0">
                          <a:solidFill>
                            <a:srgbClr val="000000">
                              <a:alpha val="100000"/>
                            </a:srgbClr>
                          </a:solidFill>
                          <a:latin typeface="Calibri" panose="020F0502020204030204"/>
                          <a:ea typeface="Calibri" panose="020F0502020204030204"/>
                          <a:cs typeface="Calibri" panose="020F0502020204030204"/>
                        </a:rPr>
                        <a:t> </a:t>
                      </a:r>
                      <a:r>
                        <a:rPr sz="1000" kern="0" spc="10" dirty="0">
                          <a:solidFill>
                            <a:srgbClr val="000000">
                              <a:alpha val="100000"/>
                            </a:srgbClr>
                          </a:solidFill>
                          <a:latin typeface="Calibri" panose="020F0502020204030204"/>
                          <a:ea typeface="Calibri" panose="020F0502020204030204"/>
                          <a:cs typeface="Calibri" panose="020F0502020204030204"/>
                        </a:rPr>
                        <a:t>impedance</a:t>
                      </a:r>
                      <a:endParaRPr sz="1000" dirty="0">
                        <a:latin typeface="Calibri" panose="020F0502020204030204"/>
                        <a:ea typeface="Calibri" panose="020F0502020204030204"/>
                        <a:cs typeface="Calibri" panose="020F0502020204030204"/>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solidFill>
                      <a:srgbClr val="D1D2D4"/>
                    </a:solidFill>
                  </a:tcPr>
                </a:tc>
                <a:tc>
                  <a:txBody>
                    <a:bodyPr/>
                    <a:p>
                      <a:pPr algn="ctr" rtl="0" eaLnBrk="0">
                        <a:lnSpc>
                          <a:spcPct val="100000"/>
                        </a:lnSpc>
                      </a:pPr>
                      <a:endParaRPr sz="1000" dirty="0">
                        <a:latin typeface="Arial" panose="020B0604020202020204"/>
                        <a:ea typeface="Arial" panose="020B0604020202020204"/>
                        <a:cs typeface="Arial" panose="020B0604020202020204"/>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solidFill>
                      <a:srgbClr val="D1D2D4"/>
                    </a:solidFill>
                  </a:tcPr>
                </a:tc>
                <a:tc>
                  <a:txBody>
                    <a:bodyPr/>
                    <a:p>
                      <a:pPr algn="ctr" rtl="0" eaLnBrk="0">
                        <a:lnSpc>
                          <a:spcPct val="125000"/>
                        </a:lnSpc>
                      </a:pPr>
                      <a:r>
                        <a:rPr sz="1000" kern="0" spc="-20" dirty="0">
                          <a:solidFill>
                            <a:srgbClr val="000000">
                              <a:alpha val="100000"/>
                            </a:srgbClr>
                          </a:solidFill>
                          <a:latin typeface="Calibri" panose="020F0502020204030204"/>
                          <a:ea typeface="Calibri" panose="020F0502020204030204"/>
                          <a:cs typeface="Calibri" panose="020F0502020204030204"/>
                        </a:rPr>
                        <a:t>50</a:t>
                      </a:r>
                      <a:endParaRPr sz="1000" dirty="0">
                        <a:latin typeface="Calibri" panose="020F0502020204030204"/>
                        <a:ea typeface="Calibri" panose="020F0502020204030204"/>
                        <a:cs typeface="Calibri" panose="020F0502020204030204"/>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solidFill>
                      <a:srgbClr val="D1D2D4"/>
                    </a:solidFill>
                  </a:tcPr>
                </a:tc>
                <a:tc>
                  <a:txBody>
                    <a:bodyPr/>
                    <a:p>
                      <a:pPr algn="ctr" rtl="0" eaLnBrk="0">
                        <a:lnSpc>
                          <a:spcPct val="100000"/>
                        </a:lnSpc>
                      </a:pPr>
                      <a:endParaRPr sz="1000" dirty="0">
                        <a:latin typeface="Arial" panose="020B0604020202020204"/>
                        <a:ea typeface="Arial" panose="020B0604020202020204"/>
                        <a:cs typeface="Arial" panose="020B0604020202020204"/>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solidFill>
                      <a:srgbClr val="D1D2D4"/>
                    </a:solidFill>
                  </a:tcPr>
                </a:tc>
                <a:tc>
                  <a:txBody>
                    <a:bodyPr/>
                    <a:p>
                      <a:pPr algn="ctr" rtl="0" eaLnBrk="0">
                        <a:lnSpc>
                          <a:spcPct val="126000"/>
                        </a:lnSpc>
                      </a:pPr>
                      <a:r>
                        <a:rPr sz="1000" kern="0" spc="-20" dirty="0">
                          <a:solidFill>
                            <a:srgbClr val="000000">
                              <a:alpha val="100000"/>
                            </a:srgbClr>
                          </a:solidFill>
                          <a:latin typeface="Calibri" panose="020F0502020204030204"/>
                          <a:ea typeface="Calibri" panose="020F0502020204030204"/>
                          <a:cs typeface="Calibri" panose="020F0502020204030204"/>
                        </a:rPr>
                        <a:t>Ω</a:t>
                      </a:r>
                      <a:endParaRPr sz="1000" dirty="0">
                        <a:latin typeface="Calibri" panose="020F0502020204030204"/>
                        <a:ea typeface="Calibri" panose="020F0502020204030204"/>
                        <a:cs typeface="Calibri" panose="020F0502020204030204"/>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solidFill>
                      <a:srgbClr val="D1D2D4"/>
                    </a:solidFill>
                  </a:tcPr>
                </a:tc>
              </a:tr>
              <a:tr h="226060">
                <a:tc>
                  <a:txBody>
                    <a:bodyPr/>
                    <a:p>
                      <a:pPr algn="l" rtl="0" eaLnBrk="0">
                        <a:lnSpc>
                          <a:spcPct val="109000"/>
                        </a:lnSpc>
                      </a:pPr>
                      <a:endParaRPr sz="300" dirty="0">
                        <a:latin typeface="Arial" panose="020B0604020202020204"/>
                        <a:ea typeface="Arial" panose="020B0604020202020204"/>
                        <a:cs typeface="Arial" panose="020B0604020202020204"/>
                      </a:endParaRPr>
                    </a:p>
                    <a:p>
                      <a:pPr marL="90170" algn="l" rtl="0" eaLnBrk="0">
                        <a:lnSpc>
                          <a:spcPct val="73000"/>
                        </a:lnSpc>
                        <a:spcBef>
                          <a:spcPts val="5"/>
                        </a:spcBef>
                      </a:pPr>
                      <a:r>
                        <a:rPr sz="1000" kern="0" spc="20" dirty="0">
                          <a:solidFill>
                            <a:srgbClr val="000000">
                              <a:alpha val="100000"/>
                            </a:srgbClr>
                          </a:solidFill>
                          <a:latin typeface="Calibri" panose="020F0502020204030204"/>
                          <a:ea typeface="Calibri" panose="020F0502020204030204"/>
                          <a:cs typeface="Calibri" panose="020F0502020204030204"/>
                        </a:rPr>
                        <a:t>Consumpti</a:t>
                      </a:r>
                      <a:r>
                        <a:rPr sz="1000" kern="0" spc="10" dirty="0">
                          <a:solidFill>
                            <a:srgbClr val="000000">
                              <a:alpha val="100000"/>
                            </a:srgbClr>
                          </a:solidFill>
                          <a:latin typeface="Calibri" panose="020F0502020204030204"/>
                          <a:ea typeface="Calibri" panose="020F0502020204030204"/>
                          <a:cs typeface="Calibri" panose="020F0502020204030204"/>
                        </a:rPr>
                        <a:t>on</a:t>
                      </a:r>
                      <a:endParaRPr sz="1000" dirty="0">
                        <a:latin typeface="Calibri" panose="020F0502020204030204"/>
                        <a:ea typeface="Calibri" panose="020F0502020204030204"/>
                        <a:cs typeface="Calibri" panose="020F0502020204030204"/>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solidFill>
                      <a:srgbClr val="F2F3F4"/>
                    </a:solidFill>
                  </a:tcPr>
                </a:tc>
                <a:tc>
                  <a:txBody>
                    <a:bodyPr/>
                    <a:p>
                      <a:pPr algn="ctr" rtl="0" eaLnBrk="0">
                        <a:lnSpc>
                          <a:spcPct val="100000"/>
                        </a:lnSpc>
                      </a:pPr>
                      <a:endParaRPr sz="1000" dirty="0">
                        <a:latin typeface="Arial" panose="020B0604020202020204"/>
                        <a:ea typeface="Arial" panose="020B0604020202020204"/>
                        <a:cs typeface="Arial" panose="020B0604020202020204"/>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solidFill>
                      <a:srgbClr val="F2F3F4"/>
                    </a:solidFill>
                  </a:tcPr>
                </a:tc>
                <a:tc>
                  <a:txBody>
                    <a:bodyPr/>
                    <a:p>
                      <a:pPr algn="ctr" rtl="0" eaLnBrk="0">
                        <a:lnSpc>
                          <a:spcPct val="100000"/>
                        </a:lnSpc>
                      </a:pPr>
                      <a:endParaRPr sz="1000" dirty="0">
                        <a:latin typeface="Arial" panose="020B0604020202020204"/>
                        <a:ea typeface="Arial" panose="020B0604020202020204"/>
                        <a:cs typeface="Arial" panose="020B0604020202020204"/>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solidFill>
                      <a:srgbClr val="F2F3F4"/>
                    </a:solidFill>
                  </a:tcPr>
                </a:tc>
                <a:tc>
                  <a:txBody>
                    <a:bodyPr/>
                    <a:p>
                      <a:pPr algn="ctr" rtl="0" eaLnBrk="0">
                        <a:lnSpc>
                          <a:spcPct val="101000"/>
                        </a:lnSpc>
                      </a:pPr>
                      <a:r>
                        <a:rPr sz="1000" kern="0" spc="-10" dirty="0">
                          <a:solidFill>
                            <a:srgbClr val="000000">
                              <a:alpha val="100000"/>
                            </a:srgbClr>
                          </a:solidFill>
                          <a:latin typeface="Calibri" panose="020F0502020204030204"/>
                          <a:ea typeface="Calibri" panose="020F0502020204030204"/>
                          <a:cs typeface="Calibri" panose="020F0502020204030204"/>
                        </a:rPr>
                        <a:t>600</a:t>
                      </a:r>
                      <a:endParaRPr sz="1000" dirty="0">
                        <a:latin typeface="Calibri" panose="020F0502020204030204"/>
                        <a:ea typeface="Calibri" panose="020F0502020204030204"/>
                        <a:cs typeface="Calibri" panose="020F0502020204030204"/>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solidFill>
                      <a:srgbClr val="F2F3F4"/>
                    </a:solidFill>
                  </a:tcPr>
                </a:tc>
                <a:tc>
                  <a:txBody>
                    <a:bodyPr/>
                    <a:p>
                      <a:pPr algn="ctr" rtl="0" eaLnBrk="0">
                        <a:lnSpc>
                          <a:spcPct val="127000"/>
                        </a:lnSpc>
                      </a:pPr>
                      <a:r>
                        <a:rPr sz="1000" kern="0" spc="-10" dirty="0">
                          <a:solidFill>
                            <a:srgbClr val="000000">
                              <a:alpha val="100000"/>
                            </a:srgbClr>
                          </a:solidFill>
                          <a:latin typeface="Calibri" panose="020F0502020204030204"/>
                          <a:ea typeface="Calibri" panose="020F0502020204030204"/>
                          <a:cs typeface="Calibri" panose="020F0502020204030204"/>
                        </a:rPr>
                        <a:t>W</a:t>
                      </a:r>
                      <a:endParaRPr sz="1000" dirty="0">
                        <a:latin typeface="Calibri" panose="020F0502020204030204"/>
                        <a:ea typeface="Calibri" panose="020F0502020204030204"/>
                        <a:cs typeface="Calibri" panose="020F0502020204030204"/>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solidFill>
                      <a:srgbClr val="F2F3F4"/>
                    </a:solidFill>
                  </a:tcPr>
                </a:tc>
              </a:tr>
            </a:tbl>
          </a:graphicData>
        </a:graphic>
      </p:graphicFrame>
      <p:graphicFrame>
        <p:nvGraphicFramePr>
          <p:cNvPr id="17" name="table 6"/>
          <p:cNvGraphicFramePr>
            <a:graphicFrameLocks noGrp="1"/>
          </p:cNvGraphicFramePr>
          <p:nvPr>
            <p:custDataLst>
              <p:tags r:id="rId14"/>
            </p:custDataLst>
          </p:nvPr>
        </p:nvGraphicFramePr>
        <p:xfrm>
          <a:off x="280670" y="7604760"/>
          <a:ext cx="7077075" cy="2013585"/>
        </p:xfrm>
        <a:graphic>
          <a:graphicData uri="http://schemas.openxmlformats.org/drawingml/2006/table">
            <a:tbl>
              <a:tblPr/>
              <a:tblGrid>
                <a:gridCol w="2101215"/>
                <a:gridCol w="4037965"/>
                <a:gridCol w="937895"/>
              </a:tblGrid>
              <a:tr h="248285">
                <a:tc>
                  <a:txBody>
                    <a:bodyPr/>
                    <a:p>
                      <a:pPr algn="l" rtl="0" eaLnBrk="0">
                        <a:lnSpc>
                          <a:spcPct val="103000"/>
                        </a:lnSpc>
                      </a:pPr>
                      <a:endParaRPr sz="300" dirty="0">
                        <a:solidFill>
                          <a:schemeClr val="bg1"/>
                        </a:solidFill>
                        <a:latin typeface="Arial" panose="020B0604020202020204"/>
                        <a:ea typeface="Arial" panose="020B0604020202020204"/>
                        <a:cs typeface="Arial" panose="020B0604020202020204"/>
                      </a:endParaRPr>
                    </a:p>
                    <a:p>
                      <a:pPr marL="709295" algn="l" rtl="0" eaLnBrk="0">
                        <a:lnSpc>
                          <a:spcPct val="67000"/>
                        </a:lnSpc>
                        <a:spcBef>
                          <a:spcPts val="5"/>
                        </a:spcBef>
                      </a:pPr>
                      <a:r>
                        <a:rPr sz="900" b="1" kern="0" spc="-30" dirty="0">
                          <a:solidFill>
                            <a:schemeClr val="bg1">
                              <a:alpha val="100000"/>
                            </a:schemeClr>
                          </a:solidFill>
                          <a:latin typeface="Calibri" panose="020F0502020204030204"/>
                          <a:ea typeface="Calibri" panose="020F0502020204030204"/>
                          <a:cs typeface="Calibri" panose="020F0502020204030204"/>
                        </a:rPr>
                        <a:t>P</a:t>
                      </a:r>
                      <a:r>
                        <a:rPr sz="800" b="1" kern="0" spc="-30" dirty="0">
                          <a:solidFill>
                            <a:schemeClr val="bg1">
                              <a:alpha val="100000"/>
                            </a:schemeClr>
                          </a:solidFill>
                          <a:latin typeface="Calibri" panose="020F0502020204030204"/>
                          <a:ea typeface="Calibri" panose="020F0502020204030204"/>
                          <a:cs typeface="Calibri" panose="020F0502020204030204"/>
                        </a:rPr>
                        <a:t>ARAMETER</a:t>
                      </a:r>
                      <a:endParaRPr sz="800" b="1" kern="0" spc="-30" dirty="0">
                        <a:solidFill>
                          <a:schemeClr val="bg1">
                            <a:alpha val="100000"/>
                          </a:schemeClr>
                        </a:solidFill>
                        <a:latin typeface="Calibri" panose="020F0502020204030204"/>
                        <a:ea typeface="Calibri" panose="020F0502020204030204"/>
                        <a:cs typeface="Calibri" panose="020F0502020204030204"/>
                      </a:endParaRPr>
                    </a:p>
                  </a:txBody>
                  <a:tcPr marL="0" marR="0" marT="0" marB="0" vert="horz">
                    <a:lnL w="12700" cap="flat" cmpd="sng" algn="ctr">
                      <a:solidFill>
                        <a:schemeClr val="tx1"/>
                      </a:solidFill>
                      <a:prstDash val="solid"/>
                      <a:round/>
                      <a:headEnd type="none" w="med" len="med"/>
                      <a:tailEnd type="none" w="med" len="med"/>
                    </a:lnL>
                    <a:lnR w="3175" cap="flat" cmpd="sng" algn="ctr">
                      <a:solidFill>
                        <a:srgbClr val="000000"/>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21294D"/>
                    </a:solidFill>
                  </a:tcPr>
                </a:tc>
                <a:tc>
                  <a:txBody>
                    <a:bodyPr/>
                    <a:p>
                      <a:pPr algn="l" rtl="0" eaLnBrk="0">
                        <a:lnSpc>
                          <a:spcPct val="103000"/>
                        </a:lnSpc>
                      </a:pPr>
                      <a:endParaRPr sz="300" dirty="0">
                        <a:solidFill>
                          <a:schemeClr val="bg1"/>
                        </a:solidFill>
                        <a:latin typeface="Arial" panose="020B0604020202020204"/>
                        <a:ea typeface="Arial" panose="020B0604020202020204"/>
                        <a:cs typeface="Arial" panose="020B0604020202020204"/>
                      </a:endParaRPr>
                    </a:p>
                    <a:p>
                      <a:pPr marL="1692275" algn="l" rtl="0" eaLnBrk="0">
                        <a:lnSpc>
                          <a:spcPct val="68000"/>
                        </a:lnSpc>
                        <a:spcBef>
                          <a:spcPts val="0"/>
                        </a:spcBef>
                      </a:pPr>
                      <a:r>
                        <a:rPr sz="900" b="1" kern="0" spc="-10" dirty="0">
                          <a:solidFill>
                            <a:schemeClr val="bg1">
                              <a:alpha val="100000"/>
                            </a:schemeClr>
                          </a:solidFill>
                          <a:latin typeface="Calibri" panose="020F0502020204030204"/>
                          <a:ea typeface="Calibri" panose="020F0502020204030204"/>
                          <a:cs typeface="Calibri" panose="020F0502020204030204"/>
                        </a:rPr>
                        <a:t>V</a:t>
                      </a:r>
                      <a:r>
                        <a:rPr sz="800" b="1" kern="0" spc="-10" dirty="0">
                          <a:solidFill>
                            <a:schemeClr val="bg1">
                              <a:alpha val="100000"/>
                            </a:schemeClr>
                          </a:solidFill>
                          <a:latin typeface="Calibri" panose="020F0502020204030204"/>
                          <a:ea typeface="Calibri" panose="020F0502020204030204"/>
                          <a:cs typeface="Calibri" panose="020F0502020204030204"/>
                        </a:rPr>
                        <a:t>ALUE</a:t>
                      </a:r>
                      <a:endParaRPr sz="800" b="1" kern="0" spc="-10" dirty="0">
                        <a:solidFill>
                          <a:schemeClr val="bg1">
                            <a:alpha val="100000"/>
                          </a:schemeClr>
                        </a:solidFill>
                        <a:latin typeface="Calibri" panose="020F0502020204030204"/>
                        <a:ea typeface="Calibri" panose="020F0502020204030204"/>
                        <a:cs typeface="Calibri" panose="020F0502020204030204"/>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21294D"/>
                    </a:solidFill>
                  </a:tcPr>
                </a:tc>
                <a:tc>
                  <a:txBody>
                    <a:bodyPr/>
                    <a:p>
                      <a:pPr algn="l" rtl="0" eaLnBrk="0">
                        <a:lnSpc>
                          <a:spcPct val="103000"/>
                        </a:lnSpc>
                      </a:pPr>
                      <a:endParaRPr sz="300" dirty="0">
                        <a:solidFill>
                          <a:schemeClr val="bg1"/>
                        </a:solidFill>
                        <a:latin typeface="Arial" panose="020B0604020202020204"/>
                        <a:ea typeface="Arial" panose="020B0604020202020204"/>
                        <a:cs typeface="Arial" panose="020B0604020202020204"/>
                      </a:endParaRPr>
                    </a:p>
                    <a:p>
                      <a:pPr marL="332105" algn="l" rtl="0" eaLnBrk="0">
                        <a:lnSpc>
                          <a:spcPct val="67000"/>
                        </a:lnSpc>
                        <a:spcBef>
                          <a:spcPts val="5"/>
                        </a:spcBef>
                      </a:pPr>
                      <a:r>
                        <a:rPr sz="900" b="1" kern="0" spc="-20" dirty="0">
                          <a:solidFill>
                            <a:schemeClr val="bg1">
                              <a:alpha val="100000"/>
                            </a:schemeClr>
                          </a:solidFill>
                          <a:latin typeface="Calibri" panose="020F0502020204030204"/>
                          <a:ea typeface="Calibri" panose="020F0502020204030204"/>
                          <a:cs typeface="Calibri" panose="020F0502020204030204"/>
                        </a:rPr>
                        <a:t>U</a:t>
                      </a:r>
                      <a:r>
                        <a:rPr sz="800" b="1" kern="0" spc="-20" dirty="0">
                          <a:solidFill>
                            <a:schemeClr val="bg1">
                              <a:alpha val="100000"/>
                            </a:schemeClr>
                          </a:solidFill>
                          <a:latin typeface="Calibri" panose="020F0502020204030204"/>
                          <a:ea typeface="Calibri" panose="020F0502020204030204"/>
                          <a:cs typeface="Calibri" panose="020F0502020204030204"/>
                        </a:rPr>
                        <a:t>NIT</a:t>
                      </a:r>
                      <a:endParaRPr sz="800" b="1" kern="0" spc="-20" dirty="0">
                        <a:solidFill>
                          <a:schemeClr val="bg1">
                            <a:alpha val="100000"/>
                          </a:schemeClr>
                        </a:solidFill>
                        <a:latin typeface="Calibri" panose="020F0502020204030204"/>
                        <a:ea typeface="Calibri" panose="020F0502020204030204"/>
                        <a:cs typeface="Calibri" panose="020F0502020204030204"/>
                      </a:endParaRPr>
                    </a:p>
                  </a:txBody>
                  <a:tcPr marL="0" marR="0" marT="0" marB="0" vert="horz">
                    <a:lnL w="3175"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21294D"/>
                    </a:solidFill>
                  </a:tcPr>
                </a:tc>
              </a:tr>
              <a:tr h="263525">
                <a:tc>
                  <a:txBody>
                    <a:bodyPr/>
                    <a:p>
                      <a:pPr algn="l" rtl="0" eaLnBrk="0">
                        <a:lnSpc>
                          <a:spcPct val="141000"/>
                        </a:lnSpc>
                      </a:pPr>
                      <a:endParaRPr sz="200" dirty="0">
                        <a:latin typeface="Arial" panose="020B0604020202020204"/>
                        <a:ea typeface="Arial" panose="020B0604020202020204"/>
                        <a:cs typeface="Arial" panose="020B0604020202020204"/>
                      </a:endParaRPr>
                    </a:p>
                    <a:p>
                      <a:pPr marL="95250" algn="l" rtl="0" eaLnBrk="0">
                        <a:lnSpc>
                          <a:spcPct val="77000"/>
                        </a:lnSpc>
                        <a:spcBef>
                          <a:spcPts val="0"/>
                        </a:spcBef>
                      </a:pPr>
                      <a:r>
                        <a:rPr sz="900" kern="0" spc="0" dirty="0">
                          <a:solidFill>
                            <a:srgbClr val="000000">
                              <a:alpha val="100000"/>
                            </a:srgbClr>
                          </a:solidFill>
                          <a:latin typeface="Calibri" panose="020F0502020204030204"/>
                          <a:ea typeface="Calibri" panose="020F0502020204030204"/>
                          <a:cs typeface="Calibri" panose="020F0502020204030204"/>
                        </a:rPr>
                        <a:t>Dimensions</a:t>
                      </a:r>
                      <a:r>
                        <a:rPr sz="900" kern="0" spc="170" dirty="0">
                          <a:solidFill>
                            <a:srgbClr val="000000">
                              <a:alpha val="100000"/>
                            </a:srgbClr>
                          </a:solidFill>
                          <a:latin typeface="Calibri" panose="020F0502020204030204"/>
                          <a:ea typeface="Calibri" panose="020F0502020204030204"/>
                          <a:cs typeface="Calibri" panose="020F0502020204030204"/>
                        </a:rPr>
                        <a:t> </a:t>
                      </a:r>
                      <a:r>
                        <a:rPr sz="900" kern="0" spc="0" dirty="0">
                          <a:solidFill>
                            <a:srgbClr val="000000">
                              <a:alpha val="100000"/>
                            </a:srgbClr>
                          </a:solidFill>
                          <a:latin typeface="Calibri" panose="020F0502020204030204"/>
                          <a:ea typeface="Calibri" panose="020F0502020204030204"/>
                          <a:cs typeface="Calibri" panose="020F0502020204030204"/>
                        </a:rPr>
                        <a:t>(L x</a:t>
                      </a:r>
                      <a:r>
                        <a:rPr sz="900" kern="0" spc="70" dirty="0">
                          <a:solidFill>
                            <a:srgbClr val="000000">
                              <a:alpha val="100000"/>
                            </a:srgbClr>
                          </a:solidFill>
                          <a:latin typeface="Calibri" panose="020F0502020204030204"/>
                          <a:ea typeface="Calibri" panose="020F0502020204030204"/>
                          <a:cs typeface="Calibri" panose="020F0502020204030204"/>
                        </a:rPr>
                        <a:t> </a:t>
                      </a:r>
                      <a:r>
                        <a:rPr sz="900" kern="0" spc="0" dirty="0">
                          <a:solidFill>
                            <a:srgbClr val="000000">
                              <a:alpha val="100000"/>
                            </a:srgbClr>
                          </a:solidFill>
                          <a:latin typeface="Calibri" panose="020F0502020204030204"/>
                          <a:ea typeface="Calibri" panose="020F0502020204030204"/>
                          <a:cs typeface="Calibri" panose="020F0502020204030204"/>
                        </a:rPr>
                        <a:t>W</a:t>
                      </a:r>
                      <a:r>
                        <a:rPr sz="900" kern="0" spc="40" dirty="0">
                          <a:solidFill>
                            <a:srgbClr val="000000">
                              <a:alpha val="100000"/>
                            </a:srgbClr>
                          </a:solidFill>
                          <a:latin typeface="Calibri" panose="020F0502020204030204"/>
                          <a:ea typeface="Calibri" panose="020F0502020204030204"/>
                          <a:cs typeface="Calibri" panose="020F0502020204030204"/>
                        </a:rPr>
                        <a:t> </a:t>
                      </a:r>
                      <a:r>
                        <a:rPr sz="900" kern="0" spc="0" dirty="0">
                          <a:solidFill>
                            <a:srgbClr val="000000">
                              <a:alpha val="100000"/>
                            </a:srgbClr>
                          </a:solidFill>
                          <a:latin typeface="Calibri" panose="020F0502020204030204"/>
                          <a:ea typeface="Calibri" panose="020F0502020204030204"/>
                          <a:cs typeface="Calibri" panose="020F0502020204030204"/>
                        </a:rPr>
                        <a:t>x  </a:t>
                      </a:r>
                      <a:r>
                        <a:rPr sz="900" kern="0" spc="-10" dirty="0">
                          <a:solidFill>
                            <a:srgbClr val="000000">
                              <a:alpha val="100000"/>
                            </a:srgbClr>
                          </a:solidFill>
                          <a:latin typeface="Calibri" panose="020F0502020204030204"/>
                          <a:ea typeface="Calibri" panose="020F0502020204030204"/>
                          <a:cs typeface="Calibri" panose="020F0502020204030204"/>
                        </a:rPr>
                        <a:t>H)</a:t>
                      </a:r>
                      <a:endParaRPr sz="900" dirty="0">
                        <a:latin typeface="Calibri" panose="020F0502020204030204"/>
                        <a:ea typeface="Calibri" panose="020F0502020204030204"/>
                        <a:cs typeface="Calibri" panose="020F0502020204030204"/>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12700" cap="flat" cmpd="sng" algn="ctr">
                      <a:solidFill>
                        <a:schemeClr val="tx1"/>
                      </a:solidFill>
                      <a:prstDash val="solid"/>
                      <a:round/>
                      <a:headEnd type="none" w="med" len="med"/>
                      <a:tailEnd type="none" w="med" len="med"/>
                    </a:lnT>
                    <a:lnB w="3175" cap="flat" cmpd="sng" algn="ctr">
                      <a:solidFill>
                        <a:srgbClr val="000000"/>
                      </a:solidFill>
                      <a:prstDash val="solid"/>
                      <a:round/>
                      <a:headEnd type="none" w="med" len="med"/>
                      <a:tailEnd type="none" w="med" len="med"/>
                    </a:lnB>
                    <a:solidFill>
                      <a:srgbClr val="F2F3F4"/>
                    </a:solidFill>
                  </a:tcPr>
                </a:tc>
                <a:tc>
                  <a:txBody>
                    <a:bodyPr/>
                    <a:p>
                      <a:pPr algn="l" rtl="0" eaLnBrk="0">
                        <a:lnSpc>
                          <a:spcPct val="132000"/>
                        </a:lnSpc>
                      </a:pPr>
                      <a:endParaRPr sz="200" dirty="0">
                        <a:latin typeface="Arial" panose="020B0604020202020204"/>
                        <a:ea typeface="Arial" panose="020B0604020202020204"/>
                        <a:cs typeface="Arial" panose="020B0604020202020204"/>
                      </a:endParaRPr>
                    </a:p>
                    <a:p>
                      <a:pPr marL="982345" algn="l" rtl="0" eaLnBrk="0">
                        <a:lnSpc>
                          <a:spcPct val="73000"/>
                        </a:lnSpc>
                        <a:spcBef>
                          <a:spcPts val="0"/>
                        </a:spcBef>
                      </a:pPr>
                      <a:r>
                        <a:rPr sz="900" kern="0" spc="0" dirty="0">
                          <a:solidFill>
                            <a:srgbClr val="000000">
                              <a:alpha val="100000"/>
                            </a:srgbClr>
                          </a:solidFill>
                          <a:latin typeface="Calibri" panose="020F0502020204030204"/>
                          <a:ea typeface="Calibri" panose="020F0502020204030204"/>
                          <a:cs typeface="Calibri" panose="020F0502020204030204"/>
                        </a:rPr>
                        <a:t>500</a:t>
                      </a:r>
                      <a:r>
                        <a:rPr sz="900" kern="0" spc="60" dirty="0">
                          <a:solidFill>
                            <a:srgbClr val="000000">
                              <a:alpha val="100000"/>
                            </a:srgbClr>
                          </a:solidFill>
                          <a:latin typeface="Calibri" panose="020F0502020204030204"/>
                          <a:ea typeface="Calibri" panose="020F0502020204030204"/>
                          <a:cs typeface="Calibri" panose="020F0502020204030204"/>
                        </a:rPr>
                        <a:t> </a:t>
                      </a:r>
                      <a:r>
                        <a:rPr sz="900" kern="0" spc="0" dirty="0">
                          <a:solidFill>
                            <a:srgbClr val="000000">
                              <a:alpha val="100000"/>
                            </a:srgbClr>
                          </a:solidFill>
                          <a:latin typeface="Calibri" panose="020F0502020204030204"/>
                          <a:ea typeface="Calibri" panose="020F0502020204030204"/>
                          <a:cs typeface="Calibri" panose="020F0502020204030204"/>
                        </a:rPr>
                        <a:t>x400</a:t>
                      </a:r>
                      <a:r>
                        <a:rPr sz="900" kern="0" spc="50" dirty="0">
                          <a:solidFill>
                            <a:srgbClr val="000000">
                              <a:alpha val="100000"/>
                            </a:srgbClr>
                          </a:solidFill>
                          <a:latin typeface="Calibri" panose="020F0502020204030204"/>
                          <a:ea typeface="Calibri" panose="020F0502020204030204"/>
                          <a:cs typeface="Calibri" panose="020F0502020204030204"/>
                        </a:rPr>
                        <a:t> </a:t>
                      </a:r>
                      <a:r>
                        <a:rPr sz="900" kern="0" spc="0" dirty="0">
                          <a:solidFill>
                            <a:srgbClr val="000000">
                              <a:alpha val="100000"/>
                            </a:srgbClr>
                          </a:solidFill>
                          <a:latin typeface="Calibri" panose="020F0502020204030204"/>
                          <a:ea typeface="Calibri" panose="020F0502020204030204"/>
                          <a:cs typeface="Calibri" panose="020F0502020204030204"/>
                        </a:rPr>
                        <a:t>x</a:t>
                      </a:r>
                      <a:r>
                        <a:rPr sz="900" kern="0" spc="80" dirty="0">
                          <a:solidFill>
                            <a:srgbClr val="000000">
                              <a:alpha val="100000"/>
                            </a:srgbClr>
                          </a:solidFill>
                          <a:latin typeface="Calibri" panose="020F0502020204030204"/>
                          <a:ea typeface="Calibri" panose="020F0502020204030204"/>
                          <a:cs typeface="Calibri" panose="020F0502020204030204"/>
                        </a:rPr>
                        <a:t> </a:t>
                      </a:r>
                      <a:r>
                        <a:rPr sz="900" kern="0" spc="0" dirty="0">
                          <a:solidFill>
                            <a:srgbClr val="000000">
                              <a:alpha val="100000"/>
                            </a:srgbClr>
                          </a:solidFill>
                          <a:latin typeface="Calibri" panose="020F0502020204030204"/>
                          <a:ea typeface="Calibri" panose="020F0502020204030204"/>
                          <a:cs typeface="Calibri" panose="020F0502020204030204"/>
                        </a:rPr>
                        <a:t>201</a:t>
                      </a:r>
                      <a:r>
                        <a:rPr sz="900" kern="0" spc="120" dirty="0">
                          <a:solidFill>
                            <a:srgbClr val="000000">
                              <a:alpha val="100000"/>
                            </a:srgbClr>
                          </a:solidFill>
                          <a:latin typeface="Calibri" panose="020F0502020204030204"/>
                          <a:ea typeface="Calibri" panose="020F0502020204030204"/>
                          <a:cs typeface="Calibri" panose="020F0502020204030204"/>
                        </a:rPr>
                        <a:t> </a:t>
                      </a:r>
                      <a:r>
                        <a:rPr sz="900" kern="0" spc="0" dirty="0">
                          <a:solidFill>
                            <a:srgbClr val="000000">
                              <a:alpha val="100000"/>
                            </a:srgbClr>
                          </a:solidFill>
                          <a:latin typeface="Calibri" panose="020F0502020204030204"/>
                          <a:ea typeface="Calibri" panose="020F0502020204030204"/>
                          <a:cs typeface="Calibri" panose="020F0502020204030204"/>
                        </a:rPr>
                        <a:t>(Include</a:t>
                      </a:r>
                      <a:r>
                        <a:rPr sz="900" kern="0" spc="100" dirty="0">
                          <a:solidFill>
                            <a:srgbClr val="000000">
                              <a:alpha val="100000"/>
                            </a:srgbClr>
                          </a:solidFill>
                          <a:latin typeface="Calibri" panose="020F0502020204030204"/>
                          <a:ea typeface="Calibri" panose="020F0502020204030204"/>
                          <a:cs typeface="Calibri" panose="020F0502020204030204"/>
                        </a:rPr>
                        <a:t> </a:t>
                      </a:r>
                      <a:r>
                        <a:rPr sz="900" kern="0" spc="0" dirty="0">
                          <a:solidFill>
                            <a:srgbClr val="000000">
                              <a:alpha val="100000"/>
                            </a:srgbClr>
                          </a:solidFill>
                          <a:latin typeface="Calibri" panose="020F0502020204030204"/>
                          <a:ea typeface="Calibri" panose="020F0502020204030204"/>
                          <a:cs typeface="Calibri" panose="020F0502020204030204"/>
                        </a:rPr>
                        <a:t>ant</a:t>
                      </a:r>
                      <a:r>
                        <a:rPr sz="900" kern="0" spc="-10" dirty="0">
                          <a:solidFill>
                            <a:srgbClr val="000000">
                              <a:alpha val="100000"/>
                            </a:srgbClr>
                          </a:solidFill>
                          <a:latin typeface="Calibri" panose="020F0502020204030204"/>
                          <a:ea typeface="Calibri" panose="020F0502020204030204"/>
                          <a:cs typeface="Calibri" panose="020F0502020204030204"/>
                        </a:rPr>
                        <a:t>enna)</a:t>
                      </a:r>
                      <a:endParaRPr sz="900" dirty="0">
                        <a:latin typeface="Calibri" panose="020F0502020204030204"/>
                        <a:ea typeface="Calibri" panose="020F0502020204030204"/>
                        <a:cs typeface="Calibri" panose="020F0502020204030204"/>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12700" cap="flat" cmpd="sng" algn="ctr">
                      <a:solidFill>
                        <a:schemeClr val="tx1"/>
                      </a:solidFill>
                      <a:prstDash val="solid"/>
                      <a:round/>
                      <a:headEnd type="none" w="med" len="med"/>
                      <a:tailEnd type="none" w="med" len="med"/>
                    </a:lnT>
                    <a:lnB w="3175" cap="flat" cmpd="sng" algn="ctr">
                      <a:solidFill>
                        <a:srgbClr val="000000"/>
                      </a:solidFill>
                      <a:prstDash val="solid"/>
                      <a:round/>
                      <a:headEnd type="none" w="med" len="med"/>
                      <a:tailEnd type="none" w="med" len="med"/>
                    </a:lnB>
                    <a:solidFill>
                      <a:srgbClr val="F2F3F4"/>
                    </a:solidFill>
                  </a:tcPr>
                </a:tc>
                <a:tc>
                  <a:txBody>
                    <a:bodyPr/>
                    <a:p>
                      <a:pPr algn="l" rtl="0" eaLnBrk="0">
                        <a:lnSpc>
                          <a:spcPct val="123000"/>
                        </a:lnSpc>
                      </a:pPr>
                      <a:endParaRPr sz="400" dirty="0">
                        <a:latin typeface="Arial" panose="020B0604020202020204"/>
                        <a:ea typeface="Arial" panose="020B0604020202020204"/>
                        <a:cs typeface="Arial" panose="020B0604020202020204"/>
                      </a:endParaRPr>
                    </a:p>
                    <a:p>
                      <a:pPr marL="321945" algn="l" rtl="0" eaLnBrk="0">
                        <a:lnSpc>
                          <a:spcPts val="560"/>
                        </a:lnSpc>
                        <a:spcBef>
                          <a:spcPts val="0"/>
                        </a:spcBef>
                      </a:pPr>
                      <a:r>
                        <a:rPr sz="900" kern="0" spc="-10" dirty="0">
                          <a:solidFill>
                            <a:srgbClr val="000000">
                              <a:alpha val="100000"/>
                            </a:srgbClr>
                          </a:solidFill>
                          <a:latin typeface="Calibri" panose="020F0502020204030204"/>
                          <a:ea typeface="Calibri" panose="020F0502020204030204"/>
                          <a:cs typeface="Calibri" panose="020F0502020204030204"/>
                        </a:rPr>
                        <a:t>mm</a:t>
                      </a:r>
                      <a:endParaRPr sz="900" dirty="0">
                        <a:latin typeface="Calibri" panose="020F0502020204030204"/>
                        <a:ea typeface="Calibri" panose="020F0502020204030204"/>
                        <a:cs typeface="Calibri" panose="020F0502020204030204"/>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12700" cap="flat" cmpd="sng" algn="ctr">
                      <a:solidFill>
                        <a:schemeClr val="tx1"/>
                      </a:solidFill>
                      <a:prstDash val="solid"/>
                      <a:round/>
                      <a:headEnd type="none" w="med" len="med"/>
                      <a:tailEnd type="none" w="med" len="med"/>
                    </a:lnT>
                    <a:lnB w="3175" cap="flat" cmpd="sng" algn="ctr">
                      <a:solidFill>
                        <a:srgbClr val="000000"/>
                      </a:solidFill>
                      <a:prstDash val="solid"/>
                      <a:round/>
                      <a:headEnd type="none" w="med" len="med"/>
                      <a:tailEnd type="none" w="med" len="med"/>
                    </a:lnB>
                    <a:solidFill>
                      <a:srgbClr val="F2F3F4"/>
                    </a:solidFill>
                  </a:tcPr>
                </a:tc>
              </a:tr>
              <a:tr h="251460">
                <a:tc>
                  <a:txBody>
                    <a:bodyPr/>
                    <a:p>
                      <a:pPr algn="l" rtl="0" eaLnBrk="0">
                        <a:lnSpc>
                          <a:spcPct val="132000"/>
                        </a:lnSpc>
                      </a:pPr>
                      <a:endParaRPr sz="200" dirty="0">
                        <a:latin typeface="Arial" panose="020B0604020202020204"/>
                        <a:ea typeface="Arial" panose="020B0604020202020204"/>
                        <a:cs typeface="Arial" panose="020B0604020202020204"/>
                      </a:endParaRPr>
                    </a:p>
                    <a:p>
                      <a:pPr marL="94615" algn="l" rtl="0" eaLnBrk="0">
                        <a:lnSpc>
                          <a:spcPct val="74000"/>
                        </a:lnSpc>
                        <a:spcBef>
                          <a:spcPts val="0"/>
                        </a:spcBef>
                      </a:pPr>
                      <a:r>
                        <a:rPr sz="900" kern="0" spc="0" dirty="0">
                          <a:solidFill>
                            <a:srgbClr val="000000">
                              <a:alpha val="100000"/>
                            </a:srgbClr>
                          </a:solidFill>
                          <a:latin typeface="Calibri" panose="020F0502020204030204"/>
                          <a:ea typeface="Calibri" panose="020F0502020204030204"/>
                          <a:cs typeface="Calibri" panose="020F0502020204030204"/>
                        </a:rPr>
                        <a:t>RF</a:t>
                      </a:r>
                      <a:r>
                        <a:rPr sz="900" kern="0" spc="20" dirty="0">
                          <a:solidFill>
                            <a:srgbClr val="000000">
                              <a:alpha val="100000"/>
                            </a:srgbClr>
                          </a:solidFill>
                          <a:latin typeface="Calibri" panose="020F0502020204030204"/>
                          <a:ea typeface="Calibri" panose="020F0502020204030204"/>
                          <a:cs typeface="Calibri" panose="020F0502020204030204"/>
                        </a:rPr>
                        <a:t>  </a:t>
                      </a:r>
                      <a:r>
                        <a:rPr sz="900" kern="0" spc="0" dirty="0">
                          <a:solidFill>
                            <a:srgbClr val="000000">
                              <a:alpha val="100000"/>
                            </a:srgbClr>
                          </a:solidFill>
                          <a:latin typeface="Calibri" panose="020F0502020204030204"/>
                          <a:ea typeface="Calibri" panose="020F0502020204030204"/>
                          <a:cs typeface="Calibri" panose="020F0502020204030204"/>
                        </a:rPr>
                        <a:t>Connectors</a:t>
                      </a:r>
                      <a:r>
                        <a:rPr sz="900" kern="0" spc="190" dirty="0">
                          <a:solidFill>
                            <a:srgbClr val="000000">
                              <a:alpha val="100000"/>
                            </a:srgbClr>
                          </a:solidFill>
                          <a:latin typeface="Calibri" panose="020F0502020204030204"/>
                          <a:ea typeface="Calibri" panose="020F0502020204030204"/>
                          <a:cs typeface="Calibri" panose="020F0502020204030204"/>
                        </a:rPr>
                        <a:t> </a:t>
                      </a:r>
                      <a:r>
                        <a:rPr sz="900" kern="0" spc="20" dirty="0">
                          <a:solidFill>
                            <a:srgbClr val="000000">
                              <a:alpha val="100000"/>
                            </a:srgbClr>
                          </a:solidFill>
                          <a:latin typeface="Calibri" panose="020F0502020204030204"/>
                          <a:ea typeface="Calibri" panose="020F0502020204030204"/>
                          <a:cs typeface="Calibri" panose="020F0502020204030204"/>
                        </a:rPr>
                        <a:t>(</a:t>
                      </a:r>
                      <a:r>
                        <a:rPr sz="900" kern="0" spc="0" dirty="0">
                          <a:solidFill>
                            <a:srgbClr val="000000">
                              <a:alpha val="100000"/>
                            </a:srgbClr>
                          </a:solidFill>
                          <a:latin typeface="Calibri" panose="020F0502020204030204"/>
                          <a:ea typeface="Calibri" panose="020F0502020204030204"/>
                          <a:cs typeface="Calibri" panose="020F0502020204030204"/>
                        </a:rPr>
                        <a:t>Output</a:t>
                      </a:r>
                      <a:r>
                        <a:rPr sz="900" kern="0" spc="20" dirty="0">
                          <a:solidFill>
                            <a:srgbClr val="000000">
                              <a:alpha val="100000"/>
                            </a:srgbClr>
                          </a:solidFill>
                          <a:latin typeface="Calibri" panose="020F0502020204030204"/>
                          <a:ea typeface="Calibri" panose="020F0502020204030204"/>
                          <a:cs typeface="Calibri" panose="020F0502020204030204"/>
                        </a:rPr>
                        <a:t>)</a:t>
                      </a:r>
                      <a:endParaRPr sz="900" dirty="0">
                        <a:latin typeface="Calibri" panose="020F0502020204030204"/>
                        <a:ea typeface="Calibri" panose="020F0502020204030204"/>
                        <a:cs typeface="Calibri" panose="020F0502020204030204"/>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solidFill>
                      <a:srgbClr val="D1D2D4"/>
                    </a:solidFill>
                  </a:tcPr>
                </a:tc>
                <a:tc>
                  <a:txBody>
                    <a:bodyPr/>
                    <a:p>
                      <a:pPr algn="l" rtl="0" eaLnBrk="0">
                        <a:lnSpc>
                          <a:spcPct val="106000"/>
                        </a:lnSpc>
                      </a:pPr>
                      <a:endParaRPr sz="300" dirty="0">
                        <a:latin typeface="Arial" panose="020B0604020202020204"/>
                        <a:ea typeface="Arial" panose="020B0604020202020204"/>
                        <a:cs typeface="Arial" panose="020B0604020202020204"/>
                      </a:endParaRPr>
                    </a:p>
                    <a:p>
                      <a:pPr marL="1270000" algn="l" rtl="0" eaLnBrk="0">
                        <a:lnSpc>
                          <a:spcPct val="72000"/>
                        </a:lnSpc>
                        <a:spcBef>
                          <a:spcPts val="0"/>
                        </a:spcBef>
                      </a:pPr>
                      <a:r>
                        <a:rPr sz="900" kern="0" spc="0" dirty="0">
                          <a:solidFill>
                            <a:srgbClr val="000000">
                              <a:alpha val="100000"/>
                            </a:srgbClr>
                          </a:solidFill>
                          <a:latin typeface="Calibri" panose="020F0502020204030204"/>
                          <a:ea typeface="Calibri" panose="020F0502020204030204"/>
                          <a:cs typeface="Calibri" panose="020F0502020204030204"/>
                        </a:rPr>
                        <a:t>Connect wit</a:t>
                      </a:r>
                      <a:r>
                        <a:rPr sz="900" kern="0" spc="-10" dirty="0">
                          <a:solidFill>
                            <a:srgbClr val="000000">
                              <a:alpha val="100000"/>
                            </a:srgbClr>
                          </a:solidFill>
                          <a:latin typeface="Calibri" panose="020F0502020204030204"/>
                          <a:ea typeface="Calibri" panose="020F0502020204030204"/>
                          <a:cs typeface="Calibri" panose="020F0502020204030204"/>
                        </a:rPr>
                        <a:t>h antenna</a:t>
                      </a:r>
                      <a:endParaRPr sz="900" dirty="0">
                        <a:latin typeface="Calibri" panose="020F0502020204030204"/>
                        <a:ea typeface="Calibri" panose="020F0502020204030204"/>
                        <a:cs typeface="Calibri" panose="020F0502020204030204"/>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solidFill>
                      <a:srgbClr val="D1D2D4"/>
                    </a:solidFill>
                  </a:tcPr>
                </a:tc>
                <a:tc>
                  <a:txBody>
                    <a:bodyPr/>
                    <a:p>
                      <a:pPr algn="l" rtl="0" eaLnBrk="0">
                        <a:lnSpc>
                          <a:spcPct val="102000"/>
                        </a:lnSpc>
                      </a:pPr>
                      <a:endParaRPr sz="700" dirty="0">
                        <a:latin typeface="Arial" panose="020B0604020202020204"/>
                        <a:ea typeface="Arial" panose="020B0604020202020204"/>
                        <a:cs typeface="Arial" panose="020B0604020202020204"/>
                      </a:endParaRPr>
                    </a:p>
                    <a:p>
                      <a:pPr algn="l" rtl="0" eaLnBrk="0">
                        <a:lnSpc>
                          <a:spcPct val="6000"/>
                        </a:lnSpc>
                      </a:pPr>
                      <a:endParaRPr sz="100" dirty="0">
                        <a:latin typeface="Arial" panose="020B0604020202020204"/>
                        <a:ea typeface="Arial" panose="020B0604020202020204"/>
                        <a:cs typeface="Arial" panose="020B0604020202020204"/>
                      </a:endParaRPr>
                    </a:p>
                    <a:p>
                      <a:pPr marL="381000" algn="l" rtl="0" eaLnBrk="0">
                        <a:lnSpc>
                          <a:spcPts val="350"/>
                        </a:lnSpc>
                      </a:pPr>
                      <a:r>
                        <a:rPr sz="900" kern="0" spc="0" dirty="0">
                          <a:solidFill>
                            <a:srgbClr val="000000">
                              <a:alpha val="100000"/>
                            </a:srgbClr>
                          </a:solidFill>
                          <a:latin typeface="Calibri" panose="020F0502020204030204"/>
                          <a:ea typeface="Calibri" panose="020F0502020204030204"/>
                          <a:cs typeface="Calibri" panose="020F0502020204030204"/>
                        </a:rPr>
                        <a:t>--</a:t>
                      </a:r>
                      <a:endParaRPr sz="900" dirty="0">
                        <a:latin typeface="Calibri" panose="020F0502020204030204"/>
                        <a:ea typeface="Calibri" panose="020F0502020204030204"/>
                        <a:cs typeface="Calibri" panose="020F0502020204030204"/>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solidFill>
                      <a:srgbClr val="D1D2D4"/>
                    </a:solidFill>
                  </a:tcPr>
                </a:tc>
              </a:tr>
              <a:tr h="250190">
                <a:tc>
                  <a:txBody>
                    <a:bodyPr/>
                    <a:p>
                      <a:pPr algn="l" rtl="0" eaLnBrk="0">
                        <a:lnSpc>
                          <a:spcPct val="102000"/>
                        </a:lnSpc>
                      </a:pPr>
                      <a:endParaRPr sz="300" dirty="0">
                        <a:latin typeface="Arial" panose="020B0604020202020204"/>
                        <a:ea typeface="Arial" panose="020B0604020202020204"/>
                        <a:cs typeface="Arial" panose="020B0604020202020204"/>
                      </a:endParaRPr>
                    </a:p>
                    <a:p>
                      <a:pPr marL="86995" algn="l" rtl="0" eaLnBrk="0">
                        <a:lnSpc>
                          <a:spcPct val="68000"/>
                        </a:lnSpc>
                        <a:spcBef>
                          <a:spcPts val="0"/>
                        </a:spcBef>
                      </a:pPr>
                      <a:r>
                        <a:rPr sz="900" kern="0" spc="10" dirty="0">
                          <a:solidFill>
                            <a:srgbClr val="000000">
                              <a:alpha val="100000"/>
                            </a:srgbClr>
                          </a:solidFill>
                          <a:latin typeface="Calibri" panose="020F0502020204030204"/>
                          <a:ea typeface="Calibri" panose="020F0502020204030204"/>
                          <a:cs typeface="Calibri" panose="020F0502020204030204"/>
                        </a:rPr>
                        <a:t>AC</a:t>
                      </a:r>
                      <a:r>
                        <a:rPr sz="900" kern="0" spc="80" dirty="0">
                          <a:solidFill>
                            <a:srgbClr val="000000">
                              <a:alpha val="100000"/>
                            </a:srgbClr>
                          </a:solidFill>
                          <a:latin typeface="Calibri" panose="020F0502020204030204"/>
                          <a:ea typeface="Calibri" panose="020F0502020204030204"/>
                          <a:cs typeface="Calibri" panose="020F0502020204030204"/>
                        </a:rPr>
                        <a:t> </a:t>
                      </a:r>
                      <a:r>
                        <a:rPr sz="900" kern="0" spc="10" dirty="0">
                          <a:solidFill>
                            <a:srgbClr val="000000">
                              <a:alpha val="100000"/>
                            </a:srgbClr>
                          </a:solidFill>
                          <a:latin typeface="Calibri" panose="020F0502020204030204"/>
                          <a:ea typeface="Calibri" panose="020F0502020204030204"/>
                          <a:cs typeface="Calibri" panose="020F0502020204030204"/>
                        </a:rPr>
                        <a:t>Connecto</a:t>
                      </a:r>
                      <a:r>
                        <a:rPr sz="900" kern="0" spc="0" dirty="0">
                          <a:solidFill>
                            <a:srgbClr val="000000">
                              <a:alpha val="100000"/>
                            </a:srgbClr>
                          </a:solidFill>
                          <a:latin typeface="Calibri" panose="020F0502020204030204"/>
                          <a:ea typeface="Calibri" panose="020F0502020204030204"/>
                          <a:cs typeface="Calibri" panose="020F0502020204030204"/>
                        </a:rPr>
                        <a:t>rs</a:t>
                      </a:r>
                      <a:endParaRPr sz="900" dirty="0">
                        <a:latin typeface="Calibri" panose="020F0502020204030204"/>
                        <a:ea typeface="Calibri" panose="020F0502020204030204"/>
                        <a:cs typeface="Calibri" panose="020F0502020204030204"/>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solidFill>
                      <a:srgbClr val="F2F3F4"/>
                    </a:solidFill>
                  </a:tcPr>
                </a:tc>
                <a:tc>
                  <a:txBody>
                    <a:bodyPr/>
                    <a:p>
                      <a:pPr algn="l" rtl="0" eaLnBrk="0">
                        <a:lnSpc>
                          <a:spcPct val="107000"/>
                        </a:lnSpc>
                      </a:pPr>
                      <a:endParaRPr sz="300" dirty="0">
                        <a:latin typeface="Arial" panose="020B0604020202020204"/>
                        <a:ea typeface="Arial" panose="020B0604020202020204"/>
                        <a:cs typeface="Arial" panose="020B0604020202020204"/>
                      </a:endParaRPr>
                    </a:p>
                    <a:p>
                      <a:pPr marL="1048385" algn="l" rtl="0" eaLnBrk="0">
                        <a:lnSpc>
                          <a:spcPct val="72000"/>
                        </a:lnSpc>
                        <a:spcBef>
                          <a:spcPts val="0"/>
                        </a:spcBef>
                      </a:pPr>
                      <a:r>
                        <a:rPr sz="900" kern="0" spc="0" dirty="0">
                          <a:solidFill>
                            <a:srgbClr val="000000">
                              <a:alpha val="100000"/>
                            </a:srgbClr>
                          </a:solidFill>
                          <a:latin typeface="Calibri" panose="020F0502020204030204"/>
                          <a:ea typeface="Calibri" panose="020F0502020204030204"/>
                          <a:cs typeface="Calibri" panose="020F0502020204030204"/>
                        </a:rPr>
                        <a:t>European sta</a:t>
                      </a:r>
                      <a:r>
                        <a:rPr sz="900" kern="0" spc="-10" dirty="0">
                          <a:solidFill>
                            <a:srgbClr val="000000">
                              <a:alpha val="100000"/>
                            </a:srgbClr>
                          </a:solidFill>
                          <a:latin typeface="Calibri" panose="020F0502020204030204"/>
                          <a:ea typeface="Calibri" panose="020F0502020204030204"/>
                          <a:cs typeface="Calibri" panose="020F0502020204030204"/>
                        </a:rPr>
                        <a:t>ndard</a:t>
                      </a:r>
                      <a:r>
                        <a:rPr sz="900" kern="0" spc="50" dirty="0">
                          <a:solidFill>
                            <a:srgbClr val="000000">
                              <a:alpha val="100000"/>
                            </a:srgbClr>
                          </a:solidFill>
                          <a:latin typeface="Calibri" panose="020F0502020204030204"/>
                          <a:ea typeface="Calibri" panose="020F0502020204030204"/>
                          <a:cs typeface="Calibri" panose="020F0502020204030204"/>
                        </a:rPr>
                        <a:t> </a:t>
                      </a:r>
                      <a:r>
                        <a:rPr sz="900" kern="0" spc="-10" dirty="0">
                          <a:solidFill>
                            <a:srgbClr val="000000">
                              <a:alpha val="100000"/>
                            </a:srgbClr>
                          </a:solidFill>
                          <a:latin typeface="Calibri" panose="020F0502020204030204"/>
                          <a:ea typeface="Calibri" panose="020F0502020204030204"/>
                          <a:cs typeface="Calibri" panose="020F0502020204030204"/>
                        </a:rPr>
                        <a:t>220V socket</a:t>
                      </a:r>
                      <a:endParaRPr sz="900" dirty="0">
                        <a:latin typeface="Calibri" panose="020F0502020204030204"/>
                        <a:ea typeface="Calibri" panose="020F0502020204030204"/>
                        <a:cs typeface="Calibri" panose="020F0502020204030204"/>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solidFill>
                      <a:srgbClr val="F2F3F4"/>
                    </a:solidFill>
                  </a:tcPr>
                </a:tc>
                <a:tc>
                  <a:txBody>
                    <a:bodyPr/>
                    <a:p>
                      <a:pPr algn="l" rtl="0" eaLnBrk="0">
                        <a:lnSpc>
                          <a:spcPct val="103000"/>
                        </a:lnSpc>
                      </a:pPr>
                      <a:endParaRPr sz="700" dirty="0">
                        <a:latin typeface="Arial" panose="020B0604020202020204"/>
                        <a:ea typeface="Arial" panose="020B0604020202020204"/>
                        <a:cs typeface="Arial" panose="020B0604020202020204"/>
                      </a:endParaRPr>
                    </a:p>
                    <a:p>
                      <a:pPr marL="381000" algn="l" rtl="0" eaLnBrk="0">
                        <a:lnSpc>
                          <a:spcPts val="350"/>
                        </a:lnSpc>
                      </a:pPr>
                      <a:r>
                        <a:rPr sz="900" kern="0" spc="-20" dirty="0">
                          <a:solidFill>
                            <a:srgbClr val="000000">
                              <a:alpha val="100000"/>
                            </a:srgbClr>
                          </a:solidFill>
                          <a:latin typeface="Calibri" panose="020F0502020204030204"/>
                          <a:ea typeface="Calibri" panose="020F0502020204030204"/>
                          <a:cs typeface="Calibri" panose="020F0502020204030204"/>
                        </a:rPr>
                        <a:t>--</a:t>
                      </a:r>
                      <a:endParaRPr sz="900" dirty="0">
                        <a:latin typeface="Calibri" panose="020F0502020204030204"/>
                        <a:ea typeface="Calibri" panose="020F0502020204030204"/>
                        <a:cs typeface="Calibri" panose="020F0502020204030204"/>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solidFill>
                      <a:srgbClr val="F2F3F4"/>
                    </a:solidFill>
                  </a:tcPr>
                </a:tc>
              </a:tr>
              <a:tr h="250190">
                <a:tc>
                  <a:txBody>
                    <a:bodyPr/>
                    <a:p>
                      <a:pPr algn="l" rtl="0" eaLnBrk="0">
                        <a:lnSpc>
                          <a:spcPct val="135000"/>
                        </a:lnSpc>
                      </a:pPr>
                      <a:endParaRPr sz="200" dirty="0">
                        <a:latin typeface="Arial" panose="020B0604020202020204"/>
                        <a:ea typeface="Arial" panose="020B0604020202020204"/>
                        <a:cs typeface="Arial" panose="020B0604020202020204"/>
                      </a:endParaRPr>
                    </a:p>
                    <a:p>
                      <a:pPr marL="90805" algn="l" rtl="0" eaLnBrk="0">
                        <a:lnSpc>
                          <a:spcPct val="72000"/>
                        </a:lnSpc>
                        <a:spcBef>
                          <a:spcPts val="0"/>
                        </a:spcBef>
                      </a:pPr>
                      <a:r>
                        <a:rPr sz="900" kern="0" spc="10" dirty="0">
                          <a:solidFill>
                            <a:srgbClr val="000000">
                              <a:alpha val="100000"/>
                            </a:srgbClr>
                          </a:solidFill>
                          <a:latin typeface="Calibri" panose="020F0502020204030204"/>
                          <a:ea typeface="Calibri" panose="020F0502020204030204"/>
                          <a:cs typeface="Calibri" panose="020F0502020204030204"/>
                        </a:rPr>
                        <a:t>Control</a:t>
                      </a:r>
                      <a:r>
                        <a:rPr sz="900" kern="0" spc="90" dirty="0">
                          <a:solidFill>
                            <a:srgbClr val="000000">
                              <a:alpha val="100000"/>
                            </a:srgbClr>
                          </a:solidFill>
                          <a:latin typeface="Calibri" panose="020F0502020204030204"/>
                          <a:ea typeface="Calibri" panose="020F0502020204030204"/>
                          <a:cs typeface="Calibri" panose="020F0502020204030204"/>
                        </a:rPr>
                        <a:t> </a:t>
                      </a:r>
                      <a:r>
                        <a:rPr sz="900" kern="0" spc="10" dirty="0">
                          <a:solidFill>
                            <a:srgbClr val="000000">
                              <a:alpha val="100000"/>
                            </a:srgbClr>
                          </a:solidFill>
                          <a:latin typeface="Calibri" panose="020F0502020204030204"/>
                          <a:ea typeface="Calibri" panose="020F0502020204030204"/>
                          <a:cs typeface="Calibri" panose="020F0502020204030204"/>
                        </a:rPr>
                        <a:t>Connecto</a:t>
                      </a:r>
                      <a:r>
                        <a:rPr sz="900" kern="0" spc="0" dirty="0">
                          <a:solidFill>
                            <a:srgbClr val="000000">
                              <a:alpha val="100000"/>
                            </a:srgbClr>
                          </a:solidFill>
                          <a:latin typeface="Calibri" panose="020F0502020204030204"/>
                          <a:ea typeface="Calibri" panose="020F0502020204030204"/>
                          <a:cs typeface="Calibri" panose="020F0502020204030204"/>
                        </a:rPr>
                        <a:t>rs</a:t>
                      </a:r>
                      <a:endParaRPr sz="900" dirty="0">
                        <a:latin typeface="Calibri" panose="020F0502020204030204"/>
                        <a:ea typeface="Calibri" panose="020F0502020204030204"/>
                        <a:cs typeface="Calibri" panose="020F0502020204030204"/>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solidFill>
                      <a:srgbClr val="D1D2D4"/>
                    </a:solidFill>
                  </a:tcPr>
                </a:tc>
                <a:tc>
                  <a:txBody>
                    <a:bodyPr/>
                    <a:p>
                      <a:pPr algn="l" rtl="0" eaLnBrk="0">
                        <a:lnSpc>
                          <a:spcPct val="116000"/>
                        </a:lnSpc>
                      </a:pPr>
                      <a:endParaRPr sz="300" dirty="0">
                        <a:latin typeface="Arial" panose="020B0604020202020204"/>
                        <a:ea typeface="Arial" panose="020B0604020202020204"/>
                        <a:cs typeface="Arial" panose="020B0604020202020204"/>
                      </a:endParaRPr>
                    </a:p>
                    <a:p>
                      <a:pPr marL="1623060" algn="l" rtl="0" eaLnBrk="0">
                        <a:lnSpc>
                          <a:spcPct val="68000"/>
                        </a:lnSpc>
                        <a:spcBef>
                          <a:spcPts val="0"/>
                        </a:spcBef>
                      </a:pPr>
                      <a:r>
                        <a:rPr sz="900" kern="0" spc="-20" dirty="0">
                          <a:solidFill>
                            <a:srgbClr val="000000">
                              <a:alpha val="100000"/>
                            </a:srgbClr>
                          </a:solidFill>
                          <a:latin typeface="Calibri" panose="020F0502020204030204"/>
                          <a:ea typeface="Calibri" panose="020F0502020204030204"/>
                          <a:cs typeface="Calibri" panose="020F0502020204030204"/>
                        </a:rPr>
                        <a:t>K20-B9</a:t>
                      </a:r>
                      <a:endParaRPr sz="900" dirty="0">
                        <a:latin typeface="Calibri" panose="020F0502020204030204"/>
                        <a:ea typeface="Calibri" panose="020F0502020204030204"/>
                        <a:cs typeface="Calibri" panose="020F0502020204030204"/>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solidFill>
                      <a:srgbClr val="D1D2D4"/>
                    </a:solidFill>
                  </a:tcPr>
                </a:tc>
                <a:tc>
                  <a:txBody>
                    <a:bodyPr/>
                    <a:p>
                      <a:pPr algn="l" rtl="0" eaLnBrk="0">
                        <a:lnSpc>
                          <a:spcPct val="101000"/>
                        </a:lnSpc>
                      </a:pPr>
                      <a:endParaRPr sz="700" dirty="0">
                        <a:latin typeface="Arial" panose="020B0604020202020204"/>
                        <a:ea typeface="Arial" panose="020B0604020202020204"/>
                        <a:cs typeface="Arial" panose="020B0604020202020204"/>
                      </a:endParaRPr>
                    </a:p>
                    <a:p>
                      <a:pPr marL="381000" algn="l" rtl="0" eaLnBrk="0">
                        <a:lnSpc>
                          <a:spcPts val="350"/>
                        </a:lnSpc>
                        <a:spcBef>
                          <a:spcPts val="5"/>
                        </a:spcBef>
                      </a:pPr>
                      <a:r>
                        <a:rPr sz="900" kern="0" spc="-20" dirty="0">
                          <a:solidFill>
                            <a:srgbClr val="000000">
                              <a:alpha val="100000"/>
                            </a:srgbClr>
                          </a:solidFill>
                          <a:latin typeface="Calibri" panose="020F0502020204030204"/>
                          <a:ea typeface="Calibri" panose="020F0502020204030204"/>
                          <a:cs typeface="Calibri" panose="020F0502020204030204"/>
                        </a:rPr>
                        <a:t>--</a:t>
                      </a:r>
                      <a:endParaRPr sz="900" dirty="0">
                        <a:latin typeface="Calibri" panose="020F0502020204030204"/>
                        <a:ea typeface="Calibri" panose="020F0502020204030204"/>
                        <a:cs typeface="Calibri" panose="020F0502020204030204"/>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solidFill>
                      <a:srgbClr val="D1D2D4"/>
                    </a:solidFill>
                  </a:tcPr>
                </a:tc>
              </a:tr>
              <a:tr h="249555">
                <a:tc>
                  <a:txBody>
                    <a:bodyPr/>
                    <a:p>
                      <a:pPr algn="l" rtl="0" eaLnBrk="0">
                        <a:lnSpc>
                          <a:spcPct val="131000"/>
                        </a:lnSpc>
                      </a:pPr>
                      <a:endParaRPr sz="200" dirty="0">
                        <a:latin typeface="Arial" panose="020B0604020202020204"/>
                        <a:ea typeface="Arial" panose="020B0604020202020204"/>
                        <a:cs typeface="Arial" panose="020B0604020202020204"/>
                      </a:endParaRPr>
                    </a:p>
                    <a:p>
                      <a:pPr marL="86360" algn="l" rtl="0" eaLnBrk="0">
                        <a:lnSpc>
                          <a:spcPct val="76000"/>
                        </a:lnSpc>
                        <a:spcBef>
                          <a:spcPts val="0"/>
                        </a:spcBef>
                      </a:pPr>
                      <a:r>
                        <a:rPr sz="900" kern="0" spc="10" dirty="0">
                          <a:solidFill>
                            <a:srgbClr val="000000">
                              <a:alpha val="100000"/>
                            </a:srgbClr>
                          </a:solidFill>
                          <a:latin typeface="Calibri" panose="020F0502020204030204"/>
                          <a:ea typeface="Calibri" panose="020F0502020204030204"/>
                          <a:cs typeface="Calibri" panose="020F0502020204030204"/>
                        </a:rPr>
                        <a:t>Cooling</a:t>
                      </a:r>
                      <a:endParaRPr sz="900" dirty="0">
                        <a:latin typeface="Calibri" panose="020F0502020204030204"/>
                        <a:ea typeface="Calibri" panose="020F0502020204030204"/>
                        <a:cs typeface="Calibri" panose="020F0502020204030204"/>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solidFill>
                      <a:srgbClr val="F2F3F4"/>
                    </a:solidFill>
                  </a:tcPr>
                </a:tc>
                <a:tc>
                  <a:txBody>
                    <a:bodyPr/>
                    <a:p>
                      <a:pPr algn="l" rtl="0" eaLnBrk="0">
                        <a:lnSpc>
                          <a:spcPct val="104000"/>
                        </a:lnSpc>
                      </a:pPr>
                      <a:endParaRPr sz="300" dirty="0">
                        <a:latin typeface="Arial" panose="020B0604020202020204"/>
                        <a:ea typeface="Arial" panose="020B0604020202020204"/>
                        <a:cs typeface="Arial" panose="020B0604020202020204"/>
                      </a:endParaRPr>
                    </a:p>
                    <a:p>
                      <a:pPr marL="1316990" algn="l" rtl="0" eaLnBrk="0">
                        <a:lnSpc>
                          <a:spcPct val="73000"/>
                        </a:lnSpc>
                        <a:spcBef>
                          <a:spcPts val="0"/>
                        </a:spcBef>
                      </a:pPr>
                      <a:r>
                        <a:rPr sz="900" kern="0" spc="-10" dirty="0">
                          <a:solidFill>
                            <a:srgbClr val="000000">
                              <a:alpha val="100000"/>
                            </a:srgbClr>
                          </a:solidFill>
                          <a:latin typeface="Calibri" panose="020F0502020204030204"/>
                          <a:ea typeface="Calibri" panose="020F0502020204030204"/>
                          <a:cs typeface="Calibri" panose="020F0502020204030204"/>
                        </a:rPr>
                        <a:t>Heat dissipation</a:t>
                      </a:r>
                      <a:r>
                        <a:rPr sz="900" kern="0" spc="70" dirty="0">
                          <a:solidFill>
                            <a:srgbClr val="000000">
                              <a:alpha val="100000"/>
                            </a:srgbClr>
                          </a:solidFill>
                          <a:latin typeface="Calibri" panose="020F0502020204030204"/>
                          <a:ea typeface="Calibri" panose="020F0502020204030204"/>
                          <a:cs typeface="Calibri" panose="020F0502020204030204"/>
                        </a:rPr>
                        <a:t> </a:t>
                      </a:r>
                      <a:r>
                        <a:rPr sz="900" kern="0" spc="-10" dirty="0">
                          <a:solidFill>
                            <a:srgbClr val="000000">
                              <a:alpha val="100000"/>
                            </a:srgbClr>
                          </a:solidFill>
                          <a:latin typeface="Calibri" panose="020F0502020204030204"/>
                          <a:ea typeface="Calibri" panose="020F0502020204030204"/>
                          <a:cs typeface="Calibri" panose="020F0502020204030204"/>
                        </a:rPr>
                        <a:t>fins</a:t>
                      </a:r>
                      <a:endParaRPr sz="900" dirty="0">
                        <a:latin typeface="Calibri" panose="020F0502020204030204"/>
                        <a:ea typeface="Calibri" panose="020F0502020204030204"/>
                        <a:cs typeface="Calibri" panose="020F0502020204030204"/>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solidFill>
                      <a:srgbClr val="F2F3F4"/>
                    </a:solidFill>
                  </a:tcPr>
                </a:tc>
                <a:tc>
                  <a:txBody>
                    <a:bodyPr/>
                    <a:p>
                      <a:pPr algn="l" rtl="0" eaLnBrk="0">
                        <a:lnSpc>
                          <a:spcPct val="104000"/>
                        </a:lnSpc>
                      </a:pPr>
                      <a:endParaRPr sz="700" dirty="0">
                        <a:latin typeface="Arial" panose="020B0604020202020204"/>
                        <a:ea typeface="Arial" panose="020B0604020202020204"/>
                        <a:cs typeface="Arial" panose="020B0604020202020204"/>
                      </a:endParaRPr>
                    </a:p>
                    <a:p>
                      <a:pPr marL="381000" algn="l" rtl="0" eaLnBrk="0">
                        <a:lnSpc>
                          <a:spcPts val="350"/>
                        </a:lnSpc>
                        <a:spcBef>
                          <a:spcPts val="5"/>
                        </a:spcBef>
                      </a:pPr>
                      <a:r>
                        <a:rPr sz="900" kern="0" spc="-20" dirty="0">
                          <a:solidFill>
                            <a:srgbClr val="000000">
                              <a:alpha val="100000"/>
                            </a:srgbClr>
                          </a:solidFill>
                          <a:latin typeface="Calibri" panose="020F0502020204030204"/>
                          <a:ea typeface="Calibri" panose="020F0502020204030204"/>
                          <a:cs typeface="Calibri" panose="020F0502020204030204"/>
                        </a:rPr>
                        <a:t>--</a:t>
                      </a:r>
                      <a:endParaRPr sz="900" dirty="0">
                        <a:latin typeface="Calibri" panose="020F0502020204030204"/>
                        <a:ea typeface="Calibri" panose="020F0502020204030204"/>
                        <a:cs typeface="Calibri" panose="020F0502020204030204"/>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solidFill>
                      <a:srgbClr val="F2F3F4"/>
                    </a:solidFill>
                  </a:tcPr>
                </a:tc>
              </a:tr>
              <a:tr h="250825">
                <a:tc>
                  <a:txBody>
                    <a:bodyPr/>
                    <a:p>
                      <a:pPr algn="l" rtl="0" eaLnBrk="0">
                        <a:lnSpc>
                          <a:spcPct val="108000"/>
                        </a:lnSpc>
                      </a:pPr>
                      <a:endParaRPr sz="300" dirty="0">
                        <a:latin typeface="Arial" panose="020B0604020202020204"/>
                        <a:ea typeface="Arial" panose="020B0604020202020204"/>
                        <a:cs typeface="Arial" panose="020B0604020202020204"/>
                      </a:endParaRPr>
                    </a:p>
                    <a:p>
                      <a:pPr marL="95250" algn="l" rtl="0" eaLnBrk="0">
                        <a:lnSpc>
                          <a:spcPct val="73000"/>
                        </a:lnSpc>
                        <a:spcBef>
                          <a:spcPts val="0"/>
                        </a:spcBef>
                      </a:pPr>
                      <a:r>
                        <a:rPr sz="900" kern="0" spc="10" dirty="0">
                          <a:solidFill>
                            <a:srgbClr val="000000">
                              <a:alpha val="100000"/>
                            </a:srgbClr>
                          </a:solidFill>
                          <a:latin typeface="Calibri" panose="020F0502020204030204"/>
                          <a:ea typeface="Calibri" panose="020F0502020204030204"/>
                          <a:cs typeface="Calibri" panose="020F0502020204030204"/>
                        </a:rPr>
                        <a:t>Mounting</a:t>
                      </a:r>
                      <a:endParaRPr sz="900" dirty="0">
                        <a:latin typeface="Calibri" panose="020F0502020204030204"/>
                        <a:ea typeface="Calibri" panose="020F0502020204030204"/>
                        <a:cs typeface="Calibri" panose="020F0502020204030204"/>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solidFill>
                      <a:srgbClr val="D1D2D4"/>
                    </a:solidFill>
                  </a:tcPr>
                </a:tc>
                <a:tc>
                  <a:txBody>
                    <a:bodyPr/>
                    <a:p>
                      <a:pPr algn="l" rtl="0" eaLnBrk="0">
                        <a:lnSpc>
                          <a:spcPct val="100000"/>
                        </a:lnSpc>
                      </a:pPr>
                      <a:endParaRPr sz="300" dirty="0">
                        <a:latin typeface="Arial" panose="020B0604020202020204"/>
                        <a:ea typeface="Arial" panose="020B0604020202020204"/>
                        <a:cs typeface="Arial" panose="020B0604020202020204"/>
                      </a:endParaRPr>
                    </a:p>
                    <a:p>
                      <a:pPr marL="1443990" algn="l" rtl="0" eaLnBrk="0">
                        <a:lnSpc>
                          <a:spcPct val="72000"/>
                        </a:lnSpc>
                        <a:spcBef>
                          <a:spcPts val="0"/>
                        </a:spcBef>
                      </a:pPr>
                      <a:r>
                        <a:rPr sz="900" kern="0" spc="10" dirty="0">
                          <a:solidFill>
                            <a:srgbClr val="000000">
                              <a:alpha val="100000"/>
                            </a:srgbClr>
                          </a:solidFill>
                          <a:latin typeface="Calibri" panose="020F0502020204030204"/>
                          <a:ea typeface="Calibri" panose="020F0502020204030204"/>
                          <a:cs typeface="Calibri" panose="020F0502020204030204"/>
                        </a:rPr>
                        <a:t>3-4</a:t>
                      </a:r>
                      <a:r>
                        <a:rPr sz="900" kern="0" spc="80" dirty="0">
                          <a:solidFill>
                            <a:srgbClr val="000000">
                              <a:alpha val="100000"/>
                            </a:srgbClr>
                          </a:solidFill>
                          <a:latin typeface="Calibri" panose="020F0502020204030204"/>
                          <a:ea typeface="Calibri" panose="020F0502020204030204"/>
                          <a:cs typeface="Calibri" panose="020F0502020204030204"/>
                        </a:rPr>
                        <a:t> </a:t>
                      </a:r>
                      <a:r>
                        <a:rPr sz="900" kern="0" spc="0" dirty="0">
                          <a:solidFill>
                            <a:srgbClr val="000000">
                              <a:alpha val="100000"/>
                            </a:srgbClr>
                          </a:solidFill>
                          <a:latin typeface="Calibri" panose="020F0502020204030204"/>
                          <a:ea typeface="Calibri" panose="020F0502020204030204"/>
                          <a:cs typeface="Calibri" panose="020F0502020204030204"/>
                        </a:rPr>
                        <a:t>Thru</a:t>
                      </a:r>
                      <a:r>
                        <a:rPr sz="900" kern="0" spc="170" dirty="0">
                          <a:solidFill>
                            <a:srgbClr val="000000">
                              <a:alpha val="100000"/>
                            </a:srgbClr>
                          </a:solidFill>
                          <a:latin typeface="Calibri" panose="020F0502020204030204"/>
                          <a:ea typeface="Calibri" panose="020F0502020204030204"/>
                          <a:cs typeface="Calibri" panose="020F0502020204030204"/>
                        </a:rPr>
                        <a:t> </a:t>
                      </a:r>
                      <a:r>
                        <a:rPr sz="900" kern="0" spc="0" dirty="0">
                          <a:solidFill>
                            <a:srgbClr val="000000">
                              <a:alpha val="100000"/>
                            </a:srgbClr>
                          </a:solidFill>
                          <a:latin typeface="Calibri" panose="020F0502020204030204"/>
                          <a:ea typeface="Calibri" panose="020F0502020204030204"/>
                          <a:cs typeface="Calibri" panose="020F0502020204030204"/>
                        </a:rPr>
                        <a:t>Hole</a:t>
                      </a:r>
                      <a:endParaRPr sz="900" dirty="0">
                        <a:latin typeface="Calibri" panose="020F0502020204030204"/>
                        <a:ea typeface="Calibri" panose="020F0502020204030204"/>
                        <a:cs typeface="Calibri" panose="020F0502020204030204"/>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solidFill>
                      <a:srgbClr val="D1D2D4"/>
                    </a:solidFill>
                  </a:tcPr>
                </a:tc>
                <a:tc>
                  <a:txBody>
                    <a:bodyPr/>
                    <a:p>
                      <a:pPr algn="l" rtl="0" eaLnBrk="0">
                        <a:lnSpc>
                          <a:spcPct val="103000"/>
                        </a:lnSpc>
                      </a:pPr>
                      <a:endParaRPr sz="700" dirty="0">
                        <a:latin typeface="Arial" panose="020B0604020202020204"/>
                        <a:ea typeface="Arial" panose="020B0604020202020204"/>
                        <a:cs typeface="Arial" panose="020B0604020202020204"/>
                      </a:endParaRPr>
                    </a:p>
                    <a:p>
                      <a:pPr algn="l" rtl="0" eaLnBrk="0">
                        <a:lnSpc>
                          <a:spcPct val="7000"/>
                        </a:lnSpc>
                      </a:pPr>
                      <a:endParaRPr sz="100" dirty="0">
                        <a:latin typeface="Arial" panose="020B0604020202020204"/>
                        <a:ea typeface="Arial" panose="020B0604020202020204"/>
                        <a:cs typeface="Arial" panose="020B0604020202020204"/>
                      </a:endParaRPr>
                    </a:p>
                    <a:p>
                      <a:pPr marL="381000" algn="l" rtl="0" eaLnBrk="0">
                        <a:lnSpc>
                          <a:spcPts val="350"/>
                        </a:lnSpc>
                      </a:pPr>
                      <a:r>
                        <a:rPr sz="900" kern="0" spc="0" dirty="0">
                          <a:solidFill>
                            <a:srgbClr val="000000">
                              <a:alpha val="100000"/>
                            </a:srgbClr>
                          </a:solidFill>
                          <a:latin typeface="Calibri" panose="020F0502020204030204"/>
                          <a:ea typeface="Calibri" panose="020F0502020204030204"/>
                          <a:cs typeface="Calibri" panose="020F0502020204030204"/>
                        </a:rPr>
                        <a:t>--</a:t>
                      </a:r>
                      <a:endParaRPr sz="900" dirty="0">
                        <a:latin typeface="Calibri" panose="020F0502020204030204"/>
                        <a:ea typeface="Calibri" panose="020F0502020204030204"/>
                        <a:cs typeface="Calibri" panose="020F0502020204030204"/>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solidFill>
                      <a:srgbClr val="D1D2D4"/>
                    </a:solidFill>
                  </a:tcPr>
                </a:tc>
              </a:tr>
              <a:tr h="249555">
                <a:tc>
                  <a:txBody>
                    <a:bodyPr/>
                    <a:p>
                      <a:pPr algn="l" rtl="0" eaLnBrk="0">
                        <a:lnSpc>
                          <a:spcPct val="149000"/>
                        </a:lnSpc>
                      </a:pPr>
                      <a:endParaRPr sz="200" dirty="0">
                        <a:latin typeface="Arial" panose="020B0604020202020204"/>
                        <a:ea typeface="Arial" panose="020B0604020202020204"/>
                        <a:cs typeface="Arial" panose="020B0604020202020204"/>
                      </a:endParaRPr>
                    </a:p>
                    <a:p>
                      <a:pPr marL="82550" algn="l" rtl="0" eaLnBrk="0">
                        <a:lnSpc>
                          <a:spcPct val="76000"/>
                        </a:lnSpc>
                        <a:spcBef>
                          <a:spcPts val="0"/>
                        </a:spcBef>
                      </a:pPr>
                      <a:r>
                        <a:rPr sz="900" kern="0" spc="10" dirty="0">
                          <a:solidFill>
                            <a:srgbClr val="000000">
                              <a:alpha val="100000"/>
                            </a:srgbClr>
                          </a:solidFill>
                          <a:latin typeface="Calibri" panose="020F0502020204030204"/>
                          <a:ea typeface="Calibri" panose="020F0502020204030204"/>
                          <a:cs typeface="Calibri" panose="020F0502020204030204"/>
                        </a:rPr>
                        <a:t>Weight</a:t>
                      </a:r>
                      <a:endParaRPr sz="900" dirty="0">
                        <a:latin typeface="Calibri" panose="020F0502020204030204"/>
                        <a:ea typeface="Calibri" panose="020F0502020204030204"/>
                        <a:cs typeface="Calibri" panose="020F0502020204030204"/>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solidFill>
                      <a:srgbClr val="F2F3F4"/>
                    </a:solidFill>
                  </a:tcPr>
                </a:tc>
                <a:tc>
                  <a:txBody>
                    <a:bodyPr/>
                    <a:p>
                      <a:pPr algn="l" rtl="0" eaLnBrk="0">
                        <a:lnSpc>
                          <a:spcPct val="182000"/>
                        </a:lnSpc>
                      </a:pPr>
                      <a:endParaRPr sz="100" dirty="0">
                        <a:latin typeface="Arial" panose="020B0604020202020204"/>
                        <a:ea typeface="Arial" panose="020B0604020202020204"/>
                        <a:cs typeface="Arial" panose="020B0604020202020204"/>
                      </a:endParaRPr>
                    </a:p>
                    <a:p>
                      <a:pPr marL="1675130" algn="l" rtl="0" eaLnBrk="0">
                        <a:lnSpc>
                          <a:spcPct val="88000"/>
                        </a:lnSpc>
                      </a:pPr>
                      <a:r>
                        <a:rPr sz="900" kern="0" spc="-3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a:t>
                      </a:r>
                      <a:r>
                        <a:rPr sz="900" kern="0" spc="-30" dirty="0">
                          <a:solidFill>
                            <a:srgbClr val="000000">
                              <a:alpha val="100000"/>
                            </a:srgbClr>
                          </a:solidFill>
                          <a:latin typeface="Calibri" panose="020F0502020204030204"/>
                          <a:ea typeface="Calibri" panose="020F0502020204030204"/>
                          <a:cs typeface="Calibri" panose="020F0502020204030204"/>
                        </a:rPr>
                        <a:t>25</a:t>
                      </a:r>
                      <a:endParaRPr sz="900" dirty="0">
                        <a:latin typeface="Calibri" panose="020F0502020204030204"/>
                        <a:ea typeface="Calibri" panose="020F0502020204030204"/>
                        <a:cs typeface="Calibri" panose="020F0502020204030204"/>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solidFill>
                      <a:srgbClr val="F2F3F4"/>
                    </a:solidFill>
                  </a:tcPr>
                </a:tc>
                <a:tc>
                  <a:txBody>
                    <a:bodyPr/>
                    <a:p>
                      <a:pPr algn="l" rtl="0" eaLnBrk="0">
                        <a:lnSpc>
                          <a:spcPct val="103000"/>
                        </a:lnSpc>
                      </a:pPr>
                      <a:endParaRPr sz="300" dirty="0">
                        <a:latin typeface="Arial" panose="020B0604020202020204"/>
                        <a:ea typeface="Arial" panose="020B0604020202020204"/>
                        <a:cs typeface="Arial" panose="020B0604020202020204"/>
                      </a:endParaRPr>
                    </a:p>
                    <a:p>
                      <a:pPr marL="363220" algn="l" rtl="0" eaLnBrk="0">
                        <a:lnSpc>
                          <a:spcPct val="76000"/>
                        </a:lnSpc>
                        <a:spcBef>
                          <a:spcPts val="0"/>
                        </a:spcBef>
                      </a:pPr>
                      <a:r>
                        <a:rPr sz="900" kern="0" spc="-20" dirty="0">
                          <a:solidFill>
                            <a:srgbClr val="000000">
                              <a:alpha val="100000"/>
                            </a:srgbClr>
                          </a:solidFill>
                          <a:latin typeface="Calibri" panose="020F0502020204030204"/>
                          <a:ea typeface="Calibri" panose="020F0502020204030204"/>
                          <a:cs typeface="Calibri" panose="020F0502020204030204"/>
                        </a:rPr>
                        <a:t>kg</a:t>
                      </a:r>
                      <a:endParaRPr sz="900" dirty="0">
                        <a:latin typeface="Calibri" panose="020F0502020204030204"/>
                        <a:ea typeface="Calibri" panose="020F0502020204030204"/>
                        <a:cs typeface="Calibri" panose="020F0502020204030204"/>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solidFill>
                      <a:srgbClr val="F2F3F4"/>
                    </a:solidFill>
                  </a:tcPr>
                </a:tc>
              </a:tr>
            </a:tbl>
          </a:graphicData>
        </a:graphic>
      </p:graphicFrame>
      <p:sp>
        <p:nvSpPr>
          <p:cNvPr id="7428" name="textbox 7428"/>
          <p:cNvSpPr/>
          <p:nvPr/>
        </p:nvSpPr>
        <p:spPr>
          <a:xfrm>
            <a:off x="343810" y="7357864"/>
            <a:ext cx="1262380" cy="168910"/>
          </a:xfrm>
          <a:prstGeom prst="rect">
            <a:avLst/>
          </a:prstGeom>
          <a:noFill/>
          <a:ln w="0" cap="flat">
            <a:noFill/>
            <a:prstDash val="solid"/>
            <a:miter lim="0"/>
          </a:ln>
        </p:spPr>
        <p:txBody>
          <a:bodyPr vert="horz" wrap="square" lIns="0" tIns="0" rIns="0" bIns="0"/>
          <a:p>
            <a:pPr algn="l" rtl="0" eaLnBrk="0">
              <a:lnSpc>
                <a:spcPct val="87000"/>
              </a:lnSpc>
            </a:pPr>
            <a:endParaRPr sz="100" dirty="0">
              <a:latin typeface="Arial" panose="020B0604020202020204"/>
              <a:ea typeface="Arial" panose="020B0604020202020204"/>
              <a:cs typeface="Arial" panose="020B0604020202020204"/>
            </a:endParaRPr>
          </a:p>
          <a:p>
            <a:pPr marL="12700" algn="l" rtl="0" eaLnBrk="0">
              <a:lnSpc>
                <a:spcPct val="85000"/>
              </a:lnSpc>
            </a:pPr>
            <a:r>
              <a:rPr sz="1100" kern="0" spc="40" dirty="0">
                <a:solidFill>
                  <a:srgbClr val="21294D">
                    <a:alpha val="100000"/>
                  </a:srgbClr>
                </a:solidFill>
                <a:latin typeface="Arial" panose="020B0604020202020204"/>
                <a:ea typeface="Arial" panose="020B0604020202020204"/>
                <a:cs typeface="Arial" panose="020B0604020202020204"/>
              </a:rPr>
              <a:t>1.2</a:t>
            </a:r>
            <a:r>
              <a:rPr sz="1100" kern="0" spc="120" dirty="0">
                <a:solidFill>
                  <a:srgbClr val="21294D">
                    <a:alpha val="100000"/>
                  </a:srgbClr>
                </a:solidFill>
                <a:latin typeface="Arial" panose="020B0604020202020204"/>
                <a:ea typeface="Arial" panose="020B0604020202020204"/>
                <a:cs typeface="Arial" panose="020B0604020202020204"/>
              </a:rPr>
              <a:t> </a:t>
            </a:r>
            <a:r>
              <a:rPr sz="1100" kern="0" spc="40" dirty="0">
                <a:solidFill>
                  <a:srgbClr val="21294D">
                    <a:alpha val="100000"/>
                  </a:srgbClr>
                </a:solidFill>
                <a:latin typeface="Arial" panose="020B0604020202020204"/>
                <a:ea typeface="Arial" panose="020B0604020202020204"/>
                <a:cs typeface="Arial" panose="020B0604020202020204"/>
              </a:rPr>
              <a:t>MECHANICAL</a:t>
            </a:r>
            <a:endParaRPr sz="1100" dirty="0">
              <a:latin typeface="Arial" panose="020B0604020202020204"/>
              <a:ea typeface="Arial" panose="020B0604020202020204"/>
              <a:cs typeface="Arial" panose="020B0604020202020204"/>
            </a:endParaRPr>
          </a:p>
        </p:txBody>
      </p:sp>
      <p:sp>
        <p:nvSpPr>
          <p:cNvPr id="20" name="文本框 19"/>
          <p:cNvSpPr txBox="1"/>
          <p:nvPr/>
        </p:nvSpPr>
        <p:spPr>
          <a:xfrm>
            <a:off x="192405" y="650240"/>
            <a:ext cx="7094855" cy="742950"/>
          </a:xfrm>
          <a:prstGeom prst="rect">
            <a:avLst/>
          </a:prstGeom>
          <a:solidFill>
            <a:srgbClr val="E6E7E9"/>
          </a:solidFill>
        </p:spPr>
        <p:txBody>
          <a:bodyPr wrap="square" rtlCol="0" anchor="t">
            <a:spAutoFit/>
          </a:bodyPr>
          <a:p>
            <a:pPr marL="100965" algn="l" rtl="0" eaLnBrk="0">
              <a:lnSpc>
                <a:spcPct val="85000"/>
              </a:lnSpc>
              <a:spcBef>
                <a:spcPts val="760"/>
              </a:spcBef>
            </a:pPr>
            <a:r>
              <a:rPr sz="1300" b="1" kern="0" spc="30" dirty="0">
                <a:solidFill>
                  <a:srgbClr val="000000">
                    <a:alpha val="100000"/>
                  </a:srgbClr>
                </a:solidFill>
                <a:latin typeface="Calibri" panose="020F0502020204030204"/>
                <a:ea typeface="Calibri" panose="020F0502020204030204"/>
                <a:cs typeface="Calibri" panose="020F0502020204030204"/>
                <a:sym typeface="+mn-ea"/>
              </a:rPr>
              <a:t>RF</a:t>
            </a:r>
            <a:r>
              <a:rPr sz="1300" b="1" kern="0" spc="150" dirty="0">
                <a:solidFill>
                  <a:srgbClr val="000000">
                    <a:alpha val="100000"/>
                  </a:srgbClr>
                </a:solidFill>
                <a:latin typeface="Calibri" panose="020F0502020204030204"/>
                <a:ea typeface="Calibri" panose="020F0502020204030204"/>
                <a:cs typeface="Calibri" panose="020F0502020204030204"/>
                <a:sym typeface="+mn-ea"/>
              </a:rPr>
              <a:t> </a:t>
            </a:r>
            <a:r>
              <a:rPr sz="1300" b="1" kern="0" spc="30" dirty="0">
                <a:solidFill>
                  <a:srgbClr val="000000">
                    <a:alpha val="100000"/>
                  </a:srgbClr>
                </a:solidFill>
                <a:latin typeface="Calibri" panose="020F0502020204030204"/>
                <a:ea typeface="Calibri" panose="020F0502020204030204"/>
                <a:cs typeface="Calibri" panose="020F0502020204030204"/>
                <a:sym typeface="+mn-ea"/>
              </a:rPr>
              <a:t>Power</a:t>
            </a:r>
            <a:r>
              <a:rPr sz="1300" b="1" kern="0" spc="130" dirty="0">
                <a:solidFill>
                  <a:srgbClr val="000000">
                    <a:alpha val="100000"/>
                  </a:srgbClr>
                </a:solidFill>
                <a:latin typeface="Calibri" panose="020F0502020204030204"/>
                <a:ea typeface="Calibri" panose="020F0502020204030204"/>
                <a:cs typeface="Calibri" panose="020F0502020204030204"/>
                <a:sym typeface="+mn-ea"/>
              </a:rPr>
              <a:t> </a:t>
            </a:r>
            <a:r>
              <a:rPr sz="1300" b="1" kern="0" spc="30" dirty="0">
                <a:solidFill>
                  <a:srgbClr val="000000">
                    <a:alpha val="100000"/>
                  </a:srgbClr>
                </a:solidFill>
                <a:latin typeface="Calibri" panose="020F0502020204030204"/>
                <a:ea typeface="Calibri" panose="020F0502020204030204"/>
                <a:cs typeface="Calibri" panose="020F0502020204030204"/>
                <a:sym typeface="+mn-ea"/>
              </a:rPr>
              <a:t>Jammer</a:t>
            </a:r>
            <a:endParaRPr sz="1300" b="1" kern="0" spc="30" dirty="0">
              <a:solidFill>
                <a:srgbClr val="000000">
                  <a:alpha val="100000"/>
                </a:srgbClr>
              </a:solidFill>
              <a:latin typeface="Calibri" panose="020F0502020204030204"/>
              <a:ea typeface="Calibri" panose="020F0502020204030204"/>
              <a:cs typeface="Calibri" panose="020F0502020204030204"/>
              <a:sym typeface="+mn-ea"/>
            </a:endParaRPr>
          </a:p>
          <a:p>
            <a:pPr marL="100965" algn="l" rtl="0" eaLnBrk="0">
              <a:lnSpc>
                <a:spcPct val="85000"/>
              </a:lnSpc>
              <a:spcBef>
                <a:spcPts val="760"/>
              </a:spcBef>
            </a:pPr>
            <a:r>
              <a:rPr sz="1100" kern="0" spc="100" dirty="0">
                <a:solidFill>
                  <a:srgbClr val="231F20">
                    <a:alpha val="100000"/>
                  </a:srgbClr>
                </a:solidFill>
                <a:latin typeface="Arial" panose="020B0604020202020204"/>
                <a:ea typeface="Arial" panose="020B0604020202020204"/>
                <a:cs typeface="Arial" panose="020B0604020202020204"/>
                <a:sym typeface="+mn-ea"/>
              </a:rPr>
              <a:t>10.7-12.</a:t>
            </a:r>
            <a:r>
              <a:rPr lang="en-US" sz="1100" kern="0" spc="100" dirty="0">
                <a:solidFill>
                  <a:srgbClr val="231F20">
                    <a:alpha val="100000"/>
                  </a:srgbClr>
                </a:solidFill>
                <a:latin typeface="Arial" panose="020B0604020202020204"/>
                <a:ea typeface="Arial" panose="020B0604020202020204"/>
                <a:cs typeface="Arial" panose="020B0604020202020204"/>
                <a:sym typeface="+mn-ea"/>
              </a:rPr>
              <a:t>75</a:t>
            </a:r>
            <a:r>
              <a:rPr sz="1100" kern="0" dirty="0">
                <a:solidFill>
                  <a:srgbClr val="231F20">
                    <a:alpha val="100000"/>
                  </a:srgbClr>
                </a:solidFill>
                <a:latin typeface="Arial" panose="020B0604020202020204"/>
                <a:ea typeface="Arial" panose="020B0604020202020204"/>
                <a:cs typeface="Arial" panose="020B0604020202020204"/>
                <a:sym typeface="+mn-ea"/>
              </a:rPr>
              <a:t>GHz</a:t>
            </a:r>
            <a:r>
              <a:rPr sz="1100" kern="0" spc="100" dirty="0">
                <a:solidFill>
                  <a:srgbClr val="231F20">
                    <a:alpha val="100000"/>
                  </a:srgbClr>
                </a:solidFill>
                <a:latin typeface="Arial" panose="020B0604020202020204"/>
                <a:ea typeface="Arial" panose="020B0604020202020204"/>
                <a:cs typeface="Arial" panose="020B0604020202020204"/>
                <a:sym typeface="+mn-ea"/>
              </a:rPr>
              <a:t> </a:t>
            </a:r>
            <a:r>
              <a:rPr lang="en-US" sz="1100" kern="0" spc="100" dirty="0">
                <a:solidFill>
                  <a:srgbClr val="231F20">
                    <a:alpha val="100000"/>
                  </a:srgbClr>
                </a:solidFill>
                <a:latin typeface="Arial" panose="020B0604020202020204"/>
                <a:ea typeface="Arial" panose="020B0604020202020204"/>
                <a:cs typeface="Arial" panose="020B0604020202020204"/>
                <a:sym typeface="+mn-ea"/>
              </a:rPr>
              <a:t>10</a:t>
            </a:r>
            <a:r>
              <a:rPr sz="1100" kern="0" spc="100" dirty="0">
                <a:solidFill>
                  <a:srgbClr val="231F20">
                    <a:alpha val="100000"/>
                  </a:srgbClr>
                </a:solidFill>
                <a:latin typeface="Arial" panose="020B0604020202020204"/>
                <a:ea typeface="Arial" panose="020B0604020202020204"/>
                <a:cs typeface="Arial" panose="020B0604020202020204"/>
                <a:sym typeface="+mn-ea"/>
              </a:rPr>
              <a:t>0</a:t>
            </a:r>
            <a:r>
              <a:rPr sz="1100" kern="0" dirty="0">
                <a:solidFill>
                  <a:srgbClr val="231F20">
                    <a:alpha val="100000"/>
                  </a:srgbClr>
                </a:solidFill>
                <a:latin typeface="Arial" panose="020B0604020202020204"/>
                <a:ea typeface="Arial" panose="020B0604020202020204"/>
                <a:cs typeface="Arial" panose="020B0604020202020204"/>
                <a:sym typeface="+mn-ea"/>
              </a:rPr>
              <a:t>W</a:t>
            </a:r>
            <a:r>
              <a:rPr sz="1100" kern="0" spc="110" dirty="0">
                <a:solidFill>
                  <a:srgbClr val="231F20">
                    <a:alpha val="100000"/>
                  </a:srgbClr>
                </a:solidFill>
                <a:latin typeface="Arial" panose="020B0604020202020204"/>
                <a:ea typeface="Arial" panose="020B0604020202020204"/>
                <a:cs typeface="Arial" panose="020B0604020202020204"/>
                <a:sym typeface="+mn-ea"/>
              </a:rPr>
              <a:t> </a:t>
            </a:r>
            <a:r>
              <a:rPr sz="1100" kern="0" dirty="0">
                <a:solidFill>
                  <a:srgbClr val="231F20">
                    <a:alpha val="100000"/>
                  </a:srgbClr>
                </a:solidFill>
                <a:latin typeface="Arial" panose="020B0604020202020204"/>
                <a:ea typeface="Arial" panose="020B0604020202020204"/>
                <a:cs typeface="Arial" panose="020B0604020202020204"/>
                <a:sym typeface="+mn-ea"/>
              </a:rPr>
              <a:t>Ku</a:t>
            </a:r>
            <a:r>
              <a:rPr sz="1100" kern="0" spc="100" dirty="0">
                <a:solidFill>
                  <a:srgbClr val="231F20">
                    <a:alpha val="100000"/>
                  </a:srgbClr>
                </a:solidFill>
                <a:latin typeface="Arial" panose="020B0604020202020204"/>
                <a:ea typeface="Arial" panose="020B0604020202020204"/>
                <a:cs typeface="Arial" panose="020B0604020202020204"/>
                <a:sym typeface="+mn-ea"/>
              </a:rPr>
              <a:t>-</a:t>
            </a:r>
            <a:r>
              <a:rPr sz="1100" kern="0" dirty="0">
                <a:solidFill>
                  <a:srgbClr val="231F20">
                    <a:alpha val="100000"/>
                  </a:srgbClr>
                </a:solidFill>
                <a:latin typeface="Arial" panose="020B0604020202020204"/>
                <a:ea typeface="Arial" panose="020B0604020202020204"/>
                <a:cs typeface="Arial" panose="020B0604020202020204"/>
                <a:sym typeface="+mn-ea"/>
              </a:rPr>
              <a:t>band</a:t>
            </a:r>
            <a:r>
              <a:rPr sz="1100" kern="0" spc="90" dirty="0">
                <a:solidFill>
                  <a:srgbClr val="231F20">
                    <a:alpha val="100000"/>
                  </a:srgbClr>
                </a:solidFill>
                <a:latin typeface="Arial" panose="020B0604020202020204"/>
                <a:ea typeface="Arial" panose="020B0604020202020204"/>
                <a:cs typeface="Arial" panose="020B0604020202020204"/>
                <a:sym typeface="+mn-ea"/>
              </a:rPr>
              <a:t> </a:t>
            </a:r>
            <a:r>
              <a:rPr sz="1100" kern="0" dirty="0">
                <a:solidFill>
                  <a:srgbClr val="231F20">
                    <a:alpha val="100000"/>
                  </a:srgbClr>
                </a:solidFill>
                <a:latin typeface="Arial" panose="020B0604020202020204"/>
                <a:ea typeface="Arial" panose="020B0604020202020204"/>
                <a:cs typeface="Arial" panose="020B0604020202020204"/>
                <a:sym typeface="+mn-ea"/>
              </a:rPr>
              <a:t>Jammer</a:t>
            </a:r>
            <a:endParaRPr sz="1100" kern="0" dirty="0">
              <a:solidFill>
                <a:srgbClr val="231F20">
                  <a:alpha val="100000"/>
                </a:srgbClr>
              </a:solidFill>
              <a:latin typeface="Arial" panose="020B0604020202020204"/>
              <a:ea typeface="Arial" panose="020B0604020202020204"/>
              <a:cs typeface="Arial" panose="020B0604020202020204"/>
              <a:sym typeface="+mn-ea"/>
            </a:endParaRPr>
          </a:p>
          <a:p>
            <a:pPr marL="100965" algn="l" rtl="0" eaLnBrk="0">
              <a:lnSpc>
                <a:spcPct val="85000"/>
              </a:lnSpc>
              <a:spcBef>
                <a:spcPts val="760"/>
              </a:spcBef>
            </a:pPr>
            <a:r>
              <a:rPr sz="1100" kern="0" dirty="0">
                <a:solidFill>
                  <a:srgbClr val="231F20">
                    <a:alpha val="100000"/>
                  </a:srgbClr>
                </a:solidFill>
                <a:latin typeface="Arial" panose="020B0604020202020204"/>
                <a:ea typeface="Arial" panose="020B0604020202020204"/>
                <a:cs typeface="Arial" panose="020B0604020202020204"/>
                <a:sym typeface="+mn-ea"/>
              </a:rPr>
              <a:t>Model</a:t>
            </a:r>
            <a:r>
              <a:rPr sz="1100" kern="0" spc="70" dirty="0">
                <a:solidFill>
                  <a:srgbClr val="231F20">
                    <a:alpha val="100000"/>
                  </a:srgbClr>
                </a:solidFill>
                <a:latin typeface="Arial" panose="020B0604020202020204"/>
                <a:ea typeface="Arial" panose="020B0604020202020204"/>
                <a:cs typeface="Arial" panose="020B0604020202020204"/>
                <a:sym typeface="+mn-ea"/>
              </a:rPr>
              <a:t>:  </a:t>
            </a:r>
            <a:r>
              <a:rPr sz="1100" kern="0" dirty="0">
                <a:solidFill>
                  <a:srgbClr val="231F20">
                    <a:alpha val="100000"/>
                  </a:srgbClr>
                </a:solidFill>
                <a:latin typeface="Arial" panose="020B0604020202020204"/>
                <a:ea typeface="Arial" panose="020B0604020202020204"/>
                <a:cs typeface="Arial" panose="020B0604020202020204"/>
                <a:sym typeface="+mn-ea"/>
              </a:rPr>
              <a:t>SW-PAJ-1070012750-50C</a:t>
            </a:r>
            <a:endParaRPr sz="1100" kern="0" dirty="0">
              <a:solidFill>
                <a:srgbClr val="231F20">
                  <a:alpha val="100000"/>
                </a:srgbClr>
              </a:solidFill>
              <a:latin typeface="Arial" panose="020B0604020202020204"/>
              <a:ea typeface="Arial" panose="020B0604020202020204"/>
              <a:cs typeface="Arial" panose="020B0604020202020204"/>
              <a:sym typeface="+mn-ea"/>
            </a:endParaRPr>
          </a:p>
        </p:txBody>
      </p:sp>
      <p:pic>
        <p:nvPicPr>
          <p:cNvPr id="23" name="图片 22"/>
          <p:cNvPicPr>
            <a:picLocks noChangeAspect="1"/>
          </p:cNvPicPr>
          <p:nvPr/>
        </p:nvPicPr>
        <p:blipFill>
          <a:blip r:embed="rId15"/>
          <a:srcRect l="3664" t="5405" b="4537"/>
          <a:stretch>
            <a:fillRect/>
          </a:stretch>
        </p:blipFill>
        <p:spPr>
          <a:xfrm>
            <a:off x="4810760" y="1597025"/>
            <a:ext cx="2135505" cy="1283970"/>
          </a:xfrm>
          <a:prstGeom prst="rect">
            <a:avLst/>
          </a:prstGeom>
        </p:spPr>
      </p:pic>
      <p:sp>
        <p:nvSpPr>
          <p:cNvPr id="25" name="文本框 24"/>
          <p:cNvSpPr txBox="1"/>
          <p:nvPr/>
        </p:nvSpPr>
        <p:spPr>
          <a:xfrm>
            <a:off x="4810760" y="1382395"/>
            <a:ext cx="3784600" cy="213995"/>
          </a:xfrm>
          <a:prstGeom prst="rect">
            <a:avLst/>
          </a:prstGeom>
          <a:noFill/>
        </p:spPr>
        <p:txBody>
          <a:bodyPr wrap="square" rtlCol="0" anchor="t">
            <a:spAutoFit/>
          </a:bodyPr>
          <a:p>
            <a:r>
              <a:rPr lang="en-US" altLang="zh-CN" sz="800"/>
              <a:t>Output Power Curve Graph:</a:t>
            </a:r>
            <a:endParaRPr lang="zh-CN" altLang="en-US" sz="800"/>
          </a:p>
        </p:txBody>
      </p:sp>
      <p:sp>
        <p:nvSpPr>
          <p:cNvPr id="26" name="文本框 25"/>
          <p:cNvSpPr txBox="1"/>
          <p:nvPr/>
        </p:nvSpPr>
        <p:spPr>
          <a:xfrm>
            <a:off x="4810760" y="2878455"/>
            <a:ext cx="2134870" cy="215900"/>
          </a:xfrm>
          <a:prstGeom prst="rect">
            <a:avLst/>
          </a:prstGeom>
          <a:noFill/>
        </p:spPr>
        <p:txBody>
          <a:bodyPr wrap="square" rtlCol="0" anchor="t">
            <a:noAutofit/>
          </a:bodyPr>
          <a:p>
            <a:pPr algn="ctr"/>
            <a:r>
              <a:rPr lang="en-US" altLang="zh-CN" sz="800"/>
              <a:t>Frequency(MHz)</a:t>
            </a:r>
            <a:endParaRPr lang="zh-CN" altLang="en-US" sz="800"/>
          </a:p>
        </p:txBody>
      </p:sp>
      <p:sp>
        <p:nvSpPr>
          <p:cNvPr id="27" name="文本框 26"/>
          <p:cNvSpPr txBox="1"/>
          <p:nvPr/>
        </p:nvSpPr>
        <p:spPr>
          <a:xfrm rot="10800000" flipH="1">
            <a:off x="4441825" y="1496695"/>
            <a:ext cx="337185" cy="1381760"/>
          </a:xfrm>
          <a:prstGeom prst="rect">
            <a:avLst/>
          </a:prstGeom>
          <a:noFill/>
        </p:spPr>
        <p:txBody>
          <a:bodyPr vert="eaVert" wrap="square" rtlCol="0">
            <a:noAutofit/>
          </a:bodyPr>
          <a:p>
            <a:pPr algn="l"/>
            <a:r>
              <a:rPr lang="en-US" altLang="zh-CN" sz="800"/>
              <a:t>P-sat Power Output</a:t>
            </a:r>
            <a:r>
              <a:rPr lang="en-US" altLang="zh-CN" sz="800"/>
              <a:t>(dBm)</a:t>
            </a:r>
            <a:endParaRPr lang="en-US" altLang="zh-CN" sz="800"/>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736" name="picture 736"/>
          <p:cNvPicPr>
            <a:picLocks noChangeAspect="1"/>
          </p:cNvPicPr>
          <p:nvPr/>
        </p:nvPicPr>
        <p:blipFill>
          <a:blip r:embed="rId1"/>
          <a:stretch>
            <a:fillRect/>
          </a:stretch>
        </p:blipFill>
        <p:spPr>
          <a:xfrm rot="21600000">
            <a:off x="192238" y="539985"/>
            <a:ext cx="7094709" cy="6596"/>
          </a:xfrm>
          <a:prstGeom prst="rect">
            <a:avLst/>
          </a:prstGeom>
        </p:spPr>
      </p:pic>
      <p:pic>
        <p:nvPicPr>
          <p:cNvPr id="670" name="picture 670"/>
          <p:cNvPicPr>
            <a:picLocks noChangeAspect="1"/>
          </p:cNvPicPr>
          <p:nvPr/>
        </p:nvPicPr>
        <p:blipFill>
          <a:blip r:embed="rId2"/>
          <a:stretch>
            <a:fillRect/>
          </a:stretch>
        </p:blipFill>
        <p:spPr>
          <a:xfrm rot="21600000">
            <a:off x="263985" y="9719952"/>
            <a:ext cx="7094709" cy="10501"/>
          </a:xfrm>
          <a:prstGeom prst="rect">
            <a:avLst/>
          </a:prstGeom>
        </p:spPr>
      </p:pic>
      <p:sp>
        <p:nvSpPr>
          <p:cNvPr id="2" name="文本框 1"/>
          <p:cNvSpPr txBox="1"/>
          <p:nvPr/>
        </p:nvSpPr>
        <p:spPr>
          <a:xfrm>
            <a:off x="577215" y="9781858"/>
            <a:ext cx="5080000" cy="275590"/>
          </a:xfrm>
          <a:prstGeom prst="rect">
            <a:avLst/>
          </a:prstGeom>
        </p:spPr>
        <p:txBody>
          <a:bodyPr>
            <a:spAutoFit/>
          </a:bodyPr>
          <a:p>
            <a:pPr algn="ctr"/>
            <a:r>
              <a:rPr lang="zh-CN" altLang="en-US" sz="1200" b="1">
                <a:solidFill>
                  <a:schemeClr val="tx1"/>
                </a:solidFill>
                <a:latin typeface="微软雅黑" panose="020B0503020204020204" charset="-122"/>
                <a:ea typeface="微软雅黑" panose="020B0503020204020204" charset="-122"/>
              </a:rPr>
              <a:t>南京市雨花区软件大道</a:t>
            </a:r>
            <a:r>
              <a:rPr lang="en-US" altLang="zh-CN" sz="1200" b="1">
                <a:solidFill>
                  <a:schemeClr val="tx1"/>
                </a:solidFill>
                <a:latin typeface="微软雅黑" panose="020B0503020204020204" charset="-122"/>
                <a:ea typeface="微软雅黑" panose="020B0503020204020204" charset="-122"/>
              </a:rPr>
              <a:t>180</a:t>
            </a:r>
            <a:r>
              <a:rPr lang="zh-CN" altLang="en-US" sz="1200" b="1">
                <a:solidFill>
                  <a:schemeClr val="tx1"/>
                </a:solidFill>
                <a:latin typeface="微软雅黑" panose="020B0503020204020204" charset="-122"/>
                <a:ea typeface="微软雅黑" panose="020B0503020204020204" charset="-122"/>
              </a:rPr>
              <a:t>号大数据产业基地</a:t>
            </a:r>
            <a:r>
              <a:rPr lang="en-US" altLang="zh-CN" sz="1200" b="1">
                <a:solidFill>
                  <a:schemeClr val="tx1"/>
                </a:solidFill>
                <a:latin typeface="微软雅黑" panose="020B0503020204020204" charset="-122"/>
                <a:ea typeface="微软雅黑" panose="020B0503020204020204" charset="-122"/>
              </a:rPr>
              <a:t>2</a:t>
            </a:r>
            <a:r>
              <a:rPr lang="zh-CN" altLang="en-US" sz="1200" b="1">
                <a:solidFill>
                  <a:schemeClr val="tx1"/>
                </a:solidFill>
                <a:latin typeface="微软雅黑" panose="020B0503020204020204" charset="-122"/>
                <a:ea typeface="微软雅黑" panose="020B0503020204020204" charset="-122"/>
              </a:rPr>
              <a:t>栋</a:t>
            </a:r>
            <a:endParaRPr lang="zh-CN" altLang="en-US" sz="1200" b="1">
              <a:solidFill>
                <a:schemeClr val="tx1"/>
              </a:solidFill>
              <a:latin typeface="微软雅黑" panose="020B0503020204020204" charset="-122"/>
              <a:ea typeface="微软雅黑" panose="020B0503020204020204" charset="-122"/>
            </a:endParaRPr>
          </a:p>
        </p:txBody>
      </p:sp>
      <p:pic>
        <p:nvPicPr>
          <p:cNvPr id="4" name="图片 3" descr="定位标志"/>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160145" y="9782175"/>
            <a:ext cx="204470" cy="204470"/>
          </a:xfrm>
          <a:prstGeom prst="rect">
            <a:avLst/>
          </a:prstGeom>
        </p:spPr>
      </p:pic>
      <p:pic>
        <p:nvPicPr>
          <p:cNvPr id="5" name="图片 4" descr="电话"/>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4900930" y="9832340"/>
            <a:ext cx="186690" cy="186690"/>
          </a:xfrm>
          <a:prstGeom prst="rect">
            <a:avLst/>
          </a:prstGeom>
        </p:spPr>
      </p:pic>
      <p:sp>
        <p:nvSpPr>
          <p:cNvPr id="6" name="文本框 5"/>
          <p:cNvSpPr txBox="1"/>
          <p:nvPr/>
        </p:nvSpPr>
        <p:spPr>
          <a:xfrm>
            <a:off x="5072380" y="9782175"/>
            <a:ext cx="1979930" cy="282575"/>
          </a:xfrm>
          <a:prstGeom prst="rect">
            <a:avLst/>
          </a:prstGeom>
        </p:spPr>
        <p:txBody>
          <a:bodyPr>
            <a:noAutofit/>
          </a:bodyPr>
          <a:p>
            <a:r>
              <a:rPr lang="en-US" altLang="zh-CN" sz="1200" b="1">
                <a:solidFill>
                  <a:schemeClr val="tx1"/>
                </a:solidFill>
                <a:latin typeface="微软雅黑" panose="020B0503020204020204" charset="-122"/>
                <a:ea typeface="微软雅黑" panose="020B0503020204020204" charset="-122"/>
              </a:rPr>
              <a:t>+86-13951873509</a:t>
            </a:r>
            <a:endParaRPr lang="en-US" altLang="zh-CN" sz="1200" b="1">
              <a:solidFill>
                <a:schemeClr val="tx1"/>
              </a:solidFill>
              <a:latin typeface="微软雅黑" panose="020B0503020204020204" charset="-122"/>
              <a:ea typeface="微软雅黑" panose="020B0503020204020204" charset="-122"/>
            </a:endParaRPr>
          </a:p>
        </p:txBody>
      </p:sp>
      <p:pic>
        <p:nvPicPr>
          <p:cNvPr id="7" name="图片 6" descr="网页"/>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1165225" y="10027920"/>
            <a:ext cx="192405" cy="192405"/>
          </a:xfrm>
          <a:prstGeom prst="rect">
            <a:avLst/>
          </a:prstGeom>
        </p:spPr>
      </p:pic>
      <p:sp>
        <p:nvSpPr>
          <p:cNvPr id="8" name="文本框 7"/>
          <p:cNvSpPr txBox="1"/>
          <p:nvPr/>
        </p:nvSpPr>
        <p:spPr>
          <a:xfrm>
            <a:off x="1342390" y="9980613"/>
            <a:ext cx="5080000" cy="275590"/>
          </a:xfrm>
          <a:prstGeom prst="rect">
            <a:avLst/>
          </a:prstGeom>
        </p:spPr>
        <p:txBody>
          <a:bodyPr>
            <a:spAutoFit/>
          </a:bodyPr>
          <a:p>
            <a:r>
              <a:rPr lang="en-US" altLang="zh-CN" sz="1200" b="1">
                <a:solidFill>
                  <a:schemeClr val="tx1"/>
                </a:solidFill>
                <a:latin typeface="微软雅黑" panose="020B0503020204020204" charset="-122"/>
                <a:ea typeface="微软雅黑" panose="020B0503020204020204" charset="-122"/>
              </a:rPr>
              <a:t>https://www.shinewave-tech.com</a:t>
            </a:r>
            <a:endParaRPr lang="en-US" altLang="zh-CN" sz="1200" b="1">
              <a:solidFill>
                <a:schemeClr val="tx1"/>
              </a:solidFill>
              <a:latin typeface="微软雅黑" panose="020B0503020204020204" charset="-122"/>
              <a:ea typeface="微软雅黑" panose="020B0503020204020204" charset="-122"/>
            </a:endParaRPr>
          </a:p>
        </p:txBody>
      </p:sp>
      <p:pic>
        <p:nvPicPr>
          <p:cNvPr id="9" name="图片 8" descr="信息"/>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4202430" y="9991090"/>
            <a:ext cx="239395" cy="239395"/>
          </a:xfrm>
          <a:prstGeom prst="rect">
            <a:avLst/>
          </a:prstGeom>
        </p:spPr>
      </p:pic>
      <p:sp>
        <p:nvSpPr>
          <p:cNvPr id="10" name="文本框 9"/>
          <p:cNvSpPr txBox="1"/>
          <p:nvPr/>
        </p:nvSpPr>
        <p:spPr>
          <a:xfrm>
            <a:off x="4426585" y="9980930"/>
            <a:ext cx="2519680" cy="282575"/>
          </a:xfrm>
          <a:prstGeom prst="rect">
            <a:avLst/>
          </a:prstGeom>
        </p:spPr>
        <p:txBody>
          <a:bodyPr>
            <a:noAutofit/>
          </a:bodyPr>
          <a:p>
            <a:pPr marL="0" indent="0">
              <a:spcBef>
                <a:spcPct val="0"/>
              </a:spcBef>
              <a:spcAft>
                <a:spcPct val="0"/>
              </a:spcAft>
            </a:pPr>
            <a:r>
              <a:rPr lang="en-US" altLang="zh-CN" sz="1200" b="1" i="0">
                <a:solidFill>
                  <a:schemeClr val="tx1"/>
                </a:solidFill>
                <a:latin typeface="微软雅黑" panose="020B0503020204020204" charset="-122"/>
                <a:ea typeface="微软雅黑" panose="020B0503020204020204" charset="-122"/>
              </a:rPr>
              <a:t>info@shinewave-tech.com</a:t>
            </a:r>
            <a:endParaRPr lang="en-US" altLang="zh-CN" sz="1200" b="1" i="0">
              <a:solidFill>
                <a:schemeClr val="tx1"/>
              </a:solidFill>
              <a:latin typeface="微软雅黑" panose="020B0503020204020204" charset="-122"/>
              <a:ea typeface="微软雅黑" panose="020B0503020204020204" charset="-122"/>
            </a:endParaRPr>
          </a:p>
        </p:txBody>
      </p:sp>
      <p:pic>
        <p:nvPicPr>
          <p:cNvPr id="13" name="图片 12" descr="SWT公司logo-透明"/>
          <p:cNvPicPr>
            <a:picLocks noChangeAspect="1"/>
          </p:cNvPicPr>
          <p:nvPr/>
        </p:nvPicPr>
        <p:blipFill>
          <a:blip r:embed="rId11"/>
          <a:stretch>
            <a:fillRect/>
          </a:stretch>
        </p:blipFill>
        <p:spPr>
          <a:xfrm>
            <a:off x="281305" y="9782175"/>
            <a:ext cx="744220" cy="434975"/>
          </a:xfrm>
          <a:prstGeom prst="rect">
            <a:avLst/>
          </a:prstGeom>
        </p:spPr>
      </p:pic>
      <p:sp>
        <p:nvSpPr>
          <p:cNvPr id="22" name="文本框 21"/>
          <p:cNvSpPr txBox="1"/>
          <p:nvPr/>
        </p:nvSpPr>
        <p:spPr>
          <a:xfrm>
            <a:off x="0" y="57150"/>
            <a:ext cx="7559675" cy="460375"/>
          </a:xfrm>
          <a:prstGeom prst="rect">
            <a:avLst/>
          </a:prstGeom>
        </p:spPr>
        <p:txBody>
          <a:bodyPr wrap="square">
            <a:spAutoFit/>
          </a:bodyPr>
          <a:p>
            <a:pPr marL="0" indent="0" algn="ctr">
              <a:lnSpc>
                <a:spcPts val="1440"/>
              </a:lnSpc>
              <a:spcBef>
                <a:spcPct val="0"/>
              </a:spcBef>
              <a:spcAft>
                <a:spcPct val="0"/>
              </a:spcAft>
            </a:pPr>
            <a:r>
              <a:rPr lang="zh-CN" altLang="en-US" sz="1600" b="1">
                <a:solidFill>
                  <a:schemeClr val="tx1"/>
                </a:solidFill>
              </a:rPr>
              <a:t>本图册为代表性规格产品，如需定制，可随时联系我司业务人员。</a:t>
            </a:r>
            <a:endParaRPr lang="zh-CN" altLang="en-US" sz="1600" b="1">
              <a:solidFill>
                <a:schemeClr val="tx1"/>
              </a:solidFill>
            </a:endParaRPr>
          </a:p>
          <a:p>
            <a:pPr marL="0" indent="0" algn="ctr">
              <a:lnSpc>
                <a:spcPts val="1440"/>
              </a:lnSpc>
              <a:spcBef>
                <a:spcPct val="0"/>
              </a:spcBef>
              <a:spcAft>
                <a:spcPct val="0"/>
              </a:spcAft>
            </a:pPr>
            <a:r>
              <a:rPr lang="en-US" altLang="zh-CN" sz="1200" b="1">
                <a:solidFill>
                  <a:srgbClr val="1F2329"/>
                </a:solidFill>
              </a:rPr>
              <a:t>This catalog features representative products. For customization, please contact our sales team.</a:t>
            </a:r>
            <a:endParaRPr lang="en-US" altLang="zh-CN" sz="1200" b="1">
              <a:solidFill>
                <a:srgbClr val="1F2329"/>
              </a:solidFill>
            </a:endParaRPr>
          </a:p>
        </p:txBody>
      </p:sp>
      <p:sp>
        <p:nvSpPr>
          <p:cNvPr id="7564" name="textbox 7564"/>
          <p:cNvSpPr/>
          <p:nvPr/>
        </p:nvSpPr>
        <p:spPr>
          <a:xfrm>
            <a:off x="343407" y="646356"/>
            <a:ext cx="2787014" cy="168910"/>
          </a:xfrm>
          <a:prstGeom prst="rect">
            <a:avLst/>
          </a:prstGeom>
          <a:noFill/>
          <a:ln w="0" cap="flat">
            <a:noFill/>
            <a:prstDash val="solid"/>
            <a:miter lim="0"/>
          </a:ln>
        </p:spPr>
        <p:txBody>
          <a:bodyPr vert="horz" wrap="square" lIns="0" tIns="0" rIns="0" bIns="0"/>
          <a:p>
            <a:pPr algn="l" rtl="0" eaLnBrk="0">
              <a:lnSpc>
                <a:spcPct val="87000"/>
              </a:lnSpc>
            </a:pPr>
            <a:endParaRPr sz="100" dirty="0">
              <a:latin typeface="Arial" panose="020B0604020202020204"/>
              <a:ea typeface="Arial" panose="020B0604020202020204"/>
              <a:cs typeface="Arial" panose="020B0604020202020204"/>
            </a:endParaRPr>
          </a:p>
          <a:p>
            <a:pPr marL="12700" algn="l" rtl="0" eaLnBrk="0">
              <a:lnSpc>
                <a:spcPct val="85000"/>
              </a:lnSpc>
            </a:pPr>
            <a:r>
              <a:rPr sz="1100" kern="0" spc="50" dirty="0">
                <a:solidFill>
                  <a:srgbClr val="21294D">
                    <a:alpha val="100000"/>
                  </a:srgbClr>
                </a:solidFill>
                <a:latin typeface="微软雅黑" panose="020B0503020204020204" charset="-122"/>
                <a:ea typeface="微软雅黑" panose="020B0503020204020204" charset="-122"/>
                <a:cs typeface="微软雅黑" panose="020B0503020204020204" charset="-122"/>
              </a:rPr>
              <a:t>1.3 ENVIRONMENTA</a:t>
            </a:r>
            <a:r>
              <a:rPr sz="1100" kern="0" spc="40" dirty="0">
                <a:solidFill>
                  <a:srgbClr val="21294D">
                    <a:alpha val="100000"/>
                  </a:srgbClr>
                </a:solidFill>
                <a:latin typeface="微软雅黑" panose="020B0503020204020204" charset="-122"/>
                <a:ea typeface="微软雅黑" panose="020B0503020204020204" charset="-122"/>
                <a:cs typeface="微软雅黑" panose="020B0503020204020204" charset="-122"/>
              </a:rPr>
              <a:t>L / PROTECTIONS</a:t>
            </a:r>
            <a:endParaRPr sz="1100" dirty="0">
              <a:latin typeface="微软雅黑" panose="020B0503020204020204" charset="-122"/>
              <a:ea typeface="微软雅黑" panose="020B0503020204020204" charset="-122"/>
              <a:cs typeface="微软雅黑" panose="020B0503020204020204" charset="-122"/>
            </a:endParaRPr>
          </a:p>
        </p:txBody>
      </p:sp>
      <p:graphicFrame>
        <p:nvGraphicFramePr>
          <p:cNvPr id="3" name="table 16"/>
          <p:cNvGraphicFramePr>
            <a:graphicFrameLocks noGrp="1"/>
          </p:cNvGraphicFramePr>
          <p:nvPr>
            <p:custDataLst>
              <p:tags r:id="rId12"/>
            </p:custDataLst>
          </p:nvPr>
        </p:nvGraphicFramePr>
        <p:xfrm>
          <a:off x="264795" y="944245"/>
          <a:ext cx="7094220" cy="1950085"/>
        </p:xfrm>
        <a:graphic>
          <a:graphicData uri="http://schemas.openxmlformats.org/drawingml/2006/table">
            <a:tbl>
              <a:tblPr/>
              <a:tblGrid>
                <a:gridCol w="2116455"/>
                <a:gridCol w="2020570"/>
                <a:gridCol w="2017395"/>
                <a:gridCol w="939800"/>
              </a:tblGrid>
              <a:tr h="185420">
                <a:tc>
                  <a:txBody>
                    <a:bodyPr/>
                    <a:p>
                      <a:pPr algn="l" rtl="0" eaLnBrk="0">
                        <a:lnSpc>
                          <a:spcPct val="101000"/>
                        </a:lnSpc>
                      </a:pPr>
                      <a:endParaRPr sz="400" dirty="0">
                        <a:solidFill>
                          <a:schemeClr val="bg1"/>
                        </a:solidFill>
                        <a:latin typeface="Arial" panose="020B0604020202020204"/>
                        <a:ea typeface="Arial" panose="020B0604020202020204"/>
                        <a:cs typeface="Arial" panose="020B0604020202020204"/>
                      </a:endParaRPr>
                    </a:p>
                    <a:p>
                      <a:pPr marL="709295" algn="l" rtl="0" eaLnBrk="0">
                        <a:lnSpc>
                          <a:spcPct val="67000"/>
                        </a:lnSpc>
                        <a:spcBef>
                          <a:spcPts val="5"/>
                        </a:spcBef>
                      </a:pPr>
                      <a:r>
                        <a:rPr sz="900" b="1" kern="0" spc="-30" dirty="0">
                          <a:solidFill>
                            <a:schemeClr val="bg1">
                              <a:alpha val="100000"/>
                            </a:schemeClr>
                          </a:solidFill>
                          <a:latin typeface="Calibri" panose="020F0502020204030204"/>
                          <a:ea typeface="Calibri" panose="020F0502020204030204"/>
                          <a:cs typeface="Calibri" panose="020F0502020204030204"/>
                        </a:rPr>
                        <a:t>P</a:t>
                      </a:r>
                      <a:r>
                        <a:rPr sz="800" b="1" kern="0" spc="-30" dirty="0">
                          <a:solidFill>
                            <a:schemeClr val="bg1">
                              <a:alpha val="100000"/>
                            </a:schemeClr>
                          </a:solidFill>
                          <a:latin typeface="Calibri" panose="020F0502020204030204"/>
                          <a:ea typeface="Calibri" panose="020F0502020204030204"/>
                          <a:cs typeface="Calibri" panose="020F0502020204030204"/>
                        </a:rPr>
                        <a:t>ARAMETER</a:t>
                      </a:r>
                      <a:endParaRPr sz="800" b="1" kern="0" spc="-30" dirty="0">
                        <a:solidFill>
                          <a:schemeClr val="bg1">
                            <a:alpha val="100000"/>
                          </a:schemeClr>
                        </a:solidFill>
                        <a:latin typeface="Calibri" panose="020F0502020204030204"/>
                        <a:ea typeface="Calibri" panose="020F0502020204030204"/>
                        <a:cs typeface="Calibri" panose="020F0502020204030204"/>
                      </a:endParaRPr>
                    </a:p>
                  </a:txBody>
                  <a:tcPr marL="0" marR="0" marT="0" marB="0" vert="horz">
                    <a:lnL w="12700">
                      <a:solidFill>
                        <a:schemeClr val="tx1"/>
                      </a:solidFill>
                      <a:prstDash val="solid"/>
                    </a:lnL>
                    <a:lnR w="12700" cap="flat" cmpd="sng" algn="ctr">
                      <a:solidFill>
                        <a:schemeClr val="tx1"/>
                      </a:solidFill>
                      <a:prstDash val="solid"/>
                      <a:round/>
                      <a:headEnd type="none" w="med" len="med"/>
                      <a:tailEnd type="none" w="med" len="med"/>
                    </a:lnR>
                    <a:lnT w="12700">
                      <a:solidFill>
                        <a:schemeClr val="tx1"/>
                      </a:solidFill>
                      <a:prstDash val="solid"/>
                    </a:lnT>
                    <a:lnB w="12700">
                      <a:solidFill>
                        <a:schemeClr val="tx1"/>
                      </a:solidFill>
                      <a:prstDash val="solid"/>
                    </a:lnB>
                    <a:solidFill>
                      <a:srgbClr val="21294D"/>
                    </a:solidFill>
                  </a:tcPr>
                </a:tc>
                <a:tc>
                  <a:txBody>
                    <a:bodyPr/>
                    <a:p>
                      <a:pPr algn="l" rtl="0" eaLnBrk="0">
                        <a:lnSpc>
                          <a:spcPct val="101000"/>
                        </a:lnSpc>
                      </a:pPr>
                      <a:endParaRPr sz="400" dirty="0">
                        <a:solidFill>
                          <a:schemeClr val="bg1"/>
                        </a:solidFill>
                        <a:latin typeface="Arial" panose="020B0604020202020204"/>
                        <a:ea typeface="Arial" panose="020B0604020202020204"/>
                        <a:cs typeface="Arial" panose="020B0604020202020204"/>
                      </a:endParaRPr>
                    </a:p>
                    <a:p>
                      <a:pPr marL="835025" algn="l" rtl="0" eaLnBrk="0">
                        <a:lnSpc>
                          <a:spcPct val="67000"/>
                        </a:lnSpc>
                        <a:spcBef>
                          <a:spcPts val="5"/>
                        </a:spcBef>
                      </a:pPr>
                      <a:r>
                        <a:rPr sz="900" b="1" kern="0" spc="-20" dirty="0">
                          <a:solidFill>
                            <a:schemeClr val="bg1">
                              <a:alpha val="100000"/>
                            </a:schemeClr>
                          </a:solidFill>
                          <a:latin typeface="Calibri" panose="020F0502020204030204"/>
                          <a:ea typeface="Calibri" panose="020F0502020204030204"/>
                          <a:cs typeface="Calibri" panose="020F0502020204030204"/>
                        </a:rPr>
                        <a:t>M</a:t>
                      </a:r>
                      <a:r>
                        <a:rPr sz="800" b="1" kern="0" spc="-20" dirty="0">
                          <a:solidFill>
                            <a:schemeClr val="bg1">
                              <a:alpha val="100000"/>
                            </a:schemeClr>
                          </a:solidFill>
                          <a:latin typeface="Calibri" panose="020F0502020204030204"/>
                          <a:ea typeface="Calibri" panose="020F0502020204030204"/>
                          <a:cs typeface="Calibri" panose="020F0502020204030204"/>
                        </a:rPr>
                        <a:t>IN</a:t>
                      </a:r>
                      <a:endParaRPr sz="800" b="1" kern="0" spc="-20" dirty="0">
                        <a:solidFill>
                          <a:schemeClr val="bg1">
                            <a:alpha val="100000"/>
                          </a:schemeClr>
                        </a:solidFill>
                        <a:latin typeface="Calibri" panose="020F0502020204030204"/>
                        <a:ea typeface="Calibri" panose="020F0502020204030204"/>
                        <a:cs typeface="Calibri" panose="020F0502020204030204"/>
                      </a:endParaRPr>
                    </a:p>
                  </a:txBody>
                  <a:tcPr marL="0" marR="0" marT="0" marB="0" vert="horz">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a:solidFill>
                        <a:schemeClr val="tx1"/>
                      </a:solidFill>
                      <a:prstDash val="solid"/>
                    </a:lnT>
                    <a:lnB w="12700">
                      <a:solidFill>
                        <a:schemeClr val="tx1"/>
                      </a:solidFill>
                      <a:prstDash val="solid"/>
                    </a:lnB>
                    <a:solidFill>
                      <a:srgbClr val="21294D"/>
                    </a:solidFill>
                  </a:tcPr>
                </a:tc>
                <a:tc>
                  <a:txBody>
                    <a:bodyPr/>
                    <a:p>
                      <a:pPr algn="l" rtl="0" eaLnBrk="0">
                        <a:lnSpc>
                          <a:spcPct val="101000"/>
                        </a:lnSpc>
                      </a:pPr>
                      <a:endParaRPr sz="400" dirty="0">
                        <a:solidFill>
                          <a:schemeClr val="bg1"/>
                        </a:solidFill>
                        <a:latin typeface="Arial" panose="020B0604020202020204"/>
                        <a:ea typeface="Arial" panose="020B0604020202020204"/>
                        <a:cs typeface="Arial" panose="020B0604020202020204"/>
                      </a:endParaRPr>
                    </a:p>
                    <a:p>
                      <a:pPr marL="823595" algn="l" rtl="0" eaLnBrk="0">
                        <a:lnSpc>
                          <a:spcPct val="67000"/>
                        </a:lnSpc>
                        <a:spcBef>
                          <a:spcPts val="5"/>
                        </a:spcBef>
                      </a:pPr>
                      <a:r>
                        <a:rPr sz="900" b="1" kern="0" spc="-20" dirty="0">
                          <a:solidFill>
                            <a:schemeClr val="bg1">
                              <a:alpha val="100000"/>
                            </a:schemeClr>
                          </a:solidFill>
                          <a:latin typeface="Calibri" panose="020F0502020204030204"/>
                          <a:ea typeface="Calibri" panose="020F0502020204030204"/>
                          <a:cs typeface="Calibri" panose="020F0502020204030204"/>
                        </a:rPr>
                        <a:t>M</a:t>
                      </a:r>
                      <a:r>
                        <a:rPr sz="800" b="1" kern="0" spc="-20" dirty="0">
                          <a:solidFill>
                            <a:schemeClr val="bg1">
                              <a:alpha val="100000"/>
                            </a:schemeClr>
                          </a:solidFill>
                          <a:latin typeface="Calibri" panose="020F0502020204030204"/>
                          <a:ea typeface="Calibri" panose="020F0502020204030204"/>
                          <a:cs typeface="Calibri" panose="020F0502020204030204"/>
                        </a:rPr>
                        <a:t>AX</a:t>
                      </a:r>
                      <a:endParaRPr sz="800" b="1" kern="0" spc="-20" dirty="0">
                        <a:solidFill>
                          <a:schemeClr val="bg1">
                            <a:alpha val="100000"/>
                          </a:schemeClr>
                        </a:solidFill>
                        <a:latin typeface="Calibri" panose="020F0502020204030204"/>
                        <a:ea typeface="Calibri" panose="020F0502020204030204"/>
                        <a:cs typeface="Calibri" panose="020F0502020204030204"/>
                      </a:endParaRPr>
                    </a:p>
                  </a:txBody>
                  <a:tcPr marL="0" marR="0" marT="0" marB="0" vert="horz">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a:solidFill>
                        <a:schemeClr val="tx1"/>
                      </a:solidFill>
                      <a:prstDash val="solid"/>
                    </a:lnT>
                    <a:lnB w="12700">
                      <a:solidFill>
                        <a:schemeClr val="tx1"/>
                      </a:solidFill>
                      <a:prstDash val="solid"/>
                    </a:lnB>
                    <a:solidFill>
                      <a:srgbClr val="21294D"/>
                    </a:solidFill>
                  </a:tcPr>
                </a:tc>
                <a:tc>
                  <a:txBody>
                    <a:bodyPr/>
                    <a:p>
                      <a:pPr algn="l" rtl="0" eaLnBrk="0">
                        <a:lnSpc>
                          <a:spcPct val="132000"/>
                        </a:lnSpc>
                      </a:pPr>
                      <a:endParaRPr sz="300" dirty="0">
                        <a:solidFill>
                          <a:schemeClr val="bg1"/>
                        </a:solidFill>
                        <a:latin typeface="Arial" panose="020B0604020202020204"/>
                        <a:ea typeface="Arial" panose="020B0604020202020204"/>
                        <a:cs typeface="Arial" panose="020B0604020202020204"/>
                      </a:endParaRPr>
                    </a:p>
                    <a:p>
                      <a:pPr marL="332740" algn="l" rtl="0" eaLnBrk="0">
                        <a:lnSpc>
                          <a:spcPct val="67000"/>
                        </a:lnSpc>
                        <a:spcBef>
                          <a:spcPts val="0"/>
                        </a:spcBef>
                      </a:pPr>
                      <a:r>
                        <a:rPr sz="900" b="1" kern="0" spc="-20" dirty="0">
                          <a:solidFill>
                            <a:schemeClr val="bg1">
                              <a:alpha val="100000"/>
                            </a:schemeClr>
                          </a:solidFill>
                          <a:latin typeface="Calibri" panose="020F0502020204030204"/>
                          <a:ea typeface="Calibri" panose="020F0502020204030204"/>
                          <a:cs typeface="Calibri" panose="020F0502020204030204"/>
                        </a:rPr>
                        <a:t>U</a:t>
                      </a:r>
                      <a:r>
                        <a:rPr sz="800" b="1" kern="0" spc="-20" dirty="0">
                          <a:solidFill>
                            <a:schemeClr val="bg1">
                              <a:alpha val="100000"/>
                            </a:schemeClr>
                          </a:solidFill>
                          <a:latin typeface="Calibri" panose="020F0502020204030204"/>
                          <a:ea typeface="Calibri" panose="020F0502020204030204"/>
                          <a:cs typeface="Calibri" panose="020F0502020204030204"/>
                        </a:rPr>
                        <a:t>NIT</a:t>
                      </a:r>
                      <a:endParaRPr sz="800" b="1" kern="0" spc="-20" dirty="0">
                        <a:solidFill>
                          <a:schemeClr val="bg1">
                            <a:alpha val="100000"/>
                          </a:schemeClr>
                        </a:solidFill>
                        <a:latin typeface="Calibri" panose="020F0502020204030204"/>
                        <a:ea typeface="Calibri" panose="020F0502020204030204"/>
                        <a:cs typeface="Calibri" panose="020F0502020204030204"/>
                      </a:endParaRPr>
                    </a:p>
                  </a:txBody>
                  <a:tcPr marL="0" marR="0" marT="0" marB="0" vert="horz">
                    <a:lnL w="12700" cap="flat" cmpd="sng" algn="ctr">
                      <a:solidFill>
                        <a:schemeClr val="tx1"/>
                      </a:solidFill>
                      <a:prstDash val="solid"/>
                      <a:round/>
                      <a:headEnd type="none" w="med" len="med"/>
                      <a:tailEnd type="none" w="med" len="med"/>
                    </a:lnL>
                    <a:lnR w="12700">
                      <a:solidFill>
                        <a:schemeClr val="tx1"/>
                      </a:solidFill>
                      <a:prstDash val="solid"/>
                    </a:lnR>
                    <a:lnT w="12700">
                      <a:solidFill>
                        <a:schemeClr val="tx1"/>
                      </a:solidFill>
                      <a:prstDash val="solid"/>
                    </a:lnT>
                    <a:lnB w="12700">
                      <a:solidFill>
                        <a:schemeClr val="tx1"/>
                      </a:solidFill>
                      <a:prstDash val="solid"/>
                    </a:lnB>
                    <a:solidFill>
                      <a:srgbClr val="21294D"/>
                    </a:solidFill>
                  </a:tcPr>
                </a:tc>
              </a:tr>
              <a:tr h="186690">
                <a:tc>
                  <a:txBody>
                    <a:bodyPr/>
                    <a:p>
                      <a:pPr algn="l" rtl="0" eaLnBrk="0">
                        <a:lnSpc>
                          <a:spcPct val="115000"/>
                        </a:lnSpc>
                      </a:pPr>
                      <a:endParaRPr sz="300" dirty="0">
                        <a:latin typeface="Arial" panose="020B0604020202020204"/>
                        <a:ea typeface="Arial" panose="020B0604020202020204"/>
                        <a:cs typeface="Arial" panose="020B0604020202020204"/>
                      </a:endParaRPr>
                    </a:p>
                    <a:p>
                      <a:pPr marL="86360" algn="l" rtl="0" eaLnBrk="0">
                        <a:lnSpc>
                          <a:spcPct val="77000"/>
                        </a:lnSpc>
                        <a:spcBef>
                          <a:spcPts val="0"/>
                        </a:spcBef>
                      </a:pPr>
                      <a:r>
                        <a:rPr sz="900" kern="0" spc="20" dirty="0">
                          <a:solidFill>
                            <a:srgbClr val="000000">
                              <a:alpha val="100000"/>
                            </a:srgbClr>
                          </a:solidFill>
                          <a:latin typeface="Calibri" panose="020F0502020204030204"/>
                          <a:ea typeface="Calibri" panose="020F0502020204030204"/>
                          <a:cs typeface="Calibri" panose="020F0502020204030204"/>
                        </a:rPr>
                        <a:t>Operating</a:t>
                      </a:r>
                      <a:r>
                        <a:rPr sz="900" kern="0" spc="140" dirty="0">
                          <a:solidFill>
                            <a:srgbClr val="000000">
                              <a:alpha val="100000"/>
                            </a:srgbClr>
                          </a:solidFill>
                          <a:latin typeface="Calibri" panose="020F0502020204030204"/>
                          <a:ea typeface="Calibri" panose="020F0502020204030204"/>
                          <a:cs typeface="Calibri" panose="020F0502020204030204"/>
                        </a:rPr>
                        <a:t> </a:t>
                      </a:r>
                      <a:r>
                        <a:rPr sz="900" kern="0" spc="20" dirty="0">
                          <a:solidFill>
                            <a:srgbClr val="000000">
                              <a:alpha val="100000"/>
                            </a:srgbClr>
                          </a:solidFill>
                          <a:latin typeface="Calibri" panose="020F0502020204030204"/>
                          <a:ea typeface="Calibri" panose="020F0502020204030204"/>
                          <a:cs typeface="Calibri" panose="020F0502020204030204"/>
                        </a:rPr>
                        <a:t>Temp.</a:t>
                      </a:r>
                      <a:r>
                        <a:rPr sz="900" kern="0" spc="140" dirty="0">
                          <a:solidFill>
                            <a:srgbClr val="000000">
                              <a:alpha val="100000"/>
                            </a:srgbClr>
                          </a:solidFill>
                          <a:latin typeface="Calibri" panose="020F0502020204030204"/>
                          <a:ea typeface="Calibri" panose="020F0502020204030204"/>
                          <a:cs typeface="Calibri" panose="020F0502020204030204"/>
                        </a:rPr>
                        <a:t> </a:t>
                      </a:r>
                      <a:r>
                        <a:rPr sz="900" kern="0" spc="20" dirty="0">
                          <a:solidFill>
                            <a:srgbClr val="000000">
                              <a:alpha val="100000"/>
                            </a:srgbClr>
                          </a:solidFill>
                          <a:latin typeface="Calibri" panose="020F0502020204030204"/>
                          <a:ea typeface="Calibri" panose="020F0502020204030204"/>
                          <a:cs typeface="Calibri" panose="020F0502020204030204"/>
                        </a:rPr>
                        <a:t>(Housing Temp.)</a:t>
                      </a:r>
                      <a:endParaRPr sz="900" dirty="0">
                        <a:latin typeface="Calibri" panose="020F0502020204030204"/>
                        <a:ea typeface="Calibri" panose="020F0502020204030204"/>
                        <a:cs typeface="Calibri" panose="020F0502020204030204"/>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12700">
                      <a:solidFill>
                        <a:schemeClr val="tx1"/>
                      </a:solidFill>
                      <a:prstDash val="solid"/>
                    </a:lnT>
                    <a:lnB w="3175" cap="flat" cmpd="sng" algn="ctr">
                      <a:solidFill>
                        <a:srgbClr val="000000"/>
                      </a:solidFill>
                      <a:prstDash val="solid"/>
                      <a:round/>
                      <a:headEnd type="none" w="med" len="med"/>
                      <a:tailEnd type="none" w="med" len="med"/>
                    </a:lnB>
                    <a:solidFill>
                      <a:srgbClr val="F2F3F4"/>
                    </a:solidFill>
                  </a:tcPr>
                </a:tc>
                <a:tc>
                  <a:txBody>
                    <a:bodyPr/>
                    <a:p>
                      <a:pPr algn="l" rtl="0" eaLnBrk="0">
                        <a:lnSpc>
                          <a:spcPct val="101000"/>
                        </a:lnSpc>
                      </a:pPr>
                      <a:endParaRPr sz="400" dirty="0">
                        <a:latin typeface="Arial" panose="020B0604020202020204"/>
                        <a:ea typeface="Arial" panose="020B0604020202020204"/>
                        <a:cs typeface="Arial" panose="020B0604020202020204"/>
                      </a:endParaRPr>
                    </a:p>
                    <a:p>
                      <a:pPr marL="845820" algn="l" rtl="0" eaLnBrk="0">
                        <a:lnSpc>
                          <a:spcPct val="68000"/>
                        </a:lnSpc>
                        <a:spcBef>
                          <a:spcPts val="0"/>
                        </a:spcBef>
                      </a:pPr>
                      <a:r>
                        <a:rPr sz="900" kern="0" spc="0" dirty="0">
                          <a:solidFill>
                            <a:srgbClr val="000000">
                              <a:alpha val="100000"/>
                            </a:srgbClr>
                          </a:solidFill>
                          <a:latin typeface="Calibri" panose="020F0502020204030204"/>
                          <a:ea typeface="Calibri" panose="020F0502020204030204"/>
                          <a:cs typeface="Calibri" panose="020F0502020204030204"/>
                        </a:rPr>
                        <a:t>-20</a:t>
                      </a:r>
                      <a:endParaRPr sz="900" dirty="0">
                        <a:latin typeface="Calibri" panose="020F0502020204030204"/>
                        <a:ea typeface="Calibri" panose="020F0502020204030204"/>
                        <a:cs typeface="Calibri" panose="020F0502020204030204"/>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12700">
                      <a:solidFill>
                        <a:schemeClr val="tx1"/>
                      </a:solidFill>
                      <a:prstDash val="solid"/>
                    </a:lnT>
                    <a:lnB w="3175" cap="flat" cmpd="sng" algn="ctr">
                      <a:solidFill>
                        <a:srgbClr val="000000"/>
                      </a:solidFill>
                      <a:prstDash val="solid"/>
                      <a:round/>
                      <a:headEnd type="none" w="med" len="med"/>
                      <a:tailEnd type="none" w="med" len="med"/>
                    </a:lnB>
                    <a:solidFill>
                      <a:srgbClr val="F2F3F4"/>
                    </a:solidFill>
                  </a:tcPr>
                </a:tc>
                <a:tc>
                  <a:txBody>
                    <a:bodyPr/>
                    <a:p>
                      <a:pPr algn="l" rtl="0" eaLnBrk="0">
                        <a:lnSpc>
                          <a:spcPct val="128000"/>
                        </a:lnSpc>
                      </a:pPr>
                      <a:endParaRPr sz="300" dirty="0">
                        <a:latin typeface="Arial" panose="020B0604020202020204"/>
                        <a:ea typeface="Arial" panose="020B0604020202020204"/>
                        <a:cs typeface="Arial" panose="020B0604020202020204"/>
                      </a:endParaRPr>
                    </a:p>
                    <a:p>
                      <a:pPr marL="831215" algn="l" rtl="0" eaLnBrk="0">
                        <a:lnSpc>
                          <a:spcPct val="68000"/>
                        </a:lnSpc>
                        <a:spcBef>
                          <a:spcPts val="0"/>
                        </a:spcBef>
                      </a:pPr>
                      <a:r>
                        <a:rPr sz="900" kern="0" spc="0" dirty="0">
                          <a:solidFill>
                            <a:srgbClr val="000000">
                              <a:alpha val="100000"/>
                            </a:srgbClr>
                          </a:solidFill>
                          <a:latin typeface="Calibri" panose="020F0502020204030204"/>
                          <a:ea typeface="Calibri" panose="020F0502020204030204"/>
                          <a:cs typeface="Calibri" panose="020F0502020204030204"/>
                        </a:rPr>
                        <a:t>+60</a:t>
                      </a:r>
                      <a:endParaRPr sz="900" dirty="0">
                        <a:latin typeface="Calibri" panose="020F0502020204030204"/>
                        <a:ea typeface="Calibri" panose="020F0502020204030204"/>
                        <a:cs typeface="Calibri" panose="020F0502020204030204"/>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12700">
                      <a:solidFill>
                        <a:schemeClr val="tx1"/>
                      </a:solidFill>
                      <a:prstDash val="solid"/>
                    </a:lnT>
                    <a:lnB w="3175" cap="flat" cmpd="sng" algn="ctr">
                      <a:solidFill>
                        <a:srgbClr val="000000"/>
                      </a:solidFill>
                      <a:prstDash val="solid"/>
                      <a:round/>
                      <a:headEnd type="none" w="med" len="med"/>
                      <a:tailEnd type="none" w="med" len="med"/>
                    </a:lnB>
                    <a:solidFill>
                      <a:srgbClr val="F2F3F4"/>
                    </a:solidFill>
                  </a:tcPr>
                </a:tc>
                <a:tc>
                  <a:txBody>
                    <a:bodyPr/>
                    <a:p>
                      <a:pPr algn="l" rtl="0" eaLnBrk="0">
                        <a:lnSpc>
                          <a:spcPct val="123000"/>
                        </a:lnSpc>
                      </a:pPr>
                      <a:endParaRPr sz="300" dirty="0">
                        <a:latin typeface="Arial" panose="020B0604020202020204"/>
                        <a:ea typeface="Arial" panose="020B0604020202020204"/>
                        <a:cs typeface="Arial" panose="020B0604020202020204"/>
                      </a:endParaRPr>
                    </a:p>
                    <a:p>
                      <a:pPr marL="359410" algn="l" rtl="0" eaLnBrk="0">
                        <a:lnSpc>
                          <a:spcPct val="71000"/>
                        </a:lnSpc>
                        <a:spcBef>
                          <a:spcPts val="0"/>
                        </a:spcBef>
                      </a:pPr>
                      <a:r>
                        <a:rPr sz="900" kern="0" spc="10" dirty="0">
                          <a:solidFill>
                            <a:srgbClr val="000000">
                              <a:alpha val="100000"/>
                            </a:srgbClr>
                          </a:solidFill>
                          <a:latin typeface="Calibri" panose="020F0502020204030204"/>
                          <a:ea typeface="Calibri" panose="020F0502020204030204"/>
                          <a:cs typeface="Calibri" panose="020F0502020204030204"/>
                        </a:rPr>
                        <a:t>°C</a:t>
                      </a:r>
                      <a:endParaRPr sz="900" dirty="0">
                        <a:latin typeface="Calibri" panose="020F0502020204030204"/>
                        <a:ea typeface="Calibri" panose="020F0502020204030204"/>
                        <a:cs typeface="Calibri" panose="020F0502020204030204"/>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12700">
                      <a:solidFill>
                        <a:schemeClr val="tx1"/>
                      </a:solidFill>
                      <a:prstDash val="solid"/>
                    </a:lnT>
                    <a:lnB w="3175" cap="flat" cmpd="sng" algn="ctr">
                      <a:solidFill>
                        <a:srgbClr val="000000"/>
                      </a:solidFill>
                      <a:prstDash val="solid"/>
                      <a:round/>
                      <a:headEnd type="none" w="med" len="med"/>
                      <a:tailEnd type="none" w="med" len="med"/>
                    </a:lnB>
                    <a:solidFill>
                      <a:srgbClr val="F2F3F4"/>
                    </a:solidFill>
                  </a:tcPr>
                </a:tc>
              </a:tr>
              <a:tr h="187960">
                <a:tc>
                  <a:txBody>
                    <a:bodyPr/>
                    <a:p>
                      <a:pPr algn="l" rtl="0" eaLnBrk="0">
                        <a:lnSpc>
                          <a:spcPct val="106000"/>
                        </a:lnSpc>
                      </a:pPr>
                      <a:endParaRPr sz="300" dirty="0">
                        <a:latin typeface="Arial" panose="020B0604020202020204"/>
                        <a:ea typeface="Arial" panose="020B0604020202020204"/>
                        <a:cs typeface="Arial" panose="020B0604020202020204"/>
                      </a:endParaRPr>
                    </a:p>
                    <a:p>
                      <a:pPr marL="95250" algn="l" rtl="0" eaLnBrk="0">
                        <a:lnSpc>
                          <a:spcPct val="76000"/>
                        </a:lnSpc>
                        <a:spcBef>
                          <a:spcPts val="5"/>
                        </a:spcBef>
                      </a:pPr>
                      <a:r>
                        <a:rPr sz="900" kern="0" spc="0" dirty="0">
                          <a:solidFill>
                            <a:srgbClr val="000000">
                              <a:alpha val="100000"/>
                            </a:srgbClr>
                          </a:solidFill>
                          <a:latin typeface="Calibri" panose="020F0502020204030204"/>
                          <a:ea typeface="Calibri" panose="020F0502020204030204"/>
                          <a:cs typeface="Calibri" panose="020F0502020204030204"/>
                        </a:rPr>
                        <a:t>Humidity</a:t>
                      </a:r>
                      <a:r>
                        <a:rPr sz="900" kern="0" spc="260" dirty="0">
                          <a:solidFill>
                            <a:srgbClr val="000000">
                              <a:alpha val="100000"/>
                            </a:srgbClr>
                          </a:solidFill>
                          <a:latin typeface="Calibri" panose="020F0502020204030204"/>
                          <a:ea typeface="Calibri" panose="020F0502020204030204"/>
                          <a:cs typeface="Calibri" panose="020F0502020204030204"/>
                        </a:rPr>
                        <a:t> </a:t>
                      </a:r>
                      <a:r>
                        <a:rPr sz="900" kern="0" spc="0" dirty="0">
                          <a:solidFill>
                            <a:srgbClr val="000000">
                              <a:alpha val="100000"/>
                            </a:srgbClr>
                          </a:solidFill>
                          <a:latin typeface="Calibri" panose="020F0502020204030204"/>
                          <a:ea typeface="Calibri" panose="020F0502020204030204"/>
                          <a:cs typeface="Calibri" panose="020F0502020204030204"/>
                        </a:rPr>
                        <a:t>Range</a:t>
                      </a:r>
                      <a:endParaRPr sz="900" dirty="0">
                        <a:latin typeface="Calibri" panose="020F0502020204030204"/>
                        <a:ea typeface="Calibri" panose="020F0502020204030204"/>
                        <a:cs typeface="Calibri" panose="020F0502020204030204"/>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solidFill>
                      <a:srgbClr val="D1D2D4"/>
                    </a:solidFill>
                  </a:tcPr>
                </a:tc>
                <a:tc gridSpan="2">
                  <a:txBody>
                    <a:bodyPr/>
                    <a:p>
                      <a:pPr algn="l" rtl="0" eaLnBrk="0">
                        <a:lnSpc>
                          <a:spcPct val="102000"/>
                        </a:lnSpc>
                      </a:pPr>
                      <a:endParaRPr sz="400" dirty="0">
                        <a:latin typeface="Arial" panose="020B0604020202020204"/>
                        <a:ea typeface="Arial" panose="020B0604020202020204"/>
                        <a:cs typeface="Arial" panose="020B0604020202020204"/>
                      </a:endParaRPr>
                    </a:p>
                    <a:p>
                      <a:pPr marL="1671955" algn="l" rtl="0" eaLnBrk="0">
                        <a:lnSpc>
                          <a:spcPct val="68000"/>
                        </a:lnSpc>
                        <a:spcBef>
                          <a:spcPts val="5"/>
                        </a:spcBef>
                      </a:pPr>
                      <a:r>
                        <a:rPr sz="900" kern="0" spc="10" dirty="0">
                          <a:solidFill>
                            <a:srgbClr val="000000">
                              <a:alpha val="100000"/>
                            </a:srgbClr>
                          </a:solidFill>
                          <a:latin typeface="Calibri" panose="020F0502020204030204"/>
                          <a:ea typeface="Calibri" panose="020F0502020204030204"/>
                          <a:cs typeface="Calibri" panose="020F0502020204030204"/>
                        </a:rPr>
                        <a:t>0-95</a:t>
                      </a:r>
                      <a:endParaRPr sz="900" dirty="0">
                        <a:latin typeface="Calibri" panose="020F0502020204030204"/>
                        <a:ea typeface="Calibri" panose="020F0502020204030204"/>
                        <a:cs typeface="Calibri" panose="020F0502020204030204"/>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solidFill>
                      <a:srgbClr val="D1D2D4"/>
                    </a:solidFill>
                  </a:tcPr>
                </a:tc>
                <a:tc hMerge="1">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p>
                      <a:pPr algn="l" rtl="0" eaLnBrk="0">
                        <a:lnSpc>
                          <a:spcPct val="113000"/>
                        </a:lnSpc>
                      </a:pPr>
                      <a:endParaRPr sz="300" dirty="0">
                        <a:latin typeface="Arial" panose="020B0604020202020204"/>
                        <a:ea typeface="Arial" panose="020B0604020202020204"/>
                        <a:cs typeface="Arial" panose="020B0604020202020204"/>
                      </a:endParaRPr>
                    </a:p>
                    <a:p>
                      <a:pPr marL="373380" algn="l" rtl="0" eaLnBrk="0">
                        <a:lnSpc>
                          <a:spcPct val="69000"/>
                        </a:lnSpc>
                      </a:pPr>
                      <a:r>
                        <a:rPr sz="900" kern="0" spc="-10" dirty="0">
                          <a:solidFill>
                            <a:srgbClr val="000000">
                              <a:alpha val="100000"/>
                            </a:srgbClr>
                          </a:solidFill>
                          <a:latin typeface="Calibri" panose="020F0502020204030204"/>
                          <a:ea typeface="Calibri" panose="020F0502020204030204"/>
                          <a:cs typeface="Calibri" panose="020F0502020204030204"/>
                        </a:rPr>
                        <a:t>%</a:t>
                      </a:r>
                      <a:endParaRPr sz="900" dirty="0">
                        <a:latin typeface="Calibri" panose="020F0502020204030204"/>
                        <a:ea typeface="Calibri" panose="020F0502020204030204"/>
                        <a:cs typeface="Calibri" panose="020F0502020204030204"/>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solidFill>
                      <a:srgbClr val="D1D2D4"/>
                    </a:solidFill>
                  </a:tcPr>
                </a:tc>
              </a:tr>
              <a:tr h="657860">
                <a:tc>
                  <a:txBody>
                    <a:bodyPr/>
                    <a:p>
                      <a:pPr algn="l" rtl="0" eaLnBrk="0">
                        <a:lnSpc>
                          <a:spcPct val="178000"/>
                        </a:lnSpc>
                      </a:pPr>
                      <a:endParaRPr sz="1000" dirty="0">
                        <a:latin typeface="Arial" panose="020B0604020202020204"/>
                        <a:ea typeface="Arial" panose="020B0604020202020204"/>
                        <a:cs typeface="Arial" panose="020B0604020202020204"/>
                      </a:endParaRPr>
                    </a:p>
                    <a:p>
                      <a:pPr marL="95250" algn="l" rtl="0" eaLnBrk="0">
                        <a:lnSpc>
                          <a:spcPct val="77000"/>
                        </a:lnSpc>
                        <a:spcBef>
                          <a:spcPts val="5"/>
                        </a:spcBef>
                      </a:pPr>
                      <a:r>
                        <a:rPr sz="900" kern="0" spc="10" dirty="0">
                          <a:solidFill>
                            <a:srgbClr val="000000">
                              <a:alpha val="100000"/>
                            </a:srgbClr>
                          </a:solidFill>
                          <a:latin typeface="Calibri" panose="020F0502020204030204"/>
                          <a:ea typeface="Calibri" panose="020F0502020204030204"/>
                          <a:cs typeface="Calibri" panose="020F0502020204030204"/>
                        </a:rPr>
                        <a:t>Monitors(Network</a:t>
                      </a:r>
                      <a:r>
                        <a:rPr sz="900" kern="0" spc="70" dirty="0">
                          <a:solidFill>
                            <a:srgbClr val="000000">
                              <a:alpha val="100000"/>
                            </a:srgbClr>
                          </a:solidFill>
                          <a:latin typeface="Calibri" panose="020F0502020204030204"/>
                          <a:ea typeface="Calibri" panose="020F0502020204030204"/>
                          <a:cs typeface="Calibri" panose="020F0502020204030204"/>
                        </a:rPr>
                        <a:t> </a:t>
                      </a:r>
                      <a:r>
                        <a:rPr sz="900" kern="0" spc="10" dirty="0">
                          <a:solidFill>
                            <a:srgbClr val="000000">
                              <a:alpha val="100000"/>
                            </a:srgbClr>
                          </a:solidFill>
                          <a:latin typeface="Calibri" panose="020F0502020204030204"/>
                          <a:ea typeface="Calibri" panose="020F0502020204030204"/>
                          <a:cs typeface="Calibri" panose="020F0502020204030204"/>
                        </a:rPr>
                        <a:t>interface)</a:t>
                      </a:r>
                      <a:endParaRPr sz="900" dirty="0">
                        <a:latin typeface="Calibri" panose="020F0502020204030204"/>
                        <a:ea typeface="Calibri" panose="020F0502020204030204"/>
                        <a:cs typeface="Calibri" panose="020F0502020204030204"/>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solidFill>
                      <a:srgbClr val="F2F3F4"/>
                    </a:solidFill>
                  </a:tcPr>
                </a:tc>
                <a:tc gridSpan="2">
                  <a:txBody>
                    <a:bodyPr/>
                    <a:p>
                      <a:pPr algn="l" rtl="0" eaLnBrk="0">
                        <a:lnSpc>
                          <a:spcPct val="116000"/>
                        </a:lnSpc>
                      </a:pPr>
                      <a:endParaRPr sz="300" dirty="0">
                        <a:latin typeface="Arial" panose="020B0604020202020204"/>
                        <a:ea typeface="Arial" panose="020B0604020202020204"/>
                        <a:cs typeface="Arial" panose="020B0604020202020204"/>
                      </a:endParaRPr>
                    </a:p>
                    <a:p>
                      <a:pPr marL="10795" algn="l" rtl="0" eaLnBrk="0">
                        <a:lnSpc>
                          <a:spcPct val="73000"/>
                        </a:lnSpc>
                      </a:pPr>
                      <a:r>
                        <a:rPr sz="900" kern="0" spc="50" dirty="0">
                          <a:solidFill>
                            <a:srgbClr val="000000">
                              <a:alpha val="100000"/>
                            </a:srgbClr>
                          </a:solidFill>
                          <a:latin typeface="Calibri" panose="020F0502020204030204"/>
                          <a:ea typeface="Calibri" panose="020F0502020204030204"/>
                          <a:cs typeface="Calibri" panose="020F0502020204030204"/>
                        </a:rPr>
                        <a:t>1</a:t>
                      </a:r>
                      <a:r>
                        <a:rPr sz="900" kern="0" spc="-100" dirty="0">
                          <a:solidFill>
                            <a:srgbClr val="000000">
                              <a:alpha val="100000"/>
                            </a:srgbClr>
                          </a:solidFill>
                          <a:latin typeface="Calibri" panose="020F0502020204030204"/>
                          <a:ea typeface="Calibri" panose="020F0502020204030204"/>
                          <a:cs typeface="Calibri" panose="020F0502020204030204"/>
                        </a:rPr>
                        <a:t> </a:t>
                      </a:r>
                      <a:r>
                        <a:rPr sz="900" kern="0" spc="5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a:t>
                      </a:r>
                      <a:r>
                        <a:rPr sz="900" kern="0" spc="0" dirty="0">
                          <a:solidFill>
                            <a:srgbClr val="000000">
                              <a:alpha val="100000"/>
                            </a:srgbClr>
                          </a:solidFill>
                          <a:latin typeface="Calibri" panose="020F0502020204030204"/>
                          <a:ea typeface="Calibri" panose="020F0502020204030204"/>
                          <a:cs typeface="Calibri" panose="020F0502020204030204"/>
                        </a:rPr>
                        <a:t>Output</a:t>
                      </a:r>
                      <a:r>
                        <a:rPr sz="900" kern="0" spc="60" dirty="0">
                          <a:solidFill>
                            <a:srgbClr val="000000">
                              <a:alpha val="100000"/>
                            </a:srgbClr>
                          </a:solidFill>
                          <a:latin typeface="Calibri" panose="020F0502020204030204"/>
                          <a:ea typeface="Calibri" panose="020F0502020204030204"/>
                          <a:cs typeface="Calibri" panose="020F0502020204030204"/>
                        </a:rPr>
                        <a:t> </a:t>
                      </a:r>
                      <a:r>
                        <a:rPr sz="900" kern="0" spc="0" dirty="0">
                          <a:solidFill>
                            <a:srgbClr val="000000">
                              <a:alpha val="100000"/>
                            </a:srgbClr>
                          </a:solidFill>
                          <a:latin typeface="Calibri" panose="020F0502020204030204"/>
                          <a:ea typeface="Calibri" panose="020F0502020204030204"/>
                          <a:cs typeface="Calibri" panose="020F0502020204030204"/>
                        </a:rPr>
                        <a:t>power</a:t>
                      </a:r>
                      <a:r>
                        <a:rPr sz="900" kern="0" spc="90" dirty="0">
                          <a:solidFill>
                            <a:srgbClr val="000000">
                              <a:alpha val="100000"/>
                            </a:srgbClr>
                          </a:solidFill>
                          <a:latin typeface="Calibri" panose="020F0502020204030204"/>
                          <a:ea typeface="Calibri" panose="020F0502020204030204"/>
                          <a:cs typeface="Calibri" panose="020F0502020204030204"/>
                        </a:rPr>
                        <a:t> </a:t>
                      </a:r>
                      <a:r>
                        <a:rPr sz="900" kern="0" spc="0" dirty="0">
                          <a:solidFill>
                            <a:srgbClr val="000000">
                              <a:alpha val="100000"/>
                            </a:srgbClr>
                          </a:solidFill>
                          <a:latin typeface="Calibri" panose="020F0502020204030204"/>
                          <a:ea typeface="Calibri" panose="020F0502020204030204"/>
                          <a:cs typeface="Calibri" panose="020F0502020204030204"/>
                        </a:rPr>
                        <a:t>monitor</a:t>
                      </a:r>
                      <a:r>
                        <a:rPr sz="900" kern="0" spc="50" dirty="0">
                          <a:solidFill>
                            <a:srgbClr val="000000">
                              <a:alpha val="100000"/>
                            </a:srgbClr>
                          </a:solidFill>
                          <a:latin typeface="Calibri" panose="020F0502020204030204"/>
                          <a:ea typeface="Calibri" panose="020F0502020204030204"/>
                          <a:cs typeface="Calibri" panose="020F0502020204030204"/>
                        </a:rPr>
                        <a:t> ;</a:t>
                      </a:r>
                      <a:endParaRPr sz="900" dirty="0">
                        <a:latin typeface="Calibri" panose="020F0502020204030204"/>
                        <a:ea typeface="Calibri" panose="020F0502020204030204"/>
                        <a:cs typeface="Calibri" panose="020F0502020204030204"/>
                      </a:endParaRPr>
                    </a:p>
                    <a:p>
                      <a:pPr marL="7620" algn="l" rtl="0" eaLnBrk="0">
                        <a:lnSpc>
                          <a:spcPct val="73000"/>
                        </a:lnSpc>
                        <a:spcBef>
                          <a:spcPts val="450"/>
                        </a:spcBef>
                      </a:pPr>
                      <a:r>
                        <a:rPr sz="900" kern="0" spc="30" dirty="0">
                          <a:solidFill>
                            <a:srgbClr val="000000">
                              <a:alpha val="100000"/>
                            </a:srgbClr>
                          </a:solidFill>
                          <a:latin typeface="Calibri" panose="020F0502020204030204"/>
                          <a:ea typeface="Calibri" panose="020F0502020204030204"/>
                          <a:cs typeface="Calibri" panose="020F0502020204030204"/>
                        </a:rPr>
                        <a:t>2</a:t>
                      </a:r>
                      <a:r>
                        <a:rPr sz="900" kern="0" spc="-100" dirty="0">
                          <a:solidFill>
                            <a:srgbClr val="000000">
                              <a:alpha val="100000"/>
                            </a:srgbClr>
                          </a:solidFill>
                          <a:latin typeface="Calibri" panose="020F0502020204030204"/>
                          <a:ea typeface="Calibri" panose="020F0502020204030204"/>
                          <a:cs typeface="Calibri" panose="020F0502020204030204"/>
                        </a:rPr>
                        <a:t> </a:t>
                      </a:r>
                      <a:r>
                        <a:rPr sz="900" kern="0" spc="3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a:t>
                      </a:r>
                      <a:r>
                        <a:rPr sz="900" kern="0" spc="0" dirty="0">
                          <a:solidFill>
                            <a:srgbClr val="000000">
                              <a:alpha val="100000"/>
                            </a:srgbClr>
                          </a:solidFill>
                          <a:latin typeface="Calibri" panose="020F0502020204030204"/>
                          <a:ea typeface="Calibri" panose="020F0502020204030204"/>
                          <a:cs typeface="Calibri" panose="020F0502020204030204"/>
                        </a:rPr>
                        <a:t>Temp</a:t>
                      </a:r>
                      <a:r>
                        <a:rPr sz="900" kern="0" spc="90" dirty="0">
                          <a:solidFill>
                            <a:srgbClr val="000000">
                              <a:alpha val="100000"/>
                            </a:srgbClr>
                          </a:solidFill>
                          <a:latin typeface="Calibri" panose="020F0502020204030204"/>
                          <a:ea typeface="Calibri" panose="020F0502020204030204"/>
                          <a:cs typeface="Calibri" panose="020F0502020204030204"/>
                        </a:rPr>
                        <a:t> </a:t>
                      </a:r>
                      <a:r>
                        <a:rPr sz="900" kern="0" spc="0" dirty="0">
                          <a:solidFill>
                            <a:srgbClr val="000000">
                              <a:alpha val="100000"/>
                            </a:srgbClr>
                          </a:solidFill>
                          <a:latin typeface="Calibri" panose="020F0502020204030204"/>
                          <a:ea typeface="Calibri" panose="020F0502020204030204"/>
                          <a:cs typeface="Calibri" panose="020F0502020204030204"/>
                        </a:rPr>
                        <a:t>monitor</a:t>
                      </a:r>
                      <a:r>
                        <a:rPr sz="900" kern="0" spc="30" dirty="0">
                          <a:solidFill>
                            <a:srgbClr val="000000">
                              <a:alpha val="100000"/>
                            </a:srgbClr>
                          </a:solidFill>
                          <a:latin typeface="Calibri" panose="020F0502020204030204"/>
                          <a:ea typeface="Calibri" panose="020F0502020204030204"/>
                          <a:cs typeface="Calibri" panose="020F0502020204030204"/>
                        </a:rPr>
                        <a:t> ;</a:t>
                      </a:r>
                      <a:endParaRPr sz="900" dirty="0">
                        <a:latin typeface="Calibri" panose="020F0502020204030204"/>
                        <a:ea typeface="Calibri" panose="020F0502020204030204"/>
                        <a:cs typeface="Calibri" panose="020F0502020204030204"/>
                      </a:endParaRPr>
                    </a:p>
                    <a:p>
                      <a:pPr marL="6350" algn="l" rtl="0" eaLnBrk="0">
                        <a:lnSpc>
                          <a:spcPct val="76000"/>
                        </a:lnSpc>
                        <a:spcBef>
                          <a:spcPts val="415"/>
                        </a:spcBef>
                      </a:pPr>
                      <a:r>
                        <a:rPr sz="900" kern="0" spc="60" dirty="0">
                          <a:solidFill>
                            <a:srgbClr val="000000">
                              <a:alpha val="100000"/>
                            </a:srgbClr>
                          </a:solidFill>
                          <a:latin typeface="Calibri" panose="020F0502020204030204"/>
                          <a:ea typeface="Calibri" panose="020F0502020204030204"/>
                          <a:cs typeface="Calibri" panose="020F0502020204030204"/>
                        </a:rPr>
                        <a:t>3</a:t>
                      </a:r>
                      <a:r>
                        <a:rPr sz="900" kern="0" spc="-80" dirty="0">
                          <a:solidFill>
                            <a:srgbClr val="000000">
                              <a:alpha val="100000"/>
                            </a:srgbClr>
                          </a:solidFill>
                          <a:latin typeface="Calibri" panose="020F0502020204030204"/>
                          <a:ea typeface="Calibri" panose="020F0502020204030204"/>
                          <a:cs typeface="Calibri" panose="020F0502020204030204"/>
                        </a:rPr>
                        <a:t> </a:t>
                      </a:r>
                      <a:r>
                        <a:rPr sz="900" kern="0" spc="6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a:t>
                      </a:r>
                      <a:r>
                        <a:rPr sz="900" kern="0" spc="0" dirty="0">
                          <a:solidFill>
                            <a:srgbClr val="000000">
                              <a:alpha val="100000"/>
                            </a:srgbClr>
                          </a:solidFill>
                          <a:latin typeface="Calibri" panose="020F0502020204030204"/>
                          <a:ea typeface="Calibri" panose="020F0502020204030204"/>
                          <a:cs typeface="Calibri" panose="020F0502020204030204"/>
                        </a:rPr>
                        <a:t>Output</a:t>
                      </a:r>
                      <a:r>
                        <a:rPr sz="900" kern="0" spc="60" dirty="0">
                          <a:solidFill>
                            <a:srgbClr val="000000">
                              <a:alpha val="100000"/>
                            </a:srgbClr>
                          </a:solidFill>
                          <a:latin typeface="Calibri" panose="020F0502020204030204"/>
                          <a:ea typeface="Calibri" panose="020F0502020204030204"/>
                          <a:cs typeface="Calibri" panose="020F0502020204030204"/>
                        </a:rPr>
                        <a:t> </a:t>
                      </a:r>
                      <a:r>
                        <a:rPr sz="900" kern="0" spc="0" dirty="0">
                          <a:solidFill>
                            <a:srgbClr val="000000">
                              <a:alpha val="100000"/>
                            </a:srgbClr>
                          </a:solidFill>
                          <a:latin typeface="Calibri" panose="020F0502020204030204"/>
                          <a:ea typeface="Calibri" panose="020F0502020204030204"/>
                          <a:cs typeface="Calibri" panose="020F0502020204030204"/>
                        </a:rPr>
                        <a:t>power</a:t>
                      </a:r>
                      <a:r>
                        <a:rPr sz="900" kern="0" spc="60" dirty="0">
                          <a:solidFill>
                            <a:srgbClr val="000000">
                              <a:alpha val="100000"/>
                            </a:srgbClr>
                          </a:solidFill>
                          <a:latin typeface="Calibri" panose="020F0502020204030204"/>
                          <a:ea typeface="Calibri" panose="020F0502020204030204"/>
                          <a:cs typeface="Calibri" panose="020F0502020204030204"/>
                        </a:rPr>
                        <a:t> </a:t>
                      </a:r>
                      <a:r>
                        <a:rPr sz="900" kern="0" spc="0" dirty="0">
                          <a:solidFill>
                            <a:srgbClr val="000000">
                              <a:alpha val="100000"/>
                            </a:srgbClr>
                          </a:solidFill>
                          <a:latin typeface="Calibri" panose="020F0502020204030204"/>
                          <a:ea typeface="Calibri" panose="020F0502020204030204"/>
                          <a:cs typeface="Calibri" panose="020F0502020204030204"/>
                        </a:rPr>
                        <a:t>control</a:t>
                      </a:r>
                      <a:r>
                        <a:rPr sz="900" kern="0" spc="50" dirty="0">
                          <a:solidFill>
                            <a:srgbClr val="000000">
                              <a:alpha val="100000"/>
                            </a:srgbClr>
                          </a:solidFill>
                          <a:latin typeface="Calibri" panose="020F0502020204030204"/>
                          <a:ea typeface="Calibri" panose="020F0502020204030204"/>
                          <a:cs typeface="Calibri" panose="020F0502020204030204"/>
                        </a:rPr>
                        <a:t> </a:t>
                      </a:r>
                      <a:r>
                        <a:rPr sz="900" kern="0" spc="60" dirty="0">
                          <a:solidFill>
                            <a:srgbClr val="000000">
                              <a:alpha val="100000"/>
                            </a:srgbClr>
                          </a:solidFill>
                          <a:latin typeface="Calibri" panose="020F0502020204030204"/>
                          <a:ea typeface="Calibri" panose="020F0502020204030204"/>
                          <a:cs typeface="Calibri" panose="020F0502020204030204"/>
                        </a:rPr>
                        <a:t>;</a:t>
                      </a:r>
                      <a:endParaRPr sz="900" dirty="0">
                        <a:latin typeface="Calibri" panose="020F0502020204030204"/>
                        <a:ea typeface="Calibri" panose="020F0502020204030204"/>
                        <a:cs typeface="Calibri" panose="020F0502020204030204"/>
                      </a:endParaRPr>
                    </a:p>
                    <a:p>
                      <a:pPr algn="l" rtl="0" eaLnBrk="0">
                        <a:lnSpc>
                          <a:spcPct val="121000"/>
                        </a:lnSpc>
                      </a:pPr>
                      <a:endParaRPr sz="300" dirty="0">
                        <a:latin typeface="Arial" panose="020B0604020202020204"/>
                        <a:ea typeface="Arial" panose="020B0604020202020204"/>
                        <a:cs typeface="Arial" panose="020B0604020202020204"/>
                      </a:endParaRPr>
                    </a:p>
                    <a:p>
                      <a:pPr marL="3175" algn="l" rtl="0" eaLnBrk="0">
                        <a:lnSpc>
                          <a:spcPct val="73000"/>
                        </a:lnSpc>
                      </a:pPr>
                      <a:r>
                        <a:rPr sz="900" kern="0" spc="70" dirty="0">
                          <a:solidFill>
                            <a:srgbClr val="000000">
                              <a:alpha val="100000"/>
                            </a:srgbClr>
                          </a:solidFill>
                          <a:latin typeface="Calibri" panose="020F0502020204030204"/>
                          <a:ea typeface="Calibri" panose="020F0502020204030204"/>
                          <a:cs typeface="Calibri" panose="020F0502020204030204"/>
                        </a:rPr>
                        <a:t>4</a:t>
                      </a:r>
                      <a:r>
                        <a:rPr sz="900" kern="0" spc="-90" dirty="0">
                          <a:solidFill>
                            <a:srgbClr val="000000">
                              <a:alpha val="100000"/>
                            </a:srgbClr>
                          </a:solidFill>
                          <a:latin typeface="Calibri" panose="020F0502020204030204"/>
                          <a:ea typeface="Calibri" panose="020F0502020204030204"/>
                          <a:cs typeface="Calibri" panose="020F0502020204030204"/>
                        </a:rPr>
                        <a:t> </a:t>
                      </a:r>
                      <a:r>
                        <a:rPr sz="900" kern="0" spc="7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a:t>
                      </a:r>
                      <a:r>
                        <a:rPr sz="900" kern="0" spc="0" dirty="0">
                          <a:solidFill>
                            <a:srgbClr val="000000">
                              <a:alpha val="100000"/>
                            </a:srgbClr>
                          </a:solidFill>
                          <a:latin typeface="Calibri" panose="020F0502020204030204"/>
                          <a:ea typeface="Calibri" panose="020F0502020204030204"/>
                          <a:cs typeface="Calibri" panose="020F0502020204030204"/>
                        </a:rPr>
                        <a:t>Output</a:t>
                      </a:r>
                      <a:r>
                        <a:rPr sz="900" kern="0" spc="70" dirty="0">
                          <a:solidFill>
                            <a:srgbClr val="000000">
                              <a:alpha val="100000"/>
                            </a:srgbClr>
                          </a:solidFill>
                          <a:latin typeface="Calibri" panose="020F0502020204030204"/>
                          <a:ea typeface="Calibri" panose="020F0502020204030204"/>
                          <a:cs typeface="Calibri" panose="020F0502020204030204"/>
                        </a:rPr>
                        <a:t> </a:t>
                      </a:r>
                      <a:r>
                        <a:rPr sz="900" kern="0" spc="0" dirty="0">
                          <a:solidFill>
                            <a:srgbClr val="000000">
                              <a:alpha val="100000"/>
                            </a:srgbClr>
                          </a:solidFill>
                          <a:latin typeface="Calibri" panose="020F0502020204030204"/>
                          <a:ea typeface="Calibri" panose="020F0502020204030204"/>
                          <a:cs typeface="Calibri" panose="020F0502020204030204"/>
                        </a:rPr>
                        <a:t>Port</a:t>
                      </a:r>
                      <a:r>
                        <a:rPr sz="900" kern="0" spc="70" dirty="0">
                          <a:solidFill>
                            <a:srgbClr val="000000">
                              <a:alpha val="100000"/>
                            </a:srgbClr>
                          </a:solidFill>
                          <a:latin typeface="Calibri" panose="020F0502020204030204"/>
                          <a:ea typeface="Calibri" panose="020F0502020204030204"/>
                          <a:cs typeface="Calibri" panose="020F0502020204030204"/>
                        </a:rPr>
                        <a:t> </a:t>
                      </a:r>
                      <a:r>
                        <a:rPr sz="900" kern="0" spc="0" dirty="0">
                          <a:solidFill>
                            <a:srgbClr val="000000">
                              <a:alpha val="100000"/>
                            </a:srgbClr>
                          </a:solidFill>
                          <a:latin typeface="Calibri" panose="020F0502020204030204"/>
                          <a:ea typeface="Calibri" panose="020F0502020204030204"/>
                          <a:cs typeface="Calibri" panose="020F0502020204030204"/>
                        </a:rPr>
                        <a:t>VSWR</a:t>
                      </a:r>
                      <a:r>
                        <a:rPr sz="900" kern="0" spc="100" dirty="0">
                          <a:solidFill>
                            <a:srgbClr val="000000">
                              <a:alpha val="100000"/>
                            </a:srgbClr>
                          </a:solidFill>
                          <a:latin typeface="Calibri" panose="020F0502020204030204"/>
                          <a:ea typeface="Calibri" panose="020F0502020204030204"/>
                          <a:cs typeface="Calibri" panose="020F0502020204030204"/>
                        </a:rPr>
                        <a:t> </a:t>
                      </a:r>
                      <a:r>
                        <a:rPr sz="900" kern="0" spc="0" dirty="0">
                          <a:solidFill>
                            <a:srgbClr val="000000">
                              <a:alpha val="100000"/>
                            </a:srgbClr>
                          </a:solidFill>
                          <a:latin typeface="Calibri" panose="020F0502020204030204"/>
                          <a:ea typeface="Calibri" panose="020F0502020204030204"/>
                          <a:cs typeface="Calibri" panose="020F0502020204030204"/>
                        </a:rPr>
                        <a:t>monitor</a:t>
                      </a:r>
                      <a:r>
                        <a:rPr sz="900" kern="0" spc="70" dirty="0">
                          <a:solidFill>
                            <a:srgbClr val="000000">
                              <a:alpha val="100000"/>
                            </a:srgbClr>
                          </a:solidFill>
                          <a:latin typeface="Calibri" panose="020F0502020204030204"/>
                          <a:ea typeface="Calibri" panose="020F0502020204030204"/>
                          <a:cs typeface="Calibri" panose="020F0502020204030204"/>
                        </a:rPr>
                        <a:t> .</a:t>
                      </a:r>
                      <a:endParaRPr sz="900" dirty="0">
                        <a:latin typeface="Calibri" panose="020F0502020204030204"/>
                        <a:ea typeface="Calibri" panose="020F0502020204030204"/>
                        <a:cs typeface="Calibri" panose="020F0502020204030204"/>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solidFill>
                      <a:srgbClr val="F2F3F4"/>
                    </a:solidFill>
                  </a:tcPr>
                </a:tc>
                <a:tc hMerge="1">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p>
                      <a:pPr algn="l" rtl="0" eaLnBrk="0">
                        <a:lnSpc>
                          <a:spcPct val="106000"/>
                        </a:lnSpc>
                      </a:pPr>
                      <a:endParaRPr sz="1000" dirty="0">
                        <a:latin typeface="Arial" panose="020B0604020202020204"/>
                        <a:ea typeface="Arial" panose="020B0604020202020204"/>
                        <a:cs typeface="Arial" panose="020B0604020202020204"/>
                      </a:endParaRPr>
                    </a:p>
                    <a:p>
                      <a:pPr algn="l" rtl="0" eaLnBrk="0">
                        <a:lnSpc>
                          <a:spcPct val="106000"/>
                        </a:lnSpc>
                      </a:pPr>
                      <a:endParaRPr sz="1000" dirty="0">
                        <a:latin typeface="Arial" panose="020B0604020202020204"/>
                        <a:ea typeface="Arial" panose="020B0604020202020204"/>
                        <a:cs typeface="Arial" panose="020B0604020202020204"/>
                      </a:endParaRPr>
                    </a:p>
                    <a:p>
                      <a:pPr marL="380365" algn="l" rtl="0" eaLnBrk="0">
                        <a:lnSpc>
                          <a:spcPts val="350"/>
                        </a:lnSpc>
                      </a:pPr>
                      <a:r>
                        <a:rPr sz="900" kern="0" spc="0" dirty="0">
                          <a:solidFill>
                            <a:srgbClr val="000000">
                              <a:alpha val="100000"/>
                            </a:srgbClr>
                          </a:solidFill>
                          <a:latin typeface="Calibri" panose="020F0502020204030204"/>
                          <a:ea typeface="Calibri" panose="020F0502020204030204"/>
                          <a:cs typeface="Calibri" panose="020F0502020204030204"/>
                        </a:rPr>
                        <a:t>--</a:t>
                      </a:r>
                      <a:endParaRPr sz="900" dirty="0">
                        <a:latin typeface="Calibri" panose="020F0502020204030204"/>
                        <a:ea typeface="Calibri" panose="020F0502020204030204"/>
                        <a:cs typeface="Calibri" panose="020F0502020204030204"/>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solidFill>
                      <a:srgbClr val="F2F3F4"/>
                    </a:solidFill>
                  </a:tcPr>
                </a:tc>
              </a:tr>
              <a:tr h="505460">
                <a:tc>
                  <a:txBody>
                    <a:bodyPr/>
                    <a:p>
                      <a:pPr algn="l" rtl="0" eaLnBrk="0">
                        <a:lnSpc>
                          <a:spcPct val="134000"/>
                        </a:lnSpc>
                      </a:pPr>
                      <a:endParaRPr sz="1000" dirty="0">
                        <a:latin typeface="Arial" panose="020B0604020202020204"/>
                        <a:ea typeface="Arial" panose="020B0604020202020204"/>
                        <a:cs typeface="Arial" panose="020B0604020202020204"/>
                      </a:endParaRPr>
                    </a:p>
                    <a:p>
                      <a:pPr marL="95250" algn="l" rtl="0" eaLnBrk="0">
                        <a:lnSpc>
                          <a:spcPct val="68000"/>
                        </a:lnSpc>
                        <a:spcBef>
                          <a:spcPts val="0"/>
                        </a:spcBef>
                      </a:pPr>
                      <a:r>
                        <a:rPr sz="900" kern="0" spc="10" dirty="0">
                          <a:solidFill>
                            <a:srgbClr val="000000">
                              <a:alpha val="100000"/>
                            </a:srgbClr>
                          </a:solidFill>
                          <a:latin typeface="Calibri" panose="020F0502020204030204"/>
                          <a:ea typeface="Calibri" panose="020F0502020204030204"/>
                          <a:cs typeface="Calibri" panose="020F0502020204030204"/>
                        </a:rPr>
                        <a:t>Protectio</a:t>
                      </a:r>
                      <a:r>
                        <a:rPr sz="900" kern="0" spc="0" dirty="0">
                          <a:solidFill>
                            <a:srgbClr val="000000">
                              <a:alpha val="100000"/>
                            </a:srgbClr>
                          </a:solidFill>
                          <a:latin typeface="Calibri" panose="020F0502020204030204"/>
                          <a:ea typeface="Calibri" panose="020F0502020204030204"/>
                          <a:cs typeface="Calibri" panose="020F0502020204030204"/>
                        </a:rPr>
                        <a:t>ns</a:t>
                      </a:r>
                      <a:endParaRPr sz="900" dirty="0">
                        <a:latin typeface="Calibri" panose="020F0502020204030204"/>
                        <a:ea typeface="Calibri" panose="020F0502020204030204"/>
                        <a:cs typeface="Calibri" panose="020F0502020204030204"/>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solidFill>
                      <a:srgbClr val="D1D2D4"/>
                    </a:solidFill>
                  </a:tcPr>
                </a:tc>
                <a:tc gridSpan="2">
                  <a:txBody>
                    <a:bodyPr/>
                    <a:p>
                      <a:pPr algn="l" rtl="0" eaLnBrk="0">
                        <a:lnSpc>
                          <a:spcPct val="174000"/>
                        </a:lnSpc>
                      </a:pPr>
                      <a:endParaRPr sz="100" dirty="0">
                        <a:latin typeface="Arial" panose="020B0604020202020204"/>
                        <a:ea typeface="Arial" panose="020B0604020202020204"/>
                        <a:cs typeface="Arial" panose="020B0604020202020204"/>
                      </a:endParaRPr>
                    </a:p>
                    <a:p>
                      <a:pPr marL="10795" algn="l" rtl="0" eaLnBrk="0">
                        <a:lnSpc>
                          <a:spcPct val="97000"/>
                        </a:lnSpc>
                        <a:spcBef>
                          <a:spcPts val="0"/>
                        </a:spcBef>
                      </a:pPr>
                      <a:r>
                        <a:rPr sz="900" kern="0" spc="40" dirty="0">
                          <a:solidFill>
                            <a:srgbClr val="000000">
                              <a:alpha val="100000"/>
                            </a:srgbClr>
                          </a:solidFill>
                          <a:latin typeface="Calibri" panose="020F0502020204030204"/>
                          <a:ea typeface="Calibri" panose="020F0502020204030204"/>
                          <a:cs typeface="Calibri" panose="020F0502020204030204"/>
                        </a:rPr>
                        <a:t>1</a:t>
                      </a:r>
                      <a:r>
                        <a:rPr sz="900" kern="0" spc="-110" dirty="0">
                          <a:solidFill>
                            <a:srgbClr val="000000">
                              <a:alpha val="100000"/>
                            </a:srgbClr>
                          </a:solidFill>
                          <a:latin typeface="Calibri" panose="020F0502020204030204"/>
                          <a:ea typeface="Calibri" panose="020F0502020204030204"/>
                          <a:cs typeface="Calibri" panose="020F0502020204030204"/>
                        </a:rPr>
                        <a:t> </a:t>
                      </a:r>
                      <a:r>
                        <a:rPr sz="900" kern="0" spc="4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a:t>
                      </a:r>
                      <a:r>
                        <a:rPr sz="900" kern="0" spc="0" dirty="0">
                          <a:solidFill>
                            <a:srgbClr val="000000">
                              <a:alpha val="100000"/>
                            </a:srgbClr>
                          </a:solidFill>
                          <a:latin typeface="Calibri" panose="020F0502020204030204"/>
                          <a:ea typeface="Calibri" panose="020F0502020204030204"/>
                          <a:cs typeface="Calibri" panose="020F0502020204030204"/>
                        </a:rPr>
                        <a:t>Over</a:t>
                      </a:r>
                      <a:r>
                        <a:rPr sz="900" kern="0" spc="40" dirty="0">
                          <a:solidFill>
                            <a:srgbClr val="000000">
                              <a:alpha val="100000"/>
                            </a:srgbClr>
                          </a:solidFill>
                          <a:latin typeface="Calibri" panose="020F0502020204030204"/>
                          <a:ea typeface="Calibri" panose="020F0502020204030204"/>
                          <a:cs typeface="Calibri" panose="020F0502020204030204"/>
                        </a:rPr>
                        <a:t> </a:t>
                      </a:r>
                      <a:r>
                        <a:rPr sz="900" kern="0" spc="0" dirty="0">
                          <a:solidFill>
                            <a:srgbClr val="000000">
                              <a:alpha val="100000"/>
                            </a:srgbClr>
                          </a:solidFill>
                          <a:latin typeface="Calibri" panose="020F0502020204030204"/>
                          <a:ea typeface="Calibri" panose="020F0502020204030204"/>
                          <a:cs typeface="Calibri" panose="020F0502020204030204"/>
                        </a:rPr>
                        <a:t>Temp</a:t>
                      </a:r>
                      <a:r>
                        <a:rPr sz="900" kern="0" spc="90" dirty="0">
                          <a:solidFill>
                            <a:srgbClr val="000000">
                              <a:alpha val="100000"/>
                            </a:srgbClr>
                          </a:solidFill>
                          <a:latin typeface="Calibri" panose="020F0502020204030204"/>
                          <a:ea typeface="Calibri" panose="020F0502020204030204"/>
                          <a:cs typeface="Calibri" panose="020F0502020204030204"/>
                        </a:rPr>
                        <a:t> </a:t>
                      </a:r>
                      <a:r>
                        <a:rPr sz="900" kern="0" spc="0" dirty="0">
                          <a:solidFill>
                            <a:srgbClr val="000000">
                              <a:alpha val="100000"/>
                            </a:srgbClr>
                          </a:solidFill>
                          <a:latin typeface="Calibri" panose="020F0502020204030204"/>
                          <a:ea typeface="Calibri" panose="020F0502020204030204"/>
                          <a:cs typeface="Calibri" panose="020F0502020204030204"/>
                        </a:rPr>
                        <a:t>Protection</a:t>
                      </a:r>
                      <a:r>
                        <a:rPr sz="900" kern="0" spc="4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a:t>
                      </a:r>
                      <a:endParaRPr sz="900" dirty="0">
                        <a:latin typeface="宋体" panose="02010600030101010101" pitchFamily="2" charset="-122"/>
                        <a:ea typeface="宋体" panose="02010600030101010101" pitchFamily="2" charset="-122"/>
                        <a:cs typeface="宋体" panose="02010600030101010101" pitchFamily="2" charset="-122"/>
                      </a:endParaRPr>
                    </a:p>
                    <a:p>
                      <a:pPr marL="7620" algn="l" rtl="0" eaLnBrk="0">
                        <a:lnSpc>
                          <a:spcPct val="96000"/>
                        </a:lnSpc>
                        <a:spcBef>
                          <a:spcPts val="235"/>
                        </a:spcBef>
                      </a:pPr>
                      <a:r>
                        <a:rPr sz="900" kern="0" spc="60" dirty="0">
                          <a:solidFill>
                            <a:srgbClr val="000000">
                              <a:alpha val="100000"/>
                            </a:srgbClr>
                          </a:solidFill>
                          <a:latin typeface="Calibri" panose="020F0502020204030204"/>
                          <a:ea typeface="Calibri" panose="020F0502020204030204"/>
                          <a:cs typeface="Calibri" panose="020F0502020204030204"/>
                        </a:rPr>
                        <a:t>2</a:t>
                      </a:r>
                      <a:r>
                        <a:rPr sz="900" kern="0" spc="-100" dirty="0">
                          <a:solidFill>
                            <a:srgbClr val="000000">
                              <a:alpha val="100000"/>
                            </a:srgbClr>
                          </a:solidFill>
                          <a:latin typeface="Calibri" panose="020F0502020204030204"/>
                          <a:ea typeface="Calibri" panose="020F0502020204030204"/>
                          <a:cs typeface="Calibri" panose="020F0502020204030204"/>
                        </a:rPr>
                        <a:t> </a:t>
                      </a:r>
                      <a:r>
                        <a:rPr sz="900" kern="0" spc="6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a:t>
                      </a:r>
                      <a:r>
                        <a:rPr sz="900" kern="0" spc="0" dirty="0">
                          <a:solidFill>
                            <a:srgbClr val="000000">
                              <a:alpha val="100000"/>
                            </a:srgbClr>
                          </a:solidFill>
                          <a:latin typeface="Calibri" panose="020F0502020204030204"/>
                          <a:ea typeface="Calibri" panose="020F0502020204030204"/>
                          <a:cs typeface="Calibri" panose="020F0502020204030204"/>
                        </a:rPr>
                        <a:t>High</a:t>
                      </a:r>
                      <a:r>
                        <a:rPr sz="900" kern="0" spc="60" dirty="0">
                          <a:solidFill>
                            <a:srgbClr val="000000">
                              <a:alpha val="100000"/>
                            </a:srgbClr>
                          </a:solidFill>
                          <a:latin typeface="Calibri" panose="020F0502020204030204"/>
                          <a:ea typeface="Calibri" panose="020F0502020204030204"/>
                          <a:cs typeface="Calibri" panose="020F0502020204030204"/>
                        </a:rPr>
                        <a:t> </a:t>
                      </a:r>
                      <a:r>
                        <a:rPr sz="900" kern="0" spc="0" dirty="0">
                          <a:solidFill>
                            <a:srgbClr val="000000">
                              <a:alpha val="100000"/>
                            </a:srgbClr>
                          </a:solidFill>
                          <a:latin typeface="Calibri" panose="020F0502020204030204"/>
                          <a:ea typeface="Calibri" panose="020F0502020204030204"/>
                          <a:cs typeface="Calibri" panose="020F0502020204030204"/>
                        </a:rPr>
                        <a:t>Output</a:t>
                      </a:r>
                      <a:r>
                        <a:rPr sz="900" kern="0" spc="60" dirty="0">
                          <a:solidFill>
                            <a:srgbClr val="000000">
                              <a:alpha val="100000"/>
                            </a:srgbClr>
                          </a:solidFill>
                          <a:latin typeface="Calibri" panose="020F0502020204030204"/>
                          <a:ea typeface="Calibri" panose="020F0502020204030204"/>
                          <a:cs typeface="Calibri" panose="020F0502020204030204"/>
                        </a:rPr>
                        <a:t> </a:t>
                      </a:r>
                      <a:r>
                        <a:rPr sz="900" kern="0" spc="0" dirty="0">
                          <a:solidFill>
                            <a:srgbClr val="000000">
                              <a:alpha val="100000"/>
                            </a:srgbClr>
                          </a:solidFill>
                          <a:latin typeface="Calibri" panose="020F0502020204030204"/>
                          <a:ea typeface="Calibri" panose="020F0502020204030204"/>
                          <a:cs typeface="Calibri" panose="020F0502020204030204"/>
                        </a:rPr>
                        <a:t>VSWR</a:t>
                      </a:r>
                      <a:r>
                        <a:rPr sz="900" kern="0" spc="90" dirty="0">
                          <a:solidFill>
                            <a:srgbClr val="000000">
                              <a:alpha val="100000"/>
                            </a:srgbClr>
                          </a:solidFill>
                          <a:latin typeface="Calibri" panose="020F0502020204030204"/>
                          <a:ea typeface="Calibri" panose="020F0502020204030204"/>
                          <a:cs typeface="Calibri" panose="020F0502020204030204"/>
                        </a:rPr>
                        <a:t> </a:t>
                      </a:r>
                      <a:r>
                        <a:rPr sz="900" kern="0" spc="0" dirty="0">
                          <a:solidFill>
                            <a:srgbClr val="000000">
                              <a:alpha val="100000"/>
                            </a:srgbClr>
                          </a:solidFill>
                          <a:latin typeface="Calibri" panose="020F0502020204030204"/>
                          <a:ea typeface="Calibri" panose="020F0502020204030204"/>
                          <a:cs typeface="Calibri" panose="020F0502020204030204"/>
                        </a:rPr>
                        <a:t>Protection</a:t>
                      </a:r>
                      <a:r>
                        <a:rPr sz="900" kern="0" spc="6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a:t>
                      </a:r>
                      <a:endParaRPr sz="900" dirty="0">
                        <a:latin typeface="宋体" panose="02010600030101010101" pitchFamily="2" charset="-122"/>
                        <a:ea typeface="宋体" panose="02010600030101010101" pitchFamily="2" charset="-122"/>
                        <a:cs typeface="宋体" panose="02010600030101010101" pitchFamily="2" charset="-122"/>
                      </a:endParaRPr>
                    </a:p>
                    <a:p>
                      <a:pPr marL="6350" algn="l" rtl="0" eaLnBrk="0">
                        <a:lnSpc>
                          <a:spcPts val="1155"/>
                        </a:lnSpc>
                        <a:spcBef>
                          <a:spcPts val="80"/>
                        </a:spcBef>
                      </a:pPr>
                      <a:r>
                        <a:rPr sz="900" kern="0" spc="40" dirty="0">
                          <a:solidFill>
                            <a:srgbClr val="000000">
                              <a:alpha val="100000"/>
                            </a:srgbClr>
                          </a:solidFill>
                          <a:latin typeface="Calibri" panose="020F0502020204030204"/>
                          <a:ea typeface="Calibri" panose="020F0502020204030204"/>
                          <a:cs typeface="Calibri" panose="020F0502020204030204"/>
                        </a:rPr>
                        <a:t>3</a:t>
                      </a:r>
                      <a:r>
                        <a:rPr sz="900" kern="0" spc="-90" dirty="0">
                          <a:solidFill>
                            <a:srgbClr val="000000">
                              <a:alpha val="100000"/>
                            </a:srgbClr>
                          </a:solidFill>
                          <a:latin typeface="Calibri" panose="020F0502020204030204"/>
                          <a:ea typeface="Calibri" panose="020F0502020204030204"/>
                          <a:cs typeface="Calibri" panose="020F0502020204030204"/>
                        </a:rPr>
                        <a:t> </a:t>
                      </a:r>
                      <a:r>
                        <a:rPr sz="900" kern="0" spc="4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a:t>
                      </a:r>
                      <a:r>
                        <a:rPr sz="900" kern="0" spc="0" dirty="0">
                          <a:solidFill>
                            <a:srgbClr val="000000">
                              <a:alpha val="100000"/>
                            </a:srgbClr>
                          </a:solidFill>
                          <a:latin typeface="Calibri" panose="020F0502020204030204"/>
                          <a:ea typeface="Calibri" panose="020F0502020204030204"/>
                          <a:cs typeface="Calibri" panose="020F0502020204030204"/>
                        </a:rPr>
                        <a:t>Over</a:t>
                      </a:r>
                      <a:r>
                        <a:rPr sz="900" kern="0" spc="40" dirty="0">
                          <a:solidFill>
                            <a:srgbClr val="000000">
                              <a:alpha val="100000"/>
                            </a:srgbClr>
                          </a:solidFill>
                          <a:latin typeface="Calibri" panose="020F0502020204030204"/>
                          <a:ea typeface="Calibri" panose="020F0502020204030204"/>
                          <a:cs typeface="Calibri" panose="020F0502020204030204"/>
                        </a:rPr>
                        <a:t>/</a:t>
                      </a:r>
                      <a:r>
                        <a:rPr sz="900" kern="0" spc="150" dirty="0">
                          <a:solidFill>
                            <a:srgbClr val="000000">
                              <a:alpha val="100000"/>
                            </a:srgbClr>
                          </a:solidFill>
                          <a:latin typeface="Calibri" panose="020F0502020204030204"/>
                          <a:ea typeface="Calibri" panose="020F0502020204030204"/>
                          <a:cs typeface="Calibri" panose="020F0502020204030204"/>
                        </a:rPr>
                        <a:t> </a:t>
                      </a:r>
                      <a:r>
                        <a:rPr sz="900" kern="0" spc="0" dirty="0">
                          <a:solidFill>
                            <a:srgbClr val="000000">
                              <a:alpha val="100000"/>
                            </a:srgbClr>
                          </a:solidFill>
                          <a:latin typeface="Calibri" panose="020F0502020204030204"/>
                          <a:ea typeface="Calibri" panose="020F0502020204030204"/>
                          <a:cs typeface="Calibri" panose="020F0502020204030204"/>
                        </a:rPr>
                        <a:t>Under</a:t>
                      </a:r>
                      <a:r>
                        <a:rPr sz="900" kern="0" spc="40" dirty="0">
                          <a:solidFill>
                            <a:srgbClr val="000000">
                              <a:alpha val="100000"/>
                            </a:srgbClr>
                          </a:solidFill>
                          <a:latin typeface="Calibri" panose="020F0502020204030204"/>
                          <a:ea typeface="Calibri" panose="020F0502020204030204"/>
                          <a:cs typeface="Calibri" panose="020F0502020204030204"/>
                        </a:rPr>
                        <a:t> </a:t>
                      </a:r>
                      <a:r>
                        <a:rPr sz="900" kern="0" spc="0" dirty="0">
                          <a:solidFill>
                            <a:srgbClr val="000000">
                              <a:alpha val="100000"/>
                            </a:srgbClr>
                          </a:solidFill>
                          <a:latin typeface="Calibri" panose="020F0502020204030204"/>
                          <a:ea typeface="Calibri" panose="020F0502020204030204"/>
                          <a:cs typeface="Calibri" panose="020F0502020204030204"/>
                        </a:rPr>
                        <a:t>voltage</a:t>
                      </a:r>
                      <a:r>
                        <a:rPr sz="900" kern="0" spc="80" dirty="0">
                          <a:solidFill>
                            <a:srgbClr val="000000">
                              <a:alpha val="100000"/>
                            </a:srgbClr>
                          </a:solidFill>
                          <a:latin typeface="Calibri" panose="020F0502020204030204"/>
                          <a:ea typeface="Calibri" panose="020F0502020204030204"/>
                          <a:cs typeface="Calibri" panose="020F0502020204030204"/>
                        </a:rPr>
                        <a:t> </a:t>
                      </a:r>
                      <a:r>
                        <a:rPr sz="900" kern="0" spc="0" dirty="0">
                          <a:solidFill>
                            <a:srgbClr val="000000">
                              <a:alpha val="100000"/>
                            </a:srgbClr>
                          </a:solidFill>
                          <a:latin typeface="Calibri" panose="020F0502020204030204"/>
                          <a:ea typeface="Calibri" panose="020F0502020204030204"/>
                          <a:cs typeface="Calibri" panose="020F0502020204030204"/>
                        </a:rPr>
                        <a:t>Protection</a:t>
                      </a:r>
                      <a:r>
                        <a:rPr sz="900" kern="0" spc="40" dirty="0">
                          <a:solidFill>
                            <a:srgbClr val="000000">
                              <a:alpha val="100000"/>
                            </a:srgbClr>
                          </a:solidFill>
                          <a:latin typeface="Calibri" panose="020F0502020204030204"/>
                          <a:ea typeface="Calibri" panose="020F0502020204030204"/>
                          <a:cs typeface="Calibri" panose="020F0502020204030204"/>
                        </a:rPr>
                        <a:t>.</a:t>
                      </a:r>
                      <a:endParaRPr sz="900" dirty="0">
                        <a:latin typeface="Calibri" panose="020F0502020204030204"/>
                        <a:ea typeface="Calibri" panose="020F0502020204030204"/>
                        <a:cs typeface="Calibri" panose="020F0502020204030204"/>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solidFill>
                      <a:srgbClr val="D1D2D4"/>
                    </a:solidFill>
                  </a:tcPr>
                </a:tc>
                <a:tc hMerge="1">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p>
                      <a:pPr algn="l" rtl="0" eaLnBrk="0">
                        <a:lnSpc>
                          <a:spcPct val="163000"/>
                        </a:lnSpc>
                      </a:pPr>
                      <a:endParaRPr sz="1000" dirty="0">
                        <a:latin typeface="Arial" panose="020B0604020202020204"/>
                        <a:ea typeface="Arial" panose="020B0604020202020204"/>
                        <a:cs typeface="Arial" panose="020B0604020202020204"/>
                      </a:endParaRPr>
                    </a:p>
                    <a:p>
                      <a:pPr marL="380365" algn="l" rtl="0" eaLnBrk="0">
                        <a:lnSpc>
                          <a:spcPts val="350"/>
                        </a:lnSpc>
                        <a:spcBef>
                          <a:spcPts val="5"/>
                        </a:spcBef>
                      </a:pPr>
                      <a:r>
                        <a:rPr sz="900" kern="0" spc="0" dirty="0">
                          <a:solidFill>
                            <a:srgbClr val="000000">
                              <a:alpha val="100000"/>
                            </a:srgbClr>
                          </a:solidFill>
                          <a:latin typeface="Calibri" panose="020F0502020204030204"/>
                          <a:ea typeface="Calibri" panose="020F0502020204030204"/>
                          <a:cs typeface="Calibri" panose="020F0502020204030204"/>
                        </a:rPr>
                        <a:t>--</a:t>
                      </a:r>
                      <a:endParaRPr sz="900" dirty="0">
                        <a:latin typeface="Calibri" panose="020F0502020204030204"/>
                        <a:ea typeface="Calibri" panose="020F0502020204030204"/>
                        <a:cs typeface="Calibri" panose="020F0502020204030204"/>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solidFill>
                      <a:srgbClr val="D1D2D4"/>
                    </a:solidFill>
                  </a:tcPr>
                </a:tc>
              </a:tr>
            </a:tbl>
          </a:graphicData>
        </a:graphic>
      </p:graphicFrame>
      <p:sp>
        <p:nvSpPr>
          <p:cNvPr id="11" name="文本框 10"/>
          <p:cNvSpPr txBox="1"/>
          <p:nvPr/>
        </p:nvSpPr>
        <p:spPr>
          <a:xfrm>
            <a:off x="264160" y="2796540"/>
            <a:ext cx="3784600" cy="260985"/>
          </a:xfrm>
          <a:prstGeom prst="rect">
            <a:avLst/>
          </a:prstGeom>
          <a:noFill/>
        </p:spPr>
        <p:txBody>
          <a:bodyPr wrap="square" rtlCol="0" anchor="t">
            <a:spAutoFit/>
          </a:bodyPr>
          <a:p>
            <a:pPr marL="12700" algn="l" rtl="0" eaLnBrk="0">
              <a:lnSpc>
                <a:spcPct val="85000"/>
              </a:lnSpc>
            </a:pPr>
            <a:r>
              <a:rPr sz="1300" b="1" kern="0" spc="30" dirty="0">
                <a:solidFill>
                  <a:srgbClr val="231F20">
                    <a:alpha val="100000"/>
                  </a:srgbClr>
                </a:solidFill>
                <a:latin typeface="Arial" panose="020B0604020202020204"/>
                <a:ea typeface="Arial" panose="020B0604020202020204"/>
                <a:cs typeface="Arial" panose="020B0604020202020204"/>
                <a:sym typeface="+mn-ea"/>
              </a:rPr>
              <a:t>2. Outline</a:t>
            </a:r>
            <a:r>
              <a:rPr sz="1300" b="1" kern="0" spc="120" dirty="0">
                <a:solidFill>
                  <a:srgbClr val="231F20">
                    <a:alpha val="100000"/>
                  </a:srgbClr>
                </a:solidFill>
                <a:latin typeface="Arial" panose="020B0604020202020204"/>
                <a:ea typeface="Arial" panose="020B0604020202020204"/>
                <a:cs typeface="Arial" panose="020B0604020202020204"/>
                <a:sym typeface="+mn-ea"/>
              </a:rPr>
              <a:t> </a:t>
            </a:r>
            <a:r>
              <a:rPr sz="1300" b="1" kern="0" spc="30" dirty="0">
                <a:solidFill>
                  <a:srgbClr val="231F20">
                    <a:alpha val="100000"/>
                  </a:srgbClr>
                </a:solidFill>
                <a:latin typeface="Arial" panose="020B0604020202020204"/>
                <a:ea typeface="Arial" panose="020B0604020202020204"/>
                <a:cs typeface="Arial" panose="020B0604020202020204"/>
                <a:sym typeface="+mn-ea"/>
              </a:rPr>
              <a:t>Dimen</a:t>
            </a:r>
            <a:r>
              <a:rPr sz="1300" b="1" kern="0" spc="20" dirty="0">
                <a:solidFill>
                  <a:srgbClr val="231F20">
                    <a:alpha val="100000"/>
                  </a:srgbClr>
                </a:solidFill>
                <a:latin typeface="Arial" panose="020B0604020202020204"/>
                <a:ea typeface="Arial" panose="020B0604020202020204"/>
                <a:cs typeface="Arial" panose="020B0604020202020204"/>
                <a:sym typeface="+mn-ea"/>
              </a:rPr>
              <a:t>sion</a:t>
            </a:r>
            <a:r>
              <a:rPr sz="1300" b="1" kern="0" spc="130" dirty="0">
                <a:solidFill>
                  <a:srgbClr val="231F20">
                    <a:alpha val="100000"/>
                  </a:srgbClr>
                </a:solidFill>
                <a:latin typeface="Arial" panose="020B0604020202020204"/>
                <a:ea typeface="Arial" panose="020B0604020202020204"/>
                <a:cs typeface="Arial" panose="020B0604020202020204"/>
                <a:sym typeface="+mn-ea"/>
              </a:rPr>
              <a:t> </a:t>
            </a:r>
            <a:r>
              <a:rPr sz="1300" b="1" kern="0" spc="20" dirty="0">
                <a:solidFill>
                  <a:srgbClr val="231F20">
                    <a:alpha val="100000"/>
                  </a:srgbClr>
                </a:solidFill>
                <a:latin typeface="Arial" panose="020B0604020202020204"/>
                <a:ea typeface="Arial" panose="020B0604020202020204"/>
                <a:cs typeface="Arial" panose="020B0604020202020204"/>
                <a:sym typeface="+mn-ea"/>
              </a:rPr>
              <a:t>Drawing</a:t>
            </a:r>
            <a:r>
              <a:rPr sz="1300" b="1" kern="0" spc="-120" dirty="0">
                <a:solidFill>
                  <a:srgbClr val="231F20">
                    <a:alpha val="100000"/>
                  </a:srgbClr>
                </a:solidFill>
                <a:latin typeface="Arial" panose="020B0604020202020204"/>
                <a:ea typeface="Arial" panose="020B0604020202020204"/>
                <a:cs typeface="Arial" panose="020B0604020202020204"/>
                <a:sym typeface="+mn-ea"/>
              </a:rPr>
              <a:t> </a:t>
            </a:r>
            <a:r>
              <a:rPr sz="900" kern="0" spc="20" dirty="0">
                <a:solidFill>
                  <a:srgbClr val="231F20">
                    <a:alpha val="100000"/>
                  </a:srgbClr>
                </a:solidFill>
                <a:latin typeface="微软雅黑" panose="020B0503020204020204" charset="-122"/>
                <a:ea typeface="微软雅黑" panose="020B0503020204020204" charset="-122"/>
                <a:cs typeface="微软雅黑" panose="020B0503020204020204" charset="-122"/>
                <a:sym typeface="+mn-ea"/>
              </a:rPr>
              <a:t>(unit:mm)</a:t>
            </a:r>
            <a:endParaRPr lang="zh-CN" altLang="en-US" sz="900" kern="0" spc="20" dirty="0">
              <a:solidFill>
                <a:srgbClr val="231F20">
                  <a:alpha val="100000"/>
                </a:srgbClr>
              </a:solidFill>
              <a:latin typeface="微软雅黑" panose="020B0503020204020204" charset="-122"/>
              <a:ea typeface="微软雅黑" panose="020B0503020204020204" charset="-122"/>
              <a:cs typeface="微软雅黑" panose="020B0503020204020204" charset="-122"/>
              <a:sym typeface="+mn-ea"/>
            </a:endParaRPr>
          </a:p>
        </p:txBody>
      </p:sp>
      <p:pic>
        <p:nvPicPr>
          <p:cNvPr id="14" name="picture 14"/>
          <p:cNvPicPr>
            <a:picLocks noChangeAspect="1"/>
          </p:cNvPicPr>
          <p:nvPr/>
        </p:nvPicPr>
        <p:blipFill>
          <a:blip r:embed="rId13"/>
          <a:stretch>
            <a:fillRect/>
          </a:stretch>
        </p:blipFill>
        <p:spPr>
          <a:xfrm rot="21600000">
            <a:off x="281305" y="3186430"/>
            <a:ext cx="7118350" cy="3316605"/>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736" name="picture 736"/>
          <p:cNvPicPr>
            <a:picLocks noChangeAspect="1"/>
          </p:cNvPicPr>
          <p:nvPr/>
        </p:nvPicPr>
        <p:blipFill>
          <a:blip r:embed="rId1"/>
          <a:stretch>
            <a:fillRect/>
          </a:stretch>
        </p:blipFill>
        <p:spPr>
          <a:xfrm rot="21600000">
            <a:off x="192238" y="539985"/>
            <a:ext cx="7094709" cy="6596"/>
          </a:xfrm>
          <a:prstGeom prst="rect">
            <a:avLst/>
          </a:prstGeom>
        </p:spPr>
      </p:pic>
      <p:pic>
        <p:nvPicPr>
          <p:cNvPr id="670" name="picture 670"/>
          <p:cNvPicPr>
            <a:picLocks noChangeAspect="1"/>
          </p:cNvPicPr>
          <p:nvPr/>
        </p:nvPicPr>
        <p:blipFill>
          <a:blip r:embed="rId2"/>
          <a:stretch>
            <a:fillRect/>
          </a:stretch>
        </p:blipFill>
        <p:spPr>
          <a:xfrm rot="21600000">
            <a:off x="263985" y="9719952"/>
            <a:ext cx="7094709" cy="10501"/>
          </a:xfrm>
          <a:prstGeom prst="rect">
            <a:avLst/>
          </a:prstGeom>
        </p:spPr>
      </p:pic>
      <p:sp>
        <p:nvSpPr>
          <p:cNvPr id="16" name="文本框 15"/>
          <p:cNvSpPr txBox="1"/>
          <p:nvPr/>
        </p:nvSpPr>
        <p:spPr>
          <a:xfrm>
            <a:off x="507365" y="617855"/>
            <a:ext cx="7927340" cy="460375"/>
          </a:xfrm>
          <a:prstGeom prst="rect">
            <a:avLst/>
          </a:prstGeom>
        </p:spPr>
        <p:txBody>
          <a:bodyPr wrap="square">
            <a:spAutoFit/>
          </a:bodyPr>
          <a:p>
            <a:r>
              <a:rPr lang="zh-CN" altLang="en-US" sz="2400">
                <a:latin typeface="汉仪综艺体简" panose="02010600000101010101" charset="-122"/>
                <a:ea typeface="汉仪综艺体简" panose="02010600000101010101" charset="-122"/>
                <a:cs typeface="汉仪综艺体简" panose="02010600000101010101" charset="-122"/>
              </a:rPr>
              <a:t>主营代表产品</a:t>
            </a:r>
            <a:r>
              <a:rPr lang="en-US" altLang="zh-CN" sz="2400">
                <a:latin typeface="汉仪综艺体简" panose="02010600000101010101" charset="-122"/>
                <a:ea typeface="汉仪综艺体简" panose="02010600000101010101" charset="-122"/>
                <a:cs typeface="汉仪综艺体简" panose="02010600000101010101" charset="-122"/>
              </a:rPr>
              <a:t> </a:t>
            </a:r>
            <a:r>
              <a:rPr lang="en-US" altLang="zh-CN" sz="2000">
                <a:latin typeface="+mj-lt"/>
                <a:ea typeface="汉仪综艺体简" panose="02010600000101010101" charset="-122"/>
                <a:cs typeface="+mj-lt"/>
              </a:rPr>
              <a:t>Representative Products</a:t>
            </a:r>
            <a:endParaRPr lang="en-US" altLang="zh-CN" sz="2000">
              <a:latin typeface="+mj-lt"/>
              <a:ea typeface="汉仪综艺体简" panose="02010600000101010101" charset="-122"/>
              <a:cs typeface="+mj-lt"/>
            </a:endParaRPr>
          </a:p>
        </p:txBody>
      </p:sp>
      <p:graphicFrame>
        <p:nvGraphicFramePr>
          <p:cNvPr id="17" name="表格 16"/>
          <p:cNvGraphicFramePr/>
          <p:nvPr>
            <p:custDataLst>
              <p:tags r:id="rId3"/>
            </p:custDataLst>
          </p:nvPr>
        </p:nvGraphicFramePr>
        <p:xfrm>
          <a:off x="507365" y="1078230"/>
          <a:ext cx="6546850" cy="8181340"/>
        </p:xfrm>
        <a:graphic>
          <a:graphicData uri="http://schemas.openxmlformats.org/drawingml/2006/table">
            <a:tbl>
              <a:tblPr/>
              <a:tblGrid>
                <a:gridCol w="2426970"/>
                <a:gridCol w="1906270"/>
                <a:gridCol w="1140460"/>
                <a:gridCol w="637540"/>
                <a:gridCol w="435610"/>
              </a:tblGrid>
              <a:tr h="304800">
                <a:tc>
                  <a:txBody>
                    <a:bodyPr/>
                    <a:p>
                      <a:pPr algn="l"/>
                      <a:r>
                        <a:rPr lang="zh-CN" altLang="en-US" sz="1200" b="1"/>
                        <a:t>类型</a:t>
                      </a:r>
                      <a:endParaRPr lang="zh-CN" altLang="en-US" sz="1200" b="1"/>
                    </a:p>
                  </a:txBody>
                  <a:tcPr marL="61277" marR="61277" marT="61277" marB="61277" anchor="ctr" anchorCtr="0">
                    <a:lnL w="7620" cap="flat" cmpd="sng">
                      <a:solidFill>
                        <a:srgbClr val="CCCCCC"/>
                      </a:solidFill>
                      <a:prstDash val="solid"/>
                      <a:headEnd type="none" w="med" len="med"/>
                      <a:tailEnd type="none" w="med" len="med"/>
                    </a:lnL>
                    <a:lnR w="7620" cap="flat" cmpd="sng">
                      <a:solidFill>
                        <a:srgbClr val="CCCCCC"/>
                      </a:solidFill>
                      <a:prstDash val="solid"/>
                      <a:headEnd type="none" w="med" len="med"/>
                      <a:tailEnd type="none" w="med" len="med"/>
                    </a:lnR>
                    <a:lnT w="7620" cap="flat" cmpd="sng">
                      <a:solidFill>
                        <a:srgbClr val="CCCCCC"/>
                      </a:solidFill>
                      <a:prstDash val="solid"/>
                      <a:headEnd type="none" w="med" len="med"/>
                      <a:tailEnd type="none" w="med" len="med"/>
                    </a:lnT>
                    <a:lnB w="7620" cap="flat" cmpd="sng">
                      <a:solidFill>
                        <a:srgbClr val="CCCCCC"/>
                      </a:solidFill>
                      <a:prstDash val="solid"/>
                      <a:headEnd type="none" w="med" len="med"/>
                      <a:tailEnd type="none" w="med" len="med"/>
                    </a:lnB>
                    <a:noFill/>
                  </a:tcPr>
                </a:tc>
                <a:tc>
                  <a:txBody>
                    <a:bodyPr/>
                    <a:p>
                      <a:pPr algn="l"/>
                      <a:r>
                        <a:rPr lang="zh-CN" altLang="en-US" sz="900" b="1"/>
                        <a:t>型号</a:t>
                      </a:r>
                      <a:endParaRPr lang="zh-CN" altLang="en-US" sz="900" b="1"/>
                    </a:p>
                  </a:txBody>
                  <a:tcPr marL="61277" marR="61277" marT="61277" marB="61277" anchor="ctr" anchorCtr="0">
                    <a:lnL w="7620" cap="flat" cmpd="sng">
                      <a:solidFill>
                        <a:srgbClr val="CCCCCC"/>
                      </a:solidFill>
                      <a:prstDash val="solid"/>
                      <a:headEnd type="none" w="med" len="med"/>
                      <a:tailEnd type="none" w="med" len="med"/>
                    </a:lnL>
                    <a:lnR w="7620" cap="flat" cmpd="sng">
                      <a:solidFill>
                        <a:srgbClr val="CCCCCC"/>
                      </a:solidFill>
                      <a:prstDash val="solid"/>
                      <a:headEnd type="none" w="med" len="med"/>
                      <a:tailEnd type="none" w="med" len="med"/>
                    </a:lnR>
                    <a:lnT w="7620" cap="flat" cmpd="sng">
                      <a:solidFill>
                        <a:srgbClr val="CCCCCC"/>
                      </a:solidFill>
                      <a:prstDash val="solid"/>
                      <a:headEnd type="none" w="med" len="med"/>
                      <a:tailEnd type="none" w="med" len="med"/>
                    </a:lnT>
                    <a:lnB w="7620" cap="flat" cmpd="sng">
                      <a:solidFill>
                        <a:srgbClr val="CCCCCC"/>
                      </a:solidFill>
                      <a:prstDash val="solid"/>
                      <a:headEnd type="none" w="med" len="med"/>
                      <a:tailEnd type="none" w="med" len="med"/>
                    </a:lnB>
                    <a:noFill/>
                  </a:tcPr>
                </a:tc>
                <a:tc>
                  <a:txBody>
                    <a:bodyPr/>
                    <a:p>
                      <a:pPr algn="l"/>
                      <a:r>
                        <a:rPr lang="zh-CN" altLang="en-US" sz="900" b="1"/>
                        <a:t>代表性波段</a:t>
                      </a:r>
                      <a:endParaRPr lang="zh-CN" altLang="en-US" sz="900" b="1"/>
                    </a:p>
                  </a:txBody>
                  <a:tcPr marL="61277" marR="61277" marT="61277" marB="61277" anchor="ctr" anchorCtr="0">
                    <a:lnL w="7620" cap="flat" cmpd="sng">
                      <a:solidFill>
                        <a:srgbClr val="CCCCCC"/>
                      </a:solidFill>
                      <a:prstDash val="solid"/>
                      <a:headEnd type="none" w="med" len="med"/>
                      <a:tailEnd type="none" w="med" len="med"/>
                    </a:lnL>
                    <a:lnR w="7620" cap="flat" cmpd="sng">
                      <a:solidFill>
                        <a:srgbClr val="CCCCCC"/>
                      </a:solidFill>
                      <a:prstDash val="solid"/>
                      <a:headEnd type="none" w="med" len="med"/>
                      <a:tailEnd type="none" w="med" len="med"/>
                    </a:lnR>
                    <a:lnT w="7620" cap="flat" cmpd="sng">
                      <a:solidFill>
                        <a:srgbClr val="CCCCCC"/>
                      </a:solidFill>
                      <a:prstDash val="solid"/>
                      <a:headEnd type="none" w="med" len="med"/>
                      <a:tailEnd type="none" w="med" len="med"/>
                    </a:lnT>
                    <a:lnB w="7620" cap="flat" cmpd="sng">
                      <a:solidFill>
                        <a:srgbClr val="CCCCCC"/>
                      </a:solidFill>
                      <a:prstDash val="solid"/>
                      <a:headEnd type="none" w="med" len="med"/>
                      <a:tailEnd type="none" w="med" len="med"/>
                    </a:lnB>
                    <a:noFill/>
                  </a:tcPr>
                </a:tc>
                <a:tc>
                  <a:txBody>
                    <a:bodyPr/>
                    <a:p>
                      <a:pPr algn="l"/>
                      <a:r>
                        <a:rPr lang="zh-CN" altLang="en-US" sz="900" b="1"/>
                        <a:t>输出功率</a:t>
                      </a:r>
                      <a:endParaRPr lang="zh-CN" altLang="en-US" sz="900" b="1"/>
                    </a:p>
                  </a:txBody>
                  <a:tcPr marL="61277" marR="61277" marT="61277" marB="61277" anchor="ctr" anchorCtr="0">
                    <a:lnL w="7620" cap="flat" cmpd="sng">
                      <a:solidFill>
                        <a:srgbClr val="CCCCCC"/>
                      </a:solidFill>
                      <a:prstDash val="solid"/>
                      <a:headEnd type="none" w="med" len="med"/>
                      <a:tailEnd type="none" w="med" len="med"/>
                    </a:lnL>
                    <a:lnR w="7620" cap="flat" cmpd="sng">
                      <a:solidFill>
                        <a:srgbClr val="CCCCCC"/>
                      </a:solidFill>
                      <a:prstDash val="solid"/>
                      <a:headEnd type="none" w="med" len="med"/>
                      <a:tailEnd type="none" w="med" len="med"/>
                    </a:lnR>
                    <a:lnT w="7620" cap="flat" cmpd="sng">
                      <a:solidFill>
                        <a:srgbClr val="CCCCCC"/>
                      </a:solidFill>
                      <a:prstDash val="solid"/>
                      <a:headEnd type="none" w="med" len="med"/>
                      <a:tailEnd type="none" w="med" len="med"/>
                    </a:lnT>
                    <a:lnB w="7620" cap="flat" cmpd="sng">
                      <a:solidFill>
                        <a:srgbClr val="CCCCCC"/>
                      </a:solidFill>
                      <a:prstDash val="solid"/>
                      <a:headEnd type="none" w="med" len="med"/>
                      <a:tailEnd type="none" w="med" len="med"/>
                    </a:lnB>
                    <a:noFill/>
                  </a:tcPr>
                </a:tc>
                <a:tc>
                  <a:txBody>
                    <a:bodyPr/>
                    <a:p>
                      <a:pPr algn="l"/>
                      <a:r>
                        <a:rPr lang="zh-CN" altLang="en-US" sz="900" b="1"/>
                        <a:t>页码</a:t>
                      </a:r>
                      <a:endParaRPr lang="zh-CN" altLang="en-US" sz="900" b="1"/>
                    </a:p>
                  </a:txBody>
                  <a:tcPr marL="61277" marR="61277" marT="61277" marB="61277" anchor="ctr" anchorCtr="0">
                    <a:lnL w="7620" cap="flat" cmpd="sng">
                      <a:solidFill>
                        <a:srgbClr val="CCCCCC"/>
                      </a:solidFill>
                      <a:prstDash val="solid"/>
                      <a:headEnd type="none" w="med" len="med"/>
                      <a:tailEnd type="none" w="med" len="med"/>
                    </a:lnL>
                    <a:lnR w="7620" cap="flat" cmpd="sng">
                      <a:solidFill>
                        <a:srgbClr val="CCCCCC"/>
                      </a:solidFill>
                      <a:prstDash val="solid"/>
                      <a:headEnd type="none" w="med" len="med"/>
                      <a:tailEnd type="none" w="med" len="med"/>
                    </a:lnR>
                    <a:lnT w="7620" cap="flat" cmpd="sng">
                      <a:solidFill>
                        <a:srgbClr val="CCCCCC"/>
                      </a:solidFill>
                      <a:prstDash val="solid"/>
                      <a:headEnd type="none" w="med" len="med"/>
                      <a:tailEnd type="none" w="med" len="med"/>
                    </a:lnT>
                    <a:lnB w="7620" cap="flat" cmpd="sng">
                      <a:solidFill>
                        <a:srgbClr val="CCCCCC"/>
                      </a:solidFill>
                      <a:prstDash val="solid"/>
                      <a:headEnd type="none" w="med" len="med"/>
                      <a:tailEnd type="none" w="med" len="med"/>
                    </a:lnB>
                    <a:noFill/>
                  </a:tcPr>
                </a:tc>
              </a:tr>
              <a:tr h="321945">
                <a:tc rowSpan="7">
                  <a:txBody>
                    <a:bodyPr/>
                    <a:p>
                      <a:pPr algn="l"/>
                      <a:r>
                        <a:rPr lang="zh-CN" altLang="en-US" sz="1200" b="1"/>
                        <a:t>射频功放机箱</a:t>
                      </a:r>
                      <a:r>
                        <a:rPr lang="en-US" altLang="zh-CN" sz="1200" b="1"/>
                        <a:t> RF PA Chassis</a:t>
                      </a:r>
                      <a:endParaRPr lang="en-US" altLang="zh-CN" sz="1200" b="1"/>
                    </a:p>
                  </a:txBody>
                  <a:tcPr marL="61277" marR="61277" marT="61277" marB="61277" anchor="ctr" anchorCtr="0">
                    <a:lnL w="7620" cap="flat" cmpd="sng">
                      <a:solidFill>
                        <a:srgbClr val="CCCCCC"/>
                      </a:solidFill>
                      <a:prstDash val="solid"/>
                      <a:headEnd type="none" w="med" len="med"/>
                      <a:tailEnd type="none" w="med" len="med"/>
                    </a:lnL>
                    <a:lnR w="7620" cap="flat" cmpd="sng">
                      <a:solidFill>
                        <a:srgbClr val="CCCCCC"/>
                      </a:solidFill>
                      <a:prstDash val="solid"/>
                      <a:headEnd type="none" w="med" len="med"/>
                      <a:tailEnd type="none" w="med" len="med"/>
                    </a:lnR>
                    <a:lnT w="7620" cap="flat" cmpd="sng">
                      <a:solidFill>
                        <a:srgbClr val="CCCCCC"/>
                      </a:solidFill>
                      <a:prstDash val="solid"/>
                      <a:headEnd type="none" w="med" len="med"/>
                      <a:tailEnd type="none" w="med" len="med"/>
                    </a:lnT>
                    <a:lnB w="7620" cap="flat" cmpd="sng">
                      <a:solidFill>
                        <a:srgbClr val="CCCCCC"/>
                      </a:solidFill>
                      <a:prstDash val="solid"/>
                      <a:headEnd type="none" w="med" len="med"/>
                      <a:tailEnd type="none" w="med" len="med"/>
                    </a:lnB>
                    <a:noFill/>
                  </a:tcPr>
                </a:tc>
                <a:tc>
                  <a:txBody>
                    <a:bodyPr/>
                    <a:p>
                      <a:pPr algn="l"/>
                      <a:r>
                        <a:rPr lang="en-US" altLang="zh-CN" sz="900"/>
                        <a:t>SW-PA-0R0090250-57C</a:t>
                      </a:r>
                      <a:endParaRPr lang="en-US" altLang="zh-CN" sz="900"/>
                    </a:p>
                  </a:txBody>
                  <a:tcPr marL="61277" marR="61277" marT="61277" marB="61277" anchor="ctr" anchorCtr="0">
                    <a:lnL w="7620" cap="flat" cmpd="sng">
                      <a:solidFill>
                        <a:srgbClr val="CCCCCC"/>
                      </a:solidFill>
                      <a:prstDash val="solid"/>
                      <a:headEnd type="none" w="med" len="med"/>
                      <a:tailEnd type="none" w="med" len="med"/>
                    </a:lnL>
                    <a:lnR w="7620" cap="flat" cmpd="sng">
                      <a:solidFill>
                        <a:srgbClr val="CCCCCC"/>
                      </a:solidFill>
                      <a:prstDash val="solid"/>
                      <a:headEnd type="none" w="med" len="med"/>
                      <a:tailEnd type="none" w="med" len="med"/>
                    </a:lnR>
                    <a:lnT w="7620" cap="flat" cmpd="sng">
                      <a:solidFill>
                        <a:srgbClr val="CCCCCC"/>
                      </a:solidFill>
                      <a:prstDash val="solid"/>
                      <a:headEnd type="none" w="med" len="med"/>
                      <a:tailEnd type="none" w="med" len="med"/>
                    </a:lnT>
                    <a:lnB w="7620" cap="flat" cmpd="sng">
                      <a:solidFill>
                        <a:srgbClr val="CCCCCC"/>
                      </a:solidFill>
                      <a:prstDash val="solid"/>
                      <a:headEnd type="none" w="med" len="med"/>
                      <a:tailEnd type="none" w="med" len="med"/>
                    </a:lnB>
                    <a:noFill/>
                  </a:tcPr>
                </a:tc>
                <a:tc>
                  <a:txBody>
                    <a:bodyPr/>
                    <a:p>
                      <a:pPr algn="l"/>
                      <a:r>
                        <a:rPr lang="en-US" altLang="zh-CN" sz="900"/>
                        <a:t>9K–250 MHz</a:t>
                      </a:r>
                      <a:endParaRPr lang="en-US" altLang="zh-CN" sz="900"/>
                    </a:p>
                  </a:txBody>
                  <a:tcPr marL="61277" marR="61277" marT="61277" marB="61277" anchor="ctr" anchorCtr="0">
                    <a:lnL w="7620" cap="flat" cmpd="sng">
                      <a:solidFill>
                        <a:srgbClr val="CCCCCC"/>
                      </a:solidFill>
                      <a:prstDash val="solid"/>
                      <a:headEnd type="none" w="med" len="med"/>
                      <a:tailEnd type="none" w="med" len="med"/>
                    </a:lnL>
                    <a:lnR w="7620" cap="flat" cmpd="sng">
                      <a:solidFill>
                        <a:srgbClr val="CCCCCC"/>
                      </a:solidFill>
                      <a:prstDash val="solid"/>
                      <a:headEnd type="none" w="med" len="med"/>
                      <a:tailEnd type="none" w="med" len="med"/>
                    </a:lnR>
                    <a:lnT w="7620" cap="flat" cmpd="sng">
                      <a:solidFill>
                        <a:srgbClr val="CCCCCC"/>
                      </a:solidFill>
                      <a:prstDash val="solid"/>
                      <a:headEnd type="none" w="med" len="med"/>
                      <a:tailEnd type="none" w="med" len="med"/>
                    </a:lnT>
                    <a:lnB w="7620" cap="flat" cmpd="sng">
                      <a:solidFill>
                        <a:srgbClr val="CCCCCC"/>
                      </a:solidFill>
                      <a:prstDash val="solid"/>
                      <a:headEnd type="none" w="med" len="med"/>
                      <a:tailEnd type="none" w="med" len="med"/>
                    </a:lnB>
                    <a:noFill/>
                  </a:tcPr>
                </a:tc>
                <a:tc>
                  <a:txBody>
                    <a:bodyPr/>
                    <a:p>
                      <a:pPr algn="l"/>
                      <a:r>
                        <a:rPr lang="en-US" altLang="zh-CN" sz="900"/>
                        <a:t>500W</a:t>
                      </a:r>
                      <a:endParaRPr lang="en-US" altLang="zh-CN" sz="900"/>
                    </a:p>
                  </a:txBody>
                  <a:tcPr marL="61277" marR="61277" marT="61277" marB="61277" anchor="ctr" anchorCtr="0">
                    <a:lnL w="7620" cap="flat" cmpd="sng">
                      <a:solidFill>
                        <a:srgbClr val="CCCCCC"/>
                      </a:solidFill>
                      <a:prstDash val="solid"/>
                      <a:headEnd type="none" w="med" len="med"/>
                      <a:tailEnd type="none" w="med" len="med"/>
                    </a:lnL>
                    <a:lnR w="7620" cap="flat" cmpd="sng">
                      <a:solidFill>
                        <a:srgbClr val="CCCCCC"/>
                      </a:solidFill>
                      <a:prstDash val="solid"/>
                      <a:headEnd type="none" w="med" len="med"/>
                      <a:tailEnd type="none" w="med" len="med"/>
                    </a:lnR>
                    <a:lnT w="7620" cap="flat" cmpd="sng">
                      <a:solidFill>
                        <a:srgbClr val="CCCCCC"/>
                      </a:solidFill>
                      <a:prstDash val="solid"/>
                      <a:headEnd type="none" w="med" len="med"/>
                      <a:tailEnd type="none" w="med" len="med"/>
                    </a:lnT>
                    <a:lnB w="7620" cap="flat" cmpd="sng">
                      <a:solidFill>
                        <a:srgbClr val="CCCCCC"/>
                      </a:solidFill>
                      <a:prstDash val="solid"/>
                      <a:headEnd type="none" w="med" len="med"/>
                      <a:tailEnd type="none" w="med" len="med"/>
                    </a:lnB>
                    <a:noFill/>
                  </a:tcPr>
                </a:tc>
                <a:tc>
                  <a:txBody>
                    <a:bodyPr/>
                    <a:p>
                      <a:pPr algn="l"/>
                      <a:r>
                        <a:rPr lang="en-US" altLang="zh-CN" sz="900"/>
                        <a:t>4</a:t>
                      </a:r>
                      <a:endParaRPr lang="en-US" altLang="zh-CN" sz="900"/>
                    </a:p>
                  </a:txBody>
                  <a:tcPr marL="61277" marR="61277" marT="61277" marB="61277" anchor="ctr" anchorCtr="0">
                    <a:lnL w="7620" cap="flat" cmpd="sng">
                      <a:solidFill>
                        <a:srgbClr val="CCCCCC"/>
                      </a:solidFill>
                      <a:prstDash val="solid"/>
                      <a:headEnd type="none" w="med" len="med"/>
                      <a:tailEnd type="none" w="med" len="med"/>
                    </a:lnL>
                    <a:lnR w="7620" cap="flat" cmpd="sng">
                      <a:solidFill>
                        <a:srgbClr val="CCCCCC"/>
                      </a:solidFill>
                      <a:prstDash val="solid"/>
                      <a:headEnd type="none" w="med" len="med"/>
                      <a:tailEnd type="none" w="med" len="med"/>
                    </a:lnR>
                    <a:lnT w="7620" cap="flat" cmpd="sng">
                      <a:solidFill>
                        <a:srgbClr val="CCCCCC"/>
                      </a:solidFill>
                      <a:prstDash val="solid"/>
                      <a:headEnd type="none" w="med" len="med"/>
                      <a:tailEnd type="none" w="med" len="med"/>
                    </a:lnT>
                    <a:lnB w="7620" cap="flat" cmpd="sng">
                      <a:solidFill>
                        <a:srgbClr val="CCCCCC"/>
                      </a:solidFill>
                      <a:prstDash val="solid"/>
                      <a:headEnd type="none" w="med" len="med"/>
                      <a:tailEnd type="none" w="med" len="med"/>
                    </a:lnB>
                    <a:noFill/>
                  </a:tcPr>
                </a:tc>
              </a:tr>
              <a:tr h="321945">
                <a:tc vMerge="1">
                  <a:tcPr marL="61277" marR="61277" marT="61277" marB="61277" anchor="ctr" anchorCtr="0">
                    <a:lnL w="7620" cap="flat" cmpd="sng">
                      <a:solidFill>
                        <a:srgbClr val="CCCCCC"/>
                      </a:solidFill>
                      <a:prstDash val="solid"/>
                      <a:headEnd type="none" w="med" len="med"/>
                      <a:tailEnd type="none" w="med" len="med"/>
                    </a:lnL>
                    <a:lnR w="7620" cap="flat" cmpd="sng">
                      <a:solidFill>
                        <a:srgbClr val="CCCCCC"/>
                      </a:solidFill>
                      <a:prstDash val="solid"/>
                      <a:headEnd type="none" w="med" len="med"/>
                      <a:tailEnd type="none" w="med" len="med"/>
                    </a:lnR>
                    <a:lnT w="7620" cap="flat" cmpd="sng">
                      <a:solidFill>
                        <a:srgbClr val="CCCCCC"/>
                      </a:solidFill>
                      <a:prstDash val="solid"/>
                      <a:headEnd type="none" w="med" len="med"/>
                      <a:tailEnd type="none" w="med" len="med"/>
                    </a:lnT>
                    <a:lnB w="7620" cap="flat" cmpd="sng">
                      <a:solidFill>
                        <a:srgbClr val="CCCCCC"/>
                      </a:solidFill>
                      <a:prstDash val="solid"/>
                      <a:headEnd type="none" w="med" len="med"/>
                      <a:tailEnd type="none" w="med" len="med"/>
                    </a:lnB>
                    <a:noFill/>
                  </a:tcPr>
                </a:tc>
                <a:tc>
                  <a:txBody>
                    <a:bodyPr/>
                    <a:p>
                      <a:pPr algn="l"/>
                      <a:r>
                        <a:rPr lang="en-US" altLang="zh-CN" sz="900"/>
                        <a:t>SW-PA-00801000-59C</a:t>
                      </a:r>
                      <a:endParaRPr lang="en-US" altLang="zh-CN" sz="900"/>
                    </a:p>
                  </a:txBody>
                  <a:tcPr marL="61277" marR="61277" marT="61277" marB="61277" anchor="ctr" anchorCtr="0">
                    <a:lnL w="7620" cap="flat" cmpd="sng">
                      <a:solidFill>
                        <a:srgbClr val="CCCCCC"/>
                      </a:solidFill>
                      <a:prstDash val="solid"/>
                      <a:headEnd type="none" w="med" len="med"/>
                      <a:tailEnd type="none" w="med" len="med"/>
                    </a:lnL>
                    <a:lnR w="7620" cap="flat" cmpd="sng">
                      <a:solidFill>
                        <a:srgbClr val="CCCCCC"/>
                      </a:solidFill>
                      <a:prstDash val="solid"/>
                      <a:headEnd type="none" w="med" len="med"/>
                      <a:tailEnd type="none" w="med" len="med"/>
                    </a:lnR>
                    <a:lnT w="7620" cap="flat" cmpd="sng">
                      <a:solidFill>
                        <a:srgbClr val="CCCCCC"/>
                      </a:solidFill>
                      <a:prstDash val="solid"/>
                      <a:headEnd type="none" w="med" len="med"/>
                      <a:tailEnd type="none" w="med" len="med"/>
                    </a:lnT>
                    <a:lnB w="7620" cap="flat" cmpd="sng">
                      <a:solidFill>
                        <a:srgbClr val="CCCCCC"/>
                      </a:solidFill>
                      <a:prstDash val="solid"/>
                      <a:headEnd type="none" w="med" len="med"/>
                      <a:tailEnd type="none" w="med" len="med"/>
                    </a:lnB>
                    <a:noFill/>
                  </a:tcPr>
                </a:tc>
                <a:tc>
                  <a:txBody>
                    <a:bodyPr/>
                    <a:p>
                      <a:pPr algn="l"/>
                      <a:r>
                        <a:rPr lang="en-US" altLang="zh-CN" sz="900"/>
                        <a:t>80–1000 MHz</a:t>
                      </a:r>
                      <a:endParaRPr lang="en-US" altLang="zh-CN" sz="900"/>
                    </a:p>
                  </a:txBody>
                  <a:tcPr marL="61277" marR="61277" marT="61277" marB="61277" anchor="ctr" anchorCtr="0">
                    <a:lnL w="7620" cap="flat" cmpd="sng">
                      <a:solidFill>
                        <a:srgbClr val="CCCCCC"/>
                      </a:solidFill>
                      <a:prstDash val="solid"/>
                      <a:headEnd type="none" w="med" len="med"/>
                      <a:tailEnd type="none" w="med" len="med"/>
                    </a:lnL>
                    <a:lnR w="7620" cap="flat" cmpd="sng">
                      <a:solidFill>
                        <a:srgbClr val="CCCCCC"/>
                      </a:solidFill>
                      <a:prstDash val="solid"/>
                      <a:headEnd type="none" w="med" len="med"/>
                      <a:tailEnd type="none" w="med" len="med"/>
                    </a:lnR>
                    <a:lnT w="7620" cap="flat" cmpd="sng">
                      <a:solidFill>
                        <a:srgbClr val="CCCCCC"/>
                      </a:solidFill>
                      <a:prstDash val="solid"/>
                      <a:headEnd type="none" w="med" len="med"/>
                      <a:tailEnd type="none" w="med" len="med"/>
                    </a:lnT>
                    <a:lnB w="7620" cap="flat" cmpd="sng">
                      <a:solidFill>
                        <a:srgbClr val="CCCCCC"/>
                      </a:solidFill>
                      <a:prstDash val="solid"/>
                      <a:headEnd type="none" w="med" len="med"/>
                      <a:tailEnd type="none" w="med" len="med"/>
                    </a:lnB>
                    <a:noFill/>
                  </a:tcPr>
                </a:tc>
                <a:tc>
                  <a:txBody>
                    <a:bodyPr/>
                    <a:p>
                      <a:pPr algn="l"/>
                      <a:r>
                        <a:rPr lang="en-US" altLang="zh-CN" sz="900"/>
                        <a:t>850W</a:t>
                      </a:r>
                      <a:endParaRPr lang="en-US" altLang="zh-CN" sz="900"/>
                    </a:p>
                  </a:txBody>
                  <a:tcPr marL="61277" marR="61277" marT="61277" marB="61277" anchor="ctr" anchorCtr="0">
                    <a:lnL w="7620" cap="flat" cmpd="sng">
                      <a:solidFill>
                        <a:srgbClr val="CCCCCC"/>
                      </a:solidFill>
                      <a:prstDash val="solid"/>
                      <a:headEnd type="none" w="med" len="med"/>
                      <a:tailEnd type="none" w="med" len="med"/>
                    </a:lnL>
                    <a:lnR w="7620" cap="flat" cmpd="sng">
                      <a:solidFill>
                        <a:srgbClr val="CCCCCC"/>
                      </a:solidFill>
                      <a:prstDash val="solid"/>
                      <a:headEnd type="none" w="med" len="med"/>
                      <a:tailEnd type="none" w="med" len="med"/>
                    </a:lnR>
                    <a:lnT w="7620" cap="flat" cmpd="sng">
                      <a:solidFill>
                        <a:srgbClr val="CCCCCC"/>
                      </a:solidFill>
                      <a:prstDash val="solid"/>
                      <a:headEnd type="none" w="med" len="med"/>
                      <a:tailEnd type="none" w="med" len="med"/>
                    </a:lnT>
                    <a:lnB w="7620" cap="flat" cmpd="sng">
                      <a:solidFill>
                        <a:srgbClr val="CCCCCC"/>
                      </a:solidFill>
                      <a:prstDash val="solid"/>
                      <a:headEnd type="none" w="med" len="med"/>
                      <a:tailEnd type="none" w="med" len="med"/>
                    </a:lnB>
                    <a:noFill/>
                  </a:tcPr>
                </a:tc>
                <a:tc>
                  <a:txBody>
                    <a:bodyPr/>
                    <a:p>
                      <a:pPr algn="l"/>
                      <a:r>
                        <a:rPr lang="en-US" altLang="zh-CN" sz="900"/>
                        <a:t>6</a:t>
                      </a:r>
                      <a:endParaRPr lang="en-US" altLang="zh-CN" sz="900"/>
                    </a:p>
                  </a:txBody>
                  <a:tcPr marL="61277" marR="61277" marT="61277" marB="61277" anchor="ctr" anchorCtr="0">
                    <a:lnL w="7620" cap="flat" cmpd="sng">
                      <a:solidFill>
                        <a:srgbClr val="CCCCCC"/>
                      </a:solidFill>
                      <a:prstDash val="solid"/>
                      <a:headEnd type="none" w="med" len="med"/>
                      <a:tailEnd type="none" w="med" len="med"/>
                    </a:lnL>
                    <a:lnR w="7620" cap="flat" cmpd="sng">
                      <a:solidFill>
                        <a:srgbClr val="CCCCCC"/>
                      </a:solidFill>
                      <a:prstDash val="solid"/>
                      <a:headEnd type="none" w="med" len="med"/>
                      <a:tailEnd type="none" w="med" len="med"/>
                    </a:lnR>
                    <a:lnT w="7620" cap="flat" cmpd="sng">
                      <a:solidFill>
                        <a:srgbClr val="CCCCCC"/>
                      </a:solidFill>
                      <a:prstDash val="solid"/>
                      <a:headEnd type="none" w="med" len="med"/>
                      <a:tailEnd type="none" w="med" len="med"/>
                    </a:lnT>
                    <a:lnB w="7620" cap="flat" cmpd="sng">
                      <a:solidFill>
                        <a:srgbClr val="CCCCCC"/>
                      </a:solidFill>
                      <a:prstDash val="solid"/>
                      <a:headEnd type="none" w="med" len="med"/>
                      <a:tailEnd type="none" w="med" len="med"/>
                    </a:lnB>
                    <a:noFill/>
                  </a:tcPr>
                </a:tc>
              </a:tr>
              <a:tr h="321945">
                <a:tc vMerge="1">
                  <a:tcPr marL="61277" marR="61277" marT="61277" marB="61277" anchor="ctr" anchorCtr="0">
                    <a:lnL w="7620" cap="flat" cmpd="sng">
                      <a:solidFill>
                        <a:srgbClr val="CCCCCC"/>
                      </a:solidFill>
                      <a:prstDash val="solid"/>
                      <a:headEnd type="none" w="med" len="med"/>
                      <a:tailEnd type="none" w="med" len="med"/>
                    </a:lnL>
                    <a:lnR w="7620" cap="flat" cmpd="sng">
                      <a:solidFill>
                        <a:srgbClr val="CCCCCC"/>
                      </a:solidFill>
                      <a:prstDash val="solid"/>
                      <a:headEnd type="none" w="med" len="med"/>
                      <a:tailEnd type="none" w="med" len="med"/>
                    </a:lnR>
                    <a:lnT w="7620" cap="flat" cmpd="sng">
                      <a:solidFill>
                        <a:srgbClr val="CCCCCC"/>
                      </a:solidFill>
                      <a:prstDash val="solid"/>
                      <a:headEnd type="none" w="med" len="med"/>
                      <a:tailEnd type="none" w="med" len="med"/>
                    </a:lnT>
                    <a:lnB w="7620" cap="flat" cmpd="sng">
                      <a:solidFill>
                        <a:srgbClr val="CCCCCC"/>
                      </a:solidFill>
                      <a:prstDash val="solid"/>
                      <a:headEnd type="none" w="med" len="med"/>
                      <a:tailEnd type="none" w="med" len="med"/>
                    </a:lnB>
                    <a:noFill/>
                  </a:tcPr>
                </a:tc>
                <a:tc>
                  <a:txBody>
                    <a:bodyPr/>
                    <a:p>
                      <a:pPr algn="l"/>
                      <a:r>
                        <a:rPr lang="en-US" altLang="zh-CN" sz="900"/>
                        <a:t>SW-PA-10002000-55C</a:t>
                      </a:r>
                      <a:endParaRPr lang="en-US" altLang="zh-CN" sz="900"/>
                    </a:p>
                  </a:txBody>
                  <a:tcPr marL="61277" marR="61277" marT="61277" marB="61277" anchor="ctr" anchorCtr="0">
                    <a:lnL w="7620" cap="flat" cmpd="sng">
                      <a:solidFill>
                        <a:srgbClr val="CCCCCC"/>
                      </a:solidFill>
                      <a:prstDash val="solid"/>
                      <a:headEnd type="none" w="med" len="med"/>
                      <a:tailEnd type="none" w="med" len="med"/>
                    </a:lnL>
                    <a:lnR w="7620" cap="flat" cmpd="sng">
                      <a:solidFill>
                        <a:srgbClr val="CCCCCC"/>
                      </a:solidFill>
                      <a:prstDash val="solid"/>
                      <a:headEnd type="none" w="med" len="med"/>
                      <a:tailEnd type="none" w="med" len="med"/>
                    </a:lnR>
                    <a:lnT w="7620" cap="flat" cmpd="sng">
                      <a:solidFill>
                        <a:srgbClr val="CCCCCC"/>
                      </a:solidFill>
                      <a:prstDash val="solid"/>
                      <a:headEnd type="none" w="med" len="med"/>
                      <a:tailEnd type="none" w="med" len="med"/>
                    </a:lnT>
                    <a:lnB w="7620" cap="flat" cmpd="sng">
                      <a:solidFill>
                        <a:srgbClr val="CCCCCC"/>
                      </a:solidFill>
                      <a:prstDash val="solid"/>
                      <a:headEnd type="none" w="med" len="med"/>
                      <a:tailEnd type="none" w="med" len="med"/>
                    </a:lnB>
                    <a:noFill/>
                  </a:tcPr>
                </a:tc>
                <a:tc>
                  <a:txBody>
                    <a:bodyPr/>
                    <a:p>
                      <a:pPr algn="l"/>
                      <a:r>
                        <a:rPr lang="en-US" altLang="zh-CN" sz="900"/>
                        <a:t>1–2 GHz</a:t>
                      </a:r>
                      <a:endParaRPr lang="en-US" altLang="zh-CN" sz="900"/>
                    </a:p>
                  </a:txBody>
                  <a:tcPr marL="61277" marR="61277" marT="61277" marB="61277" anchor="ctr" anchorCtr="0">
                    <a:lnL w="7620" cap="flat" cmpd="sng">
                      <a:solidFill>
                        <a:srgbClr val="CCCCCC"/>
                      </a:solidFill>
                      <a:prstDash val="solid"/>
                      <a:headEnd type="none" w="med" len="med"/>
                      <a:tailEnd type="none" w="med" len="med"/>
                    </a:lnL>
                    <a:lnR w="7620" cap="flat" cmpd="sng">
                      <a:solidFill>
                        <a:srgbClr val="CCCCCC"/>
                      </a:solidFill>
                      <a:prstDash val="solid"/>
                      <a:headEnd type="none" w="med" len="med"/>
                      <a:tailEnd type="none" w="med" len="med"/>
                    </a:lnR>
                    <a:lnT w="7620" cap="flat" cmpd="sng">
                      <a:solidFill>
                        <a:srgbClr val="CCCCCC"/>
                      </a:solidFill>
                      <a:prstDash val="solid"/>
                      <a:headEnd type="none" w="med" len="med"/>
                      <a:tailEnd type="none" w="med" len="med"/>
                    </a:lnT>
                    <a:lnB w="7620" cap="flat" cmpd="sng">
                      <a:solidFill>
                        <a:srgbClr val="CCCCCC"/>
                      </a:solidFill>
                      <a:prstDash val="solid"/>
                      <a:headEnd type="none" w="med" len="med"/>
                      <a:tailEnd type="none" w="med" len="med"/>
                    </a:lnB>
                    <a:noFill/>
                  </a:tcPr>
                </a:tc>
                <a:tc>
                  <a:txBody>
                    <a:bodyPr/>
                    <a:p>
                      <a:pPr algn="l"/>
                      <a:r>
                        <a:rPr lang="en-US" altLang="zh-CN" sz="900"/>
                        <a:t>330W</a:t>
                      </a:r>
                      <a:endParaRPr lang="en-US" altLang="zh-CN" sz="900"/>
                    </a:p>
                  </a:txBody>
                  <a:tcPr marL="61277" marR="61277" marT="61277" marB="61277" anchor="ctr" anchorCtr="0">
                    <a:lnL w="7620" cap="flat" cmpd="sng">
                      <a:solidFill>
                        <a:srgbClr val="CCCCCC"/>
                      </a:solidFill>
                      <a:prstDash val="solid"/>
                      <a:headEnd type="none" w="med" len="med"/>
                      <a:tailEnd type="none" w="med" len="med"/>
                    </a:lnL>
                    <a:lnR w="7620" cap="flat" cmpd="sng">
                      <a:solidFill>
                        <a:srgbClr val="CCCCCC"/>
                      </a:solidFill>
                      <a:prstDash val="solid"/>
                      <a:headEnd type="none" w="med" len="med"/>
                      <a:tailEnd type="none" w="med" len="med"/>
                    </a:lnR>
                    <a:lnT w="7620" cap="flat" cmpd="sng">
                      <a:solidFill>
                        <a:srgbClr val="CCCCCC"/>
                      </a:solidFill>
                      <a:prstDash val="solid"/>
                      <a:headEnd type="none" w="med" len="med"/>
                      <a:tailEnd type="none" w="med" len="med"/>
                    </a:lnT>
                    <a:lnB w="7620" cap="flat" cmpd="sng">
                      <a:solidFill>
                        <a:srgbClr val="CCCCCC"/>
                      </a:solidFill>
                      <a:prstDash val="solid"/>
                      <a:headEnd type="none" w="med" len="med"/>
                      <a:tailEnd type="none" w="med" len="med"/>
                    </a:lnB>
                    <a:noFill/>
                  </a:tcPr>
                </a:tc>
                <a:tc>
                  <a:txBody>
                    <a:bodyPr/>
                    <a:p>
                      <a:pPr algn="l"/>
                      <a:r>
                        <a:rPr lang="en-US" altLang="zh-CN" sz="900"/>
                        <a:t>8</a:t>
                      </a:r>
                      <a:endParaRPr lang="en-US" altLang="zh-CN" sz="900"/>
                    </a:p>
                  </a:txBody>
                  <a:tcPr marL="61277" marR="61277" marT="61277" marB="61277" anchor="ctr" anchorCtr="0">
                    <a:lnL w="7620" cap="flat" cmpd="sng">
                      <a:solidFill>
                        <a:srgbClr val="CCCCCC"/>
                      </a:solidFill>
                      <a:prstDash val="solid"/>
                      <a:headEnd type="none" w="med" len="med"/>
                      <a:tailEnd type="none" w="med" len="med"/>
                    </a:lnL>
                    <a:lnR w="7620" cap="flat" cmpd="sng">
                      <a:solidFill>
                        <a:srgbClr val="CCCCCC"/>
                      </a:solidFill>
                      <a:prstDash val="solid"/>
                      <a:headEnd type="none" w="med" len="med"/>
                      <a:tailEnd type="none" w="med" len="med"/>
                    </a:lnR>
                    <a:lnT w="7620" cap="flat" cmpd="sng">
                      <a:solidFill>
                        <a:srgbClr val="CCCCCC"/>
                      </a:solidFill>
                      <a:prstDash val="solid"/>
                      <a:headEnd type="none" w="med" len="med"/>
                      <a:tailEnd type="none" w="med" len="med"/>
                    </a:lnT>
                    <a:lnB w="7620" cap="flat" cmpd="sng">
                      <a:solidFill>
                        <a:srgbClr val="CCCCCC"/>
                      </a:solidFill>
                      <a:prstDash val="solid"/>
                      <a:headEnd type="none" w="med" len="med"/>
                      <a:tailEnd type="none" w="med" len="med"/>
                    </a:lnB>
                    <a:noFill/>
                  </a:tcPr>
                </a:tc>
              </a:tr>
              <a:tr h="321310">
                <a:tc vMerge="1">
                  <a:tcPr marL="61277" marR="61277" marT="61277" marB="61277" anchor="ctr" anchorCtr="0">
                    <a:lnL w="7620" cap="flat" cmpd="sng">
                      <a:solidFill>
                        <a:srgbClr val="CCCCCC"/>
                      </a:solidFill>
                      <a:prstDash val="solid"/>
                      <a:headEnd type="none" w="med" len="med"/>
                      <a:tailEnd type="none" w="med" len="med"/>
                    </a:lnL>
                    <a:lnR w="7620" cap="flat" cmpd="sng">
                      <a:solidFill>
                        <a:srgbClr val="CCCCCC"/>
                      </a:solidFill>
                      <a:prstDash val="solid"/>
                      <a:headEnd type="none" w="med" len="med"/>
                      <a:tailEnd type="none" w="med" len="med"/>
                    </a:lnR>
                    <a:lnT w="7620" cap="flat" cmpd="sng">
                      <a:solidFill>
                        <a:srgbClr val="CCCCCC"/>
                      </a:solidFill>
                      <a:prstDash val="solid"/>
                      <a:headEnd type="none" w="med" len="med"/>
                      <a:tailEnd type="none" w="med" len="med"/>
                    </a:lnT>
                    <a:lnB w="7620" cap="flat" cmpd="sng">
                      <a:solidFill>
                        <a:srgbClr val="CCCCCC"/>
                      </a:solidFill>
                      <a:prstDash val="solid"/>
                      <a:headEnd type="none" w="med" len="med"/>
                      <a:tailEnd type="none" w="med" len="med"/>
                    </a:lnB>
                    <a:noFill/>
                  </a:tcPr>
                </a:tc>
                <a:tc>
                  <a:txBody>
                    <a:bodyPr/>
                    <a:p>
                      <a:pPr algn="l"/>
                      <a:r>
                        <a:rPr lang="en-US" altLang="zh-CN" sz="900"/>
                        <a:t>SW-PA-20006000-52C</a:t>
                      </a:r>
                      <a:endParaRPr lang="en-US" altLang="zh-CN" sz="900"/>
                    </a:p>
                  </a:txBody>
                  <a:tcPr marL="61277" marR="61277" marT="61277" marB="61277" anchor="ctr" anchorCtr="0">
                    <a:lnL w="7620" cap="flat" cmpd="sng">
                      <a:solidFill>
                        <a:srgbClr val="CCCCCC"/>
                      </a:solidFill>
                      <a:prstDash val="solid"/>
                      <a:headEnd type="none" w="med" len="med"/>
                      <a:tailEnd type="none" w="med" len="med"/>
                    </a:lnL>
                    <a:lnR w="7620" cap="flat" cmpd="sng">
                      <a:solidFill>
                        <a:srgbClr val="CCCCCC"/>
                      </a:solidFill>
                      <a:prstDash val="solid"/>
                      <a:headEnd type="none" w="med" len="med"/>
                      <a:tailEnd type="none" w="med" len="med"/>
                    </a:lnR>
                    <a:lnT w="7620" cap="flat" cmpd="sng">
                      <a:solidFill>
                        <a:srgbClr val="CCCCCC"/>
                      </a:solidFill>
                      <a:prstDash val="solid"/>
                      <a:headEnd type="none" w="med" len="med"/>
                      <a:tailEnd type="none" w="med" len="med"/>
                    </a:lnT>
                    <a:lnB w="7620" cap="flat" cmpd="sng">
                      <a:solidFill>
                        <a:srgbClr val="CCCCCC"/>
                      </a:solidFill>
                      <a:prstDash val="solid"/>
                      <a:headEnd type="none" w="med" len="med"/>
                      <a:tailEnd type="none" w="med" len="med"/>
                    </a:lnB>
                    <a:noFill/>
                  </a:tcPr>
                </a:tc>
                <a:tc>
                  <a:txBody>
                    <a:bodyPr/>
                    <a:p>
                      <a:pPr algn="l"/>
                      <a:r>
                        <a:rPr lang="en-US" altLang="zh-CN" sz="900"/>
                        <a:t>2–6 GHz</a:t>
                      </a:r>
                      <a:endParaRPr lang="en-US" altLang="zh-CN" sz="900"/>
                    </a:p>
                  </a:txBody>
                  <a:tcPr marL="61277" marR="61277" marT="61277" marB="61277" anchor="ctr" anchorCtr="0">
                    <a:lnL w="7620" cap="flat" cmpd="sng">
                      <a:solidFill>
                        <a:srgbClr val="CCCCCC"/>
                      </a:solidFill>
                      <a:prstDash val="solid"/>
                      <a:headEnd type="none" w="med" len="med"/>
                      <a:tailEnd type="none" w="med" len="med"/>
                    </a:lnL>
                    <a:lnR w="7620" cap="flat" cmpd="sng">
                      <a:solidFill>
                        <a:srgbClr val="CCCCCC"/>
                      </a:solidFill>
                      <a:prstDash val="solid"/>
                      <a:headEnd type="none" w="med" len="med"/>
                      <a:tailEnd type="none" w="med" len="med"/>
                    </a:lnR>
                    <a:lnT w="7620" cap="flat" cmpd="sng">
                      <a:solidFill>
                        <a:srgbClr val="CCCCCC"/>
                      </a:solidFill>
                      <a:prstDash val="solid"/>
                      <a:headEnd type="none" w="med" len="med"/>
                      <a:tailEnd type="none" w="med" len="med"/>
                    </a:lnT>
                    <a:lnB w="7620" cap="flat" cmpd="sng">
                      <a:solidFill>
                        <a:srgbClr val="CCCCCC"/>
                      </a:solidFill>
                      <a:prstDash val="solid"/>
                      <a:headEnd type="none" w="med" len="med"/>
                      <a:tailEnd type="none" w="med" len="med"/>
                    </a:lnB>
                    <a:noFill/>
                  </a:tcPr>
                </a:tc>
                <a:tc>
                  <a:txBody>
                    <a:bodyPr/>
                    <a:p>
                      <a:pPr algn="l"/>
                      <a:r>
                        <a:rPr lang="en-US" altLang="zh-CN" sz="900"/>
                        <a:t>150W</a:t>
                      </a:r>
                      <a:endParaRPr lang="en-US" altLang="zh-CN" sz="900"/>
                    </a:p>
                  </a:txBody>
                  <a:tcPr marL="61277" marR="61277" marT="61277" marB="61277" anchor="ctr" anchorCtr="0">
                    <a:lnL w="7620" cap="flat" cmpd="sng">
                      <a:solidFill>
                        <a:srgbClr val="CCCCCC"/>
                      </a:solidFill>
                      <a:prstDash val="solid"/>
                      <a:headEnd type="none" w="med" len="med"/>
                      <a:tailEnd type="none" w="med" len="med"/>
                    </a:lnL>
                    <a:lnR w="7620" cap="flat" cmpd="sng">
                      <a:solidFill>
                        <a:srgbClr val="CCCCCC"/>
                      </a:solidFill>
                      <a:prstDash val="solid"/>
                      <a:headEnd type="none" w="med" len="med"/>
                      <a:tailEnd type="none" w="med" len="med"/>
                    </a:lnR>
                    <a:lnT w="7620" cap="flat" cmpd="sng">
                      <a:solidFill>
                        <a:srgbClr val="CCCCCC"/>
                      </a:solidFill>
                      <a:prstDash val="solid"/>
                      <a:headEnd type="none" w="med" len="med"/>
                      <a:tailEnd type="none" w="med" len="med"/>
                    </a:lnT>
                    <a:lnB w="7620" cap="flat" cmpd="sng">
                      <a:solidFill>
                        <a:srgbClr val="CCCCCC"/>
                      </a:solidFill>
                      <a:prstDash val="solid"/>
                      <a:headEnd type="none" w="med" len="med"/>
                      <a:tailEnd type="none" w="med" len="med"/>
                    </a:lnB>
                    <a:noFill/>
                  </a:tcPr>
                </a:tc>
                <a:tc>
                  <a:txBody>
                    <a:bodyPr/>
                    <a:p>
                      <a:pPr algn="l"/>
                      <a:r>
                        <a:rPr lang="en-US" altLang="zh-CN" sz="900"/>
                        <a:t>10</a:t>
                      </a:r>
                      <a:endParaRPr lang="en-US" altLang="zh-CN" sz="900"/>
                    </a:p>
                  </a:txBody>
                  <a:tcPr marL="61277" marR="61277" marT="61277" marB="61277" anchor="ctr" anchorCtr="0">
                    <a:lnL w="7620" cap="flat" cmpd="sng">
                      <a:solidFill>
                        <a:srgbClr val="CCCCCC"/>
                      </a:solidFill>
                      <a:prstDash val="solid"/>
                      <a:headEnd type="none" w="med" len="med"/>
                      <a:tailEnd type="none" w="med" len="med"/>
                    </a:lnL>
                    <a:lnR w="7620" cap="flat" cmpd="sng">
                      <a:solidFill>
                        <a:srgbClr val="CCCCCC"/>
                      </a:solidFill>
                      <a:prstDash val="solid"/>
                      <a:headEnd type="none" w="med" len="med"/>
                      <a:tailEnd type="none" w="med" len="med"/>
                    </a:lnR>
                    <a:lnT w="7620" cap="flat" cmpd="sng">
                      <a:solidFill>
                        <a:srgbClr val="CCCCCC"/>
                      </a:solidFill>
                      <a:prstDash val="solid"/>
                      <a:headEnd type="none" w="med" len="med"/>
                      <a:tailEnd type="none" w="med" len="med"/>
                    </a:lnT>
                    <a:lnB w="7620" cap="flat" cmpd="sng">
                      <a:solidFill>
                        <a:srgbClr val="CCCCCC"/>
                      </a:solidFill>
                      <a:prstDash val="solid"/>
                      <a:headEnd type="none" w="med" len="med"/>
                      <a:tailEnd type="none" w="med" len="med"/>
                    </a:lnB>
                    <a:noFill/>
                  </a:tcPr>
                </a:tc>
              </a:tr>
              <a:tr h="322580">
                <a:tc vMerge="1">
                  <a:tcPr marL="61277" marR="61277" marT="61277" marB="61277" anchor="ctr" anchorCtr="0">
                    <a:lnL w="7620" cap="flat" cmpd="sng">
                      <a:solidFill>
                        <a:srgbClr val="CCCCCC"/>
                      </a:solidFill>
                      <a:prstDash val="solid"/>
                      <a:headEnd type="none" w="med" len="med"/>
                      <a:tailEnd type="none" w="med" len="med"/>
                    </a:lnL>
                    <a:lnR w="7620" cap="flat" cmpd="sng">
                      <a:solidFill>
                        <a:srgbClr val="CCCCCC"/>
                      </a:solidFill>
                      <a:prstDash val="solid"/>
                      <a:headEnd type="none" w="med" len="med"/>
                      <a:tailEnd type="none" w="med" len="med"/>
                    </a:lnR>
                    <a:lnT w="7620" cap="flat" cmpd="sng">
                      <a:solidFill>
                        <a:srgbClr val="CCCCCC"/>
                      </a:solidFill>
                      <a:prstDash val="solid"/>
                      <a:headEnd type="none" w="med" len="med"/>
                      <a:tailEnd type="none" w="med" len="med"/>
                    </a:lnT>
                    <a:lnB w="7620" cap="flat" cmpd="sng">
                      <a:solidFill>
                        <a:srgbClr val="CCCCCC"/>
                      </a:solidFill>
                      <a:prstDash val="solid"/>
                      <a:headEnd type="none" w="med" len="med"/>
                      <a:tailEnd type="none" w="med" len="med"/>
                    </a:lnB>
                    <a:noFill/>
                  </a:tcPr>
                </a:tc>
                <a:tc>
                  <a:txBody>
                    <a:bodyPr/>
                    <a:p>
                      <a:pPr algn="l"/>
                      <a:r>
                        <a:rPr lang="en-US" altLang="zh-CN" sz="900"/>
                        <a:t>SW-PA-04950505-67C</a:t>
                      </a:r>
                      <a:endParaRPr lang="en-US" altLang="zh-CN" sz="900"/>
                    </a:p>
                  </a:txBody>
                  <a:tcPr marL="61277" marR="61277" marT="61277" marB="61277" anchor="ctr" anchorCtr="0">
                    <a:lnL w="7620" cap="flat" cmpd="sng">
                      <a:solidFill>
                        <a:srgbClr val="CCCCCC"/>
                      </a:solidFill>
                      <a:prstDash val="solid"/>
                      <a:headEnd type="none" w="med" len="med"/>
                      <a:tailEnd type="none" w="med" len="med"/>
                    </a:lnL>
                    <a:lnR w="7620" cap="flat" cmpd="sng">
                      <a:solidFill>
                        <a:srgbClr val="CCCCCC"/>
                      </a:solidFill>
                      <a:prstDash val="solid"/>
                      <a:headEnd type="none" w="med" len="med"/>
                      <a:tailEnd type="none" w="med" len="med"/>
                    </a:lnR>
                    <a:lnT w="7620" cap="flat" cmpd="sng">
                      <a:solidFill>
                        <a:srgbClr val="CCCCCC"/>
                      </a:solidFill>
                      <a:prstDash val="solid"/>
                      <a:headEnd type="none" w="med" len="med"/>
                      <a:tailEnd type="none" w="med" len="med"/>
                    </a:lnT>
                    <a:lnB w="7620" cap="flat" cmpd="sng">
                      <a:solidFill>
                        <a:srgbClr val="CCCCCC"/>
                      </a:solidFill>
                      <a:prstDash val="solid"/>
                      <a:headEnd type="none" w="med" len="med"/>
                      <a:tailEnd type="none" w="med" len="med"/>
                    </a:lnB>
                    <a:noFill/>
                  </a:tcPr>
                </a:tc>
                <a:tc>
                  <a:txBody>
                    <a:bodyPr/>
                    <a:p>
                      <a:pPr algn="l"/>
                      <a:r>
                        <a:rPr lang="en-US" altLang="zh-CN" sz="900"/>
                        <a:t>495–505 MHz</a:t>
                      </a:r>
                      <a:endParaRPr lang="en-US" altLang="zh-CN" sz="900"/>
                    </a:p>
                  </a:txBody>
                  <a:tcPr marL="61277" marR="61277" marT="61277" marB="61277" anchor="ctr" anchorCtr="0">
                    <a:lnL w="7620" cap="flat" cmpd="sng">
                      <a:solidFill>
                        <a:srgbClr val="CCCCCC"/>
                      </a:solidFill>
                      <a:prstDash val="solid"/>
                      <a:headEnd type="none" w="med" len="med"/>
                      <a:tailEnd type="none" w="med" len="med"/>
                    </a:lnL>
                    <a:lnR w="7620" cap="flat" cmpd="sng">
                      <a:solidFill>
                        <a:srgbClr val="CCCCCC"/>
                      </a:solidFill>
                      <a:prstDash val="solid"/>
                      <a:headEnd type="none" w="med" len="med"/>
                      <a:tailEnd type="none" w="med" len="med"/>
                    </a:lnR>
                    <a:lnT w="7620" cap="flat" cmpd="sng">
                      <a:solidFill>
                        <a:srgbClr val="CCCCCC"/>
                      </a:solidFill>
                      <a:prstDash val="solid"/>
                      <a:headEnd type="none" w="med" len="med"/>
                      <a:tailEnd type="none" w="med" len="med"/>
                    </a:lnT>
                    <a:lnB w="7620" cap="flat" cmpd="sng">
                      <a:solidFill>
                        <a:srgbClr val="CCCCCC"/>
                      </a:solidFill>
                      <a:prstDash val="solid"/>
                      <a:headEnd type="none" w="med" len="med"/>
                      <a:tailEnd type="none" w="med" len="med"/>
                    </a:lnB>
                    <a:noFill/>
                  </a:tcPr>
                </a:tc>
                <a:tc>
                  <a:txBody>
                    <a:bodyPr/>
                    <a:p>
                      <a:pPr algn="l"/>
                      <a:r>
                        <a:rPr lang="en-US" altLang="zh-CN" sz="900"/>
                        <a:t>5KW</a:t>
                      </a:r>
                      <a:endParaRPr lang="en-US" altLang="zh-CN" sz="900"/>
                    </a:p>
                  </a:txBody>
                  <a:tcPr marL="61277" marR="61277" marT="61277" marB="61277" anchor="ctr" anchorCtr="0">
                    <a:lnL w="7620" cap="flat" cmpd="sng">
                      <a:solidFill>
                        <a:srgbClr val="CCCCCC"/>
                      </a:solidFill>
                      <a:prstDash val="solid"/>
                      <a:headEnd type="none" w="med" len="med"/>
                      <a:tailEnd type="none" w="med" len="med"/>
                    </a:lnL>
                    <a:lnR w="7620" cap="flat" cmpd="sng">
                      <a:solidFill>
                        <a:srgbClr val="CCCCCC"/>
                      </a:solidFill>
                      <a:prstDash val="solid"/>
                      <a:headEnd type="none" w="med" len="med"/>
                      <a:tailEnd type="none" w="med" len="med"/>
                    </a:lnR>
                    <a:lnT w="7620" cap="flat" cmpd="sng">
                      <a:solidFill>
                        <a:srgbClr val="CCCCCC"/>
                      </a:solidFill>
                      <a:prstDash val="solid"/>
                      <a:headEnd type="none" w="med" len="med"/>
                      <a:tailEnd type="none" w="med" len="med"/>
                    </a:lnT>
                    <a:lnB w="7620" cap="flat" cmpd="sng">
                      <a:solidFill>
                        <a:srgbClr val="CCCCCC"/>
                      </a:solidFill>
                      <a:prstDash val="solid"/>
                      <a:headEnd type="none" w="med" len="med"/>
                      <a:tailEnd type="none" w="med" len="med"/>
                    </a:lnB>
                    <a:noFill/>
                  </a:tcPr>
                </a:tc>
                <a:tc>
                  <a:txBody>
                    <a:bodyPr/>
                    <a:p>
                      <a:pPr algn="l"/>
                      <a:r>
                        <a:rPr lang="en-US" altLang="zh-CN" sz="900"/>
                        <a:t>12</a:t>
                      </a:r>
                      <a:endParaRPr lang="en-US" altLang="zh-CN" sz="900"/>
                    </a:p>
                  </a:txBody>
                  <a:tcPr marL="61277" marR="61277" marT="61277" marB="61277" anchor="ctr" anchorCtr="0">
                    <a:lnL w="7620" cap="flat" cmpd="sng">
                      <a:solidFill>
                        <a:srgbClr val="CCCCCC"/>
                      </a:solidFill>
                      <a:prstDash val="solid"/>
                      <a:headEnd type="none" w="med" len="med"/>
                      <a:tailEnd type="none" w="med" len="med"/>
                    </a:lnL>
                    <a:lnR w="7620" cap="flat" cmpd="sng">
                      <a:solidFill>
                        <a:srgbClr val="CCCCCC"/>
                      </a:solidFill>
                      <a:prstDash val="solid"/>
                      <a:headEnd type="none" w="med" len="med"/>
                      <a:tailEnd type="none" w="med" len="med"/>
                    </a:lnR>
                    <a:lnT w="7620" cap="flat" cmpd="sng">
                      <a:solidFill>
                        <a:srgbClr val="CCCCCC"/>
                      </a:solidFill>
                      <a:prstDash val="solid"/>
                      <a:headEnd type="none" w="med" len="med"/>
                      <a:tailEnd type="none" w="med" len="med"/>
                    </a:lnT>
                    <a:lnB w="7620" cap="flat" cmpd="sng">
                      <a:solidFill>
                        <a:srgbClr val="CCCCCC"/>
                      </a:solidFill>
                      <a:prstDash val="solid"/>
                      <a:headEnd type="none" w="med" len="med"/>
                      <a:tailEnd type="none" w="med" len="med"/>
                    </a:lnB>
                    <a:noFill/>
                  </a:tcPr>
                </a:tc>
              </a:tr>
              <a:tr h="322580">
                <a:tc vMerge="1">
                  <a:tcPr/>
                </a:tc>
                <a:tc>
                  <a:txBody>
                    <a:bodyPr/>
                    <a:p>
                      <a:pPr marL="17145" indent="-5080" algn="l" rtl="0" eaLnBrk="0">
                        <a:lnSpc>
                          <a:spcPct val="118000"/>
                        </a:lnSpc>
                        <a:spcBef>
                          <a:spcPts val="10"/>
                        </a:spcBef>
                      </a:pPr>
                      <a:r>
                        <a:rPr sz="900" kern="0" dirty="0">
                          <a:solidFill>
                            <a:srgbClr val="231F20">
                              <a:alpha val="100000"/>
                            </a:srgbClr>
                          </a:solidFill>
                          <a:latin typeface="Arial" panose="020B0604020202020204"/>
                          <a:ea typeface="Arial" panose="020B0604020202020204"/>
                          <a:cs typeface="Arial" panose="020B0604020202020204"/>
                          <a:sym typeface="+mn-ea"/>
                        </a:rPr>
                        <a:t>SW</a:t>
                      </a:r>
                      <a:r>
                        <a:rPr sz="900" kern="0" spc="70" dirty="0">
                          <a:solidFill>
                            <a:srgbClr val="231F20">
                              <a:alpha val="100000"/>
                            </a:srgbClr>
                          </a:solidFill>
                          <a:latin typeface="Arial" panose="020B0604020202020204"/>
                          <a:ea typeface="Arial" panose="020B0604020202020204"/>
                          <a:cs typeface="Arial" panose="020B0604020202020204"/>
                          <a:sym typeface="+mn-ea"/>
                        </a:rPr>
                        <a:t>-</a:t>
                      </a:r>
                      <a:r>
                        <a:rPr sz="900" kern="0" dirty="0">
                          <a:solidFill>
                            <a:srgbClr val="231F20">
                              <a:alpha val="100000"/>
                            </a:srgbClr>
                          </a:solidFill>
                          <a:latin typeface="Arial" panose="020B0604020202020204"/>
                          <a:ea typeface="Arial" panose="020B0604020202020204"/>
                          <a:cs typeface="Arial" panose="020B0604020202020204"/>
                          <a:sym typeface="+mn-ea"/>
                        </a:rPr>
                        <a:t>PA</a:t>
                      </a:r>
                      <a:r>
                        <a:rPr sz="900" kern="0" spc="70" dirty="0">
                          <a:solidFill>
                            <a:srgbClr val="231F20">
                              <a:alpha val="100000"/>
                            </a:srgbClr>
                          </a:solidFill>
                          <a:latin typeface="Arial" panose="020B0604020202020204"/>
                          <a:ea typeface="Arial" panose="020B0604020202020204"/>
                          <a:cs typeface="Arial" panose="020B0604020202020204"/>
                          <a:sym typeface="+mn-ea"/>
                        </a:rPr>
                        <a:t>-600018000-</a:t>
                      </a:r>
                      <a:r>
                        <a:rPr sz="900" kern="0" spc="60" dirty="0">
                          <a:solidFill>
                            <a:srgbClr val="231F20">
                              <a:alpha val="100000"/>
                            </a:srgbClr>
                          </a:solidFill>
                          <a:latin typeface="Arial" panose="020B0604020202020204"/>
                          <a:ea typeface="Arial" panose="020B0604020202020204"/>
                          <a:cs typeface="Arial" panose="020B0604020202020204"/>
                          <a:sym typeface="+mn-ea"/>
                        </a:rPr>
                        <a:t>51C</a:t>
                      </a:r>
                      <a:endParaRPr lang="en-US" altLang="zh-CN" sz="900"/>
                    </a:p>
                  </a:txBody>
                  <a:tcPr marL="61277" marR="61277" marT="61277" marB="61277" anchor="ctr" anchorCtr="0">
                    <a:lnL w="7620" cap="flat" cmpd="sng">
                      <a:solidFill>
                        <a:srgbClr val="CCCCCC"/>
                      </a:solidFill>
                      <a:prstDash val="solid"/>
                      <a:headEnd type="none" w="med" len="med"/>
                      <a:tailEnd type="none" w="med" len="med"/>
                    </a:lnL>
                    <a:lnR w="7620" cap="flat" cmpd="sng">
                      <a:solidFill>
                        <a:srgbClr val="CCCCCC"/>
                      </a:solidFill>
                      <a:prstDash val="solid"/>
                      <a:headEnd type="none" w="med" len="med"/>
                      <a:tailEnd type="none" w="med" len="med"/>
                    </a:lnR>
                    <a:lnT w="7620" cap="flat" cmpd="sng">
                      <a:solidFill>
                        <a:srgbClr val="CCCCCC"/>
                      </a:solidFill>
                      <a:prstDash val="solid"/>
                      <a:headEnd type="none" w="med" len="med"/>
                      <a:tailEnd type="none" w="med" len="med"/>
                    </a:lnT>
                    <a:lnB w="7620" cap="flat" cmpd="sng">
                      <a:solidFill>
                        <a:srgbClr val="CCCCCC"/>
                      </a:solidFill>
                      <a:prstDash val="solid"/>
                      <a:headEnd type="none" w="med" len="med"/>
                      <a:tailEnd type="none" w="med" len="med"/>
                    </a:lnB>
                    <a:noFill/>
                  </a:tcPr>
                </a:tc>
                <a:tc>
                  <a:txBody>
                    <a:bodyPr/>
                    <a:p>
                      <a:pPr algn="l"/>
                      <a:r>
                        <a:rPr lang="en-US" altLang="zh-CN" sz="900"/>
                        <a:t>6–18 GHz</a:t>
                      </a:r>
                      <a:endParaRPr lang="en-US" altLang="zh-CN" sz="900"/>
                    </a:p>
                  </a:txBody>
                  <a:tcPr marL="61277" marR="61277" marT="61277" marB="61277" anchor="ctr" anchorCtr="0">
                    <a:lnL w="7620" cap="flat" cmpd="sng">
                      <a:solidFill>
                        <a:srgbClr val="CCCCCC"/>
                      </a:solidFill>
                      <a:prstDash val="solid"/>
                      <a:headEnd type="none" w="med" len="med"/>
                      <a:tailEnd type="none" w="med" len="med"/>
                    </a:lnL>
                    <a:lnR w="7620" cap="flat" cmpd="sng">
                      <a:solidFill>
                        <a:srgbClr val="CCCCCC"/>
                      </a:solidFill>
                      <a:prstDash val="solid"/>
                      <a:headEnd type="none" w="med" len="med"/>
                      <a:tailEnd type="none" w="med" len="med"/>
                    </a:lnR>
                    <a:lnT w="7620" cap="flat" cmpd="sng">
                      <a:solidFill>
                        <a:srgbClr val="CCCCCC"/>
                      </a:solidFill>
                      <a:prstDash val="solid"/>
                      <a:headEnd type="none" w="med" len="med"/>
                      <a:tailEnd type="none" w="med" len="med"/>
                    </a:lnT>
                    <a:lnB w="7620" cap="flat" cmpd="sng">
                      <a:solidFill>
                        <a:srgbClr val="CCCCCC"/>
                      </a:solidFill>
                      <a:prstDash val="solid"/>
                      <a:headEnd type="none" w="med" len="med"/>
                      <a:tailEnd type="none" w="med" len="med"/>
                    </a:lnB>
                    <a:noFill/>
                  </a:tcPr>
                </a:tc>
                <a:tc>
                  <a:txBody>
                    <a:bodyPr/>
                    <a:p>
                      <a:pPr algn="l"/>
                      <a:r>
                        <a:rPr lang="en-US" altLang="zh-CN" sz="900"/>
                        <a:t>120W</a:t>
                      </a:r>
                      <a:endParaRPr lang="en-US" altLang="zh-CN" sz="900"/>
                    </a:p>
                  </a:txBody>
                  <a:tcPr marL="61277" marR="61277" marT="61277" marB="61277" anchor="ctr" anchorCtr="0">
                    <a:lnL w="7620" cap="flat" cmpd="sng">
                      <a:solidFill>
                        <a:srgbClr val="CCCCCC"/>
                      </a:solidFill>
                      <a:prstDash val="solid"/>
                      <a:headEnd type="none" w="med" len="med"/>
                      <a:tailEnd type="none" w="med" len="med"/>
                    </a:lnL>
                    <a:lnR w="7620" cap="flat" cmpd="sng">
                      <a:solidFill>
                        <a:srgbClr val="CCCCCC"/>
                      </a:solidFill>
                      <a:prstDash val="solid"/>
                      <a:headEnd type="none" w="med" len="med"/>
                      <a:tailEnd type="none" w="med" len="med"/>
                    </a:lnR>
                    <a:lnT w="7620" cap="flat" cmpd="sng">
                      <a:solidFill>
                        <a:srgbClr val="CCCCCC"/>
                      </a:solidFill>
                      <a:prstDash val="solid"/>
                      <a:headEnd type="none" w="med" len="med"/>
                      <a:tailEnd type="none" w="med" len="med"/>
                    </a:lnT>
                    <a:lnB w="7620" cap="flat" cmpd="sng">
                      <a:solidFill>
                        <a:srgbClr val="CCCCCC"/>
                      </a:solidFill>
                      <a:prstDash val="solid"/>
                      <a:headEnd type="none" w="med" len="med"/>
                      <a:tailEnd type="none" w="med" len="med"/>
                    </a:lnB>
                    <a:noFill/>
                  </a:tcPr>
                </a:tc>
                <a:tc>
                  <a:txBody>
                    <a:bodyPr/>
                    <a:p>
                      <a:pPr algn="l"/>
                      <a:r>
                        <a:rPr lang="en-US" altLang="zh-CN" sz="900"/>
                        <a:t>14</a:t>
                      </a:r>
                      <a:endParaRPr lang="en-US" altLang="zh-CN" sz="900"/>
                    </a:p>
                  </a:txBody>
                  <a:tcPr marL="61277" marR="61277" marT="61277" marB="61277" anchor="ctr" anchorCtr="0">
                    <a:lnL w="7620" cap="flat" cmpd="sng">
                      <a:solidFill>
                        <a:srgbClr val="CCCCCC"/>
                      </a:solidFill>
                      <a:prstDash val="solid"/>
                      <a:headEnd type="none" w="med" len="med"/>
                      <a:tailEnd type="none" w="med" len="med"/>
                    </a:lnL>
                    <a:lnR w="7620" cap="flat" cmpd="sng">
                      <a:solidFill>
                        <a:srgbClr val="CCCCCC"/>
                      </a:solidFill>
                      <a:prstDash val="solid"/>
                      <a:headEnd type="none" w="med" len="med"/>
                      <a:tailEnd type="none" w="med" len="med"/>
                    </a:lnR>
                    <a:lnT w="7620" cap="flat" cmpd="sng">
                      <a:solidFill>
                        <a:srgbClr val="CCCCCC"/>
                      </a:solidFill>
                      <a:prstDash val="solid"/>
                      <a:headEnd type="none" w="med" len="med"/>
                      <a:tailEnd type="none" w="med" len="med"/>
                    </a:lnT>
                    <a:lnB w="7620" cap="flat" cmpd="sng">
                      <a:solidFill>
                        <a:srgbClr val="CCCCCC"/>
                      </a:solidFill>
                      <a:prstDash val="solid"/>
                      <a:headEnd type="none" w="med" len="med"/>
                      <a:tailEnd type="none" w="med" len="med"/>
                    </a:lnB>
                    <a:noFill/>
                  </a:tcPr>
                </a:tc>
              </a:tr>
              <a:tr h="321945">
                <a:tc vMerge="1">
                  <a:tcPr marL="61277" marR="61277" marT="61277" marB="61277" anchor="ctr" anchorCtr="0">
                    <a:lnL w="7620" cap="flat" cmpd="sng">
                      <a:solidFill>
                        <a:srgbClr val="CCCCCC"/>
                      </a:solidFill>
                      <a:prstDash val="solid"/>
                      <a:headEnd type="none" w="med" len="med"/>
                      <a:tailEnd type="none" w="med" len="med"/>
                    </a:lnL>
                    <a:lnR w="7620" cap="flat" cmpd="sng">
                      <a:solidFill>
                        <a:srgbClr val="CCCCCC"/>
                      </a:solidFill>
                      <a:prstDash val="solid"/>
                      <a:headEnd type="none" w="med" len="med"/>
                      <a:tailEnd type="none" w="med" len="med"/>
                    </a:lnR>
                    <a:lnT w="7620" cap="flat" cmpd="sng">
                      <a:solidFill>
                        <a:srgbClr val="CCCCCC"/>
                      </a:solidFill>
                      <a:prstDash val="solid"/>
                      <a:headEnd type="none" w="med" len="med"/>
                      <a:tailEnd type="none" w="med" len="med"/>
                    </a:lnT>
                    <a:lnB w="7620" cap="flat" cmpd="sng">
                      <a:solidFill>
                        <a:srgbClr val="CCCCCC"/>
                      </a:solidFill>
                      <a:prstDash val="solid"/>
                      <a:headEnd type="none" w="med" len="med"/>
                      <a:tailEnd type="none" w="med" len="med"/>
                    </a:lnB>
                    <a:noFill/>
                  </a:tcPr>
                </a:tc>
                <a:tc>
                  <a:txBody>
                    <a:bodyPr/>
                    <a:p>
                      <a:pPr algn="l"/>
                      <a:r>
                        <a:rPr lang="en-US" altLang="zh-CN" sz="900"/>
                        <a:t>SW-TRMR-54005800-60C</a:t>
                      </a:r>
                      <a:endParaRPr lang="en-US" altLang="zh-CN" sz="900"/>
                    </a:p>
                  </a:txBody>
                  <a:tcPr marL="61277" marR="61277" marT="61277" marB="61277" anchor="ctr" anchorCtr="0">
                    <a:lnL w="7620" cap="flat" cmpd="sng">
                      <a:solidFill>
                        <a:srgbClr val="CCCCCC"/>
                      </a:solidFill>
                      <a:prstDash val="solid"/>
                      <a:headEnd type="none" w="med" len="med"/>
                      <a:tailEnd type="none" w="med" len="med"/>
                    </a:lnL>
                    <a:lnR w="7620" cap="flat" cmpd="sng">
                      <a:solidFill>
                        <a:srgbClr val="CCCCCC"/>
                      </a:solidFill>
                      <a:prstDash val="solid"/>
                      <a:headEnd type="none" w="med" len="med"/>
                      <a:tailEnd type="none" w="med" len="med"/>
                    </a:lnR>
                    <a:lnT w="7620" cap="flat" cmpd="sng">
                      <a:solidFill>
                        <a:srgbClr val="CCCCCC"/>
                      </a:solidFill>
                      <a:prstDash val="solid"/>
                      <a:headEnd type="none" w="med" len="med"/>
                      <a:tailEnd type="none" w="med" len="med"/>
                    </a:lnT>
                    <a:lnB w="7620" cap="flat" cmpd="sng">
                      <a:solidFill>
                        <a:srgbClr val="CCCCCC"/>
                      </a:solidFill>
                      <a:prstDash val="solid"/>
                      <a:headEnd type="none" w="med" len="med"/>
                      <a:tailEnd type="none" w="med" len="med"/>
                    </a:lnB>
                    <a:noFill/>
                  </a:tcPr>
                </a:tc>
                <a:tc>
                  <a:txBody>
                    <a:bodyPr/>
                    <a:p>
                      <a:pPr algn="l"/>
                      <a:r>
                        <a:rPr lang="en-US" altLang="zh-CN" sz="900"/>
                        <a:t>5.4–5.8 GHz</a:t>
                      </a:r>
                      <a:endParaRPr lang="en-US" altLang="zh-CN" sz="900"/>
                    </a:p>
                  </a:txBody>
                  <a:tcPr marL="61277" marR="61277" marT="61277" marB="61277" anchor="ctr" anchorCtr="0">
                    <a:lnL w="7620" cap="flat" cmpd="sng">
                      <a:solidFill>
                        <a:srgbClr val="CCCCCC"/>
                      </a:solidFill>
                      <a:prstDash val="solid"/>
                      <a:headEnd type="none" w="med" len="med"/>
                      <a:tailEnd type="none" w="med" len="med"/>
                    </a:lnL>
                    <a:lnR w="7620" cap="flat" cmpd="sng">
                      <a:solidFill>
                        <a:srgbClr val="CCCCCC"/>
                      </a:solidFill>
                      <a:prstDash val="solid"/>
                      <a:headEnd type="none" w="med" len="med"/>
                      <a:tailEnd type="none" w="med" len="med"/>
                    </a:lnR>
                    <a:lnT w="7620" cap="flat" cmpd="sng">
                      <a:solidFill>
                        <a:srgbClr val="CCCCCC"/>
                      </a:solidFill>
                      <a:prstDash val="solid"/>
                      <a:headEnd type="none" w="med" len="med"/>
                      <a:tailEnd type="none" w="med" len="med"/>
                    </a:lnT>
                    <a:lnB w="7620" cap="flat" cmpd="sng">
                      <a:solidFill>
                        <a:srgbClr val="CCCCCC"/>
                      </a:solidFill>
                      <a:prstDash val="solid"/>
                      <a:headEnd type="none" w="med" len="med"/>
                      <a:tailEnd type="none" w="med" len="med"/>
                    </a:lnB>
                    <a:noFill/>
                  </a:tcPr>
                </a:tc>
                <a:tc>
                  <a:txBody>
                    <a:bodyPr/>
                    <a:p>
                      <a:pPr algn="l"/>
                      <a:r>
                        <a:rPr lang="en-US" altLang="zh-CN" sz="900"/>
                        <a:t>1KW</a:t>
                      </a:r>
                      <a:endParaRPr lang="en-US" altLang="zh-CN" sz="900"/>
                    </a:p>
                  </a:txBody>
                  <a:tcPr marL="61277" marR="61277" marT="61277" marB="61277" anchor="ctr" anchorCtr="0">
                    <a:lnL w="7620" cap="flat" cmpd="sng">
                      <a:solidFill>
                        <a:srgbClr val="CCCCCC"/>
                      </a:solidFill>
                      <a:prstDash val="solid"/>
                      <a:headEnd type="none" w="med" len="med"/>
                      <a:tailEnd type="none" w="med" len="med"/>
                    </a:lnL>
                    <a:lnR w="7620" cap="flat" cmpd="sng">
                      <a:solidFill>
                        <a:srgbClr val="CCCCCC"/>
                      </a:solidFill>
                      <a:prstDash val="solid"/>
                      <a:headEnd type="none" w="med" len="med"/>
                      <a:tailEnd type="none" w="med" len="med"/>
                    </a:lnR>
                    <a:lnT w="7620" cap="flat" cmpd="sng">
                      <a:solidFill>
                        <a:srgbClr val="CCCCCC"/>
                      </a:solidFill>
                      <a:prstDash val="solid"/>
                      <a:headEnd type="none" w="med" len="med"/>
                      <a:tailEnd type="none" w="med" len="med"/>
                    </a:lnT>
                    <a:lnB w="7620" cap="flat" cmpd="sng">
                      <a:solidFill>
                        <a:srgbClr val="CCCCCC"/>
                      </a:solidFill>
                      <a:prstDash val="solid"/>
                      <a:headEnd type="none" w="med" len="med"/>
                      <a:tailEnd type="none" w="med" len="med"/>
                    </a:lnB>
                    <a:noFill/>
                  </a:tcPr>
                </a:tc>
                <a:tc>
                  <a:txBody>
                    <a:bodyPr/>
                    <a:p>
                      <a:pPr algn="l"/>
                      <a:r>
                        <a:rPr lang="en-US" altLang="zh-CN" sz="900"/>
                        <a:t>16</a:t>
                      </a:r>
                      <a:endParaRPr lang="en-US" altLang="zh-CN" sz="900"/>
                    </a:p>
                  </a:txBody>
                  <a:tcPr marL="61277" marR="61277" marT="61277" marB="61277" anchor="ctr" anchorCtr="0">
                    <a:lnL w="7620" cap="flat" cmpd="sng">
                      <a:solidFill>
                        <a:srgbClr val="CCCCCC"/>
                      </a:solidFill>
                      <a:prstDash val="solid"/>
                      <a:headEnd type="none" w="med" len="med"/>
                      <a:tailEnd type="none" w="med" len="med"/>
                    </a:lnL>
                    <a:lnR w="7620" cap="flat" cmpd="sng">
                      <a:solidFill>
                        <a:srgbClr val="CCCCCC"/>
                      </a:solidFill>
                      <a:prstDash val="solid"/>
                      <a:headEnd type="none" w="med" len="med"/>
                      <a:tailEnd type="none" w="med" len="med"/>
                    </a:lnR>
                    <a:lnT w="7620" cap="flat" cmpd="sng">
                      <a:solidFill>
                        <a:srgbClr val="CCCCCC"/>
                      </a:solidFill>
                      <a:prstDash val="solid"/>
                      <a:headEnd type="none" w="med" len="med"/>
                      <a:tailEnd type="none" w="med" len="med"/>
                    </a:lnT>
                    <a:lnB w="7620" cap="flat" cmpd="sng">
                      <a:solidFill>
                        <a:srgbClr val="CCCCCC"/>
                      </a:solidFill>
                      <a:prstDash val="solid"/>
                      <a:headEnd type="none" w="med" len="med"/>
                      <a:tailEnd type="none" w="med" len="med"/>
                    </a:lnB>
                    <a:noFill/>
                  </a:tcPr>
                </a:tc>
              </a:tr>
              <a:tr h="321310">
                <a:tc rowSpan="5">
                  <a:txBody>
                    <a:bodyPr/>
                    <a:p>
                      <a:pPr algn="l"/>
                      <a:r>
                        <a:rPr lang="zh-CN" altLang="en-US" sz="1200" b="1"/>
                        <a:t>射频功放模块</a:t>
                      </a:r>
                      <a:r>
                        <a:rPr lang="en-US" altLang="zh-CN" sz="1200" b="1"/>
                        <a:t> RF PA Module</a:t>
                      </a:r>
                      <a:endParaRPr lang="en-US" altLang="zh-CN" sz="1200" b="1"/>
                    </a:p>
                  </a:txBody>
                  <a:tcPr marL="61277" marR="61277" marT="61277" marB="61277" anchor="ctr" anchorCtr="0">
                    <a:lnL w="7620" cap="flat" cmpd="sng">
                      <a:solidFill>
                        <a:srgbClr val="CCCCCC"/>
                      </a:solidFill>
                      <a:prstDash val="solid"/>
                      <a:headEnd type="none" w="med" len="med"/>
                      <a:tailEnd type="none" w="med" len="med"/>
                    </a:lnL>
                    <a:lnR w="7620" cap="flat" cmpd="sng">
                      <a:solidFill>
                        <a:srgbClr val="CCCCCC"/>
                      </a:solidFill>
                      <a:prstDash val="solid"/>
                      <a:headEnd type="none" w="med" len="med"/>
                      <a:tailEnd type="none" w="med" len="med"/>
                    </a:lnR>
                    <a:lnT w="7620" cap="flat" cmpd="sng">
                      <a:solidFill>
                        <a:srgbClr val="CCCCCC"/>
                      </a:solidFill>
                      <a:prstDash val="solid"/>
                      <a:headEnd type="none" w="med" len="med"/>
                      <a:tailEnd type="none" w="med" len="med"/>
                    </a:lnT>
                    <a:lnB w="7620" cap="flat" cmpd="sng">
                      <a:solidFill>
                        <a:srgbClr val="CCCCCC"/>
                      </a:solidFill>
                      <a:prstDash val="solid"/>
                      <a:headEnd type="none" w="med" len="med"/>
                      <a:tailEnd type="none" w="med" len="med"/>
                    </a:lnB>
                    <a:noFill/>
                  </a:tcPr>
                </a:tc>
                <a:tc>
                  <a:txBody>
                    <a:bodyPr/>
                    <a:p>
                      <a:pPr algn="l"/>
                      <a:r>
                        <a:rPr lang="en-US" altLang="zh-CN" sz="900"/>
                        <a:t>SW-PA-03002000-47C</a:t>
                      </a:r>
                      <a:endParaRPr lang="en-US" altLang="zh-CN" sz="900"/>
                    </a:p>
                  </a:txBody>
                  <a:tcPr marL="61277" marR="61277" marT="61277" marB="61277" anchor="ctr" anchorCtr="0">
                    <a:lnL w="7620" cap="flat" cmpd="sng">
                      <a:solidFill>
                        <a:srgbClr val="CCCCCC"/>
                      </a:solidFill>
                      <a:prstDash val="solid"/>
                      <a:headEnd type="none" w="med" len="med"/>
                      <a:tailEnd type="none" w="med" len="med"/>
                    </a:lnL>
                    <a:lnR w="7620" cap="flat" cmpd="sng">
                      <a:solidFill>
                        <a:srgbClr val="CCCCCC"/>
                      </a:solidFill>
                      <a:prstDash val="solid"/>
                      <a:headEnd type="none" w="med" len="med"/>
                      <a:tailEnd type="none" w="med" len="med"/>
                    </a:lnR>
                    <a:lnT w="7620" cap="flat" cmpd="sng">
                      <a:solidFill>
                        <a:srgbClr val="CCCCCC"/>
                      </a:solidFill>
                      <a:prstDash val="solid"/>
                      <a:headEnd type="none" w="med" len="med"/>
                      <a:tailEnd type="none" w="med" len="med"/>
                    </a:lnT>
                    <a:lnB w="7620" cap="flat" cmpd="sng">
                      <a:solidFill>
                        <a:srgbClr val="CCCCCC"/>
                      </a:solidFill>
                      <a:prstDash val="solid"/>
                      <a:headEnd type="none" w="med" len="med"/>
                      <a:tailEnd type="none" w="med" len="med"/>
                    </a:lnB>
                    <a:noFill/>
                  </a:tcPr>
                </a:tc>
                <a:tc>
                  <a:txBody>
                    <a:bodyPr/>
                    <a:p>
                      <a:pPr algn="l"/>
                      <a:r>
                        <a:rPr lang="en-US" altLang="zh-CN" sz="900"/>
                        <a:t>0.3–2 GHz</a:t>
                      </a:r>
                      <a:endParaRPr lang="en-US" altLang="zh-CN" sz="900"/>
                    </a:p>
                  </a:txBody>
                  <a:tcPr marL="61277" marR="61277" marT="61277" marB="61277" anchor="ctr" anchorCtr="0">
                    <a:lnL w="7620" cap="flat" cmpd="sng">
                      <a:solidFill>
                        <a:srgbClr val="CCCCCC"/>
                      </a:solidFill>
                      <a:prstDash val="solid"/>
                      <a:headEnd type="none" w="med" len="med"/>
                      <a:tailEnd type="none" w="med" len="med"/>
                    </a:lnL>
                    <a:lnR w="7620" cap="flat" cmpd="sng">
                      <a:solidFill>
                        <a:srgbClr val="CCCCCC"/>
                      </a:solidFill>
                      <a:prstDash val="solid"/>
                      <a:headEnd type="none" w="med" len="med"/>
                      <a:tailEnd type="none" w="med" len="med"/>
                    </a:lnR>
                    <a:lnT w="7620" cap="flat" cmpd="sng">
                      <a:solidFill>
                        <a:srgbClr val="CCCCCC"/>
                      </a:solidFill>
                      <a:prstDash val="solid"/>
                      <a:headEnd type="none" w="med" len="med"/>
                      <a:tailEnd type="none" w="med" len="med"/>
                    </a:lnT>
                    <a:lnB w="7620" cap="flat" cmpd="sng">
                      <a:solidFill>
                        <a:srgbClr val="CCCCCC"/>
                      </a:solidFill>
                      <a:prstDash val="solid"/>
                      <a:headEnd type="none" w="med" len="med"/>
                      <a:tailEnd type="none" w="med" len="med"/>
                    </a:lnB>
                    <a:noFill/>
                  </a:tcPr>
                </a:tc>
                <a:tc>
                  <a:txBody>
                    <a:bodyPr/>
                    <a:p>
                      <a:pPr algn="l"/>
                      <a:r>
                        <a:rPr lang="en-US" altLang="zh-CN" sz="900"/>
                        <a:t>50W</a:t>
                      </a:r>
                      <a:endParaRPr lang="en-US" altLang="zh-CN" sz="900"/>
                    </a:p>
                  </a:txBody>
                  <a:tcPr marL="61277" marR="61277" marT="61277" marB="61277" anchor="ctr" anchorCtr="0">
                    <a:lnL w="7620" cap="flat" cmpd="sng">
                      <a:solidFill>
                        <a:srgbClr val="CCCCCC"/>
                      </a:solidFill>
                      <a:prstDash val="solid"/>
                      <a:headEnd type="none" w="med" len="med"/>
                      <a:tailEnd type="none" w="med" len="med"/>
                    </a:lnL>
                    <a:lnR w="7620" cap="flat" cmpd="sng">
                      <a:solidFill>
                        <a:srgbClr val="CCCCCC"/>
                      </a:solidFill>
                      <a:prstDash val="solid"/>
                      <a:headEnd type="none" w="med" len="med"/>
                      <a:tailEnd type="none" w="med" len="med"/>
                    </a:lnR>
                    <a:lnT w="7620" cap="flat" cmpd="sng">
                      <a:solidFill>
                        <a:srgbClr val="CCCCCC"/>
                      </a:solidFill>
                      <a:prstDash val="solid"/>
                      <a:headEnd type="none" w="med" len="med"/>
                      <a:tailEnd type="none" w="med" len="med"/>
                    </a:lnT>
                    <a:lnB w="7620" cap="flat" cmpd="sng">
                      <a:solidFill>
                        <a:srgbClr val="CCCCCC"/>
                      </a:solidFill>
                      <a:prstDash val="solid"/>
                      <a:headEnd type="none" w="med" len="med"/>
                      <a:tailEnd type="none" w="med" len="med"/>
                    </a:lnB>
                    <a:noFill/>
                  </a:tcPr>
                </a:tc>
                <a:tc>
                  <a:txBody>
                    <a:bodyPr/>
                    <a:p>
                      <a:pPr algn="l"/>
                      <a:r>
                        <a:rPr lang="en-US" altLang="zh-CN" sz="900"/>
                        <a:t>18</a:t>
                      </a:r>
                      <a:endParaRPr lang="en-US" altLang="zh-CN" sz="900"/>
                    </a:p>
                  </a:txBody>
                  <a:tcPr marL="61277" marR="61277" marT="61277" marB="61277" anchor="ctr" anchorCtr="0">
                    <a:lnL w="7620" cap="flat" cmpd="sng">
                      <a:solidFill>
                        <a:srgbClr val="CCCCCC"/>
                      </a:solidFill>
                      <a:prstDash val="solid"/>
                      <a:headEnd type="none" w="med" len="med"/>
                      <a:tailEnd type="none" w="med" len="med"/>
                    </a:lnL>
                    <a:lnR w="7620" cap="flat" cmpd="sng">
                      <a:solidFill>
                        <a:srgbClr val="CCCCCC"/>
                      </a:solidFill>
                      <a:prstDash val="solid"/>
                      <a:headEnd type="none" w="med" len="med"/>
                      <a:tailEnd type="none" w="med" len="med"/>
                    </a:lnR>
                    <a:lnT w="7620" cap="flat" cmpd="sng">
                      <a:solidFill>
                        <a:srgbClr val="CCCCCC"/>
                      </a:solidFill>
                      <a:prstDash val="solid"/>
                      <a:headEnd type="none" w="med" len="med"/>
                      <a:tailEnd type="none" w="med" len="med"/>
                    </a:lnT>
                    <a:lnB w="7620" cap="flat" cmpd="sng">
                      <a:solidFill>
                        <a:srgbClr val="CCCCCC"/>
                      </a:solidFill>
                      <a:prstDash val="solid"/>
                      <a:headEnd type="none" w="med" len="med"/>
                      <a:tailEnd type="none" w="med" len="med"/>
                    </a:lnB>
                    <a:noFill/>
                  </a:tcPr>
                </a:tc>
              </a:tr>
              <a:tr h="323215">
                <a:tc vMerge="1">
                  <a:tcPr marL="61277" marR="61277" marT="61277" marB="61277" anchor="ctr" anchorCtr="0">
                    <a:lnL w="7620" cap="flat" cmpd="sng">
                      <a:solidFill>
                        <a:srgbClr val="CCCCCC"/>
                      </a:solidFill>
                      <a:prstDash val="solid"/>
                      <a:headEnd type="none" w="med" len="med"/>
                      <a:tailEnd type="none" w="med" len="med"/>
                    </a:lnL>
                    <a:lnR w="7620" cap="flat" cmpd="sng">
                      <a:solidFill>
                        <a:srgbClr val="CCCCCC"/>
                      </a:solidFill>
                      <a:prstDash val="solid"/>
                      <a:headEnd type="none" w="med" len="med"/>
                      <a:tailEnd type="none" w="med" len="med"/>
                    </a:lnR>
                    <a:lnT w="7620" cap="flat" cmpd="sng">
                      <a:solidFill>
                        <a:srgbClr val="CCCCCC"/>
                      </a:solidFill>
                      <a:prstDash val="solid"/>
                      <a:headEnd type="none" w="med" len="med"/>
                      <a:tailEnd type="none" w="med" len="med"/>
                    </a:lnT>
                    <a:lnB w="7620" cap="flat" cmpd="sng">
                      <a:solidFill>
                        <a:srgbClr val="CCCCCC"/>
                      </a:solidFill>
                      <a:prstDash val="solid"/>
                      <a:headEnd type="none" w="med" len="med"/>
                      <a:tailEnd type="none" w="med" len="med"/>
                    </a:lnB>
                    <a:noFill/>
                  </a:tcPr>
                </a:tc>
                <a:tc>
                  <a:txBody>
                    <a:bodyPr/>
                    <a:p>
                      <a:pPr algn="l"/>
                      <a:r>
                        <a:rPr lang="en-US" altLang="zh-CN" sz="900"/>
                        <a:t>SW-PA-20007200-47C</a:t>
                      </a:r>
                      <a:endParaRPr lang="en-US" altLang="zh-CN" sz="900"/>
                    </a:p>
                  </a:txBody>
                  <a:tcPr marL="61277" marR="61277" marT="61277" marB="61277" anchor="ctr" anchorCtr="0">
                    <a:lnL w="7620" cap="flat" cmpd="sng">
                      <a:solidFill>
                        <a:srgbClr val="CCCCCC"/>
                      </a:solidFill>
                      <a:prstDash val="solid"/>
                      <a:headEnd type="none" w="med" len="med"/>
                      <a:tailEnd type="none" w="med" len="med"/>
                    </a:lnL>
                    <a:lnR w="7620" cap="flat" cmpd="sng">
                      <a:solidFill>
                        <a:srgbClr val="CCCCCC"/>
                      </a:solidFill>
                      <a:prstDash val="solid"/>
                      <a:headEnd type="none" w="med" len="med"/>
                      <a:tailEnd type="none" w="med" len="med"/>
                    </a:lnR>
                    <a:lnT w="7620" cap="flat" cmpd="sng">
                      <a:solidFill>
                        <a:srgbClr val="CCCCCC"/>
                      </a:solidFill>
                      <a:prstDash val="solid"/>
                      <a:headEnd type="none" w="med" len="med"/>
                      <a:tailEnd type="none" w="med" len="med"/>
                    </a:lnT>
                    <a:lnB w="7620" cap="flat" cmpd="sng">
                      <a:solidFill>
                        <a:srgbClr val="CCCCCC"/>
                      </a:solidFill>
                      <a:prstDash val="solid"/>
                      <a:headEnd type="none" w="med" len="med"/>
                      <a:tailEnd type="none" w="med" len="med"/>
                    </a:lnB>
                    <a:noFill/>
                  </a:tcPr>
                </a:tc>
                <a:tc>
                  <a:txBody>
                    <a:bodyPr/>
                    <a:p>
                      <a:pPr algn="l"/>
                      <a:r>
                        <a:rPr lang="en-US" altLang="zh-CN" sz="900"/>
                        <a:t>2–7.2 GHz</a:t>
                      </a:r>
                      <a:endParaRPr lang="en-US" altLang="zh-CN" sz="900"/>
                    </a:p>
                  </a:txBody>
                  <a:tcPr marL="61277" marR="61277" marT="61277" marB="61277" anchor="ctr" anchorCtr="0">
                    <a:lnL w="7620" cap="flat" cmpd="sng">
                      <a:solidFill>
                        <a:srgbClr val="CCCCCC"/>
                      </a:solidFill>
                      <a:prstDash val="solid"/>
                      <a:headEnd type="none" w="med" len="med"/>
                      <a:tailEnd type="none" w="med" len="med"/>
                    </a:lnL>
                    <a:lnR w="7620" cap="flat" cmpd="sng">
                      <a:solidFill>
                        <a:srgbClr val="CCCCCC"/>
                      </a:solidFill>
                      <a:prstDash val="solid"/>
                      <a:headEnd type="none" w="med" len="med"/>
                      <a:tailEnd type="none" w="med" len="med"/>
                    </a:lnR>
                    <a:lnT w="7620" cap="flat" cmpd="sng">
                      <a:solidFill>
                        <a:srgbClr val="CCCCCC"/>
                      </a:solidFill>
                      <a:prstDash val="solid"/>
                      <a:headEnd type="none" w="med" len="med"/>
                      <a:tailEnd type="none" w="med" len="med"/>
                    </a:lnT>
                    <a:lnB w="7620" cap="flat" cmpd="sng">
                      <a:solidFill>
                        <a:srgbClr val="CCCCCC"/>
                      </a:solidFill>
                      <a:prstDash val="solid"/>
                      <a:headEnd type="none" w="med" len="med"/>
                      <a:tailEnd type="none" w="med" len="med"/>
                    </a:lnB>
                    <a:noFill/>
                  </a:tcPr>
                </a:tc>
                <a:tc>
                  <a:txBody>
                    <a:bodyPr/>
                    <a:p>
                      <a:pPr algn="l"/>
                      <a:r>
                        <a:rPr lang="en-US" altLang="zh-CN" sz="900"/>
                        <a:t>50W</a:t>
                      </a:r>
                      <a:endParaRPr lang="en-US" altLang="zh-CN" sz="900"/>
                    </a:p>
                  </a:txBody>
                  <a:tcPr marL="61277" marR="61277" marT="61277" marB="61277" anchor="ctr" anchorCtr="0">
                    <a:lnL w="7620" cap="flat" cmpd="sng">
                      <a:solidFill>
                        <a:srgbClr val="CCCCCC"/>
                      </a:solidFill>
                      <a:prstDash val="solid"/>
                      <a:headEnd type="none" w="med" len="med"/>
                      <a:tailEnd type="none" w="med" len="med"/>
                    </a:lnL>
                    <a:lnR w="7620" cap="flat" cmpd="sng">
                      <a:solidFill>
                        <a:srgbClr val="CCCCCC"/>
                      </a:solidFill>
                      <a:prstDash val="solid"/>
                      <a:headEnd type="none" w="med" len="med"/>
                      <a:tailEnd type="none" w="med" len="med"/>
                    </a:lnR>
                    <a:lnT w="7620" cap="flat" cmpd="sng">
                      <a:solidFill>
                        <a:srgbClr val="CCCCCC"/>
                      </a:solidFill>
                      <a:prstDash val="solid"/>
                      <a:headEnd type="none" w="med" len="med"/>
                      <a:tailEnd type="none" w="med" len="med"/>
                    </a:lnT>
                    <a:lnB w="7620" cap="flat" cmpd="sng">
                      <a:solidFill>
                        <a:srgbClr val="CCCCCC"/>
                      </a:solidFill>
                      <a:prstDash val="solid"/>
                      <a:headEnd type="none" w="med" len="med"/>
                      <a:tailEnd type="none" w="med" len="med"/>
                    </a:lnB>
                    <a:noFill/>
                  </a:tcPr>
                </a:tc>
                <a:tc>
                  <a:txBody>
                    <a:bodyPr/>
                    <a:p>
                      <a:pPr algn="l"/>
                      <a:r>
                        <a:rPr lang="en-US" altLang="zh-CN" sz="900"/>
                        <a:t>20</a:t>
                      </a:r>
                      <a:endParaRPr lang="en-US" altLang="zh-CN" sz="900"/>
                    </a:p>
                  </a:txBody>
                  <a:tcPr marL="61277" marR="61277" marT="61277" marB="61277" anchor="ctr" anchorCtr="0">
                    <a:lnL w="7620" cap="flat" cmpd="sng">
                      <a:solidFill>
                        <a:srgbClr val="CCCCCC"/>
                      </a:solidFill>
                      <a:prstDash val="solid"/>
                      <a:headEnd type="none" w="med" len="med"/>
                      <a:tailEnd type="none" w="med" len="med"/>
                    </a:lnL>
                    <a:lnR w="7620" cap="flat" cmpd="sng">
                      <a:solidFill>
                        <a:srgbClr val="CCCCCC"/>
                      </a:solidFill>
                      <a:prstDash val="solid"/>
                      <a:headEnd type="none" w="med" len="med"/>
                      <a:tailEnd type="none" w="med" len="med"/>
                    </a:lnR>
                    <a:lnT w="7620" cap="flat" cmpd="sng">
                      <a:solidFill>
                        <a:srgbClr val="CCCCCC"/>
                      </a:solidFill>
                      <a:prstDash val="solid"/>
                      <a:headEnd type="none" w="med" len="med"/>
                      <a:tailEnd type="none" w="med" len="med"/>
                    </a:lnT>
                    <a:lnB w="7620" cap="flat" cmpd="sng">
                      <a:solidFill>
                        <a:srgbClr val="CCCCCC"/>
                      </a:solidFill>
                      <a:prstDash val="solid"/>
                      <a:headEnd type="none" w="med" len="med"/>
                      <a:tailEnd type="none" w="med" len="med"/>
                    </a:lnB>
                    <a:noFill/>
                  </a:tcPr>
                </a:tc>
              </a:tr>
              <a:tr h="320675">
                <a:tc vMerge="1">
                  <a:tcPr marL="61277" marR="61277" marT="61277" marB="61277" anchor="ctr" anchorCtr="0">
                    <a:lnL w="7620" cap="flat" cmpd="sng">
                      <a:solidFill>
                        <a:srgbClr val="CCCCCC"/>
                      </a:solidFill>
                      <a:prstDash val="solid"/>
                      <a:headEnd type="none" w="med" len="med"/>
                      <a:tailEnd type="none" w="med" len="med"/>
                    </a:lnL>
                    <a:lnR w="7620" cap="flat" cmpd="sng">
                      <a:solidFill>
                        <a:srgbClr val="CCCCCC"/>
                      </a:solidFill>
                      <a:prstDash val="solid"/>
                      <a:headEnd type="none" w="med" len="med"/>
                      <a:tailEnd type="none" w="med" len="med"/>
                    </a:lnR>
                    <a:lnT w="7620" cap="flat" cmpd="sng">
                      <a:solidFill>
                        <a:srgbClr val="CCCCCC"/>
                      </a:solidFill>
                      <a:prstDash val="solid"/>
                      <a:headEnd type="none" w="med" len="med"/>
                      <a:tailEnd type="none" w="med" len="med"/>
                    </a:lnT>
                    <a:lnB w="7620" cap="flat" cmpd="sng">
                      <a:solidFill>
                        <a:srgbClr val="CCCCCC"/>
                      </a:solidFill>
                      <a:prstDash val="solid"/>
                      <a:headEnd type="none" w="med" len="med"/>
                      <a:tailEnd type="none" w="med" len="med"/>
                    </a:lnB>
                    <a:noFill/>
                  </a:tcPr>
                </a:tc>
                <a:tc>
                  <a:txBody>
                    <a:bodyPr/>
                    <a:p>
                      <a:pPr algn="l"/>
                      <a:r>
                        <a:rPr lang="en-US" altLang="zh-CN" sz="900"/>
                        <a:t>SW-PA-1000013000-43C</a:t>
                      </a:r>
                      <a:endParaRPr lang="en-US" altLang="zh-CN" sz="900"/>
                    </a:p>
                  </a:txBody>
                  <a:tcPr marL="61277" marR="61277" marT="61277" marB="61277" anchor="ctr" anchorCtr="0">
                    <a:lnL w="7620" cap="flat" cmpd="sng">
                      <a:solidFill>
                        <a:srgbClr val="CCCCCC"/>
                      </a:solidFill>
                      <a:prstDash val="solid"/>
                      <a:headEnd type="none" w="med" len="med"/>
                      <a:tailEnd type="none" w="med" len="med"/>
                    </a:lnL>
                    <a:lnR w="7620" cap="flat" cmpd="sng">
                      <a:solidFill>
                        <a:srgbClr val="CCCCCC"/>
                      </a:solidFill>
                      <a:prstDash val="solid"/>
                      <a:headEnd type="none" w="med" len="med"/>
                      <a:tailEnd type="none" w="med" len="med"/>
                    </a:lnR>
                    <a:lnT w="7620" cap="flat" cmpd="sng">
                      <a:solidFill>
                        <a:srgbClr val="CCCCCC"/>
                      </a:solidFill>
                      <a:prstDash val="solid"/>
                      <a:headEnd type="none" w="med" len="med"/>
                      <a:tailEnd type="none" w="med" len="med"/>
                    </a:lnT>
                    <a:lnB w="7620" cap="flat" cmpd="sng">
                      <a:solidFill>
                        <a:srgbClr val="CCCCCC"/>
                      </a:solidFill>
                      <a:prstDash val="solid"/>
                      <a:headEnd type="none" w="med" len="med"/>
                      <a:tailEnd type="none" w="med" len="med"/>
                    </a:lnB>
                    <a:noFill/>
                  </a:tcPr>
                </a:tc>
                <a:tc>
                  <a:txBody>
                    <a:bodyPr/>
                    <a:p>
                      <a:pPr algn="l"/>
                      <a:r>
                        <a:rPr lang="en-US" altLang="zh-CN" sz="900"/>
                        <a:t>10–13 GHz</a:t>
                      </a:r>
                      <a:endParaRPr lang="en-US" altLang="zh-CN" sz="900"/>
                    </a:p>
                  </a:txBody>
                  <a:tcPr marL="61277" marR="61277" marT="61277" marB="61277" anchor="ctr" anchorCtr="0">
                    <a:lnL w="7620" cap="flat" cmpd="sng">
                      <a:solidFill>
                        <a:srgbClr val="CCCCCC"/>
                      </a:solidFill>
                      <a:prstDash val="solid"/>
                      <a:headEnd type="none" w="med" len="med"/>
                      <a:tailEnd type="none" w="med" len="med"/>
                    </a:lnL>
                    <a:lnR w="7620" cap="flat" cmpd="sng">
                      <a:solidFill>
                        <a:srgbClr val="CCCCCC"/>
                      </a:solidFill>
                      <a:prstDash val="solid"/>
                      <a:headEnd type="none" w="med" len="med"/>
                      <a:tailEnd type="none" w="med" len="med"/>
                    </a:lnR>
                    <a:lnT w="7620" cap="flat" cmpd="sng">
                      <a:solidFill>
                        <a:srgbClr val="CCCCCC"/>
                      </a:solidFill>
                      <a:prstDash val="solid"/>
                      <a:headEnd type="none" w="med" len="med"/>
                      <a:tailEnd type="none" w="med" len="med"/>
                    </a:lnT>
                    <a:lnB w="7620" cap="flat" cmpd="sng">
                      <a:solidFill>
                        <a:srgbClr val="CCCCCC"/>
                      </a:solidFill>
                      <a:prstDash val="solid"/>
                      <a:headEnd type="none" w="med" len="med"/>
                      <a:tailEnd type="none" w="med" len="med"/>
                    </a:lnB>
                    <a:noFill/>
                  </a:tcPr>
                </a:tc>
                <a:tc>
                  <a:txBody>
                    <a:bodyPr/>
                    <a:p>
                      <a:pPr algn="l"/>
                      <a:r>
                        <a:rPr lang="en-US" altLang="zh-CN" sz="900"/>
                        <a:t>20W</a:t>
                      </a:r>
                      <a:endParaRPr lang="en-US" altLang="zh-CN" sz="900"/>
                    </a:p>
                  </a:txBody>
                  <a:tcPr marL="61277" marR="61277" marT="61277" marB="61277" anchor="ctr" anchorCtr="0">
                    <a:lnL w="7620" cap="flat" cmpd="sng">
                      <a:solidFill>
                        <a:srgbClr val="CCCCCC"/>
                      </a:solidFill>
                      <a:prstDash val="solid"/>
                      <a:headEnd type="none" w="med" len="med"/>
                      <a:tailEnd type="none" w="med" len="med"/>
                    </a:lnL>
                    <a:lnR w="7620" cap="flat" cmpd="sng">
                      <a:solidFill>
                        <a:srgbClr val="CCCCCC"/>
                      </a:solidFill>
                      <a:prstDash val="solid"/>
                      <a:headEnd type="none" w="med" len="med"/>
                      <a:tailEnd type="none" w="med" len="med"/>
                    </a:lnR>
                    <a:lnT w="7620" cap="flat" cmpd="sng">
                      <a:solidFill>
                        <a:srgbClr val="CCCCCC"/>
                      </a:solidFill>
                      <a:prstDash val="solid"/>
                      <a:headEnd type="none" w="med" len="med"/>
                      <a:tailEnd type="none" w="med" len="med"/>
                    </a:lnT>
                    <a:lnB w="7620" cap="flat" cmpd="sng">
                      <a:solidFill>
                        <a:srgbClr val="CCCCCC"/>
                      </a:solidFill>
                      <a:prstDash val="solid"/>
                      <a:headEnd type="none" w="med" len="med"/>
                      <a:tailEnd type="none" w="med" len="med"/>
                    </a:lnB>
                    <a:noFill/>
                  </a:tcPr>
                </a:tc>
                <a:tc>
                  <a:txBody>
                    <a:bodyPr/>
                    <a:p>
                      <a:pPr algn="l"/>
                      <a:r>
                        <a:rPr lang="en-US" altLang="zh-CN" sz="900"/>
                        <a:t>22</a:t>
                      </a:r>
                      <a:endParaRPr lang="en-US" altLang="zh-CN" sz="900"/>
                    </a:p>
                  </a:txBody>
                  <a:tcPr marL="61277" marR="61277" marT="61277" marB="61277" anchor="ctr" anchorCtr="0">
                    <a:lnL w="7620" cap="flat" cmpd="sng">
                      <a:solidFill>
                        <a:srgbClr val="CCCCCC"/>
                      </a:solidFill>
                      <a:prstDash val="solid"/>
                      <a:headEnd type="none" w="med" len="med"/>
                      <a:tailEnd type="none" w="med" len="med"/>
                    </a:lnL>
                    <a:lnR w="7620" cap="flat" cmpd="sng">
                      <a:solidFill>
                        <a:srgbClr val="CCCCCC"/>
                      </a:solidFill>
                      <a:prstDash val="solid"/>
                      <a:headEnd type="none" w="med" len="med"/>
                      <a:tailEnd type="none" w="med" len="med"/>
                    </a:lnR>
                    <a:lnT w="7620" cap="flat" cmpd="sng">
                      <a:solidFill>
                        <a:srgbClr val="CCCCCC"/>
                      </a:solidFill>
                      <a:prstDash val="solid"/>
                      <a:headEnd type="none" w="med" len="med"/>
                      <a:tailEnd type="none" w="med" len="med"/>
                    </a:lnT>
                    <a:lnB w="7620" cap="flat" cmpd="sng">
                      <a:solidFill>
                        <a:srgbClr val="CCCCCC"/>
                      </a:solidFill>
                      <a:prstDash val="solid"/>
                      <a:headEnd type="none" w="med" len="med"/>
                      <a:tailEnd type="none" w="med" len="med"/>
                    </a:lnB>
                    <a:noFill/>
                  </a:tcPr>
                </a:tc>
              </a:tr>
              <a:tr h="321945">
                <a:tc vMerge="1">
                  <a:tcPr marL="61277" marR="61277" marT="61277" marB="61277" anchor="ctr" anchorCtr="0">
                    <a:lnL w="7620" cap="flat" cmpd="sng">
                      <a:solidFill>
                        <a:srgbClr val="CCCCCC"/>
                      </a:solidFill>
                      <a:prstDash val="solid"/>
                      <a:headEnd type="none" w="med" len="med"/>
                      <a:tailEnd type="none" w="med" len="med"/>
                    </a:lnL>
                    <a:lnR w="7620" cap="flat" cmpd="sng">
                      <a:solidFill>
                        <a:srgbClr val="CCCCCC"/>
                      </a:solidFill>
                      <a:prstDash val="solid"/>
                      <a:headEnd type="none" w="med" len="med"/>
                      <a:tailEnd type="none" w="med" len="med"/>
                    </a:lnR>
                    <a:lnT w="7620" cap="flat" cmpd="sng">
                      <a:solidFill>
                        <a:srgbClr val="CCCCCC"/>
                      </a:solidFill>
                      <a:prstDash val="solid"/>
                      <a:headEnd type="none" w="med" len="med"/>
                      <a:tailEnd type="none" w="med" len="med"/>
                    </a:lnT>
                    <a:lnB w="7620" cap="flat" cmpd="sng">
                      <a:solidFill>
                        <a:srgbClr val="CCCCCC"/>
                      </a:solidFill>
                      <a:prstDash val="solid"/>
                      <a:headEnd type="none" w="med" len="med"/>
                      <a:tailEnd type="none" w="med" len="med"/>
                    </a:lnB>
                    <a:noFill/>
                  </a:tcPr>
                </a:tc>
                <a:tc>
                  <a:txBody>
                    <a:bodyPr/>
                    <a:p>
                      <a:pPr algn="l"/>
                      <a:r>
                        <a:rPr lang="en-US" altLang="zh-CN" sz="900"/>
                        <a:t>SW-PA-800012000-46C</a:t>
                      </a:r>
                      <a:endParaRPr lang="en-US" altLang="zh-CN" sz="900"/>
                    </a:p>
                  </a:txBody>
                  <a:tcPr marL="61277" marR="61277" marT="61277" marB="61277" anchor="ctr" anchorCtr="0">
                    <a:lnL w="7620" cap="flat" cmpd="sng">
                      <a:solidFill>
                        <a:srgbClr val="CCCCCC"/>
                      </a:solidFill>
                      <a:prstDash val="solid"/>
                      <a:headEnd type="none" w="med" len="med"/>
                      <a:tailEnd type="none" w="med" len="med"/>
                    </a:lnL>
                    <a:lnR w="7620" cap="flat" cmpd="sng">
                      <a:solidFill>
                        <a:srgbClr val="CCCCCC"/>
                      </a:solidFill>
                      <a:prstDash val="solid"/>
                      <a:headEnd type="none" w="med" len="med"/>
                      <a:tailEnd type="none" w="med" len="med"/>
                    </a:lnR>
                    <a:lnT w="7620" cap="flat" cmpd="sng">
                      <a:solidFill>
                        <a:srgbClr val="CCCCCC"/>
                      </a:solidFill>
                      <a:prstDash val="solid"/>
                      <a:headEnd type="none" w="med" len="med"/>
                      <a:tailEnd type="none" w="med" len="med"/>
                    </a:lnT>
                    <a:lnB w="7620" cap="flat" cmpd="sng">
                      <a:solidFill>
                        <a:srgbClr val="CCCCCC"/>
                      </a:solidFill>
                      <a:prstDash val="solid"/>
                      <a:headEnd type="none" w="med" len="med"/>
                      <a:tailEnd type="none" w="med" len="med"/>
                    </a:lnB>
                    <a:noFill/>
                  </a:tcPr>
                </a:tc>
                <a:tc>
                  <a:txBody>
                    <a:bodyPr/>
                    <a:p>
                      <a:pPr algn="l"/>
                      <a:r>
                        <a:rPr lang="en-US" altLang="zh-CN" sz="900"/>
                        <a:t>8–1 2GHz</a:t>
                      </a:r>
                      <a:endParaRPr lang="en-US" altLang="zh-CN" sz="900"/>
                    </a:p>
                  </a:txBody>
                  <a:tcPr marL="61277" marR="61277" marT="61277" marB="61277" anchor="ctr" anchorCtr="0">
                    <a:lnL w="7620" cap="flat" cmpd="sng">
                      <a:solidFill>
                        <a:srgbClr val="CCCCCC"/>
                      </a:solidFill>
                      <a:prstDash val="solid"/>
                      <a:headEnd type="none" w="med" len="med"/>
                      <a:tailEnd type="none" w="med" len="med"/>
                    </a:lnL>
                    <a:lnR w="7620" cap="flat" cmpd="sng">
                      <a:solidFill>
                        <a:srgbClr val="CCCCCC"/>
                      </a:solidFill>
                      <a:prstDash val="solid"/>
                      <a:headEnd type="none" w="med" len="med"/>
                      <a:tailEnd type="none" w="med" len="med"/>
                    </a:lnR>
                    <a:lnT w="7620" cap="flat" cmpd="sng">
                      <a:solidFill>
                        <a:srgbClr val="CCCCCC"/>
                      </a:solidFill>
                      <a:prstDash val="solid"/>
                      <a:headEnd type="none" w="med" len="med"/>
                      <a:tailEnd type="none" w="med" len="med"/>
                    </a:lnT>
                    <a:lnB w="7620" cap="flat" cmpd="sng">
                      <a:solidFill>
                        <a:srgbClr val="CCCCCC"/>
                      </a:solidFill>
                      <a:prstDash val="solid"/>
                      <a:headEnd type="none" w="med" len="med"/>
                      <a:tailEnd type="none" w="med" len="med"/>
                    </a:lnB>
                    <a:noFill/>
                  </a:tcPr>
                </a:tc>
                <a:tc>
                  <a:txBody>
                    <a:bodyPr/>
                    <a:p>
                      <a:pPr algn="l"/>
                      <a:r>
                        <a:rPr lang="en-US" altLang="zh-CN" sz="900"/>
                        <a:t>40W</a:t>
                      </a:r>
                      <a:endParaRPr lang="en-US" altLang="zh-CN" sz="900"/>
                    </a:p>
                  </a:txBody>
                  <a:tcPr marL="61277" marR="61277" marT="61277" marB="61277" anchor="ctr" anchorCtr="0">
                    <a:lnL w="7620" cap="flat" cmpd="sng">
                      <a:solidFill>
                        <a:srgbClr val="CCCCCC"/>
                      </a:solidFill>
                      <a:prstDash val="solid"/>
                      <a:headEnd type="none" w="med" len="med"/>
                      <a:tailEnd type="none" w="med" len="med"/>
                    </a:lnL>
                    <a:lnR w="7620" cap="flat" cmpd="sng">
                      <a:solidFill>
                        <a:srgbClr val="CCCCCC"/>
                      </a:solidFill>
                      <a:prstDash val="solid"/>
                      <a:headEnd type="none" w="med" len="med"/>
                      <a:tailEnd type="none" w="med" len="med"/>
                    </a:lnR>
                    <a:lnT w="7620" cap="flat" cmpd="sng">
                      <a:solidFill>
                        <a:srgbClr val="CCCCCC"/>
                      </a:solidFill>
                      <a:prstDash val="solid"/>
                      <a:headEnd type="none" w="med" len="med"/>
                      <a:tailEnd type="none" w="med" len="med"/>
                    </a:lnT>
                    <a:lnB w="7620" cap="flat" cmpd="sng">
                      <a:solidFill>
                        <a:srgbClr val="CCCCCC"/>
                      </a:solidFill>
                      <a:prstDash val="solid"/>
                      <a:headEnd type="none" w="med" len="med"/>
                      <a:tailEnd type="none" w="med" len="med"/>
                    </a:lnB>
                    <a:noFill/>
                  </a:tcPr>
                </a:tc>
                <a:tc>
                  <a:txBody>
                    <a:bodyPr/>
                    <a:p>
                      <a:pPr algn="l"/>
                      <a:r>
                        <a:rPr lang="en-US" altLang="zh-CN" sz="900"/>
                        <a:t>24</a:t>
                      </a:r>
                      <a:endParaRPr lang="en-US" altLang="zh-CN" sz="900"/>
                    </a:p>
                  </a:txBody>
                  <a:tcPr marL="61277" marR="61277" marT="61277" marB="61277" anchor="ctr" anchorCtr="0">
                    <a:lnL w="7620" cap="flat" cmpd="sng">
                      <a:solidFill>
                        <a:srgbClr val="CCCCCC"/>
                      </a:solidFill>
                      <a:prstDash val="solid"/>
                      <a:headEnd type="none" w="med" len="med"/>
                      <a:tailEnd type="none" w="med" len="med"/>
                    </a:lnL>
                    <a:lnR w="7620" cap="flat" cmpd="sng">
                      <a:solidFill>
                        <a:srgbClr val="CCCCCC"/>
                      </a:solidFill>
                      <a:prstDash val="solid"/>
                      <a:headEnd type="none" w="med" len="med"/>
                      <a:tailEnd type="none" w="med" len="med"/>
                    </a:lnR>
                    <a:lnT w="7620" cap="flat" cmpd="sng">
                      <a:solidFill>
                        <a:srgbClr val="CCCCCC"/>
                      </a:solidFill>
                      <a:prstDash val="solid"/>
                      <a:headEnd type="none" w="med" len="med"/>
                      <a:tailEnd type="none" w="med" len="med"/>
                    </a:lnT>
                    <a:lnB w="7620" cap="flat" cmpd="sng">
                      <a:solidFill>
                        <a:srgbClr val="CCCCCC"/>
                      </a:solidFill>
                      <a:prstDash val="solid"/>
                      <a:headEnd type="none" w="med" len="med"/>
                      <a:tailEnd type="none" w="med" len="med"/>
                    </a:lnB>
                    <a:noFill/>
                  </a:tcPr>
                </a:tc>
              </a:tr>
              <a:tr h="322580">
                <a:tc vMerge="1">
                  <a:tcPr marL="61277" marR="61277" marT="61277" marB="61277" anchor="ctr" anchorCtr="0">
                    <a:lnL w="7620" cap="flat" cmpd="sng">
                      <a:solidFill>
                        <a:srgbClr val="CCCCCC"/>
                      </a:solidFill>
                      <a:prstDash val="solid"/>
                      <a:headEnd type="none" w="med" len="med"/>
                      <a:tailEnd type="none" w="med" len="med"/>
                    </a:lnL>
                    <a:lnR w="7620" cap="flat" cmpd="sng">
                      <a:solidFill>
                        <a:srgbClr val="CCCCCC"/>
                      </a:solidFill>
                      <a:prstDash val="solid"/>
                      <a:headEnd type="none" w="med" len="med"/>
                      <a:tailEnd type="none" w="med" len="med"/>
                    </a:lnR>
                    <a:lnT w="7620" cap="flat" cmpd="sng">
                      <a:solidFill>
                        <a:srgbClr val="CCCCCC"/>
                      </a:solidFill>
                      <a:prstDash val="solid"/>
                      <a:headEnd type="none" w="med" len="med"/>
                      <a:tailEnd type="none" w="med" len="med"/>
                    </a:lnT>
                    <a:lnB w="7620" cap="flat" cmpd="sng">
                      <a:solidFill>
                        <a:srgbClr val="CCCCCC"/>
                      </a:solidFill>
                      <a:prstDash val="solid"/>
                      <a:headEnd type="none" w="med" len="med"/>
                      <a:tailEnd type="none" w="med" len="med"/>
                    </a:lnB>
                    <a:noFill/>
                  </a:tcPr>
                </a:tc>
                <a:tc>
                  <a:txBody>
                    <a:bodyPr/>
                    <a:p>
                      <a:pPr algn="l"/>
                      <a:r>
                        <a:rPr lang="en-US" altLang="zh-CN" sz="900"/>
                        <a:t>SW-PA-2400024250-42C</a:t>
                      </a:r>
                      <a:endParaRPr lang="en-US" altLang="zh-CN" sz="900"/>
                    </a:p>
                  </a:txBody>
                  <a:tcPr marL="61277" marR="61277" marT="61277" marB="61277" anchor="ctr" anchorCtr="0">
                    <a:lnL w="7620" cap="flat" cmpd="sng">
                      <a:solidFill>
                        <a:srgbClr val="CCCCCC"/>
                      </a:solidFill>
                      <a:prstDash val="solid"/>
                      <a:headEnd type="none" w="med" len="med"/>
                      <a:tailEnd type="none" w="med" len="med"/>
                    </a:lnL>
                    <a:lnR w="7620" cap="flat" cmpd="sng">
                      <a:solidFill>
                        <a:srgbClr val="CCCCCC"/>
                      </a:solidFill>
                      <a:prstDash val="solid"/>
                      <a:headEnd type="none" w="med" len="med"/>
                      <a:tailEnd type="none" w="med" len="med"/>
                    </a:lnR>
                    <a:lnT w="7620" cap="flat" cmpd="sng">
                      <a:solidFill>
                        <a:srgbClr val="CCCCCC"/>
                      </a:solidFill>
                      <a:prstDash val="solid"/>
                      <a:headEnd type="none" w="med" len="med"/>
                      <a:tailEnd type="none" w="med" len="med"/>
                    </a:lnT>
                    <a:lnB w="7620" cap="flat" cmpd="sng">
                      <a:solidFill>
                        <a:srgbClr val="CCCCCC"/>
                      </a:solidFill>
                      <a:prstDash val="solid"/>
                      <a:headEnd type="none" w="med" len="med"/>
                      <a:tailEnd type="none" w="med" len="med"/>
                    </a:lnB>
                    <a:noFill/>
                  </a:tcPr>
                </a:tc>
                <a:tc>
                  <a:txBody>
                    <a:bodyPr/>
                    <a:p>
                      <a:pPr algn="l"/>
                      <a:r>
                        <a:rPr lang="en-US" altLang="zh-CN" sz="900"/>
                        <a:t>24–24.25GHz</a:t>
                      </a:r>
                      <a:endParaRPr lang="en-US" altLang="zh-CN" sz="900"/>
                    </a:p>
                  </a:txBody>
                  <a:tcPr marL="61277" marR="61277" marT="61277" marB="61277" anchor="ctr" anchorCtr="0">
                    <a:lnL w="7620" cap="flat" cmpd="sng">
                      <a:solidFill>
                        <a:srgbClr val="CCCCCC"/>
                      </a:solidFill>
                      <a:prstDash val="solid"/>
                      <a:headEnd type="none" w="med" len="med"/>
                      <a:tailEnd type="none" w="med" len="med"/>
                    </a:lnL>
                    <a:lnR w="7620" cap="flat" cmpd="sng">
                      <a:solidFill>
                        <a:srgbClr val="CCCCCC"/>
                      </a:solidFill>
                      <a:prstDash val="solid"/>
                      <a:headEnd type="none" w="med" len="med"/>
                      <a:tailEnd type="none" w="med" len="med"/>
                    </a:lnR>
                    <a:lnT w="7620" cap="flat" cmpd="sng">
                      <a:solidFill>
                        <a:srgbClr val="CCCCCC"/>
                      </a:solidFill>
                      <a:prstDash val="solid"/>
                      <a:headEnd type="none" w="med" len="med"/>
                      <a:tailEnd type="none" w="med" len="med"/>
                    </a:lnT>
                    <a:lnB w="7620" cap="flat" cmpd="sng">
                      <a:solidFill>
                        <a:srgbClr val="CCCCCC"/>
                      </a:solidFill>
                      <a:prstDash val="solid"/>
                      <a:headEnd type="none" w="med" len="med"/>
                      <a:tailEnd type="none" w="med" len="med"/>
                    </a:lnB>
                    <a:noFill/>
                  </a:tcPr>
                </a:tc>
                <a:tc>
                  <a:txBody>
                    <a:bodyPr/>
                    <a:p>
                      <a:pPr algn="l"/>
                      <a:r>
                        <a:rPr lang="en-US" altLang="zh-CN" sz="900"/>
                        <a:t>16W</a:t>
                      </a:r>
                      <a:endParaRPr lang="en-US" altLang="zh-CN" sz="900"/>
                    </a:p>
                  </a:txBody>
                  <a:tcPr marL="61277" marR="61277" marT="61277" marB="61277" anchor="ctr" anchorCtr="0">
                    <a:lnL w="7620" cap="flat" cmpd="sng">
                      <a:solidFill>
                        <a:srgbClr val="CCCCCC"/>
                      </a:solidFill>
                      <a:prstDash val="solid"/>
                      <a:headEnd type="none" w="med" len="med"/>
                      <a:tailEnd type="none" w="med" len="med"/>
                    </a:lnL>
                    <a:lnR w="7620" cap="flat" cmpd="sng">
                      <a:solidFill>
                        <a:srgbClr val="CCCCCC"/>
                      </a:solidFill>
                      <a:prstDash val="solid"/>
                      <a:headEnd type="none" w="med" len="med"/>
                      <a:tailEnd type="none" w="med" len="med"/>
                    </a:lnR>
                    <a:lnT w="7620" cap="flat" cmpd="sng">
                      <a:solidFill>
                        <a:srgbClr val="CCCCCC"/>
                      </a:solidFill>
                      <a:prstDash val="solid"/>
                      <a:headEnd type="none" w="med" len="med"/>
                      <a:tailEnd type="none" w="med" len="med"/>
                    </a:lnT>
                    <a:lnB w="7620" cap="flat" cmpd="sng">
                      <a:solidFill>
                        <a:srgbClr val="CCCCCC"/>
                      </a:solidFill>
                      <a:prstDash val="solid"/>
                      <a:headEnd type="none" w="med" len="med"/>
                      <a:tailEnd type="none" w="med" len="med"/>
                    </a:lnB>
                    <a:noFill/>
                  </a:tcPr>
                </a:tc>
                <a:tc>
                  <a:txBody>
                    <a:bodyPr/>
                    <a:p>
                      <a:pPr algn="l"/>
                      <a:r>
                        <a:rPr lang="en-US" altLang="zh-CN" sz="900"/>
                        <a:t>26</a:t>
                      </a:r>
                      <a:endParaRPr lang="en-US" altLang="zh-CN" sz="900"/>
                    </a:p>
                  </a:txBody>
                  <a:tcPr marL="61277" marR="61277" marT="61277" marB="61277" anchor="ctr" anchorCtr="0">
                    <a:lnL w="7620" cap="flat" cmpd="sng">
                      <a:solidFill>
                        <a:srgbClr val="CCCCCC"/>
                      </a:solidFill>
                      <a:prstDash val="solid"/>
                      <a:headEnd type="none" w="med" len="med"/>
                      <a:tailEnd type="none" w="med" len="med"/>
                    </a:lnL>
                    <a:lnR w="7620" cap="flat" cmpd="sng">
                      <a:solidFill>
                        <a:srgbClr val="CCCCCC"/>
                      </a:solidFill>
                      <a:prstDash val="solid"/>
                      <a:headEnd type="none" w="med" len="med"/>
                      <a:tailEnd type="none" w="med" len="med"/>
                    </a:lnR>
                    <a:lnT w="7620" cap="flat" cmpd="sng">
                      <a:solidFill>
                        <a:srgbClr val="CCCCCC"/>
                      </a:solidFill>
                      <a:prstDash val="solid"/>
                      <a:headEnd type="none" w="med" len="med"/>
                      <a:tailEnd type="none" w="med" len="med"/>
                    </a:lnT>
                    <a:lnB w="7620" cap="flat" cmpd="sng">
                      <a:solidFill>
                        <a:srgbClr val="CCCCCC"/>
                      </a:solidFill>
                      <a:prstDash val="solid"/>
                      <a:headEnd type="none" w="med" len="med"/>
                      <a:tailEnd type="none" w="med" len="med"/>
                    </a:lnB>
                    <a:noFill/>
                  </a:tcPr>
                </a:tc>
              </a:tr>
              <a:tr h="349885">
                <a:tc rowSpan="6">
                  <a:txBody>
                    <a:bodyPr/>
                    <a:p>
                      <a:pPr algn="l">
                        <a:buNone/>
                      </a:pPr>
                      <a:r>
                        <a:rPr lang="zh-CN" altLang="en-US" sz="1200" b="1"/>
                        <a:t>干扰模块</a:t>
                      </a:r>
                      <a:r>
                        <a:rPr lang="en-US" altLang="zh-CN" sz="1200" b="1"/>
                        <a:t> Jammer Model</a:t>
                      </a:r>
                      <a:endParaRPr lang="en-US" altLang="zh-CN" sz="1200" b="1"/>
                    </a:p>
                  </a:txBody>
                  <a:tcPr marL="61277" marR="61277" marT="61277" marB="61277" anchor="ctr" anchorCtr="0">
                    <a:lnL w="7620" cap="flat" cmpd="sng">
                      <a:solidFill>
                        <a:srgbClr val="CCCCCC"/>
                      </a:solidFill>
                      <a:prstDash val="solid"/>
                      <a:headEnd type="none" w="med" len="med"/>
                      <a:tailEnd type="none" w="med" len="med"/>
                    </a:lnL>
                    <a:lnR w="7620" cap="flat" cmpd="sng">
                      <a:solidFill>
                        <a:srgbClr val="CCCCCC"/>
                      </a:solidFill>
                      <a:prstDash val="solid"/>
                      <a:headEnd type="none" w="med" len="med"/>
                      <a:tailEnd type="none" w="med" len="med"/>
                    </a:lnR>
                    <a:lnT w="7620" cap="flat" cmpd="sng">
                      <a:solidFill>
                        <a:srgbClr val="CCCCCC"/>
                      </a:solidFill>
                      <a:prstDash val="solid"/>
                      <a:headEnd type="none" w="med" len="med"/>
                      <a:tailEnd type="none" w="med" len="med"/>
                    </a:lnT>
                    <a:lnB w="7620" cap="flat" cmpd="sng">
                      <a:solidFill>
                        <a:srgbClr val="CCCCCC"/>
                      </a:solidFill>
                      <a:prstDash val="solid"/>
                      <a:headEnd type="none" w="med" len="med"/>
                      <a:tailEnd type="none" w="med" len="med"/>
                    </a:lnB>
                    <a:noFill/>
                  </a:tcPr>
                </a:tc>
                <a:tc>
                  <a:txBody>
                    <a:bodyPr/>
                    <a:p>
                      <a:pPr marL="20955" algn="l" rtl="0" eaLnBrk="0">
                        <a:lnSpc>
                          <a:spcPts val="1680"/>
                        </a:lnSpc>
                        <a:buNone/>
                      </a:pPr>
                      <a:r>
                        <a:rPr lang="en-US" altLang="zh-CN" sz="900"/>
                        <a:t>SW-PAJ-1070012750-50C</a:t>
                      </a:r>
                      <a:endParaRPr lang="en-US" altLang="zh-CN" sz="900"/>
                    </a:p>
                  </a:txBody>
                  <a:tcPr marL="61277" marR="61277" marT="61277" marB="61277" anchor="ctr" anchorCtr="0">
                    <a:lnL w="7620" cap="flat" cmpd="sng">
                      <a:solidFill>
                        <a:srgbClr val="CCCCCC"/>
                      </a:solidFill>
                      <a:prstDash val="solid"/>
                      <a:headEnd type="none" w="med" len="med"/>
                      <a:tailEnd type="none" w="med" len="med"/>
                    </a:lnL>
                    <a:lnR w="7620" cap="flat" cmpd="sng">
                      <a:solidFill>
                        <a:srgbClr val="CCCCCC"/>
                      </a:solidFill>
                      <a:prstDash val="solid"/>
                      <a:headEnd type="none" w="med" len="med"/>
                      <a:tailEnd type="none" w="med" len="med"/>
                    </a:lnR>
                    <a:lnT w="7620" cap="flat" cmpd="sng">
                      <a:solidFill>
                        <a:srgbClr val="CCCCCC"/>
                      </a:solidFill>
                      <a:prstDash val="solid"/>
                      <a:headEnd type="none" w="med" len="med"/>
                      <a:tailEnd type="none" w="med" len="med"/>
                    </a:lnT>
                    <a:lnB w="7620" cap="flat" cmpd="sng">
                      <a:solidFill>
                        <a:srgbClr val="CCCCCC"/>
                      </a:solidFill>
                      <a:prstDash val="solid"/>
                      <a:headEnd type="none" w="med" len="med"/>
                      <a:tailEnd type="none" w="med" len="med"/>
                    </a:lnB>
                    <a:noFill/>
                  </a:tcPr>
                </a:tc>
                <a:tc>
                  <a:txBody>
                    <a:bodyPr/>
                    <a:p>
                      <a:pPr algn="l">
                        <a:buNone/>
                      </a:pPr>
                      <a:r>
                        <a:rPr lang="en-US" altLang="zh-CN" sz="900"/>
                        <a:t>10700</a:t>
                      </a:r>
                      <a:r>
                        <a:rPr lang="en-US" altLang="zh-CN" sz="900">
                          <a:sym typeface="+mn-ea"/>
                        </a:rPr>
                        <a:t>–</a:t>
                      </a:r>
                      <a:r>
                        <a:rPr lang="en-US" altLang="zh-CN" sz="900"/>
                        <a:t>12750 </a:t>
                      </a:r>
                      <a:r>
                        <a:rPr lang="en-US" altLang="zh-CN" sz="900">
                          <a:sym typeface="+mn-ea"/>
                        </a:rPr>
                        <a:t>MHz</a:t>
                      </a:r>
                      <a:endParaRPr lang="en-US" altLang="zh-CN" sz="900"/>
                    </a:p>
                  </a:txBody>
                  <a:tcPr marL="61277" marR="61277" marT="61277" marB="61277" anchor="ctr" anchorCtr="0">
                    <a:lnL w="7620" cap="flat" cmpd="sng">
                      <a:solidFill>
                        <a:srgbClr val="CCCCCC"/>
                      </a:solidFill>
                      <a:prstDash val="solid"/>
                      <a:headEnd type="none" w="med" len="med"/>
                      <a:tailEnd type="none" w="med" len="med"/>
                    </a:lnL>
                    <a:lnR w="7620" cap="flat" cmpd="sng">
                      <a:solidFill>
                        <a:srgbClr val="CCCCCC"/>
                      </a:solidFill>
                      <a:prstDash val="solid"/>
                      <a:headEnd type="none" w="med" len="med"/>
                      <a:tailEnd type="none" w="med" len="med"/>
                    </a:lnR>
                    <a:lnT w="7620" cap="flat" cmpd="sng">
                      <a:solidFill>
                        <a:srgbClr val="CCCCCC"/>
                      </a:solidFill>
                      <a:prstDash val="solid"/>
                      <a:headEnd type="none" w="med" len="med"/>
                      <a:tailEnd type="none" w="med" len="med"/>
                    </a:lnT>
                    <a:lnB w="7620" cap="flat" cmpd="sng">
                      <a:solidFill>
                        <a:srgbClr val="CCCCCC"/>
                      </a:solidFill>
                      <a:prstDash val="solid"/>
                      <a:headEnd type="none" w="med" len="med"/>
                      <a:tailEnd type="none" w="med" len="med"/>
                    </a:lnB>
                    <a:noFill/>
                  </a:tcPr>
                </a:tc>
                <a:tc>
                  <a:txBody>
                    <a:bodyPr/>
                    <a:p>
                      <a:pPr algn="l">
                        <a:buNone/>
                      </a:pPr>
                      <a:r>
                        <a:rPr lang="en-US" altLang="zh-CN" sz="900"/>
                        <a:t>100W</a:t>
                      </a:r>
                      <a:endParaRPr lang="en-US" altLang="zh-CN" sz="900"/>
                    </a:p>
                  </a:txBody>
                  <a:tcPr marL="61277" marR="61277" marT="61277" marB="61277" anchor="ctr" anchorCtr="0">
                    <a:lnL w="7620" cap="flat" cmpd="sng">
                      <a:solidFill>
                        <a:srgbClr val="CCCCCC"/>
                      </a:solidFill>
                      <a:prstDash val="solid"/>
                      <a:headEnd type="none" w="med" len="med"/>
                      <a:tailEnd type="none" w="med" len="med"/>
                    </a:lnL>
                    <a:lnR w="7620" cap="flat" cmpd="sng">
                      <a:solidFill>
                        <a:srgbClr val="CCCCCC"/>
                      </a:solidFill>
                      <a:prstDash val="solid"/>
                      <a:headEnd type="none" w="med" len="med"/>
                      <a:tailEnd type="none" w="med" len="med"/>
                    </a:lnR>
                    <a:lnT w="7620" cap="flat" cmpd="sng">
                      <a:solidFill>
                        <a:srgbClr val="CCCCCC"/>
                      </a:solidFill>
                      <a:prstDash val="solid"/>
                      <a:headEnd type="none" w="med" len="med"/>
                      <a:tailEnd type="none" w="med" len="med"/>
                    </a:lnT>
                    <a:lnB w="7620" cap="flat" cmpd="sng">
                      <a:solidFill>
                        <a:srgbClr val="CCCCCC"/>
                      </a:solidFill>
                      <a:prstDash val="solid"/>
                      <a:headEnd type="none" w="med" len="med"/>
                      <a:tailEnd type="none" w="med" len="med"/>
                    </a:lnB>
                    <a:noFill/>
                  </a:tcPr>
                </a:tc>
                <a:tc>
                  <a:txBody>
                    <a:bodyPr/>
                    <a:p>
                      <a:pPr algn="l"/>
                      <a:r>
                        <a:rPr lang="en-US" altLang="zh-CN" sz="900"/>
                        <a:t>28</a:t>
                      </a:r>
                      <a:endParaRPr lang="en-US" altLang="zh-CN" sz="900"/>
                    </a:p>
                  </a:txBody>
                  <a:tcPr marL="61277" marR="61277" marT="61277" marB="61277" anchor="ctr" anchorCtr="0">
                    <a:lnL w="7620" cap="flat" cmpd="sng">
                      <a:solidFill>
                        <a:srgbClr val="CCCCCC"/>
                      </a:solidFill>
                      <a:prstDash val="solid"/>
                      <a:headEnd type="none" w="med" len="med"/>
                      <a:tailEnd type="none" w="med" len="med"/>
                    </a:lnL>
                    <a:lnR w="7620" cap="flat" cmpd="sng">
                      <a:solidFill>
                        <a:srgbClr val="CCCCCC"/>
                      </a:solidFill>
                      <a:prstDash val="solid"/>
                      <a:headEnd type="none" w="med" len="med"/>
                      <a:tailEnd type="none" w="med" len="med"/>
                    </a:lnR>
                    <a:lnT w="7620" cap="flat" cmpd="sng">
                      <a:solidFill>
                        <a:srgbClr val="CCCCCC"/>
                      </a:solidFill>
                      <a:prstDash val="solid"/>
                      <a:headEnd type="none" w="med" len="med"/>
                      <a:tailEnd type="none" w="med" len="med"/>
                    </a:lnT>
                    <a:lnB w="7620" cap="flat" cmpd="sng">
                      <a:solidFill>
                        <a:srgbClr val="CCCCCC"/>
                      </a:solidFill>
                      <a:prstDash val="solid"/>
                      <a:headEnd type="none" w="med" len="med"/>
                      <a:tailEnd type="none" w="med" len="med"/>
                    </a:lnB>
                    <a:noFill/>
                  </a:tcPr>
                </a:tc>
              </a:tr>
              <a:tr h="335280">
                <a:tc vMerge="1">
                  <a:tcPr marL="61277" marR="61277" marT="61277" marB="61277" anchor="ctr" anchorCtr="0">
                    <a:lnL w="7620" cap="flat" cmpd="sng">
                      <a:solidFill>
                        <a:srgbClr val="CCCCCC"/>
                      </a:solidFill>
                      <a:prstDash val="solid"/>
                      <a:headEnd type="none" w="med" len="med"/>
                      <a:tailEnd type="none" w="med" len="med"/>
                    </a:lnL>
                    <a:lnR w="7620" cap="flat" cmpd="sng">
                      <a:solidFill>
                        <a:srgbClr val="CCCCCC"/>
                      </a:solidFill>
                      <a:prstDash val="solid"/>
                      <a:headEnd type="none" w="med" len="med"/>
                      <a:tailEnd type="none" w="med" len="med"/>
                    </a:lnR>
                    <a:lnT w="7620" cap="flat" cmpd="sng">
                      <a:solidFill>
                        <a:srgbClr val="CCCCCC"/>
                      </a:solidFill>
                      <a:prstDash val="solid"/>
                      <a:headEnd type="none" w="med" len="med"/>
                      <a:tailEnd type="none" w="med" len="med"/>
                    </a:lnT>
                    <a:lnB w="7620" cap="flat" cmpd="sng">
                      <a:solidFill>
                        <a:srgbClr val="CCCCCC"/>
                      </a:solidFill>
                      <a:prstDash val="solid"/>
                      <a:headEnd type="none" w="med" len="med"/>
                      <a:tailEnd type="none" w="med" len="med"/>
                    </a:lnB>
                    <a:noFill/>
                  </a:tcPr>
                </a:tc>
                <a:tc>
                  <a:txBody>
                    <a:bodyPr/>
                    <a:p>
                      <a:pPr marL="20955" algn="l" rtl="0" eaLnBrk="0">
                        <a:lnSpc>
                          <a:spcPts val="1680"/>
                        </a:lnSpc>
                        <a:buNone/>
                      </a:pPr>
                      <a:r>
                        <a:rPr sz="900" kern="0" dirty="0">
                          <a:solidFill>
                            <a:srgbClr val="231F20">
                              <a:alpha val="100000"/>
                            </a:srgbClr>
                          </a:solidFill>
                          <a:latin typeface="Arial" panose="020B0604020202020204"/>
                          <a:ea typeface="Arial" panose="020B0604020202020204"/>
                          <a:cs typeface="Arial" panose="020B0604020202020204"/>
                          <a:sym typeface="+mn-ea"/>
                        </a:rPr>
                        <a:t>SW</a:t>
                      </a:r>
                      <a:r>
                        <a:rPr sz="900" kern="0" spc="70" dirty="0">
                          <a:solidFill>
                            <a:srgbClr val="231F20">
                              <a:alpha val="100000"/>
                            </a:srgbClr>
                          </a:solidFill>
                          <a:latin typeface="Arial" panose="020B0604020202020204"/>
                          <a:ea typeface="Arial" panose="020B0604020202020204"/>
                          <a:cs typeface="Arial" panose="020B0604020202020204"/>
                          <a:sym typeface="+mn-ea"/>
                        </a:rPr>
                        <a:t>-</a:t>
                      </a:r>
                      <a:r>
                        <a:rPr sz="900" kern="0" dirty="0">
                          <a:solidFill>
                            <a:srgbClr val="231F20">
                              <a:alpha val="100000"/>
                            </a:srgbClr>
                          </a:solidFill>
                          <a:latin typeface="Arial" panose="020B0604020202020204"/>
                          <a:ea typeface="Arial" panose="020B0604020202020204"/>
                          <a:cs typeface="Arial" panose="020B0604020202020204"/>
                          <a:sym typeface="+mn-ea"/>
                        </a:rPr>
                        <a:t>PS</a:t>
                      </a:r>
                      <a:r>
                        <a:rPr sz="900" kern="0" spc="70" dirty="0">
                          <a:solidFill>
                            <a:srgbClr val="231F20">
                              <a:alpha val="100000"/>
                            </a:srgbClr>
                          </a:solidFill>
                          <a:latin typeface="Arial" panose="020B0604020202020204"/>
                          <a:ea typeface="Arial" panose="020B0604020202020204"/>
                          <a:cs typeface="Arial" panose="020B0604020202020204"/>
                          <a:sym typeface="+mn-ea"/>
                        </a:rPr>
                        <a:t>-1070012800-43C</a:t>
                      </a:r>
                      <a:endParaRPr lang="en-US" altLang="zh-CN" sz="900"/>
                    </a:p>
                  </a:txBody>
                  <a:tcPr marL="61277" marR="61277" marT="61277" marB="61277" anchor="ctr" anchorCtr="0">
                    <a:lnL w="7620" cap="flat" cmpd="sng">
                      <a:solidFill>
                        <a:srgbClr val="CCCCCC"/>
                      </a:solidFill>
                      <a:prstDash val="solid"/>
                      <a:headEnd type="none" w="med" len="med"/>
                      <a:tailEnd type="none" w="med" len="med"/>
                    </a:lnL>
                    <a:lnR w="7620" cap="flat" cmpd="sng">
                      <a:solidFill>
                        <a:srgbClr val="CCCCCC"/>
                      </a:solidFill>
                      <a:prstDash val="solid"/>
                      <a:headEnd type="none" w="med" len="med"/>
                      <a:tailEnd type="none" w="med" len="med"/>
                    </a:lnR>
                    <a:lnT w="7620" cap="flat" cmpd="sng">
                      <a:solidFill>
                        <a:srgbClr val="CCCCCC"/>
                      </a:solidFill>
                      <a:prstDash val="solid"/>
                      <a:headEnd type="none" w="med" len="med"/>
                      <a:tailEnd type="none" w="med" len="med"/>
                    </a:lnT>
                    <a:lnB w="7620" cap="flat" cmpd="sng">
                      <a:solidFill>
                        <a:srgbClr val="CCCCCC"/>
                      </a:solidFill>
                      <a:prstDash val="solid"/>
                      <a:headEnd type="none" w="med" len="med"/>
                      <a:tailEnd type="none" w="med" len="med"/>
                    </a:lnB>
                    <a:noFill/>
                  </a:tcPr>
                </a:tc>
                <a:tc>
                  <a:txBody>
                    <a:bodyPr/>
                    <a:p>
                      <a:pPr algn="l">
                        <a:buNone/>
                      </a:pPr>
                      <a:r>
                        <a:rPr sz="900" kern="0" spc="100" dirty="0">
                          <a:solidFill>
                            <a:srgbClr val="231F20">
                              <a:alpha val="100000"/>
                            </a:srgbClr>
                          </a:solidFill>
                          <a:latin typeface="Arial" panose="020B0604020202020204"/>
                          <a:ea typeface="Arial" panose="020B0604020202020204"/>
                          <a:cs typeface="Arial" panose="020B0604020202020204"/>
                          <a:sym typeface="+mn-ea"/>
                        </a:rPr>
                        <a:t>10.7-12.8</a:t>
                      </a:r>
                      <a:r>
                        <a:rPr sz="900" kern="0" dirty="0">
                          <a:solidFill>
                            <a:srgbClr val="231F20">
                              <a:alpha val="100000"/>
                            </a:srgbClr>
                          </a:solidFill>
                          <a:latin typeface="Arial" panose="020B0604020202020204"/>
                          <a:ea typeface="Arial" panose="020B0604020202020204"/>
                          <a:cs typeface="Arial" panose="020B0604020202020204"/>
                          <a:sym typeface="+mn-ea"/>
                        </a:rPr>
                        <a:t>GHz</a:t>
                      </a:r>
                      <a:endParaRPr lang="en-US" altLang="zh-CN" sz="900"/>
                    </a:p>
                  </a:txBody>
                  <a:tcPr marL="61277" marR="61277" marT="61277" marB="61277" anchor="ctr" anchorCtr="0">
                    <a:lnL w="7620" cap="flat" cmpd="sng">
                      <a:solidFill>
                        <a:srgbClr val="CCCCCC"/>
                      </a:solidFill>
                      <a:prstDash val="solid"/>
                      <a:headEnd type="none" w="med" len="med"/>
                      <a:tailEnd type="none" w="med" len="med"/>
                    </a:lnL>
                    <a:lnR w="7620" cap="flat" cmpd="sng">
                      <a:solidFill>
                        <a:srgbClr val="CCCCCC"/>
                      </a:solidFill>
                      <a:prstDash val="solid"/>
                      <a:headEnd type="none" w="med" len="med"/>
                      <a:tailEnd type="none" w="med" len="med"/>
                    </a:lnR>
                    <a:lnT w="7620" cap="flat" cmpd="sng">
                      <a:solidFill>
                        <a:srgbClr val="CCCCCC"/>
                      </a:solidFill>
                      <a:prstDash val="solid"/>
                      <a:headEnd type="none" w="med" len="med"/>
                      <a:tailEnd type="none" w="med" len="med"/>
                    </a:lnT>
                    <a:lnB w="7620" cap="flat" cmpd="sng">
                      <a:solidFill>
                        <a:srgbClr val="CCCCCC"/>
                      </a:solidFill>
                      <a:prstDash val="solid"/>
                      <a:headEnd type="none" w="med" len="med"/>
                      <a:tailEnd type="none" w="med" len="med"/>
                    </a:lnB>
                    <a:noFill/>
                  </a:tcPr>
                </a:tc>
                <a:tc>
                  <a:txBody>
                    <a:bodyPr/>
                    <a:p>
                      <a:pPr algn="l">
                        <a:buNone/>
                      </a:pPr>
                      <a:r>
                        <a:rPr sz="900" kern="0" spc="100" dirty="0">
                          <a:solidFill>
                            <a:srgbClr val="231F20">
                              <a:alpha val="100000"/>
                            </a:srgbClr>
                          </a:solidFill>
                          <a:latin typeface="Arial" panose="020B0604020202020204"/>
                          <a:ea typeface="Arial" panose="020B0604020202020204"/>
                          <a:cs typeface="Arial" panose="020B0604020202020204"/>
                          <a:sym typeface="+mn-ea"/>
                        </a:rPr>
                        <a:t>20</a:t>
                      </a:r>
                      <a:r>
                        <a:rPr sz="900" kern="0" dirty="0">
                          <a:solidFill>
                            <a:srgbClr val="231F20">
                              <a:alpha val="100000"/>
                            </a:srgbClr>
                          </a:solidFill>
                          <a:latin typeface="Arial" panose="020B0604020202020204"/>
                          <a:ea typeface="Arial" panose="020B0604020202020204"/>
                          <a:cs typeface="Arial" panose="020B0604020202020204"/>
                          <a:sym typeface="+mn-ea"/>
                        </a:rPr>
                        <a:t>W</a:t>
                      </a:r>
                      <a:endParaRPr lang="en-US" altLang="zh-CN" sz="900"/>
                    </a:p>
                  </a:txBody>
                  <a:tcPr marL="61277" marR="61277" marT="61277" marB="61277" anchor="ctr" anchorCtr="0">
                    <a:lnL w="7620" cap="flat" cmpd="sng">
                      <a:solidFill>
                        <a:srgbClr val="CCCCCC"/>
                      </a:solidFill>
                      <a:prstDash val="solid"/>
                      <a:headEnd type="none" w="med" len="med"/>
                      <a:tailEnd type="none" w="med" len="med"/>
                    </a:lnL>
                    <a:lnR w="7620" cap="flat" cmpd="sng">
                      <a:solidFill>
                        <a:srgbClr val="CCCCCC"/>
                      </a:solidFill>
                      <a:prstDash val="solid"/>
                      <a:headEnd type="none" w="med" len="med"/>
                      <a:tailEnd type="none" w="med" len="med"/>
                    </a:lnR>
                    <a:lnT w="7620" cap="flat" cmpd="sng">
                      <a:solidFill>
                        <a:srgbClr val="CCCCCC"/>
                      </a:solidFill>
                      <a:prstDash val="solid"/>
                      <a:headEnd type="none" w="med" len="med"/>
                      <a:tailEnd type="none" w="med" len="med"/>
                    </a:lnT>
                    <a:lnB w="7620" cap="flat" cmpd="sng">
                      <a:solidFill>
                        <a:srgbClr val="CCCCCC"/>
                      </a:solidFill>
                      <a:prstDash val="solid"/>
                      <a:headEnd type="none" w="med" len="med"/>
                      <a:tailEnd type="none" w="med" len="med"/>
                    </a:lnB>
                    <a:noFill/>
                  </a:tcPr>
                </a:tc>
                <a:tc>
                  <a:txBody>
                    <a:bodyPr/>
                    <a:p>
                      <a:pPr algn="l"/>
                      <a:r>
                        <a:rPr lang="en-US" altLang="zh-CN" sz="900"/>
                        <a:t>30</a:t>
                      </a:r>
                      <a:endParaRPr lang="en-US" altLang="zh-CN" sz="900"/>
                    </a:p>
                  </a:txBody>
                  <a:tcPr marL="61277" marR="61277" marT="61277" marB="61277" anchor="ctr" anchorCtr="0">
                    <a:lnL w="7620" cap="flat" cmpd="sng">
                      <a:solidFill>
                        <a:srgbClr val="CCCCCC"/>
                      </a:solidFill>
                      <a:prstDash val="solid"/>
                      <a:headEnd type="none" w="med" len="med"/>
                      <a:tailEnd type="none" w="med" len="med"/>
                    </a:lnL>
                    <a:lnR w="7620" cap="flat" cmpd="sng">
                      <a:solidFill>
                        <a:srgbClr val="CCCCCC"/>
                      </a:solidFill>
                      <a:prstDash val="solid"/>
                      <a:headEnd type="none" w="med" len="med"/>
                      <a:tailEnd type="none" w="med" len="med"/>
                    </a:lnR>
                    <a:lnT w="7620" cap="flat" cmpd="sng">
                      <a:solidFill>
                        <a:srgbClr val="CCCCCC"/>
                      </a:solidFill>
                      <a:prstDash val="solid"/>
                      <a:headEnd type="none" w="med" len="med"/>
                      <a:tailEnd type="none" w="med" len="med"/>
                    </a:lnT>
                    <a:lnB w="7620" cap="flat" cmpd="sng">
                      <a:solidFill>
                        <a:srgbClr val="CCCCCC"/>
                      </a:solidFill>
                      <a:prstDash val="solid"/>
                      <a:headEnd type="none" w="med" len="med"/>
                      <a:tailEnd type="none" w="med" len="med"/>
                    </a:lnB>
                    <a:noFill/>
                  </a:tcPr>
                </a:tc>
              </a:tr>
              <a:tr h="335280">
                <a:tc vMerge="1">
                  <a:tcPr marL="61277" marR="61277" marT="61277" marB="61277" anchor="ctr" anchorCtr="0">
                    <a:lnL w="7620" cap="flat" cmpd="sng">
                      <a:solidFill>
                        <a:srgbClr val="CCCCCC"/>
                      </a:solidFill>
                      <a:prstDash val="solid"/>
                      <a:headEnd type="none" w="med" len="med"/>
                      <a:tailEnd type="none" w="med" len="med"/>
                    </a:lnL>
                    <a:lnR w="7620" cap="flat" cmpd="sng">
                      <a:solidFill>
                        <a:srgbClr val="CCCCCC"/>
                      </a:solidFill>
                      <a:prstDash val="solid"/>
                      <a:headEnd type="none" w="med" len="med"/>
                      <a:tailEnd type="none" w="med" len="med"/>
                    </a:lnR>
                    <a:lnT w="7620" cap="flat" cmpd="sng">
                      <a:solidFill>
                        <a:srgbClr val="CCCCCC"/>
                      </a:solidFill>
                      <a:prstDash val="solid"/>
                      <a:headEnd type="none" w="med" len="med"/>
                      <a:tailEnd type="none" w="med" len="med"/>
                    </a:lnT>
                    <a:lnB w="7620" cap="flat" cmpd="sng">
                      <a:solidFill>
                        <a:srgbClr val="CCCCCC"/>
                      </a:solidFill>
                      <a:prstDash val="solid"/>
                      <a:headEnd type="none" w="med" len="med"/>
                      <a:tailEnd type="none" w="med" len="med"/>
                    </a:lnB>
                    <a:noFill/>
                  </a:tcPr>
                </a:tc>
                <a:tc>
                  <a:txBody>
                    <a:bodyPr/>
                    <a:p>
                      <a:pPr marL="20955" algn="l" rtl="0" eaLnBrk="0">
                        <a:lnSpc>
                          <a:spcPts val="1680"/>
                        </a:lnSpc>
                      </a:pPr>
                      <a:r>
                        <a:rPr sz="900" kern="0" dirty="0">
                          <a:solidFill>
                            <a:srgbClr val="231F20">
                              <a:alpha val="100000"/>
                            </a:srgbClr>
                          </a:solidFill>
                          <a:latin typeface="Arial" panose="020B0604020202020204"/>
                          <a:ea typeface="Arial" panose="020B0604020202020204"/>
                          <a:cs typeface="Arial" panose="020B0604020202020204"/>
                          <a:sym typeface="+mn-ea"/>
                        </a:rPr>
                        <a:t>SW-PS-0</a:t>
                      </a:r>
                      <a:r>
                        <a:rPr sz="900" kern="0" spc="-10" dirty="0">
                          <a:solidFill>
                            <a:srgbClr val="231F20">
                              <a:alpha val="100000"/>
                            </a:srgbClr>
                          </a:solidFill>
                          <a:latin typeface="Arial" panose="020B0604020202020204"/>
                          <a:ea typeface="Arial" panose="020B0604020202020204"/>
                          <a:cs typeface="Arial" panose="020B0604020202020204"/>
                          <a:sym typeface="+mn-ea"/>
                        </a:rPr>
                        <a:t>4002000-47C</a:t>
                      </a:r>
                      <a:endParaRPr lang="en-US" altLang="zh-CN" sz="900"/>
                    </a:p>
                  </a:txBody>
                  <a:tcPr marL="61277" marR="61277" marT="61277" marB="61277" anchor="ctr" anchorCtr="0">
                    <a:lnL w="7620" cap="flat" cmpd="sng">
                      <a:solidFill>
                        <a:srgbClr val="CCCCCC"/>
                      </a:solidFill>
                      <a:prstDash val="solid"/>
                      <a:headEnd type="none" w="med" len="med"/>
                      <a:tailEnd type="none" w="med" len="med"/>
                    </a:lnL>
                    <a:lnR w="7620" cap="flat" cmpd="sng">
                      <a:solidFill>
                        <a:srgbClr val="CCCCCC"/>
                      </a:solidFill>
                      <a:prstDash val="solid"/>
                      <a:headEnd type="none" w="med" len="med"/>
                      <a:tailEnd type="none" w="med" len="med"/>
                    </a:lnR>
                    <a:lnT w="7620" cap="flat" cmpd="sng">
                      <a:solidFill>
                        <a:srgbClr val="CCCCCC"/>
                      </a:solidFill>
                      <a:prstDash val="solid"/>
                      <a:headEnd type="none" w="med" len="med"/>
                      <a:tailEnd type="none" w="med" len="med"/>
                    </a:lnT>
                    <a:lnB w="7620" cap="flat" cmpd="sng">
                      <a:solidFill>
                        <a:srgbClr val="CCCCCC"/>
                      </a:solidFill>
                      <a:prstDash val="solid"/>
                      <a:headEnd type="none" w="med" len="med"/>
                      <a:tailEnd type="none" w="med" len="med"/>
                    </a:lnB>
                    <a:noFill/>
                  </a:tcPr>
                </a:tc>
                <a:tc>
                  <a:txBody>
                    <a:bodyPr/>
                    <a:p>
                      <a:pPr algn="l"/>
                      <a:r>
                        <a:rPr lang="en-US" altLang="zh-CN" sz="900"/>
                        <a:t>2.4–2.5 GHz</a:t>
                      </a:r>
                      <a:endParaRPr lang="en-US" altLang="zh-CN" sz="900"/>
                    </a:p>
                  </a:txBody>
                  <a:tcPr marL="61277" marR="61277" marT="61277" marB="61277" anchor="ctr" anchorCtr="0">
                    <a:lnL w="7620" cap="flat" cmpd="sng">
                      <a:solidFill>
                        <a:srgbClr val="CCCCCC"/>
                      </a:solidFill>
                      <a:prstDash val="solid"/>
                      <a:headEnd type="none" w="med" len="med"/>
                      <a:tailEnd type="none" w="med" len="med"/>
                    </a:lnL>
                    <a:lnR w="7620" cap="flat" cmpd="sng">
                      <a:solidFill>
                        <a:srgbClr val="CCCCCC"/>
                      </a:solidFill>
                      <a:prstDash val="solid"/>
                      <a:headEnd type="none" w="med" len="med"/>
                      <a:tailEnd type="none" w="med" len="med"/>
                    </a:lnR>
                    <a:lnT w="7620" cap="flat" cmpd="sng">
                      <a:solidFill>
                        <a:srgbClr val="CCCCCC"/>
                      </a:solidFill>
                      <a:prstDash val="solid"/>
                      <a:headEnd type="none" w="med" len="med"/>
                      <a:tailEnd type="none" w="med" len="med"/>
                    </a:lnT>
                    <a:lnB w="7620" cap="flat" cmpd="sng">
                      <a:solidFill>
                        <a:srgbClr val="CCCCCC"/>
                      </a:solidFill>
                      <a:prstDash val="solid"/>
                      <a:headEnd type="none" w="med" len="med"/>
                      <a:tailEnd type="none" w="med" len="med"/>
                    </a:lnB>
                    <a:noFill/>
                  </a:tcPr>
                </a:tc>
                <a:tc>
                  <a:txBody>
                    <a:bodyPr/>
                    <a:p>
                      <a:pPr algn="l"/>
                      <a:r>
                        <a:rPr lang="en-US" altLang="zh-CN" sz="900"/>
                        <a:t>100W</a:t>
                      </a:r>
                      <a:endParaRPr lang="en-US" altLang="zh-CN" sz="900"/>
                    </a:p>
                  </a:txBody>
                  <a:tcPr marL="61277" marR="61277" marT="61277" marB="61277" anchor="ctr" anchorCtr="0">
                    <a:lnL w="7620" cap="flat" cmpd="sng">
                      <a:solidFill>
                        <a:srgbClr val="CCCCCC"/>
                      </a:solidFill>
                      <a:prstDash val="solid"/>
                      <a:headEnd type="none" w="med" len="med"/>
                      <a:tailEnd type="none" w="med" len="med"/>
                    </a:lnL>
                    <a:lnR w="7620" cap="flat" cmpd="sng">
                      <a:solidFill>
                        <a:srgbClr val="CCCCCC"/>
                      </a:solidFill>
                      <a:prstDash val="solid"/>
                      <a:headEnd type="none" w="med" len="med"/>
                      <a:tailEnd type="none" w="med" len="med"/>
                    </a:lnR>
                    <a:lnT w="7620" cap="flat" cmpd="sng">
                      <a:solidFill>
                        <a:srgbClr val="CCCCCC"/>
                      </a:solidFill>
                      <a:prstDash val="solid"/>
                      <a:headEnd type="none" w="med" len="med"/>
                      <a:tailEnd type="none" w="med" len="med"/>
                    </a:lnT>
                    <a:lnB w="7620" cap="flat" cmpd="sng">
                      <a:solidFill>
                        <a:srgbClr val="CCCCCC"/>
                      </a:solidFill>
                      <a:prstDash val="solid"/>
                      <a:headEnd type="none" w="med" len="med"/>
                      <a:tailEnd type="none" w="med" len="med"/>
                    </a:lnB>
                    <a:noFill/>
                  </a:tcPr>
                </a:tc>
                <a:tc>
                  <a:txBody>
                    <a:bodyPr/>
                    <a:p>
                      <a:pPr algn="l"/>
                      <a:r>
                        <a:rPr lang="en-US" altLang="zh-CN" sz="900"/>
                        <a:t>32</a:t>
                      </a:r>
                      <a:endParaRPr lang="en-US" altLang="zh-CN" sz="900"/>
                    </a:p>
                  </a:txBody>
                  <a:tcPr marL="61277" marR="61277" marT="61277" marB="61277" anchor="ctr" anchorCtr="0">
                    <a:lnL w="7620" cap="flat" cmpd="sng">
                      <a:solidFill>
                        <a:srgbClr val="CCCCCC"/>
                      </a:solidFill>
                      <a:prstDash val="solid"/>
                      <a:headEnd type="none" w="med" len="med"/>
                      <a:tailEnd type="none" w="med" len="med"/>
                    </a:lnL>
                    <a:lnR w="7620" cap="flat" cmpd="sng">
                      <a:solidFill>
                        <a:srgbClr val="CCCCCC"/>
                      </a:solidFill>
                      <a:prstDash val="solid"/>
                      <a:headEnd type="none" w="med" len="med"/>
                      <a:tailEnd type="none" w="med" len="med"/>
                    </a:lnR>
                    <a:lnT w="7620" cap="flat" cmpd="sng">
                      <a:solidFill>
                        <a:srgbClr val="CCCCCC"/>
                      </a:solidFill>
                      <a:prstDash val="solid"/>
                      <a:headEnd type="none" w="med" len="med"/>
                      <a:tailEnd type="none" w="med" len="med"/>
                    </a:lnT>
                    <a:lnB w="7620" cap="flat" cmpd="sng">
                      <a:solidFill>
                        <a:srgbClr val="CCCCCC"/>
                      </a:solidFill>
                      <a:prstDash val="solid"/>
                      <a:headEnd type="none" w="med" len="med"/>
                      <a:tailEnd type="none" w="med" len="med"/>
                    </a:lnB>
                    <a:noFill/>
                  </a:tcPr>
                </a:tc>
              </a:tr>
              <a:tr h="259080">
                <a:tc vMerge="1">
                  <a:tcPr marL="61277" marR="61277" marT="61277" marB="61277" anchor="ctr" anchorCtr="0">
                    <a:lnL w="7620" cap="flat" cmpd="sng">
                      <a:solidFill>
                        <a:srgbClr val="CCCCCC"/>
                      </a:solidFill>
                      <a:prstDash val="solid"/>
                      <a:headEnd type="none" w="med" len="med"/>
                      <a:tailEnd type="none" w="med" len="med"/>
                    </a:lnL>
                    <a:lnR w="7620" cap="flat" cmpd="sng">
                      <a:solidFill>
                        <a:srgbClr val="CCCCCC"/>
                      </a:solidFill>
                      <a:prstDash val="solid"/>
                      <a:headEnd type="none" w="med" len="med"/>
                      <a:tailEnd type="none" w="med" len="med"/>
                    </a:lnR>
                    <a:lnT w="7620" cap="flat" cmpd="sng">
                      <a:solidFill>
                        <a:srgbClr val="CCCCCC"/>
                      </a:solidFill>
                      <a:prstDash val="solid"/>
                      <a:headEnd type="none" w="med" len="med"/>
                      <a:tailEnd type="none" w="med" len="med"/>
                    </a:lnT>
                    <a:lnB w="7620" cap="flat" cmpd="sng">
                      <a:solidFill>
                        <a:srgbClr val="CCCCCC"/>
                      </a:solidFill>
                      <a:prstDash val="solid"/>
                      <a:headEnd type="none" w="med" len="med"/>
                      <a:tailEnd type="none" w="med" len="med"/>
                    </a:lnB>
                    <a:noFill/>
                  </a:tcPr>
                </a:tc>
                <a:tc>
                  <a:txBody>
                    <a:bodyPr/>
                    <a:p>
                      <a:pPr algn="l"/>
                      <a:r>
                        <a:rPr sz="900" kern="0" dirty="0">
                          <a:solidFill>
                            <a:srgbClr val="231F20">
                              <a:alpha val="100000"/>
                            </a:srgbClr>
                          </a:solidFill>
                          <a:latin typeface="Arial" panose="020B0604020202020204"/>
                          <a:ea typeface="Arial" panose="020B0604020202020204"/>
                          <a:cs typeface="Arial" panose="020B0604020202020204"/>
                          <a:sym typeface="+mn-ea"/>
                        </a:rPr>
                        <a:t>SW-PS-2</a:t>
                      </a:r>
                      <a:r>
                        <a:rPr sz="900" kern="0" spc="-10" dirty="0">
                          <a:solidFill>
                            <a:srgbClr val="231F20">
                              <a:alpha val="100000"/>
                            </a:srgbClr>
                          </a:solidFill>
                          <a:latin typeface="Arial" panose="020B0604020202020204"/>
                          <a:ea typeface="Arial" panose="020B0604020202020204"/>
                          <a:cs typeface="Arial" panose="020B0604020202020204"/>
                          <a:sym typeface="+mn-ea"/>
                        </a:rPr>
                        <a:t>4002500-50C</a:t>
                      </a:r>
                      <a:endParaRPr lang="en-US" altLang="zh-CN" sz="900"/>
                    </a:p>
                  </a:txBody>
                  <a:tcPr marL="61277" marR="61277" marT="61277" marB="61277" anchor="ctr" anchorCtr="0">
                    <a:lnL w="7620" cap="flat" cmpd="sng">
                      <a:solidFill>
                        <a:srgbClr val="CCCCCC"/>
                      </a:solidFill>
                      <a:prstDash val="solid"/>
                      <a:headEnd type="none" w="med" len="med"/>
                      <a:tailEnd type="none" w="med" len="med"/>
                    </a:lnL>
                    <a:lnR w="7620" cap="flat" cmpd="sng">
                      <a:solidFill>
                        <a:srgbClr val="CCCCCC"/>
                      </a:solidFill>
                      <a:prstDash val="solid"/>
                      <a:headEnd type="none" w="med" len="med"/>
                      <a:tailEnd type="none" w="med" len="med"/>
                    </a:lnR>
                    <a:lnT w="7620" cap="flat" cmpd="sng">
                      <a:solidFill>
                        <a:srgbClr val="CCCCCC"/>
                      </a:solidFill>
                      <a:prstDash val="solid"/>
                      <a:headEnd type="none" w="med" len="med"/>
                      <a:tailEnd type="none" w="med" len="med"/>
                    </a:lnT>
                    <a:lnB w="7620" cap="flat" cmpd="sng">
                      <a:solidFill>
                        <a:srgbClr val="CCCCCC"/>
                      </a:solidFill>
                      <a:prstDash val="solid"/>
                      <a:headEnd type="none" w="med" len="med"/>
                      <a:tailEnd type="none" w="med" len="med"/>
                    </a:lnB>
                    <a:noFill/>
                  </a:tcPr>
                </a:tc>
                <a:tc>
                  <a:txBody>
                    <a:bodyPr/>
                    <a:p>
                      <a:pPr algn="l"/>
                      <a:r>
                        <a:rPr lang="en-US" altLang="zh-CN" sz="900"/>
                        <a:t>0.4–2 GHz</a:t>
                      </a:r>
                      <a:endParaRPr lang="en-US" altLang="zh-CN" sz="900"/>
                    </a:p>
                  </a:txBody>
                  <a:tcPr marL="61277" marR="61277" marT="61277" marB="61277" anchor="ctr" anchorCtr="0">
                    <a:lnL w="7620" cap="flat" cmpd="sng">
                      <a:solidFill>
                        <a:srgbClr val="CCCCCC"/>
                      </a:solidFill>
                      <a:prstDash val="solid"/>
                      <a:headEnd type="none" w="med" len="med"/>
                      <a:tailEnd type="none" w="med" len="med"/>
                    </a:lnL>
                    <a:lnR w="7620" cap="flat" cmpd="sng">
                      <a:solidFill>
                        <a:srgbClr val="CCCCCC"/>
                      </a:solidFill>
                      <a:prstDash val="solid"/>
                      <a:headEnd type="none" w="med" len="med"/>
                      <a:tailEnd type="none" w="med" len="med"/>
                    </a:lnR>
                    <a:lnT w="7620" cap="flat" cmpd="sng">
                      <a:solidFill>
                        <a:srgbClr val="CCCCCC"/>
                      </a:solidFill>
                      <a:prstDash val="solid"/>
                      <a:headEnd type="none" w="med" len="med"/>
                      <a:tailEnd type="none" w="med" len="med"/>
                    </a:lnT>
                    <a:lnB w="7620" cap="flat" cmpd="sng">
                      <a:solidFill>
                        <a:srgbClr val="CCCCCC"/>
                      </a:solidFill>
                      <a:prstDash val="solid"/>
                      <a:headEnd type="none" w="med" len="med"/>
                      <a:tailEnd type="none" w="med" len="med"/>
                    </a:lnB>
                    <a:noFill/>
                  </a:tcPr>
                </a:tc>
                <a:tc>
                  <a:txBody>
                    <a:bodyPr/>
                    <a:p>
                      <a:pPr algn="l"/>
                      <a:r>
                        <a:rPr lang="en-US" altLang="zh-CN" sz="900"/>
                        <a:t>50W</a:t>
                      </a:r>
                      <a:endParaRPr lang="en-US" altLang="zh-CN" sz="900"/>
                    </a:p>
                  </a:txBody>
                  <a:tcPr marL="61277" marR="61277" marT="61277" marB="61277" anchor="ctr" anchorCtr="0">
                    <a:lnL w="7620" cap="flat" cmpd="sng">
                      <a:solidFill>
                        <a:srgbClr val="CCCCCC"/>
                      </a:solidFill>
                      <a:prstDash val="solid"/>
                      <a:headEnd type="none" w="med" len="med"/>
                      <a:tailEnd type="none" w="med" len="med"/>
                    </a:lnL>
                    <a:lnR w="7620" cap="flat" cmpd="sng">
                      <a:solidFill>
                        <a:srgbClr val="CCCCCC"/>
                      </a:solidFill>
                      <a:prstDash val="solid"/>
                      <a:headEnd type="none" w="med" len="med"/>
                      <a:tailEnd type="none" w="med" len="med"/>
                    </a:lnR>
                    <a:lnT w="7620" cap="flat" cmpd="sng">
                      <a:solidFill>
                        <a:srgbClr val="CCCCCC"/>
                      </a:solidFill>
                      <a:prstDash val="solid"/>
                      <a:headEnd type="none" w="med" len="med"/>
                      <a:tailEnd type="none" w="med" len="med"/>
                    </a:lnT>
                    <a:lnB w="7620" cap="flat" cmpd="sng">
                      <a:solidFill>
                        <a:srgbClr val="CCCCCC"/>
                      </a:solidFill>
                      <a:prstDash val="solid"/>
                      <a:headEnd type="none" w="med" len="med"/>
                      <a:tailEnd type="none" w="med" len="med"/>
                    </a:lnB>
                    <a:noFill/>
                  </a:tcPr>
                </a:tc>
                <a:tc>
                  <a:txBody>
                    <a:bodyPr/>
                    <a:p>
                      <a:pPr algn="l"/>
                      <a:r>
                        <a:rPr lang="en-US" altLang="zh-CN" sz="900"/>
                        <a:t>34</a:t>
                      </a:r>
                      <a:endParaRPr lang="en-US" altLang="zh-CN" sz="900"/>
                    </a:p>
                  </a:txBody>
                  <a:tcPr marL="61277" marR="61277" marT="61277" marB="61277" anchor="ctr" anchorCtr="0">
                    <a:lnL w="7620" cap="flat" cmpd="sng">
                      <a:solidFill>
                        <a:srgbClr val="CCCCCC"/>
                      </a:solidFill>
                      <a:prstDash val="solid"/>
                      <a:headEnd type="none" w="med" len="med"/>
                      <a:tailEnd type="none" w="med" len="med"/>
                    </a:lnL>
                    <a:lnR w="7620" cap="flat" cmpd="sng">
                      <a:solidFill>
                        <a:srgbClr val="CCCCCC"/>
                      </a:solidFill>
                      <a:prstDash val="solid"/>
                      <a:headEnd type="none" w="med" len="med"/>
                      <a:tailEnd type="none" w="med" len="med"/>
                    </a:lnR>
                    <a:lnT w="7620" cap="flat" cmpd="sng">
                      <a:solidFill>
                        <a:srgbClr val="CCCCCC"/>
                      </a:solidFill>
                      <a:prstDash val="solid"/>
                      <a:headEnd type="none" w="med" len="med"/>
                      <a:tailEnd type="none" w="med" len="med"/>
                    </a:lnT>
                    <a:lnB w="7620" cap="flat" cmpd="sng">
                      <a:solidFill>
                        <a:srgbClr val="CCCCCC"/>
                      </a:solidFill>
                      <a:prstDash val="solid"/>
                      <a:headEnd type="none" w="med" len="med"/>
                      <a:tailEnd type="none" w="med" len="med"/>
                    </a:lnB>
                    <a:noFill/>
                  </a:tcPr>
                </a:tc>
              </a:tr>
              <a:tr h="330200">
                <a:tc vMerge="1">
                  <a:tcPr marL="61277" marR="61277" marT="61277" marB="61277" anchor="ctr" anchorCtr="0">
                    <a:lnL w="7620" cap="flat" cmpd="sng">
                      <a:solidFill>
                        <a:srgbClr val="CCCCCC"/>
                      </a:solidFill>
                      <a:prstDash val="solid"/>
                      <a:headEnd type="none" w="med" len="med"/>
                      <a:tailEnd type="none" w="med" len="med"/>
                    </a:lnL>
                    <a:lnR w="7620" cap="flat" cmpd="sng">
                      <a:solidFill>
                        <a:srgbClr val="CCCCCC"/>
                      </a:solidFill>
                      <a:prstDash val="solid"/>
                      <a:headEnd type="none" w="med" len="med"/>
                      <a:tailEnd type="none" w="med" len="med"/>
                    </a:lnR>
                    <a:lnT w="7620" cap="flat" cmpd="sng">
                      <a:solidFill>
                        <a:srgbClr val="CCCCCC"/>
                      </a:solidFill>
                      <a:prstDash val="solid"/>
                      <a:headEnd type="none" w="med" len="med"/>
                      <a:tailEnd type="none" w="med" len="med"/>
                    </a:lnT>
                    <a:lnB w="7620" cap="flat" cmpd="sng">
                      <a:solidFill>
                        <a:srgbClr val="CCCCCC"/>
                      </a:solidFill>
                      <a:prstDash val="solid"/>
                      <a:headEnd type="none" w="med" len="med"/>
                      <a:tailEnd type="none" w="med" len="med"/>
                    </a:lnB>
                    <a:noFill/>
                  </a:tcPr>
                </a:tc>
                <a:tc>
                  <a:txBody>
                    <a:bodyPr/>
                    <a:p>
                      <a:pPr indent="0" algn="l" rtl="0" eaLnBrk="0" fontAlgn="auto">
                        <a:lnSpc>
                          <a:spcPts val="1640"/>
                        </a:lnSpc>
                        <a:spcBef>
                          <a:spcPts val="200"/>
                        </a:spcBef>
                      </a:pPr>
                      <a:r>
                        <a:rPr lang="en-US" altLang="zh-CN" sz="900"/>
                        <a:t>SW-PS-57205860-51C</a:t>
                      </a:r>
                      <a:endParaRPr lang="en-US" altLang="zh-CN" sz="900"/>
                    </a:p>
                  </a:txBody>
                  <a:tcPr marL="61277" marR="61277" marT="61277" marB="61277" anchor="ctr" anchorCtr="0">
                    <a:lnL w="7620" cap="flat" cmpd="sng">
                      <a:solidFill>
                        <a:srgbClr val="CCCCCC"/>
                      </a:solidFill>
                      <a:prstDash val="solid"/>
                      <a:headEnd type="none" w="med" len="med"/>
                      <a:tailEnd type="none" w="med" len="med"/>
                    </a:lnL>
                    <a:lnR w="7620" cap="flat" cmpd="sng">
                      <a:solidFill>
                        <a:srgbClr val="CCCCCC"/>
                      </a:solidFill>
                      <a:prstDash val="solid"/>
                      <a:headEnd type="none" w="med" len="med"/>
                      <a:tailEnd type="none" w="med" len="med"/>
                    </a:lnR>
                    <a:lnT w="7620" cap="flat" cmpd="sng">
                      <a:solidFill>
                        <a:srgbClr val="CCCCCC"/>
                      </a:solidFill>
                      <a:prstDash val="solid"/>
                      <a:headEnd type="none" w="med" len="med"/>
                      <a:tailEnd type="none" w="med" len="med"/>
                    </a:lnT>
                    <a:lnB w="7620" cap="flat" cmpd="sng">
                      <a:solidFill>
                        <a:srgbClr val="CCCCCC"/>
                      </a:solidFill>
                      <a:prstDash val="solid"/>
                      <a:headEnd type="none" w="med" len="med"/>
                      <a:tailEnd type="none" w="med" len="med"/>
                    </a:lnB>
                    <a:noFill/>
                  </a:tcPr>
                </a:tc>
                <a:tc>
                  <a:txBody>
                    <a:bodyPr/>
                    <a:p>
                      <a:pPr algn="l"/>
                      <a:r>
                        <a:rPr lang="en-US" altLang="zh-CN" sz="900"/>
                        <a:t>5.72–5.86 GHz</a:t>
                      </a:r>
                      <a:endParaRPr lang="en-US" altLang="zh-CN" sz="900"/>
                    </a:p>
                  </a:txBody>
                  <a:tcPr marL="61277" marR="61277" marT="61277" marB="61277" anchor="ctr" anchorCtr="0">
                    <a:lnL w="7620" cap="flat" cmpd="sng">
                      <a:solidFill>
                        <a:srgbClr val="CCCCCC"/>
                      </a:solidFill>
                      <a:prstDash val="solid"/>
                      <a:headEnd type="none" w="med" len="med"/>
                      <a:tailEnd type="none" w="med" len="med"/>
                    </a:lnL>
                    <a:lnR w="7620" cap="flat" cmpd="sng">
                      <a:solidFill>
                        <a:srgbClr val="CCCCCC"/>
                      </a:solidFill>
                      <a:prstDash val="solid"/>
                      <a:headEnd type="none" w="med" len="med"/>
                      <a:tailEnd type="none" w="med" len="med"/>
                    </a:lnR>
                    <a:lnT w="7620" cap="flat" cmpd="sng">
                      <a:solidFill>
                        <a:srgbClr val="CCCCCC"/>
                      </a:solidFill>
                      <a:prstDash val="solid"/>
                      <a:headEnd type="none" w="med" len="med"/>
                      <a:tailEnd type="none" w="med" len="med"/>
                    </a:lnT>
                    <a:lnB w="7620" cap="flat" cmpd="sng">
                      <a:solidFill>
                        <a:srgbClr val="CCCCCC"/>
                      </a:solidFill>
                      <a:prstDash val="solid"/>
                      <a:headEnd type="none" w="med" len="med"/>
                      <a:tailEnd type="none" w="med" len="med"/>
                    </a:lnB>
                    <a:noFill/>
                  </a:tcPr>
                </a:tc>
                <a:tc>
                  <a:txBody>
                    <a:bodyPr/>
                    <a:p>
                      <a:pPr algn="l"/>
                      <a:r>
                        <a:rPr lang="en-US" altLang="zh-CN" sz="900"/>
                        <a:t>130W</a:t>
                      </a:r>
                      <a:endParaRPr lang="en-US" altLang="zh-CN" sz="900"/>
                    </a:p>
                  </a:txBody>
                  <a:tcPr marL="61277" marR="61277" marT="61277" marB="61277" anchor="ctr" anchorCtr="0">
                    <a:lnL w="7620" cap="flat" cmpd="sng">
                      <a:solidFill>
                        <a:srgbClr val="CCCCCC"/>
                      </a:solidFill>
                      <a:prstDash val="solid"/>
                      <a:headEnd type="none" w="med" len="med"/>
                      <a:tailEnd type="none" w="med" len="med"/>
                    </a:lnL>
                    <a:lnR w="7620" cap="flat" cmpd="sng">
                      <a:solidFill>
                        <a:srgbClr val="CCCCCC"/>
                      </a:solidFill>
                      <a:prstDash val="solid"/>
                      <a:headEnd type="none" w="med" len="med"/>
                      <a:tailEnd type="none" w="med" len="med"/>
                    </a:lnR>
                    <a:lnT w="7620" cap="flat" cmpd="sng">
                      <a:solidFill>
                        <a:srgbClr val="CCCCCC"/>
                      </a:solidFill>
                      <a:prstDash val="solid"/>
                      <a:headEnd type="none" w="med" len="med"/>
                      <a:tailEnd type="none" w="med" len="med"/>
                    </a:lnT>
                    <a:lnB w="7620" cap="flat" cmpd="sng">
                      <a:solidFill>
                        <a:srgbClr val="CCCCCC"/>
                      </a:solidFill>
                      <a:prstDash val="solid"/>
                      <a:headEnd type="none" w="med" len="med"/>
                      <a:tailEnd type="none" w="med" len="med"/>
                    </a:lnB>
                    <a:noFill/>
                  </a:tcPr>
                </a:tc>
                <a:tc>
                  <a:txBody>
                    <a:bodyPr/>
                    <a:p>
                      <a:pPr algn="l"/>
                      <a:r>
                        <a:rPr lang="en-US" altLang="zh-CN" sz="900"/>
                        <a:t>36</a:t>
                      </a:r>
                      <a:endParaRPr lang="en-US" altLang="zh-CN" sz="900"/>
                    </a:p>
                  </a:txBody>
                  <a:tcPr marL="61277" marR="61277" marT="61277" marB="61277" anchor="ctr" anchorCtr="0">
                    <a:lnL w="7620" cap="flat" cmpd="sng">
                      <a:solidFill>
                        <a:srgbClr val="CCCCCC"/>
                      </a:solidFill>
                      <a:prstDash val="solid"/>
                      <a:headEnd type="none" w="med" len="med"/>
                      <a:tailEnd type="none" w="med" len="med"/>
                    </a:lnL>
                    <a:lnR w="7620" cap="flat" cmpd="sng">
                      <a:solidFill>
                        <a:srgbClr val="CCCCCC"/>
                      </a:solidFill>
                      <a:prstDash val="solid"/>
                      <a:headEnd type="none" w="med" len="med"/>
                      <a:tailEnd type="none" w="med" len="med"/>
                    </a:lnR>
                    <a:lnT w="7620" cap="flat" cmpd="sng">
                      <a:solidFill>
                        <a:srgbClr val="CCCCCC"/>
                      </a:solidFill>
                      <a:prstDash val="solid"/>
                      <a:headEnd type="none" w="med" len="med"/>
                      <a:tailEnd type="none" w="med" len="med"/>
                    </a:lnT>
                    <a:lnB w="7620" cap="flat" cmpd="sng">
                      <a:solidFill>
                        <a:srgbClr val="CCCCCC"/>
                      </a:solidFill>
                      <a:prstDash val="solid"/>
                      <a:headEnd type="none" w="med" len="med"/>
                      <a:tailEnd type="none" w="med" len="med"/>
                    </a:lnB>
                    <a:noFill/>
                  </a:tcPr>
                </a:tc>
              </a:tr>
              <a:tr h="330200">
                <a:tc vMerge="1">
                  <a:tcPr marL="61277" marR="61277" marT="61277" marB="61277" anchor="ctr" anchorCtr="0">
                    <a:lnL w="7620" cap="flat" cmpd="sng">
                      <a:solidFill>
                        <a:srgbClr val="CCCCCC"/>
                      </a:solidFill>
                      <a:prstDash val="solid"/>
                      <a:headEnd type="none" w="med" len="med"/>
                      <a:tailEnd type="none" w="med" len="med"/>
                    </a:lnL>
                    <a:lnR w="7620" cap="flat" cmpd="sng">
                      <a:solidFill>
                        <a:srgbClr val="CCCCCC"/>
                      </a:solidFill>
                      <a:prstDash val="solid"/>
                      <a:headEnd type="none" w="med" len="med"/>
                      <a:tailEnd type="none" w="med" len="med"/>
                    </a:lnR>
                    <a:lnT w="7620" cap="flat" cmpd="sng">
                      <a:solidFill>
                        <a:srgbClr val="CCCCCC"/>
                      </a:solidFill>
                      <a:prstDash val="solid"/>
                      <a:headEnd type="none" w="med" len="med"/>
                      <a:tailEnd type="none" w="med" len="med"/>
                    </a:lnT>
                    <a:lnB w="7620" cap="flat" cmpd="sng">
                      <a:solidFill>
                        <a:srgbClr val="CCCCCC"/>
                      </a:solidFill>
                      <a:prstDash val="solid"/>
                      <a:headEnd type="none" w="med" len="med"/>
                      <a:tailEnd type="none" w="med" len="med"/>
                    </a:lnB>
                    <a:noFill/>
                  </a:tcPr>
                </a:tc>
                <a:tc>
                  <a:txBody>
                    <a:bodyPr/>
                    <a:p>
                      <a:pPr indent="0" algn="l" rtl="0" eaLnBrk="0" fontAlgn="auto">
                        <a:lnSpc>
                          <a:spcPts val="1640"/>
                        </a:lnSpc>
                        <a:spcBef>
                          <a:spcPts val="200"/>
                        </a:spcBef>
                      </a:pPr>
                      <a:r>
                        <a:rPr lang="en-US" altLang="zh-CN" sz="900">
                          <a:sym typeface="+mn-ea"/>
                        </a:rPr>
                        <a:t>SW-JS-600010000-50C</a:t>
                      </a:r>
                      <a:endParaRPr lang="en-US" altLang="zh-CN" sz="900"/>
                    </a:p>
                  </a:txBody>
                  <a:tcPr marL="61277" marR="61277" marT="61277" marB="61277" anchor="ctr" anchorCtr="0">
                    <a:lnL w="7620" cap="flat" cmpd="sng">
                      <a:solidFill>
                        <a:srgbClr val="CCCCCC"/>
                      </a:solidFill>
                      <a:prstDash val="solid"/>
                      <a:headEnd type="none" w="med" len="med"/>
                      <a:tailEnd type="none" w="med" len="med"/>
                    </a:lnL>
                    <a:lnR w="7620" cap="flat" cmpd="sng">
                      <a:solidFill>
                        <a:srgbClr val="CCCCCC"/>
                      </a:solidFill>
                      <a:prstDash val="solid"/>
                      <a:headEnd type="none" w="med" len="med"/>
                      <a:tailEnd type="none" w="med" len="med"/>
                    </a:lnR>
                    <a:lnT w="7620" cap="flat" cmpd="sng">
                      <a:solidFill>
                        <a:srgbClr val="CCCCCC"/>
                      </a:solidFill>
                      <a:prstDash val="solid"/>
                      <a:headEnd type="none" w="med" len="med"/>
                      <a:tailEnd type="none" w="med" len="med"/>
                    </a:lnT>
                    <a:lnB w="7620" cap="flat" cmpd="sng">
                      <a:solidFill>
                        <a:srgbClr val="CCCCCC"/>
                      </a:solidFill>
                      <a:prstDash val="solid"/>
                      <a:headEnd type="none" w="med" len="med"/>
                      <a:tailEnd type="none" w="med" len="med"/>
                    </a:lnB>
                    <a:noFill/>
                  </a:tcPr>
                </a:tc>
                <a:tc>
                  <a:txBody>
                    <a:bodyPr/>
                    <a:p>
                      <a:pPr algn="l">
                        <a:buNone/>
                      </a:pPr>
                      <a:r>
                        <a:rPr lang="en-US" altLang="zh-CN" sz="900"/>
                        <a:t>6</a:t>
                      </a:r>
                      <a:r>
                        <a:rPr lang="en-US" altLang="zh-CN" sz="900">
                          <a:sym typeface="+mn-ea"/>
                        </a:rPr>
                        <a:t>–10 GHz</a:t>
                      </a:r>
                      <a:endParaRPr lang="en-US" altLang="zh-CN" sz="900"/>
                    </a:p>
                  </a:txBody>
                  <a:tcPr marL="61277" marR="61277" marT="61277" marB="61277" anchor="ctr" anchorCtr="0">
                    <a:lnL w="7620" cap="flat" cmpd="sng">
                      <a:solidFill>
                        <a:srgbClr val="CCCCCC"/>
                      </a:solidFill>
                      <a:prstDash val="solid"/>
                      <a:headEnd type="none" w="med" len="med"/>
                      <a:tailEnd type="none" w="med" len="med"/>
                    </a:lnL>
                    <a:lnR w="7620" cap="flat" cmpd="sng">
                      <a:solidFill>
                        <a:srgbClr val="CCCCCC"/>
                      </a:solidFill>
                      <a:prstDash val="solid"/>
                      <a:headEnd type="none" w="med" len="med"/>
                      <a:tailEnd type="none" w="med" len="med"/>
                    </a:lnR>
                    <a:lnT w="7620" cap="flat" cmpd="sng">
                      <a:solidFill>
                        <a:srgbClr val="CCCCCC"/>
                      </a:solidFill>
                      <a:prstDash val="solid"/>
                      <a:headEnd type="none" w="med" len="med"/>
                      <a:tailEnd type="none" w="med" len="med"/>
                    </a:lnT>
                    <a:lnB w="7620" cap="flat" cmpd="sng">
                      <a:solidFill>
                        <a:srgbClr val="CCCCCC"/>
                      </a:solidFill>
                      <a:prstDash val="solid"/>
                      <a:headEnd type="none" w="med" len="med"/>
                      <a:tailEnd type="none" w="med" len="med"/>
                    </a:lnB>
                    <a:noFill/>
                  </a:tcPr>
                </a:tc>
                <a:tc>
                  <a:txBody>
                    <a:bodyPr/>
                    <a:p>
                      <a:pPr algn="l">
                        <a:buNone/>
                      </a:pPr>
                      <a:r>
                        <a:rPr lang="en-US" altLang="zh-CN" sz="900">
                          <a:sym typeface="+mn-ea"/>
                        </a:rPr>
                        <a:t>100W</a:t>
                      </a:r>
                      <a:endParaRPr lang="en-US" altLang="zh-CN" sz="900"/>
                    </a:p>
                  </a:txBody>
                  <a:tcPr marL="61277" marR="61277" marT="61277" marB="61277" anchor="ctr" anchorCtr="0">
                    <a:lnL w="7620" cap="flat" cmpd="sng">
                      <a:solidFill>
                        <a:srgbClr val="CCCCCC"/>
                      </a:solidFill>
                      <a:prstDash val="solid"/>
                      <a:headEnd type="none" w="med" len="med"/>
                      <a:tailEnd type="none" w="med" len="med"/>
                    </a:lnL>
                    <a:lnR w="7620" cap="flat" cmpd="sng">
                      <a:solidFill>
                        <a:srgbClr val="CCCCCC"/>
                      </a:solidFill>
                      <a:prstDash val="solid"/>
                      <a:headEnd type="none" w="med" len="med"/>
                      <a:tailEnd type="none" w="med" len="med"/>
                    </a:lnR>
                    <a:lnT w="7620" cap="flat" cmpd="sng">
                      <a:solidFill>
                        <a:srgbClr val="CCCCCC"/>
                      </a:solidFill>
                      <a:prstDash val="solid"/>
                      <a:headEnd type="none" w="med" len="med"/>
                      <a:tailEnd type="none" w="med" len="med"/>
                    </a:lnT>
                    <a:lnB w="7620" cap="flat" cmpd="sng">
                      <a:solidFill>
                        <a:srgbClr val="CCCCCC"/>
                      </a:solidFill>
                      <a:prstDash val="solid"/>
                      <a:headEnd type="none" w="med" len="med"/>
                      <a:tailEnd type="none" w="med" len="med"/>
                    </a:lnB>
                    <a:noFill/>
                  </a:tcPr>
                </a:tc>
                <a:tc>
                  <a:txBody>
                    <a:bodyPr/>
                    <a:p>
                      <a:pPr algn="l"/>
                      <a:r>
                        <a:rPr lang="en-US" altLang="zh-CN" sz="900"/>
                        <a:t>38</a:t>
                      </a:r>
                      <a:endParaRPr lang="en-US" altLang="zh-CN" sz="900"/>
                    </a:p>
                  </a:txBody>
                  <a:tcPr marL="61277" marR="61277" marT="61277" marB="61277" anchor="ctr" anchorCtr="0">
                    <a:lnL w="7620" cap="flat" cmpd="sng">
                      <a:solidFill>
                        <a:srgbClr val="CCCCCC"/>
                      </a:solidFill>
                      <a:prstDash val="solid"/>
                      <a:headEnd type="none" w="med" len="med"/>
                      <a:tailEnd type="none" w="med" len="med"/>
                    </a:lnL>
                    <a:lnR w="7620" cap="flat" cmpd="sng">
                      <a:solidFill>
                        <a:srgbClr val="CCCCCC"/>
                      </a:solidFill>
                      <a:prstDash val="solid"/>
                      <a:headEnd type="none" w="med" len="med"/>
                      <a:tailEnd type="none" w="med" len="med"/>
                    </a:lnR>
                    <a:lnT w="7620" cap="flat" cmpd="sng">
                      <a:solidFill>
                        <a:srgbClr val="CCCCCC"/>
                      </a:solidFill>
                      <a:prstDash val="solid"/>
                      <a:headEnd type="none" w="med" len="med"/>
                      <a:tailEnd type="none" w="med" len="med"/>
                    </a:lnT>
                    <a:lnB w="7620" cap="flat" cmpd="sng">
                      <a:solidFill>
                        <a:srgbClr val="CCCCCC"/>
                      </a:solidFill>
                      <a:prstDash val="solid"/>
                      <a:headEnd type="none" w="med" len="med"/>
                      <a:tailEnd type="none" w="med" len="med"/>
                    </a:lnB>
                    <a:noFill/>
                  </a:tcPr>
                </a:tc>
              </a:tr>
              <a:tr h="330200">
                <a:tc rowSpan="3">
                  <a:txBody>
                    <a:bodyPr/>
                    <a:p>
                      <a:pPr algn="l"/>
                      <a:r>
                        <a:rPr lang="zh-CN" altLang="en-US" sz="1200" b="1">
                          <a:ea typeface="宋体" panose="02010600030101010101" pitchFamily="2" charset="-122"/>
                        </a:rPr>
                        <a:t>变频</a:t>
                      </a:r>
                      <a:r>
                        <a:rPr lang="zh-CN" altLang="en-US" sz="1200" b="1"/>
                        <a:t>模块</a:t>
                      </a:r>
                      <a:r>
                        <a:rPr lang="en-US" altLang="zh-CN" sz="1200" b="1"/>
                        <a:t>&amp;TRM&amp;BUC</a:t>
                      </a:r>
                      <a:endParaRPr lang="en-US" altLang="zh-CN" sz="1200" b="1"/>
                    </a:p>
                  </a:txBody>
                  <a:tcPr marL="61277" marR="61277" marT="61277" marB="61277" anchor="ctr" anchorCtr="0">
                    <a:lnL w="7620" cap="flat" cmpd="sng">
                      <a:solidFill>
                        <a:srgbClr val="CCCCCC"/>
                      </a:solidFill>
                      <a:prstDash val="solid"/>
                      <a:headEnd type="none" w="med" len="med"/>
                      <a:tailEnd type="none" w="med" len="med"/>
                    </a:lnL>
                    <a:lnR w="7620" cap="flat" cmpd="sng">
                      <a:solidFill>
                        <a:srgbClr val="CCCCCC"/>
                      </a:solidFill>
                      <a:prstDash val="solid"/>
                      <a:headEnd type="none" w="med" len="med"/>
                      <a:tailEnd type="none" w="med" len="med"/>
                    </a:lnR>
                    <a:lnT w="7620" cap="flat" cmpd="sng">
                      <a:solidFill>
                        <a:srgbClr val="CCCCCC"/>
                      </a:solidFill>
                      <a:prstDash val="solid"/>
                      <a:headEnd type="none" w="med" len="med"/>
                      <a:tailEnd type="none" w="med" len="med"/>
                    </a:lnT>
                    <a:lnB w="7620" cap="flat" cmpd="sng">
                      <a:solidFill>
                        <a:srgbClr val="CCCCCC"/>
                      </a:solidFill>
                      <a:prstDash val="solid"/>
                      <a:headEnd type="none" w="med" len="med"/>
                      <a:tailEnd type="none" w="med" len="med"/>
                    </a:lnB>
                    <a:noFill/>
                  </a:tcPr>
                </a:tc>
                <a:tc>
                  <a:txBody>
                    <a:bodyPr/>
                    <a:p>
                      <a:pPr indent="0" algn="l" rtl="0" eaLnBrk="0" fontAlgn="auto">
                        <a:lnSpc>
                          <a:spcPts val="1640"/>
                        </a:lnSpc>
                        <a:spcBef>
                          <a:spcPts val="200"/>
                        </a:spcBef>
                      </a:pPr>
                      <a:r>
                        <a:rPr sz="900" kern="0" dirty="0">
                          <a:solidFill>
                            <a:srgbClr val="231F20">
                              <a:alpha val="100000"/>
                            </a:srgbClr>
                          </a:solidFill>
                          <a:latin typeface="Arial" panose="020B0604020202020204"/>
                          <a:ea typeface="Arial" panose="020B0604020202020204"/>
                          <a:cs typeface="Arial" panose="020B0604020202020204"/>
                          <a:sym typeface="+mn-ea"/>
                        </a:rPr>
                        <a:t>SW-TRM-100012</a:t>
                      </a:r>
                      <a:r>
                        <a:rPr sz="900" kern="0" spc="-10" dirty="0">
                          <a:solidFill>
                            <a:srgbClr val="231F20">
                              <a:alpha val="100000"/>
                            </a:srgbClr>
                          </a:solidFill>
                          <a:latin typeface="Arial" panose="020B0604020202020204"/>
                          <a:ea typeface="Arial" panose="020B0604020202020204"/>
                          <a:cs typeface="Arial" panose="020B0604020202020204"/>
                          <a:sym typeface="+mn-ea"/>
                        </a:rPr>
                        <a:t>00-50C-Diff RX</a:t>
                      </a:r>
                      <a:endParaRPr lang="en-US" altLang="zh-CN" sz="900"/>
                    </a:p>
                  </a:txBody>
                  <a:tcPr marL="61277" marR="61277" marT="61277" marB="61277" anchor="ctr" anchorCtr="0">
                    <a:lnL w="7620" cap="flat" cmpd="sng">
                      <a:solidFill>
                        <a:srgbClr val="CCCCCC"/>
                      </a:solidFill>
                      <a:prstDash val="solid"/>
                      <a:headEnd type="none" w="med" len="med"/>
                      <a:tailEnd type="none" w="med" len="med"/>
                    </a:lnL>
                    <a:lnR w="7620" cap="flat" cmpd="sng">
                      <a:solidFill>
                        <a:srgbClr val="CCCCCC"/>
                      </a:solidFill>
                      <a:prstDash val="solid"/>
                      <a:headEnd type="none" w="med" len="med"/>
                      <a:tailEnd type="none" w="med" len="med"/>
                    </a:lnR>
                    <a:lnT w="7620" cap="flat" cmpd="sng">
                      <a:solidFill>
                        <a:srgbClr val="CCCCCC"/>
                      </a:solidFill>
                      <a:prstDash val="solid"/>
                      <a:headEnd type="none" w="med" len="med"/>
                      <a:tailEnd type="none" w="med" len="med"/>
                    </a:lnT>
                    <a:lnB w="7620" cap="flat" cmpd="sng">
                      <a:solidFill>
                        <a:srgbClr val="CCCCCC"/>
                      </a:solidFill>
                      <a:prstDash val="solid"/>
                      <a:headEnd type="none" w="med" len="med"/>
                      <a:tailEnd type="none" w="med" len="med"/>
                    </a:lnB>
                    <a:noFill/>
                  </a:tcPr>
                </a:tc>
                <a:tc>
                  <a:txBody>
                    <a:bodyPr/>
                    <a:p>
                      <a:pPr algn="l"/>
                      <a:r>
                        <a:rPr lang="en-US" altLang="zh-CN" sz="900"/>
                        <a:t>1–1.2 GHz</a:t>
                      </a:r>
                      <a:endParaRPr lang="en-US" altLang="zh-CN" sz="900"/>
                    </a:p>
                  </a:txBody>
                  <a:tcPr marL="61277" marR="61277" marT="61277" marB="61277" anchor="ctr" anchorCtr="0">
                    <a:lnL w="7620" cap="flat" cmpd="sng">
                      <a:solidFill>
                        <a:srgbClr val="CCCCCC"/>
                      </a:solidFill>
                      <a:prstDash val="solid"/>
                      <a:headEnd type="none" w="med" len="med"/>
                      <a:tailEnd type="none" w="med" len="med"/>
                    </a:lnL>
                    <a:lnR w="7620" cap="flat" cmpd="sng">
                      <a:solidFill>
                        <a:srgbClr val="CCCCCC"/>
                      </a:solidFill>
                      <a:prstDash val="solid"/>
                      <a:headEnd type="none" w="med" len="med"/>
                      <a:tailEnd type="none" w="med" len="med"/>
                    </a:lnR>
                    <a:lnT w="7620" cap="flat" cmpd="sng">
                      <a:solidFill>
                        <a:srgbClr val="CCCCCC"/>
                      </a:solidFill>
                      <a:prstDash val="solid"/>
                      <a:headEnd type="none" w="med" len="med"/>
                      <a:tailEnd type="none" w="med" len="med"/>
                    </a:lnT>
                    <a:lnB w="7620" cap="flat" cmpd="sng">
                      <a:solidFill>
                        <a:srgbClr val="CCCCCC"/>
                      </a:solidFill>
                      <a:prstDash val="solid"/>
                      <a:headEnd type="none" w="med" len="med"/>
                      <a:tailEnd type="none" w="med" len="med"/>
                    </a:lnB>
                    <a:noFill/>
                  </a:tcPr>
                </a:tc>
                <a:tc>
                  <a:txBody>
                    <a:bodyPr/>
                    <a:p>
                      <a:pPr algn="l"/>
                      <a:r>
                        <a:rPr lang="en-US" altLang="zh-CN" sz="900"/>
                        <a:t>100W</a:t>
                      </a:r>
                      <a:endParaRPr lang="en-US" altLang="zh-CN" sz="900"/>
                    </a:p>
                  </a:txBody>
                  <a:tcPr marL="61277" marR="61277" marT="61277" marB="61277" anchor="ctr" anchorCtr="0">
                    <a:lnL w="7620" cap="flat" cmpd="sng">
                      <a:solidFill>
                        <a:srgbClr val="CCCCCC"/>
                      </a:solidFill>
                      <a:prstDash val="solid"/>
                      <a:headEnd type="none" w="med" len="med"/>
                      <a:tailEnd type="none" w="med" len="med"/>
                    </a:lnL>
                    <a:lnR w="7620" cap="flat" cmpd="sng">
                      <a:solidFill>
                        <a:srgbClr val="CCCCCC"/>
                      </a:solidFill>
                      <a:prstDash val="solid"/>
                      <a:headEnd type="none" w="med" len="med"/>
                      <a:tailEnd type="none" w="med" len="med"/>
                    </a:lnR>
                    <a:lnT w="7620" cap="flat" cmpd="sng">
                      <a:solidFill>
                        <a:srgbClr val="CCCCCC"/>
                      </a:solidFill>
                      <a:prstDash val="solid"/>
                      <a:headEnd type="none" w="med" len="med"/>
                      <a:tailEnd type="none" w="med" len="med"/>
                    </a:lnT>
                    <a:lnB w="7620" cap="flat" cmpd="sng">
                      <a:solidFill>
                        <a:srgbClr val="CCCCCC"/>
                      </a:solidFill>
                      <a:prstDash val="solid"/>
                      <a:headEnd type="none" w="med" len="med"/>
                      <a:tailEnd type="none" w="med" len="med"/>
                    </a:lnB>
                    <a:noFill/>
                  </a:tcPr>
                </a:tc>
                <a:tc>
                  <a:txBody>
                    <a:bodyPr/>
                    <a:p>
                      <a:pPr algn="l"/>
                      <a:r>
                        <a:rPr lang="en-US" altLang="zh-CN" sz="900"/>
                        <a:t>40</a:t>
                      </a:r>
                      <a:endParaRPr lang="en-US" altLang="zh-CN" sz="900"/>
                    </a:p>
                  </a:txBody>
                  <a:tcPr marL="61277" marR="61277" marT="61277" marB="61277" anchor="ctr" anchorCtr="0">
                    <a:lnL w="7620" cap="flat" cmpd="sng">
                      <a:solidFill>
                        <a:srgbClr val="CCCCCC"/>
                      </a:solidFill>
                      <a:prstDash val="solid"/>
                      <a:headEnd type="none" w="med" len="med"/>
                      <a:tailEnd type="none" w="med" len="med"/>
                    </a:lnL>
                    <a:lnR w="7620" cap="flat" cmpd="sng">
                      <a:solidFill>
                        <a:srgbClr val="CCCCCC"/>
                      </a:solidFill>
                      <a:prstDash val="solid"/>
                      <a:headEnd type="none" w="med" len="med"/>
                      <a:tailEnd type="none" w="med" len="med"/>
                    </a:lnR>
                    <a:lnT w="7620" cap="flat" cmpd="sng">
                      <a:solidFill>
                        <a:srgbClr val="CCCCCC"/>
                      </a:solidFill>
                      <a:prstDash val="solid"/>
                      <a:headEnd type="none" w="med" len="med"/>
                      <a:tailEnd type="none" w="med" len="med"/>
                    </a:lnT>
                    <a:lnB w="7620" cap="flat" cmpd="sng">
                      <a:solidFill>
                        <a:srgbClr val="CCCCCC"/>
                      </a:solidFill>
                      <a:prstDash val="solid"/>
                      <a:headEnd type="none" w="med" len="med"/>
                      <a:tailEnd type="none" w="med" len="med"/>
                    </a:lnB>
                    <a:noFill/>
                  </a:tcPr>
                </a:tc>
              </a:tr>
              <a:tr h="321310">
                <a:tc vMerge="1">
                  <a:tcPr marL="61277" marR="61277" marT="61277" marB="61277" anchor="ctr" anchorCtr="0">
                    <a:lnL w="7620" cap="flat" cmpd="sng">
                      <a:solidFill>
                        <a:srgbClr val="CCCCCC"/>
                      </a:solidFill>
                      <a:prstDash val="solid"/>
                      <a:headEnd type="none" w="med" len="med"/>
                      <a:tailEnd type="none" w="med" len="med"/>
                    </a:lnL>
                    <a:lnR w="7620" cap="flat" cmpd="sng">
                      <a:solidFill>
                        <a:srgbClr val="CCCCCC"/>
                      </a:solidFill>
                      <a:prstDash val="solid"/>
                      <a:headEnd type="none" w="med" len="med"/>
                      <a:tailEnd type="none" w="med" len="med"/>
                    </a:lnR>
                    <a:lnT w="7620" cap="flat" cmpd="sng">
                      <a:solidFill>
                        <a:srgbClr val="CCCCCC"/>
                      </a:solidFill>
                      <a:prstDash val="solid"/>
                      <a:headEnd type="none" w="med" len="med"/>
                      <a:tailEnd type="none" w="med" len="med"/>
                    </a:lnT>
                    <a:lnB w="7620" cap="flat" cmpd="sng">
                      <a:solidFill>
                        <a:srgbClr val="CCCCCC"/>
                      </a:solidFill>
                      <a:prstDash val="solid"/>
                      <a:headEnd type="none" w="med" len="med"/>
                      <a:tailEnd type="none" w="med" len="med"/>
                    </a:lnB>
                    <a:noFill/>
                  </a:tcPr>
                </a:tc>
                <a:tc>
                  <a:txBody>
                    <a:bodyPr/>
                    <a:p>
                      <a:pPr indent="0" algn="l" rtl="0" eaLnBrk="0" fontAlgn="auto">
                        <a:lnSpc>
                          <a:spcPts val="1570"/>
                        </a:lnSpc>
                      </a:pPr>
                      <a:r>
                        <a:rPr sz="900" kern="0" dirty="0">
                          <a:solidFill>
                            <a:srgbClr val="231F20">
                              <a:alpha val="100000"/>
                            </a:srgbClr>
                          </a:solidFill>
                          <a:latin typeface="Arial" panose="020B0604020202020204"/>
                          <a:ea typeface="Arial" panose="020B0604020202020204"/>
                          <a:cs typeface="Arial" panose="020B0604020202020204"/>
                          <a:sym typeface="+mn-ea"/>
                        </a:rPr>
                        <a:t>SW-TRM-8</a:t>
                      </a:r>
                      <a:r>
                        <a:rPr sz="900" kern="0" spc="-10" dirty="0">
                          <a:solidFill>
                            <a:srgbClr val="231F20">
                              <a:alpha val="100000"/>
                            </a:srgbClr>
                          </a:solidFill>
                          <a:latin typeface="Arial" panose="020B0604020202020204"/>
                          <a:ea typeface="Arial" panose="020B0604020202020204"/>
                          <a:cs typeface="Arial" panose="020B0604020202020204"/>
                          <a:sym typeface="+mn-ea"/>
                        </a:rPr>
                        <a:t>5009500-47C</a:t>
                      </a:r>
                      <a:endParaRPr lang="en-US" altLang="zh-CN" sz="900"/>
                    </a:p>
                  </a:txBody>
                  <a:tcPr marL="61277" marR="61277" marT="61277" marB="61277" anchor="ctr" anchorCtr="0">
                    <a:lnL w="7620" cap="flat" cmpd="sng">
                      <a:solidFill>
                        <a:srgbClr val="CCCCCC"/>
                      </a:solidFill>
                      <a:prstDash val="solid"/>
                      <a:headEnd type="none" w="med" len="med"/>
                      <a:tailEnd type="none" w="med" len="med"/>
                    </a:lnL>
                    <a:lnR w="7620" cap="flat" cmpd="sng">
                      <a:solidFill>
                        <a:srgbClr val="CCCCCC"/>
                      </a:solidFill>
                      <a:prstDash val="solid"/>
                      <a:headEnd type="none" w="med" len="med"/>
                      <a:tailEnd type="none" w="med" len="med"/>
                    </a:lnR>
                    <a:lnT w="7620" cap="flat" cmpd="sng">
                      <a:solidFill>
                        <a:srgbClr val="CCCCCC"/>
                      </a:solidFill>
                      <a:prstDash val="solid"/>
                      <a:headEnd type="none" w="med" len="med"/>
                      <a:tailEnd type="none" w="med" len="med"/>
                    </a:lnT>
                    <a:lnB w="7620" cap="flat" cmpd="sng">
                      <a:solidFill>
                        <a:srgbClr val="CCCCCC"/>
                      </a:solidFill>
                      <a:prstDash val="solid"/>
                      <a:headEnd type="none" w="med" len="med"/>
                      <a:tailEnd type="none" w="med" len="med"/>
                    </a:lnB>
                    <a:noFill/>
                  </a:tcPr>
                </a:tc>
                <a:tc>
                  <a:txBody>
                    <a:bodyPr/>
                    <a:p>
                      <a:pPr algn="l"/>
                      <a:r>
                        <a:rPr lang="en-US" altLang="zh-CN" sz="900"/>
                        <a:t>8.5–9.5 GHz</a:t>
                      </a:r>
                      <a:endParaRPr lang="en-US" altLang="zh-CN" sz="900"/>
                    </a:p>
                  </a:txBody>
                  <a:tcPr marL="61277" marR="61277" marT="61277" marB="61277" anchor="ctr" anchorCtr="0">
                    <a:lnL w="7620" cap="flat" cmpd="sng">
                      <a:solidFill>
                        <a:srgbClr val="CCCCCC"/>
                      </a:solidFill>
                      <a:prstDash val="solid"/>
                      <a:headEnd type="none" w="med" len="med"/>
                      <a:tailEnd type="none" w="med" len="med"/>
                    </a:lnL>
                    <a:lnR w="7620" cap="flat" cmpd="sng">
                      <a:solidFill>
                        <a:srgbClr val="CCCCCC"/>
                      </a:solidFill>
                      <a:prstDash val="solid"/>
                      <a:headEnd type="none" w="med" len="med"/>
                      <a:tailEnd type="none" w="med" len="med"/>
                    </a:lnR>
                    <a:lnT w="7620" cap="flat" cmpd="sng">
                      <a:solidFill>
                        <a:srgbClr val="CCCCCC"/>
                      </a:solidFill>
                      <a:prstDash val="solid"/>
                      <a:headEnd type="none" w="med" len="med"/>
                      <a:tailEnd type="none" w="med" len="med"/>
                    </a:lnT>
                    <a:lnB w="7620" cap="flat" cmpd="sng">
                      <a:solidFill>
                        <a:srgbClr val="CCCCCC"/>
                      </a:solidFill>
                      <a:prstDash val="solid"/>
                      <a:headEnd type="none" w="med" len="med"/>
                      <a:tailEnd type="none" w="med" len="med"/>
                    </a:lnB>
                    <a:noFill/>
                  </a:tcPr>
                </a:tc>
                <a:tc>
                  <a:txBody>
                    <a:bodyPr/>
                    <a:p>
                      <a:pPr algn="l"/>
                      <a:r>
                        <a:rPr lang="en-US" altLang="zh-CN" sz="900"/>
                        <a:t>50W</a:t>
                      </a:r>
                      <a:endParaRPr lang="en-US" altLang="zh-CN" sz="900"/>
                    </a:p>
                  </a:txBody>
                  <a:tcPr marL="61277" marR="61277" marT="61277" marB="61277" anchor="ctr" anchorCtr="0">
                    <a:lnL w="7620" cap="flat" cmpd="sng">
                      <a:solidFill>
                        <a:srgbClr val="CCCCCC"/>
                      </a:solidFill>
                      <a:prstDash val="solid"/>
                      <a:headEnd type="none" w="med" len="med"/>
                      <a:tailEnd type="none" w="med" len="med"/>
                    </a:lnL>
                    <a:lnR w="7620" cap="flat" cmpd="sng">
                      <a:solidFill>
                        <a:srgbClr val="CCCCCC"/>
                      </a:solidFill>
                      <a:prstDash val="solid"/>
                      <a:headEnd type="none" w="med" len="med"/>
                      <a:tailEnd type="none" w="med" len="med"/>
                    </a:lnR>
                    <a:lnT w="7620" cap="flat" cmpd="sng">
                      <a:solidFill>
                        <a:srgbClr val="CCCCCC"/>
                      </a:solidFill>
                      <a:prstDash val="solid"/>
                      <a:headEnd type="none" w="med" len="med"/>
                      <a:tailEnd type="none" w="med" len="med"/>
                    </a:lnT>
                    <a:lnB w="7620" cap="flat" cmpd="sng">
                      <a:solidFill>
                        <a:srgbClr val="CCCCCC"/>
                      </a:solidFill>
                      <a:prstDash val="solid"/>
                      <a:headEnd type="none" w="med" len="med"/>
                      <a:tailEnd type="none" w="med" len="med"/>
                    </a:lnB>
                    <a:noFill/>
                  </a:tcPr>
                </a:tc>
                <a:tc>
                  <a:txBody>
                    <a:bodyPr/>
                    <a:p>
                      <a:pPr algn="l"/>
                      <a:r>
                        <a:rPr lang="en-US" altLang="zh-CN" sz="900"/>
                        <a:t>42</a:t>
                      </a:r>
                      <a:endParaRPr lang="en-US" altLang="zh-CN" sz="900"/>
                    </a:p>
                  </a:txBody>
                  <a:tcPr marL="61277" marR="61277" marT="61277" marB="61277" anchor="ctr" anchorCtr="0">
                    <a:lnL w="7620" cap="flat" cmpd="sng">
                      <a:solidFill>
                        <a:srgbClr val="CCCCCC"/>
                      </a:solidFill>
                      <a:prstDash val="solid"/>
                      <a:headEnd type="none" w="med" len="med"/>
                      <a:tailEnd type="none" w="med" len="med"/>
                    </a:lnL>
                    <a:lnR w="7620" cap="flat" cmpd="sng">
                      <a:solidFill>
                        <a:srgbClr val="CCCCCC"/>
                      </a:solidFill>
                      <a:prstDash val="solid"/>
                      <a:headEnd type="none" w="med" len="med"/>
                      <a:tailEnd type="none" w="med" len="med"/>
                    </a:lnR>
                    <a:lnT w="7620" cap="flat" cmpd="sng">
                      <a:solidFill>
                        <a:srgbClr val="CCCCCC"/>
                      </a:solidFill>
                      <a:prstDash val="solid"/>
                      <a:headEnd type="none" w="med" len="med"/>
                      <a:tailEnd type="none" w="med" len="med"/>
                    </a:lnT>
                    <a:lnB w="7620" cap="flat" cmpd="sng">
                      <a:solidFill>
                        <a:srgbClr val="CCCCCC"/>
                      </a:solidFill>
                      <a:prstDash val="solid"/>
                      <a:headEnd type="none" w="med" len="med"/>
                      <a:tailEnd type="none" w="med" len="med"/>
                    </a:lnB>
                    <a:noFill/>
                  </a:tcPr>
                </a:tc>
              </a:tr>
              <a:tr h="321310">
                <a:tc vMerge="1">
                  <a:tcPr marL="61277" marR="61277" marT="61277" marB="61277" anchor="ctr" anchorCtr="0">
                    <a:lnL w="7620" cap="flat" cmpd="sng">
                      <a:solidFill>
                        <a:srgbClr val="CCCCCC"/>
                      </a:solidFill>
                      <a:prstDash val="solid"/>
                      <a:headEnd type="none" w="med" len="med"/>
                      <a:tailEnd type="none" w="med" len="med"/>
                    </a:lnL>
                    <a:lnR w="7620" cap="flat" cmpd="sng">
                      <a:solidFill>
                        <a:srgbClr val="CCCCCC"/>
                      </a:solidFill>
                      <a:prstDash val="solid"/>
                      <a:headEnd type="none" w="med" len="med"/>
                      <a:tailEnd type="none" w="med" len="med"/>
                    </a:lnR>
                    <a:lnT w="7620" cap="flat" cmpd="sng">
                      <a:solidFill>
                        <a:srgbClr val="CCCCCC"/>
                      </a:solidFill>
                      <a:prstDash val="solid"/>
                      <a:headEnd type="none" w="med" len="med"/>
                      <a:tailEnd type="none" w="med" len="med"/>
                    </a:lnT>
                    <a:lnB w="7620" cap="flat" cmpd="sng">
                      <a:solidFill>
                        <a:srgbClr val="CCCCCC"/>
                      </a:solidFill>
                      <a:prstDash val="solid"/>
                      <a:headEnd type="none" w="med" len="med"/>
                      <a:tailEnd type="none" w="med" len="med"/>
                    </a:lnB>
                    <a:noFill/>
                  </a:tcPr>
                </a:tc>
                <a:tc>
                  <a:txBody>
                    <a:bodyPr/>
                    <a:p>
                      <a:pPr indent="0" algn="l" rtl="0" eaLnBrk="0" fontAlgn="auto">
                        <a:lnSpc>
                          <a:spcPts val="1570"/>
                        </a:lnSpc>
                        <a:buNone/>
                      </a:pPr>
                      <a:r>
                        <a:rPr lang="en-US" altLang="zh-CN" sz="900"/>
                        <a:t>SW-BUC-1375014500-53C</a:t>
                      </a:r>
                      <a:endParaRPr lang="en-US" altLang="zh-CN" sz="900"/>
                    </a:p>
                  </a:txBody>
                  <a:tcPr marL="61277" marR="61277" marT="61277" marB="61277" anchor="ctr" anchorCtr="0">
                    <a:lnL w="7620" cap="flat" cmpd="sng">
                      <a:solidFill>
                        <a:srgbClr val="CCCCCC"/>
                      </a:solidFill>
                      <a:prstDash val="solid"/>
                      <a:headEnd type="none" w="med" len="med"/>
                      <a:tailEnd type="none" w="med" len="med"/>
                    </a:lnL>
                    <a:lnR w="7620" cap="flat" cmpd="sng">
                      <a:solidFill>
                        <a:srgbClr val="CCCCCC"/>
                      </a:solidFill>
                      <a:prstDash val="solid"/>
                      <a:headEnd type="none" w="med" len="med"/>
                      <a:tailEnd type="none" w="med" len="med"/>
                    </a:lnR>
                    <a:lnT w="7620" cap="flat" cmpd="sng">
                      <a:solidFill>
                        <a:srgbClr val="CCCCCC"/>
                      </a:solidFill>
                      <a:prstDash val="solid"/>
                      <a:headEnd type="none" w="med" len="med"/>
                      <a:tailEnd type="none" w="med" len="med"/>
                    </a:lnT>
                    <a:lnB w="7620" cap="flat" cmpd="sng">
                      <a:solidFill>
                        <a:srgbClr val="CCCCCC"/>
                      </a:solidFill>
                      <a:prstDash val="solid"/>
                      <a:headEnd type="none" w="med" len="med"/>
                      <a:tailEnd type="none" w="med" len="med"/>
                    </a:lnB>
                    <a:noFill/>
                  </a:tcPr>
                </a:tc>
                <a:tc>
                  <a:txBody>
                    <a:bodyPr/>
                    <a:p>
                      <a:pPr algn="l">
                        <a:buNone/>
                      </a:pPr>
                      <a:r>
                        <a:rPr lang="en-US" sz="900" kern="0" dirty="0">
                          <a:solidFill>
                            <a:srgbClr val="231F20">
                              <a:alpha val="100000"/>
                            </a:srgbClr>
                          </a:solidFill>
                          <a:latin typeface="Arial" panose="020B0604020202020204"/>
                          <a:ea typeface="Arial" panose="020B0604020202020204"/>
                          <a:cs typeface="Arial" panose="020B0604020202020204"/>
                          <a:sym typeface="+mn-ea"/>
                        </a:rPr>
                        <a:t>13</a:t>
                      </a:r>
                      <a:r>
                        <a:rPr sz="900" kern="0" dirty="0">
                          <a:solidFill>
                            <a:srgbClr val="231F20">
                              <a:alpha val="100000"/>
                            </a:srgbClr>
                          </a:solidFill>
                          <a:latin typeface="Arial" panose="020B0604020202020204"/>
                          <a:ea typeface="Arial" panose="020B0604020202020204"/>
                          <a:cs typeface="Arial" panose="020B0604020202020204"/>
                          <a:sym typeface="+mn-ea"/>
                        </a:rPr>
                        <a:t>.</a:t>
                      </a:r>
                      <a:r>
                        <a:rPr lang="en-US" sz="900" kern="0" dirty="0">
                          <a:solidFill>
                            <a:srgbClr val="231F20">
                              <a:alpha val="100000"/>
                            </a:srgbClr>
                          </a:solidFill>
                          <a:latin typeface="Arial" panose="020B0604020202020204"/>
                          <a:ea typeface="Arial" panose="020B0604020202020204"/>
                          <a:cs typeface="Arial" panose="020B0604020202020204"/>
                          <a:sym typeface="+mn-ea"/>
                        </a:rPr>
                        <a:t>7</a:t>
                      </a:r>
                      <a:r>
                        <a:rPr sz="900" kern="0" dirty="0">
                          <a:solidFill>
                            <a:srgbClr val="231F20">
                              <a:alpha val="100000"/>
                            </a:srgbClr>
                          </a:solidFill>
                          <a:latin typeface="Arial" panose="020B0604020202020204"/>
                          <a:ea typeface="Arial" panose="020B0604020202020204"/>
                          <a:cs typeface="Arial" panose="020B0604020202020204"/>
                          <a:sym typeface="+mn-ea"/>
                        </a:rPr>
                        <a:t>5-</a:t>
                      </a:r>
                      <a:r>
                        <a:rPr lang="en-US" sz="900" kern="0" dirty="0">
                          <a:solidFill>
                            <a:srgbClr val="231F20">
                              <a:alpha val="100000"/>
                            </a:srgbClr>
                          </a:solidFill>
                          <a:latin typeface="Arial" panose="020B0604020202020204"/>
                          <a:ea typeface="Arial" panose="020B0604020202020204"/>
                          <a:cs typeface="Arial" panose="020B0604020202020204"/>
                          <a:sym typeface="+mn-ea"/>
                        </a:rPr>
                        <a:t>14.</a:t>
                      </a:r>
                      <a:r>
                        <a:rPr sz="900" kern="0" dirty="0">
                          <a:solidFill>
                            <a:srgbClr val="231F20">
                              <a:alpha val="100000"/>
                            </a:srgbClr>
                          </a:solidFill>
                          <a:latin typeface="Arial" panose="020B0604020202020204"/>
                          <a:ea typeface="Arial" panose="020B0604020202020204"/>
                          <a:cs typeface="Arial" panose="020B0604020202020204"/>
                          <a:sym typeface="+mn-ea"/>
                        </a:rPr>
                        <a:t>5GHz</a:t>
                      </a:r>
                      <a:endParaRPr lang="en-US" altLang="zh-CN" sz="900"/>
                    </a:p>
                  </a:txBody>
                  <a:tcPr marL="61277" marR="61277" marT="61277" marB="61277" anchor="ctr" anchorCtr="0">
                    <a:lnL w="7620" cap="flat" cmpd="sng">
                      <a:solidFill>
                        <a:srgbClr val="CCCCCC"/>
                      </a:solidFill>
                      <a:prstDash val="solid"/>
                      <a:headEnd type="none" w="med" len="med"/>
                      <a:tailEnd type="none" w="med" len="med"/>
                    </a:lnL>
                    <a:lnR w="7620" cap="flat" cmpd="sng">
                      <a:solidFill>
                        <a:srgbClr val="CCCCCC"/>
                      </a:solidFill>
                      <a:prstDash val="solid"/>
                      <a:headEnd type="none" w="med" len="med"/>
                      <a:tailEnd type="none" w="med" len="med"/>
                    </a:lnR>
                    <a:lnT w="7620" cap="flat" cmpd="sng">
                      <a:solidFill>
                        <a:srgbClr val="CCCCCC"/>
                      </a:solidFill>
                      <a:prstDash val="solid"/>
                      <a:headEnd type="none" w="med" len="med"/>
                      <a:tailEnd type="none" w="med" len="med"/>
                    </a:lnT>
                    <a:lnB w="7620" cap="flat" cmpd="sng">
                      <a:solidFill>
                        <a:srgbClr val="CCCCCC"/>
                      </a:solidFill>
                      <a:prstDash val="solid"/>
                      <a:headEnd type="none" w="med" len="med"/>
                      <a:tailEnd type="none" w="med" len="med"/>
                    </a:lnB>
                    <a:noFill/>
                  </a:tcPr>
                </a:tc>
                <a:tc>
                  <a:txBody>
                    <a:bodyPr/>
                    <a:p>
                      <a:pPr algn="l">
                        <a:buNone/>
                      </a:pPr>
                      <a:r>
                        <a:rPr lang="en-US" altLang="zh-CN" sz="900"/>
                        <a:t>200W</a:t>
                      </a:r>
                      <a:endParaRPr lang="en-US" altLang="zh-CN" sz="900"/>
                    </a:p>
                  </a:txBody>
                  <a:tcPr marL="61277" marR="61277" marT="61277" marB="61277" anchor="ctr" anchorCtr="0">
                    <a:lnL w="7620" cap="flat" cmpd="sng">
                      <a:solidFill>
                        <a:srgbClr val="CCCCCC"/>
                      </a:solidFill>
                      <a:prstDash val="solid"/>
                      <a:headEnd type="none" w="med" len="med"/>
                      <a:tailEnd type="none" w="med" len="med"/>
                    </a:lnL>
                    <a:lnR w="7620" cap="flat" cmpd="sng">
                      <a:solidFill>
                        <a:srgbClr val="CCCCCC"/>
                      </a:solidFill>
                      <a:prstDash val="solid"/>
                      <a:headEnd type="none" w="med" len="med"/>
                      <a:tailEnd type="none" w="med" len="med"/>
                    </a:lnR>
                    <a:lnT w="7620" cap="flat" cmpd="sng">
                      <a:solidFill>
                        <a:srgbClr val="CCCCCC"/>
                      </a:solidFill>
                      <a:prstDash val="solid"/>
                      <a:headEnd type="none" w="med" len="med"/>
                      <a:tailEnd type="none" w="med" len="med"/>
                    </a:lnT>
                    <a:lnB w="7620" cap="flat" cmpd="sng">
                      <a:solidFill>
                        <a:srgbClr val="CCCCCC"/>
                      </a:solidFill>
                      <a:prstDash val="solid"/>
                      <a:headEnd type="none" w="med" len="med"/>
                      <a:tailEnd type="none" w="med" len="med"/>
                    </a:lnB>
                    <a:noFill/>
                  </a:tcPr>
                </a:tc>
                <a:tc>
                  <a:txBody>
                    <a:bodyPr/>
                    <a:p>
                      <a:pPr algn="l">
                        <a:buNone/>
                      </a:pPr>
                      <a:r>
                        <a:rPr lang="en-US" altLang="zh-CN" sz="900">
                          <a:sym typeface="+mn-ea"/>
                        </a:rPr>
                        <a:t>44</a:t>
                      </a:r>
                      <a:endParaRPr lang="en-US" altLang="zh-CN" sz="900"/>
                    </a:p>
                  </a:txBody>
                  <a:tcPr marL="61277" marR="61277" marT="61277" marB="61277" anchor="ctr" anchorCtr="0">
                    <a:lnL w="7620" cap="flat" cmpd="sng">
                      <a:solidFill>
                        <a:srgbClr val="CCCCCC"/>
                      </a:solidFill>
                      <a:prstDash val="solid"/>
                      <a:headEnd type="none" w="med" len="med"/>
                      <a:tailEnd type="none" w="med" len="med"/>
                    </a:lnL>
                    <a:lnR w="7620" cap="flat" cmpd="sng">
                      <a:solidFill>
                        <a:srgbClr val="CCCCCC"/>
                      </a:solidFill>
                      <a:prstDash val="solid"/>
                      <a:headEnd type="none" w="med" len="med"/>
                      <a:tailEnd type="none" w="med" len="med"/>
                    </a:lnR>
                    <a:lnT w="7620" cap="flat" cmpd="sng">
                      <a:solidFill>
                        <a:srgbClr val="CCCCCC"/>
                      </a:solidFill>
                      <a:prstDash val="solid"/>
                      <a:headEnd type="none" w="med" len="med"/>
                      <a:tailEnd type="none" w="med" len="med"/>
                    </a:lnT>
                    <a:lnB w="7620" cap="flat" cmpd="sng">
                      <a:solidFill>
                        <a:srgbClr val="CCCCCC"/>
                      </a:solidFill>
                      <a:prstDash val="solid"/>
                      <a:headEnd type="none" w="med" len="med"/>
                      <a:tailEnd type="none" w="med" len="med"/>
                    </a:lnB>
                    <a:noFill/>
                  </a:tcPr>
                </a:tc>
              </a:tr>
              <a:tr h="259080">
                <a:tc rowSpan="3">
                  <a:txBody>
                    <a:bodyPr/>
                    <a:p>
                      <a:pPr algn="l"/>
                      <a:r>
                        <a:rPr lang="zh-CN" altLang="en-US" sz="1200" b="1">
                          <a:sym typeface="+mn-ea"/>
                        </a:rPr>
                        <a:t>低噪声放大器</a:t>
                      </a:r>
                      <a:r>
                        <a:rPr lang="en-US" altLang="zh-CN" sz="1200" b="1">
                          <a:sym typeface="+mn-ea"/>
                        </a:rPr>
                        <a:t> LNA</a:t>
                      </a:r>
                      <a:endParaRPr lang="en-US" altLang="zh-CN" sz="1200" b="1">
                        <a:sym typeface="+mn-ea"/>
                      </a:endParaRPr>
                    </a:p>
                  </a:txBody>
                  <a:tcPr marL="61277" marR="61277" marT="61277" marB="61277" anchor="ctr" anchorCtr="0">
                    <a:lnL w="7620" cap="flat" cmpd="sng">
                      <a:solidFill>
                        <a:srgbClr val="CCCCCC"/>
                      </a:solidFill>
                      <a:prstDash val="solid"/>
                      <a:headEnd type="none" w="med" len="med"/>
                      <a:tailEnd type="none" w="med" len="med"/>
                    </a:lnL>
                    <a:lnR w="7620" cap="flat" cmpd="sng">
                      <a:solidFill>
                        <a:srgbClr val="CCCCCC"/>
                      </a:solidFill>
                      <a:prstDash val="solid"/>
                      <a:headEnd type="none" w="med" len="med"/>
                      <a:tailEnd type="none" w="med" len="med"/>
                    </a:lnR>
                    <a:lnT w="7620" cap="flat" cmpd="sng">
                      <a:solidFill>
                        <a:srgbClr val="CCCCCC"/>
                      </a:solidFill>
                      <a:prstDash val="solid"/>
                      <a:headEnd type="none" w="med" len="med"/>
                      <a:tailEnd type="none" w="med" len="med"/>
                    </a:lnT>
                    <a:lnB w="7620" cap="flat" cmpd="sng">
                      <a:solidFill>
                        <a:srgbClr val="CCCCCC"/>
                      </a:solidFill>
                      <a:prstDash val="solid"/>
                      <a:headEnd type="none" w="med" len="med"/>
                      <a:tailEnd type="none" w="med" len="med"/>
                    </a:lnB>
                    <a:noFill/>
                  </a:tcPr>
                </a:tc>
                <a:tc>
                  <a:txBody>
                    <a:bodyPr/>
                    <a:p>
                      <a:pPr algn="l"/>
                      <a:r>
                        <a:rPr sz="900" kern="0" spc="-10" dirty="0">
                          <a:solidFill>
                            <a:srgbClr val="231F20">
                              <a:alpha val="100000"/>
                            </a:srgbClr>
                          </a:solidFill>
                          <a:latin typeface="Arial" panose="020B0604020202020204"/>
                          <a:ea typeface="Arial" panose="020B0604020202020204"/>
                          <a:cs typeface="Arial" panose="020B0604020202020204"/>
                          <a:sym typeface="+mn-ea"/>
                        </a:rPr>
                        <a:t>SWT177060</a:t>
                      </a:r>
                      <a:endParaRPr lang="en-US" altLang="zh-CN" sz="900"/>
                    </a:p>
                  </a:txBody>
                  <a:tcPr marL="61277" marR="61277" marT="61277" marB="61277" anchor="ctr" anchorCtr="0">
                    <a:lnL w="7620" cap="flat" cmpd="sng">
                      <a:solidFill>
                        <a:srgbClr val="CCCCCC"/>
                      </a:solidFill>
                      <a:prstDash val="solid"/>
                      <a:headEnd type="none" w="med" len="med"/>
                      <a:tailEnd type="none" w="med" len="med"/>
                    </a:lnL>
                    <a:lnR w="7620" cap="flat" cmpd="sng">
                      <a:solidFill>
                        <a:srgbClr val="CCCCCC"/>
                      </a:solidFill>
                      <a:prstDash val="solid"/>
                      <a:headEnd type="none" w="med" len="med"/>
                      <a:tailEnd type="none" w="med" len="med"/>
                    </a:lnR>
                    <a:lnT w="7620" cap="flat" cmpd="sng">
                      <a:solidFill>
                        <a:srgbClr val="CCCCCC"/>
                      </a:solidFill>
                      <a:prstDash val="solid"/>
                      <a:headEnd type="none" w="med" len="med"/>
                      <a:tailEnd type="none" w="med" len="med"/>
                    </a:lnT>
                    <a:lnB w="7620" cap="flat" cmpd="sng">
                      <a:solidFill>
                        <a:srgbClr val="CCCCCC"/>
                      </a:solidFill>
                      <a:prstDash val="solid"/>
                      <a:headEnd type="none" w="med" len="med"/>
                      <a:tailEnd type="none" w="med" len="med"/>
                    </a:lnB>
                    <a:noFill/>
                  </a:tcPr>
                </a:tc>
                <a:tc>
                  <a:txBody>
                    <a:bodyPr/>
                    <a:p>
                      <a:pPr algn="l"/>
                      <a:r>
                        <a:rPr lang="en-US" altLang="zh-CN" sz="900"/>
                        <a:t>0.3–20 GHz</a:t>
                      </a:r>
                      <a:endParaRPr lang="en-US" altLang="zh-CN" sz="900"/>
                    </a:p>
                  </a:txBody>
                  <a:tcPr marL="61277" marR="61277" marT="61277" marB="61277" anchor="ctr" anchorCtr="0">
                    <a:lnL w="7620" cap="flat" cmpd="sng">
                      <a:solidFill>
                        <a:srgbClr val="CCCCCC"/>
                      </a:solidFill>
                      <a:prstDash val="solid"/>
                      <a:headEnd type="none" w="med" len="med"/>
                      <a:tailEnd type="none" w="med" len="med"/>
                    </a:lnL>
                    <a:lnR w="7620" cap="flat" cmpd="sng">
                      <a:solidFill>
                        <a:srgbClr val="CCCCCC"/>
                      </a:solidFill>
                      <a:prstDash val="solid"/>
                      <a:headEnd type="none" w="med" len="med"/>
                      <a:tailEnd type="none" w="med" len="med"/>
                    </a:lnR>
                    <a:lnT w="7620" cap="flat" cmpd="sng">
                      <a:solidFill>
                        <a:srgbClr val="CCCCCC"/>
                      </a:solidFill>
                      <a:prstDash val="solid"/>
                      <a:headEnd type="none" w="med" len="med"/>
                      <a:tailEnd type="none" w="med" len="med"/>
                    </a:lnT>
                    <a:lnB w="7620" cap="flat" cmpd="sng">
                      <a:solidFill>
                        <a:srgbClr val="CCCCCC"/>
                      </a:solidFill>
                      <a:prstDash val="solid"/>
                      <a:headEnd type="none" w="med" len="med"/>
                      <a:tailEnd type="none" w="med" len="med"/>
                    </a:lnB>
                    <a:noFill/>
                  </a:tcPr>
                </a:tc>
                <a:tc>
                  <a:txBody>
                    <a:bodyPr/>
                    <a:p>
                      <a:pPr algn="l"/>
                      <a:r>
                        <a:rPr lang="en-US" altLang="zh-CN" sz="900"/>
                        <a:t>—</a:t>
                      </a:r>
                      <a:endParaRPr lang="en-US" altLang="zh-CN" sz="900"/>
                    </a:p>
                  </a:txBody>
                  <a:tcPr marL="61277" marR="61277" marT="61277" marB="61277" anchor="ctr" anchorCtr="0">
                    <a:lnL w="7620" cap="flat" cmpd="sng">
                      <a:solidFill>
                        <a:srgbClr val="CCCCCC"/>
                      </a:solidFill>
                      <a:prstDash val="solid"/>
                      <a:headEnd type="none" w="med" len="med"/>
                      <a:tailEnd type="none" w="med" len="med"/>
                    </a:lnL>
                    <a:lnR w="7620" cap="flat" cmpd="sng">
                      <a:solidFill>
                        <a:srgbClr val="CCCCCC"/>
                      </a:solidFill>
                      <a:prstDash val="solid"/>
                      <a:headEnd type="none" w="med" len="med"/>
                      <a:tailEnd type="none" w="med" len="med"/>
                    </a:lnR>
                    <a:lnT w="7620" cap="flat" cmpd="sng">
                      <a:solidFill>
                        <a:srgbClr val="CCCCCC"/>
                      </a:solidFill>
                      <a:prstDash val="solid"/>
                      <a:headEnd type="none" w="med" len="med"/>
                      <a:tailEnd type="none" w="med" len="med"/>
                    </a:lnT>
                    <a:lnB w="7620" cap="flat" cmpd="sng">
                      <a:solidFill>
                        <a:srgbClr val="CCCCCC"/>
                      </a:solidFill>
                      <a:prstDash val="solid"/>
                      <a:headEnd type="none" w="med" len="med"/>
                      <a:tailEnd type="none" w="med" len="med"/>
                    </a:lnB>
                    <a:noFill/>
                  </a:tcPr>
                </a:tc>
                <a:tc>
                  <a:txBody>
                    <a:bodyPr/>
                    <a:p>
                      <a:pPr algn="l"/>
                      <a:r>
                        <a:rPr lang="en-US" altLang="zh-CN" sz="900"/>
                        <a:t>46</a:t>
                      </a:r>
                      <a:endParaRPr lang="en-US" altLang="zh-CN" sz="900"/>
                    </a:p>
                  </a:txBody>
                  <a:tcPr marL="61277" marR="61277" marT="61277" marB="61277" anchor="ctr" anchorCtr="0">
                    <a:lnL w="7620" cap="flat" cmpd="sng">
                      <a:solidFill>
                        <a:srgbClr val="CCCCCC"/>
                      </a:solidFill>
                      <a:prstDash val="solid"/>
                      <a:headEnd type="none" w="med" len="med"/>
                      <a:tailEnd type="none" w="med" len="med"/>
                    </a:lnL>
                    <a:lnR w="7620" cap="flat" cmpd="sng">
                      <a:solidFill>
                        <a:srgbClr val="CCCCCC"/>
                      </a:solidFill>
                      <a:prstDash val="solid"/>
                      <a:headEnd type="none" w="med" len="med"/>
                      <a:tailEnd type="none" w="med" len="med"/>
                    </a:lnR>
                    <a:lnT w="7620" cap="flat" cmpd="sng">
                      <a:solidFill>
                        <a:srgbClr val="CCCCCC"/>
                      </a:solidFill>
                      <a:prstDash val="solid"/>
                      <a:headEnd type="none" w="med" len="med"/>
                      <a:tailEnd type="none" w="med" len="med"/>
                    </a:lnT>
                    <a:lnB w="7620" cap="flat" cmpd="sng">
                      <a:solidFill>
                        <a:srgbClr val="CCCCCC"/>
                      </a:solidFill>
                      <a:prstDash val="solid"/>
                      <a:headEnd type="none" w="med" len="med"/>
                      <a:tailEnd type="none" w="med" len="med"/>
                    </a:lnB>
                    <a:noFill/>
                  </a:tcPr>
                </a:tc>
              </a:tr>
              <a:tr h="259080">
                <a:tc vMerge="1">
                  <a:tcPr marL="61277" marR="61277" marT="61277" marB="61277" anchor="ctr" anchorCtr="0">
                    <a:lnL w="7620" cap="flat" cmpd="sng">
                      <a:solidFill>
                        <a:srgbClr val="CCCCCC"/>
                      </a:solidFill>
                      <a:prstDash val="solid"/>
                      <a:headEnd type="none" w="med" len="med"/>
                      <a:tailEnd type="none" w="med" len="med"/>
                    </a:lnL>
                    <a:lnR w="7620" cap="flat" cmpd="sng">
                      <a:solidFill>
                        <a:srgbClr val="CCCCCC"/>
                      </a:solidFill>
                      <a:prstDash val="solid"/>
                      <a:headEnd type="none" w="med" len="med"/>
                      <a:tailEnd type="none" w="med" len="med"/>
                    </a:lnR>
                    <a:lnT w="7620" cap="flat" cmpd="sng">
                      <a:solidFill>
                        <a:srgbClr val="CCCCCC"/>
                      </a:solidFill>
                      <a:prstDash val="solid"/>
                      <a:headEnd type="none" w="med" len="med"/>
                      <a:tailEnd type="none" w="med" len="med"/>
                    </a:lnT>
                    <a:lnB w="7620" cap="flat" cmpd="sng">
                      <a:solidFill>
                        <a:srgbClr val="CCCCCC"/>
                      </a:solidFill>
                      <a:prstDash val="solid"/>
                      <a:headEnd type="none" w="med" len="med"/>
                      <a:tailEnd type="none" w="med" len="med"/>
                    </a:lnB>
                    <a:noFill/>
                  </a:tcPr>
                </a:tc>
                <a:tc>
                  <a:txBody>
                    <a:bodyPr/>
                    <a:p>
                      <a:pPr algn="l"/>
                      <a:r>
                        <a:rPr sz="900" kern="0" spc="-10" dirty="0">
                          <a:solidFill>
                            <a:srgbClr val="231F20">
                              <a:alpha val="100000"/>
                            </a:srgbClr>
                          </a:solidFill>
                          <a:latin typeface="Arial" panose="020B0604020202020204"/>
                          <a:ea typeface="Arial" panose="020B0604020202020204"/>
                          <a:cs typeface="Arial" panose="020B0604020202020204"/>
                          <a:sym typeface="+mn-ea"/>
                        </a:rPr>
                        <a:t>SWT177062</a:t>
                      </a:r>
                      <a:endParaRPr lang="en-US" altLang="zh-CN" sz="900"/>
                    </a:p>
                  </a:txBody>
                  <a:tcPr marL="61277" marR="61277" marT="61277" marB="61277" anchor="ctr" anchorCtr="0">
                    <a:lnL w="7620" cap="flat" cmpd="sng">
                      <a:solidFill>
                        <a:srgbClr val="CCCCCC"/>
                      </a:solidFill>
                      <a:prstDash val="solid"/>
                      <a:headEnd type="none" w="med" len="med"/>
                      <a:tailEnd type="none" w="med" len="med"/>
                    </a:lnL>
                    <a:lnR w="7620" cap="flat" cmpd="sng">
                      <a:solidFill>
                        <a:srgbClr val="CCCCCC"/>
                      </a:solidFill>
                      <a:prstDash val="solid"/>
                      <a:headEnd type="none" w="med" len="med"/>
                      <a:tailEnd type="none" w="med" len="med"/>
                    </a:lnR>
                    <a:lnT w="7620" cap="flat" cmpd="sng">
                      <a:solidFill>
                        <a:srgbClr val="CCCCCC"/>
                      </a:solidFill>
                      <a:prstDash val="solid"/>
                      <a:headEnd type="none" w="med" len="med"/>
                      <a:tailEnd type="none" w="med" len="med"/>
                    </a:lnT>
                    <a:lnB w="7620" cap="flat" cmpd="sng">
                      <a:solidFill>
                        <a:srgbClr val="CCCCCC"/>
                      </a:solidFill>
                      <a:prstDash val="solid"/>
                      <a:headEnd type="none" w="med" len="med"/>
                      <a:tailEnd type="none" w="med" len="med"/>
                    </a:lnB>
                    <a:noFill/>
                  </a:tcPr>
                </a:tc>
                <a:tc>
                  <a:txBody>
                    <a:bodyPr/>
                    <a:p>
                      <a:pPr algn="l"/>
                      <a:r>
                        <a:rPr lang="en-US" altLang="zh-CN" sz="900"/>
                        <a:t>1–18 GHz</a:t>
                      </a:r>
                      <a:endParaRPr lang="en-US" altLang="zh-CN" sz="900"/>
                    </a:p>
                  </a:txBody>
                  <a:tcPr marL="61277" marR="61277" marT="61277" marB="61277" anchor="ctr" anchorCtr="0">
                    <a:lnL w="7620" cap="flat" cmpd="sng">
                      <a:solidFill>
                        <a:srgbClr val="CCCCCC"/>
                      </a:solidFill>
                      <a:prstDash val="solid"/>
                      <a:headEnd type="none" w="med" len="med"/>
                      <a:tailEnd type="none" w="med" len="med"/>
                    </a:lnL>
                    <a:lnR w="7620" cap="flat" cmpd="sng">
                      <a:solidFill>
                        <a:srgbClr val="CCCCCC"/>
                      </a:solidFill>
                      <a:prstDash val="solid"/>
                      <a:headEnd type="none" w="med" len="med"/>
                      <a:tailEnd type="none" w="med" len="med"/>
                    </a:lnR>
                    <a:lnT w="7620" cap="flat" cmpd="sng">
                      <a:solidFill>
                        <a:srgbClr val="CCCCCC"/>
                      </a:solidFill>
                      <a:prstDash val="solid"/>
                      <a:headEnd type="none" w="med" len="med"/>
                      <a:tailEnd type="none" w="med" len="med"/>
                    </a:lnT>
                    <a:lnB w="7620" cap="flat" cmpd="sng">
                      <a:solidFill>
                        <a:srgbClr val="CCCCCC"/>
                      </a:solidFill>
                      <a:prstDash val="solid"/>
                      <a:headEnd type="none" w="med" len="med"/>
                      <a:tailEnd type="none" w="med" len="med"/>
                    </a:lnB>
                    <a:noFill/>
                  </a:tcPr>
                </a:tc>
                <a:tc>
                  <a:txBody>
                    <a:bodyPr/>
                    <a:p>
                      <a:pPr algn="l"/>
                      <a:r>
                        <a:rPr lang="en-US" altLang="zh-CN" sz="900"/>
                        <a:t>—</a:t>
                      </a:r>
                      <a:endParaRPr lang="en-US" altLang="zh-CN" sz="900"/>
                    </a:p>
                  </a:txBody>
                  <a:tcPr marL="61277" marR="61277" marT="61277" marB="61277" anchor="ctr" anchorCtr="0">
                    <a:lnL w="7620" cap="flat" cmpd="sng">
                      <a:solidFill>
                        <a:srgbClr val="CCCCCC"/>
                      </a:solidFill>
                      <a:prstDash val="solid"/>
                      <a:headEnd type="none" w="med" len="med"/>
                      <a:tailEnd type="none" w="med" len="med"/>
                    </a:lnL>
                    <a:lnR w="7620" cap="flat" cmpd="sng">
                      <a:solidFill>
                        <a:srgbClr val="CCCCCC"/>
                      </a:solidFill>
                      <a:prstDash val="solid"/>
                      <a:headEnd type="none" w="med" len="med"/>
                      <a:tailEnd type="none" w="med" len="med"/>
                    </a:lnR>
                    <a:lnT w="7620" cap="flat" cmpd="sng">
                      <a:solidFill>
                        <a:srgbClr val="CCCCCC"/>
                      </a:solidFill>
                      <a:prstDash val="solid"/>
                      <a:headEnd type="none" w="med" len="med"/>
                      <a:tailEnd type="none" w="med" len="med"/>
                    </a:lnT>
                    <a:lnB w="7620" cap="flat" cmpd="sng">
                      <a:solidFill>
                        <a:srgbClr val="CCCCCC"/>
                      </a:solidFill>
                      <a:prstDash val="solid"/>
                      <a:headEnd type="none" w="med" len="med"/>
                      <a:tailEnd type="none" w="med" len="med"/>
                    </a:lnB>
                    <a:noFill/>
                  </a:tcPr>
                </a:tc>
                <a:tc>
                  <a:txBody>
                    <a:bodyPr/>
                    <a:p>
                      <a:pPr algn="l">
                        <a:buNone/>
                      </a:pPr>
                      <a:r>
                        <a:rPr lang="en-US" altLang="zh-CN" sz="900">
                          <a:sym typeface="+mn-ea"/>
                        </a:rPr>
                        <a:t>48</a:t>
                      </a:r>
                      <a:endParaRPr lang="en-US" altLang="zh-CN" sz="900"/>
                    </a:p>
                  </a:txBody>
                  <a:tcPr marL="61277" marR="61277" marT="61277" marB="61277" anchor="ctr" anchorCtr="0">
                    <a:lnL w="7620" cap="flat" cmpd="sng">
                      <a:solidFill>
                        <a:srgbClr val="CCCCCC"/>
                      </a:solidFill>
                      <a:prstDash val="solid"/>
                      <a:headEnd type="none" w="med" len="med"/>
                      <a:tailEnd type="none" w="med" len="med"/>
                    </a:lnL>
                    <a:lnR w="7620" cap="flat" cmpd="sng">
                      <a:solidFill>
                        <a:srgbClr val="CCCCCC"/>
                      </a:solidFill>
                      <a:prstDash val="solid"/>
                      <a:headEnd type="none" w="med" len="med"/>
                      <a:tailEnd type="none" w="med" len="med"/>
                    </a:lnR>
                    <a:lnT w="7620" cap="flat" cmpd="sng">
                      <a:solidFill>
                        <a:srgbClr val="CCCCCC"/>
                      </a:solidFill>
                      <a:prstDash val="solid"/>
                      <a:headEnd type="none" w="med" len="med"/>
                      <a:tailEnd type="none" w="med" len="med"/>
                    </a:lnT>
                    <a:lnB w="7620" cap="flat" cmpd="sng">
                      <a:solidFill>
                        <a:srgbClr val="CCCCCC"/>
                      </a:solidFill>
                      <a:prstDash val="solid"/>
                      <a:headEnd type="none" w="med" len="med"/>
                      <a:tailEnd type="none" w="med" len="med"/>
                    </a:lnB>
                    <a:noFill/>
                  </a:tcPr>
                </a:tc>
              </a:tr>
              <a:tr h="259080">
                <a:tc vMerge="1">
                  <a:tcPr marL="61277" marR="61277" marT="61277" marB="61277" anchor="ctr" anchorCtr="0">
                    <a:lnL w="7620" cap="flat" cmpd="sng">
                      <a:solidFill>
                        <a:srgbClr val="CCCCCC"/>
                      </a:solidFill>
                      <a:prstDash val="solid"/>
                      <a:headEnd type="none" w="med" len="med"/>
                      <a:tailEnd type="none" w="med" len="med"/>
                    </a:lnL>
                    <a:lnR w="7620" cap="flat" cmpd="sng">
                      <a:solidFill>
                        <a:srgbClr val="CCCCCC"/>
                      </a:solidFill>
                      <a:prstDash val="solid"/>
                      <a:headEnd type="none" w="med" len="med"/>
                      <a:tailEnd type="none" w="med" len="med"/>
                    </a:lnR>
                    <a:lnT w="7620" cap="flat" cmpd="sng">
                      <a:solidFill>
                        <a:srgbClr val="CCCCCC"/>
                      </a:solidFill>
                      <a:prstDash val="solid"/>
                      <a:headEnd type="none" w="med" len="med"/>
                      <a:tailEnd type="none" w="med" len="med"/>
                    </a:lnT>
                    <a:lnB w="7620" cap="flat" cmpd="sng">
                      <a:solidFill>
                        <a:srgbClr val="CCCCCC"/>
                      </a:solidFill>
                      <a:prstDash val="solid"/>
                      <a:headEnd type="none" w="med" len="med"/>
                      <a:tailEnd type="none" w="med" len="med"/>
                    </a:lnB>
                    <a:noFill/>
                  </a:tcPr>
                </a:tc>
                <a:tc>
                  <a:txBody>
                    <a:bodyPr/>
                    <a:p>
                      <a:pPr algn="l">
                        <a:buNone/>
                      </a:pPr>
                      <a:r>
                        <a:rPr sz="900" kern="0" spc="-10" dirty="0">
                          <a:solidFill>
                            <a:srgbClr val="231F20">
                              <a:alpha val="100000"/>
                            </a:srgbClr>
                          </a:solidFill>
                          <a:latin typeface="Arial" panose="020B0604020202020204"/>
                          <a:ea typeface="Arial" panose="020B0604020202020204"/>
                          <a:cs typeface="Arial" panose="020B0604020202020204"/>
                          <a:sym typeface="+mn-ea"/>
                        </a:rPr>
                        <a:t>SWT177064</a:t>
                      </a:r>
                      <a:endParaRPr lang="en-US" altLang="zh-CN" sz="900"/>
                    </a:p>
                  </a:txBody>
                  <a:tcPr marL="61277" marR="61277" marT="61277" marB="61277" anchor="ctr" anchorCtr="0">
                    <a:lnL w="7620" cap="flat" cmpd="sng">
                      <a:solidFill>
                        <a:srgbClr val="CCCCCC"/>
                      </a:solidFill>
                      <a:prstDash val="solid"/>
                      <a:headEnd type="none" w="med" len="med"/>
                      <a:tailEnd type="none" w="med" len="med"/>
                    </a:lnL>
                    <a:lnR w="7620" cap="flat" cmpd="sng">
                      <a:solidFill>
                        <a:srgbClr val="CCCCCC"/>
                      </a:solidFill>
                      <a:prstDash val="solid"/>
                      <a:headEnd type="none" w="med" len="med"/>
                      <a:tailEnd type="none" w="med" len="med"/>
                    </a:lnR>
                    <a:lnT w="7620" cap="flat" cmpd="sng">
                      <a:solidFill>
                        <a:srgbClr val="CCCCCC"/>
                      </a:solidFill>
                      <a:prstDash val="solid"/>
                      <a:headEnd type="none" w="med" len="med"/>
                      <a:tailEnd type="none" w="med" len="med"/>
                    </a:lnT>
                    <a:lnB w="7620" cap="flat" cmpd="sng">
                      <a:solidFill>
                        <a:srgbClr val="CCCCCC"/>
                      </a:solidFill>
                      <a:prstDash val="solid"/>
                      <a:headEnd type="none" w="med" len="med"/>
                      <a:tailEnd type="none" w="med" len="med"/>
                    </a:lnB>
                    <a:noFill/>
                  </a:tcPr>
                </a:tc>
                <a:tc>
                  <a:txBody>
                    <a:bodyPr/>
                    <a:p>
                      <a:pPr algn="l">
                        <a:buNone/>
                      </a:pPr>
                      <a:r>
                        <a:rPr lang="en-US" altLang="zh-CN" sz="900">
                          <a:sym typeface="+mn-ea"/>
                        </a:rPr>
                        <a:t>18–40 GHz</a:t>
                      </a:r>
                      <a:endParaRPr lang="en-US" altLang="zh-CN" sz="900"/>
                    </a:p>
                  </a:txBody>
                  <a:tcPr marL="61277" marR="61277" marT="61277" marB="61277" anchor="ctr" anchorCtr="0">
                    <a:lnL w="7620" cap="flat" cmpd="sng">
                      <a:solidFill>
                        <a:srgbClr val="CCCCCC"/>
                      </a:solidFill>
                      <a:prstDash val="solid"/>
                      <a:headEnd type="none" w="med" len="med"/>
                      <a:tailEnd type="none" w="med" len="med"/>
                    </a:lnL>
                    <a:lnR w="7620" cap="flat" cmpd="sng">
                      <a:solidFill>
                        <a:srgbClr val="CCCCCC"/>
                      </a:solidFill>
                      <a:prstDash val="solid"/>
                      <a:headEnd type="none" w="med" len="med"/>
                      <a:tailEnd type="none" w="med" len="med"/>
                    </a:lnR>
                    <a:lnT w="7620" cap="flat" cmpd="sng">
                      <a:solidFill>
                        <a:srgbClr val="CCCCCC"/>
                      </a:solidFill>
                      <a:prstDash val="solid"/>
                      <a:headEnd type="none" w="med" len="med"/>
                      <a:tailEnd type="none" w="med" len="med"/>
                    </a:lnT>
                    <a:lnB w="7620" cap="flat" cmpd="sng">
                      <a:solidFill>
                        <a:srgbClr val="CCCCCC"/>
                      </a:solidFill>
                      <a:prstDash val="solid"/>
                      <a:headEnd type="none" w="med" len="med"/>
                      <a:tailEnd type="none" w="med" len="med"/>
                    </a:lnB>
                    <a:noFill/>
                  </a:tcPr>
                </a:tc>
                <a:tc>
                  <a:txBody>
                    <a:bodyPr/>
                    <a:p>
                      <a:pPr algn="l">
                        <a:buNone/>
                      </a:pPr>
                      <a:r>
                        <a:rPr lang="en-US" altLang="zh-CN" sz="900">
                          <a:sym typeface="+mn-ea"/>
                        </a:rPr>
                        <a:t>—</a:t>
                      </a:r>
                      <a:endParaRPr lang="en-US" altLang="zh-CN" sz="900"/>
                    </a:p>
                  </a:txBody>
                  <a:tcPr marL="61277" marR="61277" marT="61277" marB="61277" anchor="ctr" anchorCtr="0">
                    <a:lnL w="7620" cap="flat" cmpd="sng">
                      <a:solidFill>
                        <a:srgbClr val="CCCCCC"/>
                      </a:solidFill>
                      <a:prstDash val="solid"/>
                      <a:headEnd type="none" w="med" len="med"/>
                      <a:tailEnd type="none" w="med" len="med"/>
                    </a:lnL>
                    <a:lnR w="7620" cap="flat" cmpd="sng">
                      <a:solidFill>
                        <a:srgbClr val="CCCCCC"/>
                      </a:solidFill>
                      <a:prstDash val="solid"/>
                      <a:headEnd type="none" w="med" len="med"/>
                      <a:tailEnd type="none" w="med" len="med"/>
                    </a:lnR>
                    <a:lnT w="7620" cap="flat" cmpd="sng">
                      <a:solidFill>
                        <a:srgbClr val="CCCCCC"/>
                      </a:solidFill>
                      <a:prstDash val="solid"/>
                      <a:headEnd type="none" w="med" len="med"/>
                      <a:tailEnd type="none" w="med" len="med"/>
                    </a:lnT>
                    <a:lnB w="7620" cap="flat" cmpd="sng">
                      <a:solidFill>
                        <a:srgbClr val="CCCCCC"/>
                      </a:solidFill>
                      <a:prstDash val="solid"/>
                      <a:headEnd type="none" w="med" len="med"/>
                      <a:tailEnd type="none" w="med" len="med"/>
                    </a:lnB>
                    <a:noFill/>
                  </a:tcPr>
                </a:tc>
                <a:tc>
                  <a:txBody>
                    <a:bodyPr/>
                    <a:p>
                      <a:pPr algn="l">
                        <a:buNone/>
                      </a:pPr>
                      <a:r>
                        <a:rPr lang="en-US" altLang="zh-CN" sz="900"/>
                        <a:t>50</a:t>
                      </a:r>
                      <a:endParaRPr lang="en-US" altLang="zh-CN" sz="900"/>
                    </a:p>
                  </a:txBody>
                  <a:tcPr marL="61277" marR="61277" marT="61277" marB="61277" anchor="ctr" anchorCtr="0">
                    <a:lnL w="7620" cap="flat" cmpd="sng">
                      <a:solidFill>
                        <a:srgbClr val="CCCCCC"/>
                      </a:solidFill>
                      <a:prstDash val="solid"/>
                      <a:headEnd type="none" w="med" len="med"/>
                      <a:tailEnd type="none" w="med" len="med"/>
                    </a:lnL>
                    <a:lnR w="7620" cap="flat" cmpd="sng">
                      <a:solidFill>
                        <a:srgbClr val="CCCCCC"/>
                      </a:solidFill>
                      <a:prstDash val="solid"/>
                      <a:headEnd type="none" w="med" len="med"/>
                      <a:tailEnd type="none" w="med" len="med"/>
                    </a:lnR>
                    <a:lnT w="7620" cap="flat" cmpd="sng">
                      <a:solidFill>
                        <a:srgbClr val="CCCCCC"/>
                      </a:solidFill>
                      <a:prstDash val="solid"/>
                      <a:headEnd type="none" w="med" len="med"/>
                      <a:tailEnd type="none" w="med" len="med"/>
                    </a:lnT>
                    <a:lnB w="7620" cap="flat" cmpd="sng">
                      <a:solidFill>
                        <a:srgbClr val="CCCCCC"/>
                      </a:solidFill>
                      <a:prstDash val="solid"/>
                      <a:headEnd type="none" w="med" len="med"/>
                      <a:tailEnd type="none" w="med" len="med"/>
                    </a:lnB>
                    <a:noFill/>
                  </a:tcPr>
                </a:tc>
              </a:tr>
            </a:tbl>
          </a:graphicData>
        </a:graphic>
      </p:graphicFrame>
      <p:sp>
        <p:nvSpPr>
          <p:cNvPr id="28" name="文本框 27"/>
          <p:cNvSpPr txBox="1"/>
          <p:nvPr/>
        </p:nvSpPr>
        <p:spPr>
          <a:xfrm>
            <a:off x="577215" y="9781858"/>
            <a:ext cx="5080000" cy="275590"/>
          </a:xfrm>
          <a:prstGeom prst="rect">
            <a:avLst/>
          </a:prstGeom>
        </p:spPr>
        <p:txBody>
          <a:bodyPr>
            <a:spAutoFit/>
          </a:bodyPr>
          <a:p>
            <a:pPr algn="ctr"/>
            <a:r>
              <a:rPr lang="zh-CN" altLang="en-US" sz="1200" b="1">
                <a:solidFill>
                  <a:schemeClr val="tx1"/>
                </a:solidFill>
                <a:latin typeface="微软雅黑" panose="020B0503020204020204" charset="-122"/>
                <a:ea typeface="微软雅黑" panose="020B0503020204020204" charset="-122"/>
              </a:rPr>
              <a:t>南京市雨花区软件大道</a:t>
            </a:r>
            <a:r>
              <a:rPr lang="en-US" altLang="zh-CN" sz="1200" b="1">
                <a:solidFill>
                  <a:schemeClr val="tx1"/>
                </a:solidFill>
                <a:latin typeface="微软雅黑" panose="020B0503020204020204" charset="-122"/>
                <a:ea typeface="微软雅黑" panose="020B0503020204020204" charset="-122"/>
              </a:rPr>
              <a:t>180</a:t>
            </a:r>
            <a:r>
              <a:rPr lang="zh-CN" altLang="en-US" sz="1200" b="1">
                <a:solidFill>
                  <a:schemeClr val="tx1"/>
                </a:solidFill>
                <a:latin typeface="微软雅黑" panose="020B0503020204020204" charset="-122"/>
                <a:ea typeface="微软雅黑" panose="020B0503020204020204" charset="-122"/>
              </a:rPr>
              <a:t>号大数据产业基地</a:t>
            </a:r>
            <a:r>
              <a:rPr lang="en-US" altLang="zh-CN" sz="1200" b="1">
                <a:solidFill>
                  <a:schemeClr val="tx1"/>
                </a:solidFill>
                <a:latin typeface="微软雅黑" panose="020B0503020204020204" charset="-122"/>
                <a:ea typeface="微软雅黑" panose="020B0503020204020204" charset="-122"/>
              </a:rPr>
              <a:t>2</a:t>
            </a:r>
            <a:r>
              <a:rPr lang="zh-CN" altLang="en-US" sz="1200" b="1">
                <a:solidFill>
                  <a:schemeClr val="tx1"/>
                </a:solidFill>
                <a:latin typeface="微软雅黑" panose="020B0503020204020204" charset="-122"/>
                <a:ea typeface="微软雅黑" panose="020B0503020204020204" charset="-122"/>
              </a:rPr>
              <a:t>栋</a:t>
            </a:r>
            <a:endParaRPr lang="zh-CN" altLang="en-US" sz="1200" b="1">
              <a:solidFill>
                <a:schemeClr val="tx1"/>
              </a:solidFill>
              <a:latin typeface="微软雅黑" panose="020B0503020204020204" charset="-122"/>
              <a:ea typeface="微软雅黑" panose="020B0503020204020204" charset="-122"/>
            </a:endParaRPr>
          </a:p>
        </p:txBody>
      </p:sp>
      <p:pic>
        <p:nvPicPr>
          <p:cNvPr id="29" name="图片 28" descr="定位标志"/>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160145" y="9782175"/>
            <a:ext cx="204470" cy="204470"/>
          </a:xfrm>
          <a:prstGeom prst="rect">
            <a:avLst/>
          </a:prstGeom>
        </p:spPr>
      </p:pic>
      <p:pic>
        <p:nvPicPr>
          <p:cNvPr id="31" name="图片 30" descr="电话"/>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4900930" y="9832340"/>
            <a:ext cx="186690" cy="186690"/>
          </a:xfrm>
          <a:prstGeom prst="rect">
            <a:avLst/>
          </a:prstGeom>
        </p:spPr>
      </p:pic>
      <p:sp>
        <p:nvSpPr>
          <p:cNvPr id="32" name="文本框 31"/>
          <p:cNvSpPr txBox="1"/>
          <p:nvPr/>
        </p:nvSpPr>
        <p:spPr>
          <a:xfrm>
            <a:off x="5072380" y="9782175"/>
            <a:ext cx="1979930" cy="282575"/>
          </a:xfrm>
          <a:prstGeom prst="rect">
            <a:avLst/>
          </a:prstGeom>
        </p:spPr>
        <p:txBody>
          <a:bodyPr>
            <a:noAutofit/>
          </a:bodyPr>
          <a:p>
            <a:r>
              <a:rPr lang="en-US" altLang="zh-CN" sz="1200" b="1">
                <a:solidFill>
                  <a:schemeClr val="tx1"/>
                </a:solidFill>
                <a:latin typeface="微软雅黑" panose="020B0503020204020204" charset="-122"/>
                <a:ea typeface="微软雅黑" panose="020B0503020204020204" charset="-122"/>
              </a:rPr>
              <a:t>+86-13951873509</a:t>
            </a:r>
            <a:endParaRPr lang="en-US" altLang="zh-CN" sz="1200" b="1">
              <a:solidFill>
                <a:schemeClr val="tx1"/>
              </a:solidFill>
              <a:latin typeface="微软雅黑" panose="020B0503020204020204" charset="-122"/>
              <a:ea typeface="微软雅黑" panose="020B0503020204020204" charset="-122"/>
            </a:endParaRPr>
          </a:p>
        </p:txBody>
      </p:sp>
      <p:pic>
        <p:nvPicPr>
          <p:cNvPr id="33" name="图片 32" descr="网页"/>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1165225" y="10027920"/>
            <a:ext cx="192405" cy="192405"/>
          </a:xfrm>
          <a:prstGeom prst="rect">
            <a:avLst/>
          </a:prstGeom>
        </p:spPr>
      </p:pic>
      <p:sp>
        <p:nvSpPr>
          <p:cNvPr id="38" name="文本框 37"/>
          <p:cNvSpPr txBox="1"/>
          <p:nvPr/>
        </p:nvSpPr>
        <p:spPr>
          <a:xfrm>
            <a:off x="1342390" y="9980613"/>
            <a:ext cx="5080000" cy="275590"/>
          </a:xfrm>
          <a:prstGeom prst="rect">
            <a:avLst/>
          </a:prstGeom>
        </p:spPr>
        <p:txBody>
          <a:bodyPr>
            <a:spAutoFit/>
          </a:bodyPr>
          <a:p>
            <a:r>
              <a:rPr lang="en-US" altLang="zh-CN" sz="1200" b="1">
                <a:solidFill>
                  <a:schemeClr val="tx1"/>
                </a:solidFill>
                <a:latin typeface="微软雅黑" panose="020B0503020204020204" charset="-122"/>
                <a:ea typeface="微软雅黑" panose="020B0503020204020204" charset="-122"/>
              </a:rPr>
              <a:t>https://www.shinewave-tech.com</a:t>
            </a:r>
            <a:endParaRPr lang="en-US" altLang="zh-CN" sz="1200" b="1">
              <a:solidFill>
                <a:schemeClr val="tx1"/>
              </a:solidFill>
              <a:latin typeface="微软雅黑" panose="020B0503020204020204" charset="-122"/>
              <a:ea typeface="微软雅黑" panose="020B0503020204020204" charset="-122"/>
            </a:endParaRPr>
          </a:p>
        </p:txBody>
      </p:sp>
      <p:pic>
        <p:nvPicPr>
          <p:cNvPr id="39" name="图片 38" descr="信息"/>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4202430" y="9991090"/>
            <a:ext cx="239395" cy="239395"/>
          </a:xfrm>
          <a:prstGeom prst="rect">
            <a:avLst/>
          </a:prstGeom>
        </p:spPr>
      </p:pic>
      <p:sp>
        <p:nvSpPr>
          <p:cNvPr id="41" name="文本框 40"/>
          <p:cNvSpPr txBox="1"/>
          <p:nvPr/>
        </p:nvSpPr>
        <p:spPr>
          <a:xfrm>
            <a:off x="4426585" y="9980930"/>
            <a:ext cx="2519680" cy="282575"/>
          </a:xfrm>
          <a:prstGeom prst="rect">
            <a:avLst/>
          </a:prstGeom>
        </p:spPr>
        <p:txBody>
          <a:bodyPr>
            <a:noAutofit/>
          </a:bodyPr>
          <a:p>
            <a:pPr marL="0" indent="0">
              <a:spcBef>
                <a:spcPct val="0"/>
              </a:spcBef>
              <a:spcAft>
                <a:spcPct val="0"/>
              </a:spcAft>
            </a:pPr>
            <a:r>
              <a:rPr lang="en-US" altLang="zh-CN" sz="1200" b="1" i="0">
                <a:solidFill>
                  <a:schemeClr val="tx1"/>
                </a:solidFill>
                <a:latin typeface="微软雅黑" panose="020B0503020204020204" charset="-122"/>
                <a:ea typeface="微软雅黑" panose="020B0503020204020204" charset="-122"/>
              </a:rPr>
              <a:t>info@shinewave-tech.com</a:t>
            </a:r>
            <a:endParaRPr lang="en-US" altLang="zh-CN" sz="1200" b="1" i="0">
              <a:solidFill>
                <a:schemeClr val="tx1"/>
              </a:solidFill>
              <a:latin typeface="微软雅黑" panose="020B0503020204020204" charset="-122"/>
              <a:ea typeface="微软雅黑" panose="020B0503020204020204" charset="-122"/>
            </a:endParaRPr>
          </a:p>
        </p:txBody>
      </p:sp>
      <p:pic>
        <p:nvPicPr>
          <p:cNvPr id="42" name="图片 41" descr="SWT公司logo-透明"/>
          <p:cNvPicPr>
            <a:picLocks noChangeAspect="1"/>
          </p:cNvPicPr>
          <p:nvPr/>
        </p:nvPicPr>
        <p:blipFill>
          <a:blip r:embed="rId12"/>
          <a:stretch>
            <a:fillRect/>
          </a:stretch>
        </p:blipFill>
        <p:spPr>
          <a:xfrm>
            <a:off x="281305" y="9782175"/>
            <a:ext cx="744220" cy="434975"/>
          </a:xfrm>
          <a:prstGeom prst="rect">
            <a:avLst/>
          </a:prstGeom>
        </p:spPr>
      </p:pic>
      <p:sp>
        <p:nvSpPr>
          <p:cNvPr id="43" name="文本框 42"/>
          <p:cNvSpPr txBox="1"/>
          <p:nvPr/>
        </p:nvSpPr>
        <p:spPr>
          <a:xfrm>
            <a:off x="0" y="57150"/>
            <a:ext cx="7559675" cy="460375"/>
          </a:xfrm>
          <a:prstGeom prst="rect">
            <a:avLst/>
          </a:prstGeom>
        </p:spPr>
        <p:txBody>
          <a:bodyPr wrap="square">
            <a:spAutoFit/>
          </a:bodyPr>
          <a:p>
            <a:pPr marL="0" indent="0" algn="ctr">
              <a:lnSpc>
                <a:spcPts val="1440"/>
              </a:lnSpc>
              <a:spcBef>
                <a:spcPct val="0"/>
              </a:spcBef>
              <a:spcAft>
                <a:spcPct val="0"/>
              </a:spcAft>
            </a:pPr>
            <a:r>
              <a:rPr lang="zh-CN" altLang="en-US" sz="1600" b="1">
                <a:solidFill>
                  <a:schemeClr val="tx1"/>
                </a:solidFill>
              </a:rPr>
              <a:t>本图册为代表性规格产品，如需定制，可随时联系我司业务人员。</a:t>
            </a:r>
            <a:endParaRPr lang="zh-CN" altLang="en-US" sz="1600" b="1">
              <a:solidFill>
                <a:schemeClr val="tx1"/>
              </a:solidFill>
            </a:endParaRPr>
          </a:p>
          <a:p>
            <a:pPr marL="0" indent="0" algn="ctr">
              <a:lnSpc>
                <a:spcPts val="1440"/>
              </a:lnSpc>
              <a:spcBef>
                <a:spcPct val="0"/>
              </a:spcBef>
              <a:spcAft>
                <a:spcPct val="0"/>
              </a:spcAft>
            </a:pPr>
            <a:r>
              <a:rPr lang="en-US" altLang="zh-CN" sz="1200" b="1">
                <a:solidFill>
                  <a:srgbClr val="1F2329"/>
                </a:solidFill>
              </a:rPr>
              <a:t>This catalog features representative products. For customization, please contact our sales team.</a:t>
            </a:r>
            <a:endParaRPr lang="en-US" altLang="zh-CN" sz="1200" b="1">
              <a:solidFill>
                <a:srgbClr val="1F2329"/>
              </a:solidFill>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736" name="picture 736"/>
          <p:cNvPicPr>
            <a:picLocks noChangeAspect="1"/>
          </p:cNvPicPr>
          <p:nvPr/>
        </p:nvPicPr>
        <p:blipFill>
          <a:blip r:embed="rId1"/>
          <a:stretch>
            <a:fillRect/>
          </a:stretch>
        </p:blipFill>
        <p:spPr>
          <a:xfrm rot="21600000">
            <a:off x="192238" y="539985"/>
            <a:ext cx="7094709" cy="6596"/>
          </a:xfrm>
          <a:prstGeom prst="rect">
            <a:avLst/>
          </a:prstGeom>
        </p:spPr>
      </p:pic>
      <p:pic>
        <p:nvPicPr>
          <p:cNvPr id="670" name="picture 670"/>
          <p:cNvPicPr>
            <a:picLocks noChangeAspect="1"/>
          </p:cNvPicPr>
          <p:nvPr/>
        </p:nvPicPr>
        <p:blipFill>
          <a:blip r:embed="rId2"/>
          <a:stretch>
            <a:fillRect/>
          </a:stretch>
        </p:blipFill>
        <p:spPr>
          <a:xfrm rot="21600000">
            <a:off x="263985" y="9719952"/>
            <a:ext cx="7094709" cy="10501"/>
          </a:xfrm>
          <a:prstGeom prst="rect">
            <a:avLst/>
          </a:prstGeom>
        </p:spPr>
      </p:pic>
      <p:sp>
        <p:nvSpPr>
          <p:cNvPr id="2" name="文本框 1"/>
          <p:cNvSpPr txBox="1"/>
          <p:nvPr/>
        </p:nvSpPr>
        <p:spPr>
          <a:xfrm>
            <a:off x="577215" y="9781858"/>
            <a:ext cx="5080000" cy="275590"/>
          </a:xfrm>
          <a:prstGeom prst="rect">
            <a:avLst/>
          </a:prstGeom>
        </p:spPr>
        <p:txBody>
          <a:bodyPr>
            <a:spAutoFit/>
          </a:bodyPr>
          <a:p>
            <a:pPr algn="ctr"/>
            <a:r>
              <a:rPr lang="zh-CN" altLang="en-US" sz="1200" b="1">
                <a:solidFill>
                  <a:schemeClr val="tx1"/>
                </a:solidFill>
                <a:latin typeface="微软雅黑" panose="020B0503020204020204" charset="-122"/>
                <a:ea typeface="微软雅黑" panose="020B0503020204020204" charset="-122"/>
              </a:rPr>
              <a:t>南京市雨花区软件大道</a:t>
            </a:r>
            <a:r>
              <a:rPr lang="en-US" altLang="zh-CN" sz="1200" b="1">
                <a:solidFill>
                  <a:schemeClr val="tx1"/>
                </a:solidFill>
                <a:latin typeface="微软雅黑" panose="020B0503020204020204" charset="-122"/>
                <a:ea typeface="微软雅黑" panose="020B0503020204020204" charset="-122"/>
              </a:rPr>
              <a:t>180</a:t>
            </a:r>
            <a:r>
              <a:rPr lang="zh-CN" altLang="en-US" sz="1200" b="1">
                <a:solidFill>
                  <a:schemeClr val="tx1"/>
                </a:solidFill>
                <a:latin typeface="微软雅黑" panose="020B0503020204020204" charset="-122"/>
                <a:ea typeface="微软雅黑" panose="020B0503020204020204" charset="-122"/>
              </a:rPr>
              <a:t>号大数据产业基地</a:t>
            </a:r>
            <a:r>
              <a:rPr lang="en-US" altLang="zh-CN" sz="1200" b="1">
                <a:solidFill>
                  <a:schemeClr val="tx1"/>
                </a:solidFill>
                <a:latin typeface="微软雅黑" panose="020B0503020204020204" charset="-122"/>
                <a:ea typeface="微软雅黑" panose="020B0503020204020204" charset="-122"/>
              </a:rPr>
              <a:t>2</a:t>
            </a:r>
            <a:r>
              <a:rPr lang="zh-CN" altLang="en-US" sz="1200" b="1">
                <a:solidFill>
                  <a:schemeClr val="tx1"/>
                </a:solidFill>
                <a:latin typeface="微软雅黑" panose="020B0503020204020204" charset="-122"/>
                <a:ea typeface="微软雅黑" panose="020B0503020204020204" charset="-122"/>
              </a:rPr>
              <a:t>栋</a:t>
            </a:r>
            <a:endParaRPr lang="zh-CN" altLang="en-US" sz="1200" b="1">
              <a:solidFill>
                <a:schemeClr val="tx1"/>
              </a:solidFill>
              <a:latin typeface="微软雅黑" panose="020B0503020204020204" charset="-122"/>
              <a:ea typeface="微软雅黑" panose="020B0503020204020204" charset="-122"/>
            </a:endParaRPr>
          </a:p>
        </p:txBody>
      </p:sp>
      <p:pic>
        <p:nvPicPr>
          <p:cNvPr id="4" name="图片 3" descr="定位标志"/>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160145" y="9782175"/>
            <a:ext cx="204470" cy="204470"/>
          </a:xfrm>
          <a:prstGeom prst="rect">
            <a:avLst/>
          </a:prstGeom>
        </p:spPr>
      </p:pic>
      <p:pic>
        <p:nvPicPr>
          <p:cNvPr id="5" name="图片 4" descr="电话"/>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4900930" y="9832340"/>
            <a:ext cx="186690" cy="186690"/>
          </a:xfrm>
          <a:prstGeom prst="rect">
            <a:avLst/>
          </a:prstGeom>
        </p:spPr>
      </p:pic>
      <p:sp>
        <p:nvSpPr>
          <p:cNvPr id="6" name="文本框 5"/>
          <p:cNvSpPr txBox="1"/>
          <p:nvPr/>
        </p:nvSpPr>
        <p:spPr>
          <a:xfrm>
            <a:off x="5072380" y="9782175"/>
            <a:ext cx="1979930" cy="282575"/>
          </a:xfrm>
          <a:prstGeom prst="rect">
            <a:avLst/>
          </a:prstGeom>
        </p:spPr>
        <p:txBody>
          <a:bodyPr>
            <a:noAutofit/>
          </a:bodyPr>
          <a:p>
            <a:r>
              <a:rPr lang="en-US" altLang="zh-CN" sz="1200" b="1">
                <a:solidFill>
                  <a:schemeClr val="tx1"/>
                </a:solidFill>
                <a:latin typeface="微软雅黑" panose="020B0503020204020204" charset="-122"/>
                <a:ea typeface="微软雅黑" panose="020B0503020204020204" charset="-122"/>
              </a:rPr>
              <a:t>+86-13951873509</a:t>
            </a:r>
            <a:endParaRPr lang="en-US" altLang="zh-CN" sz="1200" b="1">
              <a:solidFill>
                <a:schemeClr val="tx1"/>
              </a:solidFill>
              <a:latin typeface="微软雅黑" panose="020B0503020204020204" charset="-122"/>
              <a:ea typeface="微软雅黑" panose="020B0503020204020204" charset="-122"/>
            </a:endParaRPr>
          </a:p>
        </p:txBody>
      </p:sp>
      <p:pic>
        <p:nvPicPr>
          <p:cNvPr id="7" name="图片 6" descr="网页"/>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1165225" y="10027920"/>
            <a:ext cx="192405" cy="192405"/>
          </a:xfrm>
          <a:prstGeom prst="rect">
            <a:avLst/>
          </a:prstGeom>
        </p:spPr>
      </p:pic>
      <p:sp>
        <p:nvSpPr>
          <p:cNvPr id="8" name="文本框 7"/>
          <p:cNvSpPr txBox="1"/>
          <p:nvPr/>
        </p:nvSpPr>
        <p:spPr>
          <a:xfrm>
            <a:off x="1342390" y="9980613"/>
            <a:ext cx="5080000" cy="275590"/>
          </a:xfrm>
          <a:prstGeom prst="rect">
            <a:avLst/>
          </a:prstGeom>
        </p:spPr>
        <p:txBody>
          <a:bodyPr>
            <a:spAutoFit/>
          </a:bodyPr>
          <a:p>
            <a:r>
              <a:rPr lang="en-US" altLang="zh-CN" sz="1200" b="1">
                <a:solidFill>
                  <a:schemeClr val="tx1"/>
                </a:solidFill>
                <a:latin typeface="微软雅黑" panose="020B0503020204020204" charset="-122"/>
                <a:ea typeface="微软雅黑" panose="020B0503020204020204" charset="-122"/>
              </a:rPr>
              <a:t>https://www.shinewave-tech.com</a:t>
            </a:r>
            <a:endParaRPr lang="en-US" altLang="zh-CN" sz="1200" b="1">
              <a:solidFill>
                <a:schemeClr val="tx1"/>
              </a:solidFill>
              <a:latin typeface="微软雅黑" panose="020B0503020204020204" charset="-122"/>
              <a:ea typeface="微软雅黑" panose="020B0503020204020204" charset="-122"/>
            </a:endParaRPr>
          </a:p>
        </p:txBody>
      </p:sp>
      <p:pic>
        <p:nvPicPr>
          <p:cNvPr id="9" name="图片 8" descr="信息"/>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4202430" y="9991090"/>
            <a:ext cx="239395" cy="239395"/>
          </a:xfrm>
          <a:prstGeom prst="rect">
            <a:avLst/>
          </a:prstGeom>
        </p:spPr>
      </p:pic>
      <p:sp>
        <p:nvSpPr>
          <p:cNvPr id="10" name="文本框 9"/>
          <p:cNvSpPr txBox="1"/>
          <p:nvPr/>
        </p:nvSpPr>
        <p:spPr>
          <a:xfrm>
            <a:off x="4426585" y="9980930"/>
            <a:ext cx="2519680" cy="282575"/>
          </a:xfrm>
          <a:prstGeom prst="rect">
            <a:avLst/>
          </a:prstGeom>
        </p:spPr>
        <p:txBody>
          <a:bodyPr>
            <a:noAutofit/>
          </a:bodyPr>
          <a:p>
            <a:pPr marL="0" indent="0">
              <a:spcBef>
                <a:spcPct val="0"/>
              </a:spcBef>
              <a:spcAft>
                <a:spcPct val="0"/>
              </a:spcAft>
            </a:pPr>
            <a:r>
              <a:rPr lang="en-US" altLang="zh-CN" sz="1200" b="1" i="0">
                <a:solidFill>
                  <a:schemeClr val="tx1"/>
                </a:solidFill>
                <a:latin typeface="微软雅黑" panose="020B0503020204020204" charset="-122"/>
                <a:ea typeface="微软雅黑" panose="020B0503020204020204" charset="-122"/>
              </a:rPr>
              <a:t>info@shinewave-tech.com</a:t>
            </a:r>
            <a:endParaRPr lang="en-US" altLang="zh-CN" sz="1200" b="1" i="0">
              <a:solidFill>
                <a:schemeClr val="tx1"/>
              </a:solidFill>
              <a:latin typeface="微软雅黑" panose="020B0503020204020204" charset="-122"/>
              <a:ea typeface="微软雅黑" panose="020B0503020204020204" charset="-122"/>
            </a:endParaRPr>
          </a:p>
        </p:txBody>
      </p:sp>
      <p:pic>
        <p:nvPicPr>
          <p:cNvPr id="13" name="图片 12" descr="SWT公司logo-透明"/>
          <p:cNvPicPr>
            <a:picLocks noChangeAspect="1"/>
          </p:cNvPicPr>
          <p:nvPr/>
        </p:nvPicPr>
        <p:blipFill>
          <a:blip r:embed="rId11"/>
          <a:stretch>
            <a:fillRect/>
          </a:stretch>
        </p:blipFill>
        <p:spPr>
          <a:xfrm>
            <a:off x="281305" y="9782175"/>
            <a:ext cx="744220" cy="434975"/>
          </a:xfrm>
          <a:prstGeom prst="rect">
            <a:avLst/>
          </a:prstGeom>
        </p:spPr>
      </p:pic>
      <p:sp>
        <p:nvSpPr>
          <p:cNvPr id="22" name="文本框 21"/>
          <p:cNvSpPr txBox="1"/>
          <p:nvPr/>
        </p:nvSpPr>
        <p:spPr>
          <a:xfrm>
            <a:off x="0" y="57150"/>
            <a:ext cx="7559675" cy="460375"/>
          </a:xfrm>
          <a:prstGeom prst="rect">
            <a:avLst/>
          </a:prstGeom>
        </p:spPr>
        <p:txBody>
          <a:bodyPr wrap="square">
            <a:spAutoFit/>
          </a:bodyPr>
          <a:p>
            <a:pPr marL="0" indent="0" algn="ctr">
              <a:lnSpc>
                <a:spcPts val="1440"/>
              </a:lnSpc>
              <a:spcBef>
                <a:spcPct val="0"/>
              </a:spcBef>
              <a:spcAft>
                <a:spcPct val="0"/>
              </a:spcAft>
            </a:pPr>
            <a:r>
              <a:rPr lang="zh-CN" altLang="en-US" sz="1600" b="1">
                <a:solidFill>
                  <a:schemeClr val="tx1"/>
                </a:solidFill>
              </a:rPr>
              <a:t>本图册为代表性规格产品，如需定制，可随时联系我司业务人员。</a:t>
            </a:r>
            <a:endParaRPr lang="zh-CN" altLang="en-US" sz="1600" b="1">
              <a:solidFill>
                <a:schemeClr val="tx1"/>
              </a:solidFill>
            </a:endParaRPr>
          </a:p>
          <a:p>
            <a:pPr marL="0" indent="0" algn="ctr">
              <a:lnSpc>
                <a:spcPts val="1440"/>
              </a:lnSpc>
              <a:spcBef>
                <a:spcPct val="0"/>
              </a:spcBef>
              <a:spcAft>
                <a:spcPct val="0"/>
              </a:spcAft>
            </a:pPr>
            <a:r>
              <a:rPr lang="en-US" altLang="zh-CN" sz="1200" b="1">
                <a:solidFill>
                  <a:srgbClr val="1F2329"/>
                </a:solidFill>
              </a:rPr>
              <a:t>This catalog features representative products. For customization, please contact our sales team.</a:t>
            </a:r>
            <a:endParaRPr lang="en-US" altLang="zh-CN" sz="1200" b="1">
              <a:solidFill>
                <a:srgbClr val="1F2329"/>
              </a:solidFill>
            </a:endParaRPr>
          </a:p>
        </p:txBody>
      </p:sp>
      <p:pic>
        <p:nvPicPr>
          <p:cNvPr id="7404" name="picture 7404"/>
          <p:cNvPicPr>
            <a:picLocks noChangeAspect="1"/>
          </p:cNvPicPr>
          <p:nvPr/>
        </p:nvPicPr>
        <p:blipFill>
          <a:blip r:embed="rId12"/>
          <a:stretch>
            <a:fillRect/>
          </a:stretch>
        </p:blipFill>
        <p:spPr>
          <a:xfrm rot="21600000">
            <a:off x="807293" y="4938162"/>
            <a:ext cx="6370017" cy="2454355"/>
          </a:xfrm>
          <a:prstGeom prst="rect">
            <a:avLst/>
          </a:prstGeom>
        </p:spPr>
      </p:pic>
      <p:sp>
        <p:nvSpPr>
          <p:cNvPr id="7406" name="textbox 7406"/>
          <p:cNvSpPr/>
          <p:nvPr/>
        </p:nvSpPr>
        <p:spPr>
          <a:xfrm>
            <a:off x="6573666" y="4963638"/>
            <a:ext cx="368934" cy="2419985"/>
          </a:xfrm>
          <a:prstGeom prst="rect">
            <a:avLst/>
          </a:prstGeom>
          <a:noFill/>
          <a:ln w="0" cap="flat">
            <a:noFill/>
            <a:prstDash val="solid"/>
            <a:miter lim="0"/>
          </a:ln>
        </p:spPr>
        <p:txBody>
          <a:bodyPr vert="horz" wrap="square" lIns="0" tIns="0" rIns="0" bIns="0"/>
          <a:p>
            <a:pPr algn="l" rtl="0" eaLnBrk="0">
              <a:lnSpc>
                <a:spcPct val="81000"/>
              </a:lnSpc>
            </a:pPr>
            <a:endParaRPr sz="100" dirty="0">
              <a:latin typeface="Arial" panose="020B0604020202020204"/>
              <a:ea typeface="Arial" panose="020B0604020202020204"/>
              <a:cs typeface="Arial" panose="020B0604020202020204"/>
            </a:endParaRPr>
          </a:p>
          <a:p>
            <a:pPr marL="12700" algn="l" rtl="0" eaLnBrk="0">
              <a:lnSpc>
                <a:spcPct val="76000"/>
              </a:lnSpc>
            </a:pPr>
            <a:r>
              <a:rPr sz="1100" kern="0" spc="20" dirty="0">
                <a:solidFill>
                  <a:srgbClr val="FFFFFF">
                    <a:alpha val="100000"/>
                  </a:srgbClr>
                </a:solidFill>
                <a:latin typeface="Arial" panose="020B0604020202020204"/>
                <a:ea typeface="Arial" panose="020B0604020202020204"/>
                <a:cs typeface="Arial" panose="020B0604020202020204"/>
              </a:rPr>
              <a:t>UNIT</a:t>
            </a:r>
            <a:endParaRPr sz="1100" dirty="0">
              <a:latin typeface="Arial" panose="020B0604020202020204"/>
              <a:ea typeface="Arial" panose="020B0604020202020204"/>
              <a:cs typeface="Arial" panose="020B0604020202020204"/>
            </a:endParaRPr>
          </a:p>
          <a:p>
            <a:pPr marL="33655" algn="l" rtl="0" eaLnBrk="0">
              <a:lnSpc>
                <a:spcPct val="76000"/>
              </a:lnSpc>
              <a:spcBef>
                <a:spcPts val="760"/>
              </a:spcBef>
            </a:pPr>
            <a:r>
              <a:rPr sz="1100" kern="0" spc="30" dirty="0">
                <a:solidFill>
                  <a:srgbClr val="231F20">
                    <a:alpha val="100000"/>
                  </a:srgbClr>
                </a:solidFill>
                <a:latin typeface="Arial" panose="020B0604020202020204"/>
                <a:ea typeface="Arial" panose="020B0604020202020204"/>
                <a:cs typeface="Arial" panose="020B0604020202020204"/>
              </a:rPr>
              <a:t>MHz</a:t>
            </a:r>
            <a:endParaRPr sz="1100" dirty="0">
              <a:latin typeface="Arial" panose="020B0604020202020204"/>
              <a:ea typeface="Arial" panose="020B0604020202020204"/>
              <a:cs typeface="Arial" panose="020B0604020202020204"/>
            </a:endParaRPr>
          </a:p>
          <a:p>
            <a:pPr marL="33655" algn="l" rtl="0" eaLnBrk="0">
              <a:lnSpc>
                <a:spcPct val="76000"/>
              </a:lnSpc>
              <a:spcBef>
                <a:spcPts val="760"/>
              </a:spcBef>
            </a:pPr>
            <a:r>
              <a:rPr sz="1100" kern="0" spc="30" dirty="0">
                <a:solidFill>
                  <a:srgbClr val="231F20">
                    <a:alpha val="100000"/>
                  </a:srgbClr>
                </a:solidFill>
                <a:latin typeface="Arial" panose="020B0604020202020204"/>
                <a:ea typeface="Arial" panose="020B0604020202020204"/>
                <a:cs typeface="Arial" panose="020B0604020202020204"/>
              </a:rPr>
              <a:t>MHz</a:t>
            </a:r>
            <a:endParaRPr sz="1100" dirty="0">
              <a:latin typeface="Arial" panose="020B0604020202020204"/>
              <a:ea typeface="Arial" panose="020B0604020202020204"/>
              <a:cs typeface="Arial" panose="020B0604020202020204"/>
            </a:endParaRPr>
          </a:p>
          <a:p>
            <a:pPr marL="27305" algn="l" rtl="0" eaLnBrk="0">
              <a:lnSpc>
                <a:spcPct val="76000"/>
              </a:lnSpc>
              <a:spcBef>
                <a:spcPts val="760"/>
              </a:spcBef>
            </a:pPr>
            <a:r>
              <a:rPr sz="1100" kern="0" spc="50" dirty="0">
                <a:solidFill>
                  <a:srgbClr val="231F20">
                    <a:alpha val="100000"/>
                  </a:srgbClr>
                </a:solidFill>
                <a:latin typeface="Arial" panose="020B0604020202020204"/>
                <a:ea typeface="Arial" panose="020B0604020202020204"/>
                <a:cs typeface="Arial" panose="020B0604020202020204"/>
              </a:rPr>
              <a:t>dBm</a:t>
            </a:r>
            <a:endParaRPr sz="1100" dirty="0">
              <a:latin typeface="Arial" panose="020B0604020202020204"/>
              <a:ea typeface="Arial" panose="020B0604020202020204"/>
              <a:cs typeface="Arial" panose="020B0604020202020204"/>
            </a:endParaRPr>
          </a:p>
          <a:p>
            <a:pPr marL="74930" algn="l" rtl="0" eaLnBrk="0">
              <a:lnSpc>
                <a:spcPct val="76000"/>
              </a:lnSpc>
              <a:spcBef>
                <a:spcPts val="760"/>
              </a:spcBef>
            </a:pPr>
            <a:r>
              <a:rPr sz="1100" kern="0" spc="30" dirty="0">
                <a:solidFill>
                  <a:srgbClr val="231F20">
                    <a:alpha val="100000"/>
                  </a:srgbClr>
                </a:solidFill>
                <a:latin typeface="Arial" panose="020B0604020202020204"/>
                <a:ea typeface="Arial" panose="020B0604020202020204"/>
                <a:cs typeface="Arial" panose="020B0604020202020204"/>
              </a:rPr>
              <a:t>dB</a:t>
            </a:r>
            <a:endParaRPr sz="1100" dirty="0">
              <a:latin typeface="Arial" panose="020B0604020202020204"/>
              <a:ea typeface="Arial" panose="020B0604020202020204"/>
              <a:cs typeface="Arial" panose="020B0604020202020204"/>
            </a:endParaRPr>
          </a:p>
          <a:p>
            <a:pPr marL="46355" algn="l" rtl="0" eaLnBrk="0">
              <a:lnSpc>
                <a:spcPct val="76000"/>
              </a:lnSpc>
              <a:spcBef>
                <a:spcPts val="760"/>
              </a:spcBef>
            </a:pPr>
            <a:r>
              <a:rPr sz="1100" kern="0" spc="30" dirty="0">
                <a:solidFill>
                  <a:srgbClr val="231F20">
                    <a:alpha val="100000"/>
                  </a:srgbClr>
                </a:solidFill>
                <a:latin typeface="Arial" panose="020B0604020202020204"/>
                <a:ea typeface="Arial" panose="020B0604020202020204"/>
                <a:cs typeface="Arial" panose="020B0604020202020204"/>
              </a:rPr>
              <a:t>dBc</a:t>
            </a:r>
            <a:endParaRPr sz="1100" dirty="0">
              <a:latin typeface="Arial" panose="020B0604020202020204"/>
              <a:ea typeface="Arial" panose="020B0604020202020204"/>
              <a:cs typeface="Arial" panose="020B0604020202020204"/>
            </a:endParaRPr>
          </a:p>
          <a:p>
            <a:pPr marL="46355" algn="l" rtl="0" eaLnBrk="0">
              <a:lnSpc>
                <a:spcPct val="76000"/>
              </a:lnSpc>
              <a:spcBef>
                <a:spcPts val="760"/>
              </a:spcBef>
            </a:pPr>
            <a:r>
              <a:rPr sz="1100" kern="0" spc="30" dirty="0">
                <a:solidFill>
                  <a:srgbClr val="231F20">
                    <a:alpha val="100000"/>
                  </a:srgbClr>
                </a:solidFill>
                <a:latin typeface="Arial" panose="020B0604020202020204"/>
                <a:ea typeface="Arial" panose="020B0604020202020204"/>
                <a:cs typeface="Arial" panose="020B0604020202020204"/>
              </a:rPr>
              <a:t>dBc</a:t>
            </a:r>
            <a:endParaRPr sz="1100" dirty="0">
              <a:latin typeface="Arial" panose="020B0604020202020204"/>
              <a:ea typeface="Arial" panose="020B0604020202020204"/>
              <a:cs typeface="Arial" panose="020B0604020202020204"/>
            </a:endParaRPr>
          </a:p>
          <a:p>
            <a:pPr marL="104140" algn="l" rtl="0" eaLnBrk="0">
              <a:lnSpc>
                <a:spcPct val="77000"/>
              </a:lnSpc>
              <a:spcBef>
                <a:spcPts val="740"/>
              </a:spcBef>
            </a:pPr>
            <a:r>
              <a:rPr sz="1100" kern="0" spc="0" dirty="0">
                <a:solidFill>
                  <a:srgbClr val="231F20">
                    <a:alpha val="100000"/>
                  </a:srgbClr>
                </a:solidFill>
                <a:latin typeface="Arial" panose="020B0604020202020204"/>
                <a:ea typeface="Arial" panose="020B0604020202020204"/>
                <a:cs typeface="Arial" panose="020B0604020202020204"/>
              </a:rPr>
              <a:t>Ω</a:t>
            </a:r>
            <a:endParaRPr sz="1100" dirty="0">
              <a:latin typeface="Arial" panose="020B0604020202020204"/>
              <a:ea typeface="Arial" panose="020B0604020202020204"/>
              <a:cs typeface="Arial" panose="020B0604020202020204"/>
            </a:endParaRPr>
          </a:p>
          <a:p>
            <a:pPr marL="26670" algn="l" rtl="0" eaLnBrk="0">
              <a:lnSpc>
                <a:spcPct val="77000"/>
              </a:lnSpc>
              <a:spcBef>
                <a:spcPts val="760"/>
              </a:spcBef>
            </a:pPr>
            <a:r>
              <a:rPr sz="1100" kern="0" spc="20" dirty="0">
                <a:solidFill>
                  <a:srgbClr val="231F20">
                    <a:alpha val="100000"/>
                  </a:srgbClr>
                </a:solidFill>
                <a:latin typeface="Arial" panose="020B0604020202020204"/>
                <a:ea typeface="Arial" panose="020B0604020202020204"/>
                <a:cs typeface="Arial" panose="020B0604020202020204"/>
              </a:rPr>
              <a:t>VAC</a:t>
            </a:r>
            <a:endParaRPr sz="1100" dirty="0">
              <a:latin typeface="Arial" panose="020B0604020202020204"/>
              <a:ea typeface="Arial" panose="020B0604020202020204"/>
              <a:cs typeface="Arial" panose="020B0604020202020204"/>
            </a:endParaRPr>
          </a:p>
          <a:p>
            <a:pPr marL="87630" algn="l" rtl="0" eaLnBrk="0">
              <a:lnSpc>
                <a:spcPct val="76000"/>
              </a:lnSpc>
              <a:spcBef>
                <a:spcPts val="760"/>
              </a:spcBef>
            </a:pPr>
            <a:r>
              <a:rPr sz="1100" kern="0" spc="60" dirty="0">
                <a:solidFill>
                  <a:srgbClr val="231F20">
                    <a:alpha val="100000"/>
                  </a:srgbClr>
                </a:solidFill>
                <a:latin typeface="Arial" panose="020B0604020202020204"/>
                <a:ea typeface="Arial" panose="020B0604020202020204"/>
                <a:cs typeface="Arial" panose="020B0604020202020204"/>
              </a:rPr>
              <a:t>W</a:t>
            </a:r>
            <a:endParaRPr sz="1100" dirty="0">
              <a:latin typeface="Arial" panose="020B0604020202020204"/>
              <a:ea typeface="Arial" panose="020B0604020202020204"/>
              <a:cs typeface="Arial" panose="020B0604020202020204"/>
            </a:endParaRPr>
          </a:p>
          <a:p>
            <a:pPr algn="l" rtl="0" eaLnBrk="0">
              <a:lnSpc>
                <a:spcPct val="100000"/>
              </a:lnSpc>
            </a:pPr>
            <a:endParaRPr sz="800" dirty="0">
              <a:latin typeface="Arial" panose="020B0604020202020204"/>
              <a:ea typeface="Arial" panose="020B0604020202020204"/>
              <a:cs typeface="Arial" panose="020B0604020202020204"/>
            </a:endParaRPr>
          </a:p>
          <a:p>
            <a:pPr marL="74930" algn="l" rtl="0" eaLnBrk="0">
              <a:lnSpc>
                <a:spcPct val="76000"/>
              </a:lnSpc>
              <a:spcBef>
                <a:spcPts val="5"/>
              </a:spcBef>
            </a:pPr>
            <a:r>
              <a:rPr sz="1100" kern="0" spc="30" dirty="0">
                <a:solidFill>
                  <a:srgbClr val="231F20">
                    <a:alpha val="100000"/>
                  </a:srgbClr>
                </a:solidFill>
                <a:latin typeface="Arial" panose="020B0604020202020204"/>
                <a:ea typeface="Arial" panose="020B0604020202020204"/>
                <a:cs typeface="Arial" panose="020B0604020202020204"/>
              </a:rPr>
              <a:t>dB</a:t>
            </a:r>
            <a:endParaRPr sz="1100" dirty="0">
              <a:latin typeface="Arial" panose="020B0604020202020204"/>
              <a:ea typeface="Arial" panose="020B0604020202020204"/>
              <a:cs typeface="Arial" panose="020B0604020202020204"/>
            </a:endParaRPr>
          </a:p>
        </p:txBody>
      </p:sp>
      <p:pic>
        <p:nvPicPr>
          <p:cNvPr id="7408" name="picture 7408"/>
          <p:cNvPicPr>
            <a:picLocks noChangeAspect="1"/>
          </p:cNvPicPr>
          <p:nvPr/>
        </p:nvPicPr>
        <p:blipFill>
          <a:blip r:embed="rId13"/>
          <a:stretch>
            <a:fillRect/>
          </a:stretch>
        </p:blipFill>
        <p:spPr>
          <a:xfrm rot="21600000">
            <a:off x="807293" y="7720896"/>
            <a:ext cx="6370017" cy="1551025"/>
          </a:xfrm>
          <a:prstGeom prst="rect">
            <a:avLst/>
          </a:prstGeom>
        </p:spPr>
      </p:pic>
      <p:graphicFrame>
        <p:nvGraphicFramePr>
          <p:cNvPr id="7412" name="table 7412"/>
          <p:cNvGraphicFramePr>
            <a:graphicFrameLocks noGrp="1"/>
          </p:cNvGraphicFramePr>
          <p:nvPr/>
        </p:nvGraphicFramePr>
        <p:xfrm>
          <a:off x="4007858" y="4980005"/>
          <a:ext cx="2380614" cy="2412364"/>
        </p:xfrm>
        <a:graphic>
          <a:graphicData uri="http://schemas.openxmlformats.org/drawingml/2006/table">
            <a:tbl>
              <a:tblPr/>
              <a:tblGrid>
                <a:gridCol w="794384"/>
                <a:gridCol w="790575"/>
                <a:gridCol w="795655"/>
              </a:tblGrid>
              <a:tr h="2412364">
                <a:tc>
                  <a:txBody>
                    <a:bodyPr/>
                    <a:p>
                      <a:pPr algn="l" rtl="0" eaLnBrk="0">
                        <a:lnSpc>
                          <a:spcPct val="38000"/>
                        </a:lnSpc>
                      </a:pPr>
                      <a:endParaRPr sz="100" dirty="0">
                        <a:latin typeface="Arial" panose="020B0604020202020204"/>
                        <a:ea typeface="Arial" panose="020B0604020202020204"/>
                        <a:cs typeface="Arial" panose="020B0604020202020204"/>
                      </a:endParaRPr>
                    </a:p>
                    <a:p>
                      <a:pPr marL="294005" algn="l" rtl="0" eaLnBrk="0">
                        <a:lnSpc>
                          <a:spcPct val="76000"/>
                        </a:lnSpc>
                      </a:pPr>
                      <a:r>
                        <a:rPr sz="1100" kern="0" spc="20" dirty="0">
                          <a:solidFill>
                            <a:srgbClr val="FFFFFF">
                              <a:alpha val="100000"/>
                            </a:srgbClr>
                          </a:solidFill>
                          <a:latin typeface="Arial" panose="020B0604020202020204"/>
                          <a:ea typeface="Arial" panose="020B0604020202020204"/>
                          <a:cs typeface="Arial" panose="020B0604020202020204"/>
                        </a:rPr>
                        <a:t>MIN</a:t>
                      </a:r>
                      <a:endParaRPr sz="1100" dirty="0">
                        <a:latin typeface="Arial" panose="020B0604020202020204"/>
                        <a:ea typeface="Arial" panose="020B0604020202020204"/>
                        <a:cs typeface="Arial" panose="020B0604020202020204"/>
                      </a:endParaRPr>
                    </a:p>
                    <a:p>
                      <a:pPr marL="195580" algn="l" rtl="0" eaLnBrk="0">
                        <a:lnSpc>
                          <a:spcPct val="85000"/>
                        </a:lnSpc>
                        <a:spcBef>
                          <a:spcPts val="495"/>
                        </a:spcBef>
                      </a:pPr>
                      <a:r>
                        <a:rPr sz="1100" kern="0" spc="20" dirty="0">
                          <a:solidFill>
                            <a:srgbClr val="231F20">
                              <a:alpha val="100000"/>
                            </a:srgbClr>
                          </a:solidFill>
                          <a:latin typeface="Arial" panose="020B0604020202020204"/>
                          <a:ea typeface="Arial" panose="020B0604020202020204"/>
                          <a:cs typeface="Arial" panose="020B0604020202020204"/>
                        </a:rPr>
                        <a:t>10700</a:t>
                      </a:r>
                      <a:endParaRPr sz="1100" dirty="0">
                        <a:latin typeface="Arial" panose="020B0604020202020204"/>
                        <a:ea typeface="Arial" panose="020B0604020202020204"/>
                        <a:cs typeface="Arial" panose="020B0604020202020204"/>
                      </a:endParaRPr>
                    </a:p>
                    <a:p>
                      <a:pPr marL="195580" algn="l" rtl="0" eaLnBrk="0">
                        <a:lnSpc>
                          <a:spcPct val="85000"/>
                        </a:lnSpc>
                        <a:spcBef>
                          <a:spcPts val="700"/>
                        </a:spcBef>
                      </a:pPr>
                      <a:r>
                        <a:rPr sz="1100" kern="0" spc="0" dirty="0">
                          <a:solidFill>
                            <a:srgbClr val="231F20">
                              <a:alpha val="100000"/>
                            </a:srgbClr>
                          </a:solidFill>
                          <a:latin typeface="Arial" panose="020B0604020202020204"/>
                          <a:ea typeface="Arial" panose="020B0604020202020204"/>
                          <a:cs typeface="Arial" panose="020B0604020202020204"/>
                        </a:rPr>
                        <a:t>11800</a:t>
                      </a:r>
                      <a:endParaRPr sz="1100" dirty="0">
                        <a:latin typeface="Arial" panose="020B0604020202020204"/>
                        <a:ea typeface="Arial" panose="020B0604020202020204"/>
                        <a:cs typeface="Arial" panose="020B0604020202020204"/>
                      </a:endParaRPr>
                    </a:p>
                    <a:p>
                      <a:pPr marL="248285" algn="l" rtl="0" eaLnBrk="0">
                        <a:lnSpc>
                          <a:spcPct val="85000"/>
                        </a:lnSpc>
                        <a:spcBef>
                          <a:spcPts val="670"/>
                        </a:spcBef>
                      </a:pPr>
                      <a:r>
                        <a:rPr sz="1100" kern="0" spc="40" dirty="0">
                          <a:solidFill>
                            <a:srgbClr val="231F20">
                              <a:alpha val="100000"/>
                            </a:srgbClr>
                          </a:solidFill>
                          <a:latin typeface="Arial" panose="020B0604020202020204"/>
                          <a:ea typeface="Arial" panose="020B0604020202020204"/>
                          <a:cs typeface="Arial" panose="020B0604020202020204"/>
                        </a:rPr>
                        <a:t>42.5</a:t>
                      </a:r>
                      <a:endParaRPr sz="1100" dirty="0">
                        <a:latin typeface="Arial" panose="020B0604020202020204"/>
                        <a:ea typeface="Arial" panose="020B0604020202020204"/>
                        <a:cs typeface="Arial" panose="020B0604020202020204"/>
                      </a:endParaRPr>
                    </a:p>
                    <a:p>
                      <a:pPr algn="l" rtl="0" eaLnBrk="0">
                        <a:lnSpc>
                          <a:spcPct val="118000"/>
                        </a:lnSpc>
                      </a:pPr>
                      <a:endParaRPr sz="1000" dirty="0">
                        <a:latin typeface="Arial" panose="020B0604020202020204"/>
                        <a:ea typeface="Arial" panose="020B0604020202020204"/>
                        <a:cs typeface="Arial" panose="020B0604020202020204"/>
                      </a:endParaRPr>
                    </a:p>
                    <a:p>
                      <a:pPr algn="l" rtl="0" eaLnBrk="0">
                        <a:lnSpc>
                          <a:spcPct val="118000"/>
                        </a:lnSpc>
                      </a:pPr>
                      <a:endParaRPr sz="1000" dirty="0">
                        <a:latin typeface="Arial" panose="020B0604020202020204"/>
                        <a:ea typeface="Arial" panose="020B0604020202020204"/>
                        <a:cs typeface="Arial" panose="020B0604020202020204"/>
                      </a:endParaRPr>
                    </a:p>
                    <a:p>
                      <a:pPr algn="l" rtl="0" eaLnBrk="0">
                        <a:lnSpc>
                          <a:spcPct val="118000"/>
                        </a:lnSpc>
                      </a:pPr>
                      <a:endParaRPr sz="1000" dirty="0">
                        <a:latin typeface="Arial" panose="020B0604020202020204"/>
                        <a:ea typeface="Arial" panose="020B0604020202020204"/>
                        <a:cs typeface="Arial" panose="020B0604020202020204"/>
                      </a:endParaRPr>
                    </a:p>
                    <a:p>
                      <a:pPr algn="l" rtl="0" eaLnBrk="0">
                        <a:lnSpc>
                          <a:spcPct val="119000"/>
                        </a:lnSpc>
                      </a:pPr>
                      <a:endParaRPr sz="1000" dirty="0">
                        <a:latin typeface="Arial" panose="020B0604020202020204"/>
                        <a:ea typeface="Arial" panose="020B0604020202020204"/>
                        <a:cs typeface="Arial" panose="020B0604020202020204"/>
                      </a:endParaRPr>
                    </a:p>
                    <a:p>
                      <a:pPr algn="l" rtl="0" eaLnBrk="0">
                        <a:lnSpc>
                          <a:spcPct val="140000"/>
                        </a:lnSpc>
                      </a:pPr>
                      <a:endParaRPr sz="200" dirty="0">
                        <a:latin typeface="Arial" panose="020B0604020202020204"/>
                        <a:ea typeface="Arial" panose="020B0604020202020204"/>
                        <a:cs typeface="Arial" panose="020B0604020202020204"/>
                      </a:endParaRPr>
                    </a:p>
                    <a:p>
                      <a:pPr marL="297815" algn="l" rtl="0" eaLnBrk="0">
                        <a:lnSpc>
                          <a:spcPct val="85000"/>
                        </a:lnSpc>
                        <a:spcBef>
                          <a:spcPts val="0"/>
                        </a:spcBef>
                      </a:pPr>
                      <a:r>
                        <a:rPr sz="1100" kern="0" spc="20" dirty="0">
                          <a:solidFill>
                            <a:srgbClr val="231F20">
                              <a:alpha val="100000"/>
                            </a:srgbClr>
                          </a:solidFill>
                          <a:latin typeface="Arial" panose="020B0604020202020204"/>
                          <a:ea typeface="Arial" panose="020B0604020202020204"/>
                          <a:cs typeface="Arial" panose="020B0604020202020204"/>
                        </a:rPr>
                        <a:t>50</a:t>
                      </a:r>
                      <a:endParaRPr sz="1100" dirty="0">
                        <a:latin typeface="Arial" panose="020B0604020202020204"/>
                        <a:ea typeface="Arial" panose="020B0604020202020204"/>
                        <a:cs typeface="Arial" panose="020B0604020202020204"/>
                      </a:endParaRPr>
                    </a:p>
                  </a:txBody>
                  <a:tcPr marL="0" marR="0" marT="0" marB="0" vert="horz">
                    <a:lnL w="6350" cap="flat" cmpd="sng" algn="ctr">
                      <a:solidFill>
                        <a:srgbClr val="21294D"/>
                      </a:solidFill>
                      <a:prstDash val="solid"/>
                      <a:round/>
                      <a:headEnd type="none" w="med" len="med"/>
                      <a:tailEnd type="none" w="med" len="med"/>
                    </a:lnL>
                    <a:lnR w="9525" cap="flat" cmpd="sng" algn="ctr">
                      <a:solidFill>
                        <a:srgbClr val="21294D"/>
                      </a:solidFill>
                      <a:prstDash val="solid"/>
                      <a:round/>
                      <a:headEnd type="none" w="med" len="med"/>
                      <a:tailEnd type="none" w="med" len="med"/>
                    </a:lnR>
                    <a:lnT>
                      <a:noFill/>
                    </a:lnT>
                    <a:lnB>
                      <a:noFill/>
                    </a:lnB>
                  </a:tcPr>
                </a:tc>
                <a:tc>
                  <a:txBody>
                    <a:bodyPr/>
                    <a:p>
                      <a:pPr algn="l" rtl="0" eaLnBrk="0">
                        <a:lnSpc>
                          <a:spcPct val="38000"/>
                        </a:lnSpc>
                      </a:pPr>
                      <a:endParaRPr sz="100" dirty="0">
                        <a:latin typeface="Arial" panose="020B0604020202020204"/>
                        <a:ea typeface="Arial" panose="020B0604020202020204"/>
                        <a:cs typeface="Arial" panose="020B0604020202020204"/>
                      </a:endParaRPr>
                    </a:p>
                    <a:p>
                      <a:pPr marL="249555" algn="l" rtl="0" eaLnBrk="0">
                        <a:lnSpc>
                          <a:spcPct val="76000"/>
                        </a:lnSpc>
                      </a:pPr>
                      <a:r>
                        <a:rPr sz="1100" kern="0" spc="30" dirty="0">
                          <a:solidFill>
                            <a:srgbClr val="FFFFFF">
                              <a:alpha val="100000"/>
                            </a:srgbClr>
                          </a:solidFill>
                          <a:latin typeface="Arial" panose="020B0604020202020204"/>
                          <a:ea typeface="Arial" panose="020B0604020202020204"/>
                          <a:cs typeface="Arial" panose="020B0604020202020204"/>
                        </a:rPr>
                        <a:t>TYP.</a:t>
                      </a:r>
                      <a:endParaRPr sz="1100" dirty="0">
                        <a:latin typeface="Arial" panose="020B0604020202020204"/>
                        <a:ea typeface="Arial" panose="020B0604020202020204"/>
                        <a:cs typeface="Arial" panose="020B0604020202020204"/>
                      </a:endParaRPr>
                    </a:p>
                    <a:p>
                      <a:pPr algn="l" rtl="0" eaLnBrk="0">
                        <a:lnSpc>
                          <a:spcPct val="105000"/>
                        </a:lnSpc>
                      </a:pPr>
                      <a:endParaRPr sz="1000" dirty="0">
                        <a:latin typeface="Arial" panose="020B0604020202020204"/>
                        <a:ea typeface="Arial" panose="020B0604020202020204"/>
                        <a:cs typeface="Arial" panose="020B0604020202020204"/>
                      </a:endParaRPr>
                    </a:p>
                    <a:p>
                      <a:pPr algn="l" rtl="0" eaLnBrk="0">
                        <a:lnSpc>
                          <a:spcPct val="105000"/>
                        </a:lnSpc>
                      </a:pPr>
                      <a:endParaRPr sz="1000" dirty="0">
                        <a:latin typeface="Arial" panose="020B0604020202020204"/>
                        <a:ea typeface="Arial" panose="020B0604020202020204"/>
                        <a:cs typeface="Arial" panose="020B0604020202020204"/>
                      </a:endParaRPr>
                    </a:p>
                    <a:p>
                      <a:pPr algn="l" rtl="0" eaLnBrk="0">
                        <a:lnSpc>
                          <a:spcPct val="105000"/>
                        </a:lnSpc>
                      </a:pPr>
                      <a:endParaRPr sz="1000" dirty="0">
                        <a:latin typeface="Arial" panose="020B0604020202020204"/>
                        <a:ea typeface="Arial" panose="020B0604020202020204"/>
                        <a:cs typeface="Arial" panose="020B0604020202020204"/>
                      </a:endParaRPr>
                    </a:p>
                    <a:p>
                      <a:pPr marL="259715" algn="l" rtl="0" eaLnBrk="0">
                        <a:lnSpc>
                          <a:spcPct val="85000"/>
                        </a:lnSpc>
                        <a:spcBef>
                          <a:spcPts val="330"/>
                        </a:spcBef>
                      </a:pPr>
                      <a:r>
                        <a:rPr sz="1100" kern="0" spc="40" dirty="0">
                          <a:solidFill>
                            <a:srgbClr val="231F20">
                              <a:alpha val="100000"/>
                            </a:srgbClr>
                          </a:solidFill>
                          <a:latin typeface="Arial" panose="020B0604020202020204"/>
                          <a:ea typeface="Arial" panose="020B0604020202020204"/>
                          <a:cs typeface="Arial" panose="020B0604020202020204"/>
                        </a:rPr>
                        <a:t>43.5</a:t>
                      </a:r>
                      <a:endParaRPr sz="1100" dirty="0">
                        <a:latin typeface="Arial" panose="020B0604020202020204"/>
                        <a:ea typeface="Arial" panose="020B0604020202020204"/>
                        <a:cs typeface="Arial" panose="020B0604020202020204"/>
                      </a:endParaRPr>
                    </a:p>
                    <a:p>
                      <a:pPr marL="264160" algn="l" rtl="0" eaLnBrk="0">
                        <a:lnSpc>
                          <a:spcPct val="85000"/>
                        </a:lnSpc>
                        <a:spcBef>
                          <a:spcPts val="505"/>
                        </a:spcBef>
                      </a:pPr>
                      <a:r>
                        <a:rPr sz="1100" kern="0" spc="30" dirty="0">
                          <a:solidFill>
                            <a:srgbClr val="231F20">
                              <a:alpha val="100000"/>
                            </a:srgbClr>
                          </a:solidFill>
                          <a:latin typeface="Arial" panose="020B0604020202020204"/>
                          <a:ea typeface="Arial" panose="020B0604020202020204"/>
                          <a:cs typeface="Arial" panose="020B0604020202020204"/>
                        </a:rPr>
                        <a:t>±1.5</a:t>
                      </a:r>
                      <a:endParaRPr sz="1100" dirty="0">
                        <a:latin typeface="Arial" panose="020B0604020202020204"/>
                        <a:ea typeface="Arial" panose="020B0604020202020204"/>
                        <a:cs typeface="Arial" panose="020B0604020202020204"/>
                      </a:endParaRPr>
                    </a:p>
                    <a:p>
                      <a:pPr marL="300355" algn="l" rtl="0" eaLnBrk="0">
                        <a:lnSpc>
                          <a:spcPct val="85000"/>
                        </a:lnSpc>
                        <a:spcBef>
                          <a:spcPts val="655"/>
                        </a:spcBef>
                      </a:pPr>
                      <a:r>
                        <a:rPr sz="1100" kern="0" spc="30" dirty="0">
                          <a:solidFill>
                            <a:srgbClr val="231F20">
                              <a:alpha val="100000"/>
                            </a:srgbClr>
                          </a:solidFill>
                          <a:latin typeface="Arial" panose="020B0604020202020204"/>
                          <a:ea typeface="Arial" panose="020B0604020202020204"/>
                          <a:cs typeface="Arial" panose="020B0604020202020204"/>
                        </a:rPr>
                        <a:t>-50</a:t>
                      </a:r>
                      <a:endParaRPr sz="1100" dirty="0">
                        <a:latin typeface="Arial" panose="020B0604020202020204"/>
                        <a:ea typeface="Arial" panose="020B0604020202020204"/>
                        <a:cs typeface="Arial" panose="020B0604020202020204"/>
                      </a:endParaRPr>
                    </a:p>
                    <a:p>
                      <a:pPr marL="300355" algn="l" rtl="0" eaLnBrk="0">
                        <a:lnSpc>
                          <a:spcPct val="85000"/>
                        </a:lnSpc>
                        <a:spcBef>
                          <a:spcPts val="850"/>
                        </a:spcBef>
                      </a:pPr>
                      <a:r>
                        <a:rPr sz="1100" kern="0" spc="30" dirty="0">
                          <a:solidFill>
                            <a:srgbClr val="231F20">
                              <a:alpha val="100000"/>
                            </a:srgbClr>
                          </a:solidFill>
                          <a:latin typeface="Arial" panose="020B0604020202020204"/>
                          <a:ea typeface="Arial" panose="020B0604020202020204"/>
                          <a:cs typeface="Arial" panose="020B0604020202020204"/>
                        </a:rPr>
                        <a:t>-50</a:t>
                      </a:r>
                      <a:endParaRPr sz="1100" dirty="0">
                        <a:latin typeface="Arial" panose="020B0604020202020204"/>
                        <a:ea typeface="Arial" panose="020B0604020202020204"/>
                        <a:cs typeface="Arial" panose="020B0604020202020204"/>
                      </a:endParaRPr>
                    </a:p>
                    <a:p>
                      <a:pPr algn="l" rtl="0" eaLnBrk="0">
                        <a:lnSpc>
                          <a:spcPct val="174000"/>
                        </a:lnSpc>
                      </a:pPr>
                      <a:endParaRPr sz="1000" dirty="0">
                        <a:latin typeface="Arial" panose="020B0604020202020204"/>
                        <a:ea typeface="Arial" panose="020B0604020202020204"/>
                        <a:cs typeface="Arial" panose="020B0604020202020204"/>
                      </a:endParaRPr>
                    </a:p>
                    <a:p>
                      <a:pPr marL="283210" algn="l" rtl="0" eaLnBrk="0">
                        <a:lnSpc>
                          <a:spcPct val="85000"/>
                        </a:lnSpc>
                        <a:spcBef>
                          <a:spcPts val="340"/>
                        </a:spcBef>
                      </a:pPr>
                      <a:r>
                        <a:rPr sz="1100" kern="0" spc="30" dirty="0">
                          <a:solidFill>
                            <a:srgbClr val="231F20">
                              <a:alpha val="100000"/>
                            </a:srgbClr>
                          </a:solidFill>
                          <a:latin typeface="Arial" panose="020B0604020202020204"/>
                          <a:ea typeface="Arial" panose="020B0604020202020204"/>
                          <a:cs typeface="Arial" panose="020B0604020202020204"/>
                        </a:rPr>
                        <a:t>220</a:t>
                      </a:r>
                      <a:endParaRPr sz="1100" dirty="0">
                        <a:latin typeface="Arial" panose="020B0604020202020204"/>
                        <a:ea typeface="Arial" panose="020B0604020202020204"/>
                        <a:cs typeface="Arial" panose="020B0604020202020204"/>
                      </a:endParaRPr>
                    </a:p>
                    <a:p>
                      <a:pPr algn="l" rtl="0" eaLnBrk="0">
                        <a:lnSpc>
                          <a:spcPct val="179000"/>
                        </a:lnSpc>
                      </a:pPr>
                      <a:endParaRPr sz="1000" dirty="0">
                        <a:latin typeface="Arial" panose="020B0604020202020204"/>
                        <a:ea typeface="Arial" panose="020B0604020202020204"/>
                        <a:cs typeface="Arial" panose="020B0604020202020204"/>
                      </a:endParaRPr>
                    </a:p>
                    <a:p>
                      <a:pPr algn="l" rtl="0" eaLnBrk="0">
                        <a:lnSpc>
                          <a:spcPct val="141000"/>
                        </a:lnSpc>
                      </a:pPr>
                      <a:endParaRPr sz="200" dirty="0">
                        <a:latin typeface="Arial" panose="020B0604020202020204"/>
                        <a:ea typeface="Arial" panose="020B0604020202020204"/>
                        <a:cs typeface="Arial" panose="020B0604020202020204"/>
                      </a:endParaRPr>
                    </a:p>
                    <a:p>
                      <a:pPr marL="337820" algn="l" rtl="0" eaLnBrk="0">
                        <a:lnSpc>
                          <a:spcPct val="85000"/>
                        </a:lnSpc>
                        <a:spcBef>
                          <a:spcPts val="0"/>
                        </a:spcBef>
                      </a:pPr>
                      <a:r>
                        <a:rPr sz="1100" kern="0" spc="-20" dirty="0">
                          <a:solidFill>
                            <a:srgbClr val="231F20">
                              <a:alpha val="100000"/>
                            </a:srgbClr>
                          </a:solidFill>
                          <a:latin typeface="Arial" panose="020B0604020202020204"/>
                          <a:ea typeface="Arial" panose="020B0604020202020204"/>
                          <a:cs typeface="Arial" panose="020B0604020202020204"/>
                        </a:rPr>
                        <a:t>18</a:t>
                      </a:r>
                      <a:endParaRPr sz="1100" dirty="0">
                        <a:latin typeface="Arial" panose="020B0604020202020204"/>
                        <a:ea typeface="Arial" panose="020B0604020202020204"/>
                        <a:cs typeface="Arial" panose="020B0604020202020204"/>
                      </a:endParaRPr>
                    </a:p>
                  </a:txBody>
                  <a:tcPr marL="0" marR="0" marT="0" marB="0" vert="horz">
                    <a:lnL w="9525" cap="flat" cmpd="sng" algn="ctr">
                      <a:solidFill>
                        <a:srgbClr val="21294D"/>
                      </a:solidFill>
                      <a:prstDash val="solid"/>
                      <a:round/>
                      <a:headEnd type="none" w="med" len="med"/>
                      <a:tailEnd type="none" w="med" len="med"/>
                    </a:lnL>
                    <a:lnR w="9525" cap="flat" cmpd="sng" algn="ctr">
                      <a:solidFill>
                        <a:srgbClr val="21294D"/>
                      </a:solidFill>
                      <a:prstDash val="solid"/>
                      <a:round/>
                      <a:headEnd type="none" w="med" len="med"/>
                      <a:tailEnd type="none" w="med" len="med"/>
                    </a:lnR>
                    <a:lnT>
                      <a:noFill/>
                    </a:lnT>
                    <a:lnB>
                      <a:noFill/>
                    </a:lnB>
                  </a:tcPr>
                </a:tc>
                <a:tc>
                  <a:txBody>
                    <a:bodyPr/>
                    <a:p>
                      <a:pPr algn="l" rtl="0" eaLnBrk="0">
                        <a:lnSpc>
                          <a:spcPct val="8000"/>
                        </a:lnSpc>
                      </a:pPr>
                      <a:endParaRPr sz="100" dirty="0">
                        <a:latin typeface="Arial" panose="020B0604020202020204"/>
                        <a:ea typeface="Arial" panose="020B0604020202020204"/>
                        <a:cs typeface="Arial" panose="020B0604020202020204"/>
                      </a:endParaRPr>
                    </a:p>
                    <a:p>
                      <a:pPr marL="229870" algn="l" rtl="0" eaLnBrk="0">
                        <a:lnSpc>
                          <a:spcPct val="75000"/>
                        </a:lnSpc>
                      </a:pPr>
                      <a:r>
                        <a:rPr sz="1100" kern="0" spc="30" dirty="0">
                          <a:solidFill>
                            <a:srgbClr val="FFFFFF">
                              <a:alpha val="100000"/>
                            </a:srgbClr>
                          </a:solidFill>
                          <a:latin typeface="Arial" panose="020B0604020202020204"/>
                          <a:ea typeface="Arial" panose="020B0604020202020204"/>
                          <a:cs typeface="Arial" panose="020B0604020202020204"/>
                        </a:rPr>
                        <a:t>MAX</a:t>
                      </a:r>
                      <a:endParaRPr sz="1100" dirty="0">
                        <a:latin typeface="Arial" panose="020B0604020202020204"/>
                        <a:ea typeface="Arial" panose="020B0604020202020204"/>
                        <a:cs typeface="Arial" panose="020B0604020202020204"/>
                      </a:endParaRPr>
                    </a:p>
                    <a:p>
                      <a:pPr marL="194310" algn="l" rtl="0" eaLnBrk="0">
                        <a:lnSpc>
                          <a:spcPct val="85000"/>
                        </a:lnSpc>
                        <a:spcBef>
                          <a:spcPts val="615"/>
                        </a:spcBef>
                      </a:pPr>
                      <a:r>
                        <a:rPr sz="1100" kern="0" spc="0" dirty="0">
                          <a:solidFill>
                            <a:srgbClr val="231F20">
                              <a:alpha val="100000"/>
                            </a:srgbClr>
                          </a:solidFill>
                          <a:latin typeface="Arial" panose="020B0604020202020204"/>
                          <a:ea typeface="Arial" panose="020B0604020202020204"/>
                          <a:cs typeface="Arial" panose="020B0604020202020204"/>
                        </a:rPr>
                        <a:t>11700</a:t>
                      </a:r>
                      <a:endParaRPr sz="1100" dirty="0">
                        <a:latin typeface="Arial" panose="020B0604020202020204"/>
                        <a:ea typeface="Arial" panose="020B0604020202020204"/>
                        <a:cs typeface="Arial" panose="020B0604020202020204"/>
                      </a:endParaRPr>
                    </a:p>
                    <a:p>
                      <a:pPr marL="188595" algn="l" rtl="0" eaLnBrk="0">
                        <a:lnSpc>
                          <a:spcPct val="85000"/>
                        </a:lnSpc>
                        <a:spcBef>
                          <a:spcPts val="600"/>
                        </a:spcBef>
                      </a:pPr>
                      <a:r>
                        <a:rPr sz="1100" kern="0" spc="20" dirty="0">
                          <a:solidFill>
                            <a:srgbClr val="231F20">
                              <a:alpha val="100000"/>
                            </a:srgbClr>
                          </a:solidFill>
                          <a:latin typeface="Arial" panose="020B0604020202020204"/>
                          <a:ea typeface="Arial" panose="020B0604020202020204"/>
                          <a:cs typeface="Arial" panose="020B0604020202020204"/>
                        </a:rPr>
                        <a:t>12800</a:t>
                      </a:r>
                      <a:endParaRPr sz="1100" dirty="0">
                        <a:latin typeface="Arial" panose="020B0604020202020204"/>
                        <a:ea typeface="Arial" panose="020B0604020202020204"/>
                        <a:cs typeface="Arial" panose="020B0604020202020204"/>
                      </a:endParaRPr>
                    </a:p>
                    <a:p>
                      <a:pPr marL="237490" algn="l" rtl="0" eaLnBrk="0">
                        <a:lnSpc>
                          <a:spcPct val="85000"/>
                        </a:lnSpc>
                        <a:spcBef>
                          <a:spcPts val="685"/>
                        </a:spcBef>
                      </a:pPr>
                      <a:r>
                        <a:rPr sz="1100" kern="0" spc="40" dirty="0">
                          <a:solidFill>
                            <a:srgbClr val="231F20">
                              <a:alpha val="100000"/>
                            </a:srgbClr>
                          </a:solidFill>
                          <a:latin typeface="Arial" panose="020B0604020202020204"/>
                          <a:ea typeface="Arial" panose="020B0604020202020204"/>
                          <a:cs typeface="Arial" panose="020B0604020202020204"/>
                        </a:rPr>
                        <a:t>45.5</a:t>
                      </a:r>
                      <a:endParaRPr sz="1100" dirty="0">
                        <a:latin typeface="Arial" panose="020B0604020202020204"/>
                        <a:ea typeface="Arial" panose="020B0604020202020204"/>
                        <a:cs typeface="Arial" panose="020B0604020202020204"/>
                      </a:endParaRPr>
                    </a:p>
                    <a:p>
                      <a:pPr algn="l" rtl="0" eaLnBrk="0">
                        <a:lnSpc>
                          <a:spcPct val="111000"/>
                        </a:lnSpc>
                      </a:pPr>
                      <a:endParaRPr sz="1000" dirty="0">
                        <a:latin typeface="Arial" panose="020B0604020202020204"/>
                        <a:ea typeface="Arial" panose="020B0604020202020204"/>
                        <a:cs typeface="Arial" panose="020B0604020202020204"/>
                      </a:endParaRPr>
                    </a:p>
                    <a:p>
                      <a:pPr algn="l" rtl="0" eaLnBrk="0">
                        <a:lnSpc>
                          <a:spcPct val="111000"/>
                        </a:lnSpc>
                      </a:pPr>
                      <a:endParaRPr sz="1000" dirty="0">
                        <a:latin typeface="Arial" panose="020B0604020202020204"/>
                        <a:ea typeface="Arial" panose="020B0604020202020204"/>
                        <a:cs typeface="Arial" panose="020B0604020202020204"/>
                      </a:endParaRPr>
                    </a:p>
                    <a:p>
                      <a:pPr algn="l" rtl="0" eaLnBrk="0">
                        <a:lnSpc>
                          <a:spcPct val="111000"/>
                        </a:lnSpc>
                      </a:pPr>
                      <a:endParaRPr sz="1000" dirty="0">
                        <a:latin typeface="Arial" panose="020B0604020202020204"/>
                        <a:ea typeface="Arial" panose="020B0604020202020204"/>
                        <a:cs typeface="Arial" panose="020B0604020202020204"/>
                      </a:endParaRPr>
                    </a:p>
                    <a:p>
                      <a:pPr algn="l" rtl="0" eaLnBrk="0">
                        <a:lnSpc>
                          <a:spcPct val="111000"/>
                        </a:lnSpc>
                      </a:pPr>
                      <a:endParaRPr sz="1000" dirty="0">
                        <a:latin typeface="Arial" panose="020B0604020202020204"/>
                        <a:ea typeface="Arial" panose="020B0604020202020204"/>
                        <a:cs typeface="Arial" panose="020B0604020202020204"/>
                      </a:endParaRPr>
                    </a:p>
                    <a:p>
                      <a:pPr algn="l" rtl="0" eaLnBrk="0">
                        <a:lnSpc>
                          <a:spcPct val="111000"/>
                        </a:lnSpc>
                      </a:pPr>
                      <a:endParaRPr sz="1000" dirty="0">
                        <a:latin typeface="Arial" panose="020B0604020202020204"/>
                        <a:ea typeface="Arial" panose="020B0604020202020204"/>
                        <a:cs typeface="Arial" panose="020B0604020202020204"/>
                      </a:endParaRPr>
                    </a:p>
                    <a:p>
                      <a:pPr algn="l" rtl="0" eaLnBrk="0">
                        <a:lnSpc>
                          <a:spcPct val="111000"/>
                        </a:lnSpc>
                      </a:pPr>
                      <a:endParaRPr sz="1000" dirty="0">
                        <a:latin typeface="Arial" panose="020B0604020202020204"/>
                        <a:ea typeface="Arial" panose="020B0604020202020204"/>
                        <a:cs typeface="Arial" panose="020B0604020202020204"/>
                      </a:endParaRPr>
                    </a:p>
                    <a:p>
                      <a:pPr algn="l" rtl="0" eaLnBrk="0">
                        <a:lnSpc>
                          <a:spcPct val="111000"/>
                        </a:lnSpc>
                      </a:pPr>
                      <a:endParaRPr sz="1000" dirty="0">
                        <a:latin typeface="Arial" panose="020B0604020202020204"/>
                        <a:ea typeface="Arial" panose="020B0604020202020204"/>
                        <a:cs typeface="Arial" panose="020B0604020202020204"/>
                      </a:endParaRPr>
                    </a:p>
                    <a:p>
                      <a:pPr algn="l" rtl="0" eaLnBrk="0">
                        <a:lnSpc>
                          <a:spcPct val="139000"/>
                        </a:lnSpc>
                      </a:pPr>
                      <a:endParaRPr sz="200" dirty="0">
                        <a:latin typeface="Arial" panose="020B0604020202020204"/>
                        <a:ea typeface="Arial" panose="020B0604020202020204"/>
                        <a:cs typeface="Arial" panose="020B0604020202020204"/>
                      </a:endParaRPr>
                    </a:p>
                    <a:p>
                      <a:pPr marL="278765" algn="l" rtl="0" eaLnBrk="0">
                        <a:lnSpc>
                          <a:spcPct val="85000"/>
                        </a:lnSpc>
                        <a:spcBef>
                          <a:spcPts val="0"/>
                        </a:spcBef>
                      </a:pPr>
                      <a:r>
                        <a:rPr sz="1100" kern="0" spc="-30" dirty="0">
                          <a:solidFill>
                            <a:srgbClr val="231F20">
                              <a:alpha val="100000"/>
                            </a:srgbClr>
                          </a:solidFill>
                          <a:latin typeface="Arial" panose="020B0604020202020204"/>
                          <a:ea typeface="Arial" panose="020B0604020202020204"/>
                          <a:cs typeface="Arial" panose="020B0604020202020204"/>
                        </a:rPr>
                        <a:t>110</a:t>
                      </a:r>
                      <a:endParaRPr sz="1100" dirty="0">
                        <a:latin typeface="Arial" panose="020B0604020202020204"/>
                        <a:ea typeface="Arial" panose="020B0604020202020204"/>
                        <a:cs typeface="Arial" panose="020B0604020202020204"/>
                      </a:endParaRPr>
                    </a:p>
                  </a:txBody>
                  <a:tcPr marL="0" marR="0" marT="0" marB="0" vert="horz">
                    <a:lnL w="9525" cap="flat" cmpd="sng" algn="ctr">
                      <a:solidFill>
                        <a:srgbClr val="21294D"/>
                      </a:solidFill>
                      <a:prstDash val="solid"/>
                      <a:round/>
                      <a:headEnd type="none" w="med" len="med"/>
                      <a:tailEnd type="none" w="med" len="med"/>
                    </a:lnL>
                    <a:lnR w="9525" cap="flat" cmpd="sng" algn="ctr">
                      <a:solidFill>
                        <a:srgbClr val="21294D"/>
                      </a:solidFill>
                      <a:prstDash val="solid"/>
                      <a:round/>
                      <a:headEnd type="none" w="med" len="med"/>
                      <a:tailEnd type="none" w="med" len="med"/>
                    </a:lnR>
                    <a:lnT>
                      <a:noFill/>
                    </a:lnT>
                    <a:lnB>
                      <a:noFill/>
                    </a:lnB>
                  </a:tcPr>
                </a:tc>
              </a:tr>
            </a:tbl>
          </a:graphicData>
        </a:graphic>
      </p:graphicFrame>
      <p:pic>
        <p:nvPicPr>
          <p:cNvPr id="7414" name="picture 7414"/>
          <p:cNvPicPr>
            <a:picLocks noChangeAspect="1"/>
          </p:cNvPicPr>
          <p:nvPr/>
        </p:nvPicPr>
        <p:blipFill>
          <a:blip r:embed="rId14"/>
          <a:stretch>
            <a:fillRect/>
          </a:stretch>
        </p:blipFill>
        <p:spPr>
          <a:xfrm rot="21600000">
            <a:off x="3074243" y="7846603"/>
            <a:ext cx="8072" cy="1423294"/>
          </a:xfrm>
          <a:prstGeom prst="rect">
            <a:avLst/>
          </a:prstGeom>
        </p:spPr>
      </p:pic>
      <p:grpSp>
        <p:nvGrpSpPr>
          <p:cNvPr id="174" name="group 174"/>
          <p:cNvGrpSpPr/>
          <p:nvPr/>
        </p:nvGrpSpPr>
        <p:grpSpPr>
          <a:xfrm rot="21600000">
            <a:off x="192238" y="625992"/>
            <a:ext cx="7074286" cy="3868116"/>
            <a:chOff x="0" y="0"/>
            <a:chExt cx="7074286" cy="3868116"/>
          </a:xfrm>
        </p:grpSpPr>
        <p:pic>
          <p:nvPicPr>
            <p:cNvPr id="7418" name="picture 7418"/>
            <p:cNvPicPr>
              <a:picLocks noChangeAspect="1"/>
            </p:cNvPicPr>
            <p:nvPr/>
          </p:nvPicPr>
          <p:blipFill>
            <a:blip r:embed="rId15"/>
            <a:stretch>
              <a:fillRect/>
            </a:stretch>
          </p:blipFill>
          <p:spPr>
            <a:xfrm rot="21600000">
              <a:off x="0" y="0"/>
              <a:ext cx="7074286" cy="3691952"/>
            </a:xfrm>
            <a:prstGeom prst="rect">
              <a:avLst/>
            </a:prstGeom>
          </p:spPr>
        </p:pic>
        <p:sp>
          <p:nvSpPr>
            <p:cNvPr id="7420" name="textbox 7420"/>
            <p:cNvSpPr/>
            <p:nvPr/>
          </p:nvSpPr>
          <p:spPr>
            <a:xfrm>
              <a:off x="-12700" y="-12700"/>
              <a:ext cx="7099934" cy="3893820"/>
            </a:xfrm>
            <a:prstGeom prst="rect">
              <a:avLst/>
            </a:prstGeom>
            <a:noFill/>
            <a:ln w="0" cap="flat">
              <a:noFill/>
              <a:prstDash val="solid"/>
              <a:miter lim="0"/>
            </a:ln>
          </p:spPr>
          <p:txBody>
            <a:bodyPr vert="horz" wrap="square" lIns="0" tIns="0" rIns="0" bIns="0"/>
            <a:p>
              <a:pPr algn="l" rtl="0" eaLnBrk="0">
                <a:lnSpc>
                  <a:spcPct val="104000"/>
                </a:lnSpc>
              </a:pPr>
              <a:endParaRPr sz="900" dirty="0">
                <a:latin typeface="Arial" panose="020B0604020202020204"/>
                <a:ea typeface="Arial" panose="020B0604020202020204"/>
                <a:cs typeface="Arial" panose="020B0604020202020204"/>
              </a:endParaRPr>
            </a:p>
            <a:p>
              <a:pPr marL="97790" algn="l" rtl="0" eaLnBrk="0">
                <a:lnSpc>
                  <a:spcPct val="84000"/>
                </a:lnSpc>
                <a:spcBef>
                  <a:spcPts val="5"/>
                </a:spcBef>
              </a:pPr>
              <a:r>
                <a:rPr sz="1300" b="1" kern="0" spc="70" dirty="0">
                  <a:solidFill>
                    <a:srgbClr val="231F20">
                      <a:alpha val="100000"/>
                    </a:srgbClr>
                  </a:solidFill>
                  <a:latin typeface="Arial" panose="020B0604020202020204"/>
                  <a:ea typeface="Arial" panose="020B0604020202020204"/>
                  <a:cs typeface="Arial" panose="020B0604020202020204"/>
                </a:rPr>
                <a:t>RF</a:t>
              </a:r>
              <a:r>
                <a:rPr sz="1300" b="1" kern="0" spc="150" dirty="0">
                  <a:solidFill>
                    <a:srgbClr val="231F20">
                      <a:alpha val="100000"/>
                    </a:srgbClr>
                  </a:solidFill>
                  <a:latin typeface="Arial" panose="020B0604020202020204"/>
                  <a:ea typeface="Arial" panose="020B0604020202020204"/>
                  <a:cs typeface="Arial" panose="020B0604020202020204"/>
                </a:rPr>
                <a:t> </a:t>
              </a:r>
              <a:r>
                <a:rPr sz="1300" b="1" kern="0" spc="70" dirty="0">
                  <a:solidFill>
                    <a:srgbClr val="231F20">
                      <a:alpha val="100000"/>
                    </a:srgbClr>
                  </a:solidFill>
                  <a:latin typeface="Arial" panose="020B0604020202020204"/>
                  <a:ea typeface="Arial" panose="020B0604020202020204"/>
                  <a:cs typeface="Arial" panose="020B0604020202020204"/>
                </a:rPr>
                <a:t>Power Ampli</a:t>
              </a:r>
              <a:r>
                <a:rPr sz="1300" b="1" kern="0" spc="60" dirty="0">
                  <a:solidFill>
                    <a:srgbClr val="231F20">
                      <a:alpha val="100000"/>
                    </a:srgbClr>
                  </a:solidFill>
                  <a:latin typeface="Arial" panose="020B0604020202020204"/>
                  <a:ea typeface="Arial" panose="020B0604020202020204"/>
                  <a:cs typeface="Arial" panose="020B0604020202020204"/>
                </a:rPr>
                <a:t>fier</a:t>
              </a:r>
              <a:endParaRPr sz="1300" dirty="0">
                <a:latin typeface="Arial" panose="020B0604020202020204"/>
                <a:ea typeface="Arial" panose="020B0604020202020204"/>
                <a:cs typeface="Arial" panose="020B0604020202020204"/>
              </a:endParaRPr>
            </a:p>
            <a:p>
              <a:pPr marL="100965" algn="l" rtl="0" eaLnBrk="0">
                <a:lnSpc>
                  <a:spcPct val="85000"/>
                </a:lnSpc>
                <a:spcBef>
                  <a:spcPts val="760"/>
                </a:spcBef>
              </a:pPr>
              <a:r>
                <a:rPr sz="1100" kern="0" spc="100" dirty="0">
                  <a:solidFill>
                    <a:srgbClr val="231F20">
                      <a:alpha val="100000"/>
                    </a:srgbClr>
                  </a:solidFill>
                  <a:latin typeface="Arial" panose="020B0604020202020204"/>
                  <a:ea typeface="Arial" panose="020B0604020202020204"/>
                  <a:cs typeface="Arial" panose="020B0604020202020204"/>
                </a:rPr>
                <a:t>10.7-12.8</a:t>
              </a:r>
              <a:r>
                <a:rPr sz="1100" kern="0" spc="0" dirty="0">
                  <a:solidFill>
                    <a:srgbClr val="231F20">
                      <a:alpha val="100000"/>
                    </a:srgbClr>
                  </a:solidFill>
                  <a:latin typeface="Arial" panose="020B0604020202020204"/>
                  <a:ea typeface="Arial" panose="020B0604020202020204"/>
                  <a:cs typeface="Arial" panose="020B0604020202020204"/>
                </a:rPr>
                <a:t>GHz</a:t>
              </a:r>
              <a:r>
                <a:rPr sz="1100" kern="0" spc="100" dirty="0">
                  <a:solidFill>
                    <a:srgbClr val="231F20">
                      <a:alpha val="100000"/>
                    </a:srgbClr>
                  </a:solidFill>
                  <a:latin typeface="Arial" panose="020B0604020202020204"/>
                  <a:ea typeface="Arial" panose="020B0604020202020204"/>
                  <a:cs typeface="Arial" panose="020B0604020202020204"/>
                </a:rPr>
                <a:t> 20</a:t>
              </a:r>
              <a:r>
                <a:rPr sz="1100" kern="0" spc="0" dirty="0">
                  <a:solidFill>
                    <a:srgbClr val="231F20">
                      <a:alpha val="100000"/>
                    </a:srgbClr>
                  </a:solidFill>
                  <a:latin typeface="Arial" panose="020B0604020202020204"/>
                  <a:ea typeface="Arial" panose="020B0604020202020204"/>
                  <a:cs typeface="Arial" panose="020B0604020202020204"/>
                </a:rPr>
                <a:t>W</a:t>
              </a:r>
              <a:r>
                <a:rPr sz="1100" kern="0" spc="110" dirty="0">
                  <a:solidFill>
                    <a:srgbClr val="231F20">
                      <a:alpha val="100000"/>
                    </a:srgbClr>
                  </a:solidFill>
                  <a:latin typeface="Arial" panose="020B0604020202020204"/>
                  <a:ea typeface="Arial" panose="020B0604020202020204"/>
                  <a:cs typeface="Arial" panose="020B0604020202020204"/>
                </a:rPr>
                <a:t> </a:t>
              </a:r>
              <a:r>
                <a:rPr sz="1100" kern="0" spc="0" dirty="0">
                  <a:solidFill>
                    <a:srgbClr val="231F20">
                      <a:alpha val="100000"/>
                    </a:srgbClr>
                  </a:solidFill>
                  <a:latin typeface="Arial" panose="020B0604020202020204"/>
                  <a:ea typeface="Arial" panose="020B0604020202020204"/>
                  <a:cs typeface="Arial" panose="020B0604020202020204"/>
                </a:rPr>
                <a:t>Ku</a:t>
              </a:r>
              <a:r>
                <a:rPr sz="1100" kern="0" spc="100" dirty="0">
                  <a:solidFill>
                    <a:srgbClr val="231F20">
                      <a:alpha val="100000"/>
                    </a:srgbClr>
                  </a:solidFill>
                  <a:latin typeface="Arial" panose="020B0604020202020204"/>
                  <a:ea typeface="Arial" panose="020B0604020202020204"/>
                  <a:cs typeface="Arial" panose="020B0604020202020204"/>
                </a:rPr>
                <a:t>-</a:t>
              </a:r>
              <a:r>
                <a:rPr sz="1100" kern="0" spc="0" dirty="0">
                  <a:solidFill>
                    <a:srgbClr val="231F20">
                      <a:alpha val="100000"/>
                    </a:srgbClr>
                  </a:solidFill>
                  <a:latin typeface="Arial" panose="020B0604020202020204"/>
                  <a:ea typeface="Arial" panose="020B0604020202020204"/>
                  <a:cs typeface="Arial" panose="020B0604020202020204"/>
                </a:rPr>
                <a:t>band</a:t>
              </a:r>
              <a:r>
                <a:rPr sz="1100" kern="0" spc="90" dirty="0">
                  <a:solidFill>
                    <a:srgbClr val="231F20">
                      <a:alpha val="100000"/>
                    </a:srgbClr>
                  </a:solidFill>
                  <a:latin typeface="Arial" panose="020B0604020202020204"/>
                  <a:ea typeface="Arial" panose="020B0604020202020204"/>
                  <a:cs typeface="Arial" panose="020B0604020202020204"/>
                </a:rPr>
                <a:t> </a:t>
              </a:r>
              <a:r>
                <a:rPr sz="1100" kern="0" spc="0" dirty="0">
                  <a:solidFill>
                    <a:srgbClr val="231F20">
                      <a:alpha val="100000"/>
                    </a:srgbClr>
                  </a:solidFill>
                  <a:latin typeface="Arial" panose="020B0604020202020204"/>
                  <a:ea typeface="Arial" panose="020B0604020202020204"/>
                  <a:cs typeface="Arial" panose="020B0604020202020204"/>
                </a:rPr>
                <a:t>Jammer</a:t>
              </a:r>
              <a:endParaRPr sz="1100" dirty="0">
                <a:latin typeface="Arial" panose="020B0604020202020204"/>
                <a:ea typeface="Arial" panose="020B0604020202020204"/>
                <a:cs typeface="Arial" panose="020B0604020202020204"/>
              </a:endParaRPr>
            </a:p>
            <a:p>
              <a:pPr marL="95885" algn="l" rtl="0" eaLnBrk="0">
                <a:lnSpc>
                  <a:spcPts val="1645"/>
                </a:lnSpc>
              </a:pPr>
              <a:r>
                <a:rPr sz="1100" kern="0" spc="0" dirty="0">
                  <a:solidFill>
                    <a:srgbClr val="231F20">
                      <a:alpha val="100000"/>
                    </a:srgbClr>
                  </a:solidFill>
                  <a:latin typeface="Arial" panose="020B0604020202020204"/>
                  <a:ea typeface="Arial" panose="020B0604020202020204"/>
                  <a:cs typeface="Arial" panose="020B0604020202020204"/>
                </a:rPr>
                <a:t>Model</a:t>
              </a:r>
              <a:r>
                <a:rPr sz="1100" kern="0" spc="70" dirty="0">
                  <a:solidFill>
                    <a:srgbClr val="231F20">
                      <a:alpha val="100000"/>
                    </a:srgbClr>
                  </a:solidFill>
                  <a:latin typeface="Arial" panose="020B0604020202020204"/>
                  <a:ea typeface="Arial" panose="020B0604020202020204"/>
                  <a:cs typeface="Arial" panose="020B0604020202020204"/>
                </a:rPr>
                <a:t>:  </a:t>
              </a:r>
              <a:r>
                <a:rPr sz="1100" kern="0" spc="0" dirty="0">
                  <a:solidFill>
                    <a:srgbClr val="231F20">
                      <a:alpha val="100000"/>
                    </a:srgbClr>
                  </a:solidFill>
                  <a:latin typeface="Arial" panose="020B0604020202020204"/>
                  <a:ea typeface="Arial" panose="020B0604020202020204"/>
                  <a:cs typeface="Arial" panose="020B0604020202020204"/>
                </a:rPr>
                <a:t>SW</a:t>
              </a:r>
              <a:r>
                <a:rPr sz="1100" kern="0" spc="70" dirty="0">
                  <a:solidFill>
                    <a:srgbClr val="231F20">
                      <a:alpha val="100000"/>
                    </a:srgbClr>
                  </a:solidFill>
                  <a:latin typeface="Arial" panose="020B0604020202020204"/>
                  <a:ea typeface="Arial" panose="020B0604020202020204"/>
                  <a:cs typeface="Arial" panose="020B0604020202020204"/>
                </a:rPr>
                <a:t>-</a:t>
              </a:r>
              <a:r>
                <a:rPr sz="1100" kern="0" spc="0" dirty="0">
                  <a:solidFill>
                    <a:srgbClr val="231F20">
                      <a:alpha val="100000"/>
                    </a:srgbClr>
                  </a:solidFill>
                  <a:latin typeface="Arial" panose="020B0604020202020204"/>
                  <a:ea typeface="Arial" panose="020B0604020202020204"/>
                  <a:cs typeface="Arial" panose="020B0604020202020204"/>
                </a:rPr>
                <a:t>PS</a:t>
              </a:r>
              <a:r>
                <a:rPr sz="1100" kern="0" spc="70" dirty="0">
                  <a:solidFill>
                    <a:srgbClr val="231F20">
                      <a:alpha val="100000"/>
                    </a:srgbClr>
                  </a:solidFill>
                  <a:latin typeface="Arial" panose="020B0604020202020204"/>
                  <a:ea typeface="Arial" panose="020B0604020202020204"/>
                  <a:cs typeface="Arial" panose="020B0604020202020204"/>
                </a:rPr>
                <a:t>-1070012800-43C</a:t>
              </a:r>
              <a:endParaRPr sz="1100" dirty="0">
                <a:latin typeface="Arial" panose="020B0604020202020204"/>
                <a:ea typeface="Arial" panose="020B0604020202020204"/>
                <a:cs typeface="Arial" panose="020B0604020202020204"/>
              </a:endParaRPr>
            </a:p>
            <a:p>
              <a:pPr algn="l" rtl="0" eaLnBrk="0">
                <a:lnSpc>
                  <a:spcPct val="133000"/>
                </a:lnSpc>
              </a:pPr>
              <a:endParaRPr sz="1000" dirty="0">
                <a:latin typeface="Arial" panose="020B0604020202020204"/>
                <a:ea typeface="Arial" panose="020B0604020202020204"/>
                <a:cs typeface="Arial" panose="020B0604020202020204"/>
              </a:endParaRPr>
            </a:p>
            <a:p>
              <a:pPr algn="l" rtl="0" eaLnBrk="0">
                <a:lnSpc>
                  <a:spcPct val="134000"/>
                </a:lnSpc>
              </a:pPr>
              <a:endParaRPr sz="1000" dirty="0">
                <a:latin typeface="Arial" panose="020B0604020202020204"/>
                <a:ea typeface="Arial" panose="020B0604020202020204"/>
                <a:cs typeface="Arial" panose="020B0604020202020204"/>
              </a:endParaRPr>
            </a:p>
            <a:p>
              <a:pPr marL="4043680" algn="l" rtl="0" eaLnBrk="0">
                <a:lnSpc>
                  <a:spcPct val="81000"/>
                </a:lnSpc>
                <a:spcBef>
                  <a:spcPts val="305"/>
                </a:spcBef>
              </a:pPr>
              <a:r>
                <a:rPr sz="1000" kern="0" spc="10" dirty="0">
                  <a:solidFill>
                    <a:srgbClr val="1F2B4A">
                      <a:alpha val="100000"/>
                    </a:srgbClr>
                  </a:solidFill>
                  <a:latin typeface="Arial" panose="020B0604020202020204"/>
                  <a:ea typeface="Arial" panose="020B0604020202020204"/>
                  <a:cs typeface="Arial" panose="020B0604020202020204"/>
                </a:rPr>
                <a:t>Output</a:t>
              </a:r>
              <a:r>
                <a:rPr sz="1000" kern="0" spc="110" dirty="0">
                  <a:solidFill>
                    <a:srgbClr val="1F2B4A">
                      <a:alpha val="100000"/>
                    </a:srgbClr>
                  </a:solidFill>
                  <a:latin typeface="Arial" panose="020B0604020202020204"/>
                  <a:ea typeface="Arial" panose="020B0604020202020204"/>
                  <a:cs typeface="Arial" panose="020B0604020202020204"/>
                </a:rPr>
                <a:t> </a:t>
              </a:r>
              <a:r>
                <a:rPr sz="1000" kern="0" spc="10" dirty="0">
                  <a:solidFill>
                    <a:srgbClr val="1F2B4A">
                      <a:alpha val="100000"/>
                    </a:srgbClr>
                  </a:solidFill>
                  <a:latin typeface="Arial" panose="020B0604020202020204"/>
                  <a:ea typeface="Arial" panose="020B0604020202020204"/>
                  <a:cs typeface="Arial" panose="020B0604020202020204"/>
                </a:rPr>
                <a:t>Power Curve Graph:</a:t>
              </a:r>
              <a:endParaRPr sz="1000" dirty="0">
                <a:latin typeface="Arial" panose="020B0604020202020204"/>
                <a:ea typeface="Arial" panose="020B0604020202020204"/>
                <a:cs typeface="Arial" panose="020B0604020202020204"/>
              </a:endParaRPr>
            </a:p>
            <a:p>
              <a:pPr algn="l" rtl="0" eaLnBrk="0">
                <a:lnSpc>
                  <a:spcPct val="102000"/>
                </a:lnSpc>
              </a:pPr>
              <a:endParaRPr sz="1000" dirty="0">
                <a:latin typeface="Arial" panose="020B0604020202020204"/>
                <a:ea typeface="Arial" panose="020B0604020202020204"/>
                <a:cs typeface="Arial" panose="020B0604020202020204"/>
              </a:endParaRPr>
            </a:p>
            <a:p>
              <a:pPr algn="l" rtl="0" eaLnBrk="0">
                <a:lnSpc>
                  <a:spcPct val="102000"/>
                </a:lnSpc>
              </a:pPr>
              <a:endParaRPr sz="1000" dirty="0">
                <a:latin typeface="Arial" panose="020B0604020202020204"/>
                <a:ea typeface="Arial" panose="020B0604020202020204"/>
                <a:cs typeface="Arial" panose="020B0604020202020204"/>
              </a:endParaRPr>
            </a:p>
            <a:p>
              <a:pPr algn="l" rtl="0" eaLnBrk="0">
                <a:lnSpc>
                  <a:spcPct val="102000"/>
                </a:lnSpc>
              </a:pPr>
              <a:endParaRPr sz="1000" dirty="0">
                <a:latin typeface="Arial" panose="020B0604020202020204"/>
                <a:ea typeface="Arial" panose="020B0604020202020204"/>
                <a:cs typeface="Arial" panose="020B0604020202020204"/>
              </a:endParaRPr>
            </a:p>
            <a:p>
              <a:pPr algn="l" rtl="0" eaLnBrk="0">
                <a:lnSpc>
                  <a:spcPct val="102000"/>
                </a:lnSpc>
              </a:pPr>
              <a:endParaRPr sz="1000" dirty="0">
                <a:latin typeface="Arial" panose="020B0604020202020204"/>
                <a:ea typeface="Arial" panose="020B0604020202020204"/>
                <a:cs typeface="Arial" panose="020B0604020202020204"/>
              </a:endParaRPr>
            </a:p>
            <a:p>
              <a:pPr algn="l" rtl="0" eaLnBrk="0">
                <a:lnSpc>
                  <a:spcPct val="102000"/>
                </a:lnSpc>
              </a:pPr>
              <a:endParaRPr sz="1000" dirty="0">
                <a:latin typeface="Arial" panose="020B0604020202020204"/>
                <a:ea typeface="Arial" panose="020B0604020202020204"/>
                <a:cs typeface="Arial" panose="020B0604020202020204"/>
              </a:endParaRPr>
            </a:p>
            <a:p>
              <a:pPr algn="l" rtl="0" eaLnBrk="0">
                <a:lnSpc>
                  <a:spcPct val="102000"/>
                </a:lnSpc>
              </a:pPr>
              <a:endParaRPr sz="1000" dirty="0">
                <a:latin typeface="Arial" panose="020B0604020202020204"/>
                <a:ea typeface="Arial" panose="020B0604020202020204"/>
                <a:cs typeface="Arial" panose="020B0604020202020204"/>
              </a:endParaRPr>
            </a:p>
            <a:p>
              <a:pPr algn="l" rtl="0" eaLnBrk="0">
                <a:lnSpc>
                  <a:spcPct val="102000"/>
                </a:lnSpc>
              </a:pPr>
              <a:endParaRPr sz="1000" dirty="0">
                <a:latin typeface="Arial" panose="020B0604020202020204"/>
                <a:ea typeface="Arial" panose="020B0604020202020204"/>
                <a:cs typeface="Arial" panose="020B0604020202020204"/>
              </a:endParaRPr>
            </a:p>
            <a:p>
              <a:pPr algn="l" rtl="0" eaLnBrk="0">
                <a:lnSpc>
                  <a:spcPct val="102000"/>
                </a:lnSpc>
              </a:pPr>
              <a:endParaRPr sz="1000" dirty="0">
                <a:latin typeface="Arial" panose="020B0604020202020204"/>
                <a:ea typeface="Arial" panose="020B0604020202020204"/>
                <a:cs typeface="Arial" panose="020B0604020202020204"/>
              </a:endParaRPr>
            </a:p>
            <a:p>
              <a:pPr algn="l" rtl="0" eaLnBrk="0">
                <a:lnSpc>
                  <a:spcPct val="102000"/>
                </a:lnSpc>
              </a:pPr>
              <a:endParaRPr sz="1000" dirty="0">
                <a:latin typeface="Arial" panose="020B0604020202020204"/>
                <a:ea typeface="Arial" panose="020B0604020202020204"/>
                <a:cs typeface="Arial" panose="020B0604020202020204"/>
              </a:endParaRPr>
            </a:p>
            <a:p>
              <a:pPr algn="l" rtl="0" eaLnBrk="0">
                <a:lnSpc>
                  <a:spcPct val="102000"/>
                </a:lnSpc>
              </a:pPr>
              <a:endParaRPr sz="1000" dirty="0">
                <a:latin typeface="Arial" panose="020B0604020202020204"/>
                <a:ea typeface="Arial" panose="020B0604020202020204"/>
                <a:cs typeface="Arial" panose="020B0604020202020204"/>
              </a:endParaRPr>
            </a:p>
            <a:p>
              <a:pPr algn="l" rtl="0" eaLnBrk="0">
                <a:lnSpc>
                  <a:spcPct val="102000"/>
                </a:lnSpc>
              </a:pPr>
              <a:endParaRPr sz="1000" dirty="0">
                <a:latin typeface="Arial" panose="020B0604020202020204"/>
                <a:ea typeface="Arial" panose="020B0604020202020204"/>
                <a:cs typeface="Arial" panose="020B0604020202020204"/>
              </a:endParaRPr>
            </a:p>
            <a:p>
              <a:pPr algn="l" rtl="0" eaLnBrk="0">
                <a:lnSpc>
                  <a:spcPct val="103000"/>
                </a:lnSpc>
              </a:pPr>
              <a:endParaRPr sz="1000" dirty="0">
                <a:latin typeface="Arial" panose="020B0604020202020204"/>
                <a:ea typeface="Arial" panose="020B0604020202020204"/>
                <a:cs typeface="Arial" panose="020B0604020202020204"/>
              </a:endParaRPr>
            </a:p>
            <a:p>
              <a:pPr algn="l" rtl="0" eaLnBrk="0">
                <a:lnSpc>
                  <a:spcPct val="103000"/>
                </a:lnSpc>
              </a:pPr>
              <a:endParaRPr sz="1000" dirty="0">
                <a:latin typeface="Arial" panose="020B0604020202020204"/>
                <a:ea typeface="Arial" panose="020B0604020202020204"/>
                <a:cs typeface="Arial" panose="020B0604020202020204"/>
              </a:endParaRPr>
            </a:p>
            <a:p>
              <a:pPr algn="l" rtl="0" eaLnBrk="0">
                <a:lnSpc>
                  <a:spcPct val="103000"/>
                </a:lnSpc>
              </a:pPr>
              <a:endParaRPr sz="1000" dirty="0">
                <a:latin typeface="Arial" panose="020B0604020202020204"/>
                <a:ea typeface="Arial" panose="020B0604020202020204"/>
                <a:cs typeface="Arial" panose="020B0604020202020204"/>
              </a:endParaRPr>
            </a:p>
            <a:p>
              <a:pPr algn="l" rtl="0" eaLnBrk="0">
                <a:lnSpc>
                  <a:spcPct val="103000"/>
                </a:lnSpc>
              </a:pPr>
              <a:endParaRPr sz="1000" dirty="0">
                <a:latin typeface="Arial" panose="020B0604020202020204"/>
                <a:ea typeface="Arial" panose="020B0604020202020204"/>
                <a:cs typeface="Arial" panose="020B0604020202020204"/>
              </a:endParaRPr>
            </a:p>
            <a:p>
              <a:pPr algn="l" rtl="0" eaLnBrk="0">
                <a:lnSpc>
                  <a:spcPct val="108000"/>
                </a:lnSpc>
              </a:pPr>
              <a:endParaRPr sz="300" dirty="0">
                <a:latin typeface="Arial" panose="020B0604020202020204"/>
                <a:ea typeface="Arial" panose="020B0604020202020204"/>
                <a:cs typeface="Arial" panose="020B0604020202020204"/>
              </a:endParaRPr>
            </a:p>
            <a:p>
              <a:pPr marL="641350" algn="l" rtl="0" eaLnBrk="0">
                <a:lnSpc>
                  <a:spcPct val="84000"/>
                </a:lnSpc>
                <a:spcBef>
                  <a:spcPts val="0"/>
                </a:spcBef>
              </a:pPr>
              <a:r>
                <a:rPr sz="1300" b="1" kern="0" spc="40" dirty="0">
                  <a:solidFill>
                    <a:srgbClr val="231F20">
                      <a:alpha val="100000"/>
                    </a:srgbClr>
                  </a:solidFill>
                  <a:latin typeface="Arial" panose="020B0604020202020204"/>
                  <a:ea typeface="Arial" panose="020B0604020202020204"/>
                  <a:cs typeface="Arial" panose="020B0604020202020204"/>
                </a:rPr>
                <a:t>1.</a:t>
              </a:r>
              <a:r>
                <a:rPr sz="1300" b="1" kern="0" spc="0" dirty="0">
                  <a:solidFill>
                    <a:srgbClr val="231F20">
                      <a:alpha val="100000"/>
                    </a:srgbClr>
                  </a:solidFill>
                  <a:latin typeface="Arial" panose="020B0604020202020204"/>
                  <a:ea typeface="Arial" panose="020B0604020202020204"/>
                  <a:cs typeface="Arial" panose="020B0604020202020204"/>
                </a:rPr>
                <a:t>  </a:t>
              </a:r>
              <a:r>
                <a:rPr sz="1300" b="1" kern="0" spc="40" dirty="0">
                  <a:solidFill>
                    <a:srgbClr val="231F20">
                      <a:alpha val="100000"/>
                    </a:srgbClr>
                  </a:solidFill>
                  <a:latin typeface="Arial" panose="020B0604020202020204"/>
                  <a:ea typeface="Arial" panose="020B0604020202020204"/>
                  <a:cs typeface="Arial" panose="020B0604020202020204"/>
                </a:rPr>
                <a:t>Products Speci</a:t>
              </a:r>
              <a:r>
                <a:rPr sz="1300" b="1" kern="0" spc="30" dirty="0">
                  <a:solidFill>
                    <a:srgbClr val="231F20">
                      <a:alpha val="100000"/>
                    </a:srgbClr>
                  </a:solidFill>
                  <a:latin typeface="Arial" panose="020B0604020202020204"/>
                  <a:ea typeface="Arial" panose="020B0604020202020204"/>
                  <a:cs typeface="Arial" panose="020B0604020202020204"/>
                </a:rPr>
                <a:t>fication</a:t>
              </a:r>
              <a:endParaRPr sz="1300" dirty="0">
                <a:latin typeface="Arial" panose="020B0604020202020204"/>
                <a:ea typeface="Arial" panose="020B0604020202020204"/>
                <a:cs typeface="Arial" panose="020B0604020202020204"/>
              </a:endParaRPr>
            </a:p>
          </p:txBody>
        </p:sp>
      </p:grpSp>
      <p:sp>
        <p:nvSpPr>
          <p:cNvPr id="7422" name="textbox 7422"/>
          <p:cNvSpPr/>
          <p:nvPr/>
        </p:nvSpPr>
        <p:spPr>
          <a:xfrm>
            <a:off x="922037" y="7763589"/>
            <a:ext cx="2117725" cy="1480185"/>
          </a:xfrm>
          <a:prstGeom prst="rect">
            <a:avLst/>
          </a:prstGeom>
          <a:noFill/>
          <a:ln w="0" cap="flat">
            <a:noFill/>
            <a:prstDash val="solid"/>
            <a:miter lim="0"/>
          </a:ln>
        </p:spPr>
        <p:txBody>
          <a:bodyPr vert="horz" wrap="square" lIns="0" tIns="0" rIns="0" bIns="0"/>
          <a:p>
            <a:pPr algn="l" rtl="0" eaLnBrk="0">
              <a:lnSpc>
                <a:spcPct val="82000"/>
              </a:lnSpc>
            </a:pPr>
            <a:endParaRPr sz="100" dirty="0">
              <a:latin typeface="Arial" panose="020B0604020202020204"/>
              <a:ea typeface="Arial" panose="020B0604020202020204"/>
              <a:cs typeface="Arial" panose="020B0604020202020204"/>
            </a:endParaRPr>
          </a:p>
          <a:p>
            <a:pPr marL="520700" algn="l" rtl="0" eaLnBrk="0">
              <a:lnSpc>
                <a:spcPct val="76000"/>
              </a:lnSpc>
            </a:pPr>
            <a:r>
              <a:rPr sz="800" kern="0" spc="50" dirty="0">
                <a:solidFill>
                  <a:srgbClr val="FFFFFF">
                    <a:alpha val="100000"/>
                  </a:srgbClr>
                </a:solidFill>
                <a:latin typeface="Arial" panose="020B0604020202020204"/>
                <a:ea typeface="Arial" panose="020B0604020202020204"/>
                <a:cs typeface="Arial" panose="020B0604020202020204"/>
              </a:rPr>
              <a:t>PARAMETER</a:t>
            </a:r>
            <a:endParaRPr sz="800" dirty="0">
              <a:latin typeface="Arial" panose="020B0604020202020204"/>
              <a:ea typeface="Arial" panose="020B0604020202020204"/>
              <a:cs typeface="Arial" panose="020B0604020202020204"/>
            </a:endParaRPr>
          </a:p>
          <a:p>
            <a:pPr marL="24130" algn="l" rtl="0" eaLnBrk="0">
              <a:lnSpc>
                <a:spcPct val="85000"/>
              </a:lnSpc>
              <a:spcBef>
                <a:spcPts val="670"/>
              </a:spcBef>
            </a:pPr>
            <a:r>
              <a:rPr sz="1100" kern="0" spc="40" dirty="0">
                <a:solidFill>
                  <a:srgbClr val="231F20">
                    <a:alpha val="100000"/>
                  </a:srgbClr>
                </a:solidFill>
                <a:latin typeface="Arial" panose="020B0604020202020204"/>
                <a:ea typeface="Arial" panose="020B0604020202020204"/>
                <a:cs typeface="Arial" panose="020B0604020202020204"/>
              </a:rPr>
              <a:t>Dimensions </a:t>
            </a:r>
            <a:r>
              <a:rPr sz="1100" kern="0" spc="30" dirty="0">
                <a:solidFill>
                  <a:srgbClr val="231F20">
                    <a:alpha val="100000"/>
                  </a:srgbClr>
                </a:solidFill>
                <a:latin typeface="Arial" panose="020B0604020202020204"/>
                <a:ea typeface="Arial" panose="020B0604020202020204"/>
                <a:cs typeface="Arial" panose="020B0604020202020204"/>
              </a:rPr>
              <a:t> (L x W</a:t>
            </a:r>
            <a:r>
              <a:rPr sz="1100" kern="0" spc="40" dirty="0">
                <a:solidFill>
                  <a:srgbClr val="231F20">
                    <a:alpha val="100000"/>
                  </a:srgbClr>
                </a:solidFill>
                <a:latin typeface="Arial" panose="020B0604020202020204"/>
                <a:ea typeface="Arial" panose="020B0604020202020204"/>
                <a:cs typeface="Arial" panose="020B0604020202020204"/>
              </a:rPr>
              <a:t> </a:t>
            </a:r>
            <a:r>
              <a:rPr sz="1100" kern="0" spc="30" dirty="0">
                <a:solidFill>
                  <a:srgbClr val="231F20">
                    <a:alpha val="100000"/>
                  </a:srgbClr>
                </a:solidFill>
                <a:latin typeface="Arial" panose="020B0604020202020204"/>
                <a:ea typeface="Arial" panose="020B0604020202020204"/>
                <a:cs typeface="Arial" panose="020B0604020202020204"/>
              </a:rPr>
              <a:t>x</a:t>
            </a:r>
            <a:r>
              <a:rPr sz="1100" kern="0" spc="70" dirty="0">
                <a:solidFill>
                  <a:srgbClr val="231F20">
                    <a:alpha val="100000"/>
                  </a:srgbClr>
                </a:solidFill>
                <a:latin typeface="Arial" panose="020B0604020202020204"/>
                <a:ea typeface="Arial" panose="020B0604020202020204"/>
                <a:cs typeface="Arial" panose="020B0604020202020204"/>
              </a:rPr>
              <a:t>  </a:t>
            </a:r>
            <a:r>
              <a:rPr sz="1100" kern="0" spc="30" dirty="0">
                <a:solidFill>
                  <a:srgbClr val="231F20">
                    <a:alpha val="100000"/>
                  </a:srgbClr>
                </a:solidFill>
                <a:latin typeface="Arial" panose="020B0604020202020204"/>
                <a:ea typeface="Arial" panose="020B0604020202020204"/>
                <a:cs typeface="Arial" panose="020B0604020202020204"/>
              </a:rPr>
              <a:t>H)</a:t>
            </a:r>
            <a:endParaRPr sz="1100" dirty="0">
              <a:latin typeface="Arial" panose="020B0604020202020204"/>
              <a:ea typeface="Arial" panose="020B0604020202020204"/>
              <a:cs typeface="Arial" panose="020B0604020202020204"/>
            </a:endParaRPr>
          </a:p>
          <a:p>
            <a:pPr marL="12700" indent="11430" algn="l" rtl="0" eaLnBrk="0">
              <a:lnSpc>
                <a:spcPct val="138000"/>
              </a:lnSpc>
              <a:spcBef>
                <a:spcPts val="180"/>
              </a:spcBef>
            </a:pPr>
            <a:r>
              <a:rPr sz="1100" kern="0" spc="40" dirty="0">
                <a:solidFill>
                  <a:srgbClr val="231F20">
                    <a:alpha val="100000"/>
                  </a:srgbClr>
                </a:solidFill>
                <a:latin typeface="Arial" panose="020B0604020202020204"/>
                <a:ea typeface="Arial" panose="020B0604020202020204"/>
                <a:cs typeface="Arial" panose="020B0604020202020204"/>
              </a:rPr>
              <a:t>RF Connectors</a:t>
            </a:r>
            <a:r>
              <a:rPr sz="1100" kern="0" spc="100" dirty="0">
                <a:solidFill>
                  <a:srgbClr val="231F20">
                    <a:alpha val="100000"/>
                  </a:srgbClr>
                </a:solidFill>
                <a:latin typeface="Arial" panose="020B0604020202020204"/>
                <a:ea typeface="Arial" panose="020B0604020202020204"/>
                <a:cs typeface="Arial" panose="020B0604020202020204"/>
              </a:rPr>
              <a:t> </a:t>
            </a:r>
            <a:r>
              <a:rPr sz="1100" kern="0" spc="40" dirty="0">
                <a:solidFill>
                  <a:srgbClr val="231F20">
                    <a:alpha val="100000"/>
                  </a:srgbClr>
                </a:solidFill>
                <a:latin typeface="Arial" panose="020B0604020202020204"/>
                <a:ea typeface="Arial" panose="020B0604020202020204"/>
                <a:cs typeface="Arial" panose="020B0604020202020204"/>
              </a:rPr>
              <a:t>(Input /</a:t>
            </a:r>
            <a:r>
              <a:rPr sz="1100" kern="0" spc="90" dirty="0">
                <a:solidFill>
                  <a:srgbClr val="231F20">
                    <a:alpha val="100000"/>
                  </a:srgbClr>
                </a:solidFill>
                <a:latin typeface="Arial" panose="020B0604020202020204"/>
                <a:ea typeface="Arial" panose="020B0604020202020204"/>
                <a:cs typeface="Arial" panose="020B0604020202020204"/>
              </a:rPr>
              <a:t> </a:t>
            </a:r>
            <a:r>
              <a:rPr sz="1100" kern="0" spc="40" dirty="0">
                <a:solidFill>
                  <a:srgbClr val="231F20">
                    <a:alpha val="100000"/>
                  </a:srgbClr>
                </a:solidFill>
                <a:latin typeface="Arial" panose="020B0604020202020204"/>
                <a:ea typeface="Arial" panose="020B0604020202020204"/>
                <a:cs typeface="Arial" panose="020B0604020202020204"/>
              </a:rPr>
              <a:t>O</a:t>
            </a:r>
            <a:r>
              <a:rPr sz="1100" kern="0" spc="30" dirty="0">
                <a:solidFill>
                  <a:srgbClr val="231F20">
                    <a:alpha val="100000"/>
                  </a:srgbClr>
                </a:solidFill>
                <a:latin typeface="Arial" panose="020B0604020202020204"/>
                <a:ea typeface="Arial" panose="020B0604020202020204"/>
                <a:cs typeface="Arial" panose="020B0604020202020204"/>
              </a:rPr>
              <a:t>utput)</a:t>
            </a:r>
            <a:r>
              <a:rPr sz="1100" kern="0" spc="0" dirty="0">
                <a:solidFill>
                  <a:srgbClr val="231F20">
                    <a:alpha val="100000"/>
                  </a:srgbClr>
                </a:solidFill>
                <a:latin typeface="Arial" panose="020B0604020202020204"/>
                <a:ea typeface="Arial" panose="020B0604020202020204"/>
                <a:cs typeface="Arial" panose="020B0604020202020204"/>
              </a:rPr>
              <a:t>  </a:t>
            </a:r>
            <a:r>
              <a:rPr sz="1100" kern="0" spc="40" dirty="0">
                <a:solidFill>
                  <a:srgbClr val="231F20">
                    <a:alpha val="100000"/>
                  </a:srgbClr>
                </a:solidFill>
                <a:latin typeface="Arial" panose="020B0604020202020204"/>
                <a:ea typeface="Arial" panose="020B0604020202020204"/>
                <a:cs typeface="Arial" panose="020B0604020202020204"/>
              </a:rPr>
              <a:t>AC / Control</a:t>
            </a:r>
            <a:r>
              <a:rPr sz="1100" kern="0" spc="160" dirty="0">
                <a:solidFill>
                  <a:srgbClr val="231F20">
                    <a:alpha val="100000"/>
                  </a:srgbClr>
                </a:solidFill>
                <a:latin typeface="Arial" panose="020B0604020202020204"/>
                <a:ea typeface="Arial" panose="020B0604020202020204"/>
                <a:cs typeface="Arial" panose="020B0604020202020204"/>
              </a:rPr>
              <a:t> </a:t>
            </a:r>
            <a:r>
              <a:rPr sz="1100" kern="0" spc="40" dirty="0">
                <a:solidFill>
                  <a:srgbClr val="231F20">
                    <a:alpha val="100000"/>
                  </a:srgbClr>
                </a:solidFill>
                <a:latin typeface="Arial" panose="020B0604020202020204"/>
                <a:ea typeface="Arial" panose="020B0604020202020204"/>
                <a:cs typeface="Arial" panose="020B0604020202020204"/>
              </a:rPr>
              <a:t>Connector</a:t>
            </a:r>
            <a:endParaRPr sz="1100" dirty="0">
              <a:latin typeface="Arial" panose="020B0604020202020204"/>
              <a:ea typeface="Arial" panose="020B0604020202020204"/>
              <a:cs typeface="Arial" panose="020B0604020202020204"/>
            </a:endParaRPr>
          </a:p>
          <a:p>
            <a:pPr marL="19685" algn="l" rtl="0" eaLnBrk="0">
              <a:lnSpc>
                <a:spcPct val="85000"/>
              </a:lnSpc>
              <a:spcBef>
                <a:spcPts val="415"/>
              </a:spcBef>
            </a:pPr>
            <a:r>
              <a:rPr sz="1100" kern="0" spc="30" dirty="0">
                <a:solidFill>
                  <a:srgbClr val="231F20">
                    <a:alpha val="100000"/>
                  </a:srgbClr>
                </a:solidFill>
                <a:latin typeface="Arial" panose="020B0604020202020204"/>
                <a:ea typeface="Arial" panose="020B0604020202020204"/>
                <a:cs typeface="Arial" panose="020B0604020202020204"/>
              </a:rPr>
              <a:t>Cooling</a:t>
            </a:r>
            <a:endParaRPr sz="1100" dirty="0">
              <a:latin typeface="Arial" panose="020B0604020202020204"/>
              <a:ea typeface="Arial" panose="020B0604020202020204"/>
              <a:cs typeface="Arial" panose="020B0604020202020204"/>
            </a:endParaRPr>
          </a:p>
          <a:p>
            <a:pPr marL="23495" algn="l" rtl="0" eaLnBrk="0">
              <a:lnSpc>
                <a:spcPct val="85000"/>
              </a:lnSpc>
              <a:spcBef>
                <a:spcPts val="665"/>
              </a:spcBef>
            </a:pPr>
            <a:r>
              <a:rPr sz="1100" kern="0" spc="30" dirty="0">
                <a:solidFill>
                  <a:srgbClr val="231F20">
                    <a:alpha val="100000"/>
                  </a:srgbClr>
                </a:solidFill>
                <a:latin typeface="Arial" panose="020B0604020202020204"/>
                <a:ea typeface="Arial" panose="020B0604020202020204"/>
                <a:cs typeface="Arial" panose="020B0604020202020204"/>
              </a:rPr>
              <a:t>Mounting</a:t>
            </a:r>
            <a:endParaRPr sz="1100" dirty="0">
              <a:latin typeface="Arial" panose="020B0604020202020204"/>
              <a:ea typeface="Arial" panose="020B0604020202020204"/>
              <a:cs typeface="Arial" panose="020B0604020202020204"/>
            </a:endParaRPr>
          </a:p>
          <a:p>
            <a:pPr algn="l" rtl="0" eaLnBrk="0">
              <a:lnSpc>
                <a:spcPct val="110000"/>
              </a:lnSpc>
            </a:pPr>
            <a:endParaRPr sz="500" dirty="0">
              <a:latin typeface="Arial" panose="020B0604020202020204"/>
              <a:ea typeface="Arial" panose="020B0604020202020204"/>
              <a:cs typeface="Arial" panose="020B0604020202020204"/>
            </a:endParaRPr>
          </a:p>
          <a:p>
            <a:pPr marL="13970" algn="l" rtl="0" eaLnBrk="0">
              <a:lnSpc>
                <a:spcPct val="85000"/>
              </a:lnSpc>
              <a:spcBef>
                <a:spcPts val="5"/>
              </a:spcBef>
            </a:pPr>
            <a:r>
              <a:rPr sz="1100" kern="0" spc="40" dirty="0">
                <a:solidFill>
                  <a:srgbClr val="231F20">
                    <a:alpha val="100000"/>
                  </a:srgbClr>
                </a:solidFill>
                <a:latin typeface="Arial" panose="020B0604020202020204"/>
                <a:ea typeface="Arial" panose="020B0604020202020204"/>
                <a:cs typeface="Arial" panose="020B0604020202020204"/>
              </a:rPr>
              <a:t>Weight</a:t>
            </a:r>
            <a:endParaRPr sz="1100" dirty="0">
              <a:latin typeface="Arial" panose="020B0604020202020204"/>
              <a:ea typeface="Arial" panose="020B0604020202020204"/>
              <a:cs typeface="Arial" panose="020B0604020202020204"/>
            </a:endParaRPr>
          </a:p>
        </p:txBody>
      </p:sp>
      <p:sp>
        <p:nvSpPr>
          <p:cNvPr id="7426" name="textbox 7426"/>
          <p:cNvSpPr/>
          <p:nvPr/>
        </p:nvSpPr>
        <p:spPr>
          <a:xfrm>
            <a:off x="894747" y="4973544"/>
            <a:ext cx="2973070" cy="2388235"/>
          </a:xfrm>
          <a:prstGeom prst="rect">
            <a:avLst/>
          </a:prstGeom>
          <a:noFill/>
          <a:ln w="0" cap="flat">
            <a:noFill/>
            <a:prstDash val="solid"/>
            <a:miter lim="0"/>
          </a:ln>
        </p:spPr>
        <p:txBody>
          <a:bodyPr vert="horz" wrap="square" lIns="0" tIns="0" rIns="0" bIns="0"/>
          <a:p>
            <a:pPr algn="l" rtl="0" eaLnBrk="0">
              <a:lnSpc>
                <a:spcPct val="81000"/>
              </a:lnSpc>
            </a:pPr>
            <a:endParaRPr sz="100" dirty="0">
              <a:latin typeface="Arial" panose="020B0604020202020204"/>
              <a:ea typeface="Arial" panose="020B0604020202020204"/>
              <a:cs typeface="Arial" panose="020B0604020202020204"/>
            </a:endParaRPr>
          </a:p>
          <a:p>
            <a:pPr marL="24130" algn="l" rtl="0" eaLnBrk="0">
              <a:lnSpc>
                <a:spcPct val="76000"/>
              </a:lnSpc>
            </a:pPr>
            <a:r>
              <a:rPr sz="1100" kern="0" spc="40" dirty="0">
                <a:solidFill>
                  <a:srgbClr val="FFFFFF">
                    <a:alpha val="100000"/>
                  </a:srgbClr>
                </a:solidFill>
                <a:latin typeface="Arial" panose="020B0604020202020204"/>
                <a:ea typeface="Arial" panose="020B0604020202020204"/>
                <a:cs typeface="Arial" panose="020B0604020202020204"/>
              </a:rPr>
              <a:t>PARAMETER</a:t>
            </a:r>
            <a:endParaRPr sz="1100" dirty="0">
              <a:latin typeface="Arial" panose="020B0604020202020204"/>
              <a:ea typeface="Arial" panose="020B0604020202020204"/>
              <a:cs typeface="Arial" panose="020B0604020202020204"/>
            </a:endParaRPr>
          </a:p>
          <a:p>
            <a:pPr marL="19050" indent="3810" algn="l" rtl="0" eaLnBrk="0">
              <a:lnSpc>
                <a:spcPct val="128000"/>
              </a:lnSpc>
              <a:spcBef>
                <a:spcPts val="105"/>
              </a:spcBef>
            </a:pPr>
            <a:r>
              <a:rPr sz="1100" kern="0" spc="40" dirty="0">
                <a:solidFill>
                  <a:srgbClr val="231F20">
                    <a:alpha val="100000"/>
                  </a:srgbClr>
                </a:solidFill>
                <a:latin typeface="Arial" panose="020B0604020202020204"/>
                <a:ea typeface="Arial" panose="020B0604020202020204"/>
                <a:cs typeface="Arial" panose="020B0604020202020204"/>
              </a:rPr>
              <a:t>Low</a:t>
            </a:r>
            <a:r>
              <a:rPr sz="1100" kern="0" spc="130" dirty="0">
                <a:solidFill>
                  <a:srgbClr val="231F20">
                    <a:alpha val="100000"/>
                  </a:srgbClr>
                </a:solidFill>
                <a:latin typeface="Arial" panose="020B0604020202020204"/>
                <a:ea typeface="Arial" panose="020B0604020202020204"/>
                <a:cs typeface="Arial" panose="020B0604020202020204"/>
              </a:rPr>
              <a:t> </a:t>
            </a:r>
            <a:r>
              <a:rPr sz="1100" kern="0" spc="40" dirty="0">
                <a:solidFill>
                  <a:srgbClr val="231F20">
                    <a:alpha val="100000"/>
                  </a:srgbClr>
                </a:solidFill>
                <a:latin typeface="Arial" panose="020B0604020202020204"/>
                <a:ea typeface="Arial" panose="020B0604020202020204"/>
                <a:cs typeface="Arial" panose="020B0604020202020204"/>
              </a:rPr>
              <a:t>Frequency</a:t>
            </a:r>
            <a:r>
              <a:rPr sz="1100" kern="0" spc="120" dirty="0">
                <a:solidFill>
                  <a:srgbClr val="231F20">
                    <a:alpha val="100000"/>
                  </a:srgbClr>
                </a:solidFill>
                <a:latin typeface="Arial" panose="020B0604020202020204"/>
                <a:ea typeface="Arial" panose="020B0604020202020204"/>
                <a:cs typeface="Arial" panose="020B0604020202020204"/>
              </a:rPr>
              <a:t> </a:t>
            </a:r>
            <a:r>
              <a:rPr sz="1100" kern="0" spc="40" dirty="0">
                <a:solidFill>
                  <a:srgbClr val="231F20">
                    <a:alpha val="100000"/>
                  </a:srgbClr>
                </a:solidFill>
                <a:latin typeface="Arial" panose="020B0604020202020204"/>
                <a:ea typeface="Arial" panose="020B0604020202020204"/>
                <a:cs typeface="Arial" panose="020B0604020202020204"/>
              </a:rPr>
              <a:t>Band Operating</a:t>
            </a:r>
            <a:r>
              <a:rPr sz="1100" kern="0" spc="120" dirty="0">
                <a:solidFill>
                  <a:srgbClr val="231F20">
                    <a:alpha val="100000"/>
                  </a:srgbClr>
                </a:solidFill>
                <a:latin typeface="Arial" panose="020B0604020202020204"/>
                <a:ea typeface="Arial" panose="020B0604020202020204"/>
                <a:cs typeface="Arial" panose="020B0604020202020204"/>
              </a:rPr>
              <a:t> </a:t>
            </a:r>
            <a:r>
              <a:rPr sz="1100" kern="0" spc="40" dirty="0">
                <a:solidFill>
                  <a:srgbClr val="231F20">
                    <a:alpha val="100000"/>
                  </a:srgbClr>
                </a:solidFill>
                <a:latin typeface="Arial" panose="020B0604020202020204"/>
                <a:ea typeface="Arial" panose="020B0604020202020204"/>
                <a:cs typeface="Arial" panose="020B0604020202020204"/>
              </a:rPr>
              <a:t>Frequency</a:t>
            </a:r>
            <a:r>
              <a:rPr sz="1100" kern="0" spc="0" dirty="0">
                <a:solidFill>
                  <a:srgbClr val="231F20">
                    <a:alpha val="100000"/>
                  </a:srgbClr>
                </a:solidFill>
                <a:latin typeface="Arial" panose="020B0604020202020204"/>
                <a:ea typeface="Arial" panose="020B0604020202020204"/>
                <a:cs typeface="Arial" panose="020B0604020202020204"/>
              </a:rPr>
              <a:t>  </a:t>
            </a:r>
            <a:r>
              <a:rPr sz="1100" kern="0" spc="40" dirty="0">
                <a:solidFill>
                  <a:srgbClr val="231F20">
                    <a:alpha val="100000"/>
                  </a:srgbClr>
                </a:solidFill>
                <a:latin typeface="Arial" panose="020B0604020202020204"/>
                <a:ea typeface="Arial" panose="020B0604020202020204"/>
                <a:cs typeface="Arial" panose="020B0604020202020204"/>
              </a:rPr>
              <a:t>High</a:t>
            </a:r>
            <a:r>
              <a:rPr sz="1100" kern="0" spc="140" dirty="0">
                <a:solidFill>
                  <a:srgbClr val="231F20">
                    <a:alpha val="100000"/>
                  </a:srgbClr>
                </a:solidFill>
                <a:latin typeface="Arial" panose="020B0604020202020204"/>
                <a:ea typeface="Arial" panose="020B0604020202020204"/>
                <a:cs typeface="Arial" panose="020B0604020202020204"/>
              </a:rPr>
              <a:t> </a:t>
            </a:r>
            <a:r>
              <a:rPr sz="1100" kern="0" spc="40" dirty="0">
                <a:solidFill>
                  <a:srgbClr val="231F20">
                    <a:alpha val="100000"/>
                  </a:srgbClr>
                </a:solidFill>
                <a:latin typeface="Arial" panose="020B0604020202020204"/>
                <a:ea typeface="Arial" panose="020B0604020202020204"/>
                <a:cs typeface="Arial" panose="020B0604020202020204"/>
              </a:rPr>
              <a:t>Frequency</a:t>
            </a:r>
            <a:r>
              <a:rPr sz="1100" kern="0" spc="120" dirty="0">
                <a:solidFill>
                  <a:srgbClr val="231F20">
                    <a:alpha val="100000"/>
                  </a:srgbClr>
                </a:solidFill>
                <a:latin typeface="Arial" panose="020B0604020202020204"/>
                <a:ea typeface="Arial" panose="020B0604020202020204"/>
                <a:cs typeface="Arial" panose="020B0604020202020204"/>
              </a:rPr>
              <a:t> </a:t>
            </a:r>
            <a:r>
              <a:rPr sz="1100" kern="0" spc="40" dirty="0">
                <a:solidFill>
                  <a:srgbClr val="231F20">
                    <a:alpha val="100000"/>
                  </a:srgbClr>
                </a:solidFill>
                <a:latin typeface="Arial" panose="020B0604020202020204"/>
                <a:ea typeface="Arial" panose="020B0604020202020204"/>
                <a:cs typeface="Arial" panose="020B0604020202020204"/>
              </a:rPr>
              <a:t>Band Operating</a:t>
            </a:r>
            <a:r>
              <a:rPr sz="1100" kern="0" spc="120" dirty="0">
                <a:solidFill>
                  <a:srgbClr val="231F20">
                    <a:alpha val="100000"/>
                  </a:srgbClr>
                </a:solidFill>
                <a:latin typeface="Arial" panose="020B0604020202020204"/>
                <a:ea typeface="Arial" panose="020B0604020202020204"/>
                <a:cs typeface="Arial" panose="020B0604020202020204"/>
              </a:rPr>
              <a:t> </a:t>
            </a:r>
            <a:r>
              <a:rPr sz="1100" kern="0" spc="40" dirty="0">
                <a:solidFill>
                  <a:srgbClr val="231F20">
                    <a:alpha val="100000"/>
                  </a:srgbClr>
                </a:solidFill>
                <a:latin typeface="Arial" panose="020B0604020202020204"/>
                <a:ea typeface="Arial" panose="020B0604020202020204"/>
                <a:cs typeface="Arial" panose="020B0604020202020204"/>
              </a:rPr>
              <a:t>Frequency</a:t>
            </a:r>
            <a:r>
              <a:rPr sz="1100" kern="0" spc="0" dirty="0">
                <a:solidFill>
                  <a:srgbClr val="231F20">
                    <a:alpha val="100000"/>
                  </a:srgbClr>
                </a:solidFill>
                <a:latin typeface="Arial" panose="020B0604020202020204"/>
                <a:ea typeface="Arial" panose="020B0604020202020204"/>
                <a:cs typeface="Arial" panose="020B0604020202020204"/>
              </a:rPr>
              <a:t>  </a:t>
            </a:r>
            <a:r>
              <a:rPr sz="1100" kern="0" spc="40" dirty="0">
                <a:solidFill>
                  <a:srgbClr val="231F20">
                    <a:alpha val="100000"/>
                  </a:srgbClr>
                </a:solidFill>
                <a:latin typeface="Arial" panose="020B0604020202020204"/>
                <a:ea typeface="Arial" panose="020B0604020202020204"/>
                <a:cs typeface="Arial" panose="020B0604020202020204"/>
              </a:rPr>
              <a:t>Saturated output</a:t>
            </a:r>
            <a:r>
              <a:rPr sz="1100" kern="0" spc="140" dirty="0">
                <a:solidFill>
                  <a:srgbClr val="231F20">
                    <a:alpha val="100000"/>
                  </a:srgbClr>
                </a:solidFill>
                <a:latin typeface="Arial" panose="020B0604020202020204"/>
                <a:ea typeface="Arial" panose="020B0604020202020204"/>
                <a:cs typeface="Arial" panose="020B0604020202020204"/>
              </a:rPr>
              <a:t> </a:t>
            </a:r>
            <a:r>
              <a:rPr sz="1100" kern="0" spc="40" dirty="0">
                <a:solidFill>
                  <a:srgbClr val="231F20">
                    <a:alpha val="100000"/>
                  </a:srgbClr>
                </a:solidFill>
                <a:latin typeface="Arial" panose="020B0604020202020204"/>
                <a:ea typeface="Arial" panose="020B0604020202020204"/>
                <a:cs typeface="Arial" panose="020B0604020202020204"/>
              </a:rPr>
              <a:t>Power</a:t>
            </a:r>
            <a:endParaRPr sz="1100" dirty="0">
              <a:latin typeface="Arial" panose="020B0604020202020204"/>
              <a:ea typeface="Arial" panose="020B0604020202020204"/>
              <a:cs typeface="Arial" panose="020B0604020202020204"/>
            </a:endParaRPr>
          </a:p>
          <a:p>
            <a:pPr marL="24130" algn="l" rtl="0" eaLnBrk="0">
              <a:lnSpc>
                <a:spcPct val="85000"/>
              </a:lnSpc>
              <a:spcBef>
                <a:spcPts val="570"/>
              </a:spcBef>
            </a:pPr>
            <a:r>
              <a:rPr sz="1100" kern="0" spc="40" dirty="0">
                <a:solidFill>
                  <a:srgbClr val="231F20">
                    <a:alpha val="100000"/>
                  </a:srgbClr>
                </a:solidFill>
                <a:latin typeface="Arial" panose="020B0604020202020204"/>
                <a:ea typeface="Arial" panose="020B0604020202020204"/>
                <a:cs typeface="Arial" panose="020B0604020202020204"/>
              </a:rPr>
              <a:t>Power gain flatne</a:t>
            </a:r>
            <a:r>
              <a:rPr sz="1100" kern="0" spc="30" dirty="0">
                <a:solidFill>
                  <a:srgbClr val="231F20">
                    <a:alpha val="100000"/>
                  </a:srgbClr>
                </a:solidFill>
                <a:latin typeface="Arial" panose="020B0604020202020204"/>
                <a:ea typeface="Arial" panose="020B0604020202020204"/>
                <a:cs typeface="Arial" panose="020B0604020202020204"/>
              </a:rPr>
              <a:t>ss</a:t>
            </a:r>
            <a:endParaRPr sz="1100" dirty="0">
              <a:latin typeface="Arial" panose="020B0604020202020204"/>
              <a:ea typeface="Arial" panose="020B0604020202020204"/>
              <a:cs typeface="Arial" panose="020B0604020202020204"/>
            </a:endParaRPr>
          </a:p>
          <a:p>
            <a:pPr marL="19050" algn="l" rtl="0" eaLnBrk="0">
              <a:lnSpc>
                <a:spcPct val="85000"/>
              </a:lnSpc>
              <a:spcBef>
                <a:spcPts val="720"/>
              </a:spcBef>
            </a:pPr>
            <a:r>
              <a:rPr sz="1100" kern="0" spc="40" dirty="0">
                <a:solidFill>
                  <a:srgbClr val="231F20">
                    <a:alpha val="100000"/>
                  </a:srgbClr>
                </a:solidFill>
                <a:latin typeface="Arial" panose="020B0604020202020204"/>
                <a:ea typeface="Arial" panose="020B0604020202020204"/>
                <a:cs typeface="Arial" panose="020B0604020202020204"/>
              </a:rPr>
              <a:t>Spurious</a:t>
            </a:r>
            <a:r>
              <a:rPr sz="1100" kern="0" spc="140" dirty="0">
                <a:solidFill>
                  <a:srgbClr val="231F20">
                    <a:alpha val="100000"/>
                  </a:srgbClr>
                </a:solidFill>
                <a:latin typeface="Arial" panose="020B0604020202020204"/>
                <a:ea typeface="Arial" panose="020B0604020202020204"/>
                <a:cs typeface="Arial" panose="020B0604020202020204"/>
              </a:rPr>
              <a:t> </a:t>
            </a:r>
            <a:r>
              <a:rPr sz="1100" kern="0" spc="40" dirty="0">
                <a:solidFill>
                  <a:srgbClr val="231F20">
                    <a:alpha val="100000"/>
                  </a:srgbClr>
                </a:solidFill>
                <a:latin typeface="Arial" panose="020B0604020202020204"/>
                <a:ea typeface="Arial" panose="020B0604020202020204"/>
                <a:cs typeface="Arial" panose="020B0604020202020204"/>
              </a:rPr>
              <a:t>rejection @ saturated output</a:t>
            </a:r>
            <a:endParaRPr sz="1100" dirty="0">
              <a:latin typeface="Arial" panose="020B0604020202020204"/>
              <a:ea typeface="Arial" panose="020B0604020202020204"/>
              <a:cs typeface="Arial" panose="020B0604020202020204"/>
            </a:endParaRPr>
          </a:p>
          <a:p>
            <a:pPr marL="26670" indent="-1905" algn="l" rtl="0" eaLnBrk="0">
              <a:lnSpc>
                <a:spcPct val="134000"/>
              </a:lnSpc>
              <a:spcBef>
                <a:spcPts val="85"/>
              </a:spcBef>
            </a:pPr>
            <a:r>
              <a:rPr sz="1100" kern="0" spc="50" dirty="0">
                <a:solidFill>
                  <a:srgbClr val="231F20">
                    <a:alpha val="100000"/>
                  </a:srgbClr>
                </a:solidFill>
                <a:latin typeface="Arial" panose="020B0604020202020204"/>
                <a:ea typeface="Arial" panose="020B0604020202020204"/>
                <a:cs typeface="Arial" panose="020B0604020202020204"/>
              </a:rPr>
              <a:t>Harmonic suppre</a:t>
            </a:r>
            <a:r>
              <a:rPr sz="1100" kern="0" spc="40" dirty="0">
                <a:solidFill>
                  <a:srgbClr val="231F20">
                    <a:alpha val="100000"/>
                  </a:srgbClr>
                </a:solidFill>
                <a:latin typeface="Arial" panose="020B0604020202020204"/>
                <a:ea typeface="Arial" panose="020B0604020202020204"/>
                <a:cs typeface="Arial" panose="020B0604020202020204"/>
              </a:rPr>
              <a:t>ssion @ saturated</a:t>
            </a:r>
            <a:r>
              <a:rPr sz="1100" kern="0" spc="70" dirty="0">
                <a:solidFill>
                  <a:srgbClr val="231F20">
                    <a:alpha val="100000"/>
                  </a:srgbClr>
                </a:solidFill>
                <a:latin typeface="Arial" panose="020B0604020202020204"/>
                <a:ea typeface="Arial" panose="020B0604020202020204"/>
                <a:cs typeface="Arial" panose="020B0604020202020204"/>
              </a:rPr>
              <a:t> </a:t>
            </a:r>
            <a:r>
              <a:rPr sz="1100" kern="0" spc="40" dirty="0">
                <a:solidFill>
                  <a:srgbClr val="231F20">
                    <a:alpha val="100000"/>
                  </a:srgbClr>
                </a:solidFill>
                <a:latin typeface="Arial" panose="020B0604020202020204"/>
                <a:ea typeface="Arial" panose="020B0604020202020204"/>
                <a:cs typeface="Arial" panose="020B0604020202020204"/>
              </a:rPr>
              <a:t>output</a:t>
            </a:r>
            <a:r>
              <a:rPr sz="1100" kern="0" spc="0" dirty="0">
                <a:solidFill>
                  <a:srgbClr val="231F20">
                    <a:alpha val="100000"/>
                  </a:srgbClr>
                </a:solidFill>
                <a:latin typeface="Arial" panose="020B0604020202020204"/>
                <a:ea typeface="Arial" panose="020B0604020202020204"/>
                <a:cs typeface="Arial" panose="020B0604020202020204"/>
              </a:rPr>
              <a:t>    </a:t>
            </a:r>
            <a:r>
              <a:rPr sz="1100" kern="0" spc="40" dirty="0">
                <a:solidFill>
                  <a:srgbClr val="231F20">
                    <a:alpha val="100000"/>
                  </a:srgbClr>
                </a:solidFill>
                <a:latin typeface="Arial" panose="020B0604020202020204"/>
                <a:ea typeface="Arial" panose="020B0604020202020204"/>
                <a:cs typeface="Arial" panose="020B0604020202020204"/>
              </a:rPr>
              <a:t>Input/Output</a:t>
            </a:r>
            <a:r>
              <a:rPr sz="1100" kern="0" spc="140" dirty="0">
                <a:solidFill>
                  <a:srgbClr val="231F20">
                    <a:alpha val="100000"/>
                  </a:srgbClr>
                </a:solidFill>
                <a:latin typeface="Arial" panose="020B0604020202020204"/>
                <a:ea typeface="Arial" panose="020B0604020202020204"/>
                <a:cs typeface="Arial" panose="020B0604020202020204"/>
              </a:rPr>
              <a:t> </a:t>
            </a:r>
            <a:r>
              <a:rPr sz="1100" kern="0" spc="40" dirty="0">
                <a:solidFill>
                  <a:srgbClr val="231F20">
                    <a:alpha val="100000"/>
                  </a:srgbClr>
                </a:solidFill>
                <a:latin typeface="Arial" panose="020B0604020202020204"/>
                <a:ea typeface="Arial" panose="020B0604020202020204"/>
                <a:cs typeface="Arial" panose="020B0604020202020204"/>
              </a:rPr>
              <a:t>Imped</a:t>
            </a:r>
            <a:r>
              <a:rPr sz="1100" kern="0" spc="30" dirty="0">
                <a:solidFill>
                  <a:srgbClr val="231F20">
                    <a:alpha val="100000"/>
                  </a:srgbClr>
                </a:solidFill>
                <a:latin typeface="Arial" panose="020B0604020202020204"/>
                <a:ea typeface="Arial" panose="020B0604020202020204"/>
                <a:cs typeface="Arial" panose="020B0604020202020204"/>
              </a:rPr>
              <a:t>ance</a:t>
            </a:r>
            <a:endParaRPr sz="1100" dirty="0">
              <a:latin typeface="Arial" panose="020B0604020202020204"/>
              <a:ea typeface="Arial" panose="020B0604020202020204"/>
              <a:cs typeface="Arial" panose="020B0604020202020204"/>
            </a:endParaRPr>
          </a:p>
          <a:p>
            <a:pPr marL="17780" algn="l" rtl="0" eaLnBrk="0">
              <a:lnSpc>
                <a:spcPct val="85000"/>
              </a:lnSpc>
              <a:spcBef>
                <a:spcPts val="570"/>
              </a:spcBef>
            </a:pPr>
            <a:r>
              <a:rPr sz="1100" kern="0" spc="40" dirty="0">
                <a:solidFill>
                  <a:srgbClr val="231F20">
                    <a:alpha val="100000"/>
                  </a:srgbClr>
                </a:solidFill>
                <a:latin typeface="Arial" panose="020B0604020202020204"/>
                <a:ea typeface="Arial" panose="020B0604020202020204"/>
                <a:cs typeface="Arial" panose="020B0604020202020204"/>
              </a:rPr>
              <a:t>electricity</a:t>
            </a:r>
            <a:r>
              <a:rPr sz="1100" kern="0" spc="30" dirty="0">
                <a:solidFill>
                  <a:srgbClr val="231F20">
                    <a:alpha val="100000"/>
                  </a:srgbClr>
                </a:solidFill>
                <a:latin typeface="Arial" panose="020B0604020202020204"/>
                <a:ea typeface="Arial" panose="020B0604020202020204"/>
                <a:cs typeface="Arial" panose="020B0604020202020204"/>
              </a:rPr>
              <a:t> supply</a:t>
            </a:r>
            <a:endParaRPr sz="1100" dirty="0">
              <a:latin typeface="Arial" panose="020B0604020202020204"/>
              <a:ea typeface="Arial" panose="020B0604020202020204"/>
              <a:cs typeface="Arial" panose="020B0604020202020204"/>
            </a:endParaRPr>
          </a:p>
          <a:p>
            <a:pPr marL="24130" algn="l" rtl="0" eaLnBrk="0">
              <a:lnSpc>
                <a:spcPct val="85000"/>
              </a:lnSpc>
              <a:spcBef>
                <a:spcPts val="615"/>
              </a:spcBef>
            </a:pPr>
            <a:r>
              <a:rPr sz="1100" kern="0" spc="40" dirty="0">
                <a:solidFill>
                  <a:srgbClr val="231F20">
                    <a:alpha val="100000"/>
                  </a:srgbClr>
                </a:solidFill>
                <a:latin typeface="Arial" panose="020B0604020202020204"/>
                <a:ea typeface="Arial" panose="020B0604020202020204"/>
                <a:cs typeface="Arial" panose="020B0604020202020204"/>
              </a:rPr>
              <a:t>Power consumption</a:t>
            </a:r>
            <a:r>
              <a:rPr sz="1100" kern="0" spc="160" dirty="0">
                <a:solidFill>
                  <a:srgbClr val="231F20">
                    <a:alpha val="100000"/>
                  </a:srgbClr>
                </a:solidFill>
                <a:latin typeface="Arial" panose="020B0604020202020204"/>
                <a:ea typeface="Arial" panose="020B0604020202020204"/>
                <a:cs typeface="Arial" panose="020B0604020202020204"/>
              </a:rPr>
              <a:t> </a:t>
            </a:r>
            <a:r>
              <a:rPr sz="1100" kern="0" spc="40" dirty="0">
                <a:solidFill>
                  <a:srgbClr val="231F20">
                    <a:alpha val="100000"/>
                  </a:srgbClr>
                </a:solidFill>
                <a:latin typeface="Arial" panose="020B0604020202020204"/>
                <a:ea typeface="Arial" panose="020B0604020202020204"/>
                <a:cs typeface="Arial" panose="020B0604020202020204"/>
              </a:rPr>
              <a:t>(CW)</a:t>
            </a:r>
            <a:endParaRPr sz="1100" dirty="0">
              <a:latin typeface="Arial" panose="020B0604020202020204"/>
              <a:ea typeface="Arial" panose="020B0604020202020204"/>
              <a:cs typeface="Arial" panose="020B0604020202020204"/>
            </a:endParaRPr>
          </a:p>
          <a:p>
            <a:pPr algn="l" rtl="0" eaLnBrk="0">
              <a:lnSpc>
                <a:spcPct val="119000"/>
              </a:lnSpc>
            </a:pPr>
            <a:endParaRPr sz="500" dirty="0">
              <a:latin typeface="Arial" panose="020B0604020202020204"/>
              <a:ea typeface="Arial" panose="020B0604020202020204"/>
              <a:cs typeface="Arial" panose="020B0604020202020204"/>
            </a:endParaRPr>
          </a:p>
          <a:p>
            <a:pPr marL="12700" algn="l" rtl="0" eaLnBrk="0">
              <a:lnSpc>
                <a:spcPct val="85000"/>
              </a:lnSpc>
              <a:spcBef>
                <a:spcPts val="5"/>
              </a:spcBef>
            </a:pPr>
            <a:r>
              <a:rPr sz="1100" kern="0" spc="40" dirty="0">
                <a:solidFill>
                  <a:srgbClr val="231F20">
                    <a:alpha val="100000"/>
                  </a:srgbClr>
                </a:solidFill>
                <a:latin typeface="Arial" panose="020B0604020202020204"/>
                <a:ea typeface="Arial" panose="020B0604020202020204"/>
                <a:cs typeface="Arial" panose="020B0604020202020204"/>
              </a:rPr>
              <a:t>Antenna gain</a:t>
            </a:r>
            <a:endParaRPr sz="1100" dirty="0">
              <a:latin typeface="Arial" panose="020B0604020202020204"/>
              <a:ea typeface="Arial" panose="020B0604020202020204"/>
              <a:cs typeface="Arial" panose="020B0604020202020204"/>
            </a:endParaRPr>
          </a:p>
        </p:txBody>
      </p:sp>
      <p:sp>
        <p:nvSpPr>
          <p:cNvPr id="7428" name="textbox 7428"/>
          <p:cNvSpPr/>
          <p:nvPr/>
        </p:nvSpPr>
        <p:spPr>
          <a:xfrm>
            <a:off x="793390" y="7478514"/>
            <a:ext cx="1262380" cy="168910"/>
          </a:xfrm>
          <a:prstGeom prst="rect">
            <a:avLst/>
          </a:prstGeom>
          <a:noFill/>
          <a:ln w="0" cap="flat">
            <a:noFill/>
            <a:prstDash val="solid"/>
            <a:miter lim="0"/>
          </a:ln>
        </p:spPr>
        <p:txBody>
          <a:bodyPr vert="horz" wrap="square" lIns="0" tIns="0" rIns="0" bIns="0"/>
          <a:p>
            <a:pPr algn="l" rtl="0" eaLnBrk="0">
              <a:lnSpc>
                <a:spcPct val="87000"/>
              </a:lnSpc>
            </a:pPr>
            <a:endParaRPr sz="100" dirty="0">
              <a:latin typeface="Arial" panose="020B0604020202020204"/>
              <a:ea typeface="Arial" panose="020B0604020202020204"/>
              <a:cs typeface="Arial" panose="020B0604020202020204"/>
            </a:endParaRPr>
          </a:p>
          <a:p>
            <a:pPr marL="12700" algn="l" rtl="0" eaLnBrk="0">
              <a:lnSpc>
                <a:spcPct val="85000"/>
              </a:lnSpc>
            </a:pPr>
            <a:r>
              <a:rPr sz="1100" kern="0" spc="40" dirty="0">
                <a:solidFill>
                  <a:srgbClr val="21294D">
                    <a:alpha val="100000"/>
                  </a:srgbClr>
                </a:solidFill>
                <a:latin typeface="Arial" panose="020B0604020202020204"/>
                <a:ea typeface="Arial" panose="020B0604020202020204"/>
                <a:cs typeface="Arial" panose="020B0604020202020204"/>
              </a:rPr>
              <a:t>1.2</a:t>
            </a:r>
            <a:r>
              <a:rPr sz="1100" kern="0" spc="120" dirty="0">
                <a:solidFill>
                  <a:srgbClr val="21294D">
                    <a:alpha val="100000"/>
                  </a:srgbClr>
                </a:solidFill>
                <a:latin typeface="Arial" panose="020B0604020202020204"/>
                <a:ea typeface="Arial" panose="020B0604020202020204"/>
                <a:cs typeface="Arial" panose="020B0604020202020204"/>
              </a:rPr>
              <a:t> </a:t>
            </a:r>
            <a:r>
              <a:rPr sz="1100" kern="0" spc="40" dirty="0">
                <a:solidFill>
                  <a:srgbClr val="21294D">
                    <a:alpha val="100000"/>
                  </a:srgbClr>
                </a:solidFill>
                <a:latin typeface="Arial" panose="020B0604020202020204"/>
                <a:ea typeface="Arial" panose="020B0604020202020204"/>
                <a:cs typeface="Arial" panose="020B0604020202020204"/>
              </a:rPr>
              <a:t>MECHANICAL</a:t>
            </a:r>
            <a:endParaRPr sz="1100" dirty="0">
              <a:latin typeface="Arial" panose="020B0604020202020204"/>
              <a:ea typeface="Arial" panose="020B0604020202020204"/>
              <a:cs typeface="Arial" panose="020B0604020202020204"/>
            </a:endParaRPr>
          </a:p>
        </p:txBody>
      </p:sp>
      <p:pic>
        <p:nvPicPr>
          <p:cNvPr id="7432" name="picture 7432"/>
          <p:cNvPicPr>
            <a:picLocks noChangeAspect="1"/>
          </p:cNvPicPr>
          <p:nvPr/>
        </p:nvPicPr>
        <p:blipFill>
          <a:blip r:embed="rId16"/>
          <a:stretch>
            <a:fillRect/>
          </a:stretch>
        </p:blipFill>
        <p:spPr>
          <a:xfrm rot="21600000">
            <a:off x="6735167" y="7871724"/>
            <a:ext cx="10715" cy="1400196"/>
          </a:xfrm>
          <a:prstGeom prst="rect">
            <a:avLst/>
          </a:prstGeom>
        </p:spPr>
      </p:pic>
      <p:sp>
        <p:nvSpPr>
          <p:cNvPr id="7440" name="textbox 7440"/>
          <p:cNvSpPr/>
          <p:nvPr/>
        </p:nvSpPr>
        <p:spPr>
          <a:xfrm>
            <a:off x="3152465" y="7763589"/>
            <a:ext cx="3555365" cy="1518919"/>
          </a:xfrm>
          <a:prstGeom prst="rect">
            <a:avLst/>
          </a:prstGeom>
          <a:noFill/>
          <a:ln w="0" cap="flat">
            <a:noFill/>
            <a:prstDash val="solid"/>
            <a:miter lim="0"/>
          </a:ln>
        </p:spPr>
        <p:txBody>
          <a:bodyPr vert="horz" wrap="square" lIns="0" tIns="0" rIns="0" bIns="0"/>
          <a:p>
            <a:pPr algn="l" rtl="0" eaLnBrk="0">
              <a:lnSpc>
                <a:spcPct val="82000"/>
              </a:lnSpc>
            </a:pPr>
            <a:endParaRPr sz="100" dirty="0">
              <a:latin typeface="Arial" panose="020B0604020202020204"/>
              <a:ea typeface="Arial" panose="020B0604020202020204"/>
              <a:cs typeface="Arial" panose="020B0604020202020204"/>
            </a:endParaRPr>
          </a:p>
          <a:p>
            <a:pPr marL="1261745" algn="l" rtl="0" eaLnBrk="0">
              <a:lnSpc>
                <a:spcPct val="76000"/>
              </a:lnSpc>
            </a:pPr>
            <a:r>
              <a:rPr sz="800" kern="0" spc="40" dirty="0">
                <a:solidFill>
                  <a:srgbClr val="FFFFFF">
                    <a:alpha val="100000"/>
                  </a:srgbClr>
                </a:solidFill>
                <a:latin typeface="Arial" panose="020B0604020202020204"/>
                <a:ea typeface="Arial" panose="020B0604020202020204"/>
                <a:cs typeface="Arial" panose="020B0604020202020204"/>
              </a:rPr>
              <a:t>VALUE</a:t>
            </a:r>
            <a:endParaRPr sz="800" dirty="0">
              <a:latin typeface="Arial" panose="020B0604020202020204"/>
              <a:ea typeface="Arial" panose="020B0604020202020204"/>
              <a:cs typeface="Arial" panose="020B0604020202020204"/>
            </a:endParaRPr>
          </a:p>
          <a:p>
            <a:pPr marL="990600" algn="l" rtl="0" eaLnBrk="0">
              <a:lnSpc>
                <a:spcPct val="85000"/>
              </a:lnSpc>
              <a:spcBef>
                <a:spcPts val="825"/>
              </a:spcBef>
            </a:pPr>
            <a:r>
              <a:rPr sz="1100" kern="0" spc="30" dirty="0">
                <a:solidFill>
                  <a:srgbClr val="231F20">
                    <a:alpha val="100000"/>
                  </a:srgbClr>
                </a:solidFill>
                <a:latin typeface="Arial" panose="020B0604020202020204"/>
                <a:ea typeface="Arial" panose="020B0604020202020204"/>
                <a:cs typeface="Arial" panose="020B0604020202020204"/>
              </a:rPr>
              <a:t>315*200*117</a:t>
            </a:r>
            <a:endParaRPr sz="1100" dirty="0">
              <a:latin typeface="Arial" panose="020B0604020202020204"/>
              <a:ea typeface="Arial" panose="020B0604020202020204"/>
              <a:cs typeface="Arial" panose="020B0604020202020204"/>
            </a:endParaRPr>
          </a:p>
          <a:p>
            <a:pPr marL="445135" algn="l" rtl="0" eaLnBrk="0">
              <a:lnSpc>
                <a:spcPts val="1390"/>
              </a:lnSpc>
              <a:spcBef>
                <a:spcPts val="345"/>
              </a:spcBef>
            </a:pPr>
            <a:r>
              <a:rPr sz="1100" kern="0" spc="40" dirty="0">
                <a:solidFill>
                  <a:srgbClr val="231F20">
                    <a:alpha val="100000"/>
                  </a:srgbClr>
                </a:solidFill>
                <a:latin typeface="Arial" panose="020B0604020202020204"/>
                <a:ea typeface="Arial" panose="020B0604020202020204"/>
                <a:cs typeface="Arial" panose="020B0604020202020204"/>
              </a:rPr>
              <a:t>Circular waveguide</a:t>
            </a:r>
            <a:r>
              <a:rPr sz="1100" kern="0" spc="140" dirty="0">
                <a:solidFill>
                  <a:srgbClr val="231F20">
                    <a:alpha val="100000"/>
                  </a:srgbClr>
                </a:solidFill>
                <a:latin typeface="Arial" panose="020B0604020202020204"/>
                <a:ea typeface="Arial" panose="020B0604020202020204"/>
                <a:cs typeface="Arial" panose="020B0604020202020204"/>
              </a:rPr>
              <a:t> </a:t>
            </a:r>
            <a:r>
              <a:rPr sz="1100" kern="0" spc="40" dirty="0">
                <a:solidFill>
                  <a:srgbClr val="231F20">
                    <a:alpha val="100000"/>
                  </a:srgbClr>
                </a:solidFill>
                <a:latin typeface="Arial" panose="020B0604020202020204"/>
                <a:ea typeface="Arial" panose="020B0604020202020204"/>
                <a:cs typeface="Arial" panose="020B0604020202020204"/>
              </a:rPr>
              <a:t>port</a:t>
            </a:r>
            <a:r>
              <a:rPr sz="1100" kern="0" spc="40" dirty="0">
                <a:solidFill>
                  <a:srgbClr val="231F20">
                    <a:alpha val="100000"/>
                  </a:srgbClr>
                </a:solidFill>
                <a:latin typeface="微软雅黑" panose="020B0503020204020204" charset="-122"/>
                <a:ea typeface="微软雅黑" panose="020B0503020204020204" charset="-122"/>
                <a:cs typeface="微软雅黑" panose="020B0503020204020204" charset="-122"/>
              </a:rPr>
              <a:t>（</a:t>
            </a:r>
            <a:r>
              <a:rPr sz="1100" kern="0" spc="40" dirty="0">
                <a:solidFill>
                  <a:srgbClr val="231F20">
                    <a:alpha val="100000"/>
                  </a:srgbClr>
                </a:solidFill>
                <a:latin typeface="Arial" panose="020B0604020202020204"/>
                <a:ea typeface="Arial" panose="020B0604020202020204"/>
                <a:cs typeface="Arial" panose="020B0604020202020204"/>
              </a:rPr>
              <a:t>Output</a:t>
            </a:r>
            <a:r>
              <a:rPr sz="1100" kern="0" spc="40" dirty="0">
                <a:solidFill>
                  <a:srgbClr val="231F20">
                    <a:alpha val="100000"/>
                  </a:srgbClr>
                </a:solidFill>
                <a:latin typeface="微软雅黑" panose="020B0503020204020204" charset="-122"/>
                <a:ea typeface="微软雅黑" panose="020B0503020204020204" charset="-122"/>
                <a:cs typeface="微软雅黑" panose="020B0503020204020204" charset="-122"/>
              </a:rPr>
              <a:t>）</a:t>
            </a:r>
            <a:endParaRPr sz="1100" dirty="0">
              <a:latin typeface="微软雅黑" panose="020B0503020204020204" charset="-122"/>
              <a:ea typeface="微软雅黑" panose="020B0503020204020204" charset="-122"/>
              <a:cs typeface="微软雅黑" panose="020B0503020204020204" charset="-122"/>
            </a:endParaRPr>
          </a:p>
          <a:p>
            <a:pPr marL="12700" algn="l" rtl="0" eaLnBrk="0">
              <a:lnSpc>
                <a:spcPct val="85000"/>
              </a:lnSpc>
              <a:spcBef>
                <a:spcPts val="640"/>
              </a:spcBef>
            </a:pPr>
            <a:r>
              <a:rPr sz="1100" kern="0" spc="0" dirty="0">
                <a:solidFill>
                  <a:srgbClr val="231F20">
                    <a:alpha val="100000"/>
                  </a:srgbClr>
                </a:solidFill>
                <a:latin typeface="Arial" panose="020B0604020202020204"/>
                <a:ea typeface="Arial" panose="020B0604020202020204"/>
                <a:cs typeface="Arial" panose="020B0604020202020204"/>
              </a:rPr>
              <a:t>National</a:t>
            </a:r>
            <a:r>
              <a:rPr sz="1100" kern="0" spc="130" dirty="0">
                <a:solidFill>
                  <a:srgbClr val="231F20">
                    <a:alpha val="100000"/>
                  </a:srgbClr>
                </a:solidFill>
                <a:latin typeface="Arial" panose="020B0604020202020204"/>
                <a:ea typeface="Arial" panose="020B0604020202020204"/>
                <a:cs typeface="Arial" panose="020B0604020202020204"/>
              </a:rPr>
              <a:t> </a:t>
            </a:r>
            <a:r>
              <a:rPr sz="1100" kern="0" spc="0" dirty="0">
                <a:solidFill>
                  <a:srgbClr val="231F20">
                    <a:alpha val="100000"/>
                  </a:srgbClr>
                </a:solidFill>
                <a:latin typeface="Arial" panose="020B0604020202020204"/>
                <a:ea typeface="Arial" panose="020B0604020202020204"/>
                <a:cs typeface="Arial" panose="020B0604020202020204"/>
              </a:rPr>
              <a:t>standard</a:t>
            </a:r>
            <a:r>
              <a:rPr sz="1100" kern="0" spc="130" dirty="0">
                <a:solidFill>
                  <a:srgbClr val="231F20">
                    <a:alpha val="100000"/>
                  </a:srgbClr>
                </a:solidFill>
                <a:latin typeface="Arial" panose="020B0604020202020204"/>
                <a:ea typeface="Arial" panose="020B0604020202020204"/>
                <a:cs typeface="Arial" panose="020B0604020202020204"/>
              </a:rPr>
              <a:t> </a:t>
            </a:r>
            <a:r>
              <a:rPr sz="1100" kern="0" spc="0" dirty="0">
                <a:solidFill>
                  <a:srgbClr val="231F20">
                    <a:alpha val="100000"/>
                  </a:srgbClr>
                </a:solidFill>
                <a:latin typeface="Arial" panose="020B0604020202020204"/>
                <a:ea typeface="Arial" panose="020B0604020202020204"/>
                <a:cs typeface="Arial" panose="020B0604020202020204"/>
              </a:rPr>
              <a:t>three</a:t>
            </a:r>
            <a:r>
              <a:rPr sz="1100" kern="0" spc="130" dirty="0">
                <a:solidFill>
                  <a:srgbClr val="231F20">
                    <a:alpha val="100000"/>
                  </a:srgbClr>
                </a:solidFill>
                <a:latin typeface="Arial" panose="020B0604020202020204"/>
                <a:ea typeface="Arial" panose="020B0604020202020204"/>
                <a:cs typeface="Arial" panose="020B0604020202020204"/>
              </a:rPr>
              <a:t>-</a:t>
            </a:r>
            <a:r>
              <a:rPr sz="1100" kern="0" spc="0" dirty="0">
                <a:solidFill>
                  <a:srgbClr val="231F20">
                    <a:alpha val="100000"/>
                  </a:srgbClr>
                </a:solidFill>
                <a:latin typeface="Arial" panose="020B0604020202020204"/>
                <a:ea typeface="Arial" panose="020B0604020202020204"/>
                <a:cs typeface="Arial" panose="020B0604020202020204"/>
              </a:rPr>
              <a:t>plug</a:t>
            </a:r>
            <a:r>
              <a:rPr sz="1100" kern="0" spc="200" dirty="0">
                <a:solidFill>
                  <a:srgbClr val="231F20">
                    <a:alpha val="100000"/>
                  </a:srgbClr>
                </a:solidFill>
                <a:latin typeface="Arial" panose="020B0604020202020204"/>
                <a:ea typeface="Arial" panose="020B0604020202020204"/>
                <a:cs typeface="Arial" panose="020B0604020202020204"/>
              </a:rPr>
              <a:t> </a:t>
            </a:r>
            <a:r>
              <a:rPr sz="1100" kern="0" spc="0" dirty="0">
                <a:solidFill>
                  <a:srgbClr val="231F20">
                    <a:alpha val="100000"/>
                  </a:srgbClr>
                </a:solidFill>
                <a:latin typeface="Arial" panose="020B0604020202020204"/>
                <a:ea typeface="Arial" panose="020B0604020202020204"/>
                <a:cs typeface="Arial" panose="020B0604020202020204"/>
              </a:rPr>
              <a:t>Power</a:t>
            </a:r>
            <a:r>
              <a:rPr sz="1100" kern="0" spc="130" dirty="0">
                <a:solidFill>
                  <a:srgbClr val="231F20">
                    <a:alpha val="100000"/>
                  </a:srgbClr>
                </a:solidFill>
                <a:latin typeface="Arial" panose="020B0604020202020204"/>
                <a:ea typeface="Arial" panose="020B0604020202020204"/>
                <a:cs typeface="Arial" panose="020B0604020202020204"/>
              </a:rPr>
              <a:t> </a:t>
            </a:r>
            <a:r>
              <a:rPr sz="1100" kern="0" spc="0" dirty="0">
                <a:solidFill>
                  <a:srgbClr val="231F20">
                    <a:alpha val="100000"/>
                  </a:srgbClr>
                </a:solidFill>
                <a:latin typeface="Arial" panose="020B0604020202020204"/>
                <a:ea typeface="Arial" panose="020B0604020202020204"/>
                <a:cs typeface="Arial" panose="020B0604020202020204"/>
              </a:rPr>
              <a:t>cord</a:t>
            </a:r>
            <a:r>
              <a:rPr sz="1100" kern="0" spc="130" dirty="0">
                <a:solidFill>
                  <a:srgbClr val="231F20">
                    <a:alpha val="100000"/>
                  </a:srgbClr>
                </a:solidFill>
                <a:latin typeface="Arial" panose="020B0604020202020204"/>
                <a:ea typeface="Arial" panose="020B0604020202020204"/>
                <a:cs typeface="Arial" panose="020B0604020202020204"/>
              </a:rPr>
              <a:t>(220V/10A )</a:t>
            </a:r>
            <a:endParaRPr sz="1100" dirty="0">
              <a:latin typeface="Arial" panose="020B0604020202020204"/>
              <a:ea typeface="Arial" panose="020B0604020202020204"/>
              <a:cs typeface="Arial" panose="020B0604020202020204"/>
            </a:endParaRPr>
          </a:p>
          <a:p>
            <a:pPr marL="756920" algn="l" rtl="0" eaLnBrk="0">
              <a:lnSpc>
                <a:spcPct val="85000"/>
              </a:lnSpc>
              <a:spcBef>
                <a:spcPts val="695"/>
              </a:spcBef>
            </a:pPr>
            <a:r>
              <a:rPr sz="1100" kern="0" spc="40" dirty="0">
                <a:solidFill>
                  <a:srgbClr val="231F20">
                    <a:alpha val="100000"/>
                  </a:srgbClr>
                </a:solidFill>
                <a:latin typeface="Arial" panose="020B0604020202020204"/>
                <a:ea typeface="Arial" panose="020B0604020202020204"/>
                <a:cs typeface="Arial" panose="020B0604020202020204"/>
              </a:rPr>
              <a:t>Natural air Sel</a:t>
            </a:r>
            <a:r>
              <a:rPr sz="1100" kern="0" spc="30" dirty="0">
                <a:solidFill>
                  <a:srgbClr val="231F20">
                    <a:alpha val="100000"/>
                  </a:srgbClr>
                </a:solidFill>
                <a:latin typeface="Arial" panose="020B0604020202020204"/>
                <a:ea typeface="Arial" panose="020B0604020202020204"/>
                <a:cs typeface="Arial" panose="020B0604020202020204"/>
              </a:rPr>
              <a:t>f-cooling</a:t>
            </a:r>
            <a:endParaRPr sz="1100" dirty="0">
              <a:latin typeface="Arial" panose="020B0604020202020204"/>
              <a:ea typeface="Arial" panose="020B0604020202020204"/>
              <a:cs typeface="Arial" panose="020B0604020202020204"/>
            </a:endParaRPr>
          </a:p>
          <a:p>
            <a:pPr marL="984250" algn="l" rtl="0" eaLnBrk="0">
              <a:lnSpc>
                <a:spcPct val="85000"/>
              </a:lnSpc>
              <a:spcBef>
                <a:spcPts val="695"/>
              </a:spcBef>
            </a:pPr>
            <a:r>
              <a:rPr sz="1100" kern="0" spc="90" dirty="0">
                <a:solidFill>
                  <a:srgbClr val="231F20">
                    <a:alpha val="100000"/>
                  </a:srgbClr>
                </a:solidFill>
                <a:latin typeface="Arial" panose="020B0604020202020204"/>
                <a:ea typeface="Arial" panose="020B0604020202020204"/>
                <a:cs typeface="Arial" panose="020B0604020202020204"/>
              </a:rPr>
              <a:t>3-4 </a:t>
            </a:r>
            <a:r>
              <a:rPr sz="1100" kern="0" spc="0" dirty="0">
                <a:solidFill>
                  <a:srgbClr val="231F20">
                    <a:alpha val="100000"/>
                  </a:srgbClr>
                </a:solidFill>
                <a:latin typeface="Arial" panose="020B0604020202020204"/>
                <a:ea typeface="Arial" panose="020B0604020202020204"/>
                <a:cs typeface="Arial" panose="020B0604020202020204"/>
              </a:rPr>
              <a:t>Thru</a:t>
            </a:r>
            <a:r>
              <a:rPr sz="1100" kern="0" spc="140" dirty="0">
                <a:solidFill>
                  <a:srgbClr val="231F20">
                    <a:alpha val="100000"/>
                  </a:srgbClr>
                </a:solidFill>
                <a:latin typeface="Arial" panose="020B0604020202020204"/>
                <a:ea typeface="Arial" panose="020B0604020202020204"/>
                <a:cs typeface="Arial" panose="020B0604020202020204"/>
              </a:rPr>
              <a:t> </a:t>
            </a:r>
            <a:r>
              <a:rPr sz="1100" kern="0" spc="0" dirty="0">
                <a:solidFill>
                  <a:srgbClr val="231F20">
                    <a:alpha val="100000"/>
                  </a:srgbClr>
                </a:solidFill>
                <a:latin typeface="Arial" panose="020B0604020202020204"/>
                <a:ea typeface="Arial" panose="020B0604020202020204"/>
                <a:cs typeface="Arial" panose="020B0604020202020204"/>
              </a:rPr>
              <a:t>Hole</a:t>
            </a:r>
            <a:endParaRPr sz="1100" dirty="0">
              <a:latin typeface="Arial" panose="020B0604020202020204"/>
              <a:ea typeface="Arial" panose="020B0604020202020204"/>
              <a:cs typeface="Arial" panose="020B0604020202020204"/>
            </a:endParaRPr>
          </a:p>
          <a:p>
            <a:pPr marL="1245235" algn="l" rtl="0" eaLnBrk="0">
              <a:lnSpc>
                <a:spcPts val="1635"/>
              </a:lnSpc>
              <a:spcBef>
                <a:spcPts val="315"/>
              </a:spcBef>
            </a:pPr>
            <a:r>
              <a:rPr sz="1100" kern="0" spc="20" dirty="0">
                <a:solidFill>
                  <a:srgbClr val="231F20">
                    <a:alpha val="100000"/>
                  </a:srgbClr>
                </a:solidFill>
                <a:latin typeface="Arial" panose="020B0604020202020204"/>
                <a:ea typeface="Arial" panose="020B0604020202020204"/>
                <a:cs typeface="Arial" panose="020B0604020202020204"/>
              </a:rPr>
              <a:t>≤6</a:t>
            </a:r>
            <a:endParaRPr sz="1100" dirty="0">
              <a:latin typeface="Arial" panose="020B0604020202020204"/>
              <a:ea typeface="Arial" panose="020B0604020202020204"/>
              <a:cs typeface="Arial" panose="020B0604020202020204"/>
            </a:endParaRPr>
          </a:p>
        </p:txBody>
      </p:sp>
      <p:sp>
        <p:nvSpPr>
          <p:cNvPr id="7442" name="textbox 7442"/>
          <p:cNvSpPr/>
          <p:nvPr/>
        </p:nvSpPr>
        <p:spPr>
          <a:xfrm>
            <a:off x="6785257" y="7763589"/>
            <a:ext cx="306704" cy="1487805"/>
          </a:xfrm>
          <a:prstGeom prst="rect">
            <a:avLst/>
          </a:prstGeom>
          <a:noFill/>
          <a:ln w="0" cap="flat">
            <a:noFill/>
            <a:prstDash val="solid"/>
            <a:miter lim="0"/>
          </a:ln>
        </p:spPr>
        <p:txBody>
          <a:bodyPr vert="horz" wrap="square" lIns="0" tIns="0" rIns="0" bIns="0"/>
          <a:p>
            <a:pPr algn="l" rtl="0" eaLnBrk="0">
              <a:lnSpc>
                <a:spcPct val="82000"/>
              </a:lnSpc>
            </a:pPr>
            <a:endParaRPr sz="100" dirty="0">
              <a:latin typeface="Arial" panose="020B0604020202020204"/>
              <a:ea typeface="Arial" panose="020B0604020202020204"/>
              <a:cs typeface="Arial" panose="020B0604020202020204"/>
            </a:endParaRPr>
          </a:p>
          <a:p>
            <a:pPr marL="12700" algn="l" rtl="0" eaLnBrk="0">
              <a:lnSpc>
                <a:spcPct val="76000"/>
              </a:lnSpc>
            </a:pPr>
            <a:r>
              <a:rPr sz="800" kern="0" spc="30" dirty="0">
                <a:solidFill>
                  <a:srgbClr val="FFFFFF">
                    <a:alpha val="100000"/>
                  </a:srgbClr>
                </a:solidFill>
                <a:latin typeface="Arial" panose="020B0604020202020204"/>
                <a:ea typeface="Arial" panose="020B0604020202020204"/>
                <a:cs typeface="Arial" panose="020B0604020202020204"/>
              </a:rPr>
              <a:t>UNIT</a:t>
            </a:r>
            <a:endParaRPr sz="800" dirty="0">
              <a:latin typeface="Arial" panose="020B0604020202020204"/>
              <a:ea typeface="Arial" panose="020B0604020202020204"/>
              <a:cs typeface="Arial" panose="020B0604020202020204"/>
            </a:endParaRPr>
          </a:p>
          <a:p>
            <a:pPr marL="45085" algn="l" rtl="0" eaLnBrk="0">
              <a:lnSpc>
                <a:spcPct val="98000"/>
              </a:lnSpc>
              <a:spcBef>
                <a:spcPts val="590"/>
              </a:spcBef>
            </a:pPr>
            <a:r>
              <a:rPr sz="1100" kern="0" spc="30" dirty="0">
                <a:solidFill>
                  <a:srgbClr val="231F20">
                    <a:alpha val="100000"/>
                  </a:srgbClr>
                </a:solidFill>
                <a:latin typeface="HarmonyOS Sans SC" panose="00000500000000000000" charset="-122"/>
                <a:ea typeface="HarmonyOS Sans SC" panose="00000500000000000000" charset="-122"/>
                <a:cs typeface="HarmonyOS Sans SC" panose="00000500000000000000" charset="-122"/>
              </a:rPr>
              <a:t>mm</a:t>
            </a:r>
            <a:endParaRPr sz="1100" dirty="0">
              <a:latin typeface="HarmonyOS Sans SC" panose="00000500000000000000" charset="-122"/>
              <a:ea typeface="HarmonyOS Sans SC" panose="00000500000000000000" charset="-122"/>
              <a:cs typeface="HarmonyOS Sans SC" panose="00000500000000000000" charset="-122"/>
            </a:endParaRPr>
          </a:p>
          <a:p>
            <a:pPr marL="85725" algn="l" rtl="0" eaLnBrk="0">
              <a:lnSpc>
                <a:spcPts val="495"/>
              </a:lnSpc>
              <a:spcBef>
                <a:spcPts val="1075"/>
              </a:spcBef>
            </a:pPr>
            <a:r>
              <a:rPr sz="1100" kern="0" spc="0" dirty="0">
                <a:solidFill>
                  <a:srgbClr val="231F20">
                    <a:alpha val="100000"/>
                  </a:srgbClr>
                </a:solidFill>
                <a:latin typeface="HarmonyOS Sans SC" panose="00000500000000000000" charset="-122"/>
                <a:ea typeface="HarmonyOS Sans SC" panose="00000500000000000000" charset="-122"/>
                <a:cs typeface="HarmonyOS Sans SC" panose="00000500000000000000" charset="-122"/>
              </a:rPr>
              <a:t>--</a:t>
            </a:r>
            <a:endParaRPr sz="1100" dirty="0">
              <a:latin typeface="HarmonyOS Sans SC" panose="00000500000000000000" charset="-122"/>
              <a:ea typeface="HarmonyOS Sans SC" panose="00000500000000000000" charset="-122"/>
              <a:cs typeface="HarmonyOS Sans SC" panose="00000500000000000000" charset="-122"/>
            </a:endParaRPr>
          </a:p>
          <a:p>
            <a:pPr marL="81280" algn="l" rtl="0" eaLnBrk="0">
              <a:lnSpc>
                <a:spcPts val="495"/>
              </a:lnSpc>
              <a:spcBef>
                <a:spcPts val="1280"/>
              </a:spcBef>
            </a:pPr>
            <a:r>
              <a:rPr sz="1100" kern="0" spc="0" dirty="0">
                <a:solidFill>
                  <a:srgbClr val="231F20">
                    <a:alpha val="100000"/>
                  </a:srgbClr>
                </a:solidFill>
                <a:latin typeface="HarmonyOS Sans SC" panose="00000500000000000000" charset="-122"/>
                <a:ea typeface="HarmonyOS Sans SC" panose="00000500000000000000" charset="-122"/>
                <a:cs typeface="HarmonyOS Sans SC" panose="00000500000000000000" charset="-122"/>
              </a:rPr>
              <a:t>--</a:t>
            </a:r>
            <a:endParaRPr sz="1100" dirty="0">
              <a:latin typeface="HarmonyOS Sans SC" panose="00000500000000000000" charset="-122"/>
              <a:ea typeface="HarmonyOS Sans SC" panose="00000500000000000000" charset="-122"/>
              <a:cs typeface="HarmonyOS Sans SC" panose="00000500000000000000" charset="-122"/>
            </a:endParaRPr>
          </a:p>
          <a:p>
            <a:pPr marL="81280" algn="l" rtl="0" eaLnBrk="0">
              <a:lnSpc>
                <a:spcPts val="495"/>
              </a:lnSpc>
              <a:spcBef>
                <a:spcPts val="1280"/>
              </a:spcBef>
            </a:pPr>
            <a:r>
              <a:rPr sz="1100" kern="0" spc="0" dirty="0">
                <a:solidFill>
                  <a:srgbClr val="231F20">
                    <a:alpha val="100000"/>
                  </a:srgbClr>
                </a:solidFill>
                <a:latin typeface="HarmonyOS Sans SC" panose="00000500000000000000" charset="-122"/>
                <a:ea typeface="HarmonyOS Sans SC" panose="00000500000000000000" charset="-122"/>
                <a:cs typeface="HarmonyOS Sans SC" panose="00000500000000000000" charset="-122"/>
              </a:rPr>
              <a:t>--</a:t>
            </a:r>
            <a:endParaRPr sz="1100" dirty="0">
              <a:latin typeface="HarmonyOS Sans SC" panose="00000500000000000000" charset="-122"/>
              <a:ea typeface="HarmonyOS Sans SC" panose="00000500000000000000" charset="-122"/>
              <a:cs typeface="HarmonyOS Sans SC" panose="00000500000000000000" charset="-122"/>
            </a:endParaRPr>
          </a:p>
          <a:p>
            <a:pPr marL="81280" algn="l" rtl="0" eaLnBrk="0">
              <a:lnSpc>
                <a:spcPts val="495"/>
              </a:lnSpc>
              <a:spcBef>
                <a:spcPts val="1280"/>
              </a:spcBef>
            </a:pPr>
            <a:r>
              <a:rPr sz="1100" kern="0" spc="0" dirty="0">
                <a:solidFill>
                  <a:srgbClr val="231F20">
                    <a:alpha val="100000"/>
                  </a:srgbClr>
                </a:solidFill>
                <a:latin typeface="HarmonyOS Sans SC" panose="00000500000000000000" charset="-122"/>
                <a:ea typeface="HarmonyOS Sans SC" panose="00000500000000000000" charset="-122"/>
                <a:cs typeface="HarmonyOS Sans SC" panose="00000500000000000000" charset="-122"/>
              </a:rPr>
              <a:t>--</a:t>
            </a:r>
            <a:endParaRPr sz="1100" dirty="0">
              <a:latin typeface="HarmonyOS Sans SC" panose="00000500000000000000" charset="-122"/>
              <a:ea typeface="HarmonyOS Sans SC" panose="00000500000000000000" charset="-122"/>
              <a:cs typeface="HarmonyOS Sans SC" panose="00000500000000000000" charset="-122"/>
            </a:endParaRPr>
          </a:p>
          <a:p>
            <a:pPr algn="l" rtl="0" eaLnBrk="0">
              <a:lnSpc>
                <a:spcPct val="114000"/>
              </a:lnSpc>
            </a:pPr>
            <a:endParaRPr sz="500" dirty="0">
              <a:latin typeface="Arial" panose="020B0604020202020204"/>
              <a:ea typeface="Arial" panose="020B0604020202020204"/>
              <a:cs typeface="Arial" panose="020B0604020202020204"/>
            </a:endParaRPr>
          </a:p>
          <a:p>
            <a:pPr marL="76200" algn="l" rtl="0" eaLnBrk="0">
              <a:lnSpc>
                <a:spcPct val="100000"/>
              </a:lnSpc>
            </a:pPr>
            <a:r>
              <a:rPr sz="1100" kern="0" spc="-10" dirty="0">
                <a:solidFill>
                  <a:srgbClr val="231F20">
                    <a:alpha val="100000"/>
                  </a:srgbClr>
                </a:solidFill>
                <a:latin typeface="HarmonyOS Sans SC" panose="00000500000000000000" charset="-122"/>
                <a:ea typeface="HarmonyOS Sans SC" panose="00000500000000000000" charset="-122"/>
                <a:cs typeface="HarmonyOS Sans SC" panose="00000500000000000000" charset="-122"/>
              </a:rPr>
              <a:t>kg</a:t>
            </a:r>
            <a:endParaRPr sz="1100" dirty="0">
              <a:latin typeface="HarmonyOS Sans SC" panose="00000500000000000000" charset="-122"/>
              <a:ea typeface="HarmonyOS Sans SC" panose="00000500000000000000" charset="-122"/>
              <a:cs typeface="HarmonyOS Sans SC" panose="00000500000000000000" charset="-122"/>
            </a:endParaRPr>
          </a:p>
        </p:txBody>
      </p:sp>
      <p:sp>
        <p:nvSpPr>
          <p:cNvPr id="7446" name="textbox 7446"/>
          <p:cNvSpPr/>
          <p:nvPr/>
        </p:nvSpPr>
        <p:spPr>
          <a:xfrm>
            <a:off x="864850" y="4556794"/>
            <a:ext cx="2120900" cy="314325"/>
          </a:xfrm>
          <a:prstGeom prst="rect">
            <a:avLst/>
          </a:prstGeom>
          <a:noFill/>
          <a:ln w="0" cap="flat">
            <a:noFill/>
            <a:prstDash val="solid"/>
            <a:miter lim="0"/>
          </a:ln>
        </p:spPr>
        <p:txBody>
          <a:bodyPr vert="horz" wrap="square" lIns="0" tIns="0" rIns="0" bIns="0"/>
          <a:p>
            <a:pPr algn="l" rtl="0" eaLnBrk="0">
              <a:lnSpc>
                <a:spcPct val="87000"/>
              </a:lnSpc>
            </a:pPr>
            <a:endParaRPr sz="100" dirty="0">
              <a:latin typeface="Arial" panose="020B0604020202020204"/>
              <a:ea typeface="Arial" panose="020B0604020202020204"/>
              <a:cs typeface="Arial" panose="020B0604020202020204"/>
            </a:endParaRPr>
          </a:p>
          <a:p>
            <a:pPr marL="27305" algn="l" rtl="0" eaLnBrk="0">
              <a:lnSpc>
                <a:spcPct val="85000"/>
              </a:lnSpc>
            </a:pPr>
            <a:r>
              <a:rPr sz="1100" kern="0" spc="110" dirty="0">
                <a:solidFill>
                  <a:srgbClr val="21294D">
                    <a:alpha val="100000"/>
                  </a:srgbClr>
                </a:solidFill>
                <a:latin typeface="Arial" panose="020B0604020202020204"/>
                <a:ea typeface="Arial" panose="020B0604020202020204"/>
                <a:cs typeface="Arial" panose="020B0604020202020204"/>
              </a:rPr>
              <a:t>1.1</a:t>
            </a:r>
            <a:r>
              <a:rPr sz="1100" kern="0" spc="140" dirty="0">
                <a:solidFill>
                  <a:srgbClr val="21294D">
                    <a:alpha val="100000"/>
                  </a:srgbClr>
                </a:solidFill>
                <a:latin typeface="Arial" panose="020B0604020202020204"/>
                <a:ea typeface="Arial" panose="020B0604020202020204"/>
                <a:cs typeface="Arial" panose="020B0604020202020204"/>
              </a:rPr>
              <a:t> </a:t>
            </a:r>
            <a:r>
              <a:rPr sz="1100" kern="0" spc="0" dirty="0">
                <a:solidFill>
                  <a:srgbClr val="21294D">
                    <a:alpha val="100000"/>
                  </a:srgbClr>
                </a:solidFill>
                <a:latin typeface="Arial" panose="020B0604020202020204"/>
                <a:ea typeface="Arial" panose="020B0604020202020204"/>
                <a:cs typeface="Arial" panose="020B0604020202020204"/>
              </a:rPr>
              <a:t>RF</a:t>
            </a:r>
            <a:r>
              <a:rPr sz="1100" kern="0" spc="110" dirty="0">
                <a:solidFill>
                  <a:srgbClr val="21294D">
                    <a:alpha val="100000"/>
                  </a:srgbClr>
                </a:solidFill>
                <a:latin typeface="Arial" panose="020B0604020202020204"/>
                <a:ea typeface="Arial" panose="020B0604020202020204"/>
                <a:cs typeface="Arial" panose="020B0604020202020204"/>
              </a:rPr>
              <a:t> /</a:t>
            </a:r>
            <a:r>
              <a:rPr sz="1100" kern="0" spc="120" dirty="0">
                <a:solidFill>
                  <a:srgbClr val="21294D">
                    <a:alpha val="100000"/>
                  </a:srgbClr>
                </a:solidFill>
                <a:latin typeface="Arial" panose="020B0604020202020204"/>
                <a:ea typeface="Arial" panose="020B0604020202020204"/>
                <a:cs typeface="Arial" panose="020B0604020202020204"/>
              </a:rPr>
              <a:t> </a:t>
            </a:r>
            <a:r>
              <a:rPr sz="1100" kern="0" spc="0" dirty="0">
                <a:solidFill>
                  <a:srgbClr val="21294D">
                    <a:alpha val="100000"/>
                  </a:srgbClr>
                </a:solidFill>
                <a:latin typeface="Arial" panose="020B0604020202020204"/>
                <a:ea typeface="Arial" panose="020B0604020202020204"/>
                <a:cs typeface="Arial" panose="020B0604020202020204"/>
              </a:rPr>
              <a:t>ELECTRICAL</a:t>
            </a:r>
            <a:endParaRPr sz="1100" dirty="0">
              <a:latin typeface="Arial" panose="020B0604020202020204"/>
              <a:ea typeface="Arial" panose="020B0604020202020204"/>
              <a:cs typeface="Arial" panose="020B0604020202020204"/>
            </a:endParaRPr>
          </a:p>
          <a:p>
            <a:pPr algn="l" rtl="0" eaLnBrk="0">
              <a:lnSpc>
                <a:spcPct val="108000"/>
              </a:lnSpc>
            </a:pPr>
            <a:endParaRPr sz="400" dirty="0">
              <a:latin typeface="Arial" panose="020B0604020202020204"/>
              <a:ea typeface="Arial" panose="020B0604020202020204"/>
              <a:cs typeface="Arial" panose="020B0604020202020204"/>
            </a:endParaRPr>
          </a:p>
          <a:p>
            <a:pPr marL="12700" algn="l" rtl="0" eaLnBrk="0">
              <a:lnSpc>
                <a:spcPts val="630"/>
              </a:lnSpc>
              <a:spcBef>
                <a:spcPts val="0"/>
              </a:spcBef>
            </a:pPr>
            <a:r>
              <a:rPr sz="500" kern="0" spc="40" dirty="0">
                <a:solidFill>
                  <a:srgbClr val="231F20">
                    <a:alpha val="100000"/>
                  </a:srgbClr>
                </a:solidFill>
                <a:latin typeface="Arial" panose="020B0604020202020204"/>
                <a:ea typeface="Arial" panose="020B0604020202020204"/>
                <a:cs typeface="Arial" panose="020B0604020202020204"/>
              </a:rPr>
              <a:t>Typical</a:t>
            </a:r>
            <a:r>
              <a:rPr sz="500" kern="0" spc="90" dirty="0">
                <a:solidFill>
                  <a:srgbClr val="231F20">
                    <a:alpha val="100000"/>
                  </a:srgbClr>
                </a:solidFill>
                <a:latin typeface="Arial" panose="020B0604020202020204"/>
                <a:ea typeface="Arial" panose="020B0604020202020204"/>
                <a:cs typeface="Arial" panose="020B0604020202020204"/>
              </a:rPr>
              <a:t> </a:t>
            </a:r>
            <a:r>
              <a:rPr sz="500" kern="0" spc="40" dirty="0">
                <a:solidFill>
                  <a:srgbClr val="231F20">
                    <a:alpha val="100000"/>
                  </a:srgbClr>
                </a:solidFill>
                <a:latin typeface="Arial" panose="020B0604020202020204"/>
                <a:ea typeface="Arial" panose="020B0604020202020204"/>
                <a:cs typeface="Arial" panose="020B0604020202020204"/>
              </a:rPr>
              <a:t>performance at 220V  AC +25</a:t>
            </a:r>
            <a:r>
              <a:rPr sz="500" kern="0" spc="40" dirty="0">
                <a:solidFill>
                  <a:srgbClr val="231F20">
                    <a:alpha val="100000"/>
                  </a:srgbClr>
                </a:solidFill>
                <a:latin typeface="HarmonyOS Sans SC" panose="00000500000000000000" charset="-122"/>
                <a:ea typeface="HarmonyOS Sans SC" panose="00000500000000000000" charset="-122"/>
                <a:cs typeface="HarmonyOS Sans SC" panose="00000500000000000000" charset="-122"/>
              </a:rPr>
              <a:t>oC</a:t>
            </a:r>
            <a:r>
              <a:rPr sz="500" kern="0" spc="40" dirty="0">
                <a:solidFill>
                  <a:srgbClr val="231F20">
                    <a:alpha val="100000"/>
                  </a:srgbClr>
                </a:solidFill>
                <a:latin typeface="Arial" panose="020B0604020202020204"/>
                <a:ea typeface="Arial" panose="020B0604020202020204"/>
                <a:cs typeface="Arial" panose="020B0604020202020204"/>
              </a:rPr>
              <a:t>, and</a:t>
            </a:r>
            <a:r>
              <a:rPr sz="500" kern="0" spc="60" dirty="0">
                <a:solidFill>
                  <a:srgbClr val="231F20">
                    <a:alpha val="100000"/>
                  </a:srgbClr>
                </a:solidFill>
                <a:latin typeface="Arial" panose="020B0604020202020204"/>
                <a:ea typeface="Arial" panose="020B0604020202020204"/>
                <a:cs typeface="Arial" panose="020B0604020202020204"/>
              </a:rPr>
              <a:t> </a:t>
            </a:r>
            <a:r>
              <a:rPr sz="500" kern="0" spc="40" dirty="0">
                <a:solidFill>
                  <a:srgbClr val="231F20">
                    <a:alpha val="100000"/>
                  </a:srgbClr>
                </a:solidFill>
                <a:latin typeface="Arial" panose="020B0604020202020204"/>
                <a:ea typeface="Arial" panose="020B0604020202020204"/>
                <a:cs typeface="Arial" panose="020B0604020202020204"/>
              </a:rPr>
              <a:t>in a</a:t>
            </a:r>
            <a:r>
              <a:rPr sz="500" kern="0" spc="50" dirty="0">
                <a:solidFill>
                  <a:srgbClr val="231F20">
                    <a:alpha val="100000"/>
                  </a:srgbClr>
                </a:solidFill>
                <a:latin typeface="Arial" panose="020B0604020202020204"/>
                <a:ea typeface="Arial" panose="020B0604020202020204"/>
                <a:cs typeface="Arial" panose="020B0604020202020204"/>
              </a:rPr>
              <a:t> </a:t>
            </a:r>
            <a:r>
              <a:rPr sz="500" kern="0" spc="40" dirty="0">
                <a:solidFill>
                  <a:srgbClr val="231F20">
                    <a:alpha val="100000"/>
                  </a:srgbClr>
                </a:solidFill>
                <a:latin typeface="Arial" panose="020B0604020202020204"/>
                <a:ea typeface="Arial" panose="020B0604020202020204"/>
                <a:cs typeface="Arial" panose="020B0604020202020204"/>
              </a:rPr>
              <a:t>50Ω</a:t>
            </a:r>
            <a:r>
              <a:rPr sz="500" kern="0" spc="50" dirty="0">
                <a:solidFill>
                  <a:srgbClr val="231F20">
                    <a:alpha val="100000"/>
                  </a:srgbClr>
                </a:solidFill>
                <a:latin typeface="Arial" panose="020B0604020202020204"/>
                <a:ea typeface="Arial" panose="020B0604020202020204"/>
                <a:cs typeface="Arial" panose="020B0604020202020204"/>
              </a:rPr>
              <a:t> </a:t>
            </a:r>
            <a:r>
              <a:rPr sz="500" kern="0" spc="40" dirty="0">
                <a:solidFill>
                  <a:srgbClr val="231F20">
                    <a:alpha val="100000"/>
                  </a:srgbClr>
                </a:solidFill>
                <a:latin typeface="Arial" panose="020B0604020202020204"/>
                <a:ea typeface="Arial" panose="020B0604020202020204"/>
                <a:cs typeface="Arial" panose="020B0604020202020204"/>
              </a:rPr>
              <a:t>system.</a:t>
            </a:r>
            <a:endParaRPr sz="500" dirty="0">
              <a:latin typeface="Arial" panose="020B0604020202020204"/>
              <a:ea typeface="Arial" panose="020B0604020202020204"/>
              <a:cs typeface="Arial" panose="020B0604020202020204"/>
            </a:endParaRP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736" name="picture 736"/>
          <p:cNvPicPr>
            <a:picLocks noChangeAspect="1"/>
          </p:cNvPicPr>
          <p:nvPr/>
        </p:nvPicPr>
        <p:blipFill>
          <a:blip r:embed="rId1"/>
          <a:stretch>
            <a:fillRect/>
          </a:stretch>
        </p:blipFill>
        <p:spPr>
          <a:xfrm rot="21600000">
            <a:off x="192238" y="539985"/>
            <a:ext cx="7094709" cy="6596"/>
          </a:xfrm>
          <a:prstGeom prst="rect">
            <a:avLst/>
          </a:prstGeom>
        </p:spPr>
      </p:pic>
      <p:pic>
        <p:nvPicPr>
          <p:cNvPr id="670" name="picture 670"/>
          <p:cNvPicPr>
            <a:picLocks noChangeAspect="1"/>
          </p:cNvPicPr>
          <p:nvPr/>
        </p:nvPicPr>
        <p:blipFill>
          <a:blip r:embed="rId2"/>
          <a:stretch>
            <a:fillRect/>
          </a:stretch>
        </p:blipFill>
        <p:spPr>
          <a:xfrm rot="21600000">
            <a:off x="263985" y="9719952"/>
            <a:ext cx="7094709" cy="10501"/>
          </a:xfrm>
          <a:prstGeom prst="rect">
            <a:avLst/>
          </a:prstGeom>
        </p:spPr>
      </p:pic>
      <p:sp>
        <p:nvSpPr>
          <p:cNvPr id="2" name="文本框 1"/>
          <p:cNvSpPr txBox="1"/>
          <p:nvPr/>
        </p:nvSpPr>
        <p:spPr>
          <a:xfrm>
            <a:off x="577215" y="9781858"/>
            <a:ext cx="5080000" cy="275590"/>
          </a:xfrm>
          <a:prstGeom prst="rect">
            <a:avLst/>
          </a:prstGeom>
        </p:spPr>
        <p:txBody>
          <a:bodyPr>
            <a:spAutoFit/>
          </a:bodyPr>
          <a:p>
            <a:pPr algn="ctr"/>
            <a:r>
              <a:rPr lang="zh-CN" altLang="en-US" sz="1200" b="1">
                <a:solidFill>
                  <a:schemeClr val="tx1"/>
                </a:solidFill>
                <a:latin typeface="微软雅黑" panose="020B0503020204020204" charset="-122"/>
                <a:ea typeface="微软雅黑" panose="020B0503020204020204" charset="-122"/>
              </a:rPr>
              <a:t>南京市雨花区软件大道</a:t>
            </a:r>
            <a:r>
              <a:rPr lang="en-US" altLang="zh-CN" sz="1200" b="1">
                <a:solidFill>
                  <a:schemeClr val="tx1"/>
                </a:solidFill>
                <a:latin typeface="微软雅黑" panose="020B0503020204020204" charset="-122"/>
                <a:ea typeface="微软雅黑" panose="020B0503020204020204" charset="-122"/>
              </a:rPr>
              <a:t>180</a:t>
            </a:r>
            <a:r>
              <a:rPr lang="zh-CN" altLang="en-US" sz="1200" b="1">
                <a:solidFill>
                  <a:schemeClr val="tx1"/>
                </a:solidFill>
                <a:latin typeface="微软雅黑" panose="020B0503020204020204" charset="-122"/>
                <a:ea typeface="微软雅黑" panose="020B0503020204020204" charset="-122"/>
              </a:rPr>
              <a:t>号大数据产业基地</a:t>
            </a:r>
            <a:r>
              <a:rPr lang="en-US" altLang="zh-CN" sz="1200" b="1">
                <a:solidFill>
                  <a:schemeClr val="tx1"/>
                </a:solidFill>
                <a:latin typeface="微软雅黑" panose="020B0503020204020204" charset="-122"/>
                <a:ea typeface="微软雅黑" panose="020B0503020204020204" charset="-122"/>
              </a:rPr>
              <a:t>2</a:t>
            </a:r>
            <a:r>
              <a:rPr lang="zh-CN" altLang="en-US" sz="1200" b="1">
                <a:solidFill>
                  <a:schemeClr val="tx1"/>
                </a:solidFill>
                <a:latin typeface="微软雅黑" panose="020B0503020204020204" charset="-122"/>
                <a:ea typeface="微软雅黑" panose="020B0503020204020204" charset="-122"/>
              </a:rPr>
              <a:t>栋</a:t>
            </a:r>
            <a:endParaRPr lang="zh-CN" altLang="en-US" sz="1200" b="1">
              <a:solidFill>
                <a:schemeClr val="tx1"/>
              </a:solidFill>
              <a:latin typeface="微软雅黑" panose="020B0503020204020204" charset="-122"/>
              <a:ea typeface="微软雅黑" panose="020B0503020204020204" charset="-122"/>
            </a:endParaRPr>
          </a:p>
        </p:txBody>
      </p:sp>
      <p:pic>
        <p:nvPicPr>
          <p:cNvPr id="4" name="图片 3" descr="定位标志"/>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160145" y="9782175"/>
            <a:ext cx="204470" cy="204470"/>
          </a:xfrm>
          <a:prstGeom prst="rect">
            <a:avLst/>
          </a:prstGeom>
        </p:spPr>
      </p:pic>
      <p:pic>
        <p:nvPicPr>
          <p:cNvPr id="5" name="图片 4" descr="电话"/>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4900930" y="9832340"/>
            <a:ext cx="186690" cy="186690"/>
          </a:xfrm>
          <a:prstGeom prst="rect">
            <a:avLst/>
          </a:prstGeom>
        </p:spPr>
      </p:pic>
      <p:sp>
        <p:nvSpPr>
          <p:cNvPr id="6" name="文本框 5"/>
          <p:cNvSpPr txBox="1"/>
          <p:nvPr/>
        </p:nvSpPr>
        <p:spPr>
          <a:xfrm>
            <a:off x="5072380" y="9782175"/>
            <a:ext cx="1979930" cy="282575"/>
          </a:xfrm>
          <a:prstGeom prst="rect">
            <a:avLst/>
          </a:prstGeom>
        </p:spPr>
        <p:txBody>
          <a:bodyPr>
            <a:noAutofit/>
          </a:bodyPr>
          <a:p>
            <a:r>
              <a:rPr lang="en-US" altLang="zh-CN" sz="1200" b="1">
                <a:solidFill>
                  <a:schemeClr val="tx1"/>
                </a:solidFill>
                <a:latin typeface="微软雅黑" panose="020B0503020204020204" charset="-122"/>
                <a:ea typeface="微软雅黑" panose="020B0503020204020204" charset="-122"/>
              </a:rPr>
              <a:t>+86-13951873509</a:t>
            </a:r>
            <a:endParaRPr lang="en-US" altLang="zh-CN" sz="1200" b="1">
              <a:solidFill>
                <a:schemeClr val="tx1"/>
              </a:solidFill>
              <a:latin typeface="微软雅黑" panose="020B0503020204020204" charset="-122"/>
              <a:ea typeface="微软雅黑" panose="020B0503020204020204" charset="-122"/>
            </a:endParaRPr>
          </a:p>
        </p:txBody>
      </p:sp>
      <p:pic>
        <p:nvPicPr>
          <p:cNvPr id="7" name="图片 6" descr="网页"/>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1165225" y="10027920"/>
            <a:ext cx="192405" cy="192405"/>
          </a:xfrm>
          <a:prstGeom prst="rect">
            <a:avLst/>
          </a:prstGeom>
        </p:spPr>
      </p:pic>
      <p:sp>
        <p:nvSpPr>
          <p:cNvPr id="8" name="文本框 7"/>
          <p:cNvSpPr txBox="1"/>
          <p:nvPr/>
        </p:nvSpPr>
        <p:spPr>
          <a:xfrm>
            <a:off x="1342390" y="9980613"/>
            <a:ext cx="5080000" cy="275590"/>
          </a:xfrm>
          <a:prstGeom prst="rect">
            <a:avLst/>
          </a:prstGeom>
        </p:spPr>
        <p:txBody>
          <a:bodyPr>
            <a:spAutoFit/>
          </a:bodyPr>
          <a:p>
            <a:r>
              <a:rPr lang="en-US" altLang="zh-CN" sz="1200" b="1">
                <a:solidFill>
                  <a:schemeClr val="tx1"/>
                </a:solidFill>
                <a:latin typeface="微软雅黑" panose="020B0503020204020204" charset="-122"/>
                <a:ea typeface="微软雅黑" panose="020B0503020204020204" charset="-122"/>
              </a:rPr>
              <a:t>https://www.shinewave-tech.com</a:t>
            </a:r>
            <a:endParaRPr lang="en-US" altLang="zh-CN" sz="1200" b="1">
              <a:solidFill>
                <a:schemeClr val="tx1"/>
              </a:solidFill>
              <a:latin typeface="微软雅黑" panose="020B0503020204020204" charset="-122"/>
              <a:ea typeface="微软雅黑" panose="020B0503020204020204" charset="-122"/>
            </a:endParaRPr>
          </a:p>
        </p:txBody>
      </p:sp>
      <p:pic>
        <p:nvPicPr>
          <p:cNvPr id="9" name="图片 8" descr="信息"/>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4202430" y="9991090"/>
            <a:ext cx="239395" cy="239395"/>
          </a:xfrm>
          <a:prstGeom prst="rect">
            <a:avLst/>
          </a:prstGeom>
        </p:spPr>
      </p:pic>
      <p:sp>
        <p:nvSpPr>
          <p:cNvPr id="10" name="文本框 9"/>
          <p:cNvSpPr txBox="1"/>
          <p:nvPr/>
        </p:nvSpPr>
        <p:spPr>
          <a:xfrm>
            <a:off x="4426585" y="9980930"/>
            <a:ext cx="2519680" cy="282575"/>
          </a:xfrm>
          <a:prstGeom prst="rect">
            <a:avLst/>
          </a:prstGeom>
        </p:spPr>
        <p:txBody>
          <a:bodyPr>
            <a:noAutofit/>
          </a:bodyPr>
          <a:p>
            <a:pPr marL="0" indent="0">
              <a:spcBef>
                <a:spcPct val="0"/>
              </a:spcBef>
              <a:spcAft>
                <a:spcPct val="0"/>
              </a:spcAft>
            </a:pPr>
            <a:r>
              <a:rPr lang="en-US" altLang="zh-CN" sz="1200" b="1" i="0">
                <a:solidFill>
                  <a:schemeClr val="tx1"/>
                </a:solidFill>
                <a:latin typeface="微软雅黑" panose="020B0503020204020204" charset="-122"/>
                <a:ea typeface="微软雅黑" panose="020B0503020204020204" charset="-122"/>
              </a:rPr>
              <a:t>info@shinewave-tech.com</a:t>
            </a:r>
            <a:endParaRPr lang="en-US" altLang="zh-CN" sz="1200" b="1" i="0">
              <a:solidFill>
                <a:schemeClr val="tx1"/>
              </a:solidFill>
              <a:latin typeface="微软雅黑" panose="020B0503020204020204" charset="-122"/>
              <a:ea typeface="微软雅黑" panose="020B0503020204020204" charset="-122"/>
            </a:endParaRPr>
          </a:p>
        </p:txBody>
      </p:sp>
      <p:pic>
        <p:nvPicPr>
          <p:cNvPr id="13" name="图片 12" descr="SWT公司logo-透明"/>
          <p:cNvPicPr>
            <a:picLocks noChangeAspect="1"/>
          </p:cNvPicPr>
          <p:nvPr/>
        </p:nvPicPr>
        <p:blipFill>
          <a:blip r:embed="rId11"/>
          <a:stretch>
            <a:fillRect/>
          </a:stretch>
        </p:blipFill>
        <p:spPr>
          <a:xfrm>
            <a:off x="281305" y="9782175"/>
            <a:ext cx="744220" cy="434975"/>
          </a:xfrm>
          <a:prstGeom prst="rect">
            <a:avLst/>
          </a:prstGeom>
        </p:spPr>
      </p:pic>
      <p:sp>
        <p:nvSpPr>
          <p:cNvPr id="22" name="文本框 21"/>
          <p:cNvSpPr txBox="1"/>
          <p:nvPr/>
        </p:nvSpPr>
        <p:spPr>
          <a:xfrm>
            <a:off x="0" y="57150"/>
            <a:ext cx="7559675" cy="460375"/>
          </a:xfrm>
          <a:prstGeom prst="rect">
            <a:avLst/>
          </a:prstGeom>
        </p:spPr>
        <p:txBody>
          <a:bodyPr wrap="square">
            <a:spAutoFit/>
          </a:bodyPr>
          <a:p>
            <a:pPr marL="0" indent="0" algn="ctr">
              <a:lnSpc>
                <a:spcPts val="1440"/>
              </a:lnSpc>
              <a:spcBef>
                <a:spcPct val="0"/>
              </a:spcBef>
              <a:spcAft>
                <a:spcPct val="0"/>
              </a:spcAft>
            </a:pPr>
            <a:r>
              <a:rPr lang="zh-CN" altLang="en-US" sz="1600" b="1">
                <a:solidFill>
                  <a:schemeClr val="tx1"/>
                </a:solidFill>
              </a:rPr>
              <a:t>本图册为代表性规格产品，如需定制，可随时联系我司业务人员。</a:t>
            </a:r>
            <a:endParaRPr lang="zh-CN" altLang="en-US" sz="1600" b="1">
              <a:solidFill>
                <a:schemeClr val="tx1"/>
              </a:solidFill>
            </a:endParaRPr>
          </a:p>
          <a:p>
            <a:pPr marL="0" indent="0" algn="ctr">
              <a:lnSpc>
                <a:spcPts val="1440"/>
              </a:lnSpc>
              <a:spcBef>
                <a:spcPct val="0"/>
              </a:spcBef>
              <a:spcAft>
                <a:spcPct val="0"/>
              </a:spcAft>
            </a:pPr>
            <a:r>
              <a:rPr lang="en-US" altLang="zh-CN" sz="1200" b="1">
                <a:solidFill>
                  <a:srgbClr val="1F2329"/>
                </a:solidFill>
              </a:rPr>
              <a:t>This catalog features representative products. For customization, please contact our sales team.</a:t>
            </a:r>
            <a:endParaRPr lang="en-US" altLang="zh-CN" sz="1200" b="1">
              <a:solidFill>
                <a:srgbClr val="1F2329"/>
              </a:solidFill>
            </a:endParaRPr>
          </a:p>
        </p:txBody>
      </p:sp>
      <p:pic>
        <p:nvPicPr>
          <p:cNvPr id="7470" name="picture 7470"/>
          <p:cNvPicPr>
            <a:picLocks noChangeAspect="1"/>
          </p:cNvPicPr>
          <p:nvPr/>
        </p:nvPicPr>
        <p:blipFill>
          <a:blip r:embed="rId12"/>
          <a:stretch>
            <a:fillRect/>
          </a:stretch>
        </p:blipFill>
        <p:spPr>
          <a:xfrm rot="21600000">
            <a:off x="597248" y="912273"/>
            <a:ext cx="6370015" cy="1038278"/>
          </a:xfrm>
          <a:prstGeom prst="rect">
            <a:avLst/>
          </a:prstGeom>
        </p:spPr>
      </p:pic>
      <p:sp>
        <p:nvSpPr>
          <p:cNvPr id="7472" name="textbox 7472"/>
          <p:cNvSpPr/>
          <p:nvPr/>
        </p:nvSpPr>
        <p:spPr>
          <a:xfrm>
            <a:off x="591284" y="6512783"/>
            <a:ext cx="3090545" cy="434975"/>
          </a:xfrm>
          <a:prstGeom prst="rect">
            <a:avLst/>
          </a:prstGeom>
          <a:noFill/>
          <a:ln w="0" cap="flat">
            <a:noFill/>
            <a:prstDash val="solid"/>
            <a:miter lim="0"/>
          </a:ln>
        </p:spPr>
        <p:txBody>
          <a:bodyPr vert="horz" wrap="square" lIns="0" tIns="0" rIns="0" bIns="0"/>
          <a:p>
            <a:pPr algn="l" rtl="0" eaLnBrk="0">
              <a:lnSpc>
                <a:spcPct val="86000"/>
              </a:lnSpc>
            </a:pPr>
            <a:endParaRPr sz="100" dirty="0">
              <a:latin typeface="Arial" panose="020B0604020202020204"/>
              <a:ea typeface="Arial" panose="020B0604020202020204"/>
              <a:cs typeface="Arial" panose="020B0604020202020204"/>
            </a:endParaRPr>
          </a:p>
          <a:p>
            <a:pPr marL="12700" algn="l" rtl="0" eaLnBrk="0">
              <a:lnSpc>
                <a:spcPct val="85000"/>
              </a:lnSpc>
            </a:pPr>
            <a:r>
              <a:rPr sz="1300" b="1" kern="0" spc="20" dirty="0">
                <a:solidFill>
                  <a:srgbClr val="231F20">
                    <a:alpha val="100000"/>
                  </a:srgbClr>
                </a:solidFill>
                <a:latin typeface="Arial" panose="020B0604020202020204"/>
                <a:ea typeface="Arial" panose="020B0604020202020204"/>
                <a:cs typeface="Arial" panose="020B0604020202020204"/>
              </a:rPr>
              <a:t>3. Outline</a:t>
            </a:r>
            <a:r>
              <a:rPr sz="1300" b="1" kern="0" spc="200" dirty="0">
                <a:solidFill>
                  <a:srgbClr val="231F20">
                    <a:alpha val="100000"/>
                  </a:srgbClr>
                </a:solidFill>
                <a:latin typeface="Arial" panose="020B0604020202020204"/>
                <a:ea typeface="Arial" panose="020B0604020202020204"/>
                <a:cs typeface="Arial" panose="020B0604020202020204"/>
              </a:rPr>
              <a:t> </a:t>
            </a:r>
            <a:r>
              <a:rPr sz="1300" b="1" kern="0" spc="20" dirty="0">
                <a:solidFill>
                  <a:srgbClr val="231F20">
                    <a:alpha val="100000"/>
                  </a:srgbClr>
                </a:solidFill>
                <a:latin typeface="Arial" panose="020B0604020202020204"/>
                <a:ea typeface="Arial" panose="020B0604020202020204"/>
                <a:cs typeface="Arial" panose="020B0604020202020204"/>
              </a:rPr>
              <a:t>Dimension</a:t>
            </a:r>
            <a:r>
              <a:rPr sz="1300" b="1" kern="0" spc="120" dirty="0">
                <a:solidFill>
                  <a:srgbClr val="231F20">
                    <a:alpha val="100000"/>
                  </a:srgbClr>
                </a:solidFill>
                <a:latin typeface="Arial" panose="020B0604020202020204"/>
                <a:ea typeface="Arial" panose="020B0604020202020204"/>
                <a:cs typeface="Arial" panose="020B0604020202020204"/>
              </a:rPr>
              <a:t> </a:t>
            </a:r>
            <a:r>
              <a:rPr sz="1300" b="1" kern="0" spc="20" dirty="0">
                <a:solidFill>
                  <a:srgbClr val="231F20">
                    <a:alpha val="100000"/>
                  </a:srgbClr>
                </a:solidFill>
                <a:latin typeface="Arial" panose="020B0604020202020204"/>
                <a:ea typeface="Arial" panose="020B0604020202020204"/>
                <a:cs typeface="Arial" panose="020B0604020202020204"/>
              </a:rPr>
              <a:t>Drawing</a:t>
            </a:r>
            <a:r>
              <a:rPr sz="1300" b="1" kern="0" spc="-150" dirty="0">
                <a:solidFill>
                  <a:srgbClr val="231F20">
                    <a:alpha val="100000"/>
                  </a:srgbClr>
                </a:solidFill>
                <a:latin typeface="Arial" panose="020B0604020202020204"/>
                <a:ea typeface="Arial" panose="020B0604020202020204"/>
                <a:cs typeface="Arial" panose="020B0604020202020204"/>
              </a:rPr>
              <a:t> </a:t>
            </a:r>
            <a:r>
              <a:rPr sz="1400" kern="0" spc="20" baseline="11000" dirty="0">
                <a:solidFill>
                  <a:srgbClr val="231F20">
                    <a:alpha val="100000"/>
                  </a:srgbClr>
                </a:solidFill>
                <a:latin typeface="微软雅黑" panose="020B0503020204020204" charset="-122"/>
                <a:ea typeface="微软雅黑" panose="020B0503020204020204" charset="-122"/>
                <a:cs typeface="微软雅黑" panose="020B0503020204020204" charset="-122"/>
              </a:rPr>
              <a:t>(unit:mm)</a:t>
            </a:r>
            <a:endParaRPr sz="1400" baseline="11000" dirty="0">
              <a:latin typeface="微软雅黑" panose="020B0503020204020204" charset="-122"/>
              <a:ea typeface="微软雅黑" panose="020B0503020204020204" charset="-122"/>
              <a:cs typeface="微软雅黑" panose="020B0503020204020204" charset="-122"/>
            </a:endParaRPr>
          </a:p>
          <a:p>
            <a:pPr algn="l" rtl="0" eaLnBrk="0">
              <a:lnSpc>
                <a:spcPct val="117000"/>
              </a:lnSpc>
            </a:pPr>
            <a:endParaRPr sz="1000" dirty="0">
              <a:latin typeface="Arial" panose="020B0604020202020204"/>
              <a:ea typeface="Arial" panose="020B0604020202020204"/>
              <a:cs typeface="Arial" panose="020B0604020202020204"/>
            </a:endParaRPr>
          </a:p>
          <a:p>
            <a:pPr algn="l" rtl="0" eaLnBrk="0">
              <a:lnSpc>
                <a:spcPct val="103000"/>
              </a:lnSpc>
            </a:pPr>
            <a:endParaRPr sz="100" dirty="0">
              <a:latin typeface="Arial" panose="020B0604020202020204"/>
              <a:ea typeface="Arial" panose="020B0604020202020204"/>
              <a:cs typeface="Arial" panose="020B0604020202020204"/>
            </a:endParaRPr>
          </a:p>
          <a:p>
            <a:pPr marL="2733040" algn="l" rtl="0" eaLnBrk="0">
              <a:lnSpc>
                <a:spcPct val="76000"/>
              </a:lnSpc>
              <a:spcBef>
                <a:spcPts val="0"/>
              </a:spcBef>
            </a:pPr>
            <a:r>
              <a:rPr sz="400" kern="0" spc="30" dirty="0">
                <a:solidFill>
                  <a:srgbClr val="232730">
                    <a:alpha val="100000"/>
                  </a:srgbClr>
                </a:solidFill>
                <a:latin typeface="仿宋" panose="02010609060101010101" charset="-122"/>
                <a:ea typeface="仿宋" panose="02010609060101010101" charset="-122"/>
                <a:cs typeface="仿宋" panose="02010609060101010101" charset="-122"/>
              </a:rPr>
              <a:t>211</a:t>
            </a:r>
            <a:r>
              <a:rPr sz="400" kern="0" spc="150" dirty="0">
                <a:solidFill>
                  <a:srgbClr val="232730">
                    <a:alpha val="100000"/>
                  </a:srgbClr>
                </a:solidFill>
                <a:latin typeface="仿宋" panose="02010609060101010101" charset="-122"/>
                <a:ea typeface="仿宋" panose="02010609060101010101" charset="-122"/>
                <a:cs typeface="仿宋" panose="02010609060101010101" charset="-122"/>
              </a:rPr>
              <a:t> </a:t>
            </a:r>
            <a:r>
              <a:rPr sz="400" kern="0" spc="30" dirty="0">
                <a:solidFill>
                  <a:srgbClr val="232730">
                    <a:alpha val="100000"/>
                  </a:srgbClr>
                </a:solidFill>
                <a:latin typeface="仿宋" panose="02010609060101010101" charset="-122"/>
                <a:ea typeface="仿宋" panose="02010609060101010101" charset="-122"/>
                <a:cs typeface="仿宋" panose="02010609060101010101" charset="-122"/>
              </a:rPr>
              <a:t>7±0</a:t>
            </a:r>
            <a:r>
              <a:rPr sz="400" kern="0" spc="100" dirty="0">
                <a:solidFill>
                  <a:srgbClr val="232730">
                    <a:alpha val="100000"/>
                  </a:srgbClr>
                </a:solidFill>
                <a:latin typeface="仿宋" panose="02010609060101010101" charset="-122"/>
                <a:ea typeface="仿宋" panose="02010609060101010101" charset="-122"/>
                <a:cs typeface="仿宋" panose="02010609060101010101" charset="-122"/>
              </a:rPr>
              <a:t> </a:t>
            </a:r>
            <a:r>
              <a:rPr sz="400" kern="0" spc="30" dirty="0">
                <a:solidFill>
                  <a:srgbClr val="232730">
                    <a:alpha val="100000"/>
                  </a:srgbClr>
                </a:solidFill>
                <a:latin typeface="仿宋" panose="02010609060101010101" charset="-122"/>
                <a:ea typeface="仿宋" panose="02010609060101010101" charset="-122"/>
                <a:cs typeface="仿宋" panose="02010609060101010101" charset="-122"/>
              </a:rPr>
              <a:t>15</a:t>
            </a:r>
            <a:endParaRPr sz="400" dirty="0">
              <a:latin typeface="仿宋" panose="02010609060101010101" charset="-122"/>
              <a:ea typeface="仿宋" panose="02010609060101010101" charset="-122"/>
              <a:cs typeface="仿宋" panose="02010609060101010101" charset="-122"/>
            </a:endParaRPr>
          </a:p>
        </p:txBody>
      </p:sp>
      <p:grpSp>
        <p:nvGrpSpPr>
          <p:cNvPr id="176" name="group 176"/>
          <p:cNvGrpSpPr/>
          <p:nvPr/>
        </p:nvGrpSpPr>
        <p:grpSpPr>
          <a:xfrm rot="21600000">
            <a:off x="601672" y="2049200"/>
            <a:ext cx="6219371" cy="4398157"/>
            <a:chOff x="0" y="0"/>
            <a:chExt cx="6219371" cy="4398157"/>
          </a:xfrm>
        </p:grpSpPr>
        <p:pic>
          <p:nvPicPr>
            <p:cNvPr id="7474" name="picture 7474"/>
            <p:cNvPicPr>
              <a:picLocks noChangeAspect="1"/>
            </p:cNvPicPr>
            <p:nvPr/>
          </p:nvPicPr>
          <p:blipFill>
            <a:blip r:embed="rId13"/>
            <a:stretch>
              <a:fillRect/>
            </a:stretch>
          </p:blipFill>
          <p:spPr>
            <a:xfrm rot="21600000">
              <a:off x="151936" y="16912"/>
              <a:ext cx="6067434" cy="4381244"/>
            </a:xfrm>
            <a:prstGeom prst="rect">
              <a:avLst/>
            </a:prstGeom>
          </p:spPr>
        </p:pic>
        <p:sp>
          <p:nvSpPr>
            <p:cNvPr id="7476" name="textbox 7476"/>
            <p:cNvSpPr/>
            <p:nvPr/>
          </p:nvSpPr>
          <p:spPr>
            <a:xfrm>
              <a:off x="-12700" y="-12700"/>
              <a:ext cx="6245225" cy="4425950"/>
            </a:xfrm>
            <a:prstGeom prst="rect">
              <a:avLst/>
            </a:prstGeom>
            <a:noFill/>
            <a:ln w="0" cap="flat">
              <a:noFill/>
              <a:prstDash val="solid"/>
              <a:miter lim="0"/>
            </a:ln>
          </p:spPr>
          <p:txBody>
            <a:bodyPr vert="horz" wrap="square" lIns="0" tIns="0" rIns="0" bIns="0"/>
            <a:p>
              <a:pPr algn="l" rtl="0" eaLnBrk="0">
                <a:lnSpc>
                  <a:spcPct val="86000"/>
                </a:lnSpc>
              </a:pPr>
              <a:endParaRPr sz="100" dirty="0">
                <a:latin typeface="Arial" panose="020B0604020202020204"/>
                <a:ea typeface="Arial" panose="020B0604020202020204"/>
                <a:cs typeface="Arial" panose="020B0604020202020204"/>
              </a:endParaRPr>
            </a:p>
            <a:p>
              <a:pPr marL="12700" algn="l" rtl="0" eaLnBrk="0">
                <a:lnSpc>
                  <a:spcPct val="85000"/>
                </a:lnSpc>
              </a:pPr>
              <a:r>
                <a:rPr sz="1300" b="1" kern="0" spc="30" dirty="0">
                  <a:solidFill>
                    <a:srgbClr val="231F20">
                      <a:alpha val="100000"/>
                    </a:srgbClr>
                  </a:solidFill>
                  <a:latin typeface="Arial" panose="020B0604020202020204"/>
                  <a:ea typeface="Arial" panose="020B0604020202020204"/>
                  <a:cs typeface="Arial" panose="020B0604020202020204"/>
                </a:rPr>
                <a:t>2. Outline</a:t>
              </a:r>
              <a:r>
                <a:rPr sz="1300" b="1" kern="0" spc="120" dirty="0">
                  <a:solidFill>
                    <a:srgbClr val="231F20">
                      <a:alpha val="100000"/>
                    </a:srgbClr>
                  </a:solidFill>
                  <a:latin typeface="Arial" panose="020B0604020202020204"/>
                  <a:ea typeface="Arial" panose="020B0604020202020204"/>
                  <a:cs typeface="Arial" panose="020B0604020202020204"/>
                </a:rPr>
                <a:t> </a:t>
              </a:r>
              <a:r>
                <a:rPr sz="1300" b="1" kern="0" spc="30" dirty="0">
                  <a:solidFill>
                    <a:srgbClr val="231F20">
                      <a:alpha val="100000"/>
                    </a:srgbClr>
                  </a:solidFill>
                  <a:latin typeface="Arial" panose="020B0604020202020204"/>
                  <a:ea typeface="Arial" panose="020B0604020202020204"/>
                  <a:cs typeface="Arial" panose="020B0604020202020204"/>
                </a:rPr>
                <a:t>Dimen</a:t>
              </a:r>
              <a:r>
                <a:rPr sz="1300" b="1" kern="0" spc="20" dirty="0">
                  <a:solidFill>
                    <a:srgbClr val="231F20">
                      <a:alpha val="100000"/>
                    </a:srgbClr>
                  </a:solidFill>
                  <a:latin typeface="Arial" panose="020B0604020202020204"/>
                  <a:ea typeface="Arial" panose="020B0604020202020204"/>
                  <a:cs typeface="Arial" panose="020B0604020202020204"/>
                </a:rPr>
                <a:t>sion</a:t>
              </a:r>
              <a:r>
                <a:rPr sz="1300" b="1" kern="0" spc="130" dirty="0">
                  <a:solidFill>
                    <a:srgbClr val="231F20">
                      <a:alpha val="100000"/>
                    </a:srgbClr>
                  </a:solidFill>
                  <a:latin typeface="Arial" panose="020B0604020202020204"/>
                  <a:ea typeface="Arial" panose="020B0604020202020204"/>
                  <a:cs typeface="Arial" panose="020B0604020202020204"/>
                </a:rPr>
                <a:t> </a:t>
              </a:r>
              <a:r>
                <a:rPr sz="1300" b="1" kern="0" spc="20" dirty="0">
                  <a:solidFill>
                    <a:srgbClr val="231F20">
                      <a:alpha val="100000"/>
                    </a:srgbClr>
                  </a:solidFill>
                  <a:latin typeface="Arial" panose="020B0604020202020204"/>
                  <a:ea typeface="Arial" panose="020B0604020202020204"/>
                  <a:cs typeface="Arial" panose="020B0604020202020204"/>
                </a:rPr>
                <a:t>Drawing</a:t>
              </a:r>
              <a:r>
                <a:rPr sz="1300" b="1" kern="0" spc="-120" dirty="0">
                  <a:solidFill>
                    <a:srgbClr val="231F20">
                      <a:alpha val="100000"/>
                    </a:srgbClr>
                  </a:solidFill>
                  <a:latin typeface="Arial" panose="020B0604020202020204"/>
                  <a:ea typeface="Arial" panose="020B0604020202020204"/>
                  <a:cs typeface="Arial" panose="020B0604020202020204"/>
                </a:rPr>
                <a:t> </a:t>
              </a:r>
              <a:r>
                <a:rPr sz="900" kern="0" spc="20" dirty="0">
                  <a:solidFill>
                    <a:srgbClr val="231F20">
                      <a:alpha val="100000"/>
                    </a:srgbClr>
                  </a:solidFill>
                  <a:latin typeface="微软雅黑" panose="020B0503020204020204" charset="-122"/>
                  <a:ea typeface="微软雅黑" panose="020B0503020204020204" charset="-122"/>
                  <a:cs typeface="微软雅黑" panose="020B0503020204020204" charset="-122"/>
                </a:rPr>
                <a:t>(unit:mm)</a:t>
              </a:r>
              <a:endParaRPr sz="900" dirty="0">
                <a:latin typeface="微软雅黑" panose="020B0503020204020204" charset="-122"/>
                <a:ea typeface="微软雅黑" panose="020B0503020204020204" charset="-122"/>
                <a:cs typeface="微软雅黑" panose="020B0503020204020204" charset="-122"/>
              </a:endParaRPr>
            </a:p>
          </p:txBody>
        </p:sp>
      </p:grpSp>
      <p:pic>
        <p:nvPicPr>
          <p:cNvPr id="7478" name="picture 7478"/>
          <p:cNvPicPr>
            <a:picLocks noChangeAspect="1"/>
          </p:cNvPicPr>
          <p:nvPr/>
        </p:nvPicPr>
        <p:blipFill>
          <a:blip r:embed="rId14"/>
          <a:stretch>
            <a:fillRect/>
          </a:stretch>
        </p:blipFill>
        <p:spPr>
          <a:xfrm rot="21600000">
            <a:off x="2353666" y="6930697"/>
            <a:ext cx="2542482" cy="1314974"/>
          </a:xfrm>
          <a:prstGeom prst="rect">
            <a:avLst/>
          </a:prstGeom>
        </p:spPr>
      </p:pic>
      <p:sp>
        <p:nvSpPr>
          <p:cNvPr id="7480" name="path 7480"/>
          <p:cNvSpPr/>
          <p:nvPr/>
        </p:nvSpPr>
        <p:spPr>
          <a:xfrm>
            <a:off x="3032478" y="8524899"/>
            <a:ext cx="374233" cy="226289"/>
          </a:xfrm>
          <a:custGeom>
            <a:avLst/>
            <a:gdLst/>
            <a:ahLst/>
            <a:cxnLst/>
            <a:rect l="0" t="0" r="0" b="0"/>
            <a:pathLst>
              <a:path w="589" h="356">
                <a:moveTo>
                  <a:pt x="0" y="356"/>
                </a:moveTo>
                <a:lnTo>
                  <a:pt x="589" y="0"/>
                </a:lnTo>
              </a:path>
            </a:pathLst>
          </a:custGeom>
          <a:noFill/>
          <a:ln w="0" cap="sq">
            <a:solidFill>
              <a:srgbClr val="232730"/>
            </a:solidFill>
            <a:prstDash val="solid"/>
            <a:miter lim="1000000"/>
          </a:ln>
        </p:spPr>
        <p:txBody>
          <a:bodyPr rtlCol="0"/>
          <a:p>
            <a:pPr algn="ctr"/>
            <a:endParaRPr lang="zh-CN" altLang="en-US"/>
          </a:p>
        </p:txBody>
      </p:sp>
      <p:sp>
        <p:nvSpPr>
          <p:cNvPr id="7482" name="path 7482"/>
          <p:cNvSpPr/>
          <p:nvPr/>
        </p:nvSpPr>
        <p:spPr>
          <a:xfrm>
            <a:off x="3298997" y="8517828"/>
            <a:ext cx="23224" cy="34478"/>
          </a:xfrm>
          <a:custGeom>
            <a:avLst/>
            <a:gdLst/>
            <a:ahLst/>
            <a:cxnLst/>
            <a:rect l="0" t="0" r="0" b="0"/>
            <a:pathLst>
              <a:path w="36" h="54">
                <a:moveTo>
                  <a:pt x="0" y="0"/>
                </a:moveTo>
                <a:lnTo>
                  <a:pt x="36" y="54"/>
                </a:lnTo>
              </a:path>
            </a:pathLst>
          </a:custGeom>
          <a:noFill/>
          <a:ln w="0" cap="sq">
            <a:solidFill>
              <a:srgbClr val="232730"/>
            </a:solidFill>
            <a:prstDash val="solid"/>
            <a:miter lim="1000000"/>
          </a:ln>
        </p:spPr>
        <p:txBody>
          <a:bodyPr rtlCol="0"/>
          <a:p>
            <a:pPr algn="ctr"/>
            <a:endParaRPr lang="zh-CN" altLang="en-US"/>
          </a:p>
        </p:txBody>
      </p:sp>
      <p:sp>
        <p:nvSpPr>
          <p:cNvPr id="7484" name="textbox 7484"/>
          <p:cNvSpPr/>
          <p:nvPr/>
        </p:nvSpPr>
        <p:spPr>
          <a:xfrm rot="19740000">
            <a:off x="3312378" y="8472383"/>
            <a:ext cx="86994" cy="71755"/>
          </a:xfrm>
          <a:prstGeom prst="rect">
            <a:avLst/>
          </a:prstGeom>
          <a:noFill/>
          <a:ln w="0" cap="flat">
            <a:noFill/>
            <a:prstDash val="solid"/>
            <a:miter lim="0"/>
          </a:ln>
        </p:spPr>
        <p:txBody>
          <a:bodyPr vert="horz" wrap="square" lIns="0" tIns="0" rIns="0" bIns="0"/>
          <a:p>
            <a:pPr algn="l" rtl="0" eaLnBrk="0">
              <a:lnSpc>
                <a:spcPct val="84000"/>
              </a:lnSpc>
            </a:pPr>
            <a:endParaRPr sz="100" dirty="0">
              <a:latin typeface="Arial" panose="020B0604020202020204"/>
              <a:ea typeface="Arial" panose="020B0604020202020204"/>
              <a:cs typeface="Arial" panose="020B0604020202020204"/>
            </a:endParaRPr>
          </a:p>
          <a:p>
            <a:pPr marL="12700" algn="l" rtl="0" eaLnBrk="0">
              <a:lnSpc>
                <a:spcPct val="75000"/>
              </a:lnSpc>
            </a:pPr>
            <a:r>
              <a:rPr sz="400" kern="0" spc="30" dirty="0">
                <a:solidFill>
                  <a:srgbClr val="232730">
                    <a:alpha val="100000"/>
                  </a:srgbClr>
                </a:solidFill>
                <a:latin typeface="仿宋" panose="02010609060101010101" charset="-122"/>
                <a:ea typeface="仿宋" panose="02010609060101010101" charset="-122"/>
                <a:cs typeface="仿宋" panose="02010609060101010101" charset="-122"/>
              </a:rPr>
              <a:t>50</a:t>
            </a:r>
            <a:endParaRPr sz="400" dirty="0">
              <a:latin typeface="仿宋" panose="02010609060101010101" charset="-122"/>
              <a:ea typeface="仿宋" panose="02010609060101010101" charset="-122"/>
              <a:cs typeface="仿宋" panose="02010609060101010101" charset="-122"/>
            </a:endParaRPr>
          </a:p>
        </p:txBody>
      </p:sp>
      <p:sp>
        <p:nvSpPr>
          <p:cNvPr id="7486" name="path 7486"/>
          <p:cNvSpPr/>
          <p:nvPr/>
        </p:nvSpPr>
        <p:spPr>
          <a:xfrm>
            <a:off x="3296373" y="8522448"/>
            <a:ext cx="28528" cy="25213"/>
          </a:xfrm>
          <a:custGeom>
            <a:avLst/>
            <a:gdLst/>
            <a:ahLst/>
            <a:cxnLst/>
            <a:rect l="0" t="0" r="0" b="0"/>
            <a:pathLst>
              <a:path w="44" h="39">
                <a:moveTo>
                  <a:pt x="7" y="8"/>
                </a:moveTo>
                <a:lnTo>
                  <a:pt x="0" y="16"/>
                </a:lnTo>
                <a:lnTo>
                  <a:pt x="0" y="20"/>
                </a:lnTo>
                <a:lnTo>
                  <a:pt x="0" y="27"/>
                </a:lnTo>
                <a:lnTo>
                  <a:pt x="5" y="35"/>
                </a:lnTo>
                <a:lnTo>
                  <a:pt x="12" y="38"/>
                </a:lnTo>
                <a:lnTo>
                  <a:pt x="16" y="39"/>
                </a:lnTo>
                <a:lnTo>
                  <a:pt x="26" y="37"/>
                </a:lnTo>
                <a:lnTo>
                  <a:pt x="37" y="30"/>
                </a:lnTo>
                <a:lnTo>
                  <a:pt x="43" y="23"/>
                </a:lnTo>
                <a:lnTo>
                  <a:pt x="44" y="19"/>
                </a:lnTo>
                <a:lnTo>
                  <a:pt x="44" y="12"/>
                </a:lnTo>
                <a:lnTo>
                  <a:pt x="38" y="4"/>
                </a:lnTo>
                <a:lnTo>
                  <a:pt x="32" y="0"/>
                </a:lnTo>
                <a:lnTo>
                  <a:pt x="28" y="0"/>
                </a:lnTo>
                <a:lnTo>
                  <a:pt x="18" y="2"/>
                </a:lnTo>
                <a:lnTo>
                  <a:pt x="7" y="8"/>
                </a:lnTo>
                <a:close/>
              </a:path>
            </a:pathLst>
          </a:custGeom>
          <a:noFill/>
          <a:ln w="0" cap="sq">
            <a:solidFill>
              <a:srgbClr val="232730"/>
            </a:solidFill>
            <a:prstDash val="solid"/>
            <a:miter lim="1000000"/>
          </a:ln>
        </p:spPr>
        <p:txBody>
          <a:bodyPr rtlCol="0"/>
          <a:p>
            <a:pPr algn="ctr"/>
            <a:endParaRPr lang="zh-CN" altLang="en-US"/>
          </a:p>
        </p:txBody>
      </p:sp>
      <p:sp>
        <p:nvSpPr>
          <p:cNvPr id="7488" name="path 7488"/>
          <p:cNvSpPr/>
          <p:nvPr/>
        </p:nvSpPr>
        <p:spPr>
          <a:xfrm>
            <a:off x="1987684" y="8536615"/>
            <a:ext cx="341253" cy="152899"/>
          </a:xfrm>
          <a:custGeom>
            <a:avLst/>
            <a:gdLst/>
            <a:ahLst/>
            <a:cxnLst/>
            <a:rect l="0" t="0" r="0" b="0"/>
            <a:pathLst>
              <a:path w="537" h="240">
                <a:moveTo>
                  <a:pt x="537" y="240"/>
                </a:moveTo>
                <a:lnTo>
                  <a:pt x="0" y="0"/>
                </a:lnTo>
              </a:path>
            </a:pathLst>
          </a:custGeom>
          <a:noFill/>
          <a:ln w="0" cap="sq">
            <a:solidFill>
              <a:srgbClr val="232730"/>
            </a:solidFill>
            <a:prstDash val="solid"/>
            <a:miter lim="1000000"/>
          </a:ln>
        </p:spPr>
        <p:txBody>
          <a:bodyPr rtlCol="0"/>
          <a:p>
            <a:pPr algn="ctr"/>
            <a:endParaRPr lang="zh-CN" altLang="en-US"/>
          </a:p>
        </p:txBody>
      </p:sp>
      <p:sp>
        <p:nvSpPr>
          <p:cNvPr id="7490" name="path 7490"/>
          <p:cNvSpPr/>
          <p:nvPr/>
        </p:nvSpPr>
        <p:spPr>
          <a:xfrm>
            <a:off x="2814912" y="8349779"/>
            <a:ext cx="239085" cy="305445"/>
          </a:xfrm>
          <a:custGeom>
            <a:avLst/>
            <a:gdLst/>
            <a:ahLst/>
            <a:cxnLst/>
            <a:rect l="0" t="0" r="0" b="0"/>
            <a:pathLst>
              <a:path w="376" h="481">
                <a:moveTo>
                  <a:pt x="0" y="481"/>
                </a:moveTo>
                <a:lnTo>
                  <a:pt x="376" y="0"/>
                </a:lnTo>
              </a:path>
            </a:pathLst>
          </a:custGeom>
          <a:noFill/>
          <a:ln w="0" cap="sq">
            <a:solidFill>
              <a:srgbClr val="232730"/>
            </a:solidFill>
            <a:prstDash val="solid"/>
            <a:miter lim="1000000"/>
          </a:ln>
        </p:spPr>
        <p:txBody>
          <a:bodyPr rtlCol="0"/>
          <a:p>
            <a:pPr algn="ctr"/>
            <a:endParaRPr lang="zh-CN" altLang="en-US"/>
          </a:p>
        </p:txBody>
      </p:sp>
      <p:sp>
        <p:nvSpPr>
          <p:cNvPr id="7492" name="path 7492"/>
          <p:cNvSpPr/>
          <p:nvPr/>
        </p:nvSpPr>
        <p:spPr>
          <a:xfrm>
            <a:off x="2946099" y="8384240"/>
            <a:ext cx="34562" cy="26932"/>
          </a:xfrm>
          <a:custGeom>
            <a:avLst/>
            <a:gdLst/>
            <a:ahLst/>
            <a:cxnLst/>
            <a:rect l="0" t="0" r="0" b="0"/>
            <a:pathLst>
              <a:path w="54" h="42">
                <a:moveTo>
                  <a:pt x="0" y="1"/>
                </a:moveTo>
                <a:lnTo>
                  <a:pt x="54" y="40"/>
                </a:lnTo>
                <a:moveTo>
                  <a:pt x="9" y="16"/>
                </a:moveTo>
                <a:lnTo>
                  <a:pt x="5" y="25"/>
                </a:lnTo>
                <a:lnTo>
                  <a:pt x="6" y="29"/>
                </a:lnTo>
                <a:lnTo>
                  <a:pt x="9" y="35"/>
                </a:lnTo>
                <a:lnTo>
                  <a:pt x="17" y="41"/>
                </a:lnTo>
                <a:lnTo>
                  <a:pt x="24" y="42"/>
                </a:lnTo>
                <a:lnTo>
                  <a:pt x="29" y="41"/>
                </a:lnTo>
                <a:lnTo>
                  <a:pt x="37" y="36"/>
                </a:lnTo>
                <a:lnTo>
                  <a:pt x="45" y="26"/>
                </a:lnTo>
                <a:lnTo>
                  <a:pt x="48" y="17"/>
                </a:lnTo>
                <a:lnTo>
                  <a:pt x="47" y="12"/>
                </a:lnTo>
                <a:lnTo>
                  <a:pt x="44" y="6"/>
                </a:lnTo>
                <a:lnTo>
                  <a:pt x="36" y="1"/>
                </a:lnTo>
                <a:lnTo>
                  <a:pt x="29" y="0"/>
                </a:lnTo>
                <a:lnTo>
                  <a:pt x="25" y="0"/>
                </a:lnTo>
                <a:lnTo>
                  <a:pt x="16" y="6"/>
                </a:lnTo>
                <a:lnTo>
                  <a:pt x="9" y="16"/>
                </a:lnTo>
                <a:close/>
              </a:path>
            </a:pathLst>
          </a:custGeom>
          <a:noFill/>
          <a:ln w="0" cap="sq">
            <a:solidFill>
              <a:srgbClr val="232730"/>
            </a:solidFill>
            <a:prstDash val="solid"/>
            <a:miter lim="1000000"/>
          </a:ln>
        </p:spPr>
        <p:txBody>
          <a:bodyPr rtlCol="0"/>
          <a:p>
            <a:pPr algn="ctr"/>
            <a:endParaRPr lang="zh-CN" altLang="en-US"/>
          </a:p>
        </p:txBody>
      </p:sp>
      <p:sp>
        <p:nvSpPr>
          <p:cNvPr id="7494" name="textbox 7494"/>
          <p:cNvSpPr/>
          <p:nvPr/>
        </p:nvSpPr>
        <p:spPr>
          <a:xfrm rot="18480000">
            <a:off x="2891340" y="8410757"/>
            <a:ext cx="85725" cy="72389"/>
          </a:xfrm>
          <a:prstGeom prst="rect">
            <a:avLst/>
          </a:prstGeom>
          <a:noFill/>
          <a:ln w="0" cap="flat">
            <a:noFill/>
            <a:prstDash val="solid"/>
            <a:miter lim="0"/>
          </a:ln>
        </p:spPr>
        <p:txBody>
          <a:bodyPr vert="horz" wrap="square" lIns="0" tIns="0" rIns="0" bIns="0"/>
          <a:p>
            <a:pPr algn="l" rtl="0" eaLnBrk="0">
              <a:lnSpc>
                <a:spcPct val="85000"/>
              </a:lnSpc>
            </a:pPr>
            <a:endParaRPr sz="100" dirty="0">
              <a:latin typeface="Arial" panose="020B0604020202020204"/>
              <a:ea typeface="Arial" panose="020B0604020202020204"/>
              <a:cs typeface="Arial" panose="020B0604020202020204"/>
            </a:endParaRPr>
          </a:p>
          <a:p>
            <a:pPr marL="12700" algn="l" rtl="0" eaLnBrk="0">
              <a:lnSpc>
                <a:spcPct val="76000"/>
              </a:lnSpc>
            </a:pPr>
            <a:r>
              <a:rPr sz="400" kern="0" spc="30" dirty="0">
                <a:solidFill>
                  <a:srgbClr val="232730">
                    <a:alpha val="100000"/>
                  </a:srgbClr>
                </a:solidFill>
                <a:latin typeface="仿宋" panose="02010609060101010101" charset="-122"/>
                <a:ea typeface="仿宋" panose="02010609060101010101" charset="-122"/>
                <a:cs typeface="仿宋" panose="02010609060101010101" charset="-122"/>
              </a:rPr>
              <a:t>4-</a:t>
            </a:r>
            <a:endParaRPr sz="400" dirty="0">
              <a:latin typeface="仿宋" panose="02010609060101010101" charset="-122"/>
              <a:ea typeface="仿宋" panose="02010609060101010101" charset="-122"/>
              <a:cs typeface="仿宋" panose="02010609060101010101" charset="-122"/>
            </a:endParaRPr>
          </a:p>
        </p:txBody>
      </p:sp>
      <p:sp>
        <p:nvSpPr>
          <p:cNvPr id="7496" name="textbox 7496"/>
          <p:cNvSpPr/>
          <p:nvPr/>
        </p:nvSpPr>
        <p:spPr>
          <a:xfrm rot="1440000">
            <a:off x="1983966" y="8488023"/>
            <a:ext cx="127000" cy="71119"/>
          </a:xfrm>
          <a:prstGeom prst="rect">
            <a:avLst/>
          </a:prstGeom>
          <a:noFill/>
          <a:ln w="0" cap="flat">
            <a:noFill/>
            <a:prstDash val="solid"/>
            <a:miter lim="0"/>
          </a:ln>
        </p:spPr>
        <p:txBody>
          <a:bodyPr vert="horz" wrap="square" lIns="0" tIns="0" rIns="0" bIns="0"/>
          <a:p>
            <a:pPr algn="l" rtl="0" eaLnBrk="0">
              <a:lnSpc>
                <a:spcPct val="82000"/>
              </a:lnSpc>
            </a:pPr>
            <a:endParaRPr sz="100" dirty="0">
              <a:latin typeface="Arial" panose="020B0604020202020204"/>
              <a:ea typeface="Arial" panose="020B0604020202020204"/>
              <a:cs typeface="Arial" panose="020B0604020202020204"/>
            </a:endParaRPr>
          </a:p>
          <a:p>
            <a:pPr marL="12700" algn="l" rtl="0" eaLnBrk="0">
              <a:lnSpc>
                <a:spcPct val="75000"/>
              </a:lnSpc>
              <a:tabLst>
                <a:tab pos="13970" algn="l"/>
              </a:tabLst>
            </a:pPr>
            <a:r>
              <a:rPr sz="400" kern="0" spc="0" dirty="0">
                <a:solidFill>
                  <a:srgbClr val="232730">
                    <a:alpha val="100000"/>
                  </a:srgbClr>
                </a:solidFill>
                <a:latin typeface="仿宋" panose="02010609060101010101" charset="-122"/>
                <a:ea typeface="仿宋" panose="02010609060101010101" charset="-122"/>
                <a:cs typeface="仿宋" panose="02010609060101010101" charset="-122"/>
              </a:rPr>
              <a:t>	</a:t>
            </a:r>
            <a:r>
              <a:rPr sz="400" kern="0" spc="40" dirty="0">
                <a:solidFill>
                  <a:srgbClr val="232730">
                    <a:alpha val="100000"/>
                  </a:srgbClr>
                </a:solidFill>
                <a:latin typeface="仿宋" panose="02010609060101010101" charset="-122"/>
                <a:ea typeface="仿宋" panose="02010609060101010101" charset="-122"/>
                <a:cs typeface="仿宋" panose="02010609060101010101" charset="-122"/>
              </a:rPr>
              <a:t> </a:t>
            </a:r>
            <a:r>
              <a:rPr sz="400" kern="0" spc="60" dirty="0">
                <a:solidFill>
                  <a:srgbClr val="232730">
                    <a:alpha val="100000"/>
                  </a:srgbClr>
                </a:solidFill>
                <a:latin typeface="仿宋" panose="02010609060101010101" charset="-122"/>
                <a:ea typeface="仿宋" panose="02010609060101010101" charset="-122"/>
                <a:cs typeface="仿宋" panose="02010609060101010101" charset="-122"/>
              </a:rPr>
              <a:t>92</a:t>
            </a:r>
            <a:endParaRPr sz="400" dirty="0">
              <a:latin typeface="仿宋" panose="02010609060101010101" charset="-122"/>
              <a:ea typeface="仿宋" panose="02010609060101010101" charset="-122"/>
              <a:cs typeface="仿宋" panose="02010609060101010101" charset="-122"/>
            </a:endParaRPr>
          </a:p>
        </p:txBody>
      </p:sp>
      <p:pic>
        <p:nvPicPr>
          <p:cNvPr id="7498" name="picture 7498"/>
          <p:cNvPicPr>
            <a:picLocks noChangeAspect="1"/>
          </p:cNvPicPr>
          <p:nvPr/>
        </p:nvPicPr>
        <p:blipFill>
          <a:blip r:embed="rId15"/>
          <a:stretch>
            <a:fillRect/>
          </a:stretch>
        </p:blipFill>
        <p:spPr>
          <a:xfrm rot="21600000">
            <a:off x="2009571" y="8487274"/>
            <a:ext cx="18349" cy="37002"/>
          </a:xfrm>
          <a:prstGeom prst="rect">
            <a:avLst/>
          </a:prstGeom>
        </p:spPr>
      </p:pic>
      <p:pic>
        <p:nvPicPr>
          <p:cNvPr id="7500" name="picture 7500"/>
          <p:cNvPicPr>
            <a:picLocks noChangeAspect="1"/>
          </p:cNvPicPr>
          <p:nvPr/>
        </p:nvPicPr>
        <p:blipFill>
          <a:blip r:embed="rId16"/>
          <a:stretch>
            <a:fillRect/>
          </a:stretch>
        </p:blipFill>
        <p:spPr>
          <a:xfrm rot="21600000">
            <a:off x="3018862" y="8748558"/>
            <a:ext cx="15466" cy="10954"/>
          </a:xfrm>
          <a:prstGeom prst="rect">
            <a:avLst/>
          </a:prstGeom>
        </p:spPr>
      </p:pic>
      <p:pic>
        <p:nvPicPr>
          <p:cNvPr id="7502" name="picture 7502"/>
          <p:cNvPicPr>
            <a:picLocks noChangeAspect="1"/>
          </p:cNvPicPr>
          <p:nvPr/>
        </p:nvPicPr>
        <p:blipFill>
          <a:blip r:embed="rId17"/>
          <a:stretch>
            <a:fillRect/>
          </a:stretch>
        </p:blipFill>
        <p:spPr>
          <a:xfrm rot="21600000">
            <a:off x="2918826" y="8943271"/>
            <a:ext cx="60335" cy="18574"/>
          </a:xfrm>
          <a:prstGeom prst="rect">
            <a:avLst/>
          </a:prstGeom>
        </p:spPr>
      </p:pic>
      <p:sp>
        <p:nvSpPr>
          <p:cNvPr id="7504" name="path 7504"/>
          <p:cNvSpPr/>
          <p:nvPr/>
        </p:nvSpPr>
        <p:spPr>
          <a:xfrm>
            <a:off x="2978223" y="8947620"/>
            <a:ext cx="433365" cy="118085"/>
          </a:xfrm>
          <a:custGeom>
            <a:avLst/>
            <a:gdLst/>
            <a:ahLst/>
            <a:cxnLst/>
            <a:rect l="0" t="0" r="0" b="0"/>
            <a:pathLst>
              <a:path w="682" h="185">
                <a:moveTo>
                  <a:pt x="0" y="0"/>
                </a:moveTo>
                <a:lnTo>
                  <a:pt x="682" y="185"/>
                </a:lnTo>
              </a:path>
            </a:pathLst>
          </a:custGeom>
          <a:noFill/>
          <a:ln w="0" cap="sq">
            <a:solidFill>
              <a:srgbClr val="232730"/>
            </a:solidFill>
            <a:prstDash val="solid"/>
            <a:miter lim="1000000"/>
          </a:ln>
        </p:spPr>
        <p:txBody>
          <a:bodyPr rtlCol="0"/>
          <a:p>
            <a:pPr algn="ctr"/>
            <a:endParaRPr lang="zh-CN" altLang="en-US"/>
          </a:p>
        </p:txBody>
      </p:sp>
      <p:sp>
        <p:nvSpPr>
          <p:cNvPr id="7506" name="textbox 7506"/>
          <p:cNvSpPr/>
          <p:nvPr/>
        </p:nvSpPr>
        <p:spPr>
          <a:xfrm rot="900000">
            <a:off x="3315621" y="8980785"/>
            <a:ext cx="126364" cy="71119"/>
          </a:xfrm>
          <a:prstGeom prst="rect">
            <a:avLst/>
          </a:prstGeom>
          <a:noFill/>
          <a:ln w="0" cap="flat">
            <a:noFill/>
            <a:prstDash val="solid"/>
            <a:miter lim="0"/>
          </a:ln>
        </p:spPr>
        <p:txBody>
          <a:bodyPr vert="horz" wrap="square" lIns="0" tIns="0" rIns="0" bIns="0"/>
          <a:p>
            <a:pPr algn="l" rtl="0" eaLnBrk="0">
              <a:lnSpc>
                <a:spcPct val="81000"/>
              </a:lnSpc>
            </a:pPr>
            <a:endParaRPr sz="100" dirty="0">
              <a:latin typeface="Arial" panose="020B0604020202020204"/>
              <a:ea typeface="Arial" panose="020B0604020202020204"/>
              <a:cs typeface="Arial" panose="020B0604020202020204"/>
            </a:endParaRPr>
          </a:p>
          <a:p>
            <a:pPr marL="52705" algn="l" rtl="0" eaLnBrk="0">
              <a:lnSpc>
                <a:spcPct val="75000"/>
              </a:lnSpc>
            </a:pPr>
            <a:r>
              <a:rPr sz="400" kern="0" spc="30" dirty="0">
                <a:solidFill>
                  <a:srgbClr val="232730">
                    <a:alpha val="100000"/>
                  </a:srgbClr>
                </a:solidFill>
                <a:latin typeface="仿宋" panose="02010609060101010101" charset="-122"/>
                <a:ea typeface="仿宋" panose="02010609060101010101" charset="-122"/>
                <a:cs typeface="仿宋" panose="02010609060101010101" charset="-122"/>
              </a:rPr>
              <a:t>33</a:t>
            </a:r>
            <a:endParaRPr sz="400" dirty="0">
              <a:latin typeface="仿宋" panose="02010609060101010101" charset="-122"/>
              <a:ea typeface="仿宋" panose="02010609060101010101" charset="-122"/>
              <a:cs typeface="仿宋" panose="02010609060101010101" charset="-122"/>
            </a:endParaRPr>
          </a:p>
        </p:txBody>
      </p:sp>
      <p:pic>
        <p:nvPicPr>
          <p:cNvPr id="7508" name="picture 7508"/>
          <p:cNvPicPr>
            <a:picLocks noChangeAspect="1"/>
          </p:cNvPicPr>
          <p:nvPr/>
        </p:nvPicPr>
        <p:blipFill>
          <a:blip r:embed="rId18"/>
          <a:stretch>
            <a:fillRect/>
          </a:stretch>
        </p:blipFill>
        <p:spPr>
          <a:xfrm rot="21600000">
            <a:off x="3332647" y="8986433"/>
            <a:ext cx="29258" cy="39288"/>
          </a:xfrm>
          <a:prstGeom prst="rect">
            <a:avLst/>
          </a:prstGeom>
        </p:spPr>
      </p:pic>
      <p:sp>
        <p:nvSpPr>
          <p:cNvPr id="7510" name="path 7510"/>
          <p:cNvSpPr/>
          <p:nvPr/>
        </p:nvSpPr>
        <p:spPr>
          <a:xfrm>
            <a:off x="2933662" y="8958953"/>
            <a:ext cx="516696" cy="226192"/>
          </a:xfrm>
          <a:custGeom>
            <a:avLst/>
            <a:gdLst/>
            <a:ahLst/>
            <a:cxnLst/>
            <a:rect l="0" t="0" r="0" b="0"/>
            <a:pathLst>
              <a:path w="813" h="356">
                <a:moveTo>
                  <a:pt x="0" y="0"/>
                </a:moveTo>
                <a:lnTo>
                  <a:pt x="813" y="356"/>
                </a:lnTo>
              </a:path>
            </a:pathLst>
          </a:custGeom>
          <a:noFill/>
          <a:ln w="0" cap="sq">
            <a:solidFill>
              <a:srgbClr val="232730"/>
            </a:solidFill>
            <a:prstDash val="solid"/>
            <a:miter lim="1000000"/>
          </a:ln>
        </p:spPr>
        <p:txBody>
          <a:bodyPr rtlCol="0"/>
          <a:p>
            <a:pPr algn="ctr"/>
            <a:endParaRPr lang="zh-CN" altLang="en-US"/>
          </a:p>
        </p:txBody>
      </p:sp>
      <p:sp>
        <p:nvSpPr>
          <p:cNvPr id="7512" name="path 7512"/>
          <p:cNvSpPr/>
          <p:nvPr/>
        </p:nvSpPr>
        <p:spPr>
          <a:xfrm>
            <a:off x="2522427" y="8641339"/>
            <a:ext cx="538641" cy="510997"/>
          </a:xfrm>
          <a:custGeom>
            <a:avLst/>
            <a:gdLst/>
            <a:ahLst/>
            <a:cxnLst/>
            <a:rect l="0" t="0" r="0" b="0"/>
            <a:pathLst>
              <a:path w="848" h="804">
                <a:moveTo>
                  <a:pt x="848" y="402"/>
                </a:moveTo>
                <a:lnTo>
                  <a:pt x="848" y="390"/>
                </a:lnTo>
                <a:lnTo>
                  <a:pt x="847" y="378"/>
                </a:lnTo>
                <a:lnTo>
                  <a:pt x="846" y="366"/>
                </a:lnTo>
                <a:lnTo>
                  <a:pt x="845" y="354"/>
                </a:lnTo>
                <a:lnTo>
                  <a:pt x="843" y="342"/>
                </a:lnTo>
                <a:lnTo>
                  <a:pt x="841" y="331"/>
                </a:lnTo>
                <a:lnTo>
                  <a:pt x="839" y="319"/>
                </a:lnTo>
                <a:lnTo>
                  <a:pt x="836" y="307"/>
                </a:lnTo>
                <a:lnTo>
                  <a:pt x="833" y="296"/>
                </a:lnTo>
                <a:lnTo>
                  <a:pt x="829" y="284"/>
                </a:lnTo>
                <a:lnTo>
                  <a:pt x="825" y="273"/>
                </a:lnTo>
                <a:lnTo>
                  <a:pt x="821" y="262"/>
                </a:lnTo>
                <a:lnTo>
                  <a:pt x="817" y="251"/>
                </a:lnTo>
                <a:lnTo>
                  <a:pt x="812" y="240"/>
                </a:lnTo>
                <a:lnTo>
                  <a:pt x="807" y="229"/>
                </a:lnTo>
                <a:lnTo>
                  <a:pt x="801" y="218"/>
                </a:lnTo>
                <a:lnTo>
                  <a:pt x="795" y="208"/>
                </a:lnTo>
                <a:lnTo>
                  <a:pt x="789" y="197"/>
                </a:lnTo>
                <a:lnTo>
                  <a:pt x="782" y="187"/>
                </a:lnTo>
                <a:lnTo>
                  <a:pt x="775" y="177"/>
                </a:lnTo>
                <a:lnTo>
                  <a:pt x="768" y="167"/>
                </a:lnTo>
                <a:lnTo>
                  <a:pt x="761" y="158"/>
                </a:lnTo>
                <a:lnTo>
                  <a:pt x="753" y="148"/>
                </a:lnTo>
                <a:lnTo>
                  <a:pt x="745" y="139"/>
                </a:lnTo>
                <a:lnTo>
                  <a:pt x="736" y="130"/>
                </a:lnTo>
                <a:lnTo>
                  <a:pt x="728" y="122"/>
                </a:lnTo>
                <a:lnTo>
                  <a:pt x="719" y="113"/>
                </a:lnTo>
                <a:lnTo>
                  <a:pt x="710" y="105"/>
                </a:lnTo>
                <a:lnTo>
                  <a:pt x="700" y="97"/>
                </a:lnTo>
                <a:lnTo>
                  <a:pt x="691" y="89"/>
                </a:lnTo>
                <a:lnTo>
                  <a:pt x="681" y="82"/>
                </a:lnTo>
                <a:lnTo>
                  <a:pt x="671" y="75"/>
                </a:lnTo>
                <a:lnTo>
                  <a:pt x="661" y="68"/>
                </a:lnTo>
                <a:lnTo>
                  <a:pt x="650" y="62"/>
                </a:lnTo>
                <a:lnTo>
                  <a:pt x="639" y="55"/>
                </a:lnTo>
                <a:lnTo>
                  <a:pt x="628" y="50"/>
                </a:lnTo>
                <a:lnTo>
                  <a:pt x="617" y="44"/>
                </a:lnTo>
                <a:lnTo>
                  <a:pt x="606" y="39"/>
                </a:lnTo>
                <a:lnTo>
                  <a:pt x="595" y="34"/>
                </a:lnTo>
                <a:lnTo>
                  <a:pt x="583" y="29"/>
                </a:lnTo>
                <a:lnTo>
                  <a:pt x="571" y="25"/>
                </a:lnTo>
                <a:lnTo>
                  <a:pt x="559" y="21"/>
                </a:lnTo>
                <a:lnTo>
                  <a:pt x="548" y="17"/>
                </a:lnTo>
                <a:lnTo>
                  <a:pt x="536" y="14"/>
                </a:lnTo>
                <a:lnTo>
                  <a:pt x="523" y="11"/>
                </a:lnTo>
                <a:lnTo>
                  <a:pt x="511" y="8"/>
                </a:lnTo>
                <a:lnTo>
                  <a:pt x="499" y="6"/>
                </a:lnTo>
                <a:lnTo>
                  <a:pt x="486" y="4"/>
                </a:lnTo>
                <a:lnTo>
                  <a:pt x="474" y="2"/>
                </a:lnTo>
                <a:lnTo>
                  <a:pt x="461" y="1"/>
                </a:lnTo>
                <a:lnTo>
                  <a:pt x="449" y="0"/>
                </a:lnTo>
                <a:lnTo>
                  <a:pt x="436" y="0"/>
                </a:lnTo>
                <a:lnTo>
                  <a:pt x="424" y="0"/>
                </a:lnTo>
                <a:lnTo>
                  <a:pt x="411" y="0"/>
                </a:lnTo>
                <a:lnTo>
                  <a:pt x="398" y="0"/>
                </a:lnTo>
                <a:lnTo>
                  <a:pt x="386" y="1"/>
                </a:lnTo>
                <a:lnTo>
                  <a:pt x="374" y="2"/>
                </a:lnTo>
                <a:lnTo>
                  <a:pt x="361" y="4"/>
                </a:lnTo>
                <a:lnTo>
                  <a:pt x="349" y="6"/>
                </a:lnTo>
                <a:lnTo>
                  <a:pt x="336" y="8"/>
                </a:lnTo>
                <a:lnTo>
                  <a:pt x="324" y="11"/>
                </a:lnTo>
                <a:lnTo>
                  <a:pt x="312" y="14"/>
                </a:lnTo>
                <a:lnTo>
                  <a:pt x="300" y="17"/>
                </a:lnTo>
                <a:lnTo>
                  <a:pt x="288" y="21"/>
                </a:lnTo>
                <a:lnTo>
                  <a:pt x="276" y="25"/>
                </a:lnTo>
                <a:lnTo>
                  <a:pt x="264" y="29"/>
                </a:lnTo>
                <a:lnTo>
                  <a:pt x="253" y="34"/>
                </a:lnTo>
                <a:lnTo>
                  <a:pt x="241" y="39"/>
                </a:lnTo>
                <a:lnTo>
                  <a:pt x="230" y="44"/>
                </a:lnTo>
                <a:lnTo>
                  <a:pt x="219" y="50"/>
                </a:lnTo>
                <a:lnTo>
                  <a:pt x="208" y="55"/>
                </a:lnTo>
                <a:lnTo>
                  <a:pt x="197" y="62"/>
                </a:lnTo>
                <a:lnTo>
                  <a:pt x="187" y="68"/>
                </a:lnTo>
                <a:lnTo>
                  <a:pt x="176" y="75"/>
                </a:lnTo>
                <a:lnTo>
                  <a:pt x="166" y="82"/>
                </a:lnTo>
                <a:lnTo>
                  <a:pt x="156" y="89"/>
                </a:lnTo>
                <a:lnTo>
                  <a:pt x="147" y="97"/>
                </a:lnTo>
                <a:lnTo>
                  <a:pt x="137" y="105"/>
                </a:lnTo>
                <a:lnTo>
                  <a:pt x="128" y="113"/>
                </a:lnTo>
                <a:lnTo>
                  <a:pt x="119" y="122"/>
                </a:lnTo>
                <a:lnTo>
                  <a:pt x="111" y="130"/>
                </a:lnTo>
                <a:lnTo>
                  <a:pt x="102" y="139"/>
                </a:lnTo>
                <a:lnTo>
                  <a:pt x="94" y="148"/>
                </a:lnTo>
                <a:lnTo>
                  <a:pt x="86" y="158"/>
                </a:lnTo>
                <a:lnTo>
                  <a:pt x="79" y="167"/>
                </a:lnTo>
                <a:lnTo>
                  <a:pt x="72" y="177"/>
                </a:lnTo>
                <a:lnTo>
                  <a:pt x="65" y="187"/>
                </a:lnTo>
                <a:lnTo>
                  <a:pt x="58" y="197"/>
                </a:lnTo>
                <a:lnTo>
                  <a:pt x="52" y="208"/>
                </a:lnTo>
                <a:lnTo>
                  <a:pt x="46" y="218"/>
                </a:lnTo>
                <a:lnTo>
                  <a:pt x="41" y="229"/>
                </a:lnTo>
                <a:lnTo>
                  <a:pt x="35" y="240"/>
                </a:lnTo>
                <a:lnTo>
                  <a:pt x="31" y="251"/>
                </a:lnTo>
                <a:lnTo>
                  <a:pt x="26" y="262"/>
                </a:lnTo>
                <a:lnTo>
                  <a:pt x="22" y="273"/>
                </a:lnTo>
                <a:lnTo>
                  <a:pt x="18" y="284"/>
                </a:lnTo>
                <a:lnTo>
                  <a:pt x="15" y="296"/>
                </a:lnTo>
                <a:lnTo>
                  <a:pt x="11" y="307"/>
                </a:lnTo>
                <a:lnTo>
                  <a:pt x="9" y="319"/>
                </a:lnTo>
                <a:lnTo>
                  <a:pt x="6" y="331"/>
                </a:lnTo>
                <a:lnTo>
                  <a:pt x="4" y="342"/>
                </a:lnTo>
                <a:lnTo>
                  <a:pt x="2" y="354"/>
                </a:lnTo>
                <a:lnTo>
                  <a:pt x="1" y="366"/>
                </a:lnTo>
                <a:lnTo>
                  <a:pt x="0" y="378"/>
                </a:lnTo>
                <a:lnTo>
                  <a:pt x="0" y="390"/>
                </a:lnTo>
                <a:lnTo>
                  <a:pt x="0" y="402"/>
                </a:lnTo>
                <a:lnTo>
                  <a:pt x="0" y="414"/>
                </a:lnTo>
                <a:lnTo>
                  <a:pt x="0" y="426"/>
                </a:lnTo>
                <a:lnTo>
                  <a:pt x="1" y="438"/>
                </a:lnTo>
                <a:lnTo>
                  <a:pt x="2" y="449"/>
                </a:lnTo>
                <a:lnTo>
                  <a:pt x="4" y="461"/>
                </a:lnTo>
                <a:lnTo>
                  <a:pt x="6" y="473"/>
                </a:lnTo>
                <a:lnTo>
                  <a:pt x="9" y="485"/>
                </a:lnTo>
                <a:lnTo>
                  <a:pt x="11" y="496"/>
                </a:lnTo>
                <a:lnTo>
                  <a:pt x="15" y="508"/>
                </a:lnTo>
                <a:lnTo>
                  <a:pt x="18" y="519"/>
                </a:lnTo>
                <a:lnTo>
                  <a:pt x="22" y="531"/>
                </a:lnTo>
                <a:lnTo>
                  <a:pt x="26" y="542"/>
                </a:lnTo>
                <a:lnTo>
                  <a:pt x="31" y="553"/>
                </a:lnTo>
                <a:lnTo>
                  <a:pt x="35" y="564"/>
                </a:lnTo>
                <a:lnTo>
                  <a:pt x="41" y="575"/>
                </a:lnTo>
                <a:lnTo>
                  <a:pt x="46" y="586"/>
                </a:lnTo>
                <a:lnTo>
                  <a:pt x="52" y="596"/>
                </a:lnTo>
                <a:lnTo>
                  <a:pt x="58" y="607"/>
                </a:lnTo>
                <a:lnTo>
                  <a:pt x="65" y="617"/>
                </a:lnTo>
                <a:lnTo>
                  <a:pt x="72" y="627"/>
                </a:lnTo>
                <a:lnTo>
                  <a:pt x="79" y="636"/>
                </a:lnTo>
                <a:lnTo>
                  <a:pt x="86" y="646"/>
                </a:lnTo>
                <a:lnTo>
                  <a:pt x="94" y="655"/>
                </a:lnTo>
                <a:lnTo>
                  <a:pt x="102" y="665"/>
                </a:lnTo>
                <a:lnTo>
                  <a:pt x="111" y="673"/>
                </a:lnTo>
                <a:lnTo>
                  <a:pt x="119" y="682"/>
                </a:lnTo>
                <a:lnTo>
                  <a:pt x="128" y="691"/>
                </a:lnTo>
                <a:lnTo>
                  <a:pt x="137" y="699"/>
                </a:lnTo>
                <a:lnTo>
                  <a:pt x="147" y="707"/>
                </a:lnTo>
                <a:lnTo>
                  <a:pt x="156" y="714"/>
                </a:lnTo>
                <a:lnTo>
                  <a:pt x="166" y="722"/>
                </a:lnTo>
                <a:lnTo>
                  <a:pt x="176" y="729"/>
                </a:lnTo>
                <a:lnTo>
                  <a:pt x="187" y="736"/>
                </a:lnTo>
                <a:lnTo>
                  <a:pt x="197" y="742"/>
                </a:lnTo>
                <a:lnTo>
                  <a:pt x="208" y="748"/>
                </a:lnTo>
                <a:lnTo>
                  <a:pt x="219" y="754"/>
                </a:lnTo>
                <a:lnTo>
                  <a:pt x="230" y="760"/>
                </a:lnTo>
                <a:lnTo>
                  <a:pt x="241" y="765"/>
                </a:lnTo>
                <a:lnTo>
                  <a:pt x="253" y="770"/>
                </a:lnTo>
                <a:lnTo>
                  <a:pt x="264" y="775"/>
                </a:lnTo>
                <a:lnTo>
                  <a:pt x="276" y="779"/>
                </a:lnTo>
                <a:lnTo>
                  <a:pt x="288" y="783"/>
                </a:lnTo>
                <a:lnTo>
                  <a:pt x="300" y="787"/>
                </a:lnTo>
                <a:lnTo>
                  <a:pt x="312" y="790"/>
                </a:lnTo>
                <a:lnTo>
                  <a:pt x="324" y="793"/>
                </a:lnTo>
                <a:lnTo>
                  <a:pt x="336" y="796"/>
                </a:lnTo>
                <a:lnTo>
                  <a:pt x="349" y="798"/>
                </a:lnTo>
                <a:lnTo>
                  <a:pt x="361" y="800"/>
                </a:lnTo>
                <a:lnTo>
                  <a:pt x="374" y="801"/>
                </a:lnTo>
                <a:lnTo>
                  <a:pt x="386" y="803"/>
                </a:lnTo>
                <a:lnTo>
                  <a:pt x="398" y="803"/>
                </a:lnTo>
                <a:lnTo>
                  <a:pt x="411" y="804"/>
                </a:lnTo>
                <a:lnTo>
                  <a:pt x="424" y="804"/>
                </a:lnTo>
                <a:lnTo>
                  <a:pt x="436" y="804"/>
                </a:lnTo>
                <a:lnTo>
                  <a:pt x="449" y="803"/>
                </a:lnTo>
                <a:lnTo>
                  <a:pt x="461" y="803"/>
                </a:lnTo>
                <a:lnTo>
                  <a:pt x="474" y="801"/>
                </a:lnTo>
                <a:lnTo>
                  <a:pt x="486" y="800"/>
                </a:lnTo>
                <a:lnTo>
                  <a:pt x="499" y="798"/>
                </a:lnTo>
                <a:lnTo>
                  <a:pt x="511" y="796"/>
                </a:lnTo>
                <a:lnTo>
                  <a:pt x="523" y="793"/>
                </a:lnTo>
                <a:lnTo>
                  <a:pt x="536" y="790"/>
                </a:lnTo>
                <a:lnTo>
                  <a:pt x="548" y="787"/>
                </a:lnTo>
                <a:lnTo>
                  <a:pt x="559" y="783"/>
                </a:lnTo>
                <a:lnTo>
                  <a:pt x="571" y="779"/>
                </a:lnTo>
                <a:lnTo>
                  <a:pt x="583" y="775"/>
                </a:lnTo>
                <a:lnTo>
                  <a:pt x="595" y="770"/>
                </a:lnTo>
                <a:lnTo>
                  <a:pt x="606" y="765"/>
                </a:lnTo>
                <a:lnTo>
                  <a:pt x="617" y="760"/>
                </a:lnTo>
                <a:lnTo>
                  <a:pt x="628" y="754"/>
                </a:lnTo>
                <a:lnTo>
                  <a:pt x="639" y="748"/>
                </a:lnTo>
                <a:lnTo>
                  <a:pt x="650" y="742"/>
                </a:lnTo>
                <a:lnTo>
                  <a:pt x="661" y="736"/>
                </a:lnTo>
                <a:lnTo>
                  <a:pt x="671" y="729"/>
                </a:lnTo>
                <a:lnTo>
                  <a:pt x="681" y="722"/>
                </a:lnTo>
                <a:lnTo>
                  <a:pt x="691" y="714"/>
                </a:lnTo>
                <a:lnTo>
                  <a:pt x="700" y="707"/>
                </a:lnTo>
                <a:lnTo>
                  <a:pt x="710" y="699"/>
                </a:lnTo>
                <a:lnTo>
                  <a:pt x="719" y="691"/>
                </a:lnTo>
                <a:lnTo>
                  <a:pt x="728" y="682"/>
                </a:lnTo>
                <a:lnTo>
                  <a:pt x="736" y="673"/>
                </a:lnTo>
                <a:lnTo>
                  <a:pt x="745" y="665"/>
                </a:lnTo>
                <a:lnTo>
                  <a:pt x="753" y="655"/>
                </a:lnTo>
                <a:lnTo>
                  <a:pt x="761" y="646"/>
                </a:lnTo>
                <a:lnTo>
                  <a:pt x="768" y="636"/>
                </a:lnTo>
                <a:lnTo>
                  <a:pt x="775" y="627"/>
                </a:lnTo>
                <a:lnTo>
                  <a:pt x="782" y="617"/>
                </a:lnTo>
                <a:lnTo>
                  <a:pt x="789" y="607"/>
                </a:lnTo>
                <a:lnTo>
                  <a:pt x="795" y="596"/>
                </a:lnTo>
                <a:lnTo>
                  <a:pt x="801" y="586"/>
                </a:lnTo>
                <a:lnTo>
                  <a:pt x="807" y="575"/>
                </a:lnTo>
                <a:lnTo>
                  <a:pt x="812" y="564"/>
                </a:lnTo>
                <a:lnTo>
                  <a:pt x="817" y="553"/>
                </a:lnTo>
                <a:lnTo>
                  <a:pt x="821" y="542"/>
                </a:lnTo>
                <a:lnTo>
                  <a:pt x="825" y="531"/>
                </a:lnTo>
                <a:lnTo>
                  <a:pt x="829" y="519"/>
                </a:lnTo>
                <a:lnTo>
                  <a:pt x="833" y="508"/>
                </a:lnTo>
                <a:lnTo>
                  <a:pt x="836" y="496"/>
                </a:lnTo>
                <a:lnTo>
                  <a:pt x="839" y="485"/>
                </a:lnTo>
                <a:lnTo>
                  <a:pt x="841" y="473"/>
                </a:lnTo>
                <a:lnTo>
                  <a:pt x="843" y="461"/>
                </a:lnTo>
                <a:lnTo>
                  <a:pt x="845" y="449"/>
                </a:lnTo>
                <a:lnTo>
                  <a:pt x="846" y="438"/>
                </a:lnTo>
                <a:lnTo>
                  <a:pt x="847" y="426"/>
                </a:lnTo>
                <a:lnTo>
                  <a:pt x="848" y="414"/>
                </a:lnTo>
                <a:lnTo>
                  <a:pt x="848" y="402"/>
                </a:lnTo>
                <a:close/>
                <a:moveTo>
                  <a:pt x="704" y="402"/>
                </a:moveTo>
                <a:lnTo>
                  <a:pt x="703" y="392"/>
                </a:lnTo>
                <a:lnTo>
                  <a:pt x="703" y="382"/>
                </a:lnTo>
                <a:lnTo>
                  <a:pt x="702" y="373"/>
                </a:lnTo>
                <a:lnTo>
                  <a:pt x="700" y="363"/>
                </a:lnTo>
                <a:lnTo>
                  <a:pt x="699" y="354"/>
                </a:lnTo>
                <a:lnTo>
                  <a:pt x="697" y="344"/>
                </a:lnTo>
                <a:lnTo>
                  <a:pt x="695" y="335"/>
                </a:lnTo>
                <a:lnTo>
                  <a:pt x="692" y="325"/>
                </a:lnTo>
                <a:lnTo>
                  <a:pt x="688" y="316"/>
                </a:lnTo>
                <a:lnTo>
                  <a:pt x="685" y="307"/>
                </a:lnTo>
                <a:lnTo>
                  <a:pt x="681" y="298"/>
                </a:lnTo>
                <a:lnTo>
                  <a:pt x="677" y="289"/>
                </a:lnTo>
                <a:lnTo>
                  <a:pt x="673" y="280"/>
                </a:lnTo>
                <a:lnTo>
                  <a:pt x="668" y="272"/>
                </a:lnTo>
                <a:lnTo>
                  <a:pt x="663" y="264"/>
                </a:lnTo>
                <a:lnTo>
                  <a:pt x="657" y="255"/>
                </a:lnTo>
                <a:lnTo>
                  <a:pt x="651" y="247"/>
                </a:lnTo>
                <a:lnTo>
                  <a:pt x="645" y="240"/>
                </a:lnTo>
                <a:lnTo>
                  <a:pt x="639" y="232"/>
                </a:lnTo>
                <a:lnTo>
                  <a:pt x="632" y="225"/>
                </a:lnTo>
                <a:lnTo>
                  <a:pt x="625" y="218"/>
                </a:lnTo>
                <a:lnTo>
                  <a:pt x="618" y="211"/>
                </a:lnTo>
                <a:lnTo>
                  <a:pt x="611" y="204"/>
                </a:lnTo>
                <a:lnTo>
                  <a:pt x="603" y="198"/>
                </a:lnTo>
                <a:lnTo>
                  <a:pt x="595" y="192"/>
                </a:lnTo>
                <a:lnTo>
                  <a:pt x="587" y="186"/>
                </a:lnTo>
                <a:lnTo>
                  <a:pt x="578" y="180"/>
                </a:lnTo>
                <a:lnTo>
                  <a:pt x="569" y="175"/>
                </a:lnTo>
                <a:lnTo>
                  <a:pt x="561" y="170"/>
                </a:lnTo>
                <a:lnTo>
                  <a:pt x="552" y="166"/>
                </a:lnTo>
                <a:lnTo>
                  <a:pt x="542" y="161"/>
                </a:lnTo>
                <a:lnTo>
                  <a:pt x="533" y="157"/>
                </a:lnTo>
                <a:lnTo>
                  <a:pt x="524" y="154"/>
                </a:lnTo>
                <a:lnTo>
                  <a:pt x="514" y="151"/>
                </a:lnTo>
                <a:lnTo>
                  <a:pt x="504" y="148"/>
                </a:lnTo>
                <a:lnTo>
                  <a:pt x="494" y="145"/>
                </a:lnTo>
                <a:lnTo>
                  <a:pt x="484" y="143"/>
                </a:lnTo>
                <a:lnTo>
                  <a:pt x="475" y="141"/>
                </a:lnTo>
                <a:lnTo>
                  <a:pt x="464" y="139"/>
                </a:lnTo>
                <a:lnTo>
                  <a:pt x="454" y="138"/>
                </a:lnTo>
                <a:lnTo>
                  <a:pt x="444" y="137"/>
                </a:lnTo>
                <a:lnTo>
                  <a:pt x="434" y="136"/>
                </a:lnTo>
                <a:lnTo>
                  <a:pt x="424" y="136"/>
                </a:lnTo>
                <a:lnTo>
                  <a:pt x="413" y="136"/>
                </a:lnTo>
                <a:lnTo>
                  <a:pt x="403" y="137"/>
                </a:lnTo>
                <a:lnTo>
                  <a:pt x="393" y="138"/>
                </a:lnTo>
                <a:lnTo>
                  <a:pt x="383" y="139"/>
                </a:lnTo>
                <a:lnTo>
                  <a:pt x="373" y="141"/>
                </a:lnTo>
                <a:lnTo>
                  <a:pt x="363" y="143"/>
                </a:lnTo>
                <a:lnTo>
                  <a:pt x="353" y="145"/>
                </a:lnTo>
                <a:lnTo>
                  <a:pt x="343" y="148"/>
                </a:lnTo>
                <a:lnTo>
                  <a:pt x="333" y="151"/>
                </a:lnTo>
                <a:lnTo>
                  <a:pt x="324" y="154"/>
                </a:lnTo>
                <a:lnTo>
                  <a:pt x="314" y="157"/>
                </a:lnTo>
                <a:lnTo>
                  <a:pt x="305" y="161"/>
                </a:lnTo>
                <a:lnTo>
                  <a:pt x="296" y="166"/>
                </a:lnTo>
                <a:lnTo>
                  <a:pt x="287" y="170"/>
                </a:lnTo>
                <a:lnTo>
                  <a:pt x="278" y="175"/>
                </a:lnTo>
                <a:lnTo>
                  <a:pt x="269" y="180"/>
                </a:lnTo>
                <a:lnTo>
                  <a:pt x="261" y="186"/>
                </a:lnTo>
                <a:lnTo>
                  <a:pt x="253" y="192"/>
                </a:lnTo>
                <a:lnTo>
                  <a:pt x="245" y="198"/>
                </a:lnTo>
                <a:lnTo>
                  <a:pt x="237" y="204"/>
                </a:lnTo>
                <a:lnTo>
                  <a:pt x="229" y="211"/>
                </a:lnTo>
                <a:lnTo>
                  <a:pt x="222" y="218"/>
                </a:lnTo>
                <a:lnTo>
                  <a:pt x="215" y="225"/>
                </a:lnTo>
                <a:lnTo>
                  <a:pt x="208" y="232"/>
                </a:lnTo>
                <a:lnTo>
                  <a:pt x="202" y="240"/>
                </a:lnTo>
                <a:lnTo>
                  <a:pt x="196" y="247"/>
                </a:lnTo>
                <a:lnTo>
                  <a:pt x="190" y="255"/>
                </a:lnTo>
                <a:lnTo>
                  <a:pt x="185" y="264"/>
                </a:lnTo>
                <a:lnTo>
                  <a:pt x="180" y="272"/>
                </a:lnTo>
                <a:lnTo>
                  <a:pt x="175" y="280"/>
                </a:lnTo>
                <a:lnTo>
                  <a:pt x="170" y="289"/>
                </a:lnTo>
                <a:lnTo>
                  <a:pt x="166" y="298"/>
                </a:lnTo>
                <a:lnTo>
                  <a:pt x="162" y="307"/>
                </a:lnTo>
                <a:lnTo>
                  <a:pt x="159" y="316"/>
                </a:lnTo>
                <a:lnTo>
                  <a:pt x="156" y="325"/>
                </a:lnTo>
                <a:lnTo>
                  <a:pt x="153" y="335"/>
                </a:lnTo>
                <a:lnTo>
                  <a:pt x="150" y="344"/>
                </a:lnTo>
                <a:lnTo>
                  <a:pt x="148" y="354"/>
                </a:lnTo>
                <a:lnTo>
                  <a:pt x="147" y="363"/>
                </a:lnTo>
                <a:lnTo>
                  <a:pt x="145" y="373"/>
                </a:lnTo>
                <a:lnTo>
                  <a:pt x="144" y="382"/>
                </a:lnTo>
                <a:lnTo>
                  <a:pt x="144" y="392"/>
                </a:lnTo>
                <a:lnTo>
                  <a:pt x="144" y="402"/>
                </a:lnTo>
                <a:lnTo>
                  <a:pt x="144" y="412"/>
                </a:lnTo>
                <a:lnTo>
                  <a:pt x="144" y="421"/>
                </a:lnTo>
                <a:lnTo>
                  <a:pt x="145" y="431"/>
                </a:lnTo>
                <a:lnTo>
                  <a:pt x="147" y="441"/>
                </a:lnTo>
                <a:lnTo>
                  <a:pt x="148" y="450"/>
                </a:lnTo>
                <a:lnTo>
                  <a:pt x="150" y="460"/>
                </a:lnTo>
                <a:lnTo>
                  <a:pt x="153" y="469"/>
                </a:lnTo>
                <a:lnTo>
                  <a:pt x="156" y="478"/>
                </a:lnTo>
                <a:lnTo>
                  <a:pt x="159" y="488"/>
                </a:lnTo>
                <a:lnTo>
                  <a:pt x="162" y="497"/>
                </a:lnTo>
                <a:lnTo>
                  <a:pt x="166" y="506"/>
                </a:lnTo>
                <a:lnTo>
                  <a:pt x="170" y="515"/>
                </a:lnTo>
                <a:lnTo>
                  <a:pt x="175" y="523"/>
                </a:lnTo>
                <a:lnTo>
                  <a:pt x="180" y="532"/>
                </a:lnTo>
                <a:lnTo>
                  <a:pt x="185" y="540"/>
                </a:lnTo>
                <a:lnTo>
                  <a:pt x="190" y="548"/>
                </a:lnTo>
                <a:lnTo>
                  <a:pt x="196" y="556"/>
                </a:lnTo>
                <a:lnTo>
                  <a:pt x="202" y="564"/>
                </a:lnTo>
                <a:lnTo>
                  <a:pt x="208" y="572"/>
                </a:lnTo>
                <a:lnTo>
                  <a:pt x="215" y="579"/>
                </a:lnTo>
                <a:lnTo>
                  <a:pt x="222" y="586"/>
                </a:lnTo>
                <a:lnTo>
                  <a:pt x="229" y="593"/>
                </a:lnTo>
                <a:lnTo>
                  <a:pt x="237" y="600"/>
                </a:lnTo>
                <a:lnTo>
                  <a:pt x="245" y="606"/>
                </a:lnTo>
                <a:lnTo>
                  <a:pt x="253" y="612"/>
                </a:lnTo>
                <a:lnTo>
                  <a:pt x="261" y="618"/>
                </a:lnTo>
                <a:lnTo>
                  <a:pt x="269" y="623"/>
                </a:lnTo>
                <a:lnTo>
                  <a:pt x="278" y="629"/>
                </a:lnTo>
                <a:lnTo>
                  <a:pt x="287" y="633"/>
                </a:lnTo>
                <a:lnTo>
                  <a:pt x="296" y="638"/>
                </a:lnTo>
                <a:lnTo>
                  <a:pt x="305" y="642"/>
                </a:lnTo>
                <a:lnTo>
                  <a:pt x="314" y="646"/>
                </a:lnTo>
                <a:lnTo>
                  <a:pt x="324" y="650"/>
                </a:lnTo>
                <a:lnTo>
                  <a:pt x="333" y="653"/>
                </a:lnTo>
                <a:lnTo>
                  <a:pt x="343" y="656"/>
                </a:lnTo>
                <a:lnTo>
                  <a:pt x="353" y="659"/>
                </a:lnTo>
                <a:lnTo>
                  <a:pt x="363" y="661"/>
                </a:lnTo>
                <a:lnTo>
                  <a:pt x="373" y="663"/>
                </a:lnTo>
                <a:lnTo>
                  <a:pt x="383" y="665"/>
                </a:lnTo>
                <a:lnTo>
                  <a:pt x="393" y="666"/>
                </a:lnTo>
                <a:lnTo>
                  <a:pt x="403" y="667"/>
                </a:lnTo>
                <a:lnTo>
                  <a:pt x="413" y="667"/>
                </a:lnTo>
                <a:lnTo>
                  <a:pt x="424" y="667"/>
                </a:lnTo>
                <a:lnTo>
                  <a:pt x="434" y="667"/>
                </a:lnTo>
                <a:lnTo>
                  <a:pt x="444" y="667"/>
                </a:lnTo>
                <a:lnTo>
                  <a:pt x="454" y="666"/>
                </a:lnTo>
                <a:lnTo>
                  <a:pt x="464" y="665"/>
                </a:lnTo>
                <a:lnTo>
                  <a:pt x="475" y="663"/>
                </a:lnTo>
                <a:lnTo>
                  <a:pt x="484" y="661"/>
                </a:lnTo>
                <a:lnTo>
                  <a:pt x="494" y="659"/>
                </a:lnTo>
                <a:lnTo>
                  <a:pt x="504" y="656"/>
                </a:lnTo>
                <a:lnTo>
                  <a:pt x="514" y="653"/>
                </a:lnTo>
                <a:lnTo>
                  <a:pt x="524" y="650"/>
                </a:lnTo>
                <a:lnTo>
                  <a:pt x="533" y="646"/>
                </a:lnTo>
                <a:lnTo>
                  <a:pt x="542" y="642"/>
                </a:lnTo>
                <a:lnTo>
                  <a:pt x="552" y="638"/>
                </a:lnTo>
                <a:lnTo>
                  <a:pt x="561" y="633"/>
                </a:lnTo>
                <a:lnTo>
                  <a:pt x="569" y="629"/>
                </a:lnTo>
                <a:lnTo>
                  <a:pt x="578" y="623"/>
                </a:lnTo>
                <a:lnTo>
                  <a:pt x="587" y="618"/>
                </a:lnTo>
                <a:lnTo>
                  <a:pt x="595" y="612"/>
                </a:lnTo>
                <a:lnTo>
                  <a:pt x="603" y="606"/>
                </a:lnTo>
                <a:lnTo>
                  <a:pt x="611" y="600"/>
                </a:lnTo>
                <a:lnTo>
                  <a:pt x="618" y="593"/>
                </a:lnTo>
                <a:lnTo>
                  <a:pt x="625" y="586"/>
                </a:lnTo>
                <a:lnTo>
                  <a:pt x="632" y="579"/>
                </a:lnTo>
                <a:lnTo>
                  <a:pt x="639" y="572"/>
                </a:lnTo>
                <a:lnTo>
                  <a:pt x="645" y="564"/>
                </a:lnTo>
                <a:lnTo>
                  <a:pt x="651" y="556"/>
                </a:lnTo>
                <a:lnTo>
                  <a:pt x="657" y="548"/>
                </a:lnTo>
                <a:lnTo>
                  <a:pt x="663" y="540"/>
                </a:lnTo>
                <a:lnTo>
                  <a:pt x="668" y="532"/>
                </a:lnTo>
                <a:lnTo>
                  <a:pt x="673" y="523"/>
                </a:lnTo>
                <a:lnTo>
                  <a:pt x="677" y="515"/>
                </a:lnTo>
                <a:lnTo>
                  <a:pt x="681" y="506"/>
                </a:lnTo>
                <a:lnTo>
                  <a:pt x="685" y="497"/>
                </a:lnTo>
                <a:lnTo>
                  <a:pt x="688" y="488"/>
                </a:lnTo>
                <a:lnTo>
                  <a:pt x="692" y="478"/>
                </a:lnTo>
                <a:lnTo>
                  <a:pt x="695" y="469"/>
                </a:lnTo>
                <a:lnTo>
                  <a:pt x="697" y="460"/>
                </a:lnTo>
                <a:lnTo>
                  <a:pt x="699" y="450"/>
                </a:lnTo>
                <a:lnTo>
                  <a:pt x="700" y="441"/>
                </a:lnTo>
                <a:lnTo>
                  <a:pt x="702" y="431"/>
                </a:lnTo>
                <a:lnTo>
                  <a:pt x="703" y="421"/>
                </a:lnTo>
                <a:lnTo>
                  <a:pt x="703" y="412"/>
                </a:lnTo>
                <a:lnTo>
                  <a:pt x="704" y="402"/>
                </a:lnTo>
                <a:close/>
                <a:moveTo>
                  <a:pt x="644" y="402"/>
                </a:moveTo>
                <a:lnTo>
                  <a:pt x="644" y="393"/>
                </a:lnTo>
                <a:lnTo>
                  <a:pt x="643" y="385"/>
                </a:lnTo>
                <a:lnTo>
                  <a:pt x="643" y="376"/>
                </a:lnTo>
                <a:lnTo>
                  <a:pt x="641" y="368"/>
                </a:lnTo>
                <a:lnTo>
                  <a:pt x="640" y="359"/>
                </a:lnTo>
                <a:lnTo>
                  <a:pt x="638" y="351"/>
                </a:lnTo>
                <a:lnTo>
                  <a:pt x="635" y="343"/>
                </a:lnTo>
                <a:lnTo>
                  <a:pt x="633" y="334"/>
                </a:lnTo>
                <a:lnTo>
                  <a:pt x="629" y="326"/>
                </a:lnTo>
                <a:lnTo>
                  <a:pt x="626" y="318"/>
                </a:lnTo>
                <a:lnTo>
                  <a:pt x="622" y="310"/>
                </a:lnTo>
                <a:lnTo>
                  <a:pt x="618" y="303"/>
                </a:lnTo>
                <a:lnTo>
                  <a:pt x="614" y="295"/>
                </a:lnTo>
                <a:lnTo>
                  <a:pt x="609" y="288"/>
                </a:lnTo>
                <a:lnTo>
                  <a:pt x="604" y="281"/>
                </a:lnTo>
                <a:lnTo>
                  <a:pt x="598" y="274"/>
                </a:lnTo>
                <a:lnTo>
                  <a:pt x="593" y="267"/>
                </a:lnTo>
                <a:lnTo>
                  <a:pt x="587" y="261"/>
                </a:lnTo>
                <a:lnTo>
                  <a:pt x="580" y="255"/>
                </a:lnTo>
                <a:lnTo>
                  <a:pt x="574" y="249"/>
                </a:lnTo>
                <a:lnTo>
                  <a:pt x="567" y="243"/>
                </a:lnTo>
                <a:lnTo>
                  <a:pt x="560" y="237"/>
                </a:lnTo>
                <a:lnTo>
                  <a:pt x="553" y="232"/>
                </a:lnTo>
                <a:lnTo>
                  <a:pt x="545" y="227"/>
                </a:lnTo>
                <a:lnTo>
                  <a:pt x="538" y="223"/>
                </a:lnTo>
                <a:lnTo>
                  <a:pt x="530" y="219"/>
                </a:lnTo>
                <a:lnTo>
                  <a:pt x="522" y="215"/>
                </a:lnTo>
                <a:lnTo>
                  <a:pt x="514" y="211"/>
                </a:lnTo>
                <a:lnTo>
                  <a:pt x="505" y="207"/>
                </a:lnTo>
                <a:lnTo>
                  <a:pt x="497" y="204"/>
                </a:lnTo>
                <a:lnTo>
                  <a:pt x="488" y="202"/>
                </a:lnTo>
                <a:lnTo>
                  <a:pt x="480" y="199"/>
                </a:lnTo>
                <a:lnTo>
                  <a:pt x="471" y="197"/>
                </a:lnTo>
                <a:lnTo>
                  <a:pt x="462" y="196"/>
                </a:lnTo>
                <a:lnTo>
                  <a:pt x="453" y="194"/>
                </a:lnTo>
                <a:lnTo>
                  <a:pt x="444" y="193"/>
                </a:lnTo>
                <a:lnTo>
                  <a:pt x="435" y="193"/>
                </a:lnTo>
                <a:lnTo>
                  <a:pt x="426" y="193"/>
                </a:lnTo>
                <a:lnTo>
                  <a:pt x="417" y="193"/>
                </a:lnTo>
                <a:lnTo>
                  <a:pt x="408" y="193"/>
                </a:lnTo>
                <a:lnTo>
                  <a:pt x="399" y="194"/>
                </a:lnTo>
                <a:lnTo>
                  <a:pt x="390" y="195"/>
                </a:lnTo>
                <a:lnTo>
                  <a:pt x="381" y="197"/>
                </a:lnTo>
                <a:lnTo>
                  <a:pt x="372" y="198"/>
                </a:lnTo>
                <a:lnTo>
                  <a:pt x="363" y="201"/>
                </a:lnTo>
                <a:lnTo>
                  <a:pt x="355" y="203"/>
                </a:lnTo>
                <a:lnTo>
                  <a:pt x="346" y="206"/>
                </a:lnTo>
                <a:lnTo>
                  <a:pt x="338" y="209"/>
                </a:lnTo>
                <a:lnTo>
                  <a:pt x="329" y="213"/>
                </a:lnTo>
                <a:lnTo>
                  <a:pt x="321" y="216"/>
                </a:lnTo>
                <a:lnTo>
                  <a:pt x="313" y="221"/>
                </a:lnTo>
                <a:lnTo>
                  <a:pt x="306" y="225"/>
                </a:lnTo>
                <a:lnTo>
                  <a:pt x="298" y="230"/>
                </a:lnTo>
                <a:lnTo>
                  <a:pt x="291" y="235"/>
                </a:lnTo>
                <a:lnTo>
                  <a:pt x="284" y="240"/>
                </a:lnTo>
                <a:lnTo>
                  <a:pt x="277" y="246"/>
                </a:lnTo>
                <a:lnTo>
                  <a:pt x="270" y="252"/>
                </a:lnTo>
                <a:lnTo>
                  <a:pt x="264" y="258"/>
                </a:lnTo>
                <a:lnTo>
                  <a:pt x="258" y="264"/>
                </a:lnTo>
                <a:lnTo>
                  <a:pt x="252" y="271"/>
                </a:lnTo>
                <a:lnTo>
                  <a:pt x="246" y="277"/>
                </a:lnTo>
                <a:lnTo>
                  <a:pt x="241" y="284"/>
                </a:lnTo>
                <a:lnTo>
                  <a:pt x="236" y="292"/>
                </a:lnTo>
                <a:lnTo>
                  <a:pt x="232" y="299"/>
                </a:lnTo>
                <a:lnTo>
                  <a:pt x="227" y="307"/>
                </a:lnTo>
                <a:lnTo>
                  <a:pt x="223" y="314"/>
                </a:lnTo>
                <a:lnTo>
                  <a:pt x="220" y="322"/>
                </a:lnTo>
                <a:lnTo>
                  <a:pt x="216" y="330"/>
                </a:lnTo>
                <a:lnTo>
                  <a:pt x="213" y="338"/>
                </a:lnTo>
                <a:lnTo>
                  <a:pt x="211" y="347"/>
                </a:lnTo>
                <a:lnTo>
                  <a:pt x="209" y="355"/>
                </a:lnTo>
                <a:lnTo>
                  <a:pt x="207" y="363"/>
                </a:lnTo>
                <a:lnTo>
                  <a:pt x="205" y="372"/>
                </a:lnTo>
                <a:lnTo>
                  <a:pt x="204" y="380"/>
                </a:lnTo>
                <a:lnTo>
                  <a:pt x="203" y="389"/>
                </a:lnTo>
                <a:lnTo>
                  <a:pt x="203" y="398"/>
                </a:lnTo>
                <a:lnTo>
                  <a:pt x="203" y="406"/>
                </a:lnTo>
                <a:lnTo>
                  <a:pt x="203" y="415"/>
                </a:lnTo>
                <a:lnTo>
                  <a:pt x="204" y="423"/>
                </a:lnTo>
                <a:lnTo>
                  <a:pt x="205" y="432"/>
                </a:lnTo>
                <a:lnTo>
                  <a:pt x="207" y="440"/>
                </a:lnTo>
                <a:lnTo>
                  <a:pt x="209" y="449"/>
                </a:lnTo>
                <a:lnTo>
                  <a:pt x="211" y="457"/>
                </a:lnTo>
                <a:lnTo>
                  <a:pt x="213" y="465"/>
                </a:lnTo>
                <a:lnTo>
                  <a:pt x="216" y="473"/>
                </a:lnTo>
                <a:lnTo>
                  <a:pt x="220" y="481"/>
                </a:lnTo>
                <a:lnTo>
                  <a:pt x="223" y="489"/>
                </a:lnTo>
                <a:lnTo>
                  <a:pt x="227" y="497"/>
                </a:lnTo>
                <a:lnTo>
                  <a:pt x="232" y="505"/>
                </a:lnTo>
                <a:lnTo>
                  <a:pt x="236" y="512"/>
                </a:lnTo>
                <a:lnTo>
                  <a:pt x="241" y="519"/>
                </a:lnTo>
                <a:lnTo>
                  <a:pt x="246" y="526"/>
                </a:lnTo>
                <a:lnTo>
                  <a:pt x="252" y="533"/>
                </a:lnTo>
                <a:lnTo>
                  <a:pt x="258" y="540"/>
                </a:lnTo>
                <a:lnTo>
                  <a:pt x="264" y="546"/>
                </a:lnTo>
                <a:lnTo>
                  <a:pt x="270" y="552"/>
                </a:lnTo>
                <a:lnTo>
                  <a:pt x="277" y="558"/>
                </a:lnTo>
                <a:lnTo>
                  <a:pt x="284" y="564"/>
                </a:lnTo>
                <a:lnTo>
                  <a:pt x="291" y="569"/>
                </a:lnTo>
                <a:lnTo>
                  <a:pt x="298" y="574"/>
                </a:lnTo>
                <a:lnTo>
                  <a:pt x="306" y="579"/>
                </a:lnTo>
                <a:lnTo>
                  <a:pt x="313" y="583"/>
                </a:lnTo>
                <a:lnTo>
                  <a:pt x="321" y="587"/>
                </a:lnTo>
                <a:lnTo>
                  <a:pt x="329" y="591"/>
                </a:lnTo>
                <a:lnTo>
                  <a:pt x="338" y="595"/>
                </a:lnTo>
                <a:lnTo>
                  <a:pt x="346" y="598"/>
                </a:lnTo>
                <a:lnTo>
                  <a:pt x="355" y="601"/>
                </a:lnTo>
                <a:lnTo>
                  <a:pt x="363" y="603"/>
                </a:lnTo>
                <a:lnTo>
                  <a:pt x="372" y="605"/>
                </a:lnTo>
                <a:lnTo>
                  <a:pt x="381" y="607"/>
                </a:lnTo>
                <a:lnTo>
                  <a:pt x="390" y="609"/>
                </a:lnTo>
                <a:lnTo>
                  <a:pt x="399" y="610"/>
                </a:lnTo>
                <a:lnTo>
                  <a:pt x="408" y="611"/>
                </a:lnTo>
                <a:lnTo>
                  <a:pt x="417" y="611"/>
                </a:lnTo>
                <a:lnTo>
                  <a:pt x="426" y="611"/>
                </a:lnTo>
                <a:lnTo>
                  <a:pt x="435" y="611"/>
                </a:lnTo>
                <a:lnTo>
                  <a:pt x="444" y="610"/>
                </a:lnTo>
                <a:lnTo>
                  <a:pt x="453" y="609"/>
                </a:lnTo>
                <a:lnTo>
                  <a:pt x="462" y="608"/>
                </a:lnTo>
                <a:lnTo>
                  <a:pt x="471" y="606"/>
                </a:lnTo>
                <a:lnTo>
                  <a:pt x="480" y="604"/>
                </a:lnTo>
                <a:lnTo>
                  <a:pt x="488" y="602"/>
                </a:lnTo>
                <a:lnTo>
                  <a:pt x="497" y="599"/>
                </a:lnTo>
                <a:lnTo>
                  <a:pt x="505" y="596"/>
                </a:lnTo>
                <a:lnTo>
                  <a:pt x="514" y="593"/>
                </a:lnTo>
                <a:lnTo>
                  <a:pt x="522" y="589"/>
                </a:lnTo>
                <a:lnTo>
                  <a:pt x="530" y="585"/>
                </a:lnTo>
                <a:lnTo>
                  <a:pt x="538" y="581"/>
                </a:lnTo>
                <a:lnTo>
                  <a:pt x="545" y="576"/>
                </a:lnTo>
                <a:lnTo>
                  <a:pt x="553" y="571"/>
                </a:lnTo>
                <a:lnTo>
                  <a:pt x="560" y="566"/>
                </a:lnTo>
                <a:lnTo>
                  <a:pt x="567" y="561"/>
                </a:lnTo>
                <a:lnTo>
                  <a:pt x="574" y="555"/>
                </a:lnTo>
                <a:lnTo>
                  <a:pt x="580" y="549"/>
                </a:lnTo>
                <a:lnTo>
                  <a:pt x="587" y="543"/>
                </a:lnTo>
                <a:lnTo>
                  <a:pt x="593" y="536"/>
                </a:lnTo>
                <a:lnTo>
                  <a:pt x="598" y="530"/>
                </a:lnTo>
                <a:lnTo>
                  <a:pt x="604" y="523"/>
                </a:lnTo>
                <a:lnTo>
                  <a:pt x="609" y="516"/>
                </a:lnTo>
                <a:lnTo>
                  <a:pt x="614" y="508"/>
                </a:lnTo>
                <a:lnTo>
                  <a:pt x="618" y="501"/>
                </a:lnTo>
                <a:lnTo>
                  <a:pt x="622" y="493"/>
                </a:lnTo>
                <a:lnTo>
                  <a:pt x="626" y="485"/>
                </a:lnTo>
                <a:lnTo>
                  <a:pt x="629" y="477"/>
                </a:lnTo>
                <a:lnTo>
                  <a:pt x="633" y="469"/>
                </a:lnTo>
                <a:lnTo>
                  <a:pt x="635" y="461"/>
                </a:lnTo>
                <a:lnTo>
                  <a:pt x="638" y="453"/>
                </a:lnTo>
                <a:lnTo>
                  <a:pt x="640" y="445"/>
                </a:lnTo>
                <a:lnTo>
                  <a:pt x="641" y="436"/>
                </a:lnTo>
                <a:lnTo>
                  <a:pt x="643" y="428"/>
                </a:lnTo>
                <a:lnTo>
                  <a:pt x="643" y="419"/>
                </a:lnTo>
                <a:lnTo>
                  <a:pt x="644" y="410"/>
                </a:lnTo>
                <a:lnTo>
                  <a:pt x="644" y="402"/>
                </a:lnTo>
                <a:close/>
                <a:moveTo>
                  <a:pt x="585" y="402"/>
                </a:moveTo>
                <a:lnTo>
                  <a:pt x="585" y="394"/>
                </a:lnTo>
                <a:lnTo>
                  <a:pt x="584" y="387"/>
                </a:lnTo>
                <a:lnTo>
                  <a:pt x="583" y="380"/>
                </a:lnTo>
                <a:lnTo>
                  <a:pt x="582" y="372"/>
                </a:lnTo>
                <a:lnTo>
                  <a:pt x="580" y="365"/>
                </a:lnTo>
                <a:lnTo>
                  <a:pt x="578" y="358"/>
                </a:lnTo>
                <a:lnTo>
                  <a:pt x="576" y="351"/>
                </a:lnTo>
                <a:lnTo>
                  <a:pt x="573" y="344"/>
                </a:lnTo>
                <a:lnTo>
                  <a:pt x="570" y="337"/>
                </a:lnTo>
                <a:lnTo>
                  <a:pt x="566" y="331"/>
                </a:lnTo>
                <a:lnTo>
                  <a:pt x="562" y="324"/>
                </a:lnTo>
                <a:lnTo>
                  <a:pt x="558" y="318"/>
                </a:lnTo>
                <a:lnTo>
                  <a:pt x="554" y="312"/>
                </a:lnTo>
                <a:lnTo>
                  <a:pt x="549" y="306"/>
                </a:lnTo>
                <a:lnTo>
                  <a:pt x="544" y="300"/>
                </a:lnTo>
                <a:lnTo>
                  <a:pt x="539" y="295"/>
                </a:lnTo>
                <a:lnTo>
                  <a:pt x="533" y="290"/>
                </a:lnTo>
                <a:lnTo>
                  <a:pt x="528" y="285"/>
                </a:lnTo>
                <a:lnTo>
                  <a:pt x="522" y="280"/>
                </a:lnTo>
                <a:lnTo>
                  <a:pt x="515" y="276"/>
                </a:lnTo>
                <a:lnTo>
                  <a:pt x="509" y="272"/>
                </a:lnTo>
                <a:lnTo>
                  <a:pt x="502" y="268"/>
                </a:lnTo>
                <a:lnTo>
                  <a:pt x="495" y="265"/>
                </a:lnTo>
                <a:lnTo>
                  <a:pt x="488" y="262"/>
                </a:lnTo>
                <a:lnTo>
                  <a:pt x="481" y="259"/>
                </a:lnTo>
                <a:lnTo>
                  <a:pt x="473" y="256"/>
                </a:lnTo>
                <a:lnTo>
                  <a:pt x="466" y="254"/>
                </a:lnTo>
                <a:lnTo>
                  <a:pt x="458" y="253"/>
                </a:lnTo>
                <a:lnTo>
                  <a:pt x="451" y="251"/>
                </a:lnTo>
                <a:lnTo>
                  <a:pt x="443" y="250"/>
                </a:lnTo>
                <a:lnTo>
                  <a:pt x="435" y="249"/>
                </a:lnTo>
                <a:lnTo>
                  <a:pt x="428" y="249"/>
                </a:lnTo>
                <a:lnTo>
                  <a:pt x="420" y="249"/>
                </a:lnTo>
                <a:lnTo>
                  <a:pt x="412" y="249"/>
                </a:lnTo>
                <a:lnTo>
                  <a:pt x="404" y="250"/>
                </a:lnTo>
                <a:lnTo>
                  <a:pt x="397" y="251"/>
                </a:lnTo>
                <a:lnTo>
                  <a:pt x="389" y="253"/>
                </a:lnTo>
                <a:lnTo>
                  <a:pt x="381" y="254"/>
                </a:lnTo>
                <a:lnTo>
                  <a:pt x="374" y="256"/>
                </a:lnTo>
                <a:lnTo>
                  <a:pt x="367" y="259"/>
                </a:lnTo>
                <a:lnTo>
                  <a:pt x="359" y="262"/>
                </a:lnTo>
                <a:lnTo>
                  <a:pt x="352" y="265"/>
                </a:lnTo>
                <a:lnTo>
                  <a:pt x="345" y="268"/>
                </a:lnTo>
                <a:lnTo>
                  <a:pt x="339" y="272"/>
                </a:lnTo>
                <a:lnTo>
                  <a:pt x="332" y="276"/>
                </a:lnTo>
                <a:lnTo>
                  <a:pt x="326" y="280"/>
                </a:lnTo>
                <a:lnTo>
                  <a:pt x="320" y="285"/>
                </a:lnTo>
                <a:lnTo>
                  <a:pt x="314" y="290"/>
                </a:lnTo>
                <a:lnTo>
                  <a:pt x="308" y="295"/>
                </a:lnTo>
                <a:lnTo>
                  <a:pt x="303" y="300"/>
                </a:lnTo>
                <a:lnTo>
                  <a:pt x="298" y="306"/>
                </a:lnTo>
                <a:lnTo>
                  <a:pt x="293" y="312"/>
                </a:lnTo>
                <a:lnTo>
                  <a:pt x="289" y="318"/>
                </a:lnTo>
                <a:lnTo>
                  <a:pt x="285" y="324"/>
                </a:lnTo>
                <a:lnTo>
                  <a:pt x="281" y="331"/>
                </a:lnTo>
                <a:lnTo>
                  <a:pt x="278" y="337"/>
                </a:lnTo>
                <a:lnTo>
                  <a:pt x="274" y="344"/>
                </a:lnTo>
                <a:lnTo>
                  <a:pt x="272" y="351"/>
                </a:lnTo>
                <a:lnTo>
                  <a:pt x="269" y="358"/>
                </a:lnTo>
                <a:lnTo>
                  <a:pt x="267" y="365"/>
                </a:lnTo>
                <a:lnTo>
                  <a:pt x="266" y="372"/>
                </a:lnTo>
                <a:lnTo>
                  <a:pt x="264" y="380"/>
                </a:lnTo>
                <a:lnTo>
                  <a:pt x="263" y="387"/>
                </a:lnTo>
                <a:lnTo>
                  <a:pt x="263" y="394"/>
                </a:lnTo>
                <a:lnTo>
                  <a:pt x="263" y="402"/>
                </a:lnTo>
                <a:lnTo>
                  <a:pt x="263" y="409"/>
                </a:lnTo>
                <a:lnTo>
                  <a:pt x="263" y="417"/>
                </a:lnTo>
                <a:lnTo>
                  <a:pt x="264" y="424"/>
                </a:lnTo>
                <a:lnTo>
                  <a:pt x="266" y="431"/>
                </a:lnTo>
                <a:lnTo>
                  <a:pt x="267" y="438"/>
                </a:lnTo>
                <a:lnTo>
                  <a:pt x="269" y="446"/>
                </a:lnTo>
                <a:lnTo>
                  <a:pt x="272" y="453"/>
                </a:lnTo>
                <a:lnTo>
                  <a:pt x="274" y="459"/>
                </a:lnTo>
                <a:lnTo>
                  <a:pt x="278" y="466"/>
                </a:lnTo>
                <a:lnTo>
                  <a:pt x="281" y="473"/>
                </a:lnTo>
                <a:lnTo>
                  <a:pt x="285" y="479"/>
                </a:lnTo>
                <a:lnTo>
                  <a:pt x="289" y="486"/>
                </a:lnTo>
                <a:lnTo>
                  <a:pt x="293" y="492"/>
                </a:lnTo>
                <a:lnTo>
                  <a:pt x="298" y="498"/>
                </a:lnTo>
                <a:lnTo>
                  <a:pt x="303" y="503"/>
                </a:lnTo>
                <a:lnTo>
                  <a:pt x="308" y="509"/>
                </a:lnTo>
                <a:lnTo>
                  <a:pt x="314" y="514"/>
                </a:lnTo>
                <a:lnTo>
                  <a:pt x="320" y="519"/>
                </a:lnTo>
                <a:lnTo>
                  <a:pt x="326" y="523"/>
                </a:lnTo>
                <a:lnTo>
                  <a:pt x="332" y="528"/>
                </a:lnTo>
                <a:lnTo>
                  <a:pt x="339" y="532"/>
                </a:lnTo>
                <a:lnTo>
                  <a:pt x="345" y="535"/>
                </a:lnTo>
                <a:lnTo>
                  <a:pt x="352" y="539"/>
                </a:lnTo>
                <a:lnTo>
                  <a:pt x="359" y="542"/>
                </a:lnTo>
                <a:lnTo>
                  <a:pt x="367" y="545"/>
                </a:lnTo>
                <a:lnTo>
                  <a:pt x="374" y="547"/>
                </a:lnTo>
                <a:lnTo>
                  <a:pt x="381" y="549"/>
                </a:lnTo>
                <a:lnTo>
                  <a:pt x="389" y="551"/>
                </a:lnTo>
                <a:lnTo>
                  <a:pt x="397" y="553"/>
                </a:lnTo>
                <a:lnTo>
                  <a:pt x="404" y="554"/>
                </a:lnTo>
                <a:lnTo>
                  <a:pt x="412" y="554"/>
                </a:lnTo>
                <a:lnTo>
                  <a:pt x="420" y="555"/>
                </a:lnTo>
                <a:lnTo>
                  <a:pt x="428" y="555"/>
                </a:lnTo>
                <a:lnTo>
                  <a:pt x="435" y="554"/>
                </a:lnTo>
                <a:lnTo>
                  <a:pt x="443" y="554"/>
                </a:lnTo>
                <a:lnTo>
                  <a:pt x="451" y="553"/>
                </a:lnTo>
                <a:lnTo>
                  <a:pt x="458" y="551"/>
                </a:lnTo>
                <a:lnTo>
                  <a:pt x="466" y="549"/>
                </a:lnTo>
                <a:lnTo>
                  <a:pt x="473" y="547"/>
                </a:lnTo>
                <a:lnTo>
                  <a:pt x="481" y="545"/>
                </a:lnTo>
                <a:lnTo>
                  <a:pt x="488" y="542"/>
                </a:lnTo>
                <a:lnTo>
                  <a:pt x="495" y="539"/>
                </a:lnTo>
                <a:lnTo>
                  <a:pt x="502" y="535"/>
                </a:lnTo>
                <a:lnTo>
                  <a:pt x="509" y="532"/>
                </a:lnTo>
                <a:lnTo>
                  <a:pt x="515" y="528"/>
                </a:lnTo>
                <a:lnTo>
                  <a:pt x="522" y="523"/>
                </a:lnTo>
                <a:lnTo>
                  <a:pt x="528" y="519"/>
                </a:lnTo>
                <a:lnTo>
                  <a:pt x="533" y="514"/>
                </a:lnTo>
                <a:lnTo>
                  <a:pt x="539" y="509"/>
                </a:lnTo>
                <a:lnTo>
                  <a:pt x="544" y="503"/>
                </a:lnTo>
                <a:lnTo>
                  <a:pt x="549" y="498"/>
                </a:lnTo>
                <a:lnTo>
                  <a:pt x="554" y="492"/>
                </a:lnTo>
                <a:lnTo>
                  <a:pt x="558" y="486"/>
                </a:lnTo>
                <a:lnTo>
                  <a:pt x="562" y="479"/>
                </a:lnTo>
                <a:lnTo>
                  <a:pt x="566" y="473"/>
                </a:lnTo>
                <a:lnTo>
                  <a:pt x="570" y="466"/>
                </a:lnTo>
                <a:lnTo>
                  <a:pt x="573" y="459"/>
                </a:lnTo>
                <a:lnTo>
                  <a:pt x="576" y="453"/>
                </a:lnTo>
                <a:lnTo>
                  <a:pt x="578" y="446"/>
                </a:lnTo>
                <a:lnTo>
                  <a:pt x="580" y="438"/>
                </a:lnTo>
                <a:lnTo>
                  <a:pt x="582" y="431"/>
                </a:lnTo>
                <a:lnTo>
                  <a:pt x="583" y="424"/>
                </a:lnTo>
                <a:lnTo>
                  <a:pt x="584" y="417"/>
                </a:lnTo>
                <a:lnTo>
                  <a:pt x="585" y="409"/>
                </a:lnTo>
                <a:lnTo>
                  <a:pt x="585" y="402"/>
                </a:lnTo>
                <a:close/>
                <a:moveTo>
                  <a:pt x="478" y="546"/>
                </a:moveTo>
                <a:lnTo>
                  <a:pt x="486" y="543"/>
                </a:lnTo>
                <a:lnTo>
                  <a:pt x="493" y="540"/>
                </a:lnTo>
                <a:lnTo>
                  <a:pt x="500" y="536"/>
                </a:lnTo>
                <a:lnTo>
                  <a:pt x="507" y="533"/>
                </a:lnTo>
                <a:lnTo>
                  <a:pt x="513" y="529"/>
                </a:lnTo>
                <a:lnTo>
                  <a:pt x="520" y="524"/>
                </a:lnTo>
                <a:lnTo>
                  <a:pt x="526" y="520"/>
                </a:lnTo>
                <a:lnTo>
                  <a:pt x="532" y="515"/>
                </a:lnTo>
                <a:lnTo>
                  <a:pt x="538" y="510"/>
                </a:lnTo>
                <a:lnTo>
                  <a:pt x="543" y="504"/>
                </a:lnTo>
                <a:lnTo>
                  <a:pt x="548" y="499"/>
                </a:lnTo>
                <a:lnTo>
                  <a:pt x="553" y="493"/>
                </a:lnTo>
                <a:lnTo>
                  <a:pt x="558" y="487"/>
                </a:lnTo>
                <a:lnTo>
                  <a:pt x="562" y="480"/>
                </a:lnTo>
                <a:lnTo>
                  <a:pt x="566" y="474"/>
                </a:lnTo>
                <a:lnTo>
                  <a:pt x="569" y="467"/>
                </a:lnTo>
                <a:lnTo>
                  <a:pt x="573" y="460"/>
                </a:lnTo>
                <a:lnTo>
                  <a:pt x="575" y="453"/>
                </a:lnTo>
                <a:lnTo>
                  <a:pt x="578" y="446"/>
                </a:lnTo>
                <a:lnTo>
                  <a:pt x="580" y="439"/>
                </a:lnTo>
                <a:lnTo>
                  <a:pt x="582" y="432"/>
                </a:lnTo>
                <a:lnTo>
                  <a:pt x="583" y="424"/>
                </a:lnTo>
                <a:lnTo>
                  <a:pt x="584" y="417"/>
                </a:lnTo>
                <a:lnTo>
                  <a:pt x="585" y="409"/>
                </a:lnTo>
                <a:lnTo>
                  <a:pt x="585" y="402"/>
                </a:lnTo>
                <a:moveTo>
                  <a:pt x="813" y="402"/>
                </a:moveTo>
                <a:lnTo>
                  <a:pt x="813" y="398"/>
                </a:lnTo>
                <a:lnTo>
                  <a:pt x="812" y="395"/>
                </a:lnTo>
                <a:lnTo>
                  <a:pt x="811" y="392"/>
                </a:lnTo>
                <a:lnTo>
                  <a:pt x="810" y="388"/>
                </a:lnTo>
                <a:lnTo>
                  <a:pt x="808" y="385"/>
                </a:lnTo>
                <a:lnTo>
                  <a:pt x="806" y="382"/>
                </a:lnTo>
                <a:lnTo>
                  <a:pt x="804" y="380"/>
                </a:lnTo>
                <a:lnTo>
                  <a:pt x="802" y="377"/>
                </a:lnTo>
                <a:lnTo>
                  <a:pt x="799" y="375"/>
                </a:lnTo>
                <a:lnTo>
                  <a:pt x="796" y="373"/>
                </a:lnTo>
                <a:lnTo>
                  <a:pt x="793" y="371"/>
                </a:lnTo>
                <a:lnTo>
                  <a:pt x="789" y="370"/>
                </a:lnTo>
                <a:lnTo>
                  <a:pt x="786" y="369"/>
                </a:lnTo>
                <a:lnTo>
                  <a:pt x="782" y="368"/>
                </a:lnTo>
                <a:lnTo>
                  <a:pt x="778" y="368"/>
                </a:lnTo>
                <a:lnTo>
                  <a:pt x="775" y="368"/>
                </a:lnTo>
                <a:lnTo>
                  <a:pt x="771" y="369"/>
                </a:lnTo>
                <a:lnTo>
                  <a:pt x="768" y="369"/>
                </a:lnTo>
                <a:lnTo>
                  <a:pt x="764" y="371"/>
                </a:lnTo>
                <a:lnTo>
                  <a:pt x="761" y="372"/>
                </a:lnTo>
                <a:lnTo>
                  <a:pt x="758" y="374"/>
                </a:lnTo>
                <a:lnTo>
                  <a:pt x="755" y="376"/>
                </a:lnTo>
                <a:lnTo>
                  <a:pt x="752" y="378"/>
                </a:lnTo>
                <a:lnTo>
                  <a:pt x="750" y="381"/>
                </a:lnTo>
                <a:lnTo>
                  <a:pt x="748" y="384"/>
                </a:lnTo>
                <a:lnTo>
                  <a:pt x="746" y="387"/>
                </a:lnTo>
                <a:lnTo>
                  <a:pt x="744" y="390"/>
                </a:lnTo>
                <a:lnTo>
                  <a:pt x="743" y="393"/>
                </a:lnTo>
                <a:lnTo>
                  <a:pt x="742" y="397"/>
                </a:lnTo>
                <a:lnTo>
                  <a:pt x="742" y="400"/>
                </a:lnTo>
                <a:lnTo>
                  <a:pt x="742" y="404"/>
                </a:lnTo>
                <a:lnTo>
                  <a:pt x="742" y="407"/>
                </a:lnTo>
                <a:lnTo>
                  <a:pt x="743" y="410"/>
                </a:lnTo>
                <a:lnTo>
                  <a:pt x="744" y="414"/>
                </a:lnTo>
                <a:lnTo>
                  <a:pt x="746" y="417"/>
                </a:lnTo>
                <a:lnTo>
                  <a:pt x="748" y="420"/>
                </a:lnTo>
                <a:lnTo>
                  <a:pt x="750" y="423"/>
                </a:lnTo>
                <a:lnTo>
                  <a:pt x="752" y="425"/>
                </a:lnTo>
                <a:lnTo>
                  <a:pt x="755" y="428"/>
                </a:lnTo>
                <a:lnTo>
                  <a:pt x="758" y="430"/>
                </a:lnTo>
                <a:lnTo>
                  <a:pt x="761" y="432"/>
                </a:lnTo>
                <a:lnTo>
                  <a:pt x="764" y="433"/>
                </a:lnTo>
                <a:lnTo>
                  <a:pt x="768" y="434"/>
                </a:lnTo>
                <a:lnTo>
                  <a:pt x="771" y="435"/>
                </a:lnTo>
                <a:lnTo>
                  <a:pt x="775" y="435"/>
                </a:lnTo>
                <a:lnTo>
                  <a:pt x="778" y="436"/>
                </a:lnTo>
                <a:lnTo>
                  <a:pt x="782" y="435"/>
                </a:lnTo>
                <a:lnTo>
                  <a:pt x="786" y="435"/>
                </a:lnTo>
                <a:lnTo>
                  <a:pt x="789" y="434"/>
                </a:lnTo>
                <a:lnTo>
                  <a:pt x="793" y="432"/>
                </a:lnTo>
                <a:lnTo>
                  <a:pt x="796" y="431"/>
                </a:lnTo>
                <a:lnTo>
                  <a:pt x="799" y="429"/>
                </a:lnTo>
                <a:lnTo>
                  <a:pt x="802" y="427"/>
                </a:lnTo>
                <a:lnTo>
                  <a:pt x="804" y="424"/>
                </a:lnTo>
                <a:lnTo>
                  <a:pt x="806" y="421"/>
                </a:lnTo>
                <a:lnTo>
                  <a:pt x="808" y="418"/>
                </a:lnTo>
                <a:lnTo>
                  <a:pt x="810" y="415"/>
                </a:lnTo>
                <a:lnTo>
                  <a:pt x="811" y="412"/>
                </a:lnTo>
                <a:lnTo>
                  <a:pt x="812" y="409"/>
                </a:lnTo>
                <a:lnTo>
                  <a:pt x="813" y="405"/>
                </a:lnTo>
                <a:lnTo>
                  <a:pt x="813" y="402"/>
                </a:lnTo>
                <a:close/>
              </a:path>
            </a:pathLst>
          </a:custGeom>
          <a:noFill/>
          <a:ln w="0" cap="sq">
            <a:solidFill>
              <a:srgbClr val="232730"/>
            </a:solidFill>
            <a:prstDash val="solid"/>
            <a:miter lim="1000000"/>
          </a:ln>
        </p:spPr>
        <p:txBody>
          <a:bodyPr rtlCol="0"/>
          <a:p>
            <a:pPr algn="ctr"/>
            <a:endParaRPr lang="zh-CN" altLang="en-US"/>
          </a:p>
        </p:txBody>
      </p:sp>
      <p:pic>
        <p:nvPicPr>
          <p:cNvPr id="7514" name="picture 7514"/>
          <p:cNvPicPr>
            <a:picLocks noChangeAspect="1"/>
          </p:cNvPicPr>
          <p:nvPr/>
        </p:nvPicPr>
        <p:blipFill>
          <a:blip r:embed="rId19"/>
          <a:stretch>
            <a:fillRect/>
          </a:stretch>
        </p:blipFill>
        <p:spPr>
          <a:xfrm rot="21600000">
            <a:off x="2769192" y="8653333"/>
            <a:ext cx="48364" cy="51776"/>
          </a:xfrm>
          <a:prstGeom prst="rect">
            <a:avLst/>
          </a:prstGeom>
        </p:spPr>
      </p:pic>
      <p:sp>
        <p:nvSpPr>
          <p:cNvPr id="7516" name="textbox 7516"/>
          <p:cNvSpPr/>
          <p:nvPr/>
        </p:nvSpPr>
        <p:spPr>
          <a:xfrm rot="18480000">
            <a:off x="2946201" y="8309772"/>
            <a:ext cx="117475" cy="72389"/>
          </a:xfrm>
          <a:prstGeom prst="rect">
            <a:avLst/>
          </a:prstGeom>
          <a:noFill/>
          <a:ln w="0" cap="flat">
            <a:noFill/>
            <a:prstDash val="solid"/>
            <a:miter lim="0"/>
          </a:ln>
        </p:spPr>
        <p:txBody>
          <a:bodyPr vert="horz" wrap="square" lIns="0" tIns="0" rIns="0" bIns="0"/>
          <a:p>
            <a:pPr algn="l" rtl="0" eaLnBrk="0">
              <a:lnSpc>
                <a:spcPct val="83000"/>
              </a:lnSpc>
            </a:pPr>
            <a:endParaRPr sz="100" dirty="0">
              <a:latin typeface="Arial" panose="020B0604020202020204"/>
              <a:ea typeface="Arial" panose="020B0604020202020204"/>
              <a:cs typeface="Arial" panose="020B0604020202020204"/>
            </a:endParaRPr>
          </a:p>
          <a:p>
            <a:pPr marL="12700" algn="l" rtl="0" eaLnBrk="0">
              <a:lnSpc>
                <a:spcPts val="365"/>
              </a:lnSpc>
            </a:pPr>
            <a:r>
              <a:rPr sz="400" kern="0" spc="30" dirty="0">
                <a:solidFill>
                  <a:srgbClr val="232730">
                    <a:alpha val="100000"/>
                  </a:srgbClr>
                </a:solidFill>
                <a:latin typeface="仿宋" panose="02010609060101010101" charset="-122"/>
                <a:ea typeface="仿宋" panose="02010609060101010101" charset="-122"/>
                <a:cs typeface="仿宋" panose="02010609060101010101" charset="-122"/>
              </a:rPr>
              <a:t>4</a:t>
            </a:r>
            <a:r>
              <a:rPr sz="400" kern="0" spc="30" dirty="0">
                <a:solidFill>
                  <a:srgbClr val="232730">
                    <a:alpha val="100000"/>
                  </a:srgbClr>
                </a:solidFill>
                <a:latin typeface="仿宋" panose="02010609060101010101" charset="-122"/>
                <a:ea typeface="仿宋" panose="02010609060101010101" charset="-122"/>
                <a:cs typeface="仿宋" panose="02010609060101010101" charset="-122"/>
              </a:rPr>
              <a:t> </a:t>
            </a:r>
            <a:r>
              <a:rPr sz="400" kern="0" spc="30" dirty="0">
                <a:solidFill>
                  <a:srgbClr val="232730">
                    <a:alpha val="100000"/>
                  </a:srgbClr>
                </a:solidFill>
                <a:latin typeface="仿宋" panose="02010609060101010101" charset="-122"/>
                <a:ea typeface="仿宋" panose="02010609060101010101" charset="-122"/>
                <a:cs typeface="仿宋" panose="02010609060101010101" charset="-122"/>
              </a:rPr>
              <a:t>2</a:t>
            </a:r>
            <a:endParaRPr sz="400" dirty="0">
              <a:latin typeface="仿宋" panose="02010609060101010101" charset="-122"/>
              <a:ea typeface="仿宋" panose="02010609060101010101" charset="-122"/>
              <a:cs typeface="仿宋" panose="02010609060101010101" charset="-122"/>
            </a:endParaRPr>
          </a:p>
        </p:txBody>
      </p:sp>
      <p:sp>
        <p:nvSpPr>
          <p:cNvPr id="7524" name="path 7524"/>
          <p:cNvSpPr/>
          <p:nvPr/>
        </p:nvSpPr>
        <p:spPr>
          <a:xfrm>
            <a:off x="2544495" y="8875443"/>
            <a:ext cx="45110" cy="42787"/>
          </a:xfrm>
          <a:custGeom>
            <a:avLst/>
            <a:gdLst/>
            <a:ahLst/>
            <a:cxnLst/>
            <a:rect l="0" t="0" r="0" b="0"/>
            <a:pathLst>
              <a:path w="71" h="67">
                <a:moveTo>
                  <a:pt x="71" y="33"/>
                </a:moveTo>
                <a:lnTo>
                  <a:pt x="70" y="30"/>
                </a:lnTo>
                <a:lnTo>
                  <a:pt x="70" y="26"/>
                </a:lnTo>
                <a:lnTo>
                  <a:pt x="69" y="23"/>
                </a:lnTo>
                <a:lnTo>
                  <a:pt x="68" y="20"/>
                </a:lnTo>
                <a:lnTo>
                  <a:pt x="66" y="17"/>
                </a:lnTo>
                <a:lnTo>
                  <a:pt x="64" y="14"/>
                </a:lnTo>
                <a:lnTo>
                  <a:pt x="62" y="11"/>
                </a:lnTo>
                <a:lnTo>
                  <a:pt x="59" y="8"/>
                </a:lnTo>
                <a:lnTo>
                  <a:pt x="56" y="6"/>
                </a:lnTo>
                <a:lnTo>
                  <a:pt x="53" y="4"/>
                </a:lnTo>
                <a:lnTo>
                  <a:pt x="50" y="3"/>
                </a:lnTo>
                <a:lnTo>
                  <a:pt x="47" y="1"/>
                </a:lnTo>
                <a:lnTo>
                  <a:pt x="43" y="0"/>
                </a:lnTo>
                <a:lnTo>
                  <a:pt x="40" y="0"/>
                </a:lnTo>
                <a:lnTo>
                  <a:pt x="36" y="0"/>
                </a:lnTo>
                <a:lnTo>
                  <a:pt x="32" y="0"/>
                </a:lnTo>
                <a:lnTo>
                  <a:pt x="29" y="0"/>
                </a:lnTo>
                <a:lnTo>
                  <a:pt x="25" y="1"/>
                </a:lnTo>
                <a:lnTo>
                  <a:pt x="22" y="2"/>
                </a:lnTo>
                <a:lnTo>
                  <a:pt x="18" y="4"/>
                </a:lnTo>
                <a:lnTo>
                  <a:pt x="15" y="5"/>
                </a:lnTo>
                <a:lnTo>
                  <a:pt x="12" y="7"/>
                </a:lnTo>
                <a:lnTo>
                  <a:pt x="10" y="10"/>
                </a:lnTo>
                <a:lnTo>
                  <a:pt x="7" y="12"/>
                </a:lnTo>
                <a:lnTo>
                  <a:pt x="5" y="15"/>
                </a:lnTo>
                <a:lnTo>
                  <a:pt x="3" y="18"/>
                </a:lnTo>
                <a:lnTo>
                  <a:pt x="2" y="21"/>
                </a:lnTo>
                <a:lnTo>
                  <a:pt x="1" y="25"/>
                </a:lnTo>
                <a:lnTo>
                  <a:pt x="0" y="28"/>
                </a:lnTo>
                <a:lnTo>
                  <a:pt x="0" y="31"/>
                </a:lnTo>
                <a:lnTo>
                  <a:pt x="0" y="35"/>
                </a:lnTo>
                <a:lnTo>
                  <a:pt x="0" y="38"/>
                </a:lnTo>
                <a:lnTo>
                  <a:pt x="1" y="42"/>
                </a:lnTo>
                <a:lnTo>
                  <a:pt x="2" y="45"/>
                </a:lnTo>
                <a:lnTo>
                  <a:pt x="3" y="48"/>
                </a:lnTo>
                <a:lnTo>
                  <a:pt x="5" y="51"/>
                </a:lnTo>
                <a:lnTo>
                  <a:pt x="7" y="54"/>
                </a:lnTo>
                <a:lnTo>
                  <a:pt x="10" y="57"/>
                </a:lnTo>
                <a:lnTo>
                  <a:pt x="12" y="59"/>
                </a:lnTo>
                <a:lnTo>
                  <a:pt x="15" y="61"/>
                </a:lnTo>
                <a:lnTo>
                  <a:pt x="18" y="63"/>
                </a:lnTo>
                <a:lnTo>
                  <a:pt x="22" y="64"/>
                </a:lnTo>
                <a:lnTo>
                  <a:pt x="25" y="66"/>
                </a:lnTo>
                <a:lnTo>
                  <a:pt x="29" y="66"/>
                </a:lnTo>
                <a:lnTo>
                  <a:pt x="32" y="67"/>
                </a:lnTo>
                <a:lnTo>
                  <a:pt x="36" y="67"/>
                </a:lnTo>
                <a:lnTo>
                  <a:pt x="40" y="67"/>
                </a:lnTo>
                <a:lnTo>
                  <a:pt x="43" y="66"/>
                </a:lnTo>
                <a:lnTo>
                  <a:pt x="47" y="65"/>
                </a:lnTo>
                <a:lnTo>
                  <a:pt x="50" y="64"/>
                </a:lnTo>
                <a:lnTo>
                  <a:pt x="53" y="62"/>
                </a:lnTo>
                <a:lnTo>
                  <a:pt x="56" y="60"/>
                </a:lnTo>
                <a:lnTo>
                  <a:pt x="59" y="58"/>
                </a:lnTo>
                <a:lnTo>
                  <a:pt x="62" y="55"/>
                </a:lnTo>
                <a:lnTo>
                  <a:pt x="64" y="53"/>
                </a:lnTo>
                <a:lnTo>
                  <a:pt x="66" y="50"/>
                </a:lnTo>
                <a:lnTo>
                  <a:pt x="68" y="47"/>
                </a:lnTo>
                <a:lnTo>
                  <a:pt x="69" y="43"/>
                </a:lnTo>
                <a:lnTo>
                  <a:pt x="70" y="40"/>
                </a:lnTo>
                <a:lnTo>
                  <a:pt x="70" y="37"/>
                </a:lnTo>
                <a:lnTo>
                  <a:pt x="71" y="33"/>
                </a:lnTo>
                <a:close/>
              </a:path>
            </a:pathLst>
          </a:custGeom>
          <a:noFill/>
          <a:ln w="0" cap="sq">
            <a:solidFill>
              <a:srgbClr val="232730"/>
            </a:solidFill>
            <a:prstDash val="solid"/>
            <a:miter lim="1000000"/>
          </a:ln>
        </p:spPr>
        <p:txBody>
          <a:bodyPr rtlCol="0"/>
          <a:p>
            <a:pPr algn="ctr"/>
            <a:endParaRPr lang="zh-CN" altLang="en-US"/>
          </a:p>
        </p:txBody>
      </p:sp>
      <p:graphicFrame>
        <p:nvGraphicFramePr>
          <p:cNvPr id="7526" name="table 7526"/>
          <p:cNvGraphicFramePr>
            <a:graphicFrameLocks noGrp="1"/>
          </p:cNvGraphicFramePr>
          <p:nvPr/>
        </p:nvGraphicFramePr>
        <p:xfrm>
          <a:off x="2544495" y="8875443"/>
          <a:ext cx="471804" cy="656590"/>
        </p:xfrm>
        <a:graphic>
          <a:graphicData uri="http://schemas.openxmlformats.org/drawingml/2006/table">
            <a:tbl>
              <a:tblPr/>
              <a:tblGrid>
                <a:gridCol w="471804"/>
              </a:tblGrid>
              <a:tr h="653415">
                <a:tc>
                  <a:txBody>
                    <a:bodyPr/>
                    <a:p>
                      <a:pPr algn="l" rtl="0" eaLnBrk="0">
                        <a:lnSpc>
                          <a:spcPct val="130000"/>
                        </a:lnSpc>
                      </a:pPr>
                      <a:endParaRPr sz="1000" dirty="0">
                        <a:latin typeface="Arial" panose="020B0604020202020204"/>
                        <a:ea typeface="Arial" panose="020B0604020202020204"/>
                        <a:cs typeface="Arial" panose="020B0604020202020204"/>
                      </a:endParaRPr>
                    </a:p>
                    <a:p>
                      <a:pPr algn="l" rtl="0" eaLnBrk="0">
                        <a:lnSpc>
                          <a:spcPct val="130000"/>
                        </a:lnSpc>
                      </a:pPr>
                      <a:endParaRPr sz="1000" dirty="0">
                        <a:latin typeface="Arial" panose="020B0604020202020204"/>
                        <a:ea typeface="Arial" panose="020B0604020202020204"/>
                        <a:cs typeface="Arial" panose="020B0604020202020204"/>
                      </a:endParaRPr>
                    </a:p>
                    <a:p>
                      <a:pPr algn="l" rtl="0" eaLnBrk="0">
                        <a:lnSpc>
                          <a:spcPct val="131000"/>
                        </a:lnSpc>
                      </a:pPr>
                      <a:endParaRPr sz="1000" dirty="0">
                        <a:latin typeface="Arial" panose="020B0604020202020204"/>
                        <a:ea typeface="Arial" panose="020B0604020202020204"/>
                        <a:cs typeface="Arial" panose="020B0604020202020204"/>
                      </a:endParaRPr>
                    </a:p>
                    <a:p>
                      <a:pPr marL="186690" algn="l" rtl="0" eaLnBrk="0">
                        <a:lnSpc>
                          <a:spcPct val="74000"/>
                        </a:lnSpc>
                        <a:spcBef>
                          <a:spcPts val="5"/>
                        </a:spcBef>
                      </a:pPr>
                      <a:r>
                        <a:rPr sz="400" kern="0" spc="40" dirty="0">
                          <a:solidFill>
                            <a:srgbClr val="232730">
                              <a:alpha val="100000"/>
                            </a:srgbClr>
                          </a:solidFill>
                          <a:latin typeface="仿宋" panose="02010609060101010101" charset="-122"/>
                          <a:ea typeface="仿宋" panose="02010609060101010101" charset="-122"/>
                          <a:cs typeface="仿宋" panose="02010609060101010101" charset="-122"/>
                        </a:rPr>
                        <a:t>41.7</a:t>
                      </a:r>
                      <a:endParaRPr sz="400" dirty="0">
                        <a:latin typeface="仿宋" panose="02010609060101010101" charset="-122"/>
                        <a:ea typeface="仿宋" panose="02010609060101010101" charset="-122"/>
                        <a:cs typeface="仿宋" panose="02010609060101010101" charset="-122"/>
                      </a:endParaRPr>
                    </a:p>
                  </a:txBody>
                  <a:tcPr marL="0" marR="0" marT="0" marB="0" vert="horz">
                    <a:lnL w="3175" cap="flat" cmpd="sng" algn="ctr">
                      <a:solidFill>
                        <a:srgbClr val="232730"/>
                      </a:solidFill>
                      <a:prstDash val="solid"/>
                      <a:round/>
                      <a:headEnd type="none" w="med" len="med"/>
                      <a:tailEnd type="none" w="med" len="med"/>
                    </a:lnL>
                    <a:lnR w="3175" cap="flat" cmpd="sng" algn="ctr">
                      <a:solidFill>
                        <a:srgbClr val="232730"/>
                      </a:solidFill>
                      <a:prstDash val="solid"/>
                      <a:round/>
                      <a:headEnd type="none" w="med" len="med"/>
                      <a:tailEnd type="none" w="med" len="med"/>
                    </a:lnR>
                    <a:lnT w="3175" cap="flat" cmpd="sng" algn="ctr">
                      <a:solidFill>
                        <a:srgbClr val="232730"/>
                      </a:solidFill>
                      <a:prstDash val="solid"/>
                      <a:round/>
                      <a:headEnd type="none" w="med" len="med"/>
                      <a:tailEnd type="none" w="med" len="med"/>
                    </a:lnT>
                    <a:lnB w="3175" cap="flat" cmpd="sng" algn="ctr">
                      <a:solidFill>
                        <a:srgbClr val="232730"/>
                      </a:solidFill>
                      <a:prstDash val="solid"/>
                      <a:round/>
                      <a:headEnd type="none" w="med" len="med"/>
                      <a:tailEnd type="none" w="med" len="med"/>
                    </a:lnB>
                  </a:tcPr>
                </a:tc>
              </a:tr>
            </a:tbl>
          </a:graphicData>
        </a:graphic>
      </p:graphicFrame>
      <p:sp>
        <p:nvSpPr>
          <p:cNvPr id="7528" name="path 7528"/>
          <p:cNvSpPr/>
          <p:nvPr/>
        </p:nvSpPr>
        <p:spPr>
          <a:xfrm>
            <a:off x="2769192" y="9088566"/>
            <a:ext cx="45111" cy="42812"/>
          </a:xfrm>
          <a:custGeom>
            <a:avLst/>
            <a:gdLst/>
            <a:ahLst/>
            <a:cxnLst/>
            <a:rect l="0" t="0" r="0" b="0"/>
            <a:pathLst>
              <a:path w="71" h="67">
                <a:moveTo>
                  <a:pt x="71" y="33"/>
                </a:moveTo>
                <a:lnTo>
                  <a:pt x="70" y="30"/>
                </a:lnTo>
                <a:lnTo>
                  <a:pt x="70" y="26"/>
                </a:lnTo>
                <a:lnTo>
                  <a:pt x="69" y="23"/>
                </a:lnTo>
                <a:lnTo>
                  <a:pt x="68" y="20"/>
                </a:lnTo>
                <a:lnTo>
                  <a:pt x="66" y="17"/>
                </a:lnTo>
                <a:lnTo>
                  <a:pt x="64" y="14"/>
                </a:lnTo>
                <a:lnTo>
                  <a:pt x="62" y="11"/>
                </a:lnTo>
                <a:lnTo>
                  <a:pt x="59" y="8"/>
                </a:lnTo>
                <a:lnTo>
                  <a:pt x="56" y="6"/>
                </a:lnTo>
                <a:lnTo>
                  <a:pt x="53" y="4"/>
                </a:lnTo>
                <a:lnTo>
                  <a:pt x="50" y="3"/>
                </a:lnTo>
                <a:lnTo>
                  <a:pt x="47" y="1"/>
                </a:lnTo>
                <a:lnTo>
                  <a:pt x="43" y="0"/>
                </a:lnTo>
                <a:lnTo>
                  <a:pt x="40" y="0"/>
                </a:lnTo>
                <a:lnTo>
                  <a:pt x="36" y="0"/>
                </a:lnTo>
                <a:lnTo>
                  <a:pt x="32" y="0"/>
                </a:lnTo>
                <a:lnTo>
                  <a:pt x="29" y="0"/>
                </a:lnTo>
                <a:lnTo>
                  <a:pt x="25" y="1"/>
                </a:lnTo>
                <a:lnTo>
                  <a:pt x="22" y="2"/>
                </a:lnTo>
                <a:lnTo>
                  <a:pt x="18" y="4"/>
                </a:lnTo>
                <a:lnTo>
                  <a:pt x="15" y="5"/>
                </a:lnTo>
                <a:lnTo>
                  <a:pt x="12" y="7"/>
                </a:lnTo>
                <a:lnTo>
                  <a:pt x="10" y="10"/>
                </a:lnTo>
                <a:lnTo>
                  <a:pt x="7" y="12"/>
                </a:lnTo>
                <a:lnTo>
                  <a:pt x="5" y="15"/>
                </a:lnTo>
                <a:lnTo>
                  <a:pt x="3" y="18"/>
                </a:lnTo>
                <a:lnTo>
                  <a:pt x="2" y="21"/>
                </a:lnTo>
                <a:lnTo>
                  <a:pt x="1" y="25"/>
                </a:lnTo>
                <a:lnTo>
                  <a:pt x="0" y="28"/>
                </a:lnTo>
                <a:lnTo>
                  <a:pt x="0" y="31"/>
                </a:lnTo>
                <a:lnTo>
                  <a:pt x="0" y="35"/>
                </a:lnTo>
                <a:lnTo>
                  <a:pt x="0" y="38"/>
                </a:lnTo>
                <a:lnTo>
                  <a:pt x="1" y="42"/>
                </a:lnTo>
                <a:lnTo>
                  <a:pt x="2" y="45"/>
                </a:lnTo>
                <a:lnTo>
                  <a:pt x="3" y="48"/>
                </a:lnTo>
                <a:lnTo>
                  <a:pt x="5" y="51"/>
                </a:lnTo>
                <a:lnTo>
                  <a:pt x="7" y="54"/>
                </a:lnTo>
                <a:lnTo>
                  <a:pt x="10" y="57"/>
                </a:lnTo>
                <a:lnTo>
                  <a:pt x="12" y="59"/>
                </a:lnTo>
                <a:lnTo>
                  <a:pt x="15" y="61"/>
                </a:lnTo>
                <a:lnTo>
                  <a:pt x="18" y="63"/>
                </a:lnTo>
                <a:lnTo>
                  <a:pt x="22" y="64"/>
                </a:lnTo>
                <a:lnTo>
                  <a:pt x="25" y="66"/>
                </a:lnTo>
                <a:lnTo>
                  <a:pt x="29" y="66"/>
                </a:lnTo>
                <a:lnTo>
                  <a:pt x="32" y="67"/>
                </a:lnTo>
                <a:lnTo>
                  <a:pt x="36" y="67"/>
                </a:lnTo>
                <a:lnTo>
                  <a:pt x="40" y="67"/>
                </a:lnTo>
                <a:lnTo>
                  <a:pt x="43" y="66"/>
                </a:lnTo>
                <a:lnTo>
                  <a:pt x="47" y="65"/>
                </a:lnTo>
                <a:lnTo>
                  <a:pt x="50" y="64"/>
                </a:lnTo>
                <a:lnTo>
                  <a:pt x="53" y="62"/>
                </a:lnTo>
                <a:lnTo>
                  <a:pt x="56" y="60"/>
                </a:lnTo>
                <a:lnTo>
                  <a:pt x="59" y="58"/>
                </a:lnTo>
                <a:lnTo>
                  <a:pt x="62" y="55"/>
                </a:lnTo>
                <a:lnTo>
                  <a:pt x="64" y="53"/>
                </a:lnTo>
                <a:lnTo>
                  <a:pt x="66" y="50"/>
                </a:lnTo>
                <a:lnTo>
                  <a:pt x="68" y="47"/>
                </a:lnTo>
                <a:lnTo>
                  <a:pt x="69" y="43"/>
                </a:lnTo>
                <a:lnTo>
                  <a:pt x="70" y="40"/>
                </a:lnTo>
                <a:lnTo>
                  <a:pt x="70" y="37"/>
                </a:lnTo>
                <a:lnTo>
                  <a:pt x="71" y="33"/>
                </a:lnTo>
                <a:close/>
              </a:path>
            </a:pathLst>
          </a:custGeom>
          <a:noFill/>
          <a:ln w="0" cap="sq">
            <a:solidFill>
              <a:srgbClr val="232730"/>
            </a:solidFill>
            <a:prstDash val="solid"/>
            <a:miter lim="1000000"/>
          </a:ln>
        </p:spPr>
        <p:txBody>
          <a:bodyPr rtlCol="0"/>
          <a:p>
            <a:pPr algn="ctr"/>
            <a:endParaRPr lang="zh-CN" altLang="en-US"/>
          </a:p>
        </p:txBody>
      </p:sp>
      <p:pic>
        <p:nvPicPr>
          <p:cNvPr id="7530" name="picture 7530"/>
          <p:cNvPicPr>
            <a:picLocks noChangeAspect="1"/>
          </p:cNvPicPr>
          <p:nvPr/>
        </p:nvPicPr>
        <p:blipFill>
          <a:blip r:embed="rId20"/>
          <a:stretch>
            <a:fillRect/>
          </a:stretch>
        </p:blipFill>
        <p:spPr>
          <a:xfrm rot="21600000">
            <a:off x="2296144" y="8426698"/>
            <a:ext cx="991270" cy="940308"/>
          </a:xfrm>
          <a:prstGeom prst="rect">
            <a:avLst/>
          </a:prstGeom>
        </p:spPr>
      </p:pic>
      <p:sp>
        <p:nvSpPr>
          <p:cNvPr id="7536" name="textbox 7536"/>
          <p:cNvSpPr/>
          <p:nvPr/>
        </p:nvSpPr>
        <p:spPr>
          <a:xfrm>
            <a:off x="3407709" y="6912900"/>
            <a:ext cx="1509394" cy="864869"/>
          </a:xfrm>
          <a:prstGeom prst="rect">
            <a:avLst/>
          </a:prstGeom>
          <a:noFill/>
          <a:ln w="0" cap="flat">
            <a:noFill/>
            <a:prstDash val="solid"/>
            <a:miter lim="0"/>
          </a:ln>
        </p:spPr>
        <p:txBody>
          <a:bodyPr vert="horz" wrap="square" lIns="0" tIns="0" rIns="0" bIns="0"/>
          <a:p>
            <a:pPr algn="l" rtl="0" eaLnBrk="0">
              <a:lnSpc>
                <a:spcPct val="83000"/>
              </a:lnSpc>
            </a:pPr>
            <a:endParaRPr sz="100" dirty="0">
              <a:latin typeface="Arial" panose="020B0604020202020204"/>
              <a:ea typeface="Arial" panose="020B0604020202020204"/>
              <a:cs typeface="Arial" panose="020B0604020202020204"/>
            </a:endParaRPr>
          </a:p>
          <a:p>
            <a:pPr marL="12700" algn="l" rtl="0" eaLnBrk="0">
              <a:lnSpc>
                <a:spcPts val="65"/>
              </a:lnSpc>
            </a:pPr>
            <a:r>
              <a:rPr sz="400" kern="0" spc="10" dirty="0">
                <a:solidFill>
                  <a:srgbClr val="232730">
                    <a:alpha val="100000"/>
                  </a:srgbClr>
                </a:solidFill>
                <a:latin typeface="仿宋" panose="02010609060101010101" charset="-122"/>
                <a:ea typeface="仿宋" panose="02010609060101010101" charset="-122"/>
                <a:cs typeface="仿宋" panose="02010609060101010101" charset="-122"/>
              </a:rPr>
              <a:t>.</a:t>
            </a:r>
            <a:r>
              <a:rPr sz="400" kern="0" spc="0" dirty="0">
                <a:solidFill>
                  <a:srgbClr val="232730">
                    <a:alpha val="100000"/>
                  </a:srgbClr>
                </a:solidFill>
                <a:latin typeface="仿宋" panose="02010609060101010101" charset="-122"/>
                <a:ea typeface="仿宋" panose="02010609060101010101" charset="-122"/>
                <a:cs typeface="仿宋" panose="02010609060101010101" charset="-122"/>
              </a:rPr>
              <a:t>     </a:t>
            </a:r>
            <a:r>
              <a:rPr sz="400" kern="0" spc="10" dirty="0">
                <a:solidFill>
                  <a:srgbClr val="232730">
                    <a:alpha val="100000"/>
                  </a:srgbClr>
                </a:solidFill>
                <a:latin typeface="仿宋" panose="02010609060101010101" charset="-122"/>
                <a:ea typeface="仿宋" panose="02010609060101010101" charset="-122"/>
                <a:cs typeface="仿宋" panose="02010609060101010101" charset="-122"/>
              </a:rPr>
              <a:t>.</a:t>
            </a:r>
            <a:endParaRPr sz="400" dirty="0">
              <a:latin typeface="仿宋" panose="02010609060101010101" charset="-122"/>
              <a:ea typeface="仿宋" panose="02010609060101010101" charset="-122"/>
              <a:cs typeface="仿宋" panose="02010609060101010101" charset="-122"/>
            </a:endParaRPr>
          </a:p>
          <a:p>
            <a:pPr algn="l" rtl="0" eaLnBrk="0">
              <a:lnSpc>
                <a:spcPct val="141000"/>
              </a:lnSpc>
            </a:pPr>
            <a:endParaRPr sz="1000" dirty="0">
              <a:latin typeface="Arial" panose="020B0604020202020204"/>
              <a:ea typeface="Arial" panose="020B0604020202020204"/>
              <a:cs typeface="Arial" panose="020B0604020202020204"/>
            </a:endParaRPr>
          </a:p>
          <a:p>
            <a:pPr algn="l" rtl="0" eaLnBrk="0">
              <a:lnSpc>
                <a:spcPct val="142000"/>
              </a:lnSpc>
            </a:pPr>
            <a:endParaRPr sz="1000" dirty="0">
              <a:latin typeface="Arial" panose="020B0604020202020204"/>
              <a:ea typeface="Arial" panose="020B0604020202020204"/>
              <a:cs typeface="Arial" panose="020B0604020202020204"/>
            </a:endParaRPr>
          </a:p>
          <a:p>
            <a:pPr marL="1185545" algn="l" rtl="0" eaLnBrk="0">
              <a:lnSpc>
                <a:spcPct val="74000"/>
              </a:lnSpc>
              <a:spcBef>
                <a:spcPts val="130"/>
              </a:spcBef>
            </a:pPr>
            <a:r>
              <a:rPr sz="400" kern="0" spc="10" dirty="0">
                <a:solidFill>
                  <a:srgbClr val="232730">
                    <a:alpha val="100000"/>
                  </a:srgbClr>
                </a:solidFill>
                <a:latin typeface="仿宋" panose="02010609060101010101" charset="-122"/>
                <a:ea typeface="仿宋" panose="02010609060101010101" charset="-122"/>
                <a:cs typeface="仿宋" panose="02010609060101010101" charset="-122"/>
              </a:rPr>
              <a:t>5</a:t>
            </a:r>
            <a:endParaRPr sz="400" dirty="0">
              <a:latin typeface="仿宋" panose="02010609060101010101" charset="-122"/>
              <a:ea typeface="仿宋" panose="02010609060101010101" charset="-122"/>
              <a:cs typeface="仿宋" panose="02010609060101010101" charset="-122"/>
            </a:endParaRPr>
          </a:p>
          <a:p>
            <a:pPr algn="l" rtl="0" eaLnBrk="0">
              <a:lnSpc>
                <a:spcPct val="181000"/>
              </a:lnSpc>
            </a:pPr>
            <a:endParaRPr sz="1000" dirty="0">
              <a:latin typeface="Arial" panose="020B0604020202020204"/>
              <a:ea typeface="Arial" panose="020B0604020202020204"/>
              <a:cs typeface="Arial" panose="020B0604020202020204"/>
            </a:endParaRPr>
          </a:p>
          <a:p>
            <a:pPr algn="l" rtl="0" eaLnBrk="0">
              <a:lnSpc>
                <a:spcPct val="109000"/>
              </a:lnSpc>
            </a:pPr>
            <a:endParaRPr sz="100" dirty="0">
              <a:latin typeface="Arial" panose="020B0604020202020204"/>
              <a:ea typeface="Arial" panose="020B0604020202020204"/>
              <a:cs typeface="Arial" panose="020B0604020202020204"/>
            </a:endParaRPr>
          </a:p>
          <a:p>
            <a:pPr marL="1404620" algn="l" rtl="0" eaLnBrk="0">
              <a:lnSpc>
                <a:spcPct val="74000"/>
              </a:lnSpc>
            </a:pPr>
            <a:r>
              <a:rPr sz="400" kern="0" spc="30" dirty="0">
                <a:solidFill>
                  <a:srgbClr val="232730">
                    <a:alpha val="100000"/>
                  </a:srgbClr>
                </a:solidFill>
                <a:latin typeface="仿宋" panose="02010609060101010101" charset="-122"/>
                <a:ea typeface="仿宋" panose="02010609060101010101" charset="-122"/>
                <a:cs typeface="仿宋" panose="02010609060101010101" charset="-122"/>
              </a:rPr>
              <a:t>2.2</a:t>
            </a:r>
            <a:endParaRPr sz="400" dirty="0">
              <a:latin typeface="仿宋" panose="02010609060101010101" charset="-122"/>
              <a:ea typeface="仿宋" panose="02010609060101010101" charset="-122"/>
              <a:cs typeface="仿宋" panose="02010609060101010101" charset="-122"/>
            </a:endParaRPr>
          </a:p>
        </p:txBody>
      </p:sp>
      <p:sp>
        <p:nvSpPr>
          <p:cNvPr id="7538" name="textbox 7538"/>
          <p:cNvSpPr/>
          <p:nvPr/>
        </p:nvSpPr>
        <p:spPr>
          <a:xfrm>
            <a:off x="3764343" y="8422520"/>
            <a:ext cx="1241425" cy="965835"/>
          </a:xfrm>
          <a:prstGeom prst="rect">
            <a:avLst/>
          </a:prstGeom>
          <a:noFill/>
          <a:ln w="0" cap="flat">
            <a:noFill/>
            <a:prstDash val="solid"/>
            <a:miter lim="0"/>
          </a:ln>
        </p:spPr>
        <p:txBody>
          <a:bodyPr vert="horz" wrap="square" lIns="0" tIns="0" rIns="0" bIns="0"/>
          <a:p>
            <a:pPr algn="l" rtl="0" eaLnBrk="0">
              <a:lnSpc>
                <a:spcPct val="83000"/>
              </a:lnSpc>
            </a:pPr>
            <a:endParaRPr sz="100" dirty="0">
              <a:latin typeface="Arial" panose="020B0604020202020204"/>
              <a:ea typeface="Arial" panose="020B0604020202020204"/>
              <a:cs typeface="Arial" panose="020B0604020202020204"/>
            </a:endParaRPr>
          </a:p>
          <a:p>
            <a:pPr marL="12700" algn="l" rtl="0" eaLnBrk="0">
              <a:lnSpc>
                <a:spcPts val="7405"/>
              </a:lnSpc>
              <a:tabLst>
                <a:tab pos="1227455" algn="l"/>
              </a:tabLst>
            </a:pPr>
            <a:r>
              <a:rPr sz="1000" kern="0" spc="0" dirty="0">
                <a:solidFill>
                  <a:srgbClr val="000000">
                    <a:alpha val="100000"/>
                  </a:srgbClr>
                </a:solidFill>
                <a:latin typeface="Arial" panose="020B0604020202020204"/>
                <a:ea typeface="Arial" panose="020B0604020202020204"/>
                <a:cs typeface="Arial" panose="020B0604020202020204"/>
              </a:rPr>
              <a:t>	</a:t>
            </a:r>
            <a:endParaRPr sz="1000" dirty="0">
              <a:latin typeface="Arial" panose="020B0604020202020204"/>
              <a:ea typeface="Arial" panose="020B0604020202020204"/>
              <a:cs typeface="Arial" panose="020B0604020202020204"/>
            </a:endParaRPr>
          </a:p>
        </p:txBody>
      </p:sp>
      <p:pic>
        <p:nvPicPr>
          <p:cNvPr id="7540" name="picture 7540"/>
          <p:cNvPicPr>
            <a:picLocks noChangeAspect="1"/>
          </p:cNvPicPr>
          <p:nvPr/>
        </p:nvPicPr>
        <p:blipFill>
          <a:blip r:embed="rId21"/>
          <a:stretch>
            <a:fillRect/>
          </a:stretch>
        </p:blipFill>
        <p:spPr>
          <a:xfrm rot="21600000">
            <a:off x="3777043" y="8435220"/>
            <a:ext cx="1215969" cy="940308"/>
          </a:xfrm>
          <a:prstGeom prst="rect">
            <a:avLst/>
          </a:prstGeom>
        </p:spPr>
      </p:pic>
      <p:sp>
        <p:nvSpPr>
          <p:cNvPr id="7542" name="textbox 7542"/>
          <p:cNvSpPr/>
          <p:nvPr/>
        </p:nvSpPr>
        <p:spPr>
          <a:xfrm rot="1440000">
            <a:off x="3361394" y="9098237"/>
            <a:ext cx="127000" cy="71755"/>
          </a:xfrm>
          <a:prstGeom prst="rect">
            <a:avLst/>
          </a:prstGeom>
          <a:noFill/>
          <a:ln w="0" cap="flat">
            <a:noFill/>
            <a:prstDash val="solid"/>
            <a:miter lim="0"/>
          </a:ln>
        </p:spPr>
        <p:txBody>
          <a:bodyPr vert="horz" wrap="square" lIns="0" tIns="0" rIns="0" bIns="0"/>
          <a:p>
            <a:pPr algn="l" rtl="0" eaLnBrk="0">
              <a:lnSpc>
                <a:spcPct val="84000"/>
              </a:lnSpc>
            </a:pPr>
            <a:endParaRPr sz="100" dirty="0">
              <a:latin typeface="Arial" panose="020B0604020202020204"/>
              <a:ea typeface="Arial" panose="020B0604020202020204"/>
              <a:cs typeface="Arial" panose="020B0604020202020204"/>
            </a:endParaRPr>
          </a:p>
          <a:p>
            <a:pPr marL="12700" algn="l" rtl="0" eaLnBrk="0">
              <a:lnSpc>
                <a:spcPct val="75000"/>
              </a:lnSpc>
              <a:tabLst>
                <a:tab pos="13970" algn="l"/>
              </a:tabLst>
            </a:pPr>
            <a:r>
              <a:rPr sz="400" kern="0" spc="0" dirty="0">
                <a:solidFill>
                  <a:srgbClr val="232730">
                    <a:alpha val="100000"/>
                  </a:srgbClr>
                </a:solidFill>
                <a:latin typeface="仿宋" panose="02010609060101010101" charset="-122"/>
                <a:ea typeface="仿宋" panose="02010609060101010101" charset="-122"/>
                <a:cs typeface="仿宋" panose="02010609060101010101" charset="-122"/>
              </a:rPr>
              <a:t>	</a:t>
            </a:r>
            <a:r>
              <a:rPr sz="400" kern="0" spc="40" dirty="0">
                <a:solidFill>
                  <a:srgbClr val="232730">
                    <a:alpha val="100000"/>
                  </a:srgbClr>
                </a:solidFill>
                <a:latin typeface="仿宋" panose="02010609060101010101" charset="-122"/>
                <a:ea typeface="仿宋" panose="02010609060101010101" charset="-122"/>
                <a:cs typeface="仿宋" panose="02010609060101010101" charset="-122"/>
              </a:rPr>
              <a:t> </a:t>
            </a:r>
            <a:r>
              <a:rPr sz="400" kern="0" spc="60" dirty="0">
                <a:solidFill>
                  <a:srgbClr val="232730">
                    <a:alpha val="100000"/>
                  </a:srgbClr>
                </a:solidFill>
                <a:latin typeface="仿宋" panose="02010609060101010101" charset="-122"/>
                <a:ea typeface="仿宋" panose="02010609060101010101" charset="-122"/>
                <a:cs typeface="仿宋" panose="02010609060101010101" charset="-122"/>
              </a:rPr>
              <a:t>26</a:t>
            </a:r>
            <a:endParaRPr sz="400" dirty="0">
              <a:latin typeface="仿宋" panose="02010609060101010101" charset="-122"/>
              <a:ea typeface="仿宋" panose="02010609060101010101" charset="-122"/>
              <a:cs typeface="仿宋" panose="02010609060101010101" charset="-122"/>
            </a:endParaRPr>
          </a:p>
        </p:txBody>
      </p:sp>
      <p:pic>
        <p:nvPicPr>
          <p:cNvPr id="7544" name="picture 7544"/>
          <p:cNvPicPr>
            <a:picLocks noChangeAspect="1"/>
          </p:cNvPicPr>
          <p:nvPr/>
        </p:nvPicPr>
        <p:blipFill>
          <a:blip r:embed="rId22"/>
          <a:stretch>
            <a:fillRect/>
          </a:stretch>
        </p:blipFill>
        <p:spPr>
          <a:xfrm rot="21600000">
            <a:off x="3386960" y="9098277"/>
            <a:ext cx="18043" cy="37082"/>
          </a:xfrm>
          <a:prstGeom prst="rect">
            <a:avLst/>
          </a:prstGeom>
        </p:spPr>
      </p:pic>
      <p:graphicFrame>
        <p:nvGraphicFramePr>
          <p:cNvPr id="7554" name="table 7554"/>
          <p:cNvGraphicFramePr>
            <a:graphicFrameLocks noGrp="1"/>
          </p:cNvGraphicFramePr>
          <p:nvPr/>
        </p:nvGraphicFramePr>
        <p:xfrm>
          <a:off x="597248" y="912273"/>
          <a:ext cx="6369685" cy="1038225"/>
        </p:xfrm>
        <a:graphic>
          <a:graphicData uri="http://schemas.openxmlformats.org/drawingml/2006/table">
            <a:tbl>
              <a:tblPr/>
              <a:tblGrid>
                <a:gridCol w="2524125"/>
                <a:gridCol w="3091180"/>
                <a:gridCol w="754380"/>
              </a:tblGrid>
              <a:tr h="381000">
                <a:tc>
                  <a:txBody>
                    <a:bodyPr/>
                    <a:p>
                      <a:pPr algn="l" rtl="0" eaLnBrk="0">
                        <a:lnSpc>
                          <a:spcPct val="147000"/>
                        </a:lnSpc>
                      </a:pPr>
                      <a:endParaRPr sz="1000" dirty="0">
                        <a:latin typeface="Arial" panose="020B0604020202020204"/>
                        <a:ea typeface="Arial" panose="020B0604020202020204"/>
                        <a:cs typeface="Arial" panose="020B0604020202020204"/>
                      </a:endParaRPr>
                    </a:p>
                    <a:p>
                      <a:pPr algn="l" rtl="0" eaLnBrk="0">
                        <a:lnSpc>
                          <a:spcPct val="10000"/>
                        </a:lnSpc>
                      </a:pPr>
                      <a:endParaRPr sz="100" dirty="0">
                        <a:latin typeface="Arial" panose="020B0604020202020204"/>
                        <a:ea typeface="Arial" panose="020B0604020202020204"/>
                        <a:cs typeface="Arial" panose="020B0604020202020204"/>
                      </a:endParaRPr>
                    </a:p>
                    <a:p>
                      <a:pPr marL="78740" algn="l" rtl="0" eaLnBrk="0">
                        <a:lnSpc>
                          <a:spcPct val="89000"/>
                        </a:lnSpc>
                      </a:pPr>
                      <a:r>
                        <a:rPr sz="1100" kern="0" spc="0" dirty="0">
                          <a:solidFill>
                            <a:srgbClr val="231F20">
                              <a:alpha val="100000"/>
                            </a:srgbClr>
                          </a:solidFill>
                          <a:latin typeface="微软雅黑" panose="020B0503020204020204" charset="-122"/>
                          <a:ea typeface="微软雅黑" panose="020B0503020204020204" charset="-122"/>
                          <a:cs typeface="微软雅黑" panose="020B0503020204020204" charset="-122"/>
                        </a:rPr>
                        <a:t>Operating T</a:t>
                      </a:r>
                      <a:r>
                        <a:rPr sz="1100" kern="0" spc="-10" dirty="0">
                          <a:solidFill>
                            <a:srgbClr val="231F20">
                              <a:alpha val="100000"/>
                            </a:srgbClr>
                          </a:solidFill>
                          <a:latin typeface="微软雅黑" panose="020B0503020204020204" charset="-122"/>
                          <a:ea typeface="微软雅黑" panose="020B0503020204020204" charset="-122"/>
                          <a:cs typeface="微软雅黑" panose="020B0503020204020204" charset="-122"/>
                        </a:rPr>
                        <a:t>emp.</a:t>
                      </a:r>
                      <a:r>
                        <a:rPr sz="1100" kern="0" spc="80" dirty="0">
                          <a:solidFill>
                            <a:srgbClr val="231F20">
                              <a:alpha val="100000"/>
                            </a:srgbClr>
                          </a:solidFill>
                          <a:latin typeface="微软雅黑" panose="020B0503020204020204" charset="-122"/>
                          <a:ea typeface="微软雅黑" panose="020B0503020204020204" charset="-122"/>
                          <a:cs typeface="微软雅黑" panose="020B0503020204020204" charset="-122"/>
                        </a:rPr>
                        <a:t> </a:t>
                      </a:r>
                      <a:r>
                        <a:rPr sz="1100" kern="0" spc="-10" dirty="0">
                          <a:solidFill>
                            <a:srgbClr val="231F20">
                              <a:alpha val="100000"/>
                            </a:srgbClr>
                          </a:solidFill>
                          <a:latin typeface="微软雅黑" panose="020B0503020204020204" charset="-122"/>
                          <a:ea typeface="微软雅黑" panose="020B0503020204020204" charset="-122"/>
                          <a:cs typeface="微软雅黑" panose="020B0503020204020204" charset="-122"/>
                        </a:rPr>
                        <a:t>(Housing Temp.)</a:t>
                      </a:r>
                      <a:endParaRPr sz="1100" dirty="0">
                        <a:latin typeface="微软雅黑" panose="020B0503020204020204" charset="-122"/>
                        <a:ea typeface="微软雅黑" panose="020B0503020204020204" charset="-122"/>
                        <a:cs typeface="微软雅黑" panose="020B0503020204020204" charset="-122"/>
                      </a:endParaRPr>
                    </a:p>
                  </a:txBody>
                  <a:tcPr marL="0" marR="0" marT="0" marB="0" vert="horz">
                    <a:lnL>
                      <a:noFill/>
                    </a:lnL>
                    <a:lnR w="6350" cap="flat" cmpd="sng" algn="ctr">
                      <a:solidFill>
                        <a:srgbClr val="21294D"/>
                      </a:solidFill>
                      <a:prstDash val="solid"/>
                      <a:round/>
                      <a:headEnd type="none" w="med" len="med"/>
                      <a:tailEnd type="none" w="med" len="med"/>
                    </a:lnR>
                    <a:lnT>
                      <a:noFill/>
                    </a:lnT>
                    <a:lnB>
                      <a:noFill/>
                    </a:lnB>
                  </a:tcPr>
                </a:tc>
                <a:tc>
                  <a:txBody>
                    <a:bodyPr/>
                    <a:p>
                      <a:pPr algn="l" rtl="0" eaLnBrk="0">
                        <a:lnSpc>
                          <a:spcPct val="121000"/>
                        </a:lnSpc>
                      </a:pPr>
                      <a:endParaRPr sz="200" dirty="0">
                        <a:latin typeface="Arial" panose="020B0604020202020204"/>
                        <a:ea typeface="Arial" panose="020B0604020202020204"/>
                        <a:cs typeface="Arial" panose="020B0604020202020204"/>
                      </a:endParaRPr>
                    </a:p>
                    <a:p>
                      <a:pPr marL="2135505" algn="l" rtl="0" eaLnBrk="0">
                        <a:lnSpc>
                          <a:spcPct val="80000"/>
                        </a:lnSpc>
                        <a:spcBef>
                          <a:spcPts val="0"/>
                        </a:spcBef>
                      </a:pPr>
                      <a:r>
                        <a:rPr sz="1100" kern="0" spc="-30" dirty="0">
                          <a:solidFill>
                            <a:srgbClr val="FFFFFF">
                              <a:alpha val="100000"/>
                            </a:srgbClr>
                          </a:solidFill>
                          <a:latin typeface="微软雅黑" panose="020B0503020204020204" charset="-122"/>
                          <a:ea typeface="微软雅黑" panose="020B0503020204020204" charset="-122"/>
                          <a:cs typeface="微软雅黑" panose="020B0503020204020204" charset="-122"/>
                        </a:rPr>
                        <a:t>MAX</a:t>
                      </a:r>
                      <a:endParaRPr sz="1100" dirty="0">
                        <a:latin typeface="微软雅黑" panose="020B0503020204020204" charset="-122"/>
                        <a:ea typeface="微软雅黑" panose="020B0503020204020204" charset="-122"/>
                        <a:cs typeface="微软雅黑" panose="020B0503020204020204" charset="-122"/>
                      </a:endParaRPr>
                    </a:p>
                    <a:p>
                      <a:pPr algn="l" rtl="0" eaLnBrk="0">
                        <a:lnSpc>
                          <a:spcPct val="113000"/>
                        </a:lnSpc>
                      </a:pPr>
                      <a:endParaRPr sz="400" dirty="0">
                        <a:latin typeface="Arial" panose="020B0604020202020204"/>
                        <a:ea typeface="Arial" panose="020B0604020202020204"/>
                        <a:cs typeface="Arial" panose="020B0604020202020204"/>
                      </a:endParaRPr>
                    </a:p>
                    <a:p>
                      <a:pPr marL="2130425" algn="l" rtl="0" eaLnBrk="0">
                        <a:lnSpc>
                          <a:spcPct val="80000"/>
                        </a:lnSpc>
                        <a:spcBef>
                          <a:spcPts val="5"/>
                        </a:spcBef>
                      </a:pPr>
                      <a:r>
                        <a:rPr sz="1100" kern="0" spc="-40" dirty="0">
                          <a:solidFill>
                            <a:srgbClr val="231F20">
                              <a:alpha val="100000"/>
                            </a:srgbClr>
                          </a:solidFill>
                          <a:latin typeface="微软雅黑" panose="020B0503020204020204" charset="-122"/>
                          <a:ea typeface="微软雅黑" panose="020B0503020204020204" charset="-122"/>
                          <a:cs typeface="微软雅黑" panose="020B0503020204020204" charset="-122"/>
                        </a:rPr>
                        <a:t>+55</a:t>
                      </a:r>
                      <a:endParaRPr sz="1100" dirty="0">
                        <a:latin typeface="微软雅黑" panose="020B0503020204020204" charset="-122"/>
                        <a:ea typeface="微软雅黑" panose="020B0503020204020204" charset="-122"/>
                        <a:cs typeface="微软雅黑" panose="020B0503020204020204" charset="-122"/>
                      </a:endParaRPr>
                    </a:p>
                  </a:txBody>
                  <a:tcPr marL="0" marR="0" marT="0" marB="0" vert="horz">
                    <a:lnL w="6350" cap="flat" cmpd="sng" algn="ctr">
                      <a:solidFill>
                        <a:srgbClr val="21294D"/>
                      </a:solidFill>
                      <a:prstDash val="solid"/>
                      <a:round/>
                      <a:headEnd type="none" w="med" len="med"/>
                      <a:tailEnd type="none" w="med" len="med"/>
                    </a:lnL>
                    <a:lnR w="3175" cap="flat" cmpd="sng" algn="ctr">
                      <a:solidFill>
                        <a:srgbClr val="21294D"/>
                      </a:solidFill>
                      <a:prstDash val="solid"/>
                      <a:round/>
                      <a:headEnd type="none" w="med" len="med"/>
                      <a:tailEnd type="none" w="med" len="med"/>
                    </a:lnR>
                    <a:lnT>
                      <a:noFill/>
                    </a:lnT>
                    <a:lnB>
                      <a:noFill/>
                    </a:lnB>
                  </a:tcPr>
                </a:tc>
                <a:tc>
                  <a:txBody>
                    <a:bodyPr/>
                    <a:p>
                      <a:pPr algn="l" rtl="0" eaLnBrk="0">
                        <a:lnSpc>
                          <a:spcPct val="121000"/>
                        </a:lnSpc>
                      </a:pPr>
                      <a:endParaRPr sz="200" dirty="0">
                        <a:latin typeface="Arial" panose="020B0604020202020204"/>
                        <a:ea typeface="Arial" panose="020B0604020202020204"/>
                        <a:cs typeface="Arial" panose="020B0604020202020204"/>
                      </a:endParaRPr>
                    </a:p>
                    <a:p>
                      <a:pPr marL="237490" algn="l" rtl="0" eaLnBrk="0">
                        <a:lnSpc>
                          <a:spcPct val="80000"/>
                        </a:lnSpc>
                        <a:spcBef>
                          <a:spcPts val="0"/>
                        </a:spcBef>
                      </a:pPr>
                      <a:r>
                        <a:rPr sz="1100" kern="0" spc="0" dirty="0">
                          <a:solidFill>
                            <a:srgbClr val="FFFFFF">
                              <a:alpha val="100000"/>
                            </a:srgbClr>
                          </a:solidFill>
                          <a:latin typeface="微软雅黑" panose="020B0503020204020204" charset="-122"/>
                          <a:ea typeface="微软雅黑" panose="020B0503020204020204" charset="-122"/>
                          <a:cs typeface="微软雅黑" panose="020B0503020204020204" charset="-122"/>
                        </a:rPr>
                        <a:t>UNIT</a:t>
                      </a:r>
                      <a:endParaRPr sz="1100" dirty="0">
                        <a:latin typeface="微软雅黑" panose="020B0503020204020204" charset="-122"/>
                        <a:ea typeface="微软雅黑" panose="020B0503020204020204" charset="-122"/>
                        <a:cs typeface="微软雅黑" panose="020B0503020204020204" charset="-122"/>
                      </a:endParaRPr>
                    </a:p>
                    <a:p>
                      <a:pPr algn="l" rtl="0" eaLnBrk="0">
                        <a:lnSpc>
                          <a:spcPct val="124000"/>
                        </a:lnSpc>
                      </a:pPr>
                      <a:endParaRPr sz="300" dirty="0">
                        <a:latin typeface="Arial" panose="020B0604020202020204"/>
                        <a:ea typeface="Arial" panose="020B0604020202020204"/>
                        <a:cs typeface="Arial" panose="020B0604020202020204"/>
                      </a:endParaRPr>
                    </a:p>
                    <a:p>
                      <a:pPr marL="311150" algn="l" rtl="0" eaLnBrk="0">
                        <a:lnSpc>
                          <a:spcPct val="92000"/>
                        </a:lnSpc>
                        <a:spcBef>
                          <a:spcPts val="5"/>
                        </a:spcBef>
                      </a:pPr>
                      <a:r>
                        <a:rPr sz="800" kern="0" spc="-70" dirty="0">
                          <a:solidFill>
                            <a:srgbClr val="231F20">
                              <a:alpha val="100000"/>
                            </a:srgbClr>
                          </a:solidFill>
                          <a:latin typeface="微软雅黑" panose="020B0503020204020204" charset="-122"/>
                          <a:ea typeface="微软雅黑" panose="020B0503020204020204" charset="-122"/>
                          <a:cs typeface="微软雅黑" panose="020B0503020204020204" charset="-122"/>
                        </a:rPr>
                        <a:t>。C</a:t>
                      </a:r>
                      <a:endParaRPr sz="800" dirty="0">
                        <a:latin typeface="微软雅黑" panose="020B0503020204020204" charset="-122"/>
                        <a:ea typeface="微软雅黑" panose="020B0503020204020204" charset="-122"/>
                        <a:cs typeface="微软雅黑" panose="020B0503020204020204" charset="-122"/>
                      </a:endParaRPr>
                    </a:p>
                  </a:txBody>
                  <a:tcPr marL="0" marR="0" marT="0" marB="0" vert="horz">
                    <a:lnL w="3175" cap="flat" cmpd="sng" algn="ctr">
                      <a:solidFill>
                        <a:srgbClr val="21294D"/>
                      </a:solidFill>
                      <a:prstDash val="solid"/>
                      <a:round/>
                      <a:headEnd type="none" w="med" len="med"/>
                      <a:tailEnd type="none" w="med" len="med"/>
                    </a:lnL>
                    <a:lnR>
                      <a:noFill/>
                    </a:lnR>
                    <a:lnT>
                      <a:noFill/>
                    </a:lnT>
                    <a:lnB>
                      <a:noFill/>
                    </a:lnB>
                  </a:tcPr>
                </a:tc>
              </a:tr>
              <a:tr h="233044">
                <a:tc>
                  <a:txBody>
                    <a:bodyPr/>
                    <a:p>
                      <a:pPr algn="l" rtl="0" eaLnBrk="0">
                        <a:lnSpc>
                          <a:spcPct val="124000"/>
                        </a:lnSpc>
                      </a:pPr>
                      <a:endParaRPr sz="300" dirty="0">
                        <a:latin typeface="Arial" panose="020B0604020202020204"/>
                        <a:ea typeface="Arial" panose="020B0604020202020204"/>
                        <a:cs typeface="Arial" panose="020B0604020202020204"/>
                      </a:endParaRPr>
                    </a:p>
                    <a:p>
                      <a:pPr marL="83185" algn="l" rtl="0" eaLnBrk="0">
                        <a:lnSpc>
                          <a:spcPct val="100000"/>
                        </a:lnSpc>
                        <a:spcBef>
                          <a:spcPts val="0"/>
                        </a:spcBef>
                      </a:pPr>
                      <a:r>
                        <a:rPr sz="1100" kern="0" spc="-20" dirty="0">
                          <a:solidFill>
                            <a:srgbClr val="231F20">
                              <a:alpha val="100000"/>
                            </a:srgbClr>
                          </a:solidFill>
                          <a:latin typeface="微软雅黑" panose="020B0503020204020204" charset="-122"/>
                          <a:ea typeface="微软雅黑" panose="020B0503020204020204" charset="-122"/>
                          <a:cs typeface="微软雅黑" panose="020B0503020204020204" charset="-122"/>
                        </a:rPr>
                        <a:t>Humidity</a:t>
                      </a:r>
                      <a:r>
                        <a:rPr sz="1100" kern="0" spc="160" dirty="0">
                          <a:solidFill>
                            <a:srgbClr val="231F20">
                              <a:alpha val="100000"/>
                            </a:srgbClr>
                          </a:solidFill>
                          <a:latin typeface="微软雅黑" panose="020B0503020204020204" charset="-122"/>
                          <a:ea typeface="微软雅黑" panose="020B0503020204020204" charset="-122"/>
                          <a:cs typeface="微软雅黑" panose="020B0503020204020204" charset="-122"/>
                        </a:rPr>
                        <a:t> </a:t>
                      </a:r>
                      <a:r>
                        <a:rPr sz="1100" kern="0" spc="-20" dirty="0">
                          <a:solidFill>
                            <a:srgbClr val="231F20">
                              <a:alpha val="100000"/>
                            </a:srgbClr>
                          </a:solidFill>
                          <a:latin typeface="微软雅黑" panose="020B0503020204020204" charset="-122"/>
                          <a:ea typeface="微软雅黑" panose="020B0503020204020204" charset="-122"/>
                          <a:cs typeface="微软雅黑" panose="020B0503020204020204" charset="-122"/>
                        </a:rPr>
                        <a:t>Range</a:t>
                      </a:r>
                      <a:endParaRPr sz="1100" dirty="0">
                        <a:latin typeface="微软雅黑" panose="020B0503020204020204" charset="-122"/>
                        <a:ea typeface="微软雅黑" panose="020B0503020204020204" charset="-122"/>
                        <a:cs typeface="微软雅黑" panose="020B0503020204020204" charset="-122"/>
                      </a:endParaRPr>
                    </a:p>
                  </a:txBody>
                  <a:tcPr marL="0" marR="0" marT="0" marB="0" vert="horz">
                    <a:lnL>
                      <a:noFill/>
                    </a:lnL>
                    <a:lnR w="6350" cap="flat" cmpd="sng" algn="ctr">
                      <a:solidFill>
                        <a:srgbClr val="21294D"/>
                      </a:solidFill>
                      <a:prstDash val="solid"/>
                      <a:round/>
                      <a:headEnd type="none" w="med" len="med"/>
                      <a:tailEnd type="none" w="med" len="med"/>
                    </a:lnR>
                    <a:lnT>
                      <a:noFill/>
                    </a:lnT>
                    <a:lnB>
                      <a:noFill/>
                    </a:lnB>
                  </a:tcPr>
                </a:tc>
                <a:tc>
                  <a:txBody>
                    <a:bodyPr/>
                    <a:p>
                      <a:pPr algn="l" rtl="0" eaLnBrk="0">
                        <a:lnSpc>
                          <a:spcPct val="107000"/>
                        </a:lnSpc>
                      </a:pPr>
                      <a:endParaRPr sz="500" dirty="0">
                        <a:latin typeface="Arial" panose="020B0604020202020204"/>
                        <a:ea typeface="Arial" panose="020B0604020202020204"/>
                        <a:cs typeface="Arial" panose="020B0604020202020204"/>
                      </a:endParaRPr>
                    </a:p>
                    <a:p>
                      <a:pPr marL="1177290" algn="l" rtl="0" eaLnBrk="0">
                        <a:lnSpc>
                          <a:spcPct val="85000"/>
                        </a:lnSpc>
                        <a:spcBef>
                          <a:spcPts val="5"/>
                        </a:spcBef>
                      </a:pPr>
                      <a:r>
                        <a:rPr sz="1100" kern="0" spc="-20" dirty="0">
                          <a:solidFill>
                            <a:srgbClr val="231F20">
                              <a:alpha val="100000"/>
                            </a:srgbClr>
                          </a:solidFill>
                          <a:latin typeface="微软雅黑" panose="020B0503020204020204" charset="-122"/>
                          <a:ea typeface="微软雅黑" panose="020B0503020204020204" charset="-122"/>
                          <a:cs typeface="微软雅黑" panose="020B0503020204020204" charset="-122"/>
                        </a:rPr>
                        <a:t>0-100</a:t>
                      </a:r>
                      <a:endParaRPr sz="1100" dirty="0">
                        <a:latin typeface="微软雅黑" panose="020B0503020204020204" charset="-122"/>
                        <a:ea typeface="微软雅黑" panose="020B0503020204020204" charset="-122"/>
                        <a:cs typeface="微软雅黑" panose="020B0503020204020204" charset="-122"/>
                      </a:endParaRPr>
                    </a:p>
                  </a:txBody>
                  <a:tcPr marL="0" marR="0" marT="0" marB="0" vert="horz">
                    <a:lnL w="6350" cap="flat" cmpd="sng" algn="ctr">
                      <a:solidFill>
                        <a:srgbClr val="21294D"/>
                      </a:solidFill>
                      <a:prstDash val="solid"/>
                      <a:round/>
                      <a:headEnd type="none" w="med" len="med"/>
                      <a:tailEnd type="none" w="med" len="med"/>
                    </a:lnL>
                    <a:lnR w="3175" cap="flat" cmpd="sng" algn="ctr">
                      <a:solidFill>
                        <a:srgbClr val="21294D"/>
                      </a:solidFill>
                      <a:prstDash val="solid"/>
                      <a:round/>
                      <a:headEnd type="none" w="med" len="med"/>
                      <a:tailEnd type="none" w="med" len="med"/>
                    </a:lnR>
                    <a:lnT>
                      <a:noFill/>
                    </a:lnT>
                    <a:lnB>
                      <a:noFill/>
                    </a:lnB>
                  </a:tcPr>
                </a:tc>
                <a:tc>
                  <a:txBody>
                    <a:bodyPr/>
                    <a:p>
                      <a:pPr algn="l" rtl="0" eaLnBrk="0">
                        <a:lnSpc>
                          <a:spcPct val="116000"/>
                        </a:lnSpc>
                      </a:pPr>
                      <a:endParaRPr sz="400" dirty="0">
                        <a:latin typeface="Arial" panose="020B0604020202020204"/>
                        <a:ea typeface="Arial" panose="020B0604020202020204"/>
                        <a:cs typeface="Arial" panose="020B0604020202020204"/>
                      </a:endParaRPr>
                    </a:p>
                    <a:p>
                      <a:pPr marL="327660" algn="l" rtl="0" eaLnBrk="0">
                        <a:lnSpc>
                          <a:spcPct val="85000"/>
                        </a:lnSpc>
                        <a:spcBef>
                          <a:spcPts val="5"/>
                        </a:spcBef>
                      </a:pPr>
                      <a:r>
                        <a:rPr sz="1100" kern="0" spc="0" dirty="0">
                          <a:solidFill>
                            <a:srgbClr val="231F20">
                              <a:alpha val="100000"/>
                            </a:srgbClr>
                          </a:solidFill>
                          <a:latin typeface="微软雅黑" panose="020B0503020204020204" charset="-122"/>
                          <a:ea typeface="微软雅黑" panose="020B0503020204020204" charset="-122"/>
                          <a:cs typeface="微软雅黑" panose="020B0503020204020204" charset="-122"/>
                        </a:rPr>
                        <a:t>%</a:t>
                      </a:r>
                      <a:endParaRPr sz="1100" dirty="0">
                        <a:latin typeface="微软雅黑" panose="020B0503020204020204" charset="-122"/>
                        <a:ea typeface="微软雅黑" panose="020B0503020204020204" charset="-122"/>
                        <a:cs typeface="微软雅黑" panose="020B0503020204020204" charset="-122"/>
                      </a:endParaRPr>
                    </a:p>
                  </a:txBody>
                  <a:tcPr marL="0" marR="0" marT="0" marB="0" vert="horz">
                    <a:lnL w="3175" cap="flat" cmpd="sng" algn="ctr">
                      <a:solidFill>
                        <a:srgbClr val="21294D"/>
                      </a:solidFill>
                      <a:prstDash val="solid"/>
                      <a:round/>
                      <a:headEnd type="none" w="med" len="med"/>
                      <a:tailEnd type="none" w="med" len="med"/>
                    </a:lnL>
                    <a:lnR>
                      <a:noFill/>
                    </a:lnR>
                    <a:lnT>
                      <a:noFill/>
                    </a:lnT>
                    <a:lnB>
                      <a:noFill/>
                    </a:lnB>
                  </a:tcPr>
                </a:tc>
              </a:tr>
              <a:tr h="212090">
                <a:tc>
                  <a:txBody>
                    <a:bodyPr/>
                    <a:p>
                      <a:pPr algn="l" rtl="0" eaLnBrk="0">
                        <a:lnSpc>
                          <a:spcPct val="116000"/>
                        </a:lnSpc>
                      </a:pPr>
                      <a:endParaRPr sz="200" dirty="0">
                        <a:latin typeface="Arial" panose="020B0604020202020204"/>
                        <a:ea typeface="Arial" panose="020B0604020202020204"/>
                        <a:cs typeface="Arial" panose="020B0604020202020204"/>
                      </a:endParaRPr>
                    </a:p>
                    <a:p>
                      <a:pPr marL="82550" algn="l" rtl="0" eaLnBrk="0">
                        <a:lnSpc>
                          <a:spcPct val="100000"/>
                        </a:lnSpc>
                        <a:spcBef>
                          <a:spcPts val="0"/>
                        </a:spcBef>
                      </a:pPr>
                      <a:r>
                        <a:rPr sz="1100" kern="0" spc="-10" dirty="0">
                          <a:solidFill>
                            <a:srgbClr val="231F20">
                              <a:alpha val="100000"/>
                            </a:srgbClr>
                          </a:solidFill>
                          <a:latin typeface="微软雅黑" panose="020B0503020204020204" charset="-122"/>
                          <a:ea typeface="微软雅黑" panose="020B0503020204020204" charset="-122"/>
                          <a:cs typeface="微软雅黑" panose="020B0503020204020204" charset="-122"/>
                        </a:rPr>
                        <a:t>Max</a:t>
                      </a:r>
                      <a:r>
                        <a:rPr sz="1100" kern="0" spc="100" dirty="0">
                          <a:solidFill>
                            <a:srgbClr val="231F20">
                              <a:alpha val="100000"/>
                            </a:srgbClr>
                          </a:solidFill>
                          <a:latin typeface="微软雅黑" panose="020B0503020204020204" charset="-122"/>
                          <a:ea typeface="微软雅黑" panose="020B0503020204020204" charset="-122"/>
                          <a:cs typeface="微软雅黑" panose="020B0503020204020204" charset="-122"/>
                        </a:rPr>
                        <a:t> </a:t>
                      </a:r>
                      <a:r>
                        <a:rPr sz="1100" kern="0" spc="-10" dirty="0">
                          <a:solidFill>
                            <a:srgbClr val="231F20">
                              <a:alpha val="100000"/>
                            </a:srgbClr>
                          </a:solidFill>
                          <a:latin typeface="微软雅黑" panose="020B0503020204020204" charset="-122"/>
                          <a:ea typeface="微软雅黑" panose="020B0503020204020204" charset="-122"/>
                          <a:cs typeface="微软雅黑" panose="020B0503020204020204" charset="-122"/>
                        </a:rPr>
                        <a:t>RF</a:t>
                      </a:r>
                      <a:r>
                        <a:rPr sz="1100" kern="0" spc="120" dirty="0">
                          <a:solidFill>
                            <a:srgbClr val="231F20">
                              <a:alpha val="100000"/>
                            </a:srgbClr>
                          </a:solidFill>
                          <a:latin typeface="微软雅黑" panose="020B0503020204020204" charset="-122"/>
                          <a:ea typeface="微软雅黑" panose="020B0503020204020204" charset="-122"/>
                          <a:cs typeface="微软雅黑" panose="020B0503020204020204" charset="-122"/>
                        </a:rPr>
                        <a:t> </a:t>
                      </a:r>
                      <a:r>
                        <a:rPr sz="1100" kern="0" spc="-10" dirty="0">
                          <a:solidFill>
                            <a:srgbClr val="231F20">
                              <a:alpha val="100000"/>
                            </a:srgbClr>
                          </a:solidFill>
                          <a:latin typeface="微软雅黑" panose="020B0503020204020204" charset="-122"/>
                          <a:ea typeface="微软雅黑" panose="020B0503020204020204" charset="-122"/>
                          <a:cs typeface="微软雅黑" panose="020B0503020204020204" charset="-122"/>
                        </a:rPr>
                        <a:t>Input</a:t>
                      </a:r>
                      <a:endParaRPr sz="1100" dirty="0">
                        <a:latin typeface="微软雅黑" panose="020B0503020204020204" charset="-122"/>
                        <a:ea typeface="微软雅黑" panose="020B0503020204020204" charset="-122"/>
                        <a:cs typeface="微软雅黑" panose="020B0503020204020204" charset="-122"/>
                      </a:endParaRPr>
                    </a:p>
                  </a:txBody>
                  <a:tcPr marL="0" marR="0" marT="0" marB="0" vert="horz">
                    <a:lnL>
                      <a:noFill/>
                    </a:lnL>
                    <a:lnR w="6350" cap="flat" cmpd="sng" algn="ctr">
                      <a:solidFill>
                        <a:srgbClr val="21294D"/>
                      </a:solidFill>
                      <a:prstDash val="solid"/>
                      <a:round/>
                      <a:headEnd type="none" w="med" len="med"/>
                      <a:tailEnd type="none" w="med" len="med"/>
                    </a:lnR>
                    <a:lnT>
                      <a:noFill/>
                    </a:lnT>
                    <a:lnB>
                      <a:noFill/>
                    </a:lnB>
                  </a:tcPr>
                </a:tc>
                <a:tc>
                  <a:txBody>
                    <a:bodyPr/>
                    <a:p>
                      <a:pPr algn="l" rtl="0" eaLnBrk="0">
                        <a:lnSpc>
                          <a:spcPct val="110000"/>
                        </a:lnSpc>
                      </a:pPr>
                      <a:endParaRPr sz="300" dirty="0">
                        <a:latin typeface="Arial" panose="020B0604020202020204"/>
                        <a:ea typeface="Arial" panose="020B0604020202020204"/>
                        <a:cs typeface="Arial" panose="020B0604020202020204"/>
                      </a:endParaRPr>
                    </a:p>
                    <a:p>
                      <a:pPr marL="1287780" algn="l" rtl="0" eaLnBrk="0">
                        <a:lnSpc>
                          <a:spcPct val="85000"/>
                        </a:lnSpc>
                        <a:spcBef>
                          <a:spcPts val="0"/>
                        </a:spcBef>
                      </a:pPr>
                      <a:r>
                        <a:rPr sz="1100" kern="0" spc="-60" dirty="0">
                          <a:solidFill>
                            <a:srgbClr val="231F20">
                              <a:alpha val="100000"/>
                            </a:srgbClr>
                          </a:solidFill>
                          <a:latin typeface="微软雅黑" panose="020B0503020204020204" charset="-122"/>
                          <a:ea typeface="微软雅黑" panose="020B0503020204020204" charset="-122"/>
                          <a:cs typeface="微软雅黑" panose="020B0503020204020204" charset="-122"/>
                        </a:rPr>
                        <a:t>+0</a:t>
                      </a:r>
                      <a:endParaRPr sz="1100" dirty="0">
                        <a:latin typeface="微软雅黑" panose="020B0503020204020204" charset="-122"/>
                        <a:ea typeface="微软雅黑" panose="020B0503020204020204" charset="-122"/>
                        <a:cs typeface="微软雅黑" panose="020B0503020204020204" charset="-122"/>
                      </a:endParaRPr>
                    </a:p>
                  </a:txBody>
                  <a:tcPr marL="0" marR="0" marT="0" marB="0" vert="horz">
                    <a:lnL w="6350" cap="flat" cmpd="sng" algn="ctr">
                      <a:solidFill>
                        <a:srgbClr val="21294D"/>
                      </a:solidFill>
                      <a:prstDash val="solid"/>
                      <a:round/>
                      <a:headEnd type="none" w="med" len="med"/>
                      <a:tailEnd type="none" w="med" len="med"/>
                    </a:lnL>
                    <a:lnR w="3175" cap="flat" cmpd="sng" algn="ctr">
                      <a:solidFill>
                        <a:srgbClr val="21294D"/>
                      </a:solidFill>
                      <a:prstDash val="solid"/>
                      <a:round/>
                      <a:headEnd type="none" w="med" len="med"/>
                      <a:tailEnd type="none" w="med" len="med"/>
                    </a:lnR>
                    <a:lnT>
                      <a:noFill/>
                    </a:lnT>
                    <a:lnB>
                      <a:noFill/>
                    </a:lnB>
                  </a:tcPr>
                </a:tc>
                <a:tc>
                  <a:txBody>
                    <a:bodyPr/>
                    <a:p>
                      <a:pPr algn="l" rtl="0" eaLnBrk="0">
                        <a:lnSpc>
                          <a:spcPct val="100000"/>
                        </a:lnSpc>
                      </a:pPr>
                      <a:endParaRPr sz="1000" dirty="0">
                        <a:latin typeface="Arial" panose="020B0604020202020204"/>
                        <a:ea typeface="Arial" panose="020B0604020202020204"/>
                        <a:cs typeface="Arial" panose="020B0604020202020204"/>
                      </a:endParaRPr>
                    </a:p>
                  </a:txBody>
                  <a:tcPr marL="0" marR="0" marT="0" marB="0" vert="horz">
                    <a:lnL w="3175" cap="flat" cmpd="sng" algn="ctr">
                      <a:solidFill>
                        <a:srgbClr val="21294D"/>
                      </a:solidFill>
                      <a:prstDash val="solid"/>
                      <a:round/>
                      <a:headEnd type="none" w="med" len="med"/>
                      <a:tailEnd type="none" w="med" len="med"/>
                    </a:lnL>
                    <a:lnR>
                      <a:noFill/>
                    </a:lnR>
                    <a:lnT>
                      <a:noFill/>
                    </a:lnT>
                    <a:lnB>
                      <a:noFill/>
                    </a:lnB>
                  </a:tcPr>
                </a:tc>
              </a:tr>
              <a:tr h="212090">
                <a:tc>
                  <a:txBody>
                    <a:bodyPr/>
                    <a:p>
                      <a:pPr algn="l" rtl="0" eaLnBrk="0">
                        <a:lnSpc>
                          <a:spcPct val="110000"/>
                        </a:lnSpc>
                      </a:pPr>
                      <a:endParaRPr sz="200" dirty="0">
                        <a:latin typeface="Arial" panose="020B0604020202020204"/>
                        <a:ea typeface="Arial" panose="020B0604020202020204"/>
                        <a:cs typeface="Arial" panose="020B0604020202020204"/>
                      </a:endParaRPr>
                    </a:p>
                    <a:p>
                      <a:pPr marL="83185" algn="l" rtl="0" eaLnBrk="0">
                        <a:lnSpc>
                          <a:spcPct val="100000"/>
                        </a:lnSpc>
                        <a:spcBef>
                          <a:spcPts val="0"/>
                        </a:spcBef>
                      </a:pPr>
                      <a:r>
                        <a:rPr sz="1100" kern="0" spc="0" dirty="0">
                          <a:solidFill>
                            <a:srgbClr val="231F20">
                              <a:alpha val="100000"/>
                            </a:srgbClr>
                          </a:solidFill>
                          <a:latin typeface="微软雅黑" panose="020B0503020204020204" charset="-122"/>
                          <a:ea typeface="微软雅黑" panose="020B0503020204020204" charset="-122"/>
                          <a:cs typeface="微软雅黑" panose="020B0503020204020204" charset="-122"/>
                        </a:rPr>
                        <a:t>PA</a:t>
                      </a:r>
                      <a:r>
                        <a:rPr sz="1100" kern="0" spc="-10" dirty="0">
                          <a:solidFill>
                            <a:srgbClr val="231F20">
                              <a:alpha val="100000"/>
                            </a:srgbClr>
                          </a:solidFill>
                          <a:latin typeface="微软雅黑" panose="020B0503020204020204" charset="-122"/>
                          <a:ea typeface="微软雅黑" panose="020B0503020204020204" charset="-122"/>
                          <a:cs typeface="微软雅黑" panose="020B0503020204020204" charset="-122"/>
                        </a:rPr>
                        <a:t> </a:t>
                      </a:r>
                      <a:r>
                        <a:rPr sz="1100" kern="0" spc="0" dirty="0">
                          <a:solidFill>
                            <a:srgbClr val="231F20">
                              <a:alpha val="100000"/>
                            </a:srgbClr>
                          </a:solidFill>
                          <a:latin typeface="微软雅黑" panose="020B0503020204020204" charset="-122"/>
                          <a:ea typeface="微软雅黑" panose="020B0503020204020204" charset="-122"/>
                          <a:cs typeface="微软雅黑" panose="020B0503020204020204" charset="-122"/>
                        </a:rPr>
                        <a:t>Baseplate</a:t>
                      </a:r>
                      <a:r>
                        <a:rPr sz="1100" kern="0" spc="-10" dirty="0">
                          <a:solidFill>
                            <a:srgbClr val="231F20">
                              <a:alpha val="100000"/>
                            </a:srgbClr>
                          </a:solidFill>
                          <a:latin typeface="微软雅黑" panose="020B0503020204020204" charset="-122"/>
                          <a:ea typeface="微软雅黑" panose="020B0503020204020204" charset="-122"/>
                          <a:cs typeface="微软雅黑" panose="020B0503020204020204" charset="-122"/>
                        </a:rPr>
                        <a:t> </a:t>
                      </a:r>
                      <a:r>
                        <a:rPr sz="1100" kern="0" spc="0" dirty="0">
                          <a:solidFill>
                            <a:srgbClr val="231F20">
                              <a:alpha val="100000"/>
                            </a:srgbClr>
                          </a:solidFill>
                          <a:latin typeface="微软雅黑" panose="020B0503020204020204" charset="-122"/>
                          <a:ea typeface="微软雅黑" panose="020B0503020204020204" charset="-122"/>
                          <a:cs typeface="微软雅黑" panose="020B0503020204020204" charset="-122"/>
                        </a:rPr>
                        <a:t>Shutoff</a:t>
                      </a:r>
                      <a:r>
                        <a:rPr sz="1100" kern="0" spc="-10" dirty="0">
                          <a:solidFill>
                            <a:srgbClr val="231F20">
                              <a:alpha val="100000"/>
                            </a:srgbClr>
                          </a:solidFill>
                          <a:latin typeface="微软雅黑" panose="020B0503020204020204" charset="-122"/>
                          <a:ea typeface="微软雅黑" panose="020B0503020204020204" charset="-122"/>
                          <a:cs typeface="微软雅黑" panose="020B0503020204020204" charset="-122"/>
                        </a:rPr>
                        <a:t> </a:t>
                      </a:r>
                      <a:r>
                        <a:rPr sz="1100" kern="0" spc="0" dirty="0">
                          <a:solidFill>
                            <a:srgbClr val="231F20">
                              <a:alpha val="100000"/>
                            </a:srgbClr>
                          </a:solidFill>
                          <a:latin typeface="微软雅黑" panose="020B0503020204020204" charset="-122"/>
                          <a:ea typeface="微软雅黑" panose="020B0503020204020204" charset="-122"/>
                          <a:cs typeface="微软雅黑" panose="020B0503020204020204" charset="-122"/>
                        </a:rPr>
                        <a:t>Temperature</a:t>
                      </a:r>
                      <a:endParaRPr sz="1100" dirty="0">
                        <a:latin typeface="微软雅黑" panose="020B0503020204020204" charset="-122"/>
                        <a:ea typeface="微软雅黑" panose="020B0503020204020204" charset="-122"/>
                        <a:cs typeface="微软雅黑" panose="020B0503020204020204" charset="-122"/>
                      </a:endParaRPr>
                    </a:p>
                  </a:txBody>
                  <a:tcPr marL="0" marR="0" marT="0" marB="0" vert="horz">
                    <a:lnL>
                      <a:noFill/>
                    </a:lnL>
                    <a:lnR w="6350" cap="flat" cmpd="sng" algn="ctr">
                      <a:solidFill>
                        <a:srgbClr val="21294D"/>
                      </a:solidFill>
                      <a:prstDash val="solid"/>
                      <a:round/>
                      <a:headEnd type="none" w="med" len="med"/>
                      <a:tailEnd type="none" w="med" len="med"/>
                    </a:lnR>
                    <a:lnT>
                      <a:noFill/>
                    </a:lnT>
                    <a:lnB>
                      <a:noFill/>
                    </a:lnB>
                  </a:tcPr>
                </a:tc>
                <a:tc>
                  <a:txBody>
                    <a:bodyPr/>
                    <a:p>
                      <a:pPr algn="l" rtl="0" eaLnBrk="0">
                        <a:lnSpc>
                          <a:spcPct val="138000"/>
                        </a:lnSpc>
                      </a:pPr>
                      <a:endParaRPr sz="200" dirty="0">
                        <a:latin typeface="Arial" panose="020B0604020202020204"/>
                        <a:ea typeface="Arial" panose="020B0604020202020204"/>
                        <a:cs typeface="Arial" panose="020B0604020202020204"/>
                      </a:endParaRPr>
                    </a:p>
                    <a:p>
                      <a:pPr marL="1245235" algn="l" rtl="0" eaLnBrk="0">
                        <a:lnSpc>
                          <a:spcPct val="85000"/>
                        </a:lnSpc>
                        <a:spcBef>
                          <a:spcPts val="0"/>
                        </a:spcBef>
                      </a:pPr>
                      <a:r>
                        <a:rPr sz="1100" kern="0" spc="-40" dirty="0">
                          <a:solidFill>
                            <a:srgbClr val="231F20">
                              <a:alpha val="100000"/>
                            </a:srgbClr>
                          </a:solidFill>
                          <a:latin typeface="微软雅黑" panose="020B0503020204020204" charset="-122"/>
                          <a:ea typeface="微软雅黑" panose="020B0503020204020204" charset="-122"/>
                          <a:cs typeface="微软雅黑" panose="020B0503020204020204" charset="-122"/>
                        </a:rPr>
                        <a:t>+55</a:t>
                      </a:r>
                      <a:endParaRPr sz="1100" dirty="0">
                        <a:latin typeface="微软雅黑" panose="020B0503020204020204" charset="-122"/>
                        <a:ea typeface="微软雅黑" panose="020B0503020204020204" charset="-122"/>
                        <a:cs typeface="微软雅黑" panose="020B0503020204020204" charset="-122"/>
                      </a:endParaRPr>
                    </a:p>
                  </a:txBody>
                  <a:tcPr marL="0" marR="0" marT="0" marB="0" vert="horz">
                    <a:lnL w="6350" cap="flat" cmpd="sng" algn="ctr">
                      <a:solidFill>
                        <a:srgbClr val="21294D"/>
                      </a:solidFill>
                      <a:prstDash val="solid"/>
                      <a:round/>
                      <a:headEnd type="none" w="med" len="med"/>
                      <a:tailEnd type="none" w="med" len="med"/>
                    </a:lnL>
                    <a:lnR w="3175" cap="flat" cmpd="sng" algn="ctr">
                      <a:solidFill>
                        <a:srgbClr val="21294D"/>
                      </a:solidFill>
                      <a:prstDash val="solid"/>
                      <a:round/>
                      <a:headEnd type="none" w="med" len="med"/>
                      <a:tailEnd type="none" w="med" len="med"/>
                    </a:lnR>
                    <a:lnT>
                      <a:noFill/>
                    </a:lnT>
                    <a:lnB>
                      <a:noFill/>
                    </a:lnB>
                  </a:tcPr>
                </a:tc>
                <a:tc>
                  <a:txBody>
                    <a:bodyPr/>
                    <a:p>
                      <a:pPr algn="l" rtl="0" eaLnBrk="0">
                        <a:lnSpc>
                          <a:spcPct val="100000"/>
                        </a:lnSpc>
                      </a:pPr>
                      <a:endParaRPr sz="1000" dirty="0">
                        <a:latin typeface="Arial" panose="020B0604020202020204"/>
                        <a:ea typeface="Arial" panose="020B0604020202020204"/>
                        <a:cs typeface="Arial" panose="020B0604020202020204"/>
                      </a:endParaRPr>
                    </a:p>
                  </a:txBody>
                  <a:tcPr marL="0" marR="0" marT="0" marB="0" vert="horz">
                    <a:lnL w="3175" cap="flat" cmpd="sng" algn="ctr">
                      <a:solidFill>
                        <a:srgbClr val="21294D"/>
                      </a:solidFill>
                      <a:prstDash val="solid"/>
                      <a:round/>
                      <a:headEnd type="none" w="med" len="med"/>
                      <a:tailEnd type="none" w="med" len="med"/>
                    </a:lnL>
                    <a:lnR>
                      <a:noFill/>
                    </a:lnR>
                    <a:lnT>
                      <a:noFill/>
                    </a:lnT>
                    <a:lnB>
                      <a:noFill/>
                    </a:lnB>
                  </a:tcPr>
                </a:tc>
              </a:tr>
            </a:tbl>
          </a:graphicData>
        </a:graphic>
      </p:graphicFrame>
      <p:pic>
        <p:nvPicPr>
          <p:cNvPr id="7558" name="picture 7558"/>
          <p:cNvPicPr>
            <a:picLocks noChangeAspect="1"/>
          </p:cNvPicPr>
          <p:nvPr/>
        </p:nvPicPr>
        <p:blipFill>
          <a:blip r:embed="rId23"/>
          <a:stretch>
            <a:fillRect/>
          </a:stretch>
        </p:blipFill>
        <p:spPr>
          <a:xfrm rot="21600000">
            <a:off x="4471840" y="1058883"/>
            <a:ext cx="6350" cy="254817"/>
          </a:xfrm>
          <a:prstGeom prst="rect">
            <a:avLst/>
          </a:prstGeom>
        </p:spPr>
      </p:pic>
      <p:sp>
        <p:nvSpPr>
          <p:cNvPr id="7564" name="textbox 7564"/>
          <p:cNvSpPr/>
          <p:nvPr/>
        </p:nvSpPr>
        <p:spPr>
          <a:xfrm>
            <a:off x="613282" y="659056"/>
            <a:ext cx="2787014" cy="168910"/>
          </a:xfrm>
          <a:prstGeom prst="rect">
            <a:avLst/>
          </a:prstGeom>
          <a:noFill/>
          <a:ln w="0" cap="flat">
            <a:noFill/>
            <a:prstDash val="solid"/>
            <a:miter lim="0"/>
          </a:ln>
        </p:spPr>
        <p:txBody>
          <a:bodyPr vert="horz" wrap="square" lIns="0" tIns="0" rIns="0" bIns="0"/>
          <a:p>
            <a:pPr algn="l" rtl="0" eaLnBrk="0">
              <a:lnSpc>
                <a:spcPct val="87000"/>
              </a:lnSpc>
            </a:pPr>
            <a:endParaRPr sz="100" dirty="0">
              <a:latin typeface="Arial" panose="020B0604020202020204"/>
              <a:ea typeface="Arial" panose="020B0604020202020204"/>
              <a:cs typeface="Arial" panose="020B0604020202020204"/>
            </a:endParaRPr>
          </a:p>
          <a:p>
            <a:pPr marL="12700" algn="l" rtl="0" eaLnBrk="0">
              <a:lnSpc>
                <a:spcPct val="85000"/>
              </a:lnSpc>
            </a:pPr>
            <a:r>
              <a:rPr sz="1100" kern="0" spc="50" dirty="0">
                <a:solidFill>
                  <a:srgbClr val="21294D">
                    <a:alpha val="100000"/>
                  </a:srgbClr>
                </a:solidFill>
                <a:latin typeface="微软雅黑" panose="020B0503020204020204" charset="-122"/>
                <a:ea typeface="微软雅黑" panose="020B0503020204020204" charset="-122"/>
                <a:cs typeface="微软雅黑" panose="020B0503020204020204" charset="-122"/>
              </a:rPr>
              <a:t>1.3 ENVIRONMENTA</a:t>
            </a:r>
            <a:r>
              <a:rPr sz="1100" kern="0" spc="40" dirty="0">
                <a:solidFill>
                  <a:srgbClr val="21294D">
                    <a:alpha val="100000"/>
                  </a:srgbClr>
                </a:solidFill>
                <a:latin typeface="微软雅黑" panose="020B0503020204020204" charset="-122"/>
                <a:ea typeface="微软雅黑" panose="020B0503020204020204" charset="-122"/>
                <a:cs typeface="微软雅黑" panose="020B0503020204020204" charset="-122"/>
              </a:rPr>
              <a:t>L / PROTECTIONS</a:t>
            </a:r>
            <a:endParaRPr sz="1100" dirty="0">
              <a:latin typeface="微软雅黑" panose="020B0503020204020204" charset="-122"/>
              <a:ea typeface="微软雅黑" panose="020B0503020204020204" charset="-122"/>
              <a:cs typeface="微软雅黑" panose="020B0503020204020204" charset="-122"/>
            </a:endParaRPr>
          </a:p>
        </p:txBody>
      </p:sp>
      <p:sp>
        <p:nvSpPr>
          <p:cNvPr id="7566" name="textbox 7566"/>
          <p:cNvSpPr/>
          <p:nvPr/>
        </p:nvSpPr>
        <p:spPr>
          <a:xfrm>
            <a:off x="3666611" y="936993"/>
            <a:ext cx="294004" cy="372109"/>
          </a:xfrm>
          <a:prstGeom prst="rect">
            <a:avLst/>
          </a:prstGeom>
          <a:noFill/>
          <a:ln w="0" cap="flat">
            <a:noFill/>
            <a:prstDash val="solid"/>
            <a:miter lim="0"/>
          </a:ln>
        </p:spPr>
        <p:txBody>
          <a:bodyPr vert="horz" wrap="square" lIns="0" tIns="0" rIns="0" bIns="0"/>
          <a:p>
            <a:pPr algn="l" rtl="0" eaLnBrk="0">
              <a:lnSpc>
                <a:spcPct val="81000"/>
              </a:lnSpc>
            </a:pPr>
            <a:endParaRPr sz="100" dirty="0">
              <a:latin typeface="Arial" panose="020B0604020202020204"/>
              <a:ea typeface="Arial" panose="020B0604020202020204"/>
              <a:cs typeface="Arial" panose="020B0604020202020204"/>
            </a:endParaRPr>
          </a:p>
          <a:p>
            <a:pPr marL="12700" algn="l" rtl="0" eaLnBrk="0">
              <a:lnSpc>
                <a:spcPct val="80000"/>
              </a:lnSpc>
            </a:pPr>
            <a:r>
              <a:rPr sz="1100" kern="0" spc="-50" dirty="0">
                <a:solidFill>
                  <a:srgbClr val="FFFFFF">
                    <a:alpha val="100000"/>
                  </a:srgbClr>
                </a:solidFill>
                <a:latin typeface="微软雅黑" panose="020B0503020204020204" charset="-122"/>
                <a:ea typeface="微软雅黑" panose="020B0503020204020204" charset="-122"/>
                <a:cs typeface="微软雅黑" panose="020B0503020204020204" charset="-122"/>
              </a:rPr>
              <a:t>MIN</a:t>
            </a:r>
            <a:endParaRPr sz="1100" dirty="0">
              <a:latin typeface="微软雅黑" panose="020B0503020204020204" charset="-122"/>
              <a:ea typeface="微软雅黑" panose="020B0503020204020204" charset="-122"/>
              <a:cs typeface="微软雅黑" panose="020B0503020204020204" charset="-122"/>
            </a:endParaRPr>
          </a:p>
          <a:p>
            <a:pPr algn="l" rtl="0" eaLnBrk="0">
              <a:lnSpc>
                <a:spcPct val="115000"/>
              </a:lnSpc>
            </a:pPr>
            <a:endParaRPr sz="400" dirty="0">
              <a:latin typeface="Arial" panose="020B0604020202020204"/>
              <a:ea typeface="Arial" panose="020B0604020202020204"/>
              <a:cs typeface="Arial" panose="020B0604020202020204"/>
            </a:endParaRPr>
          </a:p>
          <a:p>
            <a:pPr marL="17145" algn="l" rtl="0" eaLnBrk="0">
              <a:lnSpc>
                <a:spcPct val="85000"/>
              </a:lnSpc>
              <a:spcBef>
                <a:spcPts val="0"/>
              </a:spcBef>
            </a:pPr>
            <a:r>
              <a:rPr sz="1100" kern="0" spc="-30" dirty="0">
                <a:solidFill>
                  <a:srgbClr val="231F20">
                    <a:alpha val="100000"/>
                  </a:srgbClr>
                </a:solidFill>
                <a:latin typeface="微软雅黑" panose="020B0503020204020204" charset="-122"/>
                <a:ea typeface="微软雅黑" panose="020B0503020204020204" charset="-122"/>
                <a:cs typeface="微软雅黑" panose="020B0503020204020204" charset="-122"/>
              </a:rPr>
              <a:t>-20</a:t>
            </a:r>
            <a:endParaRPr sz="1100" dirty="0">
              <a:latin typeface="微软雅黑" panose="020B0503020204020204" charset="-122"/>
              <a:ea typeface="微软雅黑" panose="020B0503020204020204" charset="-122"/>
              <a:cs typeface="微软雅黑" panose="020B0503020204020204" charset="-122"/>
            </a:endParaRPr>
          </a:p>
        </p:txBody>
      </p:sp>
      <p:sp>
        <p:nvSpPr>
          <p:cNvPr id="7578" name="textbox 7578"/>
          <p:cNvSpPr/>
          <p:nvPr/>
        </p:nvSpPr>
        <p:spPr>
          <a:xfrm>
            <a:off x="789305" y="936993"/>
            <a:ext cx="951230" cy="159385"/>
          </a:xfrm>
          <a:prstGeom prst="rect">
            <a:avLst/>
          </a:prstGeom>
          <a:noFill/>
          <a:ln w="0" cap="flat">
            <a:noFill/>
            <a:prstDash val="solid"/>
            <a:miter lim="0"/>
          </a:ln>
        </p:spPr>
        <p:txBody>
          <a:bodyPr vert="horz" wrap="square" lIns="0" tIns="0" rIns="0" bIns="0"/>
          <a:p>
            <a:pPr algn="l" rtl="0" eaLnBrk="0">
              <a:lnSpc>
                <a:spcPct val="81000"/>
              </a:lnSpc>
            </a:pPr>
            <a:endParaRPr sz="100" dirty="0">
              <a:latin typeface="Arial" panose="020B0604020202020204"/>
              <a:ea typeface="Arial" panose="020B0604020202020204"/>
              <a:cs typeface="Arial" panose="020B0604020202020204"/>
            </a:endParaRPr>
          </a:p>
          <a:p>
            <a:pPr marL="12700" algn="l" rtl="0" eaLnBrk="0">
              <a:lnSpc>
                <a:spcPct val="80000"/>
              </a:lnSpc>
            </a:pPr>
            <a:r>
              <a:rPr sz="1100" kern="0" spc="70" dirty="0">
                <a:solidFill>
                  <a:srgbClr val="FFFFFF">
                    <a:alpha val="100000"/>
                  </a:srgbClr>
                </a:solidFill>
                <a:latin typeface="微软雅黑" panose="020B0503020204020204" charset="-122"/>
                <a:ea typeface="微软雅黑" panose="020B0503020204020204" charset="-122"/>
                <a:cs typeface="微软雅黑" panose="020B0503020204020204" charset="-122"/>
              </a:rPr>
              <a:t>PARAMETER</a:t>
            </a:r>
            <a:endParaRPr sz="1100" dirty="0">
              <a:latin typeface="微软雅黑" panose="020B0503020204020204" charset="-122"/>
              <a:ea typeface="微软雅黑" panose="020B0503020204020204" charset="-122"/>
              <a:cs typeface="微软雅黑" panose="020B0503020204020204" charset="-122"/>
            </a:endParaRPr>
          </a:p>
        </p:txBody>
      </p:sp>
      <p:sp>
        <p:nvSpPr>
          <p:cNvPr id="7584" name="path 7584"/>
          <p:cNvSpPr/>
          <p:nvPr/>
        </p:nvSpPr>
        <p:spPr>
          <a:xfrm>
            <a:off x="2620815" y="8841153"/>
            <a:ext cx="43708" cy="9168"/>
          </a:xfrm>
          <a:custGeom>
            <a:avLst/>
            <a:gdLst/>
            <a:ahLst/>
            <a:cxnLst/>
            <a:rect l="0" t="0" r="0" b="0"/>
            <a:pathLst>
              <a:path w="68" h="14">
                <a:moveTo>
                  <a:pt x="0" y="14"/>
                </a:moveTo>
                <a:lnTo>
                  <a:pt x="0" y="14"/>
                </a:lnTo>
                <a:moveTo>
                  <a:pt x="68" y="0"/>
                </a:moveTo>
                <a:lnTo>
                  <a:pt x="68" y="0"/>
                </a:lnTo>
              </a:path>
            </a:pathLst>
          </a:custGeom>
          <a:noFill/>
          <a:ln w="0" cap="sq">
            <a:solidFill>
              <a:srgbClr val="232730"/>
            </a:solidFill>
            <a:prstDash val="solid"/>
            <a:miter lim="1000000"/>
          </a:ln>
        </p:spPr>
        <p:txBody>
          <a:bodyPr rtlCol="0"/>
          <a:p>
            <a:pPr algn="ctr"/>
            <a:endParaRPr lang="zh-CN" altLang="en-US"/>
          </a:p>
        </p:txBody>
      </p:sp>
      <p:sp>
        <p:nvSpPr>
          <p:cNvPr id="7586" name="path 7586"/>
          <p:cNvSpPr/>
          <p:nvPr/>
        </p:nvSpPr>
        <p:spPr>
          <a:xfrm>
            <a:off x="2790773" y="8895920"/>
            <a:ext cx="1947" cy="1834"/>
          </a:xfrm>
          <a:custGeom>
            <a:avLst/>
            <a:gdLst/>
            <a:ahLst/>
            <a:cxnLst/>
            <a:rect l="0" t="0" r="0" b="0"/>
            <a:pathLst>
              <a:path w="3" h="2">
                <a:moveTo>
                  <a:pt x="0" y="1"/>
                </a:moveTo>
                <a:lnTo>
                  <a:pt x="3" y="1"/>
                </a:lnTo>
                <a:moveTo>
                  <a:pt x="1" y="2"/>
                </a:moveTo>
                <a:lnTo>
                  <a:pt x="1" y="0"/>
                </a:lnTo>
                <a:moveTo>
                  <a:pt x="0" y="1"/>
                </a:moveTo>
                <a:lnTo>
                  <a:pt x="3" y="1"/>
                </a:lnTo>
                <a:moveTo>
                  <a:pt x="1" y="2"/>
                </a:moveTo>
                <a:lnTo>
                  <a:pt x="1" y="0"/>
                </a:lnTo>
                <a:moveTo>
                  <a:pt x="0" y="1"/>
                </a:moveTo>
                <a:lnTo>
                  <a:pt x="3" y="1"/>
                </a:lnTo>
                <a:moveTo>
                  <a:pt x="1" y="2"/>
                </a:moveTo>
                <a:lnTo>
                  <a:pt x="1" y="0"/>
                </a:lnTo>
                <a:moveTo>
                  <a:pt x="0" y="1"/>
                </a:moveTo>
                <a:lnTo>
                  <a:pt x="3" y="1"/>
                </a:lnTo>
                <a:moveTo>
                  <a:pt x="1" y="2"/>
                </a:moveTo>
                <a:lnTo>
                  <a:pt x="1" y="0"/>
                </a:lnTo>
              </a:path>
            </a:pathLst>
          </a:custGeom>
          <a:noFill/>
          <a:ln w="0" cap="sq">
            <a:solidFill>
              <a:srgbClr val="232730"/>
            </a:solidFill>
            <a:prstDash val="solid"/>
            <a:miter lim="1000000"/>
          </a:ln>
        </p:spPr>
        <p:txBody>
          <a:bodyPr rtlCol="0"/>
          <a:p>
            <a:pPr algn="ctr"/>
            <a:endParaRPr lang="zh-CN" altLang="en-US"/>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416" name="picture 416"/>
          <p:cNvPicPr>
            <a:picLocks noChangeAspect="1"/>
          </p:cNvPicPr>
          <p:nvPr/>
        </p:nvPicPr>
        <p:blipFill>
          <a:blip r:embed="rId1"/>
          <a:stretch>
            <a:fillRect/>
          </a:stretch>
        </p:blipFill>
        <p:spPr>
          <a:xfrm rot="21600000">
            <a:off x="192227" y="576225"/>
            <a:ext cx="7094702" cy="3324178"/>
          </a:xfrm>
          <a:prstGeom prst="rect">
            <a:avLst/>
          </a:prstGeom>
        </p:spPr>
      </p:pic>
      <p:pic>
        <p:nvPicPr>
          <p:cNvPr id="424" name="picture 424"/>
          <p:cNvPicPr>
            <a:picLocks noChangeAspect="1"/>
          </p:cNvPicPr>
          <p:nvPr/>
        </p:nvPicPr>
        <p:blipFill>
          <a:blip r:embed="rId2"/>
          <a:stretch>
            <a:fillRect/>
          </a:stretch>
        </p:blipFill>
        <p:spPr>
          <a:xfrm rot="21600000">
            <a:off x="546722" y="4276306"/>
            <a:ext cx="6370015" cy="2006562"/>
          </a:xfrm>
          <a:prstGeom prst="rect">
            <a:avLst/>
          </a:prstGeom>
        </p:spPr>
      </p:pic>
      <p:graphicFrame>
        <p:nvGraphicFramePr>
          <p:cNvPr id="426" name="table 426"/>
          <p:cNvGraphicFramePr>
            <a:graphicFrameLocks noGrp="1"/>
          </p:cNvGraphicFramePr>
          <p:nvPr/>
        </p:nvGraphicFramePr>
        <p:xfrm>
          <a:off x="730263" y="4334691"/>
          <a:ext cx="5934709" cy="1947545"/>
        </p:xfrm>
        <a:graphic>
          <a:graphicData uri="http://schemas.openxmlformats.org/drawingml/2006/table">
            <a:tbl>
              <a:tblPr/>
              <a:tblGrid>
                <a:gridCol w="1685289"/>
                <a:gridCol w="979805"/>
                <a:gridCol w="2890520"/>
                <a:gridCol w="379095"/>
              </a:tblGrid>
              <a:tr h="1947545">
                <a:tc>
                  <a:txBody>
                    <a:bodyPr/>
                    <a:p>
                      <a:pPr marL="7620" algn="l" rtl="0" eaLnBrk="0">
                        <a:lnSpc>
                          <a:spcPct val="76000"/>
                        </a:lnSpc>
                        <a:spcBef>
                          <a:spcPts val="5"/>
                        </a:spcBef>
                      </a:pPr>
                      <a:r>
                        <a:rPr sz="900" kern="0" spc="-20" dirty="0">
                          <a:solidFill>
                            <a:srgbClr val="FFFFFF">
                              <a:alpha val="100000"/>
                            </a:srgbClr>
                          </a:solidFill>
                          <a:latin typeface="Arial" panose="020B0604020202020204"/>
                          <a:ea typeface="Arial" panose="020B0604020202020204"/>
                          <a:cs typeface="Arial" panose="020B0604020202020204"/>
                        </a:rPr>
                        <a:t>PARAMETER</a:t>
                      </a:r>
                      <a:endParaRPr sz="900" dirty="0">
                        <a:latin typeface="Arial" panose="020B0604020202020204"/>
                        <a:ea typeface="Arial" panose="020B0604020202020204"/>
                        <a:cs typeface="Arial" panose="020B0604020202020204"/>
                      </a:endParaRPr>
                    </a:p>
                    <a:p>
                      <a:pPr algn="l" rtl="0" eaLnBrk="0">
                        <a:lnSpc>
                          <a:spcPct val="85000"/>
                        </a:lnSpc>
                        <a:spcBef>
                          <a:spcPts val="725"/>
                        </a:spcBef>
                      </a:pPr>
                      <a:r>
                        <a:rPr sz="900" kern="0" spc="-10" dirty="0">
                          <a:solidFill>
                            <a:srgbClr val="231F20">
                              <a:alpha val="100000"/>
                            </a:srgbClr>
                          </a:solidFill>
                          <a:latin typeface="Arial" panose="020B0604020202020204"/>
                          <a:ea typeface="Arial" panose="020B0604020202020204"/>
                          <a:cs typeface="Arial" panose="020B0604020202020204"/>
                        </a:rPr>
                        <a:t>Operating</a:t>
                      </a:r>
                      <a:r>
                        <a:rPr sz="900" kern="0" spc="130" dirty="0">
                          <a:solidFill>
                            <a:srgbClr val="231F20">
                              <a:alpha val="100000"/>
                            </a:srgbClr>
                          </a:solidFill>
                          <a:latin typeface="Arial" panose="020B0604020202020204"/>
                          <a:ea typeface="Arial" panose="020B0604020202020204"/>
                          <a:cs typeface="Arial" panose="020B0604020202020204"/>
                        </a:rPr>
                        <a:t> </a:t>
                      </a:r>
                      <a:r>
                        <a:rPr sz="900" kern="0" spc="-10" dirty="0">
                          <a:solidFill>
                            <a:srgbClr val="231F20">
                              <a:alpha val="100000"/>
                            </a:srgbClr>
                          </a:solidFill>
                          <a:latin typeface="Arial" panose="020B0604020202020204"/>
                          <a:ea typeface="Arial" panose="020B0604020202020204"/>
                          <a:cs typeface="Arial" panose="020B0604020202020204"/>
                        </a:rPr>
                        <a:t>Frequency</a:t>
                      </a:r>
                      <a:endParaRPr sz="900" dirty="0">
                        <a:latin typeface="Arial" panose="020B0604020202020204"/>
                        <a:ea typeface="Arial" panose="020B0604020202020204"/>
                        <a:cs typeface="Arial" panose="020B0604020202020204"/>
                      </a:endParaRPr>
                    </a:p>
                    <a:p>
                      <a:pPr algn="l" rtl="0" eaLnBrk="0">
                        <a:lnSpc>
                          <a:spcPts val="1230"/>
                        </a:lnSpc>
                        <a:spcBef>
                          <a:spcPts val="585"/>
                        </a:spcBef>
                      </a:pPr>
                      <a:r>
                        <a:rPr sz="900" kern="0" spc="0" dirty="0">
                          <a:solidFill>
                            <a:srgbClr val="231F20">
                              <a:alpha val="100000"/>
                            </a:srgbClr>
                          </a:solidFill>
                          <a:latin typeface="Arial" panose="020B0604020202020204"/>
                          <a:ea typeface="Arial" panose="020B0604020202020204"/>
                          <a:cs typeface="Arial" panose="020B0604020202020204"/>
                        </a:rPr>
                        <a:t>Sweep frequency s</a:t>
                      </a:r>
                      <a:r>
                        <a:rPr sz="900" kern="0" spc="-10" dirty="0">
                          <a:solidFill>
                            <a:srgbClr val="231F20">
                              <a:alpha val="100000"/>
                            </a:srgbClr>
                          </a:solidFill>
                          <a:latin typeface="Arial" panose="020B0604020202020204"/>
                          <a:ea typeface="Arial" panose="020B0604020202020204"/>
                          <a:cs typeface="Arial" panose="020B0604020202020204"/>
                        </a:rPr>
                        <a:t>ource</a:t>
                      </a:r>
                      <a:endParaRPr sz="900" dirty="0">
                        <a:latin typeface="Arial" panose="020B0604020202020204"/>
                        <a:ea typeface="Arial" panose="020B0604020202020204"/>
                        <a:cs typeface="Arial" panose="020B0604020202020204"/>
                      </a:endParaRPr>
                    </a:p>
                    <a:p>
                      <a:pPr marL="3175" algn="l" rtl="0" eaLnBrk="0">
                        <a:lnSpc>
                          <a:spcPct val="77000"/>
                        </a:lnSpc>
                        <a:spcBef>
                          <a:spcPts val="840"/>
                        </a:spcBef>
                      </a:pPr>
                      <a:r>
                        <a:rPr sz="900" kern="0" spc="-10" dirty="0">
                          <a:solidFill>
                            <a:srgbClr val="231F20">
                              <a:alpha val="100000"/>
                            </a:srgbClr>
                          </a:solidFill>
                          <a:latin typeface="Arial" panose="020B0604020202020204"/>
                          <a:ea typeface="Arial" panose="020B0604020202020204"/>
                          <a:cs typeface="Arial" panose="020B0604020202020204"/>
                        </a:rPr>
                        <a:t>P-sat</a:t>
                      </a:r>
                      <a:r>
                        <a:rPr sz="900" kern="0" spc="90" dirty="0">
                          <a:solidFill>
                            <a:srgbClr val="231F20">
                              <a:alpha val="100000"/>
                            </a:srgbClr>
                          </a:solidFill>
                          <a:latin typeface="Arial" panose="020B0604020202020204"/>
                          <a:ea typeface="Arial" panose="020B0604020202020204"/>
                          <a:cs typeface="Arial" panose="020B0604020202020204"/>
                        </a:rPr>
                        <a:t> </a:t>
                      </a:r>
                      <a:r>
                        <a:rPr sz="900" kern="0" spc="-10" dirty="0">
                          <a:solidFill>
                            <a:srgbClr val="231F20">
                              <a:alpha val="100000"/>
                            </a:srgbClr>
                          </a:solidFill>
                          <a:latin typeface="Arial" panose="020B0604020202020204"/>
                          <a:ea typeface="Arial" panose="020B0604020202020204"/>
                          <a:cs typeface="Arial" panose="020B0604020202020204"/>
                        </a:rPr>
                        <a:t>Power Output</a:t>
                      </a:r>
                      <a:endParaRPr sz="900" dirty="0">
                        <a:latin typeface="Arial" panose="020B0604020202020204"/>
                        <a:ea typeface="Arial" panose="020B0604020202020204"/>
                        <a:cs typeface="Arial" panose="020B0604020202020204"/>
                      </a:endParaRPr>
                    </a:p>
                    <a:p>
                      <a:pPr marL="3175" algn="l" rtl="0" eaLnBrk="0">
                        <a:lnSpc>
                          <a:spcPts val="1615"/>
                        </a:lnSpc>
                      </a:pPr>
                      <a:r>
                        <a:rPr sz="900" kern="0" spc="-10" dirty="0">
                          <a:solidFill>
                            <a:srgbClr val="231F20">
                              <a:alpha val="100000"/>
                            </a:srgbClr>
                          </a:solidFill>
                          <a:latin typeface="Arial" panose="020B0604020202020204"/>
                          <a:ea typeface="Arial" panose="020B0604020202020204"/>
                          <a:cs typeface="Arial" panose="020B0604020202020204"/>
                        </a:rPr>
                        <a:t>Power Gain</a:t>
                      </a:r>
                      <a:r>
                        <a:rPr sz="900" kern="0" spc="100" dirty="0">
                          <a:solidFill>
                            <a:srgbClr val="231F20">
                              <a:alpha val="100000"/>
                            </a:srgbClr>
                          </a:solidFill>
                          <a:latin typeface="Arial" panose="020B0604020202020204"/>
                          <a:ea typeface="Arial" panose="020B0604020202020204"/>
                          <a:cs typeface="Arial" panose="020B0604020202020204"/>
                        </a:rPr>
                        <a:t> </a:t>
                      </a:r>
                      <a:r>
                        <a:rPr sz="900" kern="0" spc="-10" dirty="0">
                          <a:solidFill>
                            <a:srgbClr val="231F20">
                              <a:alpha val="100000"/>
                            </a:srgbClr>
                          </a:solidFill>
                          <a:latin typeface="Arial" panose="020B0604020202020204"/>
                          <a:ea typeface="Arial" panose="020B0604020202020204"/>
                          <a:cs typeface="Arial" panose="020B0604020202020204"/>
                        </a:rPr>
                        <a:t>Flatness</a:t>
                      </a:r>
                      <a:endParaRPr sz="900" dirty="0">
                        <a:latin typeface="Arial" panose="020B0604020202020204"/>
                        <a:ea typeface="Arial" panose="020B0604020202020204"/>
                        <a:cs typeface="Arial" panose="020B0604020202020204"/>
                      </a:endParaRPr>
                    </a:p>
                    <a:p>
                      <a:pPr marL="5080" algn="l" rtl="0" eaLnBrk="0">
                        <a:lnSpc>
                          <a:spcPct val="79000"/>
                        </a:lnSpc>
                        <a:spcBef>
                          <a:spcPts val="1125"/>
                        </a:spcBef>
                      </a:pPr>
                      <a:r>
                        <a:rPr sz="900" kern="0" spc="-10" dirty="0">
                          <a:solidFill>
                            <a:srgbClr val="231F20">
                              <a:alpha val="100000"/>
                            </a:srgbClr>
                          </a:solidFill>
                          <a:latin typeface="Arial" panose="020B0604020202020204"/>
                          <a:ea typeface="Arial" panose="020B0604020202020204"/>
                          <a:cs typeface="Arial" panose="020B0604020202020204"/>
                        </a:rPr>
                        <a:t>Input  VSWR</a:t>
                      </a:r>
                      <a:endParaRPr sz="900" dirty="0">
                        <a:latin typeface="Arial" panose="020B0604020202020204"/>
                        <a:ea typeface="Arial" panose="020B0604020202020204"/>
                        <a:cs typeface="Arial" panose="020B0604020202020204"/>
                      </a:endParaRPr>
                    </a:p>
                    <a:p>
                      <a:pPr algn="l" rtl="0" eaLnBrk="0">
                        <a:lnSpc>
                          <a:spcPct val="85000"/>
                        </a:lnSpc>
                        <a:spcBef>
                          <a:spcPts val="930"/>
                        </a:spcBef>
                      </a:pPr>
                      <a:r>
                        <a:rPr sz="900" kern="0" spc="-10" dirty="0">
                          <a:solidFill>
                            <a:srgbClr val="231F20">
                              <a:alpha val="100000"/>
                            </a:srgbClr>
                          </a:solidFill>
                          <a:latin typeface="Arial" panose="020B0604020202020204"/>
                          <a:ea typeface="Arial" panose="020B0604020202020204"/>
                          <a:cs typeface="Arial" panose="020B0604020202020204"/>
                        </a:rPr>
                        <a:t>Operating Voltage</a:t>
                      </a:r>
                      <a:endParaRPr sz="900" dirty="0">
                        <a:latin typeface="Arial" panose="020B0604020202020204"/>
                        <a:ea typeface="Arial" panose="020B0604020202020204"/>
                        <a:cs typeface="Arial" panose="020B0604020202020204"/>
                      </a:endParaRPr>
                    </a:p>
                    <a:p>
                      <a:pPr marL="5080" algn="l" rtl="0" eaLnBrk="0">
                        <a:lnSpc>
                          <a:spcPct val="77000"/>
                        </a:lnSpc>
                        <a:spcBef>
                          <a:spcPts val="870"/>
                        </a:spcBef>
                      </a:pPr>
                      <a:r>
                        <a:rPr sz="900" kern="0" spc="-10" dirty="0">
                          <a:solidFill>
                            <a:srgbClr val="231F20">
                              <a:alpha val="100000"/>
                            </a:srgbClr>
                          </a:solidFill>
                          <a:latin typeface="Arial" panose="020B0604020202020204"/>
                          <a:ea typeface="Arial" panose="020B0604020202020204"/>
                          <a:cs typeface="Arial" panose="020B0604020202020204"/>
                        </a:rPr>
                        <a:t>In-Out</a:t>
                      </a:r>
                      <a:r>
                        <a:rPr sz="900" kern="0" spc="60" dirty="0">
                          <a:solidFill>
                            <a:srgbClr val="231F20">
                              <a:alpha val="100000"/>
                            </a:srgbClr>
                          </a:solidFill>
                          <a:latin typeface="Arial" panose="020B0604020202020204"/>
                          <a:ea typeface="Arial" panose="020B0604020202020204"/>
                          <a:cs typeface="Arial" panose="020B0604020202020204"/>
                        </a:rPr>
                        <a:t> </a:t>
                      </a:r>
                      <a:r>
                        <a:rPr sz="900" kern="0" spc="-10" dirty="0">
                          <a:solidFill>
                            <a:srgbClr val="231F20">
                              <a:alpha val="100000"/>
                            </a:srgbClr>
                          </a:solidFill>
                          <a:latin typeface="Arial" panose="020B0604020202020204"/>
                          <a:ea typeface="Arial" panose="020B0604020202020204"/>
                          <a:cs typeface="Arial" panose="020B0604020202020204"/>
                        </a:rPr>
                        <a:t>impedance</a:t>
                      </a:r>
                      <a:endParaRPr sz="900" dirty="0">
                        <a:latin typeface="Arial" panose="020B0604020202020204"/>
                        <a:ea typeface="Arial" panose="020B0604020202020204"/>
                        <a:cs typeface="Arial" panose="020B0604020202020204"/>
                      </a:endParaRPr>
                    </a:p>
                    <a:p>
                      <a:pPr algn="l" rtl="0" eaLnBrk="0">
                        <a:lnSpc>
                          <a:spcPts val="1615"/>
                        </a:lnSpc>
                      </a:pPr>
                      <a:r>
                        <a:rPr sz="900" kern="0" spc="-10" dirty="0">
                          <a:solidFill>
                            <a:srgbClr val="231F20">
                              <a:alpha val="100000"/>
                            </a:srgbClr>
                          </a:solidFill>
                          <a:latin typeface="Arial" panose="020B0604020202020204"/>
                          <a:ea typeface="Arial" panose="020B0604020202020204"/>
                          <a:cs typeface="Arial" panose="020B0604020202020204"/>
                        </a:rPr>
                        <a:t>Current</a:t>
                      </a:r>
                      <a:endParaRPr sz="900" dirty="0">
                        <a:latin typeface="Arial" panose="020B0604020202020204"/>
                        <a:ea typeface="Arial" panose="020B0604020202020204"/>
                        <a:cs typeface="Arial" panose="020B0604020202020204"/>
                      </a:endParaRPr>
                    </a:p>
                  </a:txBody>
                  <a:tcPr marL="0" marR="0" marT="439" marB="0" vert="horz">
                    <a:lnL>
                      <a:noFill/>
                    </a:lnL>
                    <a:lnR w="6350" cap="flat" cmpd="sng" algn="ctr">
                      <a:solidFill>
                        <a:srgbClr val="21294D"/>
                      </a:solidFill>
                      <a:prstDash val="solid"/>
                      <a:round/>
                      <a:headEnd type="none" w="med" len="med"/>
                      <a:tailEnd type="none" w="med" len="med"/>
                    </a:lnR>
                    <a:lnT>
                      <a:noFill/>
                    </a:lnT>
                    <a:lnB>
                      <a:noFill/>
                    </a:lnB>
                  </a:tcPr>
                </a:tc>
                <a:tc>
                  <a:txBody>
                    <a:bodyPr/>
                    <a:p>
                      <a:pPr algn="l" rtl="0" eaLnBrk="0">
                        <a:lnSpc>
                          <a:spcPct val="31000"/>
                        </a:lnSpc>
                      </a:pPr>
                      <a:endParaRPr sz="100" dirty="0">
                        <a:latin typeface="Arial" panose="020B0604020202020204"/>
                        <a:ea typeface="Arial" panose="020B0604020202020204"/>
                        <a:cs typeface="Arial" panose="020B0604020202020204"/>
                      </a:endParaRPr>
                    </a:p>
                    <a:p>
                      <a:pPr marL="515620" algn="l" rtl="0" eaLnBrk="0">
                        <a:lnSpc>
                          <a:spcPct val="75000"/>
                        </a:lnSpc>
                      </a:pPr>
                      <a:r>
                        <a:rPr sz="900" kern="0" spc="-20" dirty="0">
                          <a:solidFill>
                            <a:srgbClr val="FFFFFF">
                              <a:alpha val="100000"/>
                            </a:srgbClr>
                          </a:solidFill>
                          <a:latin typeface="Arial" panose="020B0604020202020204"/>
                          <a:ea typeface="Arial" panose="020B0604020202020204"/>
                          <a:cs typeface="Arial" panose="020B0604020202020204"/>
                        </a:rPr>
                        <a:t>MIN</a:t>
                      </a:r>
                      <a:endParaRPr sz="900" dirty="0">
                        <a:latin typeface="Arial" panose="020B0604020202020204"/>
                        <a:ea typeface="Arial" panose="020B0604020202020204"/>
                        <a:cs typeface="Arial" panose="020B0604020202020204"/>
                      </a:endParaRPr>
                    </a:p>
                    <a:p>
                      <a:pPr algn="l" rtl="0" eaLnBrk="0">
                        <a:lnSpc>
                          <a:spcPct val="108000"/>
                        </a:lnSpc>
                      </a:pPr>
                      <a:endParaRPr sz="300" dirty="0">
                        <a:latin typeface="Arial" panose="020B0604020202020204"/>
                        <a:ea typeface="Arial" panose="020B0604020202020204"/>
                        <a:cs typeface="Arial" panose="020B0604020202020204"/>
                      </a:endParaRPr>
                    </a:p>
                    <a:p>
                      <a:pPr marL="483235" algn="l" rtl="0" eaLnBrk="0">
                        <a:lnSpc>
                          <a:spcPts val="1230"/>
                        </a:lnSpc>
                        <a:spcBef>
                          <a:spcPts val="5"/>
                        </a:spcBef>
                      </a:pPr>
                      <a:r>
                        <a:rPr sz="900" kern="0" spc="-10" dirty="0">
                          <a:solidFill>
                            <a:srgbClr val="231F20">
                              <a:alpha val="100000"/>
                            </a:srgbClr>
                          </a:solidFill>
                          <a:latin typeface="Arial" panose="020B0604020202020204"/>
                          <a:ea typeface="Arial" panose="020B0604020202020204"/>
                          <a:cs typeface="Arial" panose="020B0604020202020204"/>
                        </a:rPr>
                        <a:t>400</a:t>
                      </a:r>
                      <a:endParaRPr sz="900" dirty="0">
                        <a:latin typeface="Arial" panose="020B0604020202020204"/>
                        <a:ea typeface="Arial" panose="020B0604020202020204"/>
                        <a:cs typeface="Arial" panose="020B0604020202020204"/>
                      </a:endParaRPr>
                    </a:p>
                  </a:txBody>
                  <a:tcPr marL="0" marR="0" marT="0" marB="0" vert="horz">
                    <a:lnL w="6350" cap="flat" cmpd="sng" algn="ctr">
                      <a:solidFill>
                        <a:srgbClr val="21294D"/>
                      </a:solidFill>
                      <a:prstDash val="solid"/>
                      <a:round/>
                      <a:headEnd type="none" w="med" len="med"/>
                      <a:tailEnd type="none" w="med" len="med"/>
                    </a:lnL>
                    <a:lnR>
                      <a:noFill/>
                    </a:lnR>
                    <a:lnT>
                      <a:noFill/>
                    </a:lnT>
                    <a:lnB>
                      <a:noFill/>
                    </a:lnB>
                  </a:tcPr>
                </a:tc>
                <a:tc>
                  <a:txBody>
                    <a:bodyPr/>
                    <a:p>
                      <a:pPr algn="l" rtl="0" eaLnBrk="0">
                        <a:lnSpc>
                          <a:spcPct val="100000"/>
                        </a:lnSpc>
                      </a:pPr>
                      <a:endParaRPr sz="1000" dirty="0">
                        <a:latin typeface="Arial" panose="020B0604020202020204"/>
                        <a:ea typeface="Arial" panose="020B0604020202020204"/>
                        <a:cs typeface="Arial" panose="020B0604020202020204"/>
                      </a:endParaRPr>
                    </a:p>
                  </a:txBody>
                  <a:tcPr marL="0" marR="0" marT="0" marB="0" vert="horz">
                    <a:lnL>
                      <a:noFill/>
                    </a:lnL>
                    <a:lnR>
                      <a:noFill/>
                    </a:lnR>
                    <a:lnT>
                      <a:noFill/>
                    </a:lnT>
                    <a:lnB>
                      <a:noFill/>
                    </a:lnB>
                  </a:tcPr>
                </a:tc>
                <a:tc>
                  <a:txBody>
                    <a:bodyPr/>
                    <a:p>
                      <a:pPr algn="l" rtl="0" eaLnBrk="0">
                        <a:lnSpc>
                          <a:spcPct val="16000"/>
                        </a:lnSpc>
                      </a:pPr>
                      <a:endParaRPr sz="100" dirty="0">
                        <a:latin typeface="Arial" panose="020B0604020202020204"/>
                        <a:ea typeface="Arial" panose="020B0604020202020204"/>
                        <a:cs typeface="Arial" panose="020B0604020202020204"/>
                      </a:endParaRPr>
                    </a:p>
                    <a:p>
                      <a:pPr algn="r" rtl="0" eaLnBrk="0">
                        <a:lnSpc>
                          <a:spcPct val="75000"/>
                        </a:lnSpc>
                      </a:pPr>
                      <a:r>
                        <a:rPr sz="900" kern="0" spc="-40" dirty="0">
                          <a:solidFill>
                            <a:srgbClr val="FFFFFF">
                              <a:alpha val="100000"/>
                            </a:srgbClr>
                          </a:solidFill>
                          <a:latin typeface="Arial" panose="020B0604020202020204"/>
                          <a:ea typeface="Arial" panose="020B0604020202020204"/>
                          <a:cs typeface="Arial" panose="020B0604020202020204"/>
                        </a:rPr>
                        <a:t>U</a:t>
                      </a:r>
                      <a:r>
                        <a:rPr sz="900" kern="0" spc="-30" dirty="0">
                          <a:solidFill>
                            <a:srgbClr val="FFFFFF">
                              <a:alpha val="100000"/>
                            </a:srgbClr>
                          </a:solidFill>
                          <a:latin typeface="Arial" panose="020B0604020202020204"/>
                          <a:ea typeface="Arial" panose="020B0604020202020204"/>
                          <a:cs typeface="Arial" panose="020B0604020202020204"/>
                        </a:rPr>
                        <a:t>NI</a:t>
                      </a:r>
                      <a:r>
                        <a:rPr sz="900" kern="0" spc="-20" dirty="0">
                          <a:solidFill>
                            <a:srgbClr val="FFFFFF">
                              <a:alpha val="100000"/>
                            </a:srgbClr>
                          </a:solidFill>
                          <a:latin typeface="Arial" panose="020B0604020202020204"/>
                          <a:ea typeface="Arial" panose="020B0604020202020204"/>
                          <a:cs typeface="Arial" panose="020B0604020202020204"/>
                        </a:rPr>
                        <a:t>T</a:t>
                      </a:r>
                      <a:endParaRPr sz="900" dirty="0">
                        <a:latin typeface="Arial" panose="020B0604020202020204"/>
                        <a:ea typeface="Arial" panose="020B0604020202020204"/>
                        <a:cs typeface="Arial" panose="020B0604020202020204"/>
                      </a:endParaRPr>
                    </a:p>
                    <a:p>
                      <a:pPr algn="r" rtl="0" eaLnBrk="0">
                        <a:lnSpc>
                          <a:spcPct val="75000"/>
                        </a:lnSpc>
                        <a:spcBef>
                          <a:spcPts val="555"/>
                        </a:spcBef>
                      </a:pPr>
                      <a:r>
                        <a:rPr sz="900" kern="0" spc="-30" dirty="0">
                          <a:solidFill>
                            <a:srgbClr val="231F20">
                              <a:alpha val="100000"/>
                            </a:srgbClr>
                          </a:solidFill>
                          <a:latin typeface="Arial" panose="020B0604020202020204"/>
                          <a:ea typeface="Arial" panose="020B0604020202020204"/>
                          <a:cs typeface="Arial" panose="020B0604020202020204"/>
                        </a:rPr>
                        <a:t>MHz</a:t>
                      </a:r>
                      <a:endParaRPr sz="900" dirty="0">
                        <a:latin typeface="Arial" panose="020B0604020202020204"/>
                        <a:ea typeface="Arial" panose="020B0604020202020204"/>
                        <a:cs typeface="Arial" panose="020B0604020202020204"/>
                      </a:endParaRPr>
                    </a:p>
                    <a:p>
                      <a:pPr algn="l" rtl="0" eaLnBrk="0">
                        <a:lnSpc>
                          <a:spcPct val="118000"/>
                        </a:lnSpc>
                      </a:pPr>
                      <a:endParaRPr sz="1000" dirty="0">
                        <a:latin typeface="Arial" panose="020B0604020202020204"/>
                        <a:ea typeface="Arial" panose="020B0604020202020204"/>
                        <a:cs typeface="Arial" panose="020B0604020202020204"/>
                      </a:endParaRPr>
                    </a:p>
                    <a:p>
                      <a:pPr algn="l" rtl="0" eaLnBrk="0">
                        <a:lnSpc>
                          <a:spcPct val="118000"/>
                        </a:lnSpc>
                      </a:pPr>
                      <a:endParaRPr sz="1000" dirty="0">
                        <a:latin typeface="Arial" panose="020B0604020202020204"/>
                        <a:ea typeface="Arial" panose="020B0604020202020204"/>
                        <a:cs typeface="Arial" panose="020B0604020202020204"/>
                      </a:endParaRPr>
                    </a:p>
                    <a:p>
                      <a:pPr algn="r" rtl="0" eaLnBrk="0">
                        <a:lnSpc>
                          <a:spcPct val="75000"/>
                        </a:lnSpc>
                        <a:spcBef>
                          <a:spcPts val="270"/>
                        </a:spcBef>
                      </a:pPr>
                      <a:r>
                        <a:rPr sz="900" kern="0" spc="-20" dirty="0">
                          <a:solidFill>
                            <a:srgbClr val="231F20">
                              <a:alpha val="100000"/>
                            </a:srgbClr>
                          </a:solidFill>
                          <a:latin typeface="Arial" panose="020B0604020202020204"/>
                          <a:ea typeface="Arial" panose="020B0604020202020204"/>
                          <a:cs typeface="Arial" panose="020B0604020202020204"/>
                        </a:rPr>
                        <a:t>dBm</a:t>
                      </a:r>
                      <a:endParaRPr sz="900" dirty="0">
                        <a:latin typeface="Arial" panose="020B0604020202020204"/>
                        <a:ea typeface="Arial" panose="020B0604020202020204"/>
                        <a:cs typeface="Arial" panose="020B0604020202020204"/>
                      </a:endParaRPr>
                    </a:p>
                    <a:p>
                      <a:pPr marL="187960" algn="l" rtl="0" eaLnBrk="0">
                        <a:lnSpc>
                          <a:spcPct val="75000"/>
                        </a:lnSpc>
                        <a:spcBef>
                          <a:spcPts val="825"/>
                        </a:spcBef>
                      </a:pPr>
                      <a:r>
                        <a:rPr sz="900" kern="0" spc="-20" dirty="0">
                          <a:solidFill>
                            <a:srgbClr val="231F20">
                              <a:alpha val="100000"/>
                            </a:srgbClr>
                          </a:solidFill>
                          <a:latin typeface="Arial" panose="020B0604020202020204"/>
                          <a:ea typeface="Arial" panose="020B0604020202020204"/>
                          <a:cs typeface="Arial" panose="020B0604020202020204"/>
                        </a:rPr>
                        <a:t>dB</a:t>
                      </a:r>
                      <a:endParaRPr sz="900" dirty="0">
                        <a:latin typeface="Arial" panose="020B0604020202020204"/>
                        <a:ea typeface="Arial" panose="020B0604020202020204"/>
                        <a:cs typeface="Arial" panose="020B0604020202020204"/>
                      </a:endParaRPr>
                    </a:p>
                    <a:p>
                      <a:pPr algn="l" rtl="0" eaLnBrk="0">
                        <a:lnSpc>
                          <a:spcPct val="106000"/>
                        </a:lnSpc>
                      </a:pPr>
                      <a:endParaRPr sz="1000" dirty="0">
                        <a:latin typeface="Arial" panose="020B0604020202020204"/>
                        <a:ea typeface="Arial" panose="020B0604020202020204"/>
                        <a:cs typeface="Arial" panose="020B0604020202020204"/>
                      </a:endParaRPr>
                    </a:p>
                    <a:p>
                      <a:pPr algn="l" rtl="0" eaLnBrk="0">
                        <a:lnSpc>
                          <a:spcPct val="106000"/>
                        </a:lnSpc>
                      </a:pPr>
                      <a:endParaRPr sz="1000" dirty="0">
                        <a:latin typeface="Arial" panose="020B0604020202020204"/>
                        <a:ea typeface="Arial" panose="020B0604020202020204"/>
                        <a:cs typeface="Arial" panose="020B0604020202020204"/>
                      </a:endParaRPr>
                    </a:p>
                    <a:p>
                      <a:pPr algn="r" rtl="0" eaLnBrk="0">
                        <a:lnSpc>
                          <a:spcPct val="76000"/>
                        </a:lnSpc>
                        <a:spcBef>
                          <a:spcPts val="270"/>
                        </a:spcBef>
                      </a:pPr>
                      <a:r>
                        <a:rPr sz="900" kern="0" spc="-10" dirty="0">
                          <a:solidFill>
                            <a:srgbClr val="231F20">
                              <a:alpha val="100000"/>
                            </a:srgbClr>
                          </a:solidFill>
                          <a:latin typeface="Arial" panose="020B0604020202020204"/>
                          <a:ea typeface="Arial" panose="020B0604020202020204"/>
                          <a:cs typeface="Arial" panose="020B0604020202020204"/>
                        </a:rPr>
                        <a:t>VDC</a:t>
                      </a:r>
                      <a:endParaRPr sz="900" dirty="0">
                        <a:latin typeface="Arial" panose="020B0604020202020204"/>
                        <a:ea typeface="Arial" panose="020B0604020202020204"/>
                        <a:cs typeface="Arial" panose="020B0604020202020204"/>
                      </a:endParaRPr>
                    </a:p>
                    <a:p>
                      <a:pPr marL="221615" algn="l" rtl="0" eaLnBrk="0">
                        <a:lnSpc>
                          <a:spcPct val="76000"/>
                        </a:lnSpc>
                        <a:spcBef>
                          <a:spcPts val="1065"/>
                        </a:spcBef>
                      </a:pPr>
                      <a:r>
                        <a:rPr sz="900" kern="0" spc="-20" dirty="0">
                          <a:solidFill>
                            <a:srgbClr val="231F20">
                              <a:alpha val="100000"/>
                            </a:srgbClr>
                          </a:solidFill>
                          <a:latin typeface="Arial" panose="020B0604020202020204"/>
                          <a:ea typeface="Arial" panose="020B0604020202020204"/>
                          <a:cs typeface="Arial" panose="020B0604020202020204"/>
                        </a:rPr>
                        <a:t>Ω</a:t>
                      </a:r>
                      <a:endParaRPr sz="900" dirty="0">
                        <a:latin typeface="Arial" panose="020B0604020202020204"/>
                        <a:ea typeface="Arial" panose="020B0604020202020204"/>
                        <a:cs typeface="Arial" panose="020B0604020202020204"/>
                      </a:endParaRPr>
                    </a:p>
                    <a:p>
                      <a:pPr algn="l" rtl="0" eaLnBrk="0">
                        <a:lnSpc>
                          <a:spcPct val="113000"/>
                        </a:lnSpc>
                      </a:pPr>
                      <a:endParaRPr sz="600" dirty="0">
                        <a:latin typeface="Arial" panose="020B0604020202020204"/>
                        <a:ea typeface="Arial" panose="020B0604020202020204"/>
                        <a:cs typeface="Arial" panose="020B0604020202020204"/>
                      </a:endParaRPr>
                    </a:p>
                    <a:p>
                      <a:pPr marL="216535" algn="l" rtl="0" eaLnBrk="0">
                        <a:lnSpc>
                          <a:spcPct val="75000"/>
                        </a:lnSpc>
                        <a:spcBef>
                          <a:spcPts val="0"/>
                        </a:spcBef>
                      </a:pPr>
                      <a:r>
                        <a:rPr sz="900" kern="0" spc="-10" dirty="0">
                          <a:solidFill>
                            <a:srgbClr val="231F20">
                              <a:alpha val="100000"/>
                            </a:srgbClr>
                          </a:solidFill>
                          <a:latin typeface="Arial" panose="020B0604020202020204"/>
                          <a:ea typeface="Arial" panose="020B0604020202020204"/>
                          <a:cs typeface="Arial" panose="020B0604020202020204"/>
                        </a:rPr>
                        <a:t>A</a:t>
                      </a:r>
                      <a:endParaRPr sz="900" dirty="0">
                        <a:latin typeface="Arial" panose="020B0604020202020204"/>
                        <a:ea typeface="Arial" panose="020B0604020202020204"/>
                        <a:cs typeface="Arial" panose="020B0604020202020204"/>
                      </a:endParaRPr>
                    </a:p>
                  </a:txBody>
                  <a:tcPr marL="0" marR="0" marT="0" marB="0" vert="horz">
                    <a:lnL>
                      <a:noFill/>
                    </a:lnL>
                    <a:lnR>
                      <a:noFill/>
                    </a:lnR>
                    <a:lnT>
                      <a:noFill/>
                    </a:lnT>
                    <a:lnB>
                      <a:noFill/>
                    </a:lnB>
                  </a:tcPr>
                </a:tc>
              </a:tr>
            </a:tbl>
          </a:graphicData>
        </a:graphic>
      </p:graphicFrame>
      <p:pic>
        <p:nvPicPr>
          <p:cNvPr id="428" name="picture 428"/>
          <p:cNvPicPr>
            <a:picLocks noChangeAspect="1"/>
          </p:cNvPicPr>
          <p:nvPr/>
        </p:nvPicPr>
        <p:blipFill>
          <a:blip r:embed="rId3"/>
          <a:stretch>
            <a:fillRect/>
          </a:stretch>
        </p:blipFill>
        <p:spPr>
          <a:xfrm rot="21600000">
            <a:off x="595871" y="6688239"/>
            <a:ext cx="6370015" cy="1204544"/>
          </a:xfrm>
          <a:prstGeom prst="rect">
            <a:avLst/>
          </a:prstGeom>
        </p:spPr>
      </p:pic>
      <p:sp>
        <p:nvSpPr>
          <p:cNvPr id="430" name="textbox 430"/>
          <p:cNvSpPr/>
          <p:nvPr/>
        </p:nvSpPr>
        <p:spPr>
          <a:xfrm>
            <a:off x="465321" y="624939"/>
            <a:ext cx="5318759" cy="986789"/>
          </a:xfrm>
          <a:prstGeom prst="rect">
            <a:avLst/>
          </a:prstGeom>
          <a:noFill/>
          <a:ln w="0" cap="flat">
            <a:noFill/>
            <a:prstDash val="solid"/>
            <a:miter lim="0"/>
          </a:ln>
        </p:spPr>
        <p:txBody>
          <a:bodyPr vert="horz" wrap="square" lIns="0" tIns="0" rIns="0" bIns="0"/>
          <a:p>
            <a:pPr algn="l" rtl="0" eaLnBrk="0">
              <a:lnSpc>
                <a:spcPct val="86000"/>
              </a:lnSpc>
            </a:pPr>
            <a:endParaRPr sz="100" dirty="0">
              <a:latin typeface="Arial" panose="020B0604020202020204"/>
              <a:ea typeface="Arial" panose="020B0604020202020204"/>
              <a:cs typeface="Arial" panose="020B0604020202020204"/>
            </a:endParaRPr>
          </a:p>
          <a:p>
            <a:pPr marL="12700" algn="l" rtl="0" eaLnBrk="0">
              <a:lnSpc>
                <a:spcPct val="75000"/>
              </a:lnSpc>
            </a:pPr>
            <a:r>
              <a:rPr sz="1200" b="1" kern="0" spc="0" dirty="0">
                <a:solidFill>
                  <a:srgbClr val="231F20">
                    <a:alpha val="100000"/>
                  </a:srgbClr>
                </a:solidFill>
                <a:latin typeface="Arial" panose="020B0604020202020204"/>
                <a:ea typeface="Arial" panose="020B0604020202020204"/>
                <a:cs typeface="Arial" panose="020B0604020202020204"/>
              </a:rPr>
              <a:t>Jammer Mod</a:t>
            </a:r>
            <a:r>
              <a:rPr sz="1200" b="1" kern="0" spc="-10" dirty="0">
                <a:solidFill>
                  <a:srgbClr val="231F20">
                    <a:alpha val="100000"/>
                  </a:srgbClr>
                </a:solidFill>
                <a:latin typeface="Arial" panose="020B0604020202020204"/>
                <a:ea typeface="Arial" panose="020B0604020202020204"/>
                <a:cs typeface="Arial" panose="020B0604020202020204"/>
              </a:rPr>
              <a:t>ule</a:t>
            </a:r>
            <a:endParaRPr sz="1200" dirty="0">
              <a:latin typeface="Arial" panose="020B0604020202020204"/>
              <a:ea typeface="Arial" panose="020B0604020202020204"/>
              <a:cs typeface="Arial" panose="020B0604020202020204"/>
            </a:endParaRPr>
          </a:p>
          <a:p>
            <a:pPr marL="16510" algn="l" rtl="0" eaLnBrk="0">
              <a:lnSpc>
                <a:spcPts val="1640"/>
              </a:lnSpc>
              <a:spcBef>
                <a:spcPts val="210"/>
              </a:spcBef>
            </a:pPr>
            <a:r>
              <a:rPr sz="1200" kern="0" spc="0" dirty="0">
                <a:solidFill>
                  <a:srgbClr val="231F20">
                    <a:alpha val="100000"/>
                  </a:srgbClr>
                </a:solidFill>
                <a:latin typeface="Arial" panose="020B0604020202020204"/>
                <a:ea typeface="Arial" panose="020B0604020202020204"/>
                <a:cs typeface="Arial" panose="020B0604020202020204"/>
              </a:rPr>
              <a:t>0.4-2GHz 50W  Jammer m</a:t>
            </a:r>
            <a:r>
              <a:rPr sz="1200" kern="0" spc="-10" dirty="0">
                <a:solidFill>
                  <a:srgbClr val="231F20">
                    <a:alpha val="100000"/>
                  </a:srgbClr>
                </a:solidFill>
                <a:latin typeface="Arial" panose="020B0604020202020204"/>
                <a:ea typeface="Arial" panose="020B0604020202020204"/>
                <a:cs typeface="Arial" panose="020B0604020202020204"/>
              </a:rPr>
              <a:t>odule</a:t>
            </a:r>
            <a:endParaRPr sz="1200" dirty="0">
              <a:latin typeface="Arial" panose="020B0604020202020204"/>
              <a:ea typeface="Arial" panose="020B0604020202020204"/>
              <a:cs typeface="Arial" panose="020B0604020202020204"/>
            </a:endParaRPr>
          </a:p>
          <a:p>
            <a:pPr marL="20955" algn="l" rtl="0" eaLnBrk="0">
              <a:lnSpc>
                <a:spcPts val="1680"/>
              </a:lnSpc>
            </a:pPr>
            <a:r>
              <a:rPr sz="1200" kern="0" spc="0" dirty="0">
                <a:solidFill>
                  <a:srgbClr val="231F20">
                    <a:alpha val="100000"/>
                  </a:srgbClr>
                </a:solidFill>
                <a:latin typeface="Arial" panose="020B0604020202020204"/>
                <a:ea typeface="Arial" panose="020B0604020202020204"/>
                <a:cs typeface="Arial" panose="020B0604020202020204"/>
              </a:rPr>
              <a:t>Model: SW-PS-0</a:t>
            </a:r>
            <a:r>
              <a:rPr sz="1200" kern="0" spc="-10" dirty="0">
                <a:solidFill>
                  <a:srgbClr val="231F20">
                    <a:alpha val="100000"/>
                  </a:srgbClr>
                </a:solidFill>
                <a:latin typeface="Arial" panose="020B0604020202020204"/>
                <a:ea typeface="Arial" panose="020B0604020202020204"/>
                <a:cs typeface="Arial" panose="020B0604020202020204"/>
              </a:rPr>
              <a:t>4002000-47C</a:t>
            </a:r>
            <a:endParaRPr sz="1200" dirty="0">
              <a:latin typeface="Arial" panose="020B0604020202020204"/>
              <a:ea typeface="Arial" panose="020B0604020202020204"/>
              <a:cs typeface="Arial" panose="020B0604020202020204"/>
            </a:endParaRPr>
          </a:p>
          <a:p>
            <a:pPr algn="l" rtl="0" eaLnBrk="0">
              <a:lnSpc>
                <a:spcPct val="141000"/>
              </a:lnSpc>
            </a:pPr>
            <a:endParaRPr sz="1000" dirty="0">
              <a:latin typeface="Arial" panose="020B0604020202020204"/>
              <a:ea typeface="Arial" panose="020B0604020202020204"/>
              <a:cs typeface="Arial" panose="020B0604020202020204"/>
            </a:endParaRPr>
          </a:p>
          <a:p>
            <a:pPr algn="l" rtl="0" eaLnBrk="0">
              <a:lnSpc>
                <a:spcPct val="127000"/>
              </a:lnSpc>
            </a:pPr>
            <a:endParaRPr sz="200" dirty="0">
              <a:latin typeface="Arial" panose="020B0604020202020204"/>
              <a:ea typeface="Arial" panose="020B0604020202020204"/>
              <a:cs typeface="Arial" panose="020B0604020202020204"/>
            </a:endParaRPr>
          </a:p>
          <a:p>
            <a:pPr algn="r" rtl="0" eaLnBrk="0">
              <a:lnSpc>
                <a:spcPct val="80000"/>
              </a:lnSpc>
            </a:pPr>
            <a:r>
              <a:rPr sz="1000" kern="0" spc="10" dirty="0">
                <a:solidFill>
                  <a:srgbClr val="202C4B">
                    <a:alpha val="100000"/>
                  </a:srgbClr>
                </a:solidFill>
                <a:latin typeface="Arial" panose="020B0604020202020204"/>
                <a:ea typeface="Arial" panose="020B0604020202020204"/>
                <a:cs typeface="Arial" panose="020B0604020202020204"/>
              </a:rPr>
              <a:t>Output</a:t>
            </a:r>
            <a:r>
              <a:rPr sz="1000" kern="0" spc="110" dirty="0">
                <a:solidFill>
                  <a:srgbClr val="202C4B">
                    <a:alpha val="100000"/>
                  </a:srgbClr>
                </a:solidFill>
                <a:latin typeface="Arial" panose="020B0604020202020204"/>
                <a:ea typeface="Arial" panose="020B0604020202020204"/>
                <a:cs typeface="Arial" panose="020B0604020202020204"/>
              </a:rPr>
              <a:t> </a:t>
            </a:r>
            <a:r>
              <a:rPr sz="1000" kern="0" spc="10" dirty="0">
                <a:solidFill>
                  <a:srgbClr val="202C4B">
                    <a:alpha val="100000"/>
                  </a:srgbClr>
                </a:solidFill>
                <a:latin typeface="Arial" panose="020B0604020202020204"/>
                <a:ea typeface="Arial" panose="020B0604020202020204"/>
                <a:cs typeface="Arial" panose="020B0604020202020204"/>
              </a:rPr>
              <a:t>Power Curve Graph:</a:t>
            </a:r>
            <a:endParaRPr sz="1000" dirty="0">
              <a:latin typeface="Arial" panose="020B0604020202020204"/>
              <a:ea typeface="Arial" panose="020B0604020202020204"/>
              <a:cs typeface="Arial" panose="020B0604020202020204"/>
            </a:endParaRPr>
          </a:p>
        </p:txBody>
      </p:sp>
      <p:sp>
        <p:nvSpPr>
          <p:cNvPr id="432" name="rect 432"/>
          <p:cNvSpPr/>
          <p:nvPr/>
        </p:nvSpPr>
        <p:spPr>
          <a:xfrm>
            <a:off x="2460497" y="4692574"/>
            <a:ext cx="4471949" cy="227101"/>
          </a:xfrm>
          <a:prstGeom prst="rect">
            <a:avLst/>
          </a:prstGeom>
          <a:solidFill>
            <a:srgbClr val="D1D2D4">
              <a:alpha val="100000"/>
            </a:srgbClr>
          </a:solidFill>
          <a:ln w="0" cap="flat">
            <a:noFill/>
            <a:prstDash val="solid"/>
            <a:miter lim="0"/>
          </a:ln>
        </p:spPr>
        <p:txBody>
          <a:bodyPr rtlCol="0"/>
          <a:p>
            <a:pPr algn="ctr"/>
            <a:endParaRPr lang="zh-CN" altLang="en-US"/>
          </a:p>
        </p:txBody>
      </p:sp>
      <p:graphicFrame>
        <p:nvGraphicFramePr>
          <p:cNvPr id="434" name="table 434"/>
          <p:cNvGraphicFramePr>
            <a:graphicFrameLocks noGrp="1"/>
          </p:cNvGraphicFramePr>
          <p:nvPr/>
        </p:nvGraphicFramePr>
        <p:xfrm>
          <a:off x="3658222" y="4336749"/>
          <a:ext cx="2505710" cy="1945640"/>
        </p:xfrm>
        <a:graphic>
          <a:graphicData uri="http://schemas.openxmlformats.org/drawingml/2006/table">
            <a:tbl>
              <a:tblPr/>
              <a:tblGrid>
                <a:gridCol w="1252855"/>
                <a:gridCol w="1252855"/>
              </a:tblGrid>
              <a:tr h="1945639">
                <a:tc>
                  <a:txBody>
                    <a:bodyPr/>
                    <a:p>
                      <a:pPr algn="l" rtl="0" eaLnBrk="0">
                        <a:lnSpc>
                          <a:spcPct val="17000"/>
                        </a:lnSpc>
                      </a:pPr>
                      <a:endParaRPr sz="100" dirty="0">
                        <a:latin typeface="Arial" panose="020B0604020202020204"/>
                        <a:ea typeface="Arial" panose="020B0604020202020204"/>
                        <a:cs typeface="Arial" panose="020B0604020202020204"/>
                      </a:endParaRPr>
                    </a:p>
                    <a:p>
                      <a:pPr marL="497205" algn="l" rtl="0" eaLnBrk="0">
                        <a:lnSpc>
                          <a:spcPct val="75000"/>
                        </a:lnSpc>
                      </a:pPr>
                      <a:r>
                        <a:rPr sz="900" kern="0" spc="-10" dirty="0">
                          <a:solidFill>
                            <a:srgbClr val="FFFFFF">
                              <a:alpha val="100000"/>
                            </a:srgbClr>
                          </a:solidFill>
                          <a:latin typeface="Arial" panose="020B0604020202020204"/>
                          <a:ea typeface="Arial" panose="020B0604020202020204"/>
                          <a:cs typeface="Arial" panose="020B0604020202020204"/>
                        </a:rPr>
                        <a:t>TYP.</a:t>
                      </a:r>
                      <a:endParaRPr sz="900" dirty="0">
                        <a:latin typeface="Arial" panose="020B0604020202020204"/>
                        <a:ea typeface="Arial" panose="020B0604020202020204"/>
                        <a:cs typeface="Arial" panose="020B0604020202020204"/>
                      </a:endParaRPr>
                    </a:p>
                    <a:p>
                      <a:pPr algn="l" rtl="0" eaLnBrk="0">
                        <a:lnSpc>
                          <a:spcPct val="159000"/>
                        </a:lnSpc>
                      </a:pPr>
                      <a:endParaRPr sz="1000" dirty="0">
                        <a:latin typeface="Arial" panose="020B0604020202020204"/>
                        <a:ea typeface="Arial" panose="020B0604020202020204"/>
                        <a:cs typeface="Arial" panose="020B0604020202020204"/>
                      </a:endParaRPr>
                    </a:p>
                    <a:p>
                      <a:pPr algn="r" rtl="0" eaLnBrk="0">
                        <a:lnSpc>
                          <a:spcPts val="1230"/>
                        </a:lnSpc>
                        <a:spcBef>
                          <a:spcPts val="280"/>
                        </a:spcBef>
                      </a:pPr>
                      <a:r>
                        <a:rPr sz="900" kern="0" spc="-10" dirty="0">
                          <a:solidFill>
                            <a:srgbClr val="231F20">
                              <a:alpha val="100000"/>
                            </a:srgbClr>
                          </a:solidFill>
                          <a:latin typeface="Arial" panose="020B0604020202020204"/>
                          <a:ea typeface="Arial" panose="020B0604020202020204"/>
                          <a:cs typeface="Arial" panose="020B0604020202020204"/>
                        </a:rPr>
                        <a:t>Sweep frequen</a:t>
                      </a:r>
                      <a:endParaRPr sz="900" dirty="0">
                        <a:latin typeface="Arial" panose="020B0604020202020204"/>
                        <a:ea typeface="Arial" panose="020B0604020202020204"/>
                        <a:cs typeface="Arial" panose="020B0604020202020204"/>
                      </a:endParaRPr>
                    </a:p>
                    <a:p>
                      <a:pPr marL="544195" algn="l" rtl="0" eaLnBrk="0">
                        <a:lnSpc>
                          <a:spcPts val="645"/>
                        </a:lnSpc>
                        <a:spcBef>
                          <a:spcPts val="1030"/>
                        </a:spcBef>
                      </a:pPr>
                      <a:r>
                        <a:rPr sz="900" kern="0" spc="-10" dirty="0">
                          <a:solidFill>
                            <a:srgbClr val="231F20">
                              <a:alpha val="100000"/>
                            </a:srgbClr>
                          </a:solidFill>
                          <a:latin typeface="Arial" panose="020B0604020202020204"/>
                          <a:ea typeface="Arial" panose="020B0604020202020204"/>
                          <a:cs typeface="Arial" panose="020B0604020202020204"/>
                        </a:rPr>
                        <a:t>47</a:t>
                      </a:r>
                      <a:endParaRPr sz="900" dirty="0">
                        <a:latin typeface="Arial" panose="020B0604020202020204"/>
                        <a:ea typeface="Arial" panose="020B0604020202020204"/>
                        <a:cs typeface="Arial" panose="020B0604020202020204"/>
                      </a:endParaRPr>
                    </a:p>
                    <a:p>
                      <a:pPr marL="499745" algn="l" rtl="0" eaLnBrk="0">
                        <a:lnSpc>
                          <a:spcPts val="1915"/>
                        </a:lnSpc>
                      </a:pPr>
                      <a:r>
                        <a:rPr sz="900" kern="0" spc="-10" dirty="0">
                          <a:solidFill>
                            <a:srgbClr val="231F20">
                              <a:alpha val="100000"/>
                            </a:srgbClr>
                          </a:solidFill>
                          <a:latin typeface="Arial" panose="020B0604020202020204"/>
                          <a:ea typeface="Arial" panose="020B0604020202020204"/>
                          <a:cs typeface="Arial" panose="020B0604020202020204"/>
                        </a:rPr>
                        <a:t>±2.5</a:t>
                      </a:r>
                      <a:endParaRPr sz="900" dirty="0">
                        <a:latin typeface="Arial" panose="020B0604020202020204"/>
                        <a:ea typeface="Arial" panose="020B0604020202020204"/>
                        <a:cs typeface="Arial" panose="020B0604020202020204"/>
                      </a:endParaRPr>
                    </a:p>
                    <a:p>
                      <a:pPr algn="l" rtl="0" eaLnBrk="0">
                        <a:lnSpc>
                          <a:spcPct val="178000"/>
                        </a:lnSpc>
                      </a:pPr>
                      <a:endParaRPr sz="1000" dirty="0">
                        <a:latin typeface="Arial" panose="020B0604020202020204"/>
                        <a:ea typeface="Arial" panose="020B0604020202020204"/>
                        <a:cs typeface="Arial" panose="020B0604020202020204"/>
                      </a:endParaRPr>
                    </a:p>
                    <a:p>
                      <a:pPr marL="545465" algn="l" rtl="0" eaLnBrk="0">
                        <a:lnSpc>
                          <a:spcPts val="1230"/>
                        </a:lnSpc>
                        <a:spcBef>
                          <a:spcPts val="280"/>
                        </a:spcBef>
                      </a:pPr>
                      <a:r>
                        <a:rPr sz="900" kern="0" spc="-20" dirty="0">
                          <a:solidFill>
                            <a:srgbClr val="231F20">
                              <a:alpha val="100000"/>
                            </a:srgbClr>
                          </a:solidFill>
                          <a:latin typeface="Arial" panose="020B0604020202020204"/>
                          <a:ea typeface="Arial" panose="020B0604020202020204"/>
                          <a:cs typeface="Arial" panose="020B0604020202020204"/>
                        </a:rPr>
                        <a:t>28</a:t>
                      </a:r>
                      <a:endParaRPr sz="900" dirty="0">
                        <a:latin typeface="Arial" panose="020B0604020202020204"/>
                        <a:ea typeface="Arial" panose="020B0604020202020204"/>
                        <a:cs typeface="Arial" panose="020B0604020202020204"/>
                      </a:endParaRPr>
                    </a:p>
                    <a:p>
                      <a:pPr marL="547370" algn="l" rtl="0" eaLnBrk="0">
                        <a:lnSpc>
                          <a:spcPts val="1230"/>
                        </a:lnSpc>
                        <a:spcBef>
                          <a:spcPts val="485"/>
                        </a:spcBef>
                      </a:pPr>
                      <a:r>
                        <a:rPr sz="900" kern="0" spc="-20" dirty="0">
                          <a:solidFill>
                            <a:srgbClr val="231F20">
                              <a:alpha val="100000"/>
                            </a:srgbClr>
                          </a:solidFill>
                          <a:latin typeface="Arial" panose="020B0604020202020204"/>
                          <a:ea typeface="Arial" panose="020B0604020202020204"/>
                          <a:cs typeface="Arial" panose="020B0604020202020204"/>
                        </a:rPr>
                        <a:t>50</a:t>
                      </a:r>
                      <a:endParaRPr sz="900" dirty="0">
                        <a:latin typeface="Arial" panose="020B0604020202020204"/>
                        <a:ea typeface="Arial" panose="020B0604020202020204"/>
                        <a:cs typeface="Arial" panose="020B0604020202020204"/>
                      </a:endParaRPr>
                    </a:p>
                    <a:p>
                      <a:pPr algn="l" rtl="0" eaLnBrk="0">
                        <a:lnSpc>
                          <a:spcPct val="116000"/>
                        </a:lnSpc>
                      </a:pPr>
                      <a:endParaRPr sz="400" dirty="0">
                        <a:latin typeface="Arial" panose="020B0604020202020204"/>
                        <a:ea typeface="Arial" panose="020B0604020202020204"/>
                        <a:cs typeface="Arial" panose="020B0604020202020204"/>
                      </a:endParaRPr>
                    </a:p>
                    <a:p>
                      <a:pPr marL="579120" algn="l" rtl="0" eaLnBrk="0">
                        <a:lnSpc>
                          <a:spcPts val="1230"/>
                        </a:lnSpc>
                      </a:pPr>
                      <a:r>
                        <a:rPr sz="900" kern="0" spc="-10" dirty="0">
                          <a:solidFill>
                            <a:srgbClr val="231F20">
                              <a:alpha val="100000"/>
                            </a:srgbClr>
                          </a:solidFill>
                          <a:latin typeface="Arial" panose="020B0604020202020204"/>
                          <a:ea typeface="Arial" panose="020B0604020202020204"/>
                          <a:cs typeface="Arial" panose="020B0604020202020204"/>
                        </a:rPr>
                        <a:t>9</a:t>
                      </a:r>
                      <a:endParaRPr sz="900" dirty="0">
                        <a:latin typeface="Arial" panose="020B0604020202020204"/>
                        <a:ea typeface="Arial" panose="020B0604020202020204"/>
                        <a:cs typeface="Arial" panose="020B0604020202020204"/>
                      </a:endParaRPr>
                    </a:p>
                  </a:txBody>
                  <a:tcPr marL="0" marR="0" marT="0" marB="0" vert="horz">
                    <a:lnL w="9525" cap="flat" cmpd="sng" algn="ctr">
                      <a:solidFill>
                        <a:srgbClr val="21294D"/>
                      </a:solidFill>
                      <a:prstDash val="solid"/>
                      <a:round/>
                      <a:headEnd type="none" w="med" len="med"/>
                      <a:tailEnd type="none" w="med" len="med"/>
                    </a:lnL>
                    <a:lnR w="9525" cap="flat" cmpd="sng" algn="ctr">
                      <a:solidFill>
                        <a:srgbClr val="21294D"/>
                      </a:solidFill>
                      <a:prstDash val="solid"/>
                      <a:round/>
                      <a:headEnd type="none" w="med" len="med"/>
                      <a:tailEnd type="none" w="med" len="med"/>
                    </a:lnR>
                    <a:lnT>
                      <a:noFill/>
                    </a:lnT>
                    <a:lnB>
                      <a:noFill/>
                    </a:lnB>
                  </a:tcPr>
                </a:tc>
                <a:tc>
                  <a:txBody>
                    <a:bodyPr/>
                    <a:p>
                      <a:pPr marL="487680" algn="l" rtl="0" eaLnBrk="0">
                        <a:lnSpc>
                          <a:spcPct val="76000"/>
                        </a:lnSpc>
                        <a:spcBef>
                          <a:spcPts val="5"/>
                        </a:spcBef>
                      </a:pPr>
                      <a:r>
                        <a:rPr sz="900" kern="0" spc="-20" dirty="0">
                          <a:solidFill>
                            <a:srgbClr val="FFFFFF">
                              <a:alpha val="100000"/>
                            </a:srgbClr>
                          </a:solidFill>
                          <a:latin typeface="Arial" panose="020B0604020202020204"/>
                          <a:ea typeface="Arial" panose="020B0604020202020204"/>
                          <a:cs typeface="Arial" panose="020B0604020202020204"/>
                        </a:rPr>
                        <a:t>MAX</a:t>
                      </a:r>
                      <a:endParaRPr sz="900" dirty="0">
                        <a:latin typeface="Arial" panose="020B0604020202020204"/>
                        <a:ea typeface="Arial" panose="020B0604020202020204"/>
                        <a:cs typeface="Arial" panose="020B0604020202020204"/>
                      </a:endParaRPr>
                    </a:p>
                    <a:p>
                      <a:pPr marL="481330" algn="l" rtl="0" eaLnBrk="0">
                        <a:lnSpc>
                          <a:spcPts val="1230"/>
                        </a:lnSpc>
                        <a:spcBef>
                          <a:spcPts val="395"/>
                        </a:spcBef>
                      </a:pPr>
                      <a:r>
                        <a:rPr sz="900" kern="0" spc="-10" dirty="0">
                          <a:solidFill>
                            <a:srgbClr val="231F20">
                              <a:alpha val="100000"/>
                            </a:srgbClr>
                          </a:solidFill>
                          <a:latin typeface="Arial" panose="020B0604020202020204"/>
                          <a:ea typeface="Arial" panose="020B0604020202020204"/>
                          <a:cs typeface="Arial" panose="020B0604020202020204"/>
                        </a:rPr>
                        <a:t>2000</a:t>
                      </a:r>
                      <a:endParaRPr sz="900" dirty="0">
                        <a:latin typeface="Arial" panose="020B0604020202020204"/>
                        <a:ea typeface="Arial" panose="020B0604020202020204"/>
                        <a:cs typeface="Arial" panose="020B0604020202020204"/>
                      </a:endParaRPr>
                    </a:p>
                    <a:p>
                      <a:pPr marL="13970" algn="l" rtl="0" eaLnBrk="0">
                        <a:lnSpc>
                          <a:spcPts val="1690"/>
                        </a:lnSpc>
                      </a:pPr>
                      <a:r>
                        <a:rPr sz="900" kern="0" spc="-10" dirty="0">
                          <a:solidFill>
                            <a:srgbClr val="231F20">
                              <a:alpha val="100000"/>
                            </a:srgbClr>
                          </a:solidFill>
                          <a:latin typeface="Arial" panose="020B0604020202020204"/>
                          <a:ea typeface="Arial" panose="020B0604020202020204"/>
                          <a:cs typeface="Arial" panose="020B0604020202020204"/>
                        </a:rPr>
                        <a:t>cy source</a:t>
                      </a:r>
                      <a:endParaRPr sz="900" dirty="0">
                        <a:latin typeface="Arial" panose="020B0604020202020204"/>
                        <a:ea typeface="Arial" panose="020B0604020202020204"/>
                        <a:cs typeface="Arial" panose="020B0604020202020204"/>
                      </a:endParaRPr>
                    </a:p>
                    <a:p>
                      <a:pPr algn="l" rtl="0" eaLnBrk="0">
                        <a:lnSpc>
                          <a:spcPct val="118000"/>
                        </a:lnSpc>
                      </a:pPr>
                      <a:endParaRPr sz="1000" dirty="0">
                        <a:latin typeface="Arial" panose="020B0604020202020204"/>
                        <a:ea typeface="Arial" panose="020B0604020202020204"/>
                        <a:cs typeface="Arial" panose="020B0604020202020204"/>
                      </a:endParaRPr>
                    </a:p>
                    <a:p>
                      <a:pPr algn="l" rtl="0" eaLnBrk="0">
                        <a:lnSpc>
                          <a:spcPct val="119000"/>
                        </a:lnSpc>
                      </a:pPr>
                      <a:endParaRPr sz="1000" dirty="0">
                        <a:latin typeface="Arial" panose="020B0604020202020204"/>
                        <a:ea typeface="Arial" panose="020B0604020202020204"/>
                        <a:cs typeface="Arial" panose="020B0604020202020204"/>
                      </a:endParaRPr>
                    </a:p>
                    <a:p>
                      <a:pPr algn="l" rtl="0" eaLnBrk="0">
                        <a:lnSpc>
                          <a:spcPct val="119000"/>
                        </a:lnSpc>
                      </a:pPr>
                      <a:endParaRPr sz="1000" dirty="0">
                        <a:latin typeface="Arial" panose="020B0604020202020204"/>
                        <a:ea typeface="Arial" panose="020B0604020202020204"/>
                        <a:cs typeface="Arial" panose="020B0604020202020204"/>
                      </a:endParaRPr>
                    </a:p>
                    <a:p>
                      <a:pPr algn="l" rtl="0" eaLnBrk="0">
                        <a:lnSpc>
                          <a:spcPct val="115000"/>
                        </a:lnSpc>
                      </a:pPr>
                      <a:endParaRPr sz="200" dirty="0">
                        <a:latin typeface="Arial" panose="020B0604020202020204"/>
                        <a:ea typeface="Arial" panose="020B0604020202020204"/>
                        <a:cs typeface="Arial" panose="020B0604020202020204"/>
                      </a:endParaRPr>
                    </a:p>
                    <a:p>
                      <a:pPr marL="602615" algn="l" rtl="0" eaLnBrk="0">
                        <a:lnSpc>
                          <a:spcPct val="76000"/>
                        </a:lnSpc>
                        <a:spcBef>
                          <a:spcPts val="0"/>
                        </a:spcBef>
                      </a:pPr>
                      <a:r>
                        <a:rPr sz="900" kern="0" spc="-10" dirty="0">
                          <a:solidFill>
                            <a:srgbClr val="231F20">
                              <a:alpha val="100000"/>
                            </a:srgbClr>
                          </a:solidFill>
                          <a:latin typeface="Arial" panose="020B0604020202020204"/>
                          <a:ea typeface="Arial" panose="020B0604020202020204"/>
                          <a:cs typeface="Arial" panose="020B0604020202020204"/>
                        </a:rPr>
                        <a:t>2</a:t>
                      </a:r>
                      <a:endParaRPr sz="900" dirty="0">
                        <a:latin typeface="Arial" panose="020B0604020202020204"/>
                        <a:ea typeface="Arial" panose="020B0604020202020204"/>
                        <a:cs typeface="Arial" panose="020B0604020202020204"/>
                      </a:endParaRPr>
                    </a:p>
                  </a:txBody>
                  <a:tcPr marL="0" marR="0" marT="439" marB="0" vert="horz">
                    <a:lnL w="9525" cap="flat" cmpd="sng" algn="ctr">
                      <a:solidFill>
                        <a:srgbClr val="21294D"/>
                      </a:solidFill>
                      <a:prstDash val="solid"/>
                      <a:round/>
                      <a:headEnd type="none" w="med" len="med"/>
                      <a:tailEnd type="none" w="med" len="med"/>
                    </a:lnL>
                    <a:lnR w="9525" cap="flat" cmpd="sng" algn="ctr">
                      <a:solidFill>
                        <a:srgbClr val="21294D"/>
                      </a:solidFill>
                      <a:prstDash val="solid"/>
                      <a:round/>
                      <a:headEnd type="none" w="med" len="med"/>
                      <a:tailEnd type="none" w="med" len="med"/>
                    </a:lnR>
                    <a:lnT>
                      <a:noFill/>
                    </a:lnT>
                    <a:lnB>
                      <a:noFill/>
                    </a:lnB>
                  </a:tcPr>
                </a:tc>
              </a:tr>
            </a:tbl>
          </a:graphicData>
        </a:graphic>
      </p:graphicFrame>
      <p:graphicFrame>
        <p:nvGraphicFramePr>
          <p:cNvPr id="436" name="table 436"/>
          <p:cNvGraphicFramePr>
            <a:graphicFrameLocks noGrp="1"/>
          </p:cNvGraphicFramePr>
          <p:nvPr/>
        </p:nvGraphicFramePr>
        <p:xfrm>
          <a:off x="597522" y="8281796"/>
          <a:ext cx="6369685" cy="734694"/>
        </p:xfrm>
        <a:graphic>
          <a:graphicData uri="http://schemas.openxmlformats.org/drawingml/2006/table">
            <a:tbl>
              <a:tblPr/>
              <a:tblGrid>
                <a:gridCol w="2123439"/>
                <a:gridCol w="3491865"/>
                <a:gridCol w="754380"/>
              </a:tblGrid>
              <a:tr h="171450">
                <a:tc>
                  <a:txBody>
                    <a:bodyPr/>
                    <a:p>
                      <a:pPr algn="l" rtl="0" eaLnBrk="0">
                        <a:lnSpc>
                          <a:spcPct val="111000"/>
                        </a:lnSpc>
                      </a:pPr>
                      <a:endParaRPr sz="300" dirty="0">
                        <a:latin typeface="Arial" panose="020B0604020202020204"/>
                        <a:ea typeface="Arial" panose="020B0604020202020204"/>
                        <a:cs typeface="Arial" panose="020B0604020202020204"/>
                      </a:endParaRPr>
                    </a:p>
                    <a:p>
                      <a:pPr marL="201295" algn="l" rtl="0" eaLnBrk="0">
                        <a:lnSpc>
                          <a:spcPct val="75000"/>
                        </a:lnSpc>
                        <a:spcBef>
                          <a:spcPts val="0"/>
                        </a:spcBef>
                      </a:pPr>
                      <a:r>
                        <a:rPr sz="900" kern="0" spc="-20" dirty="0">
                          <a:solidFill>
                            <a:srgbClr val="FFFFFF">
                              <a:alpha val="100000"/>
                            </a:srgbClr>
                          </a:solidFill>
                          <a:latin typeface="Arial" panose="020B0604020202020204"/>
                          <a:ea typeface="Arial" panose="020B0604020202020204"/>
                          <a:cs typeface="Arial" panose="020B0604020202020204"/>
                        </a:rPr>
                        <a:t>PARAMETER</a:t>
                      </a:r>
                      <a:endParaRPr sz="900" dirty="0">
                        <a:latin typeface="Arial" panose="020B0604020202020204"/>
                        <a:ea typeface="Arial" panose="020B0604020202020204"/>
                        <a:cs typeface="Arial" panose="020B0604020202020204"/>
                      </a:endParaRPr>
                    </a:p>
                  </a:txBody>
                  <a:tcPr marL="0" marR="0" marT="0" marB="0" vert="horz">
                    <a:lnL>
                      <a:noFill/>
                    </a:lnL>
                    <a:lnR>
                      <a:noFill/>
                    </a:lnR>
                    <a:lnT>
                      <a:noFill/>
                    </a:lnT>
                    <a:lnB>
                      <a:noFill/>
                    </a:lnB>
                    <a:solidFill>
                      <a:srgbClr val="21294D"/>
                    </a:solidFill>
                  </a:tcPr>
                </a:tc>
                <a:tc>
                  <a:txBody>
                    <a:bodyPr/>
                    <a:p>
                      <a:pPr algn="l" rtl="0" eaLnBrk="0">
                        <a:lnSpc>
                          <a:spcPct val="115000"/>
                        </a:lnSpc>
                      </a:pPr>
                      <a:endParaRPr sz="300" dirty="0">
                        <a:latin typeface="Arial" panose="020B0604020202020204"/>
                        <a:ea typeface="Arial" panose="020B0604020202020204"/>
                        <a:cs typeface="Arial" panose="020B0604020202020204"/>
                      </a:endParaRPr>
                    </a:p>
                    <a:p>
                      <a:pPr marL="616585" algn="l" rtl="0" eaLnBrk="0">
                        <a:lnSpc>
                          <a:spcPct val="76000"/>
                        </a:lnSpc>
                        <a:spcBef>
                          <a:spcPts val="0"/>
                        </a:spcBef>
                      </a:pPr>
                      <a:r>
                        <a:rPr sz="900" kern="0" spc="0" dirty="0">
                          <a:solidFill>
                            <a:srgbClr val="FFFFFF">
                              <a:alpha val="100000"/>
                            </a:srgbClr>
                          </a:solidFill>
                          <a:latin typeface="Arial" panose="020B0604020202020204"/>
                          <a:ea typeface="Arial" panose="020B0604020202020204"/>
                          <a:cs typeface="Arial" panose="020B0604020202020204"/>
                        </a:rPr>
                        <a:t>MIN              </a:t>
                      </a:r>
                      <a:r>
                        <a:rPr sz="900" kern="0" spc="-10" dirty="0">
                          <a:solidFill>
                            <a:srgbClr val="FFFFFF">
                              <a:alpha val="100000"/>
                            </a:srgbClr>
                          </a:solidFill>
                          <a:latin typeface="Arial" panose="020B0604020202020204"/>
                          <a:ea typeface="Arial" panose="020B0604020202020204"/>
                          <a:cs typeface="Arial" panose="020B0604020202020204"/>
                        </a:rPr>
                        <a:t>                                           MAX</a:t>
                      </a:r>
                      <a:endParaRPr sz="900" dirty="0">
                        <a:latin typeface="Arial" panose="020B0604020202020204"/>
                        <a:ea typeface="Arial" panose="020B0604020202020204"/>
                        <a:cs typeface="Arial" panose="020B0604020202020204"/>
                      </a:endParaRPr>
                    </a:p>
                  </a:txBody>
                  <a:tcPr marL="0" marR="0" marT="0" marB="0" vert="horz">
                    <a:lnL>
                      <a:noFill/>
                    </a:lnL>
                    <a:lnR>
                      <a:noFill/>
                    </a:lnR>
                    <a:lnT>
                      <a:noFill/>
                    </a:lnT>
                    <a:lnB>
                      <a:noFill/>
                    </a:lnB>
                    <a:solidFill>
                      <a:srgbClr val="21294D"/>
                    </a:solidFill>
                  </a:tcPr>
                </a:tc>
                <a:tc>
                  <a:txBody>
                    <a:bodyPr/>
                    <a:p>
                      <a:pPr algn="l" rtl="0" eaLnBrk="0">
                        <a:lnSpc>
                          <a:spcPct val="106000"/>
                        </a:lnSpc>
                      </a:pPr>
                      <a:endParaRPr sz="400" dirty="0">
                        <a:latin typeface="Arial" panose="020B0604020202020204"/>
                        <a:ea typeface="Arial" panose="020B0604020202020204"/>
                        <a:cs typeface="Arial" panose="020B0604020202020204"/>
                      </a:endParaRPr>
                    </a:p>
                    <a:p>
                      <a:pPr marL="234315" algn="l" rtl="0" eaLnBrk="0">
                        <a:lnSpc>
                          <a:spcPct val="73000"/>
                        </a:lnSpc>
                        <a:spcBef>
                          <a:spcPts val="5"/>
                        </a:spcBef>
                      </a:pPr>
                      <a:r>
                        <a:rPr sz="900" kern="0" spc="-20" dirty="0">
                          <a:solidFill>
                            <a:srgbClr val="FFFFFF">
                              <a:alpha val="100000"/>
                            </a:srgbClr>
                          </a:solidFill>
                          <a:latin typeface="Arial" panose="020B0604020202020204"/>
                          <a:ea typeface="Arial" panose="020B0604020202020204"/>
                          <a:cs typeface="Arial" panose="020B0604020202020204"/>
                        </a:rPr>
                        <a:t>UNIT</a:t>
                      </a:r>
                      <a:endParaRPr sz="900" dirty="0">
                        <a:latin typeface="Arial" panose="020B0604020202020204"/>
                        <a:ea typeface="Arial" panose="020B0604020202020204"/>
                        <a:cs typeface="Arial" panose="020B0604020202020204"/>
                      </a:endParaRPr>
                    </a:p>
                  </a:txBody>
                  <a:tcPr marL="0" marR="0" marT="0" marB="0" vert="horz">
                    <a:lnL>
                      <a:noFill/>
                    </a:lnL>
                    <a:lnR>
                      <a:noFill/>
                    </a:lnR>
                    <a:lnT>
                      <a:noFill/>
                    </a:lnT>
                    <a:lnB>
                      <a:noFill/>
                    </a:lnB>
                    <a:solidFill>
                      <a:srgbClr val="21294D"/>
                    </a:solidFill>
                  </a:tcPr>
                </a:tc>
              </a:tr>
              <a:tr h="171450">
                <a:tc>
                  <a:txBody>
                    <a:bodyPr/>
                    <a:p>
                      <a:pPr algn="l" rtl="0" eaLnBrk="0">
                        <a:lnSpc>
                          <a:spcPct val="100000"/>
                        </a:lnSpc>
                      </a:pPr>
                      <a:endParaRPr sz="100" dirty="0">
                        <a:latin typeface="Arial" panose="020B0604020202020204"/>
                        <a:ea typeface="Arial" panose="020B0604020202020204"/>
                        <a:cs typeface="Arial" panose="020B0604020202020204"/>
                      </a:endParaRPr>
                    </a:p>
                    <a:p>
                      <a:pPr marL="189230" algn="l" rtl="0" eaLnBrk="0">
                        <a:lnSpc>
                          <a:spcPts val="1180"/>
                        </a:lnSpc>
                        <a:spcBef>
                          <a:spcPts val="0"/>
                        </a:spcBef>
                      </a:pPr>
                      <a:r>
                        <a:rPr sz="900" kern="0" spc="-10" dirty="0">
                          <a:solidFill>
                            <a:srgbClr val="231F20">
                              <a:alpha val="100000"/>
                            </a:srgbClr>
                          </a:solidFill>
                          <a:latin typeface="Arial" panose="020B0604020202020204"/>
                          <a:ea typeface="Arial" panose="020B0604020202020204"/>
                          <a:cs typeface="Arial" panose="020B0604020202020204"/>
                        </a:rPr>
                        <a:t>Operating Temp. (Housing Temp.)</a:t>
                      </a:r>
                      <a:endParaRPr sz="900" dirty="0">
                        <a:latin typeface="Arial" panose="020B0604020202020204"/>
                        <a:ea typeface="Arial" panose="020B0604020202020204"/>
                        <a:cs typeface="Arial" panose="020B0604020202020204"/>
                      </a:endParaRPr>
                    </a:p>
                  </a:txBody>
                  <a:tcPr marL="0" marR="0" marT="0" marB="0" vert="horz">
                    <a:lnL>
                      <a:noFill/>
                    </a:lnL>
                    <a:lnR w="6350" cap="flat" cmpd="sng" algn="ctr">
                      <a:solidFill>
                        <a:srgbClr val="21294D"/>
                      </a:solidFill>
                      <a:prstDash val="solid"/>
                      <a:round/>
                      <a:headEnd type="none" w="med" len="med"/>
                      <a:tailEnd type="none" w="med" len="med"/>
                    </a:lnR>
                    <a:lnT>
                      <a:noFill/>
                    </a:lnT>
                    <a:lnB>
                      <a:noFill/>
                    </a:lnB>
                    <a:solidFill>
                      <a:srgbClr val="F2F3F4"/>
                    </a:solidFill>
                  </a:tcPr>
                </a:tc>
                <a:tc>
                  <a:txBody>
                    <a:bodyPr/>
                    <a:p>
                      <a:pPr algn="l" rtl="0" eaLnBrk="0">
                        <a:lnSpc>
                          <a:spcPct val="100000"/>
                        </a:lnSpc>
                      </a:pPr>
                      <a:endParaRPr sz="100" dirty="0">
                        <a:latin typeface="Arial" panose="020B0604020202020204"/>
                        <a:ea typeface="Arial" panose="020B0604020202020204"/>
                        <a:cs typeface="Arial" panose="020B0604020202020204"/>
                      </a:endParaRPr>
                    </a:p>
                    <a:p>
                      <a:pPr marL="2592705" algn="l" rtl="0" eaLnBrk="0">
                        <a:lnSpc>
                          <a:spcPts val="1180"/>
                        </a:lnSpc>
                        <a:spcBef>
                          <a:spcPts val="0"/>
                        </a:spcBef>
                      </a:pPr>
                      <a:r>
                        <a:rPr sz="900" kern="0" spc="-20" dirty="0">
                          <a:solidFill>
                            <a:srgbClr val="231F20">
                              <a:alpha val="100000"/>
                            </a:srgbClr>
                          </a:solidFill>
                          <a:latin typeface="Arial" panose="020B0604020202020204"/>
                          <a:ea typeface="Arial" panose="020B0604020202020204"/>
                          <a:cs typeface="Arial" panose="020B0604020202020204"/>
                        </a:rPr>
                        <a:t>+60</a:t>
                      </a:r>
                      <a:endParaRPr sz="900" dirty="0">
                        <a:latin typeface="Arial" panose="020B0604020202020204"/>
                        <a:ea typeface="Arial" panose="020B0604020202020204"/>
                        <a:cs typeface="Arial" panose="020B0604020202020204"/>
                      </a:endParaRPr>
                    </a:p>
                  </a:txBody>
                  <a:tcPr marL="0" marR="0" marT="0" marB="0" vert="horz">
                    <a:lnL w="6350" cap="flat" cmpd="sng" algn="ctr">
                      <a:solidFill>
                        <a:srgbClr val="21294D"/>
                      </a:solidFill>
                      <a:prstDash val="solid"/>
                      <a:round/>
                      <a:headEnd type="none" w="med" len="med"/>
                      <a:tailEnd type="none" w="med" len="med"/>
                    </a:lnL>
                    <a:lnR w="3175" cap="flat" cmpd="sng" algn="ctr">
                      <a:solidFill>
                        <a:srgbClr val="21294D"/>
                      </a:solidFill>
                      <a:prstDash val="solid"/>
                      <a:round/>
                      <a:headEnd type="none" w="med" len="med"/>
                      <a:tailEnd type="none" w="med" len="med"/>
                    </a:lnR>
                    <a:lnT>
                      <a:noFill/>
                    </a:lnT>
                    <a:lnB>
                      <a:noFill/>
                    </a:lnB>
                    <a:solidFill>
                      <a:srgbClr val="F2F3F4"/>
                    </a:solidFill>
                  </a:tcPr>
                </a:tc>
                <a:tc>
                  <a:txBody>
                    <a:bodyPr/>
                    <a:p>
                      <a:pPr algn="l" rtl="0" eaLnBrk="0">
                        <a:lnSpc>
                          <a:spcPct val="112000"/>
                        </a:lnSpc>
                      </a:pPr>
                      <a:endParaRPr sz="300" dirty="0">
                        <a:latin typeface="Arial" panose="020B0604020202020204"/>
                        <a:ea typeface="Arial" panose="020B0604020202020204"/>
                        <a:cs typeface="Arial" panose="020B0604020202020204"/>
                      </a:endParaRPr>
                    </a:p>
                    <a:p>
                      <a:pPr marL="281305" algn="l" rtl="0" eaLnBrk="0">
                        <a:lnSpc>
                          <a:spcPct val="76000"/>
                        </a:lnSpc>
                        <a:spcBef>
                          <a:spcPts val="5"/>
                        </a:spcBef>
                      </a:pPr>
                      <a:r>
                        <a:rPr sz="900" kern="0" spc="-20" dirty="0">
                          <a:solidFill>
                            <a:srgbClr val="231F20">
                              <a:alpha val="100000"/>
                            </a:srgbClr>
                          </a:solidFill>
                          <a:latin typeface="Arial" panose="020B0604020202020204"/>
                          <a:ea typeface="Arial" panose="020B0604020202020204"/>
                          <a:cs typeface="Arial" panose="020B0604020202020204"/>
                        </a:rPr>
                        <a:t>°C</a:t>
                      </a:r>
                      <a:endParaRPr sz="900" dirty="0">
                        <a:latin typeface="Arial" panose="020B0604020202020204"/>
                        <a:ea typeface="Arial" panose="020B0604020202020204"/>
                        <a:cs typeface="Arial" panose="020B0604020202020204"/>
                      </a:endParaRPr>
                    </a:p>
                  </a:txBody>
                  <a:tcPr marL="0" marR="0" marT="0" marB="0" vert="horz">
                    <a:lnL w="3175" cap="flat" cmpd="sng" algn="ctr">
                      <a:solidFill>
                        <a:srgbClr val="21294D"/>
                      </a:solidFill>
                      <a:prstDash val="solid"/>
                      <a:round/>
                      <a:headEnd type="none" w="med" len="med"/>
                      <a:tailEnd type="none" w="med" len="med"/>
                    </a:lnL>
                    <a:lnR>
                      <a:noFill/>
                    </a:lnR>
                    <a:lnT>
                      <a:noFill/>
                    </a:lnT>
                    <a:lnB>
                      <a:noFill/>
                    </a:lnB>
                    <a:solidFill>
                      <a:srgbClr val="F2F3F4"/>
                    </a:solidFill>
                  </a:tcPr>
                </a:tc>
              </a:tr>
              <a:tr h="207009">
                <a:tc>
                  <a:txBody>
                    <a:bodyPr/>
                    <a:p>
                      <a:pPr algn="l" rtl="0" eaLnBrk="0">
                        <a:lnSpc>
                          <a:spcPct val="110000"/>
                        </a:lnSpc>
                      </a:pPr>
                      <a:endParaRPr sz="400" dirty="0">
                        <a:latin typeface="Arial" panose="020B0604020202020204"/>
                        <a:ea typeface="Arial" panose="020B0604020202020204"/>
                        <a:cs typeface="Arial" panose="020B0604020202020204"/>
                      </a:endParaRPr>
                    </a:p>
                    <a:p>
                      <a:pPr marL="193040" algn="l" rtl="0" eaLnBrk="0">
                        <a:lnSpc>
                          <a:spcPct val="85000"/>
                        </a:lnSpc>
                      </a:pPr>
                      <a:r>
                        <a:rPr sz="900" kern="0" spc="-10" dirty="0">
                          <a:solidFill>
                            <a:srgbClr val="231F20">
                              <a:alpha val="100000"/>
                            </a:srgbClr>
                          </a:solidFill>
                          <a:latin typeface="Arial" panose="020B0604020202020204"/>
                          <a:ea typeface="Arial" panose="020B0604020202020204"/>
                          <a:cs typeface="Arial" panose="020B0604020202020204"/>
                        </a:rPr>
                        <a:t>Humidity</a:t>
                      </a:r>
                      <a:r>
                        <a:rPr sz="900" kern="0" spc="60" dirty="0">
                          <a:solidFill>
                            <a:srgbClr val="231F20">
                              <a:alpha val="100000"/>
                            </a:srgbClr>
                          </a:solidFill>
                          <a:latin typeface="Arial" panose="020B0604020202020204"/>
                          <a:ea typeface="Arial" panose="020B0604020202020204"/>
                          <a:cs typeface="Arial" panose="020B0604020202020204"/>
                        </a:rPr>
                        <a:t> </a:t>
                      </a:r>
                      <a:r>
                        <a:rPr sz="900" kern="0" spc="-10" dirty="0">
                          <a:solidFill>
                            <a:srgbClr val="231F20">
                              <a:alpha val="100000"/>
                            </a:srgbClr>
                          </a:solidFill>
                          <a:latin typeface="Arial" panose="020B0604020202020204"/>
                          <a:ea typeface="Arial" panose="020B0604020202020204"/>
                          <a:cs typeface="Arial" panose="020B0604020202020204"/>
                        </a:rPr>
                        <a:t>Rang</a:t>
                      </a:r>
                      <a:r>
                        <a:rPr sz="900" kern="0" spc="-20" dirty="0">
                          <a:solidFill>
                            <a:srgbClr val="231F20">
                              <a:alpha val="100000"/>
                            </a:srgbClr>
                          </a:solidFill>
                          <a:latin typeface="Arial" panose="020B0604020202020204"/>
                          <a:ea typeface="Arial" panose="020B0604020202020204"/>
                          <a:cs typeface="Arial" panose="020B0604020202020204"/>
                        </a:rPr>
                        <a:t>e</a:t>
                      </a:r>
                      <a:endParaRPr sz="900" dirty="0">
                        <a:latin typeface="Arial" panose="020B0604020202020204"/>
                        <a:ea typeface="Arial" panose="020B0604020202020204"/>
                        <a:cs typeface="Arial" panose="020B0604020202020204"/>
                      </a:endParaRPr>
                    </a:p>
                  </a:txBody>
                  <a:tcPr marL="0" marR="0" marT="0" marB="0" vert="horz">
                    <a:lnL>
                      <a:noFill/>
                    </a:lnL>
                    <a:lnR w="6350" cap="flat" cmpd="sng" algn="ctr">
                      <a:solidFill>
                        <a:srgbClr val="21294D"/>
                      </a:solidFill>
                      <a:prstDash val="solid"/>
                      <a:round/>
                      <a:headEnd type="none" w="med" len="med"/>
                      <a:tailEnd type="none" w="med" len="med"/>
                    </a:lnR>
                    <a:lnT>
                      <a:noFill/>
                    </a:lnT>
                    <a:lnB>
                      <a:noFill/>
                    </a:lnB>
                    <a:solidFill>
                      <a:srgbClr val="D1D2D4"/>
                    </a:solidFill>
                  </a:tcPr>
                </a:tc>
                <a:tc>
                  <a:txBody>
                    <a:bodyPr/>
                    <a:p>
                      <a:pPr algn="l" rtl="0" eaLnBrk="0">
                        <a:lnSpc>
                          <a:spcPct val="124000"/>
                        </a:lnSpc>
                      </a:pPr>
                      <a:endParaRPr sz="200" dirty="0">
                        <a:latin typeface="Arial" panose="020B0604020202020204"/>
                        <a:ea typeface="Arial" panose="020B0604020202020204"/>
                        <a:cs typeface="Arial" panose="020B0604020202020204"/>
                      </a:endParaRPr>
                    </a:p>
                    <a:p>
                      <a:pPr marL="1661795" algn="l" rtl="0" eaLnBrk="0">
                        <a:lnSpc>
                          <a:spcPts val="1230"/>
                        </a:lnSpc>
                      </a:pPr>
                      <a:r>
                        <a:rPr sz="900" kern="0" spc="-10" dirty="0">
                          <a:solidFill>
                            <a:srgbClr val="231F20">
                              <a:alpha val="100000"/>
                            </a:srgbClr>
                          </a:solidFill>
                          <a:latin typeface="Arial" panose="020B0604020202020204"/>
                          <a:ea typeface="Arial" panose="020B0604020202020204"/>
                          <a:cs typeface="Arial" panose="020B0604020202020204"/>
                        </a:rPr>
                        <a:t>0-100</a:t>
                      </a:r>
                      <a:endParaRPr sz="900" dirty="0">
                        <a:latin typeface="Arial" panose="020B0604020202020204"/>
                        <a:ea typeface="Arial" panose="020B0604020202020204"/>
                        <a:cs typeface="Arial" panose="020B0604020202020204"/>
                      </a:endParaRPr>
                    </a:p>
                  </a:txBody>
                  <a:tcPr marL="0" marR="0" marT="0" marB="0" vert="horz">
                    <a:lnL w="6350" cap="flat" cmpd="sng" algn="ctr">
                      <a:solidFill>
                        <a:srgbClr val="21294D"/>
                      </a:solidFill>
                      <a:prstDash val="solid"/>
                      <a:round/>
                      <a:headEnd type="none" w="med" len="med"/>
                      <a:tailEnd type="none" w="med" len="med"/>
                    </a:lnL>
                    <a:lnR w="3175" cap="flat" cmpd="sng" algn="ctr">
                      <a:solidFill>
                        <a:srgbClr val="21294D"/>
                      </a:solidFill>
                      <a:prstDash val="solid"/>
                      <a:round/>
                      <a:headEnd type="none" w="med" len="med"/>
                      <a:tailEnd type="none" w="med" len="med"/>
                    </a:lnR>
                    <a:lnT>
                      <a:noFill/>
                    </a:lnT>
                    <a:lnB>
                      <a:noFill/>
                    </a:lnB>
                    <a:solidFill>
                      <a:srgbClr val="D1D2D4"/>
                    </a:solidFill>
                  </a:tcPr>
                </a:tc>
                <a:tc>
                  <a:txBody>
                    <a:bodyPr/>
                    <a:p>
                      <a:pPr algn="l" rtl="0" eaLnBrk="0">
                        <a:lnSpc>
                          <a:spcPct val="195000"/>
                        </a:lnSpc>
                      </a:pPr>
                      <a:endParaRPr sz="100" dirty="0">
                        <a:latin typeface="Arial" panose="020B0604020202020204"/>
                        <a:ea typeface="Arial" panose="020B0604020202020204"/>
                        <a:cs typeface="Arial" panose="020B0604020202020204"/>
                      </a:endParaRPr>
                    </a:p>
                    <a:p>
                      <a:pPr marL="288290" algn="l" rtl="0" eaLnBrk="0">
                        <a:lnSpc>
                          <a:spcPts val="1230"/>
                        </a:lnSpc>
                        <a:spcBef>
                          <a:spcPts val="0"/>
                        </a:spcBef>
                      </a:pPr>
                      <a:r>
                        <a:rPr sz="900" kern="0" spc="-10" dirty="0">
                          <a:solidFill>
                            <a:srgbClr val="231F20">
                              <a:alpha val="100000"/>
                            </a:srgbClr>
                          </a:solidFill>
                          <a:latin typeface="Arial" panose="020B0604020202020204"/>
                          <a:ea typeface="Arial" panose="020B0604020202020204"/>
                          <a:cs typeface="Arial" panose="020B0604020202020204"/>
                        </a:rPr>
                        <a:t>%</a:t>
                      </a:r>
                      <a:endParaRPr sz="900" dirty="0">
                        <a:latin typeface="Arial" panose="020B0604020202020204"/>
                        <a:ea typeface="Arial" panose="020B0604020202020204"/>
                        <a:cs typeface="Arial" panose="020B0604020202020204"/>
                      </a:endParaRPr>
                    </a:p>
                  </a:txBody>
                  <a:tcPr marL="0" marR="0" marT="0" marB="0" vert="horz">
                    <a:lnL w="3175" cap="flat" cmpd="sng" algn="ctr">
                      <a:solidFill>
                        <a:srgbClr val="21294D"/>
                      </a:solidFill>
                      <a:prstDash val="solid"/>
                      <a:round/>
                      <a:headEnd type="none" w="med" len="med"/>
                      <a:tailEnd type="none" w="med" len="med"/>
                    </a:lnL>
                    <a:lnR>
                      <a:noFill/>
                    </a:lnR>
                    <a:lnT>
                      <a:noFill/>
                    </a:lnT>
                    <a:lnB>
                      <a:noFill/>
                    </a:lnB>
                  </a:tcPr>
                </a:tc>
              </a:tr>
              <a:tr h="184785">
                <a:tc>
                  <a:txBody>
                    <a:bodyPr/>
                    <a:p>
                      <a:pPr algn="l" rtl="0" eaLnBrk="0">
                        <a:lnSpc>
                          <a:spcPct val="134000"/>
                        </a:lnSpc>
                      </a:pPr>
                      <a:endParaRPr sz="200" dirty="0">
                        <a:latin typeface="Arial" panose="020B0604020202020204"/>
                        <a:ea typeface="Arial" panose="020B0604020202020204"/>
                        <a:cs typeface="Arial" panose="020B0604020202020204"/>
                      </a:endParaRPr>
                    </a:p>
                    <a:p>
                      <a:pPr marL="192405" algn="l" rtl="0" eaLnBrk="0">
                        <a:lnSpc>
                          <a:spcPct val="79000"/>
                        </a:lnSpc>
                      </a:pPr>
                      <a:r>
                        <a:rPr sz="900" kern="0" spc="-10" dirty="0">
                          <a:solidFill>
                            <a:srgbClr val="231F20">
                              <a:alpha val="100000"/>
                            </a:srgbClr>
                          </a:solidFill>
                          <a:latin typeface="Arial" panose="020B0604020202020204"/>
                          <a:ea typeface="Arial" panose="020B0604020202020204"/>
                          <a:cs typeface="Arial" panose="020B0604020202020204"/>
                        </a:rPr>
                        <a:t>PA  Baseplate Shutoff Temperature</a:t>
                      </a:r>
                      <a:endParaRPr sz="900" dirty="0">
                        <a:latin typeface="Arial" panose="020B0604020202020204"/>
                        <a:ea typeface="Arial" panose="020B0604020202020204"/>
                        <a:cs typeface="Arial" panose="020B0604020202020204"/>
                      </a:endParaRPr>
                    </a:p>
                  </a:txBody>
                  <a:tcPr marL="0" marR="0" marT="0" marB="0" vert="horz">
                    <a:lnL>
                      <a:noFill/>
                    </a:lnL>
                    <a:lnR w="6350" cap="flat" cmpd="sng" algn="ctr">
                      <a:solidFill>
                        <a:srgbClr val="21294D"/>
                      </a:solidFill>
                      <a:prstDash val="solid"/>
                      <a:round/>
                      <a:headEnd type="none" w="med" len="med"/>
                      <a:tailEnd type="none" w="med" len="med"/>
                    </a:lnR>
                    <a:lnT>
                      <a:noFill/>
                    </a:lnT>
                    <a:lnB>
                      <a:noFill/>
                    </a:lnB>
                    <a:solidFill>
                      <a:srgbClr val="F2F3F4"/>
                    </a:solidFill>
                  </a:tcPr>
                </a:tc>
                <a:tc>
                  <a:txBody>
                    <a:bodyPr/>
                    <a:p>
                      <a:pPr algn="l" rtl="0" eaLnBrk="0">
                        <a:lnSpc>
                          <a:spcPct val="189000"/>
                        </a:lnSpc>
                      </a:pPr>
                      <a:endParaRPr sz="100" dirty="0">
                        <a:latin typeface="Arial" panose="020B0604020202020204"/>
                        <a:ea typeface="Arial" panose="020B0604020202020204"/>
                        <a:cs typeface="Arial" panose="020B0604020202020204"/>
                      </a:endParaRPr>
                    </a:p>
                    <a:p>
                      <a:pPr marL="1668145" algn="l" rtl="0" eaLnBrk="0">
                        <a:lnSpc>
                          <a:spcPts val="1175"/>
                        </a:lnSpc>
                        <a:spcBef>
                          <a:spcPts val="0"/>
                        </a:spcBef>
                      </a:pPr>
                      <a:r>
                        <a:rPr sz="900" kern="0" spc="-20" dirty="0">
                          <a:solidFill>
                            <a:srgbClr val="231F20">
                              <a:alpha val="100000"/>
                            </a:srgbClr>
                          </a:solidFill>
                          <a:latin typeface="Arial" panose="020B0604020202020204"/>
                          <a:ea typeface="Arial" panose="020B0604020202020204"/>
                          <a:cs typeface="Arial" panose="020B0604020202020204"/>
                        </a:rPr>
                        <a:t>+90</a:t>
                      </a:r>
                      <a:endParaRPr sz="900" dirty="0">
                        <a:latin typeface="Arial" panose="020B0604020202020204"/>
                        <a:ea typeface="Arial" panose="020B0604020202020204"/>
                        <a:cs typeface="Arial" panose="020B0604020202020204"/>
                      </a:endParaRPr>
                    </a:p>
                  </a:txBody>
                  <a:tcPr marL="0" marR="0" marT="0" marB="0" vert="horz">
                    <a:lnL w="6350" cap="flat" cmpd="sng" algn="ctr">
                      <a:solidFill>
                        <a:srgbClr val="21294D"/>
                      </a:solidFill>
                      <a:prstDash val="solid"/>
                      <a:round/>
                      <a:headEnd type="none" w="med" len="med"/>
                      <a:tailEnd type="none" w="med" len="med"/>
                    </a:lnL>
                    <a:lnR w="3175" cap="flat" cmpd="sng" algn="ctr">
                      <a:solidFill>
                        <a:srgbClr val="21294D"/>
                      </a:solidFill>
                      <a:prstDash val="solid"/>
                      <a:round/>
                      <a:headEnd type="none" w="med" len="med"/>
                      <a:tailEnd type="none" w="med" len="med"/>
                    </a:lnR>
                    <a:lnT>
                      <a:noFill/>
                    </a:lnT>
                    <a:lnB>
                      <a:noFill/>
                    </a:lnB>
                    <a:solidFill>
                      <a:srgbClr val="F2F3F4"/>
                    </a:solidFill>
                  </a:tcPr>
                </a:tc>
                <a:tc>
                  <a:txBody>
                    <a:bodyPr/>
                    <a:p>
                      <a:pPr algn="l" rtl="0" eaLnBrk="0">
                        <a:lnSpc>
                          <a:spcPct val="104000"/>
                        </a:lnSpc>
                      </a:pPr>
                      <a:endParaRPr sz="400" dirty="0">
                        <a:latin typeface="Arial" panose="020B0604020202020204"/>
                        <a:ea typeface="Arial" panose="020B0604020202020204"/>
                        <a:cs typeface="Arial" panose="020B0604020202020204"/>
                      </a:endParaRPr>
                    </a:p>
                    <a:p>
                      <a:pPr marL="281305" algn="l" rtl="0" eaLnBrk="0">
                        <a:lnSpc>
                          <a:spcPct val="76000"/>
                        </a:lnSpc>
                        <a:spcBef>
                          <a:spcPts val="5"/>
                        </a:spcBef>
                      </a:pPr>
                      <a:r>
                        <a:rPr sz="900" kern="0" spc="-20" dirty="0">
                          <a:solidFill>
                            <a:srgbClr val="231F20">
                              <a:alpha val="100000"/>
                            </a:srgbClr>
                          </a:solidFill>
                          <a:latin typeface="Arial" panose="020B0604020202020204"/>
                          <a:ea typeface="Arial" panose="020B0604020202020204"/>
                          <a:cs typeface="Arial" panose="020B0604020202020204"/>
                        </a:rPr>
                        <a:t>°C</a:t>
                      </a:r>
                      <a:endParaRPr sz="900" dirty="0">
                        <a:latin typeface="Arial" panose="020B0604020202020204"/>
                        <a:ea typeface="Arial" panose="020B0604020202020204"/>
                        <a:cs typeface="Arial" panose="020B0604020202020204"/>
                      </a:endParaRPr>
                    </a:p>
                  </a:txBody>
                  <a:tcPr marL="0" marR="0" marT="0" marB="0" vert="horz">
                    <a:lnL w="3175" cap="flat" cmpd="sng" algn="ctr">
                      <a:solidFill>
                        <a:srgbClr val="21294D"/>
                      </a:solidFill>
                      <a:prstDash val="solid"/>
                      <a:round/>
                      <a:headEnd type="none" w="med" len="med"/>
                      <a:tailEnd type="none" w="med" len="med"/>
                    </a:lnL>
                    <a:lnR>
                      <a:noFill/>
                    </a:lnR>
                    <a:lnT>
                      <a:noFill/>
                    </a:lnT>
                    <a:lnB>
                      <a:noFill/>
                    </a:lnB>
                    <a:solidFill>
                      <a:srgbClr val="F2F3F4"/>
                    </a:solidFill>
                  </a:tcPr>
                </a:tc>
              </a:tr>
            </a:tbl>
          </a:graphicData>
        </a:graphic>
      </p:graphicFrame>
      <p:pic>
        <p:nvPicPr>
          <p:cNvPr id="438" name="picture 438"/>
          <p:cNvPicPr>
            <a:picLocks noChangeAspect="1"/>
          </p:cNvPicPr>
          <p:nvPr/>
        </p:nvPicPr>
        <p:blipFill>
          <a:blip r:embed="rId4"/>
          <a:stretch>
            <a:fillRect/>
          </a:stretch>
        </p:blipFill>
        <p:spPr>
          <a:xfrm rot="21600000">
            <a:off x="4463097" y="1597076"/>
            <a:ext cx="2214493" cy="1795805"/>
          </a:xfrm>
          <a:prstGeom prst="rect">
            <a:avLst/>
          </a:prstGeom>
        </p:spPr>
      </p:pic>
      <p:sp>
        <p:nvSpPr>
          <p:cNvPr id="440" name="textbox 440"/>
          <p:cNvSpPr/>
          <p:nvPr/>
        </p:nvSpPr>
        <p:spPr>
          <a:xfrm>
            <a:off x="3359868" y="6730941"/>
            <a:ext cx="2122804" cy="1139825"/>
          </a:xfrm>
          <a:prstGeom prst="rect">
            <a:avLst/>
          </a:prstGeom>
          <a:noFill/>
          <a:ln w="0" cap="flat">
            <a:noFill/>
            <a:prstDash val="solid"/>
            <a:miter lim="0"/>
          </a:ln>
        </p:spPr>
        <p:txBody>
          <a:bodyPr vert="horz" wrap="square" lIns="0" tIns="0" rIns="0" bIns="0"/>
          <a:p>
            <a:pPr algn="l" rtl="0" eaLnBrk="0">
              <a:lnSpc>
                <a:spcPct val="85000"/>
              </a:lnSpc>
            </a:pPr>
            <a:endParaRPr sz="100" dirty="0">
              <a:latin typeface="Arial" panose="020B0604020202020204"/>
              <a:ea typeface="Arial" panose="020B0604020202020204"/>
              <a:cs typeface="Arial" panose="020B0604020202020204"/>
            </a:endParaRPr>
          </a:p>
          <a:p>
            <a:pPr marL="843280" algn="l" rtl="0" eaLnBrk="0">
              <a:lnSpc>
                <a:spcPct val="75000"/>
              </a:lnSpc>
            </a:pPr>
            <a:r>
              <a:rPr sz="900" kern="0" spc="-20" dirty="0">
                <a:solidFill>
                  <a:srgbClr val="FFFFFF">
                    <a:alpha val="100000"/>
                  </a:srgbClr>
                </a:solidFill>
                <a:latin typeface="Arial" panose="020B0604020202020204"/>
                <a:ea typeface="Arial" panose="020B0604020202020204"/>
                <a:cs typeface="Arial" panose="020B0604020202020204"/>
              </a:rPr>
              <a:t>VALUE</a:t>
            </a:r>
            <a:endParaRPr sz="900" dirty="0">
              <a:latin typeface="Arial" panose="020B0604020202020204"/>
              <a:ea typeface="Arial" panose="020B0604020202020204"/>
              <a:cs typeface="Arial" panose="020B0604020202020204"/>
            </a:endParaRPr>
          </a:p>
          <a:p>
            <a:pPr marL="749935" algn="l" rtl="0" eaLnBrk="0">
              <a:lnSpc>
                <a:spcPts val="1230"/>
              </a:lnSpc>
              <a:spcBef>
                <a:spcPts val="135"/>
              </a:spcBef>
            </a:pPr>
            <a:r>
              <a:rPr sz="900" kern="0" spc="-10" dirty="0">
                <a:solidFill>
                  <a:srgbClr val="231F20">
                    <a:alpha val="100000"/>
                  </a:srgbClr>
                </a:solidFill>
                <a:latin typeface="Arial" panose="020B0604020202020204"/>
                <a:ea typeface="Arial" panose="020B0604020202020204"/>
                <a:cs typeface="Arial" panose="020B0604020202020204"/>
              </a:rPr>
              <a:t>200x150x30</a:t>
            </a:r>
            <a:endParaRPr sz="900" dirty="0">
              <a:latin typeface="Arial" panose="020B0604020202020204"/>
              <a:ea typeface="Arial" panose="020B0604020202020204"/>
              <a:cs typeface="Arial" panose="020B0604020202020204"/>
            </a:endParaRPr>
          </a:p>
          <a:p>
            <a:pPr marL="876300" algn="l" rtl="0" eaLnBrk="0">
              <a:lnSpc>
                <a:spcPct val="75000"/>
              </a:lnSpc>
              <a:spcBef>
                <a:spcPts val="465"/>
              </a:spcBef>
            </a:pPr>
            <a:r>
              <a:rPr sz="900" kern="0" spc="-30" dirty="0">
                <a:solidFill>
                  <a:srgbClr val="231F20">
                    <a:alpha val="100000"/>
                  </a:srgbClr>
                </a:solidFill>
                <a:latin typeface="Arial" panose="020B0604020202020204"/>
                <a:ea typeface="Arial" panose="020B0604020202020204"/>
                <a:cs typeface="Arial" panose="020B0604020202020204"/>
              </a:rPr>
              <a:t>N-</a:t>
            </a:r>
            <a:r>
              <a:rPr sz="900" kern="0" spc="60" dirty="0">
                <a:solidFill>
                  <a:srgbClr val="231F20">
                    <a:alpha val="100000"/>
                  </a:srgbClr>
                </a:solidFill>
                <a:latin typeface="Arial" panose="020B0604020202020204"/>
                <a:ea typeface="Arial" panose="020B0604020202020204"/>
                <a:cs typeface="Arial" panose="020B0604020202020204"/>
              </a:rPr>
              <a:t> </a:t>
            </a:r>
            <a:r>
              <a:rPr sz="900" kern="0" spc="-30" dirty="0">
                <a:solidFill>
                  <a:srgbClr val="231F20">
                    <a:alpha val="100000"/>
                  </a:srgbClr>
                </a:solidFill>
                <a:latin typeface="Arial" panose="020B0604020202020204"/>
                <a:ea typeface="Arial" panose="020B0604020202020204"/>
                <a:cs typeface="Arial" panose="020B0604020202020204"/>
              </a:rPr>
              <a:t>KFD</a:t>
            </a:r>
            <a:endParaRPr sz="900" dirty="0">
              <a:latin typeface="Arial" panose="020B0604020202020204"/>
              <a:ea typeface="Arial" panose="020B0604020202020204"/>
              <a:cs typeface="Arial" panose="020B0604020202020204"/>
            </a:endParaRPr>
          </a:p>
          <a:p>
            <a:pPr marL="758825" algn="l" rtl="0" eaLnBrk="0">
              <a:lnSpc>
                <a:spcPct val="76000"/>
              </a:lnSpc>
              <a:spcBef>
                <a:spcPts val="570"/>
              </a:spcBef>
            </a:pPr>
            <a:r>
              <a:rPr sz="900" kern="0" spc="-30" dirty="0">
                <a:solidFill>
                  <a:srgbClr val="231F20">
                    <a:alpha val="100000"/>
                  </a:srgbClr>
                </a:solidFill>
                <a:latin typeface="Arial" panose="020B0604020202020204"/>
                <a:ea typeface="Arial" panose="020B0604020202020204"/>
                <a:cs typeface="Arial" panose="020B0604020202020204"/>
              </a:rPr>
              <a:t>D</a:t>
            </a:r>
            <a:r>
              <a:rPr sz="900" kern="0" spc="90" dirty="0">
                <a:solidFill>
                  <a:srgbClr val="231F20">
                    <a:alpha val="100000"/>
                  </a:srgbClr>
                </a:solidFill>
                <a:latin typeface="Arial" panose="020B0604020202020204"/>
                <a:ea typeface="Arial" panose="020B0604020202020204"/>
                <a:cs typeface="Arial" panose="020B0604020202020204"/>
              </a:rPr>
              <a:t> </a:t>
            </a:r>
            <a:r>
              <a:rPr sz="900" kern="0" spc="-30" dirty="0">
                <a:solidFill>
                  <a:srgbClr val="231F20">
                    <a:alpha val="100000"/>
                  </a:srgbClr>
                </a:solidFill>
                <a:latin typeface="Arial" panose="020B0604020202020204"/>
                <a:ea typeface="Arial" panose="020B0604020202020204"/>
                <a:cs typeface="Arial" panose="020B0604020202020204"/>
              </a:rPr>
              <a:t>SUB</a:t>
            </a:r>
            <a:r>
              <a:rPr sz="900" kern="0" spc="40" dirty="0">
                <a:solidFill>
                  <a:srgbClr val="231F20">
                    <a:alpha val="100000"/>
                  </a:srgbClr>
                </a:solidFill>
                <a:latin typeface="Arial" panose="020B0604020202020204"/>
                <a:ea typeface="Arial" panose="020B0604020202020204"/>
                <a:cs typeface="Arial" panose="020B0604020202020204"/>
              </a:rPr>
              <a:t> </a:t>
            </a:r>
            <a:r>
              <a:rPr sz="900" kern="0" spc="-30" dirty="0">
                <a:solidFill>
                  <a:srgbClr val="231F20">
                    <a:alpha val="100000"/>
                  </a:srgbClr>
                </a:solidFill>
                <a:latin typeface="Arial" panose="020B0604020202020204"/>
                <a:ea typeface="Arial" panose="020B0604020202020204"/>
                <a:cs typeface="Arial" panose="020B0604020202020204"/>
              </a:rPr>
              <a:t>7W2</a:t>
            </a:r>
            <a:endParaRPr sz="900" dirty="0">
              <a:latin typeface="Arial" panose="020B0604020202020204"/>
              <a:ea typeface="Arial" panose="020B0604020202020204"/>
              <a:cs typeface="Arial" panose="020B0604020202020204"/>
            </a:endParaRPr>
          </a:p>
          <a:p>
            <a:pPr marL="12700" algn="l" rtl="0" eaLnBrk="0">
              <a:lnSpc>
                <a:spcPct val="85000"/>
              </a:lnSpc>
              <a:spcBef>
                <a:spcPts val="465"/>
              </a:spcBef>
            </a:pPr>
            <a:r>
              <a:rPr sz="900" kern="0" spc="0" dirty="0">
                <a:solidFill>
                  <a:srgbClr val="231F20">
                    <a:alpha val="100000"/>
                  </a:srgbClr>
                </a:solidFill>
                <a:latin typeface="Arial" panose="020B0604020202020204"/>
                <a:ea typeface="Arial" panose="020B0604020202020204"/>
                <a:cs typeface="Arial" panose="020B0604020202020204"/>
              </a:rPr>
              <a:t>Consider heat dissipation with the s</a:t>
            </a:r>
            <a:r>
              <a:rPr sz="900" kern="0" spc="-10" dirty="0">
                <a:solidFill>
                  <a:srgbClr val="231F20">
                    <a:alpha val="100000"/>
                  </a:srgbClr>
                </a:solidFill>
                <a:latin typeface="Arial" panose="020B0604020202020204"/>
                <a:ea typeface="Arial" panose="020B0604020202020204"/>
                <a:cs typeface="Arial" panose="020B0604020202020204"/>
              </a:rPr>
              <a:t>ystem</a:t>
            </a:r>
            <a:endParaRPr sz="900" dirty="0">
              <a:latin typeface="Arial" panose="020B0604020202020204"/>
              <a:ea typeface="Arial" panose="020B0604020202020204"/>
              <a:cs typeface="Arial" panose="020B0604020202020204"/>
            </a:endParaRPr>
          </a:p>
          <a:p>
            <a:pPr marL="714375" algn="l" rtl="0" eaLnBrk="0">
              <a:lnSpc>
                <a:spcPts val="1230"/>
              </a:lnSpc>
              <a:spcBef>
                <a:spcPts val="125"/>
              </a:spcBef>
            </a:pPr>
            <a:r>
              <a:rPr sz="900" kern="0" spc="-10" dirty="0">
                <a:solidFill>
                  <a:srgbClr val="231F20">
                    <a:alpha val="100000"/>
                  </a:srgbClr>
                </a:solidFill>
                <a:latin typeface="Arial" panose="020B0604020202020204"/>
                <a:ea typeface="Arial" panose="020B0604020202020204"/>
                <a:cs typeface="Arial" panose="020B0604020202020204"/>
              </a:rPr>
              <a:t>3-6 Thru</a:t>
            </a:r>
            <a:r>
              <a:rPr sz="900" kern="0" spc="70" dirty="0">
                <a:solidFill>
                  <a:srgbClr val="231F20">
                    <a:alpha val="100000"/>
                  </a:srgbClr>
                </a:solidFill>
                <a:latin typeface="Arial" panose="020B0604020202020204"/>
                <a:ea typeface="Arial" panose="020B0604020202020204"/>
                <a:cs typeface="Arial" panose="020B0604020202020204"/>
              </a:rPr>
              <a:t> </a:t>
            </a:r>
            <a:r>
              <a:rPr sz="900" kern="0" spc="-10" dirty="0">
                <a:solidFill>
                  <a:srgbClr val="231F20">
                    <a:alpha val="100000"/>
                  </a:srgbClr>
                </a:solidFill>
                <a:latin typeface="Arial" panose="020B0604020202020204"/>
                <a:ea typeface="Arial" panose="020B0604020202020204"/>
                <a:cs typeface="Arial" panose="020B0604020202020204"/>
              </a:rPr>
              <a:t>Hole</a:t>
            </a:r>
            <a:endParaRPr sz="900" dirty="0">
              <a:latin typeface="Arial" panose="020B0604020202020204"/>
              <a:ea typeface="Arial" panose="020B0604020202020204"/>
              <a:cs typeface="Arial" panose="020B0604020202020204"/>
            </a:endParaRPr>
          </a:p>
          <a:p>
            <a:pPr algn="l" rtl="0" eaLnBrk="0">
              <a:lnSpc>
                <a:spcPct val="102000"/>
              </a:lnSpc>
            </a:pPr>
            <a:endParaRPr sz="300" dirty="0">
              <a:latin typeface="Arial" panose="020B0604020202020204"/>
              <a:ea typeface="Arial" panose="020B0604020202020204"/>
              <a:cs typeface="Arial" panose="020B0604020202020204"/>
            </a:endParaRPr>
          </a:p>
          <a:p>
            <a:pPr marL="951230" algn="l" rtl="0" eaLnBrk="0">
              <a:lnSpc>
                <a:spcPct val="76000"/>
              </a:lnSpc>
              <a:spcBef>
                <a:spcPts val="0"/>
              </a:spcBef>
            </a:pPr>
            <a:r>
              <a:rPr sz="900" kern="0" spc="-20" dirty="0">
                <a:solidFill>
                  <a:srgbClr val="231F20">
                    <a:alpha val="100000"/>
                  </a:srgbClr>
                </a:solidFill>
                <a:latin typeface="Arial" panose="020B0604020202020204"/>
                <a:ea typeface="Arial" panose="020B0604020202020204"/>
                <a:cs typeface="Arial" panose="020B0604020202020204"/>
              </a:rPr>
              <a:t>≤1.5</a:t>
            </a:r>
            <a:endParaRPr sz="900" dirty="0">
              <a:latin typeface="Arial" panose="020B0604020202020204"/>
              <a:ea typeface="Arial" panose="020B0604020202020204"/>
              <a:cs typeface="Arial" panose="020B0604020202020204"/>
            </a:endParaRPr>
          </a:p>
        </p:txBody>
      </p:sp>
      <p:sp>
        <p:nvSpPr>
          <p:cNvPr id="444" name="textbox 444"/>
          <p:cNvSpPr/>
          <p:nvPr/>
        </p:nvSpPr>
        <p:spPr>
          <a:xfrm>
            <a:off x="772116" y="6730941"/>
            <a:ext cx="1594485" cy="1163955"/>
          </a:xfrm>
          <a:prstGeom prst="rect">
            <a:avLst/>
          </a:prstGeom>
          <a:noFill/>
          <a:ln w="0" cap="flat">
            <a:noFill/>
            <a:prstDash val="solid"/>
            <a:miter lim="0"/>
          </a:ln>
        </p:spPr>
        <p:txBody>
          <a:bodyPr vert="horz" wrap="square" lIns="0" tIns="0" rIns="0" bIns="0"/>
          <a:p>
            <a:pPr algn="l" rtl="0" eaLnBrk="0">
              <a:lnSpc>
                <a:spcPct val="86000"/>
              </a:lnSpc>
            </a:pPr>
            <a:endParaRPr sz="100" dirty="0">
              <a:latin typeface="Arial" panose="020B0604020202020204"/>
              <a:ea typeface="Arial" panose="020B0604020202020204"/>
              <a:cs typeface="Arial" panose="020B0604020202020204"/>
            </a:endParaRPr>
          </a:p>
          <a:p>
            <a:pPr marL="459105" algn="l" rtl="0" eaLnBrk="0">
              <a:lnSpc>
                <a:spcPct val="75000"/>
              </a:lnSpc>
            </a:pPr>
            <a:r>
              <a:rPr sz="900" kern="0" spc="-20" dirty="0">
                <a:solidFill>
                  <a:srgbClr val="FFFFFF">
                    <a:alpha val="100000"/>
                  </a:srgbClr>
                </a:solidFill>
                <a:latin typeface="Arial" panose="020B0604020202020204"/>
                <a:ea typeface="Arial" panose="020B0604020202020204"/>
                <a:cs typeface="Arial" panose="020B0604020202020204"/>
              </a:rPr>
              <a:t>PARAMETER</a:t>
            </a:r>
            <a:endParaRPr sz="900" dirty="0">
              <a:latin typeface="Arial" panose="020B0604020202020204"/>
              <a:ea typeface="Arial" panose="020B0604020202020204"/>
              <a:cs typeface="Arial" panose="020B0604020202020204"/>
            </a:endParaRPr>
          </a:p>
          <a:p>
            <a:pPr marL="20955" algn="l" rtl="0" eaLnBrk="0">
              <a:lnSpc>
                <a:spcPct val="85000"/>
              </a:lnSpc>
              <a:spcBef>
                <a:spcPts val="505"/>
              </a:spcBef>
            </a:pPr>
            <a:r>
              <a:rPr sz="900" kern="0" spc="-10" dirty="0">
                <a:solidFill>
                  <a:srgbClr val="231F20">
                    <a:alpha val="100000"/>
                  </a:srgbClr>
                </a:solidFill>
                <a:latin typeface="Arial" panose="020B0604020202020204"/>
                <a:ea typeface="Arial" panose="020B0604020202020204"/>
                <a:cs typeface="Arial" panose="020B0604020202020204"/>
              </a:rPr>
              <a:t>Dimensions  (L x W x</a:t>
            </a:r>
            <a:r>
              <a:rPr sz="900" kern="0" spc="60" dirty="0">
                <a:solidFill>
                  <a:srgbClr val="231F20">
                    <a:alpha val="100000"/>
                  </a:srgbClr>
                </a:solidFill>
                <a:latin typeface="Arial" panose="020B0604020202020204"/>
                <a:ea typeface="Arial" panose="020B0604020202020204"/>
                <a:cs typeface="Arial" panose="020B0604020202020204"/>
              </a:rPr>
              <a:t>  </a:t>
            </a:r>
            <a:r>
              <a:rPr sz="900" kern="0" spc="-10" dirty="0">
                <a:solidFill>
                  <a:srgbClr val="231F20">
                    <a:alpha val="100000"/>
                  </a:srgbClr>
                </a:solidFill>
                <a:latin typeface="Arial" panose="020B0604020202020204"/>
                <a:ea typeface="Arial" panose="020B0604020202020204"/>
                <a:cs typeface="Arial" panose="020B0604020202020204"/>
              </a:rPr>
              <a:t>H)</a:t>
            </a:r>
            <a:endParaRPr sz="900" dirty="0">
              <a:latin typeface="Arial" panose="020B0604020202020204"/>
              <a:ea typeface="Arial" panose="020B0604020202020204"/>
              <a:cs typeface="Arial" panose="020B0604020202020204"/>
            </a:endParaRPr>
          </a:p>
          <a:p>
            <a:pPr marL="26670" indent="-5080" algn="l" rtl="0" eaLnBrk="0">
              <a:lnSpc>
                <a:spcPct val="125000"/>
              </a:lnSpc>
              <a:spcBef>
                <a:spcPts val="315"/>
              </a:spcBef>
            </a:pPr>
            <a:r>
              <a:rPr sz="900" kern="0" spc="0" dirty="0">
                <a:solidFill>
                  <a:srgbClr val="231F20">
                    <a:alpha val="100000"/>
                  </a:srgbClr>
                </a:solidFill>
                <a:latin typeface="Arial" panose="020B0604020202020204"/>
                <a:ea typeface="Arial" panose="020B0604020202020204"/>
                <a:cs typeface="Arial" panose="020B0604020202020204"/>
              </a:rPr>
              <a:t>RF Connectors</a:t>
            </a:r>
            <a:r>
              <a:rPr sz="900" kern="0" spc="50" dirty="0">
                <a:solidFill>
                  <a:srgbClr val="231F20">
                    <a:alpha val="100000"/>
                  </a:srgbClr>
                </a:solidFill>
                <a:latin typeface="Arial" panose="020B0604020202020204"/>
                <a:ea typeface="Arial" panose="020B0604020202020204"/>
                <a:cs typeface="Arial" panose="020B0604020202020204"/>
              </a:rPr>
              <a:t> </a:t>
            </a:r>
            <a:r>
              <a:rPr sz="900" kern="0" spc="0" dirty="0">
                <a:solidFill>
                  <a:srgbClr val="231F20">
                    <a:alpha val="100000"/>
                  </a:srgbClr>
                </a:solidFill>
                <a:latin typeface="Arial" panose="020B0604020202020204"/>
                <a:ea typeface="Arial" panose="020B0604020202020204"/>
                <a:cs typeface="Arial" panose="020B0604020202020204"/>
              </a:rPr>
              <a:t>(I</a:t>
            </a:r>
            <a:r>
              <a:rPr sz="900" kern="0" spc="-10" dirty="0">
                <a:solidFill>
                  <a:srgbClr val="231F20">
                    <a:alpha val="100000"/>
                  </a:srgbClr>
                </a:solidFill>
                <a:latin typeface="Arial" panose="020B0604020202020204"/>
                <a:ea typeface="Arial" panose="020B0604020202020204"/>
                <a:cs typeface="Arial" panose="020B0604020202020204"/>
              </a:rPr>
              <a:t>nput / Output)</a:t>
            </a:r>
            <a:r>
              <a:rPr sz="900" kern="0" spc="0" dirty="0">
                <a:solidFill>
                  <a:srgbClr val="231F20">
                    <a:alpha val="100000"/>
                  </a:srgbClr>
                </a:solidFill>
                <a:latin typeface="Arial" panose="020B0604020202020204"/>
                <a:ea typeface="Arial" panose="020B0604020202020204"/>
                <a:cs typeface="Arial" panose="020B0604020202020204"/>
              </a:rPr>
              <a:t> </a:t>
            </a:r>
            <a:r>
              <a:rPr sz="900" kern="0" spc="-10" dirty="0">
                <a:solidFill>
                  <a:srgbClr val="231F20">
                    <a:alpha val="100000"/>
                  </a:srgbClr>
                </a:solidFill>
                <a:latin typeface="Arial" panose="020B0604020202020204"/>
                <a:ea typeface="Arial" panose="020B0604020202020204"/>
                <a:cs typeface="Arial" panose="020B0604020202020204"/>
              </a:rPr>
              <a:t>DC &amp;</a:t>
            </a:r>
            <a:r>
              <a:rPr sz="900" kern="0" spc="80" dirty="0">
                <a:solidFill>
                  <a:srgbClr val="231F20">
                    <a:alpha val="100000"/>
                  </a:srgbClr>
                </a:solidFill>
                <a:latin typeface="Arial" panose="020B0604020202020204"/>
                <a:ea typeface="Arial" panose="020B0604020202020204"/>
                <a:cs typeface="Arial" panose="020B0604020202020204"/>
              </a:rPr>
              <a:t> </a:t>
            </a:r>
            <a:r>
              <a:rPr sz="900" kern="0" spc="-10" dirty="0">
                <a:solidFill>
                  <a:srgbClr val="231F20">
                    <a:alpha val="100000"/>
                  </a:srgbClr>
                </a:solidFill>
                <a:latin typeface="Arial" panose="020B0604020202020204"/>
                <a:ea typeface="Arial" panose="020B0604020202020204"/>
                <a:cs typeface="Arial" panose="020B0604020202020204"/>
              </a:rPr>
              <a:t>Control</a:t>
            </a:r>
            <a:r>
              <a:rPr sz="900" kern="0" spc="50" dirty="0">
                <a:solidFill>
                  <a:srgbClr val="231F20">
                    <a:alpha val="100000"/>
                  </a:srgbClr>
                </a:solidFill>
                <a:latin typeface="Arial" panose="020B0604020202020204"/>
                <a:ea typeface="Arial" panose="020B0604020202020204"/>
                <a:cs typeface="Arial" panose="020B0604020202020204"/>
              </a:rPr>
              <a:t> </a:t>
            </a:r>
            <a:r>
              <a:rPr sz="900" kern="0" spc="-10" dirty="0">
                <a:solidFill>
                  <a:srgbClr val="231F20">
                    <a:alpha val="100000"/>
                  </a:srgbClr>
                </a:solidFill>
                <a:latin typeface="Arial" panose="020B0604020202020204"/>
                <a:ea typeface="Arial" panose="020B0604020202020204"/>
                <a:cs typeface="Arial" panose="020B0604020202020204"/>
              </a:rPr>
              <a:t>Connector</a:t>
            </a:r>
            <a:endParaRPr sz="900" dirty="0">
              <a:latin typeface="Arial" panose="020B0604020202020204"/>
              <a:ea typeface="Arial" panose="020B0604020202020204"/>
              <a:cs typeface="Arial" panose="020B0604020202020204"/>
            </a:endParaRPr>
          </a:p>
          <a:p>
            <a:pPr marL="12700" algn="l" rtl="0" eaLnBrk="0">
              <a:lnSpc>
                <a:spcPct val="85000"/>
              </a:lnSpc>
              <a:spcBef>
                <a:spcPts val="45"/>
              </a:spcBef>
            </a:pPr>
            <a:r>
              <a:rPr sz="900" kern="0" spc="-10" dirty="0">
                <a:solidFill>
                  <a:srgbClr val="231F20">
                    <a:alpha val="100000"/>
                  </a:srgbClr>
                </a:solidFill>
                <a:latin typeface="Arial" panose="020B0604020202020204"/>
                <a:ea typeface="Arial" panose="020B0604020202020204"/>
                <a:cs typeface="Arial" panose="020B0604020202020204"/>
              </a:rPr>
              <a:t>Cooling</a:t>
            </a:r>
            <a:endParaRPr sz="900" dirty="0">
              <a:latin typeface="Arial" panose="020B0604020202020204"/>
              <a:ea typeface="Arial" panose="020B0604020202020204"/>
              <a:cs typeface="Arial" panose="020B0604020202020204"/>
            </a:endParaRPr>
          </a:p>
          <a:p>
            <a:pPr marL="29845" algn="l" rtl="0" eaLnBrk="0">
              <a:lnSpc>
                <a:spcPct val="77000"/>
              </a:lnSpc>
              <a:spcBef>
                <a:spcPts val="460"/>
              </a:spcBef>
            </a:pPr>
            <a:r>
              <a:rPr sz="900" kern="0" spc="-10" dirty="0">
                <a:solidFill>
                  <a:srgbClr val="231F20">
                    <a:alpha val="100000"/>
                  </a:srgbClr>
                </a:solidFill>
                <a:latin typeface="Arial" panose="020B0604020202020204"/>
                <a:ea typeface="Arial" panose="020B0604020202020204"/>
                <a:cs typeface="Arial" panose="020B0604020202020204"/>
              </a:rPr>
              <a:t>Mounting</a:t>
            </a:r>
            <a:endParaRPr sz="900" dirty="0">
              <a:latin typeface="Arial" panose="020B0604020202020204"/>
              <a:ea typeface="Arial" panose="020B0604020202020204"/>
              <a:cs typeface="Arial" panose="020B0604020202020204"/>
            </a:endParaRPr>
          </a:p>
          <a:p>
            <a:pPr marL="22225" algn="l" rtl="0" eaLnBrk="0">
              <a:lnSpc>
                <a:spcPts val="1450"/>
              </a:lnSpc>
            </a:pPr>
            <a:r>
              <a:rPr sz="900" kern="0" spc="-10" dirty="0">
                <a:solidFill>
                  <a:srgbClr val="231F20">
                    <a:alpha val="100000"/>
                  </a:srgbClr>
                </a:solidFill>
                <a:latin typeface="Arial" panose="020B0604020202020204"/>
                <a:ea typeface="Arial" panose="020B0604020202020204"/>
                <a:cs typeface="Arial" panose="020B0604020202020204"/>
              </a:rPr>
              <a:t>Weight</a:t>
            </a:r>
            <a:endParaRPr sz="900" dirty="0">
              <a:latin typeface="Arial" panose="020B0604020202020204"/>
              <a:ea typeface="Arial" panose="020B0604020202020204"/>
              <a:cs typeface="Arial" panose="020B0604020202020204"/>
            </a:endParaRPr>
          </a:p>
        </p:txBody>
      </p:sp>
      <p:sp>
        <p:nvSpPr>
          <p:cNvPr id="448" name="textbox 448"/>
          <p:cNvSpPr/>
          <p:nvPr/>
        </p:nvSpPr>
        <p:spPr>
          <a:xfrm>
            <a:off x="550261" y="3603896"/>
            <a:ext cx="2136139" cy="614044"/>
          </a:xfrm>
          <a:prstGeom prst="rect">
            <a:avLst/>
          </a:prstGeom>
          <a:noFill/>
          <a:ln w="0" cap="flat">
            <a:noFill/>
            <a:prstDash val="solid"/>
            <a:miter lim="0"/>
          </a:ln>
        </p:spPr>
        <p:txBody>
          <a:bodyPr vert="horz" wrap="square" lIns="0" tIns="0" rIns="0" bIns="0"/>
          <a:p>
            <a:pPr algn="l" rtl="0" eaLnBrk="0">
              <a:lnSpc>
                <a:spcPct val="89000"/>
              </a:lnSpc>
            </a:pPr>
            <a:endParaRPr sz="100" dirty="0">
              <a:latin typeface="Arial" panose="020B0604020202020204"/>
              <a:ea typeface="Arial" panose="020B0604020202020204"/>
              <a:cs typeface="Arial" panose="020B0604020202020204"/>
            </a:endParaRPr>
          </a:p>
          <a:p>
            <a:pPr marL="12700" algn="l" rtl="0" eaLnBrk="0">
              <a:lnSpc>
                <a:spcPct val="78000"/>
              </a:lnSpc>
            </a:pPr>
            <a:r>
              <a:rPr sz="1400" b="1" kern="0" spc="-10" dirty="0">
                <a:solidFill>
                  <a:srgbClr val="231F20">
                    <a:alpha val="100000"/>
                  </a:srgbClr>
                </a:solidFill>
                <a:latin typeface="Arial" panose="020B0604020202020204"/>
                <a:ea typeface="Arial" panose="020B0604020202020204"/>
                <a:cs typeface="Arial" panose="020B0604020202020204"/>
              </a:rPr>
              <a:t>1.</a:t>
            </a:r>
            <a:r>
              <a:rPr sz="1400" b="1" kern="0" spc="90" dirty="0">
                <a:solidFill>
                  <a:srgbClr val="231F20">
                    <a:alpha val="100000"/>
                  </a:srgbClr>
                </a:solidFill>
                <a:latin typeface="Arial" panose="020B0604020202020204"/>
                <a:ea typeface="Arial" panose="020B0604020202020204"/>
                <a:cs typeface="Arial" panose="020B0604020202020204"/>
              </a:rPr>
              <a:t> </a:t>
            </a:r>
            <a:r>
              <a:rPr sz="1400" b="1" kern="0" spc="-10" dirty="0">
                <a:solidFill>
                  <a:srgbClr val="231F20">
                    <a:alpha val="100000"/>
                  </a:srgbClr>
                </a:solidFill>
                <a:latin typeface="Arial" panose="020B0604020202020204"/>
                <a:ea typeface="Arial" panose="020B0604020202020204"/>
                <a:cs typeface="Arial" panose="020B0604020202020204"/>
              </a:rPr>
              <a:t>Products Specification</a:t>
            </a:r>
            <a:endParaRPr sz="1400" dirty="0">
              <a:latin typeface="Arial" panose="020B0604020202020204"/>
              <a:ea typeface="Arial" panose="020B0604020202020204"/>
              <a:cs typeface="Arial" panose="020B0604020202020204"/>
            </a:endParaRPr>
          </a:p>
          <a:p>
            <a:pPr marL="29210" algn="l" rtl="0" eaLnBrk="0">
              <a:lnSpc>
                <a:spcPts val="1640"/>
              </a:lnSpc>
              <a:spcBef>
                <a:spcPts val="290"/>
              </a:spcBef>
            </a:pPr>
            <a:r>
              <a:rPr sz="1200" kern="0" spc="-20" dirty="0">
                <a:solidFill>
                  <a:srgbClr val="21294D">
                    <a:alpha val="100000"/>
                  </a:srgbClr>
                </a:solidFill>
                <a:latin typeface="Arial" panose="020B0604020202020204"/>
                <a:ea typeface="Arial" panose="020B0604020202020204"/>
                <a:cs typeface="Arial" panose="020B0604020202020204"/>
              </a:rPr>
              <a:t>1.1</a:t>
            </a:r>
            <a:r>
              <a:rPr sz="1200" kern="0" spc="90" dirty="0">
                <a:solidFill>
                  <a:srgbClr val="21294D">
                    <a:alpha val="100000"/>
                  </a:srgbClr>
                </a:solidFill>
                <a:latin typeface="Arial" panose="020B0604020202020204"/>
                <a:ea typeface="Arial" panose="020B0604020202020204"/>
                <a:cs typeface="Arial" panose="020B0604020202020204"/>
              </a:rPr>
              <a:t> </a:t>
            </a:r>
            <a:r>
              <a:rPr sz="1200" kern="0" spc="-20" dirty="0">
                <a:solidFill>
                  <a:srgbClr val="21294D">
                    <a:alpha val="100000"/>
                  </a:srgbClr>
                </a:solidFill>
                <a:latin typeface="Arial" panose="020B0604020202020204"/>
                <a:ea typeface="Arial" panose="020B0604020202020204"/>
                <a:cs typeface="Arial" panose="020B0604020202020204"/>
              </a:rPr>
              <a:t>RF /</a:t>
            </a:r>
            <a:r>
              <a:rPr sz="1200" kern="0" spc="90" dirty="0">
                <a:solidFill>
                  <a:srgbClr val="21294D">
                    <a:alpha val="100000"/>
                  </a:srgbClr>
                </a:solidFill>
                <a:latin typeface="Arial" panose="020B0604020202020204"/>
                <a:ea typeface="Arial" panose="020B0604020202020204"/>
                <a:cs typeface="Arial" panose="020B0604020202020204"/>
              </a:rPr>
              <a:t> </a:t>
            </a:r>
            <a:r>
              <a:rPr sz="1200" kern="0" spc="-20" dirty="0">
                <a:solidFill>
                  <a:srgbClr val="21294D">
                    <a:alpha val="100000"/>
                  </a:srgbClr>
                </a:solidFill>
                <a:latin typeface="Arial" panose="020B0604020202020204"/>
                <a:ea typeface="Arial" panose="020B0604020202020204"/>
                <a:cs typeface="Arial" panose="020B0604020202020204"/>
              </a:rPr>
              <a:t>ELECTRICAL</a:t>
            </a:r>
            <a:endParaRPr sz="1200" dirty="0">
              <a:latin typeface="Arial" panose="020B0604020202020204"/>
              <a:ea typeface="Arial" panose="020B0604020202020204"/>
              <a:cs typeface="Arial" panose="020B0604020202020204"/>
            </a:endParaRPr>
          </a:p>
          <a:p>
            <a:pPr algn="l" rtl="0" eaLnBrk="0">
              <a:lnSpc>
                <a:spcPct val="118000"/>
              </a:lnSpc>
            </a:pPr>
            <a:endParaRPr sz="400" dirty="0">
              <a:latin typeface="Arial" panose="020B0604020202020204"/>
              <a:ea typeface="Arial" panose="020B0604020202020204"/>
              <a:cs typeface="Arial" panose="020B0604020202020204"/>
            </a:endParaRPr>
          </a:p>
          <a:p>
            <a:pPr marL="13970" algn="l" rtl="0" eaLnBrk="0">
              <a:lnSpc>
                <a:spcPts val="820"/>
              </a:lnSpc>
              <a:spcBef>
                <a:spcPts val="5"/>
              </a:spcBef>
            </a:pPr>
            <a:r>
              <a:rPr sz="600" kern="0" spc="0" dirty="0">
                <a:solidFill>
                  <a:srgbClr val="231F20">
                    <a:alpha val="100000"/>
                  </a:srgbClr>
                </a:solidFill>
                <a:latin typeface="Arial" panose="020B0604020202020204"/>
                <a:ea typeface="Arial" panose="020B0604020202020204"/>
                <a:cs typeface="Arial" panose="020B0604020202020204"/>
              </a:rPr>
              <a:t>Typical</a:t>
            </a:r>
            <a:r>
              <a:rPr sz="600" kern="0" spc="30" dirty="0">
                <a:solidFill>
                  <a:srgbClr val="231F20">
                    <a:alpha val="100000"/>
                  </a:srgbClr>
                </a:solidFill>
                <a:latin typeface="Arial" panose="020B0604020202020204"/>
                <a:ea typeface="Arial" panose="020B0604020202020204"/>
                <a:cs typeface="Arial" panose="020B0604020202020204"/>
              </a:rPr>
              <a:t> </a:t>
            </a:r>
            <a:r>
              <a:rPr sz="600" kern="0" spc="0" dirty="0">
                <a:solidFill>
                  <a:srgbClr val="231F20">
                    <a:alpha val="100000"/>
                  </a:srgbClr>
                </a:solidFill>
                <a:latin typeface="Arial" panose="020B0604020202020204"/>
                <a:ea typeface="Arial" panose="020B0604020202020204"/>
                <a:cs typeface="Arial" panose="020B0604020202020204"/>
              </a:rPr>
              <a:t>performance at 220</a:t>
            </a:r>
            <a:r>
              <a:rPr sz="600" kern="0" spc="-10" dirty="0">
                <a:solidFill>
                  <a:srgbClr val="231F20">
                    <a:alpha val="100000"/>
                  </a:srgbClr>
                </a:solidFill>
                <a:latin typeface="Arial" panose="020B0604020202020204"/>
                <a:ea typeface="Arial" panose="020B0604020202020204"/>
                <a:cs typeface="Arial" panose="020B0604020202020204"/>
              </a:rPr>
              <a:t>V  AC +25</a:t>
            </a:r>
            <a:r>
              <a:rPr sz="600" kern="0" spc="-10" dirty="0">
                <a:solidFill>
                  <a:srgbClr val="231F20">
                    <a:alpha val="100000"/>
                  </a:srgbClr>
                </a:solidFill>
                <a:latin typeface="HarmonyOS Sans SC" panose="00000500000000000000" charset="-122"/>
                <a:ea typeface="HarmonyOS Sans SC" panose="00000500000000000000" charset="-122"/>
                <a:cs typeface="HarmonyOS Sans SC" panose="00000500000000000000" charset="-122"/>
              </a:rPr>
              <a:t>°C</a:t>
            </a:r>
            <a:r>
              <a:rPr sz="600" kern="0" spc="-10" dirty="0">
                <a:solidFill>
                  <a:srgbClr val="231F20">
                    <a:alpha val="100000"/>
                  </a:srgbClr>
                </a:solidFill>
                <a:latin typeface="Arial" panose="020B0604020202020204"/>
                <a:ea typeface="Arial" panose="020B0604020202020204"/>
                <a:cs typeface="Arial" panose="020B0604020202020204"/>
              </a:rPr>
              <a:t>, and</a:t>
            </a:r>
            <a:r>
              <a:rPr sz="600" kern="0" spc="40" dirty="0">
                <a:solidFill>
                  <a:srgbClr val="231F20">
                    <a:alpha val="100000"/>
                  </a:srgbClr>
                </a:solidFill>
                <a:latin typeface="Arial" panose="020B0604020202020204"/>
                <a:ea typeface="Arial" panose="020B0604020202020204"/>
                <a:cs typeface="Arial" panose="020B0604020202020204"/>
              </a:rPr>
              <a:t> </a:t>
            </a:r>
            <a:r>
              <a:rPr sz="600" kern="0" spc="-10" dirty="0">
                <a:solidFill>
                  <a:srgbClr val="231F20">
                    <a:alpha val="100000"/>
                  </a:srgbClr>
                </a:solidFill>
                <a:latin typeface="Arial" panose="020B0604020202020204"/>
                <a:ea typeface="Arial" panose="020B0604020202020204"/>
                <a:cs typeface="Arial" panose="020B0604020202020204"/>
              </a:rPr>
              <a:t>in a</a:t>
            </a:r>
            <a:r>
              <a:rPr sz="600" kern="0" spc="30" dirty="0">
                <a:solidFill>
                  <a:srgbClr val="231F20">
                    <a:alpha val="100000"/>
                  </a:srgbClr>
                </a:solidFill>
                <a:latin typeface="Arial" panose="020B0604020202020204"/>
                <a:ea typeface="Arial" panose="020B0604020202020204"/>
                <a:cs typeface="Arial" panose="020B0604020202020204"/>
              </a:rPr>
              <a:t> </a:t>
            </a:r>
            <a:r>
              <a:rPr sz="600" kern="0" spc="-10" dirty="0">
                <a:solidFill>
                  <a:srgbClr val="231F20">
                    <a:alpha val="100000"/>
                  </a:srgbClr>
                </a:solidFill>
                <a:latin typeface="Arial" panose="020B0604020202020204"/>
                <a:ea typeface="Arial" panose="020B0604020202020204"/>
                <a:cs typeface="Arial" panose="020B0604020202020204"/>
              </a:rPr>
              <a:t>50Ω</a:t>
            </a:r>
            <a:r>
              <a:rPr sz="600" kern="0" spc="20" dirty="0">
                <a:solidFill>
                  <a:srgbClr val="231F20">
                    <a:alpha val="100000"/>
                  </a:srgbClr>
                </a:solidFill>
                <a:latin typeface="Arial" panose="020B0604020202020204"/>
                <a:ea typeface="Arial" panose="020B0604020202020204"/>
                <a:cs typeface="Arial" panose="020B0604020202020204"/>
              </a:rPr>
              <a:t> </a:t>
            </a:r>
            <a:r>
              <a:rPr sz="600" kern="0" spc="-10" dirty="0">
                <a:solidFill>
                  <a:srgbClr val="231F20">
                    <a:alpha val="100000"/>
                  </a:srgbClr>
                </a:solidFill>
                <a:latin typeface="Arial" panose="020B0604020202020204"/>
                <a:ea typeface="Arial" panose="020B0604020202020204"/>
                <a:cs typeface="Arial" panose="020B0604020202020204"/>
              </a:rPr>
              <a:t>system.</a:t>
            </a:r>
            <a:endParaRPr sz="600" dirty="0">
              <a:latin typeface="Arial" panose="020B0604020202020204"/>
              <a:ea typeface="Arial" panose="020B0604020202020204"/>
              <a:cs typeface="Arial" panose="020B0604020202020204"/>
            </a:endParaRPr>
          </a:p>
        </p:txBody>
      </p:sp>
      <p:sp>
        <p:nvSpPr>
          <p:cNvPr id="452" name="textbox 452"/>
          <p:cNvSpPr/>
          <p:nvPr/>
        </p:nvSpPr>
        <p:spPr>
          <a:xfrm>
            <a:off x="599781" y="8025712"/>
            <a:ext cx="2787014" cy="233679"/>
          </a:xfrm>
          <a:prstGeom prst="rect">
            <a:avLst/>
          </a:prstGeom>
          <a:noFill/>
          <a:ln w="0" cap="flat">
            <a:noFill/>
            <a:prstDash val="solid"/>
            <a:miter lim="0"/>
          </a:ln>
        </p:spPr>
        <p:txBody>
          <a:bodyPr vert="horz" wrap="square" lIns="0" tIns="0" rIns="0" bIns="0"/>
          <a:p>
            <a:pPr algn="l" rtl="0" eaLnBrk="0">
              <a:lnSpc>
                <a:spcPct val="83000"/>
              </a:lnSpc>
            </a:pPr>
            <a:endParaRPr sz="100" dirty="0">
              <a:latin typeface="Arial" panose="020B0604020202020204"/>
              <a:ea typeface="Arial" panose="020B0604020202020204"/>
              <a:cs typeface="Arial" panose="020B0604020202020204"/>
            </a:endParaRPr>
          </a:p>
          <a:p>
            <a:pPr marL="12700" algn="l" rtl="0" eaLnBrk="0">
              <a:lnSpc>
                <a:spcPts val="1635"/>
              </a:lnSpc>
            </a:pPr>
            <a:r>
              <a:rPr sz="1200" kern="0" spc="-10" dirty="0">
                <a:solidFill>
                  <a:srgbClr val="21294D">
                    <a:alpha val="100000"/>
                  </a:srgbClr>
                </a:solidFill>
                <a:latin typeface="Arial" panose="020B0604020202020204"/>
                <a:ea typeface="Arial" panose="020B0604020202020204"/>
                <a:cs typeface="Arial" panose="020B0604020202020204"/>
              </a:rPr>
              <a:t>1.3</a:t>
            </a:r>
            <a:r>
              <a:rPr sz="1200" kern="0" spc="80" dirty="0">
                <a:solidFill>
                  <a:srgbClr val="21294D">
                    <a:alpha val="100000"/>
                  </a:srgbClr>
                </a:solidFill>
                <a:latin typeface="Arial" panose="020B0604020202020204"/>
                <a:ea typeface="Arial" panose="020B0604020202020204"/>
                <a:cs typeface="Arial" panose="020B0604020202020204"/>
              </a:rPr>
              <a:t> </a:t>
            </a:r>
            <a:r>
              <a:rPr sz="1200" kern="0" spc="-10" dirty="0">
                <a:solidFill>
                  <a:srgbClr val="21294D">
                    <a:alpha val="100000"/>
                  </a:srgbClr>
                </a:solidFill>
                <a:latin typeface="Arial" panose="020B0604020202020204"/>
                <a:ea typeface="Arial" panose="020B0604020202020204"/>
                <a:cs typeface="Arial" panose="020B0604020202020204"/>
              </a:rPr>
              <a:t>ENVIRON</a:t>
            </a:r>
            <a:r>
              <a:rPr sz="1200" kern="0" spc="-20" dirty="0">
                <a:solidFill>
                  <a:srgbClr val="21294D">
                    <a:alpha val="100000"/>
                  </a:srgbClr>
                </a:solidFill>
                <a:latin typeface="Arial" panose="020B0604020202020204"/>
                <a:ea typeface="Arial" panose="020B0604020202020204"/>
                <a:cs typeface="Arial" panose="020B0604020202020204"/>
              </a:rPr>
              <a:t>MENTAL /</a:t>
            </a:r>
            <a:r>
              <a:rPr sz="1200" kern="0" spc="90" dirty="0">
                <a:solidFill>
                  <a:srgbClr val="21294D">
                    <a:alpha val="100000"/>
                  </a:srgbClr>
                </a:solidFill>
                <a:latin typeface="Arial" panose="020B0604020202020204"/>
                <a:ea typeface="Arial" panose="020B0604020202020204"/>
                <a:cs typeface="Arial" panose="020B0604020202020204"/>
              </a:rPr>
              <a:t> </a:t>
            </a:r>
            <a:r>
              <a:rPr sz="1200" kern="0" spc="-20" dirty="0">
                <a:solidFill>
                  <a:srgbClr val="21294D">
                    <a:alpha val="100000"/>
                  </a:srgbClr>
                </a:solidFill>
                <a:latin typeface="Arial" panose="020B0604020202020204"/>
                <a:ea typeface="Arial" panose="020B0604020202020204"/>
                <a:cs typeface="Arial" panose="020B0604020202020204"/>
              </a:rPr>
              <a:t>PROTECTIONS</a:t>
            </a:r>
            <a:endParaRPr sz="1200" dirty="0">
              <a:latin typeface="Arial" panose="020B0604020202020204"/>
              <a:ea typeface="Arial" panose="020B0604020202020204"/>
              <a:cs typeface="Arial" panose="020B0604020202020204"/>
            </a:endParaRPr>
          </a:p>
        </p:txBody>
      </p:sp>
      <p:sp>
        <p:nvSpPr>
          <p:cNvPr id="462" name="textbox 462"/>
          <p:cNvSpPr/>
          <p:nvPr/>
        </p:nvSpPr>
        <p:spPr>
          <a:xfrm>
            <a:off x="6469742" y="6730941"/>
            <a:ext cx="283209" cy="1160780"/>
          </a:xfrm>
          <a:prstGeom prst="rect">
            <a:avLst/>
          </a:prstGeom>
          <a:noFill/>
          <a:ln w="0" cap="flat">
            <a:noFill/>
            <a:prstDash val="solid"/>
            <a:miter lim="0"/>
          </a:ln>
        </p:spPr>
        <p:txBody>
          <a:bodyPr vert="horz" wrap="square" lIns="0" tIns="0" rIns="0" bIns="0"/>
          <a:p>
            <a:pPr algn="l" rtl="0" eaLnBrk="0">
              <a:lnSpc>
                <a:spcPct val="85000"/>
              </a:lnSpc>
            </a:pPr>
            <a:endParaRPr sz="100" dirty="0">
              <a:latin typeface="Arial" panose="020B0604020202020204"/>
              <a:ea typeface="Arial" panose="020B0604020202020204"/>
              <a:cs typeface="Arial" panose="020B0604020202020204"/>
            </a:endParaRPr>
          </a:p>
          <a:p>
            <a:pPr marL="12700" algn="l" rtl="0" eaLnBrk="0">
              <a:lnSpc>
                <a:spcPct val="75000"/>
              </a:lnSpc>
            </a:pPr>
            <a:r>
              <a:rPr sz="900" kern="0" spc="-20" dirty="0">
                <a:solidFill>
                  <a:srgbClr val="FFFFFF">
                    <a:alpha val="100000"/>
                  </a:srgbClr>
                </a:solidFill>
                <a:latin typeface="Arial" panose="020B0604020202020204"/>
                <a:ea typeface="Arial" panose="020B0604020202020204"/>
                <a:cs typeface="Arial" panose="020B0604020202020204"/>
              </a:rPr>
              <a:t>UNIT</a:t>
            </a:r>
            <a:endParaRPr sz="900" dirty="0">
              <a:latin typeface="Arial" panose="020B0604020202020204"/>
              <a:ea typeface="Arial" panose="020B0604020202020204"/>
              <a:cs typeface="Arial" panose="020B0604020202020204"/>
            </a:endParaRPr>
          </a:p>
          <a:p>
            <a:pPr marL="45720" algn="l" rtl="0" eaLnBrk="0">
              <a:lnSpc>
                <a:spcPts val="620"/>
              </a:lnSpc>
              <a:spcBef>
                <a:spcPts val="615"/>
              </a:spcBef>
            </a:pPr>
            <a:r>
              <a:rPr sz="900" kern="0" spc="-30" dirty="0">
                <a:solidFill>
                  <a:srgbClr val="231F20">
                    <a:alpha val="100000"/>
                  </a:srgbClr>
                </a:solidFill>
                <a:latin typeface="HarmonyOS Sans SC" panose="00000500000000000000" charset="-122"/>
                <a:ea typeface="HarmonyOS Sans SC" panose="00000500000000000000" charset="-122"/>
                <a:cs typeface="HarmonyOS Sans SC" panose="00000500000000000000" charset="-122"/>
              </a:rPr>
              <a:t>mm</a:t>
            </a:r>
            <a:endParaRPr sz="900" dirty="0">
              <a:latin typeface="HarmonyOS Sans SC" panose="00000500000000000000" charset="-122"/>
              <a:ea typeface="HarmonyOS Sans SC" panose="00000500000000000000" charset="-122"/>
              <a:cs typeface="HarmonyOS Sans SC" panose="00000500000000000000" charset="-122"/>
            </a:endParaRPr>
          </a:p>
          <a:p>
            <a:pPr marL="85725" algn="l" rtl="0" eaLnBrk="0">
              <a:lnSpc>
                <a:spcPts val="410"/>
              </a:lnSpc>
              <a:spcBef>
                <a:spcPts val="875"/>
              </a:spcBef>
            </a:pPr>
            <a:r>
              <a:rPr sz="900" kern="0" spc="-20" dirty="0">
                <a:solidFill>
                  <a:srgbClr val="231F20">
                    <a:alpha val="100000"/>
                  </a:srgbClr>
                </a:solidFill>
                <a:latin typeface="HarmonyOS Sans SC" panose="00000500000000000000" charset="-122"/>
                <a:ea typeface="HarmonyOS Sans SC" panose="00000500000000000000" charset="-122"/>
                <a:cs typeface="HarmonyOS Sans SC" panose="00000500000000000000" charset="-122"/>
              </a:rPr>
              <a:t>--</a:t>
            </a:r>
            <a:endParaRPr sz="900" dirty="0">
              <a:latin typeface="HarmonyOS Sans SC" panose="00000500000000000000" charset="-122"/>
              <a:ea typeface="HarmonyOS Sans SC" panose="00000500000000000000" charset="-122"/>
              <a:cs typeface="HarmonyOS Sans SC" panose="00000500000000000000" charset="-122"/>
            </a:endParaRPr>
          </a:p>
          <a:p>
            <a:pPr marL="87630" algn="l" rtl="0" eaLnBrk="0">
              <a:lnSpc>
                <a:spcPts val="410"/>
              </a:lnSpc>
              <a:spcBef>
                <a:spcPts val="1015"/>
              </a:spcBef>
            </a:pPr>
            <a:r>
              <a:rPr sz="900" kern="0" spc="-20" dirty="0">
                <a:solidFill>
                  <a:srgbClr val="231F20">
                    <a:alpha val="100000"/>
                  </a:srgbClr>
                </a:solidFill>
                <a:latin typeface="HarmonyOS Sans SC" panose="00000500000000000000" charset="-122"/>
                <a:ea typeface="HarmonyOS Sans SC" panose="00000500000000000000" charset="-122"/>
                <a:cs typeface="HarmonyOS Sans SC" panose="00000500000000000000" charset="-122"/>
              </a:rPr>
              <a:t>--</a:t>
            </a:r>
            <a:endParaRPr sz="900" dirty="0">
              <a:latin typeface="HarmonyOS Sans SC" panose="00000500000000000000" charset="-122"/>
              <a:ea typeface="HarmonyOS Sans SC" panose="00000500000000000000" charset="-122"/>
              <a:cs typeface="HarmonyOS Sans SC" panose="00000500000000000000" charset="-122"/>
            </a:endParaRPr>
          </a:p>
          <a:p>
            <a:pPr marL="85725" algn="l" rtl="0" eaLnBrk="0">
              <a:lnSpc>
                <a:spcPts val="410"/>
              </a:lnSpc>
              <a:spcBef>
                <a:spcPts val="950"/>
              </a:spcBef>
            </a:pPr>
            <a:r>
              <a:rPr sz="900" kern="0" spc="-20" dirty="0">
                <a:solidFill>
                  <a:srgbClr val="231F20">
                    <a:alpha val="100000"/>
                  </a:srgbClr>
                </a:solidFill>
                <a:latin typeface="HarmonyOS Sans SC" panose="00000500000000000000" charset="-122"/>
                <a:ea typeface="HarmonyOS Sans SC" panose="00000500000000000000" charset="-122"/>
                <a:cs typeface="HarmonyOS Sans SC" panose="00000500000000000000" charset="-122"/>
              </a:rPr>
              <a:t>--</a:t>
            </a:r>
            <a:endParaRPr sz="900" dirty="0">
              <a:latin typeface="HarmonyOS Sans SC" panose="00000500000000000000" charset="-122"/>
              <a:ea typeface="HarmonyOS Sans SC" panose="00000500000000000000" charset="-122"/>
              <a:cs typeface="HarmonyOS Sans SC" panose="00000500000000000000" charset="-122"/>
            </a:endParaRPr>
          </a:p>
          <a:p>
            <a:pPr marL="85725" algn="l" rtl="0" eaLnBrk="0">
              <a:lnSpc>
                <a:spcPts val="410"/>
              </a:lnSpc>
              <a:spcBef>
                <a:spcPts val="885"/>
              </a:spcBef>
            </a:pPr>
            <a:r>
              <a:rPr sz="900" kern="0" spc="-20" dirty="0">
                <a:solidFill>
                  <a:srgbClr val="231F20">
                    <a:alpha val="100000"/>
                  </a:srgbClr>
                </a:solidFill>
                <a:latin typeface="HarmonyOS Sans SC" panose="00000500000000000000" charset="-122"/>
                <a:ea typeface="HarmonyOS Sans SC" panose="00000500000000000000" charset="-122"/>
                <a:cs typeface="HarmonyOS Sans SC" panose="00000500000000000000" charset="-122"/>
              </a:rPr>
              <a:t>--</a:t>
            </a:r>
            <a:endParaRPr sz="900" dirty="0">
              <a:latin typeface="HarmonyOS Sans SC" panose="00000500000000000000" charset="-122"/>
              <a:ea typeface="HarmonyOS Sans SC" panose="00000500000000000000" charset="-122"/>
              <a:cs typeface="HarmonyOS Sans SC" panose="00000500000000000000" charset="-122"/>
            </a:endParaRPr>
          </a:p>
          <a:p>
            <a:pPr algn="l" rtl="0" eaLnBrk="0">
              <a:lnSpc>
                <a:spcPct val="137000"/>
              </a:lnSpc>
            </a:pPr>
            <a:endParaRPr sz="200" dirty="0">
              <a:latin typeface="Arial" panose="020B0604020202020204"/>
              <a:ea typeface="Arial" panose="020B0604020202020204"/>
              <a:cs typeface="Arial" panose="020B0604020202020204"/>
            </a:endParaRPr>
          </a:p>
          <a:p>
            <a:pPr marL="83185" algn="l" rtl="0" eaLnBrk="0">
              <a:lnSpc>
                <a:spcPts val="1195"/>
              </a:lnSpc>
              <a:spcBef>
                <a:spcPts val="0"/>
              </a:spcBef>
            </a:pPr>
            <a:r>
              <a:rPr sz="900" kern="0" spc="-30" dirty="0">
                <a:solidFill>
                  <a:srgbClr val="231F20">
                    <a:alpha val="100000"/>
                  </a:srgbClr>
                </a:solidFill>
                <a:latin typeface="HarmonyOS Sans SC" panose="00000500000000000000" charset="-122"/>
                <a:ea typeface="HarmonyOS Sans SC" panose="00000500000000000000" charset="-122"/>
                <a:cs typeface="HarmonyOS Sans SC" panose="00000500000000000000" charset="-122"/>
              </a:rPr>
              <a:t>kg</a:t>
            </a:r>
            <a:endParaRPr sz="900" dirty="0">
              <a:latin typeface="HarmonyOS Sans SC" panose="00000500000000000000" charset="-122"/>
              <a:ea typeface="HarmonyOS Sans SC" panose="00000500000000000000" charset="-122"/>
              <a:cs typeface="HarmonyOS Sans SC" panose="00000500000000000000" charset="-122"/>
            </a:endParaRPr>
          </a:p>
        </p:txBody>
      </p:sp>
      <p:sp>
        <p:nvSpPr>
          <p:cNvPr id="464" name="textbox 464"/>
          <p:cNvSpPr/>
          <p:nvPr/>
        </p:nvSpPr>
        <p:spPr>
          <a:xfrm>
            <a:off x="583323" y="6475751"/>
            <a:ext cx="1262380" cy="165735"/>
          </a:xfrm>
          <a:prstGeom prst="rect">
            <a:avLst/>
          </a:prstGeom>
          <a:noFill/>
          <a:ln w="0" cap="flat">
            <a:noFill/>
            <a:prstDash val="solid"/>
            <a:miter lim="0"/>
          </a:ln>
        </p:spPr>
        <p:txBody>
          <a:bodyPr vert="horz" wrap="square" lIns="0" tIns="0" rIns="0" bIns="0"/>
          <a:p>
            <a:pPr algn="l" rtl="0" eaLnBrk="0">
              <a:lnSpc>
                <a:spcPct val="89000"/>
              </a:lnSpc>
            </a:pPr>
            <a:endParaRPr sz="100" dirty="0">
              <a:latin typeface="Arial" panose="020B0604020202020204"/>
              <a:ea typeface="Arial" panose="020B0604020202020204"/>
              <a:cs typeface="Arial" panose="020B0604020202020204"/>
            </a:endParaRPr>
          </a:p>
          <a:p>
            <a:pPr marL="12700" algn="l" rtl="0" eaLnBrk="0">
              <a:lnSpc>
                <a:spcPct val="76000"/>
              </a:lnSpc>
            </a:pPr>
            <a:r>
              <a:rPr sz="1200" kern="0" spc="-20" dirty="0">
                <a:solidFill>
                  <a:srgbClr val="21294D">
                    <a:alpha val="100000"/>
                  </a:srgbClr>
                </a:solidFill>
                <a:latin typeface="Arial" panose="020B0604020202020204"/>
                <a:ea typeface="Arial" panose="020B0604020202020204"/>
                <a:cs typeface="Arial" panose="020B0604020202020204"/>
              </a:rPr>
              <a:t>1.2</a:t>
            </a:r>
            <a:r>
              <a:rPr sz="1200" kern="0" spc="120" dirty="0">
                <a:solidFill>
                  <a:srgbClr val="21294D">
                    <a:alpha val="100000"/>
                  </a:srgbClr>
                </a:solidFill>
                <a:latin typeface="Arial" panose="020B0604020202020204"/>
                <a:ea typeface="Arial" panose="020B0604020202020204"/>
                <a:cs typeface="Arial" panose="020B0604020202020204"/>
              </a:rPr>
              <a:t> </a:t>
            </a:r>
            <a:r>
              <a:rPr sz="1200" kern="0" spc="-20" dirty="0">
                <a:solidFill>
                  <a:srgbClr val="21294D">
                    <a:alpha val="100000"/>
                  </a:srgbClr>
                </a:solidFill>
                <a:latin typeface="Arial" panose="020B0604020202020204"/>
                <a:ea typeface="Arial" panose="020B0604020202020204"/>
                <a:cs typeface="Arial" panose="020B0604020202020204"/>
              </a:rPr>
              <a:t>MECHANICAL</a:t>
            </a:r>
            <a:endParaRPr sz="1200" dirty="0">
              <a:latin typeface="Arial" panose="020B0604020202020204"/>
              <a:ea typeface="Arial" panose="020B0604020202020204"/>
              <a:cs typeface="Arial" panose="020B0604020202020204"/>
            </a:endParaRPr>
          </a:p>
        </p:txBody>
      </p:sp>
      <p:sp>
        <p:nvSpPr>
          <p:cNvPr id="478" name="textbox 478"/>
          <p:cNvSpPr/>
          <p:nvPr/>
        </p:nvSpPr>
        <p:spPr>
          <a:xfrm>
            <a:off x="3328987" y="8455872"/>
            <a:ext cx="187325" cy="181610"/>
          </a:xfrm>
          <a:prstGeom prst="rect">
            <a:avLst/>
          </a:prstGeom>
          <a:noFill/>
          <a:ln w="0" cap="flat">
            <a:noFill/>
            <a:prstDash val="solid"/>
            <a:miter lim="0"/>
          </a:ln>
        </p:spPr>
        <p:txBody>
          <a:bodyPr vert="horz" wrap="square" lIns="0" tIns="0" rIns="0" bIns="0"/>
          <a:p>
            <a:pPr algn="l" rtl="0" eaLnBrk="0">
              <a:lnSpc>
                <a:spcPct val="83000"/>
              </a:lnSpc>
            </a:pPr>
            <a:endParaRPr sz="100" dirty="0">
              <a:latin typeface="Arial" panose="020B0604020202020204"/>
              <a:ea typeface="Arial" panose="020B0604020202020204"/>
              <a:cs typeface="Arial" panose="020B0604020202020204"/>
            </a:endParaRPr>
          </a:p>
          <a:p>
            <a:pPr marL="12700" algn="l" rtl="0" eaLnBrk="0">
              <a:lnSpc>
                <a:spcPts val="1230"/>
              </a:lnSpc>
            </a:pPr>
            <a:r>
              <a:rPr sz="900" kern="0" spc="-10" dirty="0">
                <a:solidFill>
                  <a:srgbClr val="231F20">
                    <a:alpha val="100000"/>
                  </a:srgbClr>
                </a:solidFill>
                <a:latin typeface="Arial" panose="020B0604020202020204"/>
                <a:ea typeface="Arial" panose="020B0604020202020204"/>
                <a:cs typeface="Arial" panose="020B0604020202020204"/>
              </a:rPr>
              <a:t>-40</a:t>
            </a:r>
            <a:endParaRPr sz="900" dirty="0">
              <a:latin typeface="Arial" panose="020B0604020202020204"/>
              <a:ea typeface="Arial" panose="020B0604020202020204"/>
              <a:cs typeface="Arial" panose="020B0604020202020204"/>
            </a:endParaRPr>
          </a:p>
        </p:txBody>
      </p:sp>
      <p:pic>
        <p:nvPicPr>
          <p:cNvPr id="480" name="picture 480"/>
          <p:cNvPicPr>
            <a:picLocks noChangeAspect="1"/>
          </p:cNvPicPr>
          <p:nvPr/>
        </p:nvPicPr>
        <p:blipFill>
          <a:blip r:embed="rId5"/>
          <a:stretch>
            <a:fillRect/>
          </a:stretch>
        </p:blipFill>
        <p:spPr>
          <a:xfrm rot="21600000">
            <a:off x="6202857" y="6921449"/>
            <a:ext cx="10705" cy="981392"/>
          </a:xfrm>
          <a:prstGeom prst="rect">
            <a:avLst/>
          </a:prstGeom>
        </p:spPr>
      </p:pic>
      <p:pic>
        <p:nvPicPr>
          <p:cNvPr id="482" name="picture 482"/>
          <p:cNvPicPr>
            <a:picLocks noChangeAspect="1"/>
          </p:cNvPicPr>
          <p:nvPr/>
        </p:nvPicPr>
        <p:blipFill>
          <a:blip r:embed="rId6"/>
          <a:stretch>
            <a:fillRect/>
          </a:stretch>
        </p:blipFill>
        <p:spPr>
          <a:xfrm rot="21600000">
            <a:off x="2460942" y="6921449"/>
            <a:ext cx="8026" cy="977328"/>
          </a:xfrm>
          <a:prstGeom prst="rect">
            <a:avLst/>
          </a:prstGeom>
        </p:spPr>
      </p:pic>
      <p:pic>
        <p:nvPicPr>
          <p:cNvPr id="484" name="picture 484"/>
          <p:cNvPicPr>
            <a:picLocks noChangeAspect="1"/>
          </p:cNvPicPr>
          <p:nvPr/>
        </p:nvPicPr>
        <p:blipFill>
          <a:blip r:embed="rId7"/>
          <a:stretch>
            <a:fillRect/>
          </a:stretch>
        </p:blipFill>
        <p:spPr>
          <a:xfrm rot="21600000">
            <a:off x="4471689" y="8428406"/>
            <a:ext cx="6350" cy="222897"/>
          </a:xfrm>
          <a:prstGeom prst="rect">
            <a:avLst/>
          </a:prstGeom>
        </p:spPr>
      </p:pic>
      <p:pic>
        <p:nvPicPr>
          <p:cNvPr id="736" name="picture 736"/>
          <p:cNvPicPr>
            <a:picLocks noChangeAspect="1"/>
          </p:cNvPicPr>
          <p:nvPr/>
        </p:nvPicPr>
        <p:blipFill>
          <a:blip r:embed="rId8"/>
          <a:stretch>
            <a:fillRect/>
          </a:stretch>
        </p:blipFill>
        <p:spPr>
          <a:xfrm rot="21600000">
            <a:off x="192238" y="539985"/>
            <a:ext cx="7094709" cy="6596"/>
          </a:xfrm>
          <a:prstGeom prst="rect">
            <a:avLst/>
          </a:prstGeom>
        </p:spPr>
      </p:pic>
      <p:pic>
        <p:nvPicPr>
          <p:cNvPr id="670" name="picture 670"/>
          <p:cNvPicPr>
            <a:picLocks noChangeAspect="1"/>
          </p:cNvPicPr>
          <p:nvPr/>
        </p:nvPicPr>
        <p:blipFill>
          <a:blip r:embed="rId9"/>
          <a:stretch>
            <a:fillRect/>
          </a:stretch>
        </p:blipFill>
        <p:spPr>
          <a:xfrm rot="21600000">
            <a:off x="263985" y="9719952"/>
            <a:ext cx="7094709" cy="10501"/>
          </a:xfrm>
          <a:prstGeom prst="rect">
            <a:avLst/>
          </a:prstGeom>
        </p:spPr>
      </p:pic>
      <p:sp>
        <p:nvSpPr>
          <p:cNvPr id="2" name="文本框 1"/>
          <p:cNvSpPr txBox="1"/>
          <p:nvPr/>
        </p:nvSpPr>
        <p:spPr>
          <a:xfrm>
            <a:off x="577215" y="9781858"/>
            <a:ext cx="5080000" cy="275590"/>
          </a:xfrm>
          <a:prstGeom prst="rect">
            <a:avLst/>
          </a:prstGeom>
        </p:spPr>
        <p:txBody>
          <a:bodyPr>
            <a:spAutoFit/>
          </a:bodyPr>
          <a:p>
            <a:pPr algn="ctr"/>
            <a:r>
              <a:rPr lang="zh-CN" altLang="en-US" sz="1200" b="1">
                <a:solidFill>
                  <a:schemeClr val="tx1"/>
                </a:solidFill>
                <a:latin typeface="微软雅黑" panose="020B0503020204020204" charset="-122"/>
                <a:ea typeface="微软雅黑" panose="020B0503020204020204" charset="-122"/>
              </a:rPr>
              <a:t>南京市雨花区软件大道</a:t>
            </a:r>
            <a:r>
              <a:rPr lang="en-US" altLang="zh-CN" sz="1200" b="1">
                <a:solidFill>
                  <a:schemeClr val="tx1"/>
                </a:solidFill>
                <a:latin typeface="微软雅黑" panose="020B0503020204020204" charset="-122"/>
                <a:ea typeface="微软雅黑" panose="020B0503020204020204" charset="-122"/>
              </a:rPr>
              <a:t>180</a:t>
            </a:r>
            <a:r>
              <a:rPr lang="zh-CN" altLang="en-US" sz="1200" b="1">
                <a:solidFill>
                  <a:schemeClr val="tx1"/>
                </a:solidFill>
                <a:latin typeface="微软雅黑" panose="020B0503020204020204" charset="-122"/>
                <a:ea typeface="微软雅黑" panose="020B0503020204020204" charset="-122"/>
              </a:rPr>
              <a:t>号大数据产业基地</a:t>
            </a:r>
            <a:r>
              <a:rPr lang="en-US" altLang="zh-CN" sz="1200" b="1">
                <a:solidFill>
                  <a:schemeClr val="tx1"/>
                </a:solidFill>
                <a:latin typeface="微软雅黑" panose="020B0503020204020204" charset="-122"/>
                <a:ea typeface="微软雅黑" panose="020B0503020204020204" charset="-122"/>
              </a:rPr>
              <a:t>2</a:t>
            </a:r>
            <a:r>
              <a:rPr lang="zh-CN" altLang="en-US" sz="1200" b="1">
                <a:solidFill>
                  <a:schemeClr val="tx1"/>
                </a:solidFill>
                <a:latin typeface="微软雅黑" panose="020B0503020204020204" charset="-122"/>
                <a:ea typeface="微软雅黑" panose="020B0503020204020204" charset="-122"/>
              </a:rPr>
              <a:t>栋</a:t>
            </a:r>
            <a:endParaRPr lang="zh-CN" altLang="en-US" sz="1200" b="1">
              <a:solidFill>
                <a:schemeClr val="tx1"/>
              </a:solidFill>
              <a:latin typeface="微软雅黑" panose="020B0503020204020204" charset="-122"/>
              <a:ea typeface="微软雅黑" panose="020B0503020204020204" charset="-122"/>
            </a:endParaRPr>
          </a:p>
        </p:txBody>
      </p:sp>
      <p:pic>
        <p:nvPicPr>
          <p:cNvPr id="4" name="图片 3" descr="定位标志"/>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1160145" y="9782175"/>
            <a:ext cx="204470" cy="204470"/>
          </a:xfrm>
          <a:prstGeom prst="rect">
            <a:avLst/>
          </a:prstGeom>
        </p:spPr>
      </p:pic>
      <p:pic>
        <p:nvPicPr>
          <p:cNvPr id="5" name="图片 4" descr="电话"/>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4900930" y="9832340"/>
            <a:ext cx="186690" cy="186690"/>
          </a:xfrm>
          <a:prstGeom prst="rect">
            <a:avLst/>
          </a:prstGeom>
        </p:spPr>
      </p:pic>
      <p:sp>
        <p:nvSpPr>
          <p:cNvPr id="6" name="文本框 5"/>
          <p:cNvSpPr txBox="1"/>
          <p:nvPr/>
        </p:nvSpPr>
        <p:spPr>
          <a:xfrm>
            <a:off x="5072380" y="9782175"/>
            <a:ext cx="1979930" cy="282575"/>
          </a:xfrm>
          <a:prstGeom prst="rect">
            <a:avLst/>
          </a:prstGeom>
        </p:spPr>
        <p:txBody>
          <a:bodyPr>
            <a:noAutofit/>
          </a:bodyPr>
          <a:p>
            <a:r>
              <a:rPr lang="en-US" altLang="zh-CN" sz="1200" b="1">
                <a:solidFill>
                  <a:schemeClr val="tx1"/>
                </a:solidFill>
                <a:latin typeface="微软雅黑" panose="020B0503020204020204" charset="-122"/>
                <a:ea typeface="微软雅黑" panose="020B0503020204020204" charset="-122"/>
              </a:rPr>
              <a:t>+86-13951873509</a:t>
            </a:r>
            <a:endParaRPr lang="en-US" altLang="zh-CN" sz="1200" b="1">
              <a:solidFill>
                <a:schemeClr val="tx1"/>
              </a:solidFill>
              <a:latin typeface="微软雅黑" panose="020B0503020204020204" charset="-122"/>
              <a:ea typeface="微软雅黑" panose="020B0503020204020204" charset="-122"/>
            </a:endParaRPr>
          </a:p>
        </p:txBody>
      </p:sp>
      <p:pic>
        <p:nvPicPr>
          <p:cNvPr id="7" name="图片 6" descr="网页"/>
          <p:cNvPicPr>
            <a:picLocks noChangeAspect="1"/>
          </p:cNvPicPr>
          <p:nvPr/>
        </p:nvPicPr>
        <p:blipFill>
          <a:blip r:embed="rId14">
            <a:extLst>
              <a:ext uri="{96DAC541-7B7A-43D3-8B79-37D633B846F1}">
                <asvg:svgBlip xmlns:asvg="http://schemas.microsoft.com/office/drawing/2016/SVG/main" r:embed="rId15"/>
              </a:ext>
            </a:extLst>
          </a:blip>
          <a:stretch>
            <a:fillRect/>
          </a:stretch>
        </p:blipFill>
        <p:spPr>
          <a:xfrm>
            <a:off x="1165225" y="10027920"/>
            <a:ext cx="192405" cy="192405"/>
          </a:xfrm>
          <a:prstGeom prst="rect">
            <a:avLst/>
          </a:prstGeom>
        </p:spPr>
      </p:pic>
      <p:sp>
        <p:nvSpPr>
          <p:cNvPr id="8" name="文本框 7"/>
          <p:cNvSpPr txBox="1"/>
          <p:nvPr/>
        </p:nvSpPr>
        <p:spPr>
          <a:xfrm>
            <a:off x="1342390" y="9980613"/>
            <a:ext cx="5080000" cy="275590"/>
          </a:xfrm>
          <a:prstGeom prst="rect">
            <a:avLst/>
          </a:prstGeom>
        </p:spPr>
        <p:txBody>
          <a:bodyPr>
            <a:spAutoFit/>
          </a:bodyPr>
          <a:p>
            <a:r>
              <a:rPr lang="en-US" altLang="zh-CN" sz="1200" b="1">
                <a:solidFill>
                  <a:schemeClr val="tx1"/>
                </a:solidFill>
                <a:latin typeface="微软雅黑" panose="020B0503020204020204" charset="-122"/>
                <a:ea typeface="微软雅黑" panose="020B0503020204020204" charset="-122"/>
              </a:rPr>
              <a:t>https://www.shinewave-tech.com</a:t>
            </a:r>
            <a:endParaRPr lang="en-US" altLang="zh-CN" sz="1200" b="1">
              <a:solidFill>
                <a:schemeClr val="tx1"/>
              </a:solidFill>
              <a:latin typeface="微软雅黑" panose="020B0503020204020204" charset="-122"/>
              <a:ea typeface="微软雅黑" panose="020B0503020204020204" charset="-122"/>
            </a:endParaRPr>
          </a:p>
        </p:txBody>
      </p:sp>
      <p:pic>
        <p:nvPicPr>
          <p:cNvPr id="9" name="图片 8" descr="信息"/>
          <p:cNvPicPr>
            <a:picLocks noChangeAspect="1"/>
          </p:cNvPicPr>
          <p:nvPr/>
        </p:nvPicPr>
        <p:blipFill>
          <a:blip r:embed="rId16">
            <a:extLst>
              <a:ext uri="{96DAC541-7B7A-43D3-8B79-37D633B846F1}">
                <asvg:svgBlip xmlns:asvg="http://schemas.microsoft.com/office/drawing/2016/SVG/main" r:embed="rId17"/>
              </a:ext>
            </a:extLst>
          </a:blip>
          <a:stretch>
            <a:fillRect/>
          </a:stretch>
        </p:blipFill>
        <p:spPr>
          <a:xfrm>
            <a:off x="4202430" y="9991090"/>
            <a:ext cx="239395" cy="239395"/>
          </a:xfrm>
          <a:prstGeom prst="rect">
            <a:avLst/>
          </a:prstGeom>
        </p:spPr>
      </p:pic>
      <p:sp>
        <p:nvSpPr>
          <p:cNvPr id="10" name="文本框 9"/>
          <p:cNvSpPr txBox="1"/>
          <p:nvPr/>
        </p:nvSpPr>
        <p:spPr>
          <a:xfrm>
            <a:off x="4426585" y="9980930"/>
            <a:ext cx="2519680" cy="282575"/>
          </a:xfrm>
          <a:prstGeom prst="rect">
            <a:avLst/>
          </a:prstGeom>
        </p:spPr>
        <p:txBody>
          <a:bodyPr>
            <a:noAutofit/>
          </a:bodyPr>
          <a:p>
            <a:pPr marL="0" indent="0">
              <a:spcBef>
                <a:spcPct val="0"/>
              </a:spcBef>
              <a:spcAft>
                <a:spcPct val="0"/>
              </a:spcAft>
            </a:pPr>
            <a:r>
              <a:rPr lang="en-US" altLang="zh-CN" sz="1200" b="1" i="0">
                <a:solidFill>
                  <a:schemeClr val="tx1"/>
                </a:solidFill>
                <a:latin typeface="微软雅黑" panose="020B0503020204020204" charset="-122"/>
                <a:ea typeface="微软雅黑" panose="020B0503020204020204" charset="-122"/>
              </a:rPr>
              <a:t>info@shinewave-tech.com</a:t>
            </a:r>
            <a:endParaRPr lang="en-US" altLang="zh-CN" sz="1200" b="1" i="0">
              <a:solidFill>
                <a:schemeClr val="tx1"/>
              </a:solidFill>
              <a:latin typeface="微软雅黑" panose="020B0503020204020204" charset="-122"/>
              <a:ea typeface="微软雅黑" panose="020B0503020204020204" charset="-122"/>
            </a:endParaRPr>
          </a:p>
        </p:txBody>
      </p:sp>
      <p:pic>
        <p:nvPicPr>
          <p:cNvPr id="13" name="图片 12" descr="SWT公司logo-透明"/>
          <p:cNvPicPr>
            <a:picLocks noChangeAspect="1"/>
          </p:cNvPicPr>
          <p:nvPr/>
        </p:nvPicPr>
        <p:blipFill>
          <a:blip r:embed="rId18"/>
          <a:stretch>
            <a:fillRect/>
          </a:stretch>
        </p:blipFill>
        <p:spPr>
          <a:xfrm>
            <a:off x="281305" y="9782175"/>
            <a:ext cx="744220" cy="434975"/>
          </a:xfrm>
          <a:prstGeom prst="rect">
            <a:avLst/>
          </a:prstGeom>
        </p:spPr>
      </p:pic>
      <p:sp>
        <p:nvSpPr>
          <p:cNvPr id="22" name="文本框 21"/>
          <p:cNvSpPr txBox="1"/>
          <p:nvPr/>
        </p:nvSpPr>
        <p:spPr>
          <a:xfrm>
            <a:off x="0" y="57150"/>
            <a:ext cx="7559675" cy="460375"/>
          </a:xfrm>
          <a:prstGeom prst="rect">
            <a:avLst/>
          </a:prstGeom>
        </p:spPr>
        <p:txBody>
          <a:bodyPr wrap="square">
            <a:spAutoFit/>
          </a:bodyPr>
          <a:p>
            <a:pPr marL="0" indent="0" algn="ctr">
              <a:lnSpc>
                <a:spcPts val="1440"/>
              </a:lnSpc>
              <a:spcBef>
                <a:spcPct val="0"/>
              </a:spcBef>
              <a:spcAft>
                <a:spcPct val="0"/>
              </a:spcAft>
            </a:pPr>
            <a:r>
              <a:rPr lang="zh-CN" altLang="en-US" sz="1600" b="1">
                <a:solidFill>
                  <a:schemeClr val="tx1"/>
                </a:solidFill>
              </a:rPr>
              <a:t>本图册为代表性规格产品，如需定制，可随时联系我司业务人员。</a:t>
            </a:r>
            <a:endParaRPr lang="zh-CN" altLang="en-US" sz="1600" b="1">
              <a:solidFill>
                <a:schemeClr val="tx1"/>
              </a:solidFill>
            </a:endParaRPr>
          </a:p>
          <a:p>
            <a:pPr marL="0" indent="0" algn="ctr">
              <a:lnSpc>
                <a:spcPts val="1440"/>
              </a:lnSpc>
              <a:spcBef>
                <a:spcPct val="0"/>
              </a:spcBef>
              <a:spcAft>
                <a:spcPct val="0"/>
              </a:spcAft>
            </a:pPr>
            <a:r>
              <a:rPr lang="en-US" altLang="zh-CN" sz="1200" b="1">
                <a:solidFill>
                  <a:srgbClr val="1F2329"/>
                </a:solidFill>
              </a:rPr>
              <a:t>This catalog features representative products. For customization, please contact our sales team.</a:t>
            </a:r>
            <a:endParaRPr lang="en-US" altLang="zh-CN" sz="1200" b="1">
              <a:solidFill>
                <a:srgbClr val="1F2329"/>
              </a:solidFill>
            </a:endParaRP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418" name="picture 418"/>
          <p:cNvPicPr>
            <a:picLocks noChangeAspect="1"/>
          </p:cNvPicPr>
          <p:nvPr/>
        </p:nvPicPr>
        <p:blipFill>
          <a:blip r:embed="rId1"/>
          <a:stretch>
            <a:fillRect/>
          </a:stretch>
        </p:blipFill>
        <p:spPr>
          <a:xfrm rot="21600000">
            <a:off x="800546" y="3529432"/>
            <a:ext cx="5959092" cy="3254030"/>
          </a:xfrm>
          <a:prstGeom prst="rect">
            <a:avLst/>
          </a:prstGeom>
        </p:spPr>
      </p:pic>
      <p:pic>
        <p:nvPicPr>
          <p:cNvPr id="420" name="picture 420"/>
          <p:cNvPicPr>
            <a:picLocks noChangeAspect="1"/>
          </p:cNvPicPr>
          <p:nvPr/>
        </p:nvPicPr>
        <p:blipFill>
          <a:blip r:embed="rId2"/>
          <a:stretch>
            <a:fillRect/>
          </a:stretch>
        </p:blipFill>
        <p:spPr>
          <a:xfrm rot="21600000">
            <a:off x="456691" y="826744"/>
            <a:ext cx="6370015" cy="2338756"/>
          </a:xfrm>
          <a:prstGeom prst="rect">
            <a:avLst/>
          </a:prstGeom>
        </p:spPr>
      </p:pic>
      <p:graphicFrame>
        <p:nvGraphicFramePr>
          <p:cNvPr id="422" name="table 422"/>
          <p:cNvGraphicFramePr>
            <a:graphicFrameLocks noGrp="1"/>
          </p:cNvGraphicFramePr>
          <p:nvPr/>
        </p:nvGraphicFramePr>
        <p:xfrm>
          <a:off x="456691" y="826744"/>
          <a:ext cx="6369684" cy="2338705"/>
        </p:xfrm>
        <a:graphic>
          <a:graphicData uri="http://schemas.openxmlformats.org/drawingml/2006/table">
            <a:tbl>
              <a:tblPr/>
              <a:tblGrid>
                <a:gridCol w="1464310"/>
                <a:gridCol w="1134744"/>
                <a:gridCol w="3770629"/>
              </a:tblGrid>
              <a:tr h="228600">
                <a:tc gridSpan="2">
                  <a:txBody>
                    <a:bodyPr/>
                    <a:p>
                      <a:pPr algn="l" rtl="0" eaLnBrk="0">
                        <a:lnSpc>
                          <a:spcPct val="110000"/>
                        </a:lnSpc>
                      </a:pPr>
                      <a:endParaRPr sz="700" dirty="0">
                        <a:latin typeface="Arial" panose="020B0604020202020204"/>
                        <a:ea typeface="Arial" panose="020B0604020202020204"/>
                        <a:cs typeface="Arial" panose="020B0604020202020204"/>
                      </a:endParaRPr>
                    </a:p>
                    <a:p>
                      <a:pPr marL="474980" algn="l" rtl="0" eaLnBrk="0">
                        <a:lnSpc>
                          <a:spcPct val="76000"/>
                        </a:lnSpc>
                        <a:spcBef>
                          <a:spcPts val="5"/>
                        </a:spcBef>
                      </a:pPr>
                      <a:r>
                        <a:rPr sz="900" kern="0" spc="0" dirty="0">
                          <a:solidFill>
                            <a:srgbClr val="231F20">
                              <a:alpha val="100000"/>
                            </a:srgbClr>
                          </a:solidFill>
                          <a:latin typeface="Arial" panose="020B0604020202020204"/>
                          <a:ea typeface="Arial" panose="020B0604020202020204"/>
                          <a:cs typeface="Arial" panose="020B0604020202020204"/>
                        </a:rPr>
                        <a:t>AMPLIFIER CONNECTOR T</a:t>
                      </a:r>
                      <a:r>
                        <a:rPr sz="900" kern="0" spc="-10" dirty="0">
                          <a:solidFill>
                            <a:srgbClr val="231F20">
                              <a:alpha val="100000"/>
                            </a:srgbClr>
                          </a:solidFill>
                          <a:latin typeface="Arial" panose="020B0604020202020204"/>
                          <a:ea typeface="Arial" panose="020B0604020202020204"/>
                          <a:cs typeface="Arial" panose="020B0604020202020204"/>
                        </a:rPr>
                        <a:t>YPE:</a:t>
                      </a:r>
                      <a:endParaRPr sz="900" dirty="0">
                        <a:latin typeface="Arial" panose="020B0604020202020204"/>
                        <a:ea typeface="Arial" panose="020B0604020202020204"/>
                        <a:cs typeface="Arial" panose="020B0604020202020204"/>
                      </a:endParaRPr>
                    </a:p>
                  </a:txBody>
                  <a:tcPr marL="0" marR="0" marT="0" marB="0" vert="horz">
                    <a:lnL>
                      <a:noFill/>
                    </a:lnL>
                    <a:lnR w="6350" cap="flat" cmpd="sng" algn="ctr">
                      <a:solidFill>
                        <a:srgbClr val="21294D"/>
                      </a:solidFill>
                      <a:prstDash val="solid"/>
                      <a:round/>
                      <a:headEnd type="none" w="med" len="med"/>
                      <a:tailEnd type="none" w="med" len="med"/>
                    </a:lnR>
                    <a:lnT>
                      <a:noFill/>
                    </a:lnT>
                    <a:lnB>
                      <a:noFill/>
                    </a:lnB>
                  </a:tcPr>
                </a:tc>
                <a:tc hMerge="1">
                  <a:tcPr marL="0" marR="0" marT="0" marB="0" vert="horz">
                    <a:lnL>
                      <a:noFill/>
                    </a:lnL>
                    <a:lnR w="6350" cap="flat" cmpd="sng" algn="ctr">
                      <a:solidFill>
                        <a:srgbClr val="21294D"/>
                      </a:solidFill>
                      <a:prstDash val="solid"/>
                      <a:round/>
                      <a:headEnd type="none" w="med" len="med"/>
                      <a:tailEnd type="none" w="med" len="med"/>
                    </a:lnR>
                    <a:lnT>
                      <a:noFill/>
                    </a:lnT>
                    <a:lnB>
                      <a:noFill/>
                    </a:lnB>
                  </a:tcPr>
                </a:tc>
                <a:tc>
                  <a:txBody>
                    <a:bodyPr/>
                    <a:p>
                      <a:pPr algn="l" rtl="0" eaLnBrk="0">
                        <a:lnSpc>
                          <a:spcPct val="111000"/>
                        </a:lnSpc>
                      </a:pPr>
                      <a:endParaRPr sz="700" dirty="0">
                        <a:latin typeface="Arial" panose="020B0604020202020204"/>
                        <a:ea typeface="Arial" panose="020B0604020202020204"/>
                        <a:cs typeface="Arial" panose="020B0604020202020204"/>
                      </a:endParaRPr>
                    </a:p>
                    <a:p>
                      <a:pPr algn="l" rtl="0" eaLnBrk="0">
                        <a:lnSpc>
                          <a:spcPct val="6000"/>
                        </a:lnSpc>
                      </a:pPr>
                      <a:endParaRPr sz="100" dirty="0">
                        <a:latin typeface="Arial" panose="020B0604020202020204"/>
                        <a:ea typeface="Arial" panose="020B0604020202020204"/>
                        <a:cs typeface="Arial" panose="020B0604020202020204"/>
                      </a:endParaRPr>
                    </a:p>
                    <a:p>
                      <a:pPr marL="169545" algn="l" rtl="0" eaLnBrk="0">
                        <a:lnSpc>
                          <a:spcPct val="75000"/>
                        </a:lnSpc>
                      </a:pPr>
                      <a:r>
                        <a:rPr sz="900" kern="0" spc="-30" dirty="0">
                          <a:solidFill>
                            <a:srgbClr val="231F20">
                              <a:alpha val="100000"/>
                            </a:srgbClr>
                          </a:solidFill>
                          <a:latin typeface="Arial" panose="020B0604020202020204"/>
                          <a:ea typeface="Arial" panose="020B0604020202020204"/>
                          <a:cs typeface="Arial" panose="020B0604020202020204"/>
                        </a:rPr>
                        <a:t>D</a:t>
                      </a:r>
                      <a:r>
                        <a:rPr sz="900" kern="0" spc="90" dirty="0">
                          <a:solidFill>
                            <a:srgbClr val="231F20">
                              <a:alpha val="100000"/>
                            </a:srgbClr>
                          </a:solidFill>
                          <a:latin typeface="Arial" panose="020B0604020202020204"/>
                          <a:ea typeface="Arial" panose="020B0604020202020204"/>
                          <a:cs typeface="Arial" panose="020B0604020202020204"/>
                        </a:rPr>
                        <a:t> </a:t>
                      </a:r>
                      <a:r>
                        <a:rPr sz="900" kern="0" spc="-30" dirty="0">
                          <a:solidFill>
                            <a:srgbClr val="231F20">
                              <a:alpha val="100000"/>
                            </a:srgbClr>
                          </a:solidFill>
                          <a:latin typeface="Arial" panose="020B0604020202020204"/>
                          <a:ea typeface="Arial" panose="020B0604020202020204"/>
                          <a:cs typeface="Arial" panose="020B0604020202020204"/>
                        </a:rPr>
                        <a:t>SUB</a:t>
                      </a:r>
                      <a:r>
                        <a:rPr sz="900" kern="0" spc="40" dirty="0">
                          <a:solidFill>
                            <a:srgbClr val="231F20">
                              <a:alpha val="100000"/>
                            </a:srgbClr>
                          </a:solidFill>
                          <a:latin typeface="Arial" panose="020B0604020202020204"/>
                          <a:ea typeface="Arial" panose="020B0604020202020204"/>
                          <a:cs typeface="Arial" panose="020B0604020202020204"/>
                        </a:rPr>
                        <a:t> </a:t>
                      </a:r>
                      <a:r>
                        <a:rPr sz="900" kern="0" spc="-30" dirty="0">
                          <a:solidFill>
                            <a:srgbClr val="231F20">
                              <a:alpha val="100000"/>
                            </a:srgbClr>
                          </a:solidFill>
                          <a:latin typeface="Arial" panose="020B0604020202020204"/>
                          <a:ea typeface="Arial" panose="020B0604020202020204"/>
                          <a:cs typeface="Arial" panose="020B0604020202020204"/>
                        </a:rPr>
                        <a:t>7W2</a:t>
                      </a:r>
                      <a:endParaRPr sz="900" dirty="0">
                        <a:latin typeface="Arial" panose="020B0604020202020204"/>
                        <a:ea typeface="Arial" panose="020B0604020202020204"/>
                        <a:cs typeface="Arial" panose="020B0604020202020204"/>
                      </a:endParaRPr>
                    </a:p>
                  </a:txBody>
                  <a:tcPr marL="0" marR="0" marT="0" marB="0" vert="horz">
                    <a:lnL w="6350" cap="flat" cmpd="sng" algn="ctr">
                      <a:solidFill>
                        <a:srgbClr val="21294D"/>
                      </a:solidFill>
                      <a:prstDash val="solid"/>
                      <a:round/>
                      <a:headEnd type="none" w="med" len="med"/>
                      <a:tailEnd type="none" w="med" len="med"/>
                    </a:lnL>
                    <a:lnR>
                      <a:noFill/>
                    </a:lnR>
                    <a:lnT>
                      <a:noFill/>
                    </a:lnT>
                    <a:lnB>
                      <a:noFill/>
                    </a:lnB>
                  </a:tcPr>
                </a:tc>
              </a:tr>
              <a:tr h="285750">
                <a:tc gridSpan="2">
                  <a:txBody>
                    <a:bodyPr/>
                    <a:p>
                      <a:pPr algn="l" rtl="0" eaLnBrk="0">
                        <a:lnSpc>
                          <a:spcPct val="103000"/>
                        </a:lnSpc>
                      </a:pPr>
                      <a:endParaRPr sz="800" dirty="0">
                        <a:latin typeface="Arial" panose="020B0604020202020204"/>
                        <a:ea typeface="Arial" panose="020B0604020202020204"/>
                        <a:cs typeface="Arial" panose="020B0604020202020204"/>
                      </a:endParaRPr>
                    </a:p>
                    <a:p>
                      <a:pPr algn="l" rtl="0" eaLnBrk="0">
                        <a:lnSpc>
                          <a:spcPct val="7000"/>
                        </a:lnSpc>
                      </a:pPr>
                      <a:endParaRPr sz="100" dirty="0">
                        <a:latin typeface="Arial" panose="020B0604020202020204"/>
                        <a:ea typeface="Arial" panose="020B0604020202020204"/>
                        <a:cs typeface="Arial" panose="020B0604020202020204"/>
                      </a:endParaRPr>
                    </a:p>
                    <a:p>
                      <a:pPr marL="477520" algn="l" rtl="0" eaLnBrk="0">
                        <a:lnSpc>
                          <a:spcPct val="76000"/>
                        </a:lnSpc>
                      </a:pPr>
                      <a:r>
                        <a:rPr sz="900" kern="0" spc="-10" dirty="0">
                          <a:solidFill>
                            <a:srgbClr val="231F20">
                              <a:alpha val="100000"/>
                            </a:srgbClr>
                          </a:solidFill>
                          <a:latin typeface="Arial" panose="020B0604020202020204"/>
                          <a:ea typeface="Arial" panose="020B0604020202020204"/>
                          <a:cs typeface="Arial" panose="020B0604020202020204"/>
                        </a:rPr>
                        <a:t>TRIAD CABLE</a:t>
                      </a:r>
                      <a:r>
                        <a:rPr sz="900" kern="0" spc="100" dirty="0">
                          <a:solidFill>
                            <a:srgbClr val="231F20">
                              <a:alpha val="100000"/>
                            </a:srgbClr>
                          </a:solidFill>
                          <a:latin typeface="Arial" panose="020B0604020202020204"/>
                          <a:ea typeface="Arial" panose="020B0604020202020204"/>
                          <a:cs typeface="Arial" panose="020B0604020202020204"/>
                        </a:rPr>
                        <a:t> </a:t>
                      </a:r>
                      <a:r>
                        <a:rPr sz="900" kern="0" spc="-10" dirty="0">
                          <a:solidFill>
                            <a:srgbClr val="231F20">
                              <a:alpha val="100000"/>
                            </a:srgbClr>
                          </a:solidFill>
                          <a:latin typeface="Arial" panose="020B0604020202020204"/>
                          <a:ea typeface="Arial" panose="020B0604020202020204"/>
                          <a:cs typeface="Arial" panose="020B0604020202020204"/>
                        </a:rPr>
                        <a:t>PART NUMBER:</a:t>
                      </a:r>
                      <a:endParaRPr sz="900" dirty="0">
                        <a:latin typeface="Arial" panose="020B0604020202020204"/>
                        <a:ea typeface="Arial" panose="020B0604020202020204"/>
                        <a:cs typeface="Arial" panose="020B0604020202020204"/>
                      </a:endParaRPr>
                    </a:p>
                  </a:txBody>
                  <a:tcPr marL="0" marR="0" marT="0" marB="0" vert="horz">
                    <a:lnL>
                      <a:noFill/>
                    </a:lnL>
                    <a:lnR w="6350" cap="flat" cmpd="sng" algn="ctr">
                      <a:solidFill>
                        <a:srgbClr val="21294D"/>
                      </a:solidFill>
                      <a:prstDash val="solid"/>
                      <a:round/>
                      <a:headEnd type="none" w="med" len="med"/>
                      <a:tailEnd type="none" w="med" len="med"/>
                    </a:lnR>
                    <a:lnT>
                      <a:noFill/>
                    </a:lnT>
                    <a:lnB>
                      <a:noFill/>
                    </a:lnB>
                  </a:tcPr>
                </a:tc>
                <a:tc hMerge="1">
                  <a:tcPr marL="0" marR="0" marT="0" marB="0" vert="horz">
                    <a:lnL>
                      <a:noFill/>
                    </a:lnL>
                    <a:lnR w="6350" cap="flat" cmpd="sng" algn="ctr">
                      <a:solidFill>
                        <a:srgbClr val="21294D"/>
                      </a:solidFill>
                      <a:prstDash val="solid"/>
                      <a:round/>
                      <a:headEnd type="none" w="med" len="med"/>
                      <a:tailEnd type="none" w="med" len="med"/>
                    </a:lnR>
                    <a:lnT>
                      <a:noFill/>
                    </a:lnT>
                    <a:lnB>
                      <a:noFill/>
                    </a:lnB>
                  </a:tcPr>
                </a:tc>
                <a:tc>
                  <a:txBody>
                    <a:bodyPr/>
                    <a:p>
                      <a:pPr algn="l" rtl="0" eaLnBrk="0">
                        <a:lnSpc>
                          <a:spcPct val="117000"/>
                        </a:lnSpc>
                      </a:pPr>
                      <a:endParaRPr sz="300" dirty="0">
                        <a:latin typeface="Arial" panose="020B0604020202020204"/>
                        <a:ea typeface="Arial" panose="020B0604020202020204"/>
                        <a:cs typeface="Arial" panose="020B0604020202020204"/>
                      </a:endParaRPr>
                    </a:p>
                    <a:p>
                      <a:pPr marL="160655" algn="l" rtl="0" eaLnBrk="0">
                        <a:lnSpc>
                          <a:spcPct val="101000"/>
                        </a:lnSpc>
                        <a:spcBef>
                          <a:spcPts val="5"/>
                        </a:spcBef>
                        <a:tabLst>
                          <a:tab pos="388620" algn="l"/>
                        </a:tabLst>
                      </a:pPr>
                      <a:r>
                        <a:rPr sz="1000" u="sng" kern="0" spc="0" dirty="0">
                          <a:solidFill>
                            <a:srgbClr val="000000">
                              <a:alpha val="100000"/>
                            </a:srgbClr>
                          </a:solidFill>
                          <a:uFill>
                            <a:solidFill>
                              <a:srgbClr val="231F20"/>
                            </a:solidFill>
                          </a:uFill>
                          <a:latin typeface="Arial" panose="020B0604020202020204"/>
                          <a:ea typeface="Arial" panose="020B0604020202020204"/>
                          <a:cs typeface="Arial" panose="020B0604020202020204"/>
                        </a:rPr>
                        <a:t>	</a:t>
                      </a:r>
                      <a:endParaRPr sz="1000" dirty="0">
                        <a:latin typeface="Arial" panose="020B0604020202020204"/>
                        <a:ea typeface="Arial" panose="020B0604020202020204"/>
                        <a:cs typeface="Arial" panose="020B0604020202020204"/>
                      </a:endParaRPr>
                    </a:p>
                  </a:txBody>
                  <a:tcPr marL="0" marR="0" marT="0" marB="0" vert="horz">
                    <a:lnL w="6350" cap="flat" cmpd="sng" algn="ctr">
                      <a:solidFill>
                        <a:srgbClr val="21294D"/>
                      </a:solidFill>
                      <a:prstDash val="solid"/>
                      <a:round/>
                      <a:headEnd type="none" w="med" len="med"/>
                      <a:tailEnd type="none" w="med" len="med"/>
                    </a:lnL>
                    <a:lnR>
                      <a:noFill/>
                    </a:lnR>
                    <a:lnT>
                      <a:noFill/>
                    </a:lnT>
                    <a:lnB>
                      <a:noFill/>
                    </a:lnB>
                  </a:tcPr>
                </a:tc>
              </a:tr>
              <a:tr h="1824354">
                <a:tc>
                  <a:txBody>
                    <a:bodyPr/>
                    <a:p>
                      <a:pPr algn="l" rtl="0" eaLnBrk="0">
                        <a:lnSpc>
                          <a:spcPct val="110000"/>
                        </a:lnSpc>
                      </a:pPr>
                      <a:endParaRPr sz="500" dirty="0">
                        <a:latin typeface="Arial" panose="020B0604020202020204"/>
                        <a:ea typeface="Arial" panose="020B0604020202020204"/>
                        <a:cs typeface="Arial" panose="020B0604020202020204"/>
                      </a:endParaRPr>
                    </a:p>
                    <a:p>
                      <a:pPr marL="343535" algn="l" rtl="0" eaLnBrk="0">
                        <a:lnSpc>
                          <a:spcPct val="75000"/>
                        </a:lnSpc>
                        <a:spcBef>
                          <a:spcPts val="5"/>
                        </a:spcBef>
                      </a:pPr>
                      <a:r>
                        <a:rPr sz="1400" kern="0" spc="-30" dirty="0">
                          <a:solidFill>
                            <a:srgbClr val="FFFFFF">
                              <a:alpha val="100000"/>
                            </a:srgbClr>
                          </a:solidFill>
                          <a:latin typeface="Arial Narrow" panose="020B0606020202030204"/>
                          <a:ea typeface="Arial Narrow" panose="020B0606020202030204"/>
                          <a:cs typeface="Arial Narrow" panose="020B0606020202030204"/>
                        </a:rPr>
                        <a:t>PIN</a:t>
                      </a:r>
                      <a:r>
                        <a:rPr sz="1400" kern="0" spc="70" dirty="0">
                          <a:solidFill>
                            <a:srgbClr val="FFFFFF">
                              <a:alpha val="100000"/>
                            </a:srgbClr>
                          </a:solidFill>
                          <a:latin typeface="Arial Narrow" panose="020B0606020202030204"/>
                          <a:ea typeface="Arial Narrow" panose="020B0606020202030204"/>
                          <a:cs typeface="Arial Narrow" panose="020B0606020202030204"/>
                        </a:rPr>
                        <a:t>  </a:t>
                      </a:r>
                      <a:r>
                        <a:rPr sz="1400" kern="0" spc="-30" dirty="0">
                          <a:solidFill>
                            <a:srgbClr val="FFFFFF">
                              <a:alpha val="100000"/>
                            </a:srgbClr>
                          </a:solidFill>
                          <a:latin typeface="Arial Narrow" panose="020B0606020202030204"/>
                          <a:ea typeface="Arial Narrow" panose="020B0606020202030204"/>
                          <a:cs typeface="Arial Narrow" panose="020B0606020202030204"/>
                        </a:rPr>
                        <a:t>NUMBER</a:t>
                      </a:r>
                      <a:endParaRPr sz="1400" dirty="0">
                        <a:latin typeface="Arial Narrow" panose="020B0606020202030204"/>
                        <a:ea typeface="Arial Narrow" panose="020B0606020202030204"/>
                        <a:cs typeface="Arial Narrow" panose="020B0606020202030204"/>
                      </a:endParaRPr>
                    </a:p>
                    <a:p>
                      <a:pPr marL="662305" algn="l" rtl="0" eaLnBrk="0">
                        <a:lnSpc>
                          <a:spcPct val="76000"/>
                        </a:lnSpc>
                        <a:spcBef>
                          <a:spcPts val="1080"/>
                        </a:spcBef>
                      </a:pPr>
                      <a:r>
                        <a:rPr sz="900" kern="0" spc="-10" dirty="0">
                          <a:solidFill>
                            <a:srgbClr val="231F20">
                              <a:alpha val="100000"/>
                            </a:srgbClr>
                          </a:solidFill>
                          <a:latin typeface="Arial" panose="020B0604020202020204"/>
                          <a:ea typeface="Arial" panose="020B0604020202020204"/>
                          <a:cs typeface="Arial" panose="020B0604020202020204"/>
                        </a:rPr>
                        <a:t>A1</a:t>
                      </a:r>
                      <a:endParaRPr sz="900" dirty="0">
                        <a:latin typeface="Arial" panose="020B0604020202020204"/>
                        <a:ea typeface="Arial" panose="020B0604020202020204"/>
                        <a:cs typeface="Arial" panose="020B0604020202020204"/>
                      </a:endParaRPr>
                    </a:p>
                    <a:p>
                      <a:pPr marL="662305" algn="l" rtl="0" eaLnBrk="0">
                        <a:lnSpc>
                          <a:spcPct val="76000"/>
                        </a:lnSpc>
                        <a:spcBef>
                          <a:spcPts val="1300"/>
                        </a:spcBef>
                      </a:pPr>
                      <a:r>
                        <a:rPr sz="900" kern="0" spc="-10" dirty="0">
                          <a:solidFill>
                            <a:srgbClr val="231F20">
                              <a:alpha val="100000"/>
                            </a:srgbClr>
                          </a:solidFill>
                          <a:latin typeface="Arial" panose="020B0604020202020204"/>
                          <a:ea typeface="Arial" panose="020B0604020202020204"/>
                          <a:cs typeface="Arial" panose="020B0604020202020204"/>
                        </a:rPr>
                        <a:t>A2</a:t>
                      </a:r>
                      <a:endParaRPr sz="900" dirty="0">
                        <a:latin typeface="Arial" panose="020B0604020202020204"/>
                        <a:ea typeface="Arial" panose="020B0604020202020204"/>
                        <a:cs typeface="Arial" panose="020B0604020202020204"/>
                      </a:endParaRPr>
                    </a:p>
                    <a:p>
                      <a:pPr marL="661670" algn="l" rtl="0" eaLnBrk="0">
                        <a:lnSpc>
                          <a:spcPct val="76000"/>
                        </a:lnSpc>
                        <a:spcBef>
                          <a:spcPts val="1020"/>
                        </a:spcBef>
                      </a:pPr>
                      <a:r>
                        <a:rPr sz="900" kern="0" spc="-40" dirty="0">
                          <a:solidFill>
                            <a:srgbClr val="231F20">
                              <a:alpha val="100000"/>
                            </a:srgbClr>
                          </a:solidFill>
                          <a:latin typeface="Arial" panose="020B0604020202020204"/>
                          <a:ea typeface="Arial" panose="020B0604020202020204"/>
                          <a:cs typeface="Arial" panose="020B0604020202020204"/>
                        </a:rPr>
                        <a:t>1-2</a:t>
                      </a:r>
                      <a:endParaRPr sz="900" dirty="0">
                        <a:latin typeface="Arial" panose="020B0604020202020204"/>
                        <a:ea typeface="Arial" panose="020B0604020202020204"/>
                        <a:cs typeface="Arial" panose="020B0604020202020204"/>
                      </a:endParaRPr>
                    </a:p>
                    <a:p>
                      <a:pPr marL="704850" algn="l" rtl="0" eaLnBrk="0">
                        <a:lnSpc>
                          <a:spcPts val="1230"/>
                        </a:lnSpc>
                        <a:spcBef>
                          <a:spcPts val="1085"/>
                        </a:spcBef>
                      </a:pPr>
                      <a:r>
                        <a:rPr sz="900" kern="0" spc="-10" dirty="0">
                          <a:solidFill>
                            <a:srgbClr val="231F20">
                              <a:alpha val="100000"/>
                            </a:srgbClr>
                          </a:solidFill>
                          <a:latin typeface="Arial" panose="020B0604020202020204"/>
                          <a:ea typeface="Arial" panose="020B0604020202020204"/>
                          <a:cs typeface="Arial" panose="020B0604020202020204"/>
                        </a:rPr>
                        <a:t>3</a:t>
                      </a:r>
                      <a:endParaRPr sz="900" dirty="0">
                        <a:latin typeface="Arial" panose="020B0604020202020204"/>
                        <a:ea typeface="Arial" panose="020B0604020202020204"/>
                        <a:cs typeface="Arial" panose="020B0604020202020204"/>
                      </a:endParaRPr>
                    </a:p>
                    <a:p>
                      <a:pPr marL="701675" algn="l" rtl="0" eaLnBrk="0">
                        <a:lnSpc>
                          <a:spcPct val="75000"/>
                        </a:lnSpc>
                        <a:spcBef>
                          <a:spcPts val="1055"/>
                        </a:spcBef>
                      </a:pPr>
                      <a:r>
                        <a:rPr sz="900" kern="0" spc="-10" dirty="0">
                          <a:solidFill>
                            <a:srgbClr val="231F20">
                              <a:alpha val="100000"/>
                            </a:srgbClr>
                          </a:solidFill>
                          <a:latin typeface="Arial" panose="020B0604020202020204"/>
                          <a:ea typeface="Arial" panose="020B0604020202020204"/>
                          <a:cs typeface="Arial" panose="020B0604020202020204"/>
                        </a:rPr>
                        <a:t>4</a:t>
                      </a:r>
                      <a:endParaRPr sz="900" dirty="0">
                        <a:latin typeface="Arial" panose="020B0604020202020204"/>
                        <a:ea typeface="Arial" panose="020B0604020202020204"/>
                        <a:cs typeface="Arial" panose="020B0604020202020204"/>
                      </a:endParaRPr>
                    </a:p>
                    <a:p>
                      <a:pPr algn="l" rtl="0" eaLnBrk="0">
                        <a:lnSpc>
                          <a:spcPct val="100000"/>
                        </a:lnSpc>
                      </a:pPr>
                      <a:endParaRPr sz="1000" dirty="0">
                        <a:latin typeface="Arial" panose="020B0604020202020204"/>
                        <a:ea typeface="Arial" panose="020B0604020202020204"/>
                        <a:cs typeface="Arial" panose="020B0604020202020204"/>
                      </a:endParaRPr>
                    </a:p>
                    <a:p>
                      <a:pPr marL="704850" algn="l" rtl="0" eaLnBrk="0">
                        <a:lnSpc>
                          <a:spcPct val="74000"/>
                        </a:lnSpc>
                      </a:pPr>
                      <a:r>
                        <a:rPr sz="900" kern="0" spc="-10" dirty="0">
                          <a:solidFill>
                            <a:srgbClr val="231F20">
                              <a:alpha val="100000"/>
                            </a:srgbClr>
                          </a:solidFill>
                          <a:latin typeface="Arial" panose="020B0604020202020204"/>
                          <a:ea typeface="Arial" panose="020B0604020202020204"/>
                          <a:cs typeface="Arial" panose="020B0604020202020204"/>
                        </a:rPr>
                        <a:t>5</a:t>
                      </a:r>
                      <a:endParaRPr sz="900" dirty="0">
                        <a:latin typeface="Arial" panose="020B0604020202020204"/>
                        <a:ea typeface="Arial" panose="020B0604020202020204"/>
                        <a:cs typeface="Arial" panose="020B0604020202020204"/>
                      </a:endParaRPr>
                    </a:p>
                  </a:txBody>
                  <a:tcPr marL="0" marR="0" marT="0" marB="0" vert="horz">
                    <a:lnL>
                      <a:noFill/>
                    </a:lnL>
                    <a:lnR w="3175" cap="flat" cmpd="sng" algn="ctr">
                      <a:solidFill>
                        <a:srgbClr val="21294D"/>
                      </a:solidFill>
                      <a:prstDash val="solid"/>
                      <a:round/>
                      <a:headEnd type="none" w="med" len="med"/>
                      <a:tailEnd type="none" w="med" len="med"/>
                    </a:lnR>
                    <a:lnT>
                      <a:noFill/>
                    </a:lnT>
                    <a:lnB>
                      <a:noFill/>
                    </a:lnB>
                  </a:tcPr>
                </a:tc>
                <a:tc>
                  <a:txBody>
                    <a:bodyPr/>
                    <a:p>
                      <a:pPr algn="l" rtl="0" eaLnBrk="0">
                        <a:lnSpc>
                          <a:spcPct val="116000"/>
                        </a:lnSpc>
                      </a:pPr>
                      <a:endParaRPr sz="500" dirty="0">
                        <a:latin typeface="Arial" panose="020B0604020202020204"/>
                        <a:ea typeface="Arial" panose="020B0604020202020204"/>
                        <a:cs typeface="Arial" panose="020B0604020202020204"/>
                      </a:endParaRPr>
                    </a:p>
                    <a:p>
                      <a:pPr marL="368300" algn="l" rtl="0" eaLnBrk="0">
                        <a:lnSpc>
                          <a:spcPct val="75000"/>
                        </a:lnSpc>
                        <a:spcBef>
                          <a:spcPts val="5"/>
                        </a:spcBef>
                      </a:pPr>
                      <a:r>
                        <a:rPr sz="1400" kern="0" spc="-20" dirty="0">
                          <a:solidFill>
                            <a:srgbClr val="FFFFFF">
                              <a:alpha val="100000"/>
                            </a:srgbClr>
                          </a:solidFill>
                          <a:latin typeface="Arial Narrow" panose="020B0606020202030204"/>
                          <a:ea typeface="Arial Narrow" panose="020B0606020202030204"/>
                          <a:cs typeface="Arial Narrow" panose="020B0606020202030204"/>
                        </a:rPr>
                        <a:t>LABEL</a:t>
                      </a:r>
                      <a:endParaRPr sz="1400" dirty="0">
                        <a:latin typeface="Arial Narrow" panose="020B0606020202030204"/>
                        <a:ea typeface="Arial Narrow" panose="020B0606020202030204"/>
                        <a:cs typeface="Arial Narrow" panose="020B0606020202030204"/>
                      </a:endParaRPr>
                    </a:p>
                    <a:p>
                      <a:pPr marL="404495" algn="l" rtl="0" eaLnBrk="0">
                        <a:lnSpc>
                          <a:spcPct val="75000"/>
                        </a:lnSpc>
                        <a:spcBef>
                          <a:spcPts val="1455"/>
                        </a:spcBef>
                      </a:pPr>
                      <a:r>
                        <a:rPr sz="900" kern="0" spc="-20" dirty="0">
                          <a:solidFill>
                            <a:srgbClr val="231F20">
                              <a:alpha val="100000"/>
                            </a:srgbClr>
                          </a:solidFill>
                          <a:latin typeface="Arial" panose="020B0604020202020204"/>
                          <a:ea typeface="Arial" panose="020B0604020202020204"/>
                          <a:cs typeface="Arial" panose="020B0604020202020204"/>
                        </a:rPr>
                        <a:t>+VDD</a:t>
                      </a:r>
                      <a:endParaRPr sz="900" dirty="0">
                        <a:latin typeface="Arial" panose="020B0604020202020204"/>
                        <a:ea typeface="Arial" panose="020B0604020202020204"/>
                        <a:cs typeface="Arial" panose="020B0604020202020204"/>
                      </a:endParaRPr>
                    </a:p>
                    <a:p>
                      <a:pPr marL="422910" algn="l" rtl="0" eaLnBrk="0">
                        <a:lnSpc>
                          <a:spcPct val="76000"/>
                        </a:lnSpc>
                        <a:spcBef>
                          <a:spcPts val="890"/>
                        </a:spcBef>
                      </a:pPr>
                      <a:r>
                        <a:rPr sz="900" kern="0" spc="-20" dirty="0">
                          <a:solidFill>
                            <a:srgbClr val="231F20">
                              <a:alpha val="100000"/>
                            </a:srgbClr>
                          </a:solidFill>
                          <a:latin typeface="Arial" panose="020B0604020202020204"/>
                          <a:ea typeface="Arial" panose="020B0604020202020204"/>
                          <a:cs typeface="Arial" panose="020B0604020202020204"/>
                        </a:rPr>
                        <a:t>GND</a:t>
                      </a:r>
                      <a:endParaRPr sz="900" dirty="0">
                        <a:latin typeface="Arial" panose="020B0604020202020204"/>
                        <a:ea typeface="Arial" panose="020B0604020202020204"/>
                        <a:cs typeface="Arial" panose="020B0604020202020204"/>
                      </a:endParaRPr>
                    </a:p>
                    <a:p>
                      <a:pPr marL="470535" algn="l" rtl="0" eaLnBrk="0">
                        <a:lnSpc>
                          <a:spcPct val="76000"/>
                        </a:lnSpc>
                        <a:spcBef>
                          <a:spcPts val="1030"/>
                        </a:spcBef>
                      </a:pPr>
                      <a:r>
                        <a:rPr sz="900" kern="0" spc="-30" dirty="0">
                          <a:solidFill>
                            <a:srgbClr val="231F20">
                              <a:alpha val="100000"/>
                            </a:srgbClr>
                          </a:solidFill>
                          <a:latin typeface="Arial" panose="020B0604020202020204"/>
                          <a:ea typeface="Arial" panose="020B0604020202020204"/>
                          <a:cs typeface="Arial" panose="020B0604020202020204"/>
                        </a:rPr>
                        <a:t>NC</a:t>
                      </a:r>
                      <a:endParaRPr sz="900" dirty="0">
                        <a:latin typeface="Arial" panose="020B0604020202020204"/>
                        <a:ea typeface="Arial" panose="020B0604020202020204"/>
                        <a:cs typeface="Arial" panose="020B0604020202020204"/>
                      </a:endParaRPr>
                    </a:p>
                    <a:p>
                      <a:pPr marL="340360" algn="l" rtl="0" eaLnBrk="0">
                        <a:lnSpc>
                          <a:spcPct val="76000"/>
                        </a:lnSpc>
                        <a:spcBef>
                          <a:spcPts val="1205"/>
                        </a:spcBef>
                      </a:pPr>
                      <a:r>
                        <a:rPr sz="900" kern="0" spc="-20" dirty="0">
                          <a:solidFill>
                            <a:srgbClr val="231F20">
                              <a:alpha val="100000"/>
                            </a:srgbClr>
                          </a:solidFill>
                          <a:latin typeface="Arial" panose="020B0604020202020204"/>
                          <a:ea typeface="Arial" panose="020B0604020202020204"/>
                          <a:cs typeface="Arial" panose="020B0604020202020204"/>
                        </a:rPr>
                        <a:t>RS485A</a:t>
                      </a:r>
                      <a:endParaRPr sz="900" dirty="0">
                        <a:latin typeface="Arial" panose="020B0604020202020204"/>
                        <a:ea typeface="Arial" panose="020B0604020202020204"/>
                        <a:cs typeface="Arial" panose="020B0604020202020204"/>
                      </a:endParaRPr>
                    </a:p>
                    <a:p>
                      <a:pPr marL="340360" algn="l" rtl="0" eaLnBrk="0">
                        <a:lnSpc>
                          <a:spcPct val="76000"/>
                        </a:lnSpc>
                        <a:spcBef>
                          <a:spcPts val="1335"/>
                        </a:spcBef>
                      </a:pPr>
                      <a:r>
                        <a:rPr sz="900" kern="0" spc="-20" dirty="0">
                          <a:solidFill>
                            <a:srgbClr val="231F20">
                              <a:alpha val="100000"/>
                            </a:srgbClr>
                          </a:solidFill>
                          <a:latin typeface="Arial" panose="020B0604020202020204"/>
                          <a:ea typeface="Arial" panose="020B0604020202020204"/>
                          <a:cs typeface="Arial" panose="020B0604020202020204"/>
                        </a:rPr>
                        <a:t>RS485B</a:t>
                      </a:r>
                      <a:endParaRPr sz="900" dirty="0">
                        <a:latin typeface="Arial" panose="020B0604020202020204"/>
                        <a:ea typeface="Arial" panose="020B0604020202020204"/>
                        <a:cs typeface="Arial" panose="020B0604020202020204"/>
                      </a:endParaRPr>
                    </a:p>
                    <a:p>
                      <a:pPr algn="l" rtl="0" eaLnBrk="0">
                        <a:lnSpc>
                          <a:spcPct val="109000"/>
                        </a:lnSpc>
                      </a:pPr>
                      <a:endParaRPr sz="900" dirty="0">
                        <a:latin typeface="Arial" panose="020B0604020202020204"/>
                        <a:ea typeface="Arial" panose="020B0604020202020204"/>
                        <a:cs typeface="Arial" panose="020B0604020202020204"/>
                      </a:endParaRPr>
                    </a:p>
                    <a:p>
                      <a:pPr marL="397510" algn="l" rtl="0" eaLnBrk="0">
                        <a:lnSpc>
                          <a:spcPct val="76000"/>
                        </a:lnSpc>
                        <a:spcBef>
                          <a:spcPts val="5"/>
                        </a:spcBef>
                      </a:pPr>
                      <a:r>
                        <a:rPr sz="900" kern="0" spc="-20" dirty="0">
                          <a:solidFill>
                            <a:srgbClr val="231F20">
                              <a:alpha val="100000"/>
                            </a:srgbClr>
                          </a:solidFill>
                          <a:latin typeface="Arial" panose="020B0604020202020204"/>
                          <a:ea typeface="Arial" panose="020B0604020202020204"/>
                          <a:cs typeface="Arial" panose="020B0604020202020204"/>
                        </a:rPr>
                        <a:t>GND</a:t>
                      </a:r>
                      <a:endParaRPr sz="900" dirty="0">
                        <a:latin typeface="Arial" panose="020B0604020202020204"/>
                        <a:ea typeface="Arial" panose="020B0604020202020204"/>
                        <a:cs typeface="Arial" panose="020B0604020202020204"/>
                      </a:endParaRPr>
                    </a:p>
                  </a:txBody>
                  <a:tcPr marL="0" marR="0" marT="0" marB="0" vert="horz">
                    <a:lnL w="3175" cap="flat" cmpd="sng" algn="ctr">
                      <a:solidFill>
                        <a:srgbClr val="21294D"/>
                      </a:solidFill>
                      <a:prstDash val="solid"/>
                      <a:round/>
                      <a:headEnd type="none" w="med" len="med"/>
                      <a:tailEnd type="none" w="med" len="med"/>
                    </a:lnL>
                    <a:lnR w="6350" cap="flat" cmpd="sng" algn="ctr">
                      <a:solidFill>
                        <a:srgbClr val="21294D"/>
                      </a:solidFill>
                      <a:prstDash val="solid"/>
                      <a:round/>
                      <a:headEnd type="none" w="med" len="med"/>
                      <a:tailEnd type="none" w="med" len="med"/>
                    </a:lnR>
                    <a:lnT>
                      <a:noFill/>
                    </a:lnT>
                    <a:lnB>
                      <a:noFill/>
                    </a:lnB>
                  </a:tcPr>
                </a:tc>
                <a:tc>
                  <a:txBody>
                    <a:bodyPr/>
                    <a:p>
                      <a:pPr algn="l" rtl="0" eaLnBrk="0">
                        <a:lnSpc>
                          <a:spcPct val="109000"/>
                        </a:lnSpc>
                      </a:pPr>
                      <a:endParaRPr sz="500" dirty="0">
                        <a:latin typeface="Arial" panose="020B0604020202020204"/>
                        <a:ea typeface="Arial" panose="020B0604020202020204"/>
                        <a:cs typeface="Arial" panose="020B0604020202020204"/>
                      </a:endParaRPr>
                    </a:p>
                    <a:p>
                      <a:pPr marL="1379855" algn="l" rtl="0" eaLnBrk="0">
                        <a:lnSpc>
                          <a:spcPct val="77000"/>
                        </a:lnSpc>
                      </a:pPr>
                      <a:r>
                        <a:rPr sz="1400" kern="0" spc="-10" dirty="0">
                          <a:solidFill>
                            <a:srgbClr val="FFFFFF">
                              <a:alpha val="100000"/>
                            </a:srgbClr>
                          </a:solidFill>
                          <a:latin typeface="Arial Narrow" panose="020B0606020202030204"/>
                          <a:ea typeface="Arial Narrow" panose="020B0606020202030204"/>
                          <a:cs typeface="Arial Narrow" panose="020B0606020202030204"/>
                        </a:rPr>
                        <a:t>DESCRIPTION</a:t>
                      </a:r>
                      <a:endParaRPr sz="1400" dirty="0">
                        <a:latin typeface="Arial Narrow" panose="020B0606020202030204"/>
                        <a:ea typeface="Arial Narrow" panose="020B0606020202030204"/>
                        <a:cs typeface="Arial Narrow" panose="020B0606020202030204"/>
                      </a:endParaRPr>
                    </a:p>
                    <a:p>
                      <a:pPr marL="1722120" algn="l" rtl="0" eaLnBrk="0">
                        <a:lnSpc>
                          <a:spcPct val="76000"/>
                        </a:lnSpc>
                        <a:spcBef>
                          <a:spcPts val="1120"/>
                        </a:spcBef>
                      </a:pPr>
                      <a:r>
                        <a:rPr sz="900" kern="0" spc="-20" dirty="0">
                          <a:solidFill>
                            <a:srgbClr val="231F20">
                              <a:alpha val="100000"/>
                            </a:srgbClr>
                          </a:solidFill>
                          <a:latin typeface="Arial" panose="020B0604020202020204"/>
                          <a:ea typeface="Arial" panose="020B0604020202020204"/>
                          <a:cs typeface="Arial" panose="020B0604020202020204"/>
                        </a:rPr>
                        <a:t>+28V</a:t>
                      </a:r>
                      <a:endParaRPr sz="900" dirty="0">
                        <a:latin typeface="Arial" panose="020B0604020202020204"/>
                        <a:ea typeface="Arial" panose="020B0604020202020204"/>
                        <a:cs typeface="Arial" panose="020B0604020202020204"/>
                      </a:endParaRPr>
                    </a:p>
                    <a:p>
                      <a:pPr marL="1675130" algn="l" rtl="0" eaLnBrk="0">
                        <a:lnSpc>
                          <a:spcPct val="76000"/>
                        </a:lnSpc>
                        <a:spcBef>
                          <a:spcPts val="1235"/>
                        </a:spcBef>
                      </a:pPr>
                      <a:r>
                        <a:rPr sz="900" kern="0" spc="-10" dirty="0">
                          <a:solidFill>
                            <a:srgbClr val="231F20">
                              <a:alpha val="100000"/>
                            </a:srgbClr>
                          </a:solidFill>
                          <a:latin typeface="Arial" panose="020B0604020202020204"/>
                          <a:ea typeface="Arial" panose="020B0604020202020204"/>
                          <a:cs typeface="Arial" panose="020B0604020202020204"/>
                        </a:rPr>
                        <a:t>Ground</a:t>
                      </a:r>
                      <a:endParaRPr sz="900" dirty="0">
                        <a:latin typeface="Arial" panose="020B0604020202020204"/>
                        <a:ea typeface="Arial" panose="020B0604020202020204"/>
                        <a:cs typeface="Arial" panose="020B0604020202020204"/>
                      </a:endParaRPr>
                    </a:p>
                    <a:p>
                      <a:pPr algn="l" rtl="0" eaLnBrk="0">
                        <a:lnSpc>
                          <a:spcPct val="106000"/>
                        </a:lnSpc>
                      </a:pPr>
                      <a:endParaRPr sz="800" dirty="0">
                        <a:latin typeface="Arial" panose="020B0604020202020204"/>
                        <a:ea typeface="Arial" panose="020B0604020202020204"/>
                        <a:cs typeface="Arial" panose="020B0604020202020204"/>
                      </a:endParaRPr>
                    </a:p>
                    <a:p>
                      <a:pPr marL="1800860" algn="l" rtl="0" eaLnBrk="0">
                        <a:lnSpc>
                          <a:spcPct val="76000"/>
                        </a:lnSpc>
                        <a:spcBef>
                          <a:spcPts val="5"/>
                        </a:spcBef>
                      </a:pPr>
                      <a:r>
                        <a:rPr sz="900" kern="0" spc="-30" dirty="0">
                          <a:solidFill>
                            <a:srgbClr val="231F20">
                              <a:alpha val="100000"/>
                            </a:srgbClr>
                          </a:solidFill>
                          <a:latin typeface="Arial" panose="020B0604020202020204"/>
                          <a:ea typeface="Arial" panose="020B0604020202020204"/>
                          <a:cs typeface="Arial" panose="020B0604020202020204"/>
                        </a:rPr>
                        <a:t>NC</a:t>
                      </a:r>
                      <a:endParaRPr sz="900" dirty="0">
                        <a:latin typeface="Arial" panose="020B0604020202020204"/>
                        <a:ea typeface="Arial" panose="020B0604020202020204"/>
                        <a:cs typeface="Arial" panose="020B0604020202020204"/>
                      </a:endParaRPr>
                    </a:p>
                  </a:txBody>
                  <a:tcPr marL="0" marR="0" marT="0" marB="0" vert="horz">
                    <a:lnL w="6350" cap="flat" cmpd="sng" algn="ctr">
                      <a:solidFill>
                        <a:srgbClr val="21294D"/>
                      </a:solidFill>
                      <a:prstDash val="solid"/>
                      <a:round/>
                      <a:headEnd type="none" w="med" len="med"/>
                      <a:tailEnd type="none" w="med" len="med"/>
                    </a:lnL>
                    <a:lnR>
                      <a:noFill/>
                    </a:lnR>
                    <a:lnT>
                      <a:noFill/>
                    </a:lnT>
                    <a:lnB>
                      <a:noFill/>
                    </a:lnB>
                  </a:tcPr>
                </a:tc>
              </a:tr>
            </a:tbl>
          </a:graphicData>
        </a:graphic>
      </p:graphicFrame>
      <p:sp>
        <p:nvSpPr>
          <p:cNvPr id="442" name="textbox 442"/>
          <p:cNvSpPr/>
          <p:nvPr/>
        </p:nvSpPr>
        <p:spPr>
          <a:xfrm>
            <a:off x="3059709" y="2504593"/>
            <a:ext cx="3767454" cy="535305"/>
          </a:xfrm>
          <a:prstGeom prst="rect">
            <a:avLst/>
          </a:prstGeom>
          <a:solidFill>
            <a:srgbClr val="D1D2D4">
              <a:alpha val="100000"/>
            </a:srgbClr>
          </a:solidFill>
          <a:ln w="0" cap="flat">
            <a:noFill/>
            <a:prstDash val="solid"/>
            <a:miter lim="0"/>
          </a:ln>
        </p:spPr>
        <p:txBody>
          <a:bodyPr vert="horz" wrap="square" lIns="0" tIns="0" rIns="0" bIns="0"/>
          <a:p>
            <a:pPr algn="l" rtl="0" eaLnBrk="0">
              <a:lnSpc>
                <a:spcPct val="131000"/>
              </a:lnSpc>
            </a:pPr>
            <a:endParaRPr sz="1000" dirty="0">
              <a:latin typeface="Arial" panose="020B0604020202020204"/>
              <a:ea typeface="Arial" panose="020B0604020202020204"/>
              <a:cs typeface="Arial" panose="020B0604020202020204"/>
            </a:endParaRPr>
          </a:p>
          <a:p>
            <a:pPr marL="1056640" algn="l" rtl="0" eaLnBrk="0">
              <a:lnSpc>
                <a:spcPct val="79000"/>
              </a:lnSpc>
              <a:spcBef>
                <a:spcPts val="0"/>
              </a:spcBef>
            </a:pPr>
            <a:r>
              <a:rPr sz="900" kern="0" spc="0" dirty="0">
                <a:solidFill>
                  <a:srgbClr val="231F20">
                    <a:alpha val="100000"/>
                  </a:srgbClr>
                </a:solidFill>
                <a:latin typeface="Arial" panose="020B0604020202020204"/>
                <a:ea typeface="Arial" panose="020B0604020202020204"/>
                <a:cs typeface="Arial" panose="020B0604020202020204"/>
              </a:rPr>
              <a:t>Gain Control and</a:t>
            </a:r>
            <a:r>
              <a:rPr sz="900" kern="0" spc="40" dirty="0">
                <a:solidFill>
                  <a:srgbClr val="231F20">
                    <a:alpha val="100000"/>
                  </a:srgbClr>
                </a:solidFill>
                <a:latin typeface="Arial" panose="020B0604020202020204"/>
                <a:ea typeface="Arial" panose="020B0604020202020204"/>
                <a:cs typeface="Arial" panose="020B0604020202020204"/>
              </a:rPr>
              <a:t> </a:t>
            </a:r>
            <a:r>
              <a:rPr sz="900" kern="0" spc="0" dirty="0">
                <a:solidFill>
                  <a:srgbClr val="231F20">
                    <a:alpha val="100000"/>
                  </a:srgbClr>
                </a:solidFill>
                <a:latin typeface="Arial" panose="020B0604020202020204"/>
                <a:ea typeface="Arial" panose="020B0604020202020204"/>
                <a:cs typeface="Arial" panose="020B0604020202020204"/>
              </a:rPr>
              <a:t>See</a:t>
            </a:r>
            <a:r>
              <a:rPr sz="900" kern="0" spc="-10" dirty="0">
                <a:solidFill>
                  <a:srgbClr val="231F20">
                    <a:alpha val="100000"/>
                  </a:srgbClr>
                </a:solidFill>
                <a:latin typeface="Arial" panose="020B0604020202020204"/>
                <a:ea typeface="Arial" panose="020B0604020202020204"/>
                <a:cs typeface="Arial" panose="020B0604020202020204"/>
              </a:rPr>
              <a:t>p speed</a:t>
            </a:r>
            <a:r>
              <a:rPr sz="900" kern="0" spc="40" dirty="0">
                <a:solidFill>
                  <a:srgbClr val="231F20">
                    <a:alpha val="100000"/>
                  </a:srgbClr>
                </a:solidFill>
                <a:latin typeface="Arial" panose="020B0604020202020204"/>
                <a:ea typeface="Arial" panose="020B0604020202020204"/>
                <a:cs typeface="Arial" panose="020B0604020202020204"/>
              </a:rPr>
              <a:t> </a:t>
            </a:r>
            <a:r>
              <a:rPr sz="900" kern="0" spc="-10" dirty="0">
                <a:solidFill>
                  <a:srgbClr val="231F20">
                    <a:alpha val="100000"/>
                  </a:srgbClr>
                </a:solidFill>
                <a:latin typeface="Arial" panose="020B0604020202020204"/>
                <a:ea typeface="Arial" panose="020B0604020202020204"/>
                <a:cs typeface="Arial" panose="020B0604020202020204"/>
              </a:rPr>
              <a:t>Control</a:t>
            </a:r>
            <a:endParaRPr sz="900" dirty="0">
              <a:latin typeface="Arial" panose="020B0604020202020204"/>
              <a:ea typeface="Arial" panose="020B0604020202020204"/>
              <a:cs typeface="Arial" panose="020B0604020202020204"/>
            </a:endParaRPr>
          </a:p>
        </p:txBody>
      </p:sp>
      <p:sp>
        <p:nvSpPr>
          <p:cNvPr id="454" name="textbox 454"/>
          <p:cNvSpPr/>
          <p:nvPr/>
        </p:nvSpPr>
        <p:spPr>
          <a:xfrm>
            <a:off x="513579" y="3275633"/>
            <a:ext cx="3102610" cy="207645"/>
          </a:xfrm>
          <a:prstGeom prst="rect">
            <a:avLst/>
          </a:prstGeom>
          <a:noFill/>
          <a:ln w="0" cap="flat">
            <a:noFill/>
            <a:prstDash val="solid"/>
            <a:miter lim="0"/>
          </a:ln>
        </p:spPr>
        <p:txBody>
          <a:bodyPr vert="horz" wrap="square" lIns="0" tIns="0" rIns="0" bIns="0"/>
          <a:p>
            <a:pPr algn="l" rtl="0" eaLnBrk="0">
              <a:lnSpc>
                <a:spcPct val="88000"/>
              </a:lnSpc>
            </a:pPr>
            <a:endParaRPr sz="100" dirty="0">
              <a:latin typeface="Arial" panose="020B0604020202020204"/>
              <a:ea typeface="Arial" panose="020B0604020202020204"/>
              <a:cs typeface="Arial" panose="020B0604020202020204"/>
            </a:endParaRPr>
          </a:p>
          <a:p>
            <a:pPr marL="12700" algn="l" rtl="0" eaLnBrk="0">
              <a:lnSpc>
                <a:spcPct val="85000"/>
              </a:lnSpc>
            </a:pPr>
            <a:r>
              <a:rPr sz="1400" b="1" kern="0" spc="0" dirty="0">
                <a:solidFill>
                  <a:srgbClr val="231F20">
                    <a:alpha val="100000"/>
                  </a:srgbClr>
                </a:solidFill>
                <a:latin typeface="Arial" panose="020B0604020202020204"/>
                <a:ea typeface="Arial" panose="020B0604020202020204"/>
                <a:cs typeface="Arial" panose="020B0604020202020204"/>
              </a:rPr>
              <a:t>2. Outline</a:t>
            </a:r>
            <a:r>
              <a:rPr sz="1400" b="1" kern="0" spc="90" dirty="0">
                <a:solidFill>
                  <a:srgbClr val="231F20">
                    <a:alpha val="100000"/>
                  </a:srgbClr>
                </a:solidFill>
                <a:latin typeface="Arial" panose="020B0604020202020204"/>
                <a:ea typeface="Arial" panose="020B0604020202020204"/>
                <a:cs typeface="Arial" panose="020B0604020202020204"/>
              </a:rPr>
              <a:t> </a:t>
            </a:r>
            <a:r>
              <a:rPr sz="1400" b="1" kern="0" spc="0" dirty="0">
                <a:solidFill>
                  <a:srgbClr val="231F20">
                    <a:alpha val="100000"/>
                  </a:srgbClr>
                </a:solidFill>
                <a:latin typeface="Arial" panose="020B0604020202020204"/>
                <a:ea typeface="Arial" panose="020B0604020202020204"/>
                <a:cs typeface="Arial" panose="020B0604020202020204"/>
              </a:rPr>
              <a:t>Dimension</a:t>
            </a:r>
            <a:r>
              <a:rPr sz="1400" b="1" kern="0" spc="100" dirty="0">
                <a:solidFill>
                  <a:srgbClr val="231F20">
                    <a:alpha val="100000"/>
                  </a:srgbClr>
                </a:solidFill>
                <a:latin typeface="Arial" panose="020B0604020202020204"/>
                <a:ea typeface="Arial" panose="020B0604020202020204"/>
                <a:cs typeface="Arial" panose="020B0604020202020204"/>
              </a:rPr>
              <a:t> </a:t>
            </a:r>
            <a:r>
              <a:rPr sz="1400" b="1" kern="0" spc="0" dirty="0">
                <a:solidFill>
                  <a:srgbClr val="231F20">
                    <a:alpha val="100000"/>
                  </a:srgbClr>
                </a:solidFill>
                <a:latin typeface="Arial" panose="020B0604020202020204"/>
                <a:ea typeface="Arial" panose="020B0604020202020204"/>
                <a:cs typeface="Arial" panose="020B0604020202020204"/>
              </a:rPr>
              <a:t>Drawing </a:t>
            </a:r>
            <a:r>
              <a:rPr sz="900" kern="0" spc="0" dirty="0">
                <a:solidFill>
                  <a:srgbClr val="231F20">
                    <a:alpha val="100000"/>
                  </a:srgbClr>
                </a:solidFill>
                <a:latin typeface="Arial" panose="020B0604020202020204"/>
                <a:ea typeface="Arial" panose="020B0604020202020204"/>
                <a:cs typeface="Arial" panose="020B0604020202020204"/>
              </a:rPr>
              <a:t>(unit</a:t>
            </a:r>
            <a:r>
              <a:rPr sz="900" kern="0" spc="-10" dirty="0">
                <a:solidFill>
                  <a:srgbClr val="231F20">
                    <a:alpha val="100000"/>
                  </a:srgbClr>
                </a:solidFill>
                <a:latin typeface="Arial" panose="020B0604020202020204"/>
                <a:ea typeface="Arial" panose="020B0604020202020204"/>
                <a:cs typeface="Arial" panose="020B0604020202020204"/>
              </a:rPr>
              <a:t>:mm)</a:t>
            </a:r>
            <a:endParaRPr sz="900" dirty="0">
              <a:latin typeface="Arial" panose="020B0604020202020204"/>
              <a:ea typeface="Arial" panose="020B0604020202020204"/>
              <a:cs typeface="Arial" panose="020B0604020202020204"/>
            </a:endParaRPr>
          </a:p>
        </p:txBody>
      </p:sp>
      <p:sp>
        <p:nvSpPr>
          <p:cNvPr id="460" name="textbox 460"/>
          <p:cNvSpPr/>
          <p:nvPr/>
        </p:nvSpPr>
        <p:spPr>
          <a:xfrm>
            <a:off x="460595" y="583067"/>
            <a:ext cx="2067560" cy="233679"/>
          </a:xfrm>
          <a:prstGeom prst="rect">
            <a:avLst/>
          </a:prstGeom>
          <a:noFill/>
          <a:ln w="0" cap="flat">
            <a:noFill/>
            <a:prstDash val="solid"/>
            <a:miter lim="0"/>
          </a:ln>
        </p:spPr>
        <p:txBody>
          <a:bodyPr vert="horz" wrap="square" lIns="0" tIns="0" rIns="0" bIns="0"/>
          <a:p>
            <a:pPr algn="l" rtl="0" eaLnBrk="0">
              <a:lnSpc>
                <a:spcPct val="83000"/>
              </a:lnSpc>
            </a:pPr>
            <a:endParaRPr sz="100" dirty="0">
              <a:latin typeface="Arial" panose="020B0604020202020204"/>
              <a:ea typeface="Arial" panose="020B0604020202020204"/>
              <a:cs typeface="Arial" panose="020B0604020202020204"/>
            </a:endParaRPr>
          </a:p>
          <a:p>
            <a:pPr marL="12700" algn="l" rtl="0" eaLnBrk="0">
              <a:lnSpc>
                <a:spcPts val="1640"/>
              </a:lnSpc>
            </a:pPr>
            <a:r>
              <a:rPr sz="1200" kern="0" spc="-10" dirty="0">
                <a:solidFill>
                  <a:srgbClr val="21294D">
                    <a:alpha val="100000"/>
                  </a:srgbClr>
                </a:solidFill>
                <a:latin typeface="Arial" panose="020B0604020202020204"/>
                <a:ea typeface="Arial" panose="020B0604020202020204"/>
                <a:cs typeface="Arial" panose="020B0604020202020204"/>
              </a:rPr>
              <a:t>1.4</a:t>
            </a:r>
            <a:r>
              <a:rPr sz="1200" kern="0" spc="80" dirty="0">
                <a:solidFill>
                  <a:srgbClr val="21294D">
                    <a:alpha val="100000"/>
                  </a:srgbClr>
                </a:solidFill>
                <a:latin typeface="Arial" panose="020B0604020202020204"/>
                <a:ea typeface="Arial" panose="020B0604020202020204"/>
                <a:cs typeface="Arial" panose="020B0604020202020204"/>
              </a:rPr>
              <a:t> </a:t>
            </a:r>
            <a:r>
              <a:rPr sz="1200" kern="0" spc="-10" dirty="0">
                <a:solidFill>
                  <a:srgbClr val="21294D">
                    <a:alpha val="100000"/>
                  </a:srgbClr>
                </a:solidFill>
                <a:latin typeface="Arial" panose="020B0604020202020204"/>
                <a:ea typeface="Arial" panose="020B0604020202020204"/>
                <a:cs typeface="Arial" panose="020B0604020202020204"/>
              </a:rPr>
              <a:t>DSUB 2W2 male</a:t>
            </a:r>
            <a:r>
              <a:rPr sz="1200" kern="0" spc="40" dirty="0">
                <a:solidFill>
                  <a:srgbClr val="21294D">
                    <a:alpha val="100000"/>
                  </a:srgbClr>
                </a:solidFill>
                <a:latin typeface="Arial" panose="020B0604020202020204"/>
                <a:ea typeface="Arial" panose="020B0604020202020204"/>
                <a:cs typeface="Arial" panose="020B0604020202020204"/>
              </a:rPr>
              <a:t> </a:t>
            </a:r>
            <a:r>
              <a:rPr sz="1200" kern="0" spc="-10" dirty="0">
                <a:solidFill>
                  <a:srgbClr val="21294D">
                    <a:alpha val="100000"/>
                  </a:srgbClr>
                </a:solidFill>
                <a:latin typeface="Arial" panose="020B0604020202020204"/>
                <a:ea typeface="Arial" panose="020B0604020202020204"/>
                <a:cs typeface="Arial" panose="020B0604020202020204"/>
              </a:rPr>
              <a:t>definition</a:t>
            </a:r>
            <a:endParaRPr sz="1200" dirty="0">
              <a:latin typeface="Arial" panose="020B0604020202020204"/>
              <a:ea typeface="Arial" panose="020B0604020202020204"/>
              <a:cs typeface="Arial" panose="020B0604020202020204"/>
            </a:endParaRPr>
          </a:p>
        </p:txBody>
      </p:sp>
      <p:pic>
        <p:nvPicPr>
          <p:cNvPr id="736" name="picture 736"/>
          <p:cNvPicPr>
            <a:picLocks noChangeAspect="1"/>
          </p:cNvPicPr>
          <p:nvPr/>
        </p:nvPicPr>
        <p:blipFill>
          <a:blip r:embed="rId3"/>
          <a:stretch>
            <a:fillRect/>
          </a:stretch>
        </p:blipFill>
        <p:spPr>
          <a:xfrm rot="21600000">
            <a:off x="192238" y="539985"/>
            <a:ext cx="7094709" cy="6596"/>
          </a:xfrm>
          <a:prstGeom prst="rect">
            <a:avLst/>
          </a:prstGeom>
        </p:spPr>
      </p:pic>
      <p:pic>
        <p:nvPicPr>
          <p:cNvPr id="670" name="picture 670"/>
          <p:cNvPicPr>
            <a:picLocks noChangeAspect="1"/>
          </p:cNvPicPr>
          <p:nvPr/>
        </p:nvPicPr>
        <p:blipFill>
          <a:blip r:embed="rId4"/>
          <a:stretch>
            <a:fillRect/>
          </a:stretch>
        </p:blipFill>
        <p:spPr>
          <a:xfrm rot="21600000">
            <a:off x="263985" y="9719952"/>
            <a:ext cx="7094709" cy="10501"/>
          </a:xfrm>
          <a:prstGeom prst="rect">
            <a:avLst/>
          </a:prstGeom>
        </p:spPr>
      </p:pic>
      <p:sp>
        <p:nvSpPr>
          <p:cNvPr id="2" name="文本框 1"/>
          <p:cNvSpPr txBox="1"/>
          <p:nvPr/>
        </p:nvSpPr>
        <p:spPr>
          <a:xfrm>
            <a:off x="577215" y="9781858"/>
            <a:ext cx="5080000" cy="275590"/>
          </a:xfrm>
          <a:prstGeom prst="rect">
            <a:avLst/>
          </a:prstGeom>
        </p:spPr>
        <p:txBody>
          <a:bodyPr>
            <a:spAutoFit/>
          </a:bodyPr>
          <a:p>
            <a:pPr algn="ctr"/>
            <a:r>
              <a:rPr lang="zh-CN" altLang="en-US" sz="1200" b="1">
                <a:solidFill>
                  <a:schemeClr val="tx1"/>
                </a:solidFill>
                <a:latin typeface="微软雅黑" panose="020B0503020204020204" charset="-122"/>
                <a:ea typeface="微软雅黑" panose="020B0503020204020204" charset="-122"/>
              </a:rPr>
              <a:t>南京市雨花区软件大道</a:t>
            </a:r>
            <a:r>
              <a:rPr lang="en-US" altLang="zh-CN" sz="1200" b="1">
                <a:solidFill>
                  <a:schemeClr val="tx1"/>
                </a:solidFill>
                <a:latin typeface="微软雅黑" panose="020B0503020204020204" charset="-122"/>
                <a:ea typeface="微软雅黑" panose="020B0503020204020204" charset="-122"/>
              </a:rPr>
              <a:t>180</a:t>
            </a:r>
            <a:r>
              <a:rPr lang="zh-CN" altLang="en-US" sz="1200" b="1">
                <a:solidFill>
                  <a:schemeClr val="tx1"/>
                </a:solidFill>
                <a:latin typeface="微软雅黑" panose="020B0503020204020204" charset="-122"/>
                <a:ea typeface="微软雅黑" panose="020B0503020204020204" charset="-122"/>
              </a:rPr>
              <a:t>号大数据产业基地</a:t>
            </a:r>
            <a:r>
              <a:rPr lang="en-US" altLang="zh-CN" sz="1200" b="1">
                <a:solidFill>
                  <a:schemeClr val="tx1"/>
                </a:solidFill>
                <a:latin typeface="微软雅黑" panose="020B0503020204020204" charset="-122"/>
                <a:ea typeface="微软雅黑" panose="020B0503020204020204" charset="-122"/>
              </a:rPr>
              <a:t>2</a:t>
            </a:r>
            <a:r>
              <a:rPr lang="zh-CN" altLang="en-US" sz="1200" b="1">
                <a:solidFill>
                  <a:schemeClr val="tx1"/>
                </a:solidFill>
                <a:latin typeface="微软雅黑" panose="020B0503020204020204" charset="-122"/>
                <a:ea typeface="微软雅黑" panose="020B0503020204020204" charset="-122"/>
              </a:rPr>
              <a:t>栋</a:t>
            </a:r>
            <a:endParaRPr lang="zh-CN" altLang="en-US" sz="1200" b="1">
              <a:solidFill>
                <a:schemeClr val="tx1"/>
              </a:solidFill>
              <a:latin typeface="微软雅黑" panose="020B0503020204020204" charset="-122"/>
              <a:ea typeface="微软雅黑" panose="020B0503020204020204" charset="-122"/>
            </a:endParaRPr>
          </a:p>
        </p:txBody>
      </p:sp>
      <p:pic>
        <p:nvPicPr>
          <p:cNvPr id="4" name="图片 3" descr="定位标志"/>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160145" y="9782175"/>
            <a:ext cx="204470" cy="204470"/>
          </a:xfrm>
          <a:prstGeom prst="rect">
            <a:avLst/>
          </a:prstGeom>
        </p:spPr>
      </p:pic>
      <p:pic>
        <p:nvPicPr>
          <p:cNvPr id="5" name="图片 4" descr="电话"/>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4900930" y="9832340"/>
            <a:ext cx="186690" cy="186690"/>
          </a:xfrm>
          <a:prstGeom prst="rect">
            <a:avLst/>
          </a:prstGeom>
        </p:spPr>
      </p:pic>
      <p:sp>
        <p:nvSpPr>
          <p:cNvPr id="6" name="文本框 5"/>
          <p:cNvSpPr txBox="1"/>
          <p:nvPr/>
        </p:nvSpPr>
        <p:spPr>
          <a:xfrm>
            <a:off x="5072380" y="9782175"/>
            <a:ext cx="1979930" cy="282575"/>
          </a:xfrm>
          <a:prstGeom prst="rect">
            <a:avLst/>
          </a:prstGeom>
        </p:spPr>
        <p:txBody>
          <a:bodyPr>
            <a:noAutofit/>
          </a:bodyPr>
          <a:p>
            <a:r>
              <a:rPr lang="en-US" altLang="zh-CN" sz="1200" b="1">
                <a:solidFill>
                  <a:schemeClr val="tx1"/>
                </a:solidFill>
                <a:latin typeface="微软雅黑" panose="020B0503020204020204" charset="-122"/>
                <a:ea typeface="微软雅黑" panose="020B0503020204020204" charset="-122"/>
              </a:rPr>
              <a:t>+86-13951873509</a:t>
            </a:r>
            <a:endParaRPr lang="en-US" altLang="zh-CN" sz="1200" b="1">
              <a:solidFill>
                <a:schemeClr val="tx1"/>
              </a:solidFill>
              <a:latin typeface="微软雅黑" panose="020B0503020204020204" charset="-122"/>
              <a:ea typeface="微软雅黑" panose="020B0503020204020204" charset="-122"/>
            </a:endParaRPr>
          </a:p>
        </p:txBody>
      </p:sp>
      <p:pic>
        <p:nvPicPr>
          <p:cNvPr id="7" name="图片 6" descr="网页"/>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1165225" y="10027920"/>
            <a:ext cx="192405" cy="192405"/>
          </a:xfrm>
          <a:prstGeom prst="rect">
            <a:avLst/>
          </a:prstGeom>
        </p:spPr>
      </p:pic>
      <p:sp>
        <p:nvSpPr>
          <p:cNvPr id="8" name="文本框 7"/>
          <p:cNvSpPr txBox="1"/>
          <p:nvPr/>
        </p:nvSpPr>
        <p:spPr>
          <a:xfrm>
            <a:off x="1342390" y="9980613"/>
            <a:ext cx="5080000" cy="275590"/>
          </a:xfrm>
          <a:prstGeom prst="rect">
            <a:avLst/>
          </a:prstGeom>
        </p:spPr>
        <p:txBody>
          <a:bodyPr>
            <a:spAutoFit/>
          </a:bodyPr>
          <a:p>
            <a:r>
              <a:rPr lang="en-US" altLang="zh-CN" sz="1200" b="1">
                <a:solidFill>
                  <a:schemeClr val="tx1"/>
                </a:solidFill>
                <a:latin typeface="微软雅黑" panose="020B0503020204020204" charset="-122"/>
                <a:ea typeface="微软雅黑" panose="020B0503020204020204" charset="-122"/>
              </a:rPr>
              <a:t>https://www.shinewave-tech.com</a:t>
            </a:r>
            <a:endParaRPr lang="en-US" altLang="zh-CN" sz="1200" b="1">
              <a:solidFill>
                <a:schemeClr val="tx1"/>
              </a:solidFill>
              <a:latin typeface="微软雅黑" panose="020B0503020204020204" charset="-122"/>
              <a:ea typeface="微软雅黑" panose="020B0503020204020204" charset="-122"/>
            </a:endParaRPr>
          </a:p>
        </p:txBody>
      </p:sp>
      <p:pic>
        <p:nvPicPr>
          <p:cNvPr id="9" name="图片 8" descr="信息"/>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4202430" y="9991090"/>
            <a:ext cx="239395" cy="239395"/>
          </a:xfrm>
          <a:prstGeom prst="rect">
            <a:avLst/>
          </a:prstGeom>
        </p:spPr>
      </p:pic>
      <p:sp>
        <p:nvSpPr>
          <p:cNvPr id="10" name="文本框 9"/>
          <p:cNvSpPr txBox="1"/>
          <p:nvPr/>
        </p:nvSpPr>
        <p:spPr>
          <a:xfrm>
            <a:off x="4426585" y="9980930"/>
            <a:ext cx="2519680" cy="282575"/>
          </a:xfrm>
          <a:prstGeom prst="rect">
            <a:avLst/>
          </a:prstGeom>
        </p:spPr>
        <p:txBody>
          <a:bodyPr>
            <a:noAutofit/>
          </a:bodyPr>
          <a:p>
            <a:pPr marL="0" indent="0">
              <a:spcBef>
                <a:spcPct val="0"/>
              </a:spcBef>
              <a:spcAft>
                <a:spcPct val="0"/>
              </a:spcAft>
            </a:pPr>
            <a:r>
              <a:rPr lang="en-US" altLang="zh-CN" sz="1200" b="1" i="0">
                <a:solidFill>
                  <a:schemeClr val="tx1"/>
                </a:solidFill>
                <a:latin typeface="微软雅黑" panose="020B0503020204020204" charset="-122"/>
                <a:ea typeface="微软雅黑" panose="020B0503020204020204" charset="-122"/>
              </a:rPr>
              <a:t>info@shinewave-tech.com</a:t>
            </a:r>
            <a:endParaRPr lang="en-US" altLang="zh-CN" sz="1200" b="1" i="0">
              <a:solidFill>
                <a:schemeClr val="tx1"/>
              </a:solidFill>
              <a:latin typeface="微软雅黑" panose="020B0503020204020204" charset="-122"/>
              <a:ea typeface="微软雅黑" panose="020B0503020204020204" charset="-122"/>
            </a:endParaRPr>
          </a:p>
        </p:txBody>
      </p:sp>
      <p:pic>
        <p:nvPicPr>
          <p:cNvPr id="13" name="图片 12" descr="SWT公司logo-透明"/>
          <p:cNvPicPr>
            <a:picLocks noChangeAspect="1"/>
          </p:cNvPicPr>
          <p:nvPr/>
        </p:nvPicPr>
        <p:blipFill>
          <a:blip r:embed="rId13"/>
          <a:stretch>
            <a:fillRect/>
          </a:stretch>
        </p:blipFill>
        <p:spPr>
          <a:xfrm>
            <a:off x="281305" y="9782175"/>
            <a:ext cx="744220" cy="434975"/>
          </a:xfrm>
          <a:prstGeom prst="rect">
            <a:avLst/>
          </a:prstGeom>
        </p:spPr>
      </p:pic>
      <p:sp>
        <p:nvSpPr>
          <p:cNvPr id="22" name="文本框 21"/>
          <p:cNvSpPr txBox="1"/>
          <p:nvPr/>
        </p:nvSpPr>
        <p:spPr>
          <a:xfrm>
            <a:off x="0" y="57150"/>
            <a:ext cx="7559675" cy="460375"/>
          </a:xfrm>
          <a:prstGeom prst="rect">
            <a:avLst/>
          </a:prstGeom>
        </p:spPr>
        <p:txBody>
          <a:bodyPr wrap="square">
            <a:spAutoFit/>
          </a:bodyPr>
          <a:p>
            <a:pPr marL="0" indent="0" algn="ctr">
              <a:lnSpc>
                <a:spcPts val="1440"/>
              </a:lnSpc>
              <a:spcBef>
                <a:spcPct val="0"/>
              </a:spcBef>
              <a:spcAft>
                <a:spcPct val="0"/>
              </a:spcAft>
            </a:pPr>
            <a:r>
              <a:rPr lang="zh-CN" altLang="en-US" sz="1600" b="1">
                <a:solidFill>
                  <a:schemeClr val="tx1"/>
                </a:solidFill>
              </a:rPr>
              <a:t>本图册为代表性规格产品，如需定制，可随时联系我司业务人员。</a:t>
            </a:r>
            <a:endParaRPr lang="zh-CN" altLang="en-US" sz="1600" b="1">
              <a:solidFill>
                <a:schemeClr val="tx1"/>
              </a:solidFill>
            </a:endParaRPr>
          </a:p>
          <a:p>
            <a:pPr marL="0" indent="0" algn="ctr">
              <a:lnSpc>
                <a:spcPts val="1440"/>
              </a:lnSpc>
              <a:spcBef>
                <a:spcPct val="0"/>
              </a:spcBef>
              <a:spcAft>
                <a:spcPct val="0"/>
              </a:spcAft>
            </a:pPr>
            <a:r>
              <a:rPr lang="en-US" altLang="zh-CN" sz="1200" b="1">
                <a:solidFill>
                  <a:srgbClr val="1F2329"/>
                </a:solidFill>
              </a:rPr>
              <a:t>This catalog features representative products. For customization, please contact our sales team.</a:t>
            </a:r>
            <a:endParaRPr lang="en-US" altLang="zh-CN" sz="1200" b="1">
              <a:solidFill>
                <a:srgbClr val="1F2329"/>
              </a:solidFill>
            </a:endParaRP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344" name="picture 344"/>
          <p:cNvPicPr>
            <a:picLocks noChangeAspect="1"/>
          </p:cNvPicPr>
          <p:nvPr/>
        </p:nvPicPr>
        <p:blipFill>
          <a:blip r:embed="rId1"/>
          <a:stretch>
            <a:fillRect/>
          </a:stretch>
        </p:blipFill>
        <p:spPr>
          <a:xfrm rot="21600000">
            <a:off x="397725" y="4126725"/>
            <a:ext cx="6370015" cy="2006549"/>
          </a:xfrm>
          <a:prstGeom prst="rect">
            <a:avLst/>
          </a:prstGeom>
        </p:spPr>
      </p:pic>
      <p:pic>
        <p:nvPicPr>
          <p:cNvPr id="346" name="picture 346"/>
          <p:cNvPicPr>
            <a:picLocks noChangeAspect="1"/>
          </p:cNvPicPr>
          <p:nvPr/>
        </p:nvPicPr>
        <p:blipFill>
          <a:blip r:embed="rId2"/>
          <a:stretch>
            <a:fillRect/>
          </a:stretch>
        </p:blipFill>
        <p:spPr>
          <a:xfrm rot="21600000">
            <a:off x="397725" y="6360109"/>
            <a:ext cx="6370015" cy="1204543"/>
          </a:xfrm>
          <a:prstGeom prst="rect">
            <a:avLst/>
          </a:prstGeom>
        </p:spPr>
      </p:pic>
      <p:sp>
        <p:nvSpPr>
          <p:cNvPr id="348" name="textbox 348"/>
          <p:cNvSpPr/>
          <p:nvPr/>
        </p:nvSpPr>
        <p:spPr>
          <a:xfrm>
            <a:off x="192227" y="576225"/>
            <a:ext cx="7094855" cy="721994"/>
          </a:xfrm>
          <a:prstGeom prst="rect">
            <a:avLst/>
          </a:prstGeom>
          <a:solidFill>
            <a:srgbClr val="E6E7E9">
              <a:alpha val="100000"/>
            </a:srgbClr>
          </a:solidFill>
          <a:ln w="0" cap="flat">
            <a:noFill/>
            <a:prstDash val="solid"/>
            <a:miter lim="0"/>
          </a:ln>
        </p:spPr>
        <p:txBody>
          <a:bodyPr vert="horz" wrap="square" lIns="0" tIns="0" rIns="0" bIns="0"/>
          <a:p>
            <a:pPr algn="l" rtl="0" eaLnBrk="0">
              <a:lnSpc>
                <a:spcPct val="105000"/>
              </a:lnSpc>
            </a:pPr>
            <a:endParaRPr sz="600" dirty="0">
              <a:latin typeface="Arial" panose="020B0604020202020204"/>
              <a:ea typeface="Arial" panose="020B0604020202020204"/>
              <a:cs typeface="Arial" panose="020B0604020202020204"/>
            </a:endParaRPr>
          </a:p>
          <a:p>
            <a:pPr marL="393700" algn="l" rtl="0" eaLnBrk="0">
              <a:lnSpc>
                <a:spcPct val="75000"/>
              </a:lnSpc>
              <a:spcBef>
                <a:spcPts val="5"/>
              </a:spcBef>
            </a:pPr>
            <a:r>
              <a:rPr sz="1200" b="1" kern="0" spc="0" dirty="0">
                <a:solidFill>
                  <a:srgbClr val="231F20">
                    <a:alpha val="100000"/>
                  </a:srgbClr>
                </a:solidFill>
                <a:latin typeface="Arial" panose="020B0604020202020204"/>
                <a:ea typeface="Arial" panose="020B0604020202020204"/>
                <a:cs typeface="Arial" panose="020B0604020202020204"/>
              </a:rPr>
              <a:t>Jammer Mod</a:t>
            </a:r>
            <a:r>
              <a:rPr sz="1200" b="1" kern="0" spc="-10" dirty="0">
                <a:solidFill>
                  <a:srgbClr val="231F20">
                    <a:alpha val="100000"/>
                  </a:srgbClr>
                </a:solidFill>
                <a:latin typeface="Arial" panose="020B0604020202020204"/>
                <a:ea typeface="Arial" panose="020B0604020202020204"/>
                <a:cs typeface="Arial" panose="020B0604020202020204"/>
              </a:rPr>
              <a:t>ule</a:t>
            </a:r>
            <a:endParaRPr sz="1200" dirty="0">
              <a:latin typeface="Arial" panose="020B0604020202020204"/>
              <a:ea typeface="Arial" panose="020B0604020202020204"/>
              <a:cs typeface="Arial" panose="020B0604020202020204"/>
            </a:endParaRPr>
          </a:p>
          <a:p>
            <a:pPr marL="407670" algn="l" rtl="0" eaLnBrk="0">
              <a:lnSpc>
                <a:spcPts val="885"/>
              </a:lnSpc>
              <a:spcBef>
                <a:spcPts val="365"/>
              </a:spcBef>
            </a:pPr>
            <a:r>
              <a:rPr sz="1200" kern="0" spc="0" dirty="0">
                <a:solidFill>
                  <a:srgbClr val="231F20">
                    <a:alpha val="100000"/>
                  </a:srgbClr>
                </a:solidFill>
                <a:latin typeface="Arial" panose="020B0604020202020204"/>
                <a:ea typeface="Arial" panose="020B0604020202020204"/>
                <a:cs typeface="Arial" panose="020B0604020202020204"/>
              </a:rPr>
              <a:t>2.4-2.5GHz</a:t>
            </a:r>
            <a:r>
              <a:rPr sz="1200" kern="0" spc="130" dirty="0">
                <a:solidFill>
                  <a:srgbClr val="231F20">
                    <a:alpha val="100000"/>
                  </a:srgbClr>
                </a:solidFill>
                <a:latin typeface="Arial" panose="020B0604020202020204"/>
                <a:ea typeface="Arial" panose="020B0604020202020204"/>
                <a:cs typeface="Arial" panose="020B0604020202020204"/>
              </a:rPr>
              <a:t> </a:t>
            </a:r>
            <a:r>
              <a:rPr sz="1200" kern="0" spc="0" dirty="0">
                <a:solidFill>
                  <a:srgbClr val="231F20">
                    <a:alpha val="100000"/>
                  </a:srgbClr>
                </a:solidFill>
                <a:latin typeface="Arial" panose="020B0604020202020204"/>
                <a:ea typeface="Arial" panose="020B0604020202020204"/>
                <a:cs typeface="Arial" panose="020B0604020202020204"/>
              </a:rPr>
              <a:t>10</a:t>
            </a:r>
            <a:r>
              <a:rPr sz="1200" kern="0" spc="-10" dirty="0">
                <a:solidFill>
                  <a:srgbClr val="231F20">
                    <a:alpha val="100000"/>
                  </a:srgbClr>
                </a:solidFill>
                <a:latin typeface="Arial" panose="020B0604020202020204"/>
                <a:ea typeface="Arial" panose="020B0604020202020204"/>
                <a:cs typeface="Arial" panose="020B0604020202020204"/>
              </a:rPr>
              <a:t>0W  Jammer module</a:t>
            </a:r>
            <a:endParaRPr sz="1200" dirty="0">
              <a:latin typeface="Arial" panose="020B0604020202020204"/>
              <a:ea typeface="Arial" panose="020B0604020202020204"/>
              <a:cs typeface="Arial" panose="020B0604020202020204"/>
            </a:endParaRPr>
          </a:p>
          <a:p>
            <a:pPr marL="402590" algn="l" rtl="0" eaLnBrk="0">
              <a:lnSpc>
                <a:spcPts val="1895"/>
              </a:lnSpc>
            </a:pPr>
            <a:r>
              <a:rPr sz="1200" kern="0" spc="0" dirty="0">
                <a:solidFill>
                  <a:srgbClr val="231F20">
                    <a:alpha val="100000"/>
                  </a:srgbClr>
                </a:solidFill>
                <a:latin typeface="Arial" panose="020B0604020202020204"/>
                <a:ea typeface="Arial" panose="020B0604020202020204"/>
                <a:cs typeface="Arial" panose="020B0604020202020204"/>
              </a:rPr>
              <a:t>Model: SW-PS-2</a:t>
            </a:r>
            <a:r>
              <a:rPr sz="1200" kern="0" spc="-10" dirty="0">
                <a:solidFill>
                  <a:srgbClr val="231F20">
                    <a:alpha val="100000"/>
                  </a:srgbClr>
                </a:solidFill>
                <a:latin typeface="Arial" panose="020B0604020202020204"/>
                <a:ea typeface="Arial" panose="020B0604020202020204"/>
                <a:cs typeface="Arial" panose="020B0604020202020204"/>
              </a:rPr>
              <a:t>4002500-50C</a:t>
            </a:r>
            <a:endParaRPr sz="1200" dirty="0">
              <a:latin typeface="Arial" panose="020B0604020202020204"/>
              <a:ea typeface="Arial" panose="020B0604020202020204"/>
              <a:cs typeface="Arial" panose="020B0604020202020204"/>
            </a:endParaRPr>
          </a:p>
        </p:txBody>
      </p:sp>
      <p:graphicFrame>
        <p:nvGraphicFramePr>
          <p:cNvPr id="350" name="table 350"/>
          <p:cNvGraphicFramePr>
            <a:graphicFrameLocks noGrp="1"/>
          </p:cNvGraphicFramePr>
          <p:nvPr/>
        </p:nvGraphicFramePr>
        <p:xfrm>
          <a:off x="3509225" y="4187165"/>
          <a:ext cx="2505710" cy="1945640"/>
        </p:xfrm>
        <a:graphic>
          <a:graphicData uri="http://schemas.openxmlformats.org/drawingml/2006/table">
            <a:tbl>
              <a:tblPr/>
              <a:tblGrid>
                <a:gridCol w="1252855"/>
                <a:gridCol w="1252855"/>
              </a:tblGrid>
              <a:tr h="1945639">
                <a:tc>
                  <a:txBody>
                    <a:bodyPr/>
                    <a:p>
                      <a:pPr algn="l" rtl="0" eaLnBrk="0">
                        <a:lnSpc>
                          <a:spcPct val="17000"/>
                        </a:lnSpc>
                      </a:pPr>
                      <a:endParaRPr sz="100" dirty="0">
                        <a:latin typeface="Arial" panose="020B0604020202020204"/>
                        <a:ea typeface="Arial" panose="020B0604020202020204"/>
                        <a:cs typeface="Arial" panose="020B0604020202020204"/>
                      </a:endParaRPr>
                    </a:p>
                    <a:p>
                      <a:pPr marL="497205" algn="l" rtl="0" eaLnBrk="0">
                        <a:lnSpc>
                          <a:spcPct val="75000"/>
                        </a:lnSpc>
                      </a:pPr>
                      <a:r>
                        <a:rPr sz="900" kern="0" spc="-10" dirty="0">
                          <a:solidFill>
                            <a:srgbClr val="FFFFFF">
                              <a:alpha val="100000"/>
                            </a:srgbClr>
                          </a:solidFill>
                          <a:latin typeface="Arial" panose="020B0604020202020204"/>
                          <a:ea typeface="Arial" panose="020B0604020202020204"/>
                          <a:cs typeface="Arial" panose="020B0604020202020204"/>
                        </a:rPr>
                        <a:t>TYP.</a:t>
                      </a:r>
                      <a:endParaRPr sz="900" dirty="0">
                        <a:latin typeface="Arial" panose="020B0604020202020204"/>
                        <a:ea typeface="Arial" panose="020B0604020202020204"/>
                        <a:cs typeface="Arial" panose="020B0604020202020204"/>
                      </a:endParaRPr>
                    </a:p>
                    <a:p>
                      <a:pPr algn="l" rtl="0" eaLnBrk="0">
                        <a:lnSpc>
                          <a:spcPct val="176000"/>
                        </a:lnSpc>
                      </a:pPr>
                      <a:endParaRPr sz="1000" dirty="0">
                        <a:latin typeface="Arial" panose="020B0604020202020204"/>
                        <a:ea typeface="Arial" panose="020B0604020202020204"/>
                        <a:cs typeface="Arial" panose="020B0604020202020204"/>
                      </a:endParaRPr>
                    </a:p>
                    <a:p>
                      <a:pPr marL="547370" algn="l" rtl="0" eaLnBrk="0">
                        <a:lnSpc>
                          <a:spcPts val="1230"/>
                        </a:lnSpc>
                        <a:spcBef>
                          <a:spcPts val="280"/>
                        </a:spcBef>
                      </a:pPr>
                      <a:r>
                        <a:rPr sz="900" kern="0" spc="-10" dirty="0">
                          <a:solidFill>
                            <a:srgbClr val="231F20">
                              <a:alpha val="100000"/>
                            </a:srgbClr>
                          </a:solidFill>
                          <a:latin typeface="Arial" panose="020B0604020202020204"/>
                          <a:ea typeface="Arial" panose="020B0604020202020204"/>
                          <a:cs typeface="Arial" panose="020B0604020202020204"/>
                        </a:rPr>
                        <a:t>0</a:t>
                      </a:r>
                      <a:endParaRPr sz="900" dirty="0">
                        <a:latin typeface="Arial" panose="020B0604020202020204"/>
                        <a:ea typeface="Arial" panose="020B0604020202020204"/>
                        <a:cs typeface="Arial" panose="020B0604020202020204"/>
                      </a:endParaRPr>
                    </a:p>
                    <a:p>
                      <a:pPr marL="547370" algn="l" rtl="0" eaLnBrk="0">
                        <a:lnSpc>
                          <a:spcPts val="1230"/>
                        </a:lnSpc>
                        <a:spcBef>
                          <a:spcPts val="535"/>
                        </a:spcBef>
                      </a:pPr>
                      <a:r>
                        <a:rPr sz="900" kern="0" spc="-20" dirty="0">
                          <a:solidFill>
                            <a:srgbClr val="231F20">
                              <a:alpha val="100000"/>
                            </a:srgbClr>
                          </a:solidFill>
                          <a:latin typeface="Arial" panose="020B0604020202020204"/>
                          <a:ea typeface="Arial" panose="020B0604020202020204"/>
                          <a:cs typeface="Arial" panose="020B0604020202020204"/>
                        </a:rPr>
                        <a:t>50</a:t>
                      </a:r>
                      <a:endParaRPr sz="900" dirty="0">
                        <a:latin typeface="Arial" panose="020B0604020202020204"/>
                        <a:ea typeface="Arial" panose="020B0604020202020204"/>
                        <a:cs typeface="Arial" panose="020B0604020202020204"/>
                      </a:endParaRPr>
                    </a:p>
                    <a:p>
                      <a:pPr marL="499745" algn="l" rtl="0" eaLnBrk="0">
                        <a:lnSpc>
                          <a:spcPts val="1230"/>
                        </a:lnSpc>
                        <a:spcBef>
                          <a:spcPts val="390"/>
                        </a:spcBef>
                      </a:pPr>
                      <a:r>
                        <a:rPr sz="900" kern="0" spc="-10" dirty="0">
                          <a:solidFill>
                            <a:srgbClr val="231F20">
                              <a:alpha val="100000"/>
                            </a:srgbClr>
                          </a:solidFill>
                          <a:latin typeface="Arial" panose="020B0604020202020204"/>
                          <a:ea typeface="Arial" panose="020B0604020202020204"/>
                          <a:cs typeface="Arial" panose="020B0604020202020204"/>
                        </a:rPr>
                        <a:t>±2.5</a:t>
                      </a:r>
                      <a:endParaRPr sz="900" dirty="0">
                        <a:latin typeface="Arial" panose="020B0604020202020204"/>
                        <a:ea typeface="Arial" panose="020B0604020202020204"/>
                        <a:cs typeface="Arial" panose="020B0604020202020204"/>
                      </a:endParaRPr>
                    </a:p>
                    <a:p>
                      <a:pPr algn="l" rtl="0" eaLnBrk="0">
                        <a:lnSpc>
                          <a:spcPct val="178000"/>
                        </a:lnSpc>
                      </a:pPr>
                      <a:endParaRPr sz="1000" dirty="0">
                        <a:latin typeface="Arial" panose="020B0604020202020204"/>
                        <a:ea typeface="Arial" panose="020B0604020202020204"/>
                        <a:cs typeface="Arial" panose="020B0604020202020204"/>
                      </a:endParaRPr>
                    </a:p>
                    <a:p>
                      <a:pPr marL="546100" algn="l" rtl="0" eaLnBrk="0">
                        <a:lnSpc>
                          <a:spcPts val="1230"/>
                        </a:lnSpc>
                        <a:spcBef>
                          <a:spcPts val="280"/>
                        </a:spcBef>
                      </a:pPr>
                      <a:r>
                        <a:rPr sz="900" kern="0" spc="-20" dirty="0">
                          <a:solidFill>
                            <a:srgbClr val="231F20">
                              <a:alpha val="100000"/>
                            </a:srgbClr>
                          </a:solidFill>
                          <a:latin typeface="Arial" panose="020B0604020202020204"/>
                          <a:ea typeface="Arial" panose="020B0604020202020204"/>
                          <a:cs typeface="Arial" panose="020B0604020202020204"/>
                        </a:rPr>
                        <a:t>28</a:t>
                      </a:r>
                      <a:endParaRPr sz="900" dirty="0">
                        <a:latin typeface="Arial" panose="020B0604020202020204"/>
                        <a:ea typeface="Arial" panose="020B0604020202020204"/>
                        <a:cs typeface="Arial" panose="020B0604020202020204"/>
                      </a:endParaRPr>
                    </a:p>
                    <a:p>
                      <a:pPr marL="547370" algn="l" rtl="0" eaLnBrk="0">
                        <a:lnSpc>
                          <a:spcPts val="1230"/>
                        </a:lnSpc>
                        <a:spcBef>
                          <a:spcPts val="485"/>
                        </a:spcBef>
                      </a:pPr>
                      <a:r>
                        <a:rPr sz="900" kern="0" spc="-20" dirty="0">
                          <a:solidFill>
                            <a:srgbClr val="231F20">
                              <a:alpha val="100000"/>
                            </a:srgbClr>
                          </a:solidFill>
                          <a:latin typeface="Arial" panose="020B0604020202020204"/>
                          <a:ea typeface="Arial" panose="020B0604020202020204"/>
                          <a:cs typeface="Arial" panose="020B0604020202020204"/>
                        </a:rPr>
                        <a:t>50</a:t>
                      </a:r>
                      <a:endParaRPr sz="900" dirty="0">
                        <a:latin typeface="Arial" panose="020B0604020202020204"/>
                        <a:ea typeface="Arial" panose="020B0604020202020204"/>
                        <a:cs typeface="Arial" panose="020B0604020202020204"/>
                      </a:endParaRPr>
                    </a:p>
                    <a:p>
                      <a:pPr algn="l" rtl="0" eaLnBrk="0">
                        <a:lnSpc>
                          <a:spcPct val="116000"/>
                        </a:lnSpc>
                      </a:pPr>
                      <a:endParaRPr sz="400" dirty="0">
                        <a:latin typeface="Arial" panose="020B0604020202020204"/>
                        <a:ea typeface="Arial" panose="020B0604020202020204"/>
                        <a:cs typeface="Arial" panose="020B0604020202020204"/>
                      </a:endParaRPr>
                    </a:p>
                    <a:p>
                      <a:pPr marL="579120" algn="l" rtl="0" eaLnBrk="0">
                        <a:lnSpc>
                          <a:spcPts val="1230"/>
                        </a:lnSpc>
                      </a:pPr>
                      <a:r>
                        <a:rPr sz="900" kern="0" spc="-10" dirty="0">
                          <a:solidFill>
                            <a:srgbClr val="231F20">
                              <a:alpha val="100000"/>
                            </a:srgbClr>
                          </a:solidFill>
                          <a:latin typeface="Arial" panose="020B0604020202020204"/>
                          <a:ea typeface="Arial" panose="020B0604020202020204"/>
                          <a:cs typeface="Arial" panose="020B0604020202020204"/>
                        </a:rPr>
                        <a:t>9</a:t>
                      </a:r>
                      <a:endParaRPr sz="900" dirty="0">
                        <a:latin typeface="Arial" panose="020B0604020202020204"/>
                        <a:ea typeface="Arial" panose="020B0604020202020204"/>
                        <a:cs typeface="Arial" panose="020B0604020202020204"/>
                      </a:endParaRPr>
                    </a:p>
                  </a:txBody>
                  <a:tcPr marL="0" marR="0" marT="0" marB="0" vert="horz">
                    <a:lnL w="9525" cap="flat" cmpd="sng" algn="ctr">
                      <a:solidFill>
                        <a:srgbClr val="21294D"/>
                      </a:solidFill>
                      <a:prstDash val="solid"/>
                      <a:round/>
                      <a:headEnd type="none" w="med" len="med"/>
                      <a:tailEnd type="none" w="med" len="med"/>
                    </a:lnL>
                    <a:lnR w="9525" cap="flat" cmpd="sng" algn="ctr">
                      <a:solidFill>
                        <a:srgbClr val="21294D"/>
                      </a:solidFill>
                      <a:prstDash val="solid"/>
                      <a:round/>
                      <a:headEnd type="none" w="med" len="med"/>
                      <a:tailEnd type="none" w="med" len="med"/>
                    </a:lnR>
                    <a:lnT>
                      <a:noFill/>
                    </a:lnT>
                    <a:lnB>
                      <a:noFill/>
                    </a:lnB>
                  </a:tcPr>
                </a:tc>
                <a:tc>
                  <a:txBody>
                    <a:bodyPr/>
                    <a:p>
                      <a:pPr marL="487680" algn="l" rtl="0" eaLnBrk="0">
                        <a:lnSpc>
                          <a:spcPct val="76000"/>
                        </a:lnSpc>
                        <a:spcBef>
                          <a:spcPts val="5"/>
                        </a:spcBef>
                      </a:pPr>
                      <a:r>
                        <a:rPr sz="900" kern="0" spc="-20" dirty="0">
                          <a:solidFill>
                            <a:srgbClr val="FFFFFF">
                              <a:alpha val="100000"/>
                            </a:srgbClr>
                          </a:solidFill>
                          <a:latin typeface="Arial" panose="020B0604020202020204"/>
                          <a:ea typeface="Arial" panose="020B0604020202020204"/>
                          <a:cs typeface="Arial" panose="020B0604020202020204"/>
                        </a:rPr>
                        <a:t>MAX</a:t>
                      </a:r>
                      <a:endParaRPr sz="900" dirty="0">
                        <a:latin typeface="Arial" panose="020B0604020202020204"/>
                        <a:ea typeface="Arial" panose="020B0604020202020204"/>
                        <a:cs typeface="Arial" panose="020B0604020202020204"/>
                      </a:endParaRPr>
                    </a:p>
                    <a:p>
                      <a:pPr marL="481330" algn="l" rtl="0" eaLnBrk="0">
                        <a:lnSpc>
                          <a:spcPts val="1230"/>
                        </a:lnSpc>
                        <a:spcBef>
                          <a:spcPts val="395"/>
                        </a:spcBef>
                      </a:pPr>
                      <a:r>
                        <a:rPr sz="900" kern="0" spc="-10" dirty="0">
                          <a:solidFill>
                            <a:srgbClr val="231F20">
                              <a:alpha val="100000"/>
                            </a:srgbClr>
                          </a:solidFill>
                          <a:latin typeface="Arial" panose="020B0604020202020204"/>
                          <a:ea typeface="Arial" panose="020B0604020202020204"/>
                          <a:cs typeface="Arial" panose="020B0604020202020204"/>
                        </a:rPr>
                        <a:t>2500</a:t>
                      </a:r>
                      <a:endParaRPr sz="900" dirty="0">
                        <a:latin typeface="Arial" panose="020B0604020202020204"/>
                        <a:ea typeface="Arial" panose="020B0604020202020204"/>
                        <a:cs typeface="Arial" panose="020B0604020202020204"/>
                      </a:endParaRPr>
                    </a:p>
                    <a:p>
                      <a:pPr algn="l" rtl="0" eaLnBrk="0">
                        <a:lnSpc>
                          <a:spcPct val="124000"/>
                        </a:lnSpc>
                      </a:pPr>
                      <a:endParaRPr sz="1000" dirty="0">
                        <a:latin typeface="Arial" panose="020B0604020202020204"/>
                        <a:ea typeface="Arial" panose="020B0604020202020204"/>
                        <a:cs typeface="Arial" panose="020B0604020202020204"/>
                      </a:endParaRPr>
                    </a:p>
                    <a:p>
                      <a:pPr algn="l" rtl="0" eaLnBrk="0">
                        <a:lnSpc>
                          <a:spcPct val="124000"/>
                        </a:lnSpc>
                      </a:pPr>
                      <a:endParaRPr sz="1000" dirty="0">
                        <a:latin typeface="Arial" panose="020B0604020202020204"/>
                        <a:ea typeface="Arial" panose="020B0604020202020204"/>
                        <a:cs typeface="Arial" panose="020B0604020202020204"/>
                      </a:endParaRPr>
                    </a:p>
                    <a:p>
                      <a:pPr algn="l" rtl="0" eaLnBrk="0">
                        <a:lnSpc>
                          <a:spcPct val="124000"/>
                        </a:lnSpc>
                      </a:pPr>
                      <a:endParaRPr sz="1000" dirty="0">
                        <a:latin typeface="Arial" panose="020B0604020202020204"/>
                        <a:ea typeface="Arial" panose="020B0604020202020204"/>
                        <a:cs typeface="Arial" panose="020B0604020202020204"/>
                      </a:endParaRPr>
                    </a:p>
                    <a:p>
                      <a:pPr algn="l" rtl="0" eaLnBrk="0">
                        <a:lnSpc>
                          <a:spcPct val="125000"/>
                        </a:lnSpc>
                      </a:pPr>
                      <a:endParaRPr sz="1000" dirty="0">
                        <a:latin typeface="Arial" panose="020B0604020202020204"/>
                        <a:ea typeface="Arial" panose="020B0604020202020204"/>
                        <a:cs typeface="Arial" panose="020B0604020202020204"/>
                      </a:endParaRPr>
                    </a:p>
                    <a:p>
                      <a:pPr algn="l" rtl="0" eaLnBrk="0">
                        <a:lnSpc>
                          <a:spcPct val="114000"/>
                        </a:lnSpc>
                      </a:pPr>
                      <a:endParaRPr sz="200" dirty="0">
                        <a:latin typeface="Arial" panose="020B0604020202020204"/>
                        <a:ea typeface="Arial" panose="020B0604020202020204"/>
                        <a:cs typeface="Arial" panose="020B0604020202020204"/>
                      </a:endParaRPr>
                    </a:p>
                    <a:p>
                      <a:pPr marL="602615" algn="l" rtl="0" eaLnBrk="0">
                        <a:lnSpc>
                          <a:spcPct val="76000"/>
                        </a:lnSpc>
                        <a:spcBef>
                          <a:spcPts val="0"/>
                        </a:spcBef>
                      </a:pPr>
                      <a:r>
                        <a:rPr sz="900" kern="0" spc="-10" dirty="0">
                          <a:solidFill>
                            <a:srgbClr val="231F20">
                              <a:alpha val="100000"/>
                            </a:srgbClr>
                          </a:solidFill>
                          <a:latin typeface="Arial" panose="020B0604020202020204"/>
                          <a:ea typeface="Arial" panose="020B0604020202020204"/>
                          <a:cs typeface="Arial" panose="020B0604020202020204"/>
                        </a:rPr>
                        <a:t>2</a:t>
                      </a:r>
                      <a:endParaRPr sz="900" dirty="0">
                        <a:latin typeface="Arial" panose="020B0604020202020204"/>
                        <a:ea typeface="Arial" panose="020B0604020202020204"/>
                        <a:cs typeface="Arial" panose="020B0604020202020204"/>
                      </a:endParaRPr>
                    </a:p>
                  </a:txBody>
                  <a:tcPr marL="0" marR="0" marT="439" marB="0" vert="horz">
                    <a:lnL w="9525" cap="flat" cmpd="sng" algn="ctr">
                      <a:solidFill>
                        <a:srgbClr val="21294D"/>
                      </a:solidFill>
                      <a:prstDash val="solid"/>
                      <a:round/>
                      <a:headEnd type="none" w="med" len="med"/>
                      <a:tailEnd type="none" w="med" len="med"/>
                    </a:lnL>
                    <a:lnR w="9525" cap="flat" cmpd="sng" algn="ctr">
                      <a:solidFill>
                        <a:srgbClr val="21294D"/>
                      </a:solidFill>
                      <a:prstDash val="solid"/>
                      <a:round/>
                      <a:headEnd type="none" w="med" len="med"/>
                      <a:tailEnd type="none" w="med" len="med"/>
                    </a:lnR>
                    <a:lnT>
                      <a:noFill/>
                    </a:lnT>
                    <a:lnB>
                      <a:noFill/>
                    </a:lnB>
                  </a:tcPr>
                </a:tc>
              </a:tr>
            </a:tbl>
          </a:graphicData>
        </a:graphic>
      </p:graphicFrame>
      <p:pic>
        <p:nvPicPr>
          <p:cNvPr id="352" name="picture 352"/>
          <p:cNvPicPr>
            <a:picLocks noChangeAspect="1"/>
          </p:cNvPicPr>
          <p:nvPr/>
        </p:nvPicPr>
        <p:blipFill>
          <a:blip r:embed="rId3"/>
          <a:stretch>
            <a:fillRect/>
          </a:stretch>
        </p:blipFill>
        <p:spPr>
          <a:xfrm rot="21600000">
            <a:off x="296131" y="1855518"/>
            <a:ext cx="3710958" cy="1287715"/>
          </a:xfrm>
          <a:prstGeom prst="rect">
            <a:avLst/>
          </a:prstGeom>
        </p:spPr>
      </p:pic>
      <p:graphicFrame>
        <p:nvGraphicFramePr>
          <p:cNvPr id="354" name="table 354"/>
          <p:cNvGraphicFramePr>
            <a:graphicFrameLocks noGrp="1"/>
          </p:cNvGraphicFramePr>
          <p:nvPr/>
        </p:nvGraphicFramePr>
        <p:xfrm>
          <a:off x="397725" y="7820558"/>
          <a:ext cx="6369684" cy="734694"/>
        </p:xfrm>
        <a:graphic>
          <a:graphicData uri="http://schemas.openxmlformats.org/drawingml/2006/table">
            <a:tbl>
              <a:tblPr/>
              <a:tblGrid>
                <a:gridCol w="2123439"/>
                <a:gridCol w="3491865"/>
                <a:gridCol w="754380"/>
              </a:tblGrid>
              <a:tr h="171450">
                <a:tc>
                  <a:txBody>
                    <a:bodyPr/>
                    <a:p>
                      <a:pPr algn="l" rtl="0" eaLnBrk="0">
                        <a:lnSpc>
                          <a:spcPct val="111000"/>
                        </a:lnSpc>
                      </a:pPr>
                      <a:endParaRPr sz="300" dirty="0">
                        <a:latin typeface="Arial" panose="020B0604020202020204"/>
                        <a:ea typeface="Arial" panose="020B0604020202020204"/>
                        <a:cs typeface="Arial" panose="020B0604020202020204"/>
                      </a:endParaRPr>
                    </a:p>
                    <a:p>
                      <a:pPr marL="201295" algn="l" rtl="0" eaLnBrk="0">
                        <a:lnSpc>
                          <a:spcPct val="75000"/>
                        </a:lnSpc>
                        <a:spcBef>
                          <a:spcPts val="0"/>
                        </a:spcBef>
                      </a:pPr>
                      <a:r>
                        <a:rPr sz="900" kern="0" spc="-20" dirty="0">
                          <a:solidFill>
                            <a:srgbClr val="FFFFFF">
                              <a:alpha val="100000"/>
                            </a:srgbClr>
                          </a:solidFill>
                          <a:latin typeface="Arial" panose="020B0604020202020204"/>
                          <a:ea typeface="Arial" panose="020B0604020202020204"/>
                          <a:cs typeface="Arial" panose="020B0604020202020204"/>
                        </a:rPr>
                        <a:t>PARAMETER</a:t>
                      </a:r>
                      <a:endParaRPr sz="900" dirty="0">
                        <a:latin typeface="Arial" panose="020B0604020202020204"/>
                        <a:ea typeface="Arial" panose="020B0604020202020204"/>
                        <a:cs typeface="Arial" panose="020B0604020202020204"/>
                      </a:endParaRPr>
                    </a:p>
                  </a:txBody>
                  <a:tcPr marL="0" marR="0" marT="0" marB="0" vert="horz">
                    <a:lnL>
                      <a:noFill/>
                    </a:lnL>
                    <a:lnR>
                      <a:noFill/>
                    </a:lnR>
                    <a:lnT>
                      <a:noFill/>
                    </a:lnT>
                    <a:lnB>
                      <a:noFill/>
                    </a:lnB>
                    <a:solidFill>
                      <a:srgbClr val="21294D"/>
                    </a:solidFill>
                  </a:tcPr>
                </a:tc>
                <a:tc>
                  <a:txBody>
                    <a:bodyPr/>
                    <a:p>
                      <a:pPr algn="l" rtl="0" eaLnBrk="0">
                        <a:lnSpc>
                          <a:spcPct val="115000"/>
                        </a:lnSpc>
                      </a:pPr>
                      <a:endParaRPr sz="300" dirty="0">
                        <a:latin typeface="Arial" panose="020B0604020202020204"/>
                        <a:ea typeface="Arial" panose="020B0604020202020204"/>
                        <a:cs typeface="Arial" panose="020B0604020202020204"/>
                      </a:endParaRPr>
                    </a:p>
                    <a:p>
                      <a:pPr marL="616585" algn="l" rtl="0" eaLnBrk="0">
                        <a:lnSpc>
                          <a:spcPct val="76000"/>
                        </a:lnSpc>
                        <a:spcBef>
                          <a:spcPts val="0"/>
                        </a:spcBef>
                      </a:pPr>
                      <a:r>
                        <a:rPr sz="900" kern="0" spc="0" dirty="0">
                          <a:solidFill>
                            <a:srgbClr val="FFFFFF">
                              <a:alpha val="100000"/>
                            </a:srgbClr>
                          </a:solidFill>
                          <a:latin typeface="Arial" panose="020B0604020202020204"/>
                          <a:ea typeface="Arial" panose="020B0604020202020204"/>
                          <a:cs typeface="Arial" panose="020B0604020202020204"/>
                        </a:rPr>
                        <a:t>MIN              </a:t>
                      </a:r>
                      <a:r>
                        <a:rPr sz="900" kern="0" spc="-10" dirty="0">
                          <a:solidFill>
                            <a:srgbClr val="FFFFFF">
                              <a:alpha val="100000"/>
                            </a:srgbClr>
                          </a:solidFill>
                          <a:latin typeface="Arial" panose="020B0604020202020204"/>
                          <a:ea typeface="Arial" panose="020B0604020202020204"/>
                          <a:cs typeface="Arial" panose="020B0604020202020204"/>
                        </a:rPr>
                        <a:t>                                           MAX</a:t>
                      </a:r>
                      <a:endParaRPr sz="900" dirty="0">
                        <a:latin typeface="Arial" panose="020B0604020202020204"/>
                        <a:ea typeface="Arial" panose="020B0604020202020204"/>
                        <a:cs typeface="Arial" panose="020B0604020202020204"/>
                      </a:endParaRPr>
                    </a:p>
                  </a:txBody>
                  <a:tcPr marL="0" marR="0" marT="0" marB="0" vert="horz">
                    <a:lnL>
                      <a:noFill/>
                    </a:lnL>
                    <a:lnR>
                      <a:noFill/>
                    </a:lnR>
                    <a:lnT>
                      <a:noFill/>
                    </a:lnT>
                    <a:lnB>
                      <a:noFill/>
                    </a:lnB>
                    <a:solidFill>
                      <a:srgbClr val="21294D"/>
                    </a:solidFill>
                  </a:tcPr>
                </a:tc>
                <a:tc>
                  <a:txBody>
                    <a:bodyPr/>
                    <a:p>
                      <a:pPr algn="l" rtl="0" eaLnBrk="0">
                        <a:lnSpc>
                          <a:spcPct val="106000"/>
                        </a:lnSpc>
                      </a:pPr>
                      <a:endParaRPr sz="400" dirty="0">
                        <a:latin typeface="Arial" panose="020B0604020202020204"/>
                        <a:ea typeface="Arial" panose="020B0604020202020204"/>
                        <a:cs typeface="Arial" panose="020B0604020202020204"/>
                      </a:endParaRPr>
                    </a:p>
                    <a:p>
                      <a:pPr marL="234315" algn="l" rtl="0" eaLnBrk="0">
                        <a:lnSpc>
                          <a:spcPct val="73000"/>
                        </a:lnSpc>
                        <a:spcBef>
                          <a:spcPts val="5"/>
                        </a:spcBef>
                      </a:pPr>
                      <a:r>
                        <a:rPr sz="900" kern="0" spc="-20" dirty="0">
                          <a:solidFill>
                            <a:srgbClr val="FFFFFF">
                              <a:alpha val="100000"/>
                            </a:srgbClr>
                          </a:solidFill>
                          <a:latin typeface="Arial" panose="020B0604020202020204"/>
                          <a:ea typeface="Arial" panose="020B0604020202020204"/>
                          <a:cs typeface="Arial" panose="020B0604020202020204"/>
                        </a:rPr>
                        <a:t>UNIT</a:t>
                      </a:r>
                      <a:endParaRPr sz="900" dirty="0">
                        <a:latin typeface="Arial" panose="020B0604020202020204"/>
                        <a:ea typeface="Arial" panose="020B0604020202020204"/>
                        <a:cs typeface="Arial" panose="020B0604020202020204"/>
                      </a:endParaRPr>
                    </a:p>
                  </a:txBody>
                  <a:tcPr marL="0" marR="0" marT="0" marB="0" vert="horz">
                    <a:lnL>
                      <a:noFill/>
                    </a:lnL>
                    <a:lnR>
                      <a:noFill/>
                    </a:lnR>
                    <a:lnT>
                      <a:noFill/>
                    </a:lnT>
                    <a:lnB>
                      <a:noFill/>
                    </a:lnB>
                    <a:solidFill>
                      <a:srgbClr val="21294D"/>
                    </a:solidFill>
                  </a:tcPr>
                </a:tc>
              </a:tr>
              <a:tr h="171450">
                <a:tc>
                  <a:txBody>
                    <a:bodyPr/>
                    <a:p>
                      <a:pPr algn="l" rtl="0" eaLnBrk="0">
                        <a:lnSpc>
                          <a:spcPct val="100000"/>
                        </a:lnSpc>
                      </a:pPr>
                      <a:endParaRPr sz="100" dirty="0">
                        <a:latin typeface="Arial" panose="020B0604020202020204"/>
                        <a:ea typeface="Arial" panose="020B0604020202020204"/>
                        <a:cs typeface="Arial" panose="020B0604020202020204"/>
                      </a:endParaRPr>
                    </a:p>
                    <a:p>
                      <a:pPr marL="189230" algn="l" rtl="0" eaLnBrk="0">
                        <a:lnSpc>
                          <a:spcPts val="1180"/>
                        </a:lnSpc>
                        <a:spcBef>
                          <a:spcPts val="0"/>
                        </a:spcBef>
                      </a:pPr>
                      <a:r>
                        <a:rPr sz="900" kern="0" spc="-10" dirty="0">
                          <a:solidFill>
                            <a:srgbClr val="231F20">
                              <a:alpha val="100000"/>
                            </a:srgbClr>
                          </a:solidFill>
                          <a:latin typeface="Arial" panose="020B0604020202020204"/>
                          <a:ea typeface="Arial" panose="020B0604020202020204"/>
                          <a:cs typeface="Arial" panose="020B0604020202020204"/>
                        </a:rPr>
                        <a:t>Operating Temp. (Housing Temp.)</a:t>
                      </a:r>
                      <a:endParaRPr sz="900" dirty="0">
                        <a:latin typeface="Arial" panose="020B0604020202020204"/>
                        <a:ea typeface="Arial" panose="020B0604020202020204"/>
                        <a:cs typeface="Arial" panose="020B0604020202020204"/>
                      </a:endParaRPr>
                    </a:p>
                  </a:txBody>
                  <a:tcPr marL="0" marR="0" marT="0" marB="0" vert="horz">
                    <a:lnL>
                      <a:noFill/>
                    </a:lnL>
                    <a:lnR w="6350" cap="flat" cmpd="sng" algn="ctr">
                      <a:solidFill>
                        <a:srgbClr val="21294D"/>
                      </a:solidFill>
                      <a:prstDash val="solid"/>
                      <a:round/>
                      <a:headEnd type="none" w="med" len="med"/>
                      <a:tailEnd type="none" w="med" len="med"/>
                    </a:lnR>
                    <a:lnT>
                      <a:noFill/>
                    </a:lnT>
                    <a:lnB>
                      <a:noFill/>
                    </a:lnB>
                    <a:solidFill>
                      <a:srgbClr val="F2F3F4"/>
                    </a:solidFill>
                  </a:tcPr>
                </a:tc>
                <a:tc>
                  <a:txBody>
                    <a:bodyPr/>
                    <a:p>
                      <a:pPr algn="l" rtl="0" eaLnBrk="0">
                        <a:lnSpc>
                          <a:spcPct val="100000"/>
                        </a:lnSpc>
                      </a:pPr>
                      <a:endParaRPr sz="100" dirty="0">
                        <a:latin typeface="Arial" panose="020B0604020202020204"/>
                        <a:ea typeface="Arial" panose="020B0604020202020204"/>
                        <a:cs typeface="Arial" panose="020B0604020202020204"/>
                      </a:endParaRPr>
                    </a:p>
                    <a:p>
                      <a:pPr marL="2592705" algn="l" rtl="0" eaLnBrk="0">
                        <a:lnSpc>
                          <a:spcPts val="1180"/>
                        </a:lnSpc>
                        <a:spcBef>
                          <a:spcPts val="0"/>
                        </a:spcBef>
                      </a:pPr>
                      <a:r>
                        <a:rPr sz="900" kern="0" spc="-20" dirty="0">
                          <a:solidFill>
                            <a:srgbClr val="231F20">
                              <a:alpha val="100000"/>
                            </a:srgbClr>
                          </a:solidFill>
                          <a:latin typeface="Arial" panose="020B0604020202020204"/>
                          <a:ea typeface="Arial" panose="020B0604020202020204"/>
                          <a:cs typeface="Arial" panose="020B0604020202020204"/>
                        </a:rPr>
                        <a:t>+60</a:t>
                      </a:r>
                      <a:endParaRPr sz="900" dirty="0">
                        <a:latin typeface="Arial" panose="020B0604020202020204"/>
                        <a:ea typeface="Arial" panose="020B0604020202020204"/>
                        <a:cs typeface="Arial" panose="020B0604020202020204"/>
                      </a:endParaRPr>
                    </a:p>
                  </a:txBody>
                  <a:tcPr marL="0" marR="0" marT="0" marB="0" vert="horz">
                    <a:lnL w="6350" cap="flat" cmpd="sng" algn="ctr">
                      <a:solidFill>
                        <a:srgbClr val="21294D"/>
                      </a:solidFill>
                      <a:prstDash val="solid"/>
                      <a:round/>
                      <a:headEnd type="none" w="med" len="med"/>
                      <a:tailEnd type="none" w="med" len="med"/>
                    </a:lnL>
                    <a:lnR w="3175" cap="flat" cmpd="sng" algn="ctr">
                      <a:solidFill>
                        <a:srgbClr val="21294D"/>
                      </a:solidFill>
                      <a:prstDash val="solid"/>
                      <a:round/>
                      <a:headEnd type="none" w="med" len="med"/>
                      <a:tailEnd type="none" w="med" len="med"/>
                    </a:lnR>
                    <a:lnT>
                      <a:noFill/>
                    </a:lnT>
                    <a:lnB>
                      <a:noFill/>
                    </a:lnB>
                    <a:solidFill>
                      <a:srgbClr val="F2F3F4"/>
                    </a:solidFill>
                  </a:tcPr>
                </a:tc>
                <a:tc>
                  <a:txBody>
                    <a:bodyPr/>
                    <a:p>
                      <a:pPr algn="l" rtl="0" eaLnBrk="0">
                        <a:lnSpc>
                          <a:spcPct val="112000"/>
                        </a:lnSpc>
                      </a:pPr>
                      <a:endParaRPr sz="300" dirty="0">
                        <a:latin typeface="Arial" panose="020B0604020202020204"/>
                        <a:ea typeface="Arial" panose="020B0604020202020204"/>
                        <a:cs typeface="Arial" panose="020B0604020202020204"/>
                      </a:endParaRPr>
                    </a:p>
                    <a:p>
                      <a:pPr marL="281305" algn="l" rtl="0" eaLnBrk="0">
                        <a:lnSpc>
                          <a:spcPct val="76000"/>
                        </a:lnSpc>
                        <a:spcBef>
                          <a:spcPts val="5"/>
                        </a:spcBef>
                      </a:pPr>
                      <a:r>
                        <a:rPr sz="900" kern="0" spc="-20" dirty="0">
                          <a:solidFill>
                            <a:srgbClr val="231F20">
                              <a:alpha val="100000"/>
                            </a:srgbClr>
                          </a:solidFill>
                          <a:latin typeface="Arial" panose="020B0604020202020204"/>
                          <a:ea typeface="Arial" panose="020B0604020202020204"/>
                          <a:cs typeface="Arial" panose="020B0604020202020204"/>
                        </a:rPr>
                        <a:t>°C</a:t>
                      </a:r>
                      <a:endParaRPr sz="900" dirty="0">
                        <a:latin typeface="Arial" panose="020B0604020202020204"/>
                        <a:ea typeface="Arial" panose="020B0604020202020204"/>
                        <a:cs typeface="Arial" panose="020B0604020202020204"/>
                      </a:endParaRPr>
                    </a:p>
                  </a:txBody>
                  <a:tcPr marL="0" marR="0" marT="0" marB="0" vert="horz">
                    <a:lnL w="3175" cap="flat" cmpd="sng" algn="ctr">
                      <a:solidFill>
                        <a:srgbClr val="21294D"/>
                      </a:solidFill>
                      <a:prstDash val="solid"/>
                      <a:round/>
                      <a:headEnd type="none" w="med" len="med"/>
                      <a:tailEnd type="none" w="med" len="med"/>
                    </a:lnL>
                    <a:lnR>
                      <a:noFill/>
                    </a:lnR>
                    <a:lnT>
                      <a:noFill/>
                    </a:lnT>
                    <a:lnB>
                      <a:noFill/>
                    </a:lnB>
                    <a:solidFill>
                      <a:srgbClr val="F2F3F4"/>
                    </a:solidFill>
                  </a:tcPr>
                </a:tc>
              </a:tr>
              <a:tr h="207009">
                <a:tc>
                  <a:txBody>
                    <a:bodyPr/>
                    <a:p>
                      <a:pPr algn="l" rtl="0" eaLnBrk="0">
                        <a:lnSpc>
                          <a:spcPct val="110000"/>
                        </a:lnSpc>
                      </a:pPr>
                      <a:endParaRPr sz="400" dirty="0">
                        <a:latin typeface="Arial" panose="020B0604020202020204"/>
                        <a:ea typeface="Arial" panose="020B0604020202020204"/>
                        <a:cs typeface="Arial" panose="020B0604020202020204"/>
                      </a:endParaRPr>
                    </a:p>
                    <a:p>
                      <a:pPr marL="193040" algn="l" rtl="0" eaLnBrk="0">
                        <a:lnSpc>
                          <a:spcPct val="85000"/>
                        </a:lnSpc>
                      </a:pPr>
                      <a:r>
                        <a:rPr sz="900" kern="0" spc="-10" dirty="0">
                          <a:solidFill>
                            <a:srgbClr val="231F20">
                              <a:alpha val="100000"/>
                            </a:srgbClr>
                          </a:solidFill>
                          <a:latin typeface="Arial" panose="020B0604020202020204"/>
                          <a:ea typeface="Arial" panose="020B0604020202020204"/>
                          <a:cs typeface="Arial" panose="020B0604020202020204"/>
                        </a:rPr>
                        <a:t>Humidity</a:t>
                      </a:r>
                      <a:r>
                        <a:rPr sz="900" kern="0" spc="60" dirty="0">
                          <a:solidFill>
                            <a:srgbClr val="231F20">
                              <a:alpha val="100000"/>
                            </a:srgbClr>
                          </a:solidFill>
                          <a:latin typeface="Arial" panose="020B0604020202020204"/>
                          <a:ea typeface="Arial" panose="020B0604020202020204"/>
                          <a:cs typeface="Arial" panose="020B0604020202020204"/>
                        </a:rPr>
                        <a:t> </a:t>
                      </a:r>
                      <a:r>
                        <a:rPr sz="900" kern="0" spc="-10" dirty="0">
                          <a:solidFill>
                            <a:srgbClr val="231F20">
                              <a:alpha val="100000"/>
                            </a:srgbClr>
                          </a:solidFill>
                          <a:latin typeface="Arial" panose="020B0604020202020204"/>
                          <a:ea typeface="Arial" panose="020B0604020202020204"/>
                          <a:cs typeface="Arial" panose="020B0604020202020204"/>
                        </a:rPr>
                        <a:t>Rang</a:t>
                      </a:r>
                      <a:r>
                        <a:rPr sz="900" kern="0" spc="-20" dirty="0">
                          <a:solidFill>
                            <a:srgbClr val="231F20">
                              <a:alpha val="100000"/>
                            </a:srgbClr>
                          </a:solidFill>
                          <a:latin typeface="Arial" panose="020B0604020202020204"/>
                          <a:ea typeface="Arial" panose="020B0604020202020204"/>
                          <a:cs typeface="Arial" panose="020B0604020202020204"/>
                        </a:rPr>
                        <a:t>e</a:t>
                      </a:r>
                      <a:endParaRPr sz="900" dirty="0">
                        <a:latin typeface="Arial" panose="020B0604020202020204"/>
                        <a:ea typeface="Arial" panose="020B0604020202020204"/>
                        <a:cs typeface="Arial" panose="020B0604020202020204"/>
                      </a:endParaRPr>
                    </a:p>
                  </a:txBody>
                  <a:tcPr marL="0" marR="0" marT="0" marB="0" vert="horz">
                    <a:lnL>
                      <a:noFill/>
                    </a:lnL>
                    <a:lnR w="6350" cap="flat" cmpd="sng" algn="ctr">
                      <a:solidFill>
                        <a:srgbClr val="21294D"/>
                      </a:solidFill>
                      <a:prstDash val="solid"/>
                      <a:round/>
                      <a:headEnd type="none" w="med" len="med"/>
                      <a:tailEnd type="none" w="med" len="med"/>
                    </a:lnR>
                    <a:lnT>
                      <a:noFill/>
                    </a:lnT>
                    <a:lnB>
                      <a:noFill/>
                    </a:lnB>
                  </a:tcPr>
                </a:tc>
                <a:tc>
                  <a:txBody>
                    <a:bodyPr/>
                    <a:p>
                      <a:pPr algn="l" rtl="0" eaLnBrk="0">
                        <a:lnSpc>
                          <a:spcPct val="124000"/>
                        </a:lnSpc>
                      </a:pPr>
                      <a:endParaRPr sz="200" dirty="0">
                        <a:latin typeface="Arial" panose="020B0604020202020204"/>
                        <a:ea typeface="Arial" panose="020B0604020202020204"/>
                        <a:cs typeface="Arial" panose="020B0604020202020204"/>
                      </a:endParaRPr>
                    </a:p>
                    <a:p>
                      <a:pPr marL="1661795" algn="l" rtl="0" eaLnBrk="0">
                        <a:lnSpc>
                          <a:spcPts val="1230"/>
                        </a:lnSpc>
                      </a:pPr>
                      <a:r>
                        <a:rPr sz="900" kern="0" spc="-10" dirty="0">
                          <a:solidFill>
                            <a:srgbClr val="231F20">
                              <a:alpha val="100000"/>
                            </a:srgbClr>
                          </a:solidFill>
                          <a:latin typeface="Arial" panose="020B0604020202020204"/>
                          <a:ea typeface="Arial" panose="020B0604020202020204"/>
                          <a:cs typeface="Arial" panose="020B0604020202020204"/>
                        </a:rPr>
                        <a:t>0-100</a:t>
                      </a:r>
                      <a:endParaRPr sz="900" dirty="0">
                        <a:latin typeface="Arial" panose="020B0604020202020204"/>
                        <a:ea typeface="Arial" panose="020B0604020202020204"/>
                        <a:cs typeface="Arial" panose="020B0604020202020204"/>
                      </a:endParaRPr>
                    </a:p>
                  </a:txBody>
                  <a:tcPr marL="0" marR="0" marT="0" marB="0" vert="horz">
                    <a:lnL w="6350" cap="flat" cmpd="sng" algn="ctr">
                      <a:solidFill>
                        <a:srgbClr val="21294D"/>
                      </a:solidFill>
                      <a:prstDash val="solid"/>
                      <a:round/>
                      <a:headEnd type="none" w="med" len="med"/>
                      <a:tailEnd type="none" w="med" len="med"/>
                    </a:lnL>
                    <a:lnR w="3175" cap="flat" cmpd="sng" algn="ctr">
                      <a:solidFill>
                        <a:srgbClr val="21294D"/>
                      </a:solidFill>
                      <a:prstDash val="solid"/>
                      <a:round/>
                      <a:headEnd type="none" w="med" len="med"/>
                      <a:tailEnd type="none" w="med" len="med"/>
                    </a:lnR>
                    <a:lnT>
                      <a:noFill/>
                    </a:lnT>
                    <a:lnB>
                      <a:noFill/>
                    </a:lnB>
                    <a:solidFill>
                      <a:srgbClr val="D1D2D4"/>
                    </a:solidFill>
                  </a:tcPr>
                </a:tc>
                <a:tc>
                  <a:txBody>
                    <a:bodyPr/>
                    <a:p>
                      <a:pPr algn="l" rtl="0" eaLnBrk="0">
                        <a:lnSpc>
                          <a:spcPct val="195000"/>
                        </a:lnSpc>
                      </a:pPr>
                      <a:endParaRPr sz="100" dirty="0">
                        <a:latin typeface="Arial" panose="020B0604020202020204"/>
                        <a:ea typeface="Arial" panose="020B0604020202020204"/>
                        <a:cs typeface="Arial" panose="020B0604020202020204"/>
                      </a:endParaRPr>
                    </a:p>
                    <a:p>
                      <a:pPr marL="288290" algn="l" rtl="0" eaLnBrk="0">
                        <a:lnSpc>
                          <a:spcPts val="1230"/>
                        </a:lnSpc>
                        <a:spcBef>
                          <a:spcPts val="0"/>
                        </a:spcBef>
                      </a:pPr>
                      <a:r>
                        <a:rPr sz="900" kern="0" spc="-10" dirty="0">
                          <a:solidFill>
                            <a:srgbClr val="231F20">
                              <a:alpha val="100000"/>
                            </a:srgbClr>
                          </a:solidFill>
                          <a:latin typeface="Arial" panose="020B0604020202020204"/>
                          <a:ea typeface="Arial" panose="020B0604020202020204"/>
                          <a:cs typeface="Arial" panose="020B0604020202020204"/>
                        </a:rPr>
                        <a:t>%</a:t>
                      </a:r>
                      <a:endParaRPr sz="900" dirty="0">
                        <a:latin typeface="Arial" panose="020B0604020202020204"/>
                        <a:ea typeface="Arial" panose="020B0604020202020204"/>
                        <a:cs typeface="Arial" panose="020B0604020202020204"/>
                      </a:endParaRPr>
                    </a:p>
                  </a:txBody>
                  <a:tcPr marL="0" marR="0" marT="0" marB="0" vert="horz">
                    <a:lnL w="3175" cap="flat" cmpd="sng" algn="ctr">
                      <a:solidFill>
                        <a:srgbClr val="21294D"/>
                      </a:solidFill>
                      <a:prstDash val="solid"/>
                      <a:round/>
                      <a:headEnd type="none" w="med" len="med"/>
                      <a:tailEnd type="none" w="med" len="med"/>
                    </a:lnL>
                    <a:lnR>
                      <a:noFill/>
                    </a:lnR>
                    <a:lnT>
                      <a:noFill/>
                    </a:lnT>
                    <a:lnB>
                      <a:noFill/>
                    </a:lnB>
                  </a:tcPr>
                </a:tc>
              </a:tr>
              <a:tr h="184785">
                <a:tc>
                  <a:txBody>
                    <a:bodyPr/>
                    <a:p>
                      <a:pPr algn="l" rtl="0" eaLnBrk="0">
                        <a:lnSpc>
                          <a:spcPct val="134000"/>
                        </a:lnSpc>
                      </a:pPr>
                      <a:endParaRPr sz="200" dirty="0">
                        <a:latin typeface="Arial" panose="020B0604020202020204"/>
                        <a:ea typeface="Arial" panose="020B0604020202020204"/>
                        <a:cs typeface="Arial" panose="020B0604020202020204"/>
                      </a:endParaRPr>
                    </a:p>
                    <a:p>
                      <a:pPr marL="192405" algn="l" rtl="0" eaLnBrk="0">
                        <a:lnSpc>
                          <a:spcPct val="79000"/>
                        </a:lnSpc>
                      </a:pPr>
                      <a:r>
                        <a:rPr sz="900" kern="0" spc="-10" dirty="0">
                          <a:solidFill>
                            <a:srgbClr val="231F20">
                              <a:alpha val="100000"/>
                            </a:srgbClr>
                          </a:solidFill>
                          <a:latin typeface="Arial" panose="020B0604020202020204"/>
                          <a:ea typeface="Arial" panose="020B0604020202020204"/>
                          <a:cs typeface="Arial" panose="020B0604020202020204"/>
                        </a:rPr>
                        <a:t>PA  Baseplate Shutoff Temperature</a:t>
                      </a:r>
                      <a:endParaRPr sz="900" dirty="0">
                        <a:latin typeface="Arial" panose="020B0604020202020204"/>
                        <a:ea typeface="Arial" panose="020B0604020202020204"/>
                        <a:cs typeface="Arial" panose="020B0604020202020204"/>
                      </a:endParaRPr>
                    </a:p>
                  </a:txBody>
                  <a:tcPr marL="0" marR="0" marT="0" marB="0" vert="horz">
                    <a:lnL>
                      <a:noFill/>
                    </a:lnL>
                    <a:lnR w="6350" cap="flat" cmpd="sng" algn="ctr">
                      <a:solidFill>
                        <a:srgbClr val="21294D"/>
                      </a:solidFill>
                      <a:prstDash val="solid"/>
                      <a:round/>
                      <a:headEnd type="none" w="med" len="med"/>
                      <a:tailEnd type="none" w="med" len="med"/>
                    </a:lnR>
                    <a:lnT>
                      <a:noFill/>
                    </a:lnT>
                    <a:lnB>
                      <a:noFill/>
                    </a:lnB>
                    <a:solidFill>
                      <a:srgbClr val="F2F3F4"/>
                    </a:solidFill>
                  </a:tcPr>
                </a:tc>
                <a:tc>
                  <a:txBody>
                    <a:bodyPr/>
                    <a:p>
                      <a:pPr algn="l" rtl="0" eaLnBrk="0">
                        <a:lnSpc>
                          <a:spcPct val="189000"/>
                        </a:lnSpc>
                      </a:pPr>
                      <a:endParaRPr sz="100" dirty="0">
                        <a:latin typeface="Arial" panose="020B0604020202020204"/>
                        <a:ea typeface="Arial" panose="020B0604020202020204"/>
                        <a:cs typeface="Arial" panose="020B0604020202020204"/>
                      </a:endParaRPr>
                    </a:p>
                    <a:p>
                      <a:pPr marL="1668145" algn="l" rtl="0" eaLnBrk="0">
                        <a:lnSpc>
                          <a:spcPts val="1175"/>
                        </a:lnSpc>
                        <a:spcBef>
                          <a:spcPts val="0"/>
                        </a:spcBef>
                      </a:pPr>
                      <a:r>
                        <a:rPr sz="900" kern="0" spc="-20" dirty="0">
                          <a:solidFill>
                            <a:srgbClr val="231F20">
                              <a:alpha val="100000"/>
                            </a:srgbClr>
                          </a:solidFill>
                          <a:latin typeface="Arial" panose="020B0604020202020204"/>
                          <a:ea typeface="Arial" panose="020B0604020202020204"/>
                          <a:cs typeface="Arial" panose="020B0604020202020204"/>
                        </a:rPr>
                        <a:t>+90</a:t>
                      </a:r>
                      <a:endParaRPr sz="900" dirty="0">
                        <a:latin typeface="Arial" panose="020B0604020202020204"/>
                        <a:ea typeface="Arial" panose="020B0604020202020204"/>
                        <a:cs typeface="Arial" panose="020B0604020202020204"/>
                      </a:endParaRPr>
                    </a:p>
                  </a:txBody>
                  <a:tcPr marL="0" marR="0" marT="0" marB="0" vert="horz">
                    <a:lnL w="6350" cap="flat" cmpd="sng" algn="ctr">
                      <a:solidFill>
                        <a:srgbClr val="21294D"/>
                      </a:solidFill>
                      <a:prstDash val="solid"/>
                      <a:round/>
                      <a:headEnd type="none" w="med" len="med"/>
                      <a:tailEnd type="none" w="med" len="med"/>
                    </a:lnL>
                    <a:lnR w="3175" cap="flat" cmpd="sng" algn="ctr">
                      <a:solidFill>
                        <a:srgbClr val="21294D"/>
                      </a:solidFill>
                      <a:prstDash val="solid"/>
                      <a:round/>
                      <a:headEnd type="none" w="med" len="med"/>
                      <a:tailEnd type="none" w="med" len="med"/>
                    </a:lnR>
                    <a:lnT>
                      <a:noFill/>
                    </a:lnT>
                    <a:lnB>
                      <a:noFill/>
                    </a:lnB>
                    <a:solidFill>
                      <a:srgbClr val="F2F3F4"/>
                    </a:solidFill>
                  </a:tcPr>
                </a:tc>
                <a:tc>
                  <a:txBody>
                    <a:bodyPr/>
                    <a:p>
                      <a:pPr algn="l" rtl="0" eaLnBrk="0">
                        <a:lnSpc>
                          <a:spcPct val="104000"/>
                        </a:lnSpc>
                      </a:pPr>
                      <a:endParaRPr sz="400" dirty="0">
                        <a:latin typeface="Arial" panose="020B0604020202020204"/>
                        <a:ea typeface="Arial" panose="020B0604020202020204"/>
                        <a:cs typeface="Arial" panose="020B0604020202020204"/>
                      </a:endParaRPr>
                    </a:p>
                    <a:p>
                      <a:pPr marL="281305" algn="l" rtl="0" eaLnBrk="0">
                        <a:lnSpc>
                          <a:spcPct val="76000"/>
                        </a:lnSpc>
                        <a:spcBef>
                          <a:spcPts val="5"/>
                        </a:spcBef>
                      </a:pPr>
                      <a:r>
                        <a:rPr sz="900" kern="0" spc="-20" dirty="0">
                          <a:solidFill>
                            <a:srgbClr val="231F20">
                              <a:alpha val="100000"/>
                            </a:srgbClr>
                          </a:solidFill>
                          <a:latin typeface="Arial" panose="020B0604020202020204"/>
                          <a:ea typeface="Arial" panose="020B0604020202020204"/>
                          <a:cs typeface="Arial" panose="020B0604020202020204"/>
                        </a:rPr>
                        <a:t>°C</a:t>
                      </a:r>
                      <a:endParaRPr sz="900" dirty="0">
                        <a:latin typeface="Arial" panose="020B0604020202020204"/>
                        <a:ea typeface="Arial" panose="020B0604020202020204"/>
                        <a:cs typeface="Arial" panose="020B0604020202020204"/>
                      </a:endParaRPr>
                    </a:p>
                  </a:txBody>
                  <a:tcPr marL="0" marR="0" marT="0" marB="0" vert="horz">
                    <a:lnL w="3175" cap="flat" cmpd="sng" algn="ctr">
                      <a:solidFill>
                        <a:srgbClr val="21294D"/>
                      </a:solidFill>
                      <a:prstDash val="solid"/>
                      <a:round/>
                      <a:headEnd type="none" w="med" len="med"/>
                      <a:tailEnd type="none" w="med" len="med"/>
                    </a:lnL>
                    <a:lnR>
                      <a:noFill/>
                    </a:lnR>
                    <a:lnT>
                      <a:noFill/>
                    </a:lnT>
                    <a:lnB>
                      <a:noFill/>
                    </a:lnB>
                    <a:solidFill>
                      <a:srgbClr val="F2F3F4"/>
                    </a:solidFill>
                  </a:tcPr>
                </a:tc>
              </a:tr>
            </a:tbl>
          </a:graphicData>
        </a:graphic>
      </p:graphicFrame>
      <p:pic>
        <p:nvPicPr>
          <p:cNvPr id="356" name="picture 356"/>
          <p:cNvPicPr>
            <a:picLocks noChangeAspect="1"/>
          </p:cNvPicPr>
          <p:nvPr/>
        </p:nvPicPr>
        <p:blipFill>
          <a:blip r:embed="rId4"/>
          <a:stretch>
            <a:fillRect/>
          </a:stretch>
        </p:blipFill>
        <p:spPr>
          <a:xfrm rot="21600000">
            <a:off x="4463097" y="1597076"/>
            <a:ext cx="2214493" cy="1795805"/>
          </a:xfrm>
          <a:prstGeom prst="rect">
            <a:avLst/>
          </a:prstGeom>
        </p:spPr>
      </p:pic>
      <p:sp>
        <p:nvSpPr>
          <p:cNvPr id="358" name="textbox 358"/>
          <p:cNvSpPr/>
          <p:nvPr/>
        </p:nvSpPr>
        <p:spPr>
          <a:xfrm>
            <a:off x="568676" y="4172407"/>
            <a:ext cx="1278255" cy="1894204"/>
          </a:xfrm>
          <a:prstGeom prst="rect">
            <a:avLst/>
          </a:prstGeom>
          <a:noFill/>
          <a:ln w="0" cap="flat">
            <a:noFill/>
            <a:prstDash val="solid"/>
            <a:miter lim="0"/>
          </a:ln>
        </p:spPr>
        <p:txBody>
          <a:bodyPr vert="horz" wrap="square" lIns="0" tIns="0" rIns="0" bIns="0"/>
          <a:p>
            <a:pPr algn="l" rtl="0" eaLnBrk="0">
              <a:lnSpc>
                <a:spcPct val="86000"/>
              </a:lnSpc>
            </a:pPr>
            <a:endParaRPr sz="100" dirty="0">
              <a:latin typeface="Arial" panose="020B0604020202020204"/>
              <a:ea typeface="Arial" panose="020B0604020202020204"/>
              <a:cs typeface="Arial" panose="020B0604020202020204"/>
            </a:endParaRPr>
          </a:p>
          <a:p>
            <a:pPr marL="19685" algn="l" rtl="0" eaLnBrk="0">
              <a:lnSpc>
                <a:spcPct val="75000"/>
              </a:lnSpc>
            </a:pPr>
            <a:r>
              <a:rPr sz="900" kern="0" spc="-20" dirty="0">
                <a:solidFill>
                  <a:srgbClr val="FFFFFF">
                    <a:alpha val="100000"/>
                  </a:srgbClr>
                </a:solidFill>
                <a:latin typeface="Arial" panose="020B0604020202020204"/>
                <a:ea typeface="Arial" panose="020B0604020202020204"/>
                <a:cs typeface="Arial" panose="020B0604020202020204"/>
              </a:rPr>
              <a:t>PARAMETER</a:t>
            </a:r>
            <a:endParaRPr sz="900" dirty="0">
              <a:latin typeface="Arial" panose="020B0604020202020204"/>
              <a:ea typeface="Arial" panose="020B0604020202020204"/>
              <a:cs typeface="Arial" panose="020B0604020202020204"/>
            </a:endParaRPr>
          </a:p>
          <a:p>
            <a:pPr marL="12700" algn="l" rtl="0" eaLnBrk="0">
              <a:lnSpc>
                <a:spcPct val="85000"/>
              </a:lnSpc>
              <a:spcBef>
                <a:spcPts val="735"/>
              </a:spcBef>
            </a:pPr>
            <a:r>
              <a:rPr sz="900" kern="0" spc="-10" dirty="0">
                <a:solidFill>
                  <a:srgbClr val="231F20">
                    <a:alpha val="100000"/>
                  </a:srgbClr>
                </a:solidFill>
                <a:latin typeface="Arial" panose="020B0604020202020204"/>
                <a:ea typeface="Arial" panose="020B0604020202020204"/>
                <a:cs typeface="Arial" panose="020B0604020202020204"/>
              </a:rPr>
              <a:t>Operating</a:t>
            </a:r>
            <a:r>
              <a:rPr sz="900" kern="0" spc="130" dirty="0">
                <a:solidFill>
                  <a:srgbClr val="231F20">
                    <a:alpha val="100000"/>
                  </a:srgbClr>
                </a:solidFill>
                <a:latin typeface="Arial" panose="020B0604020202020204"/>
                <a:ea typeface="Arial" panose="020B0604020202020204"/>
                <a:cs typeface="Arial" panose="020B0604020202020204"/>
              </a:rPr>
              <a:t> </a:t>
            </a:r>
            <a:r>
              <a:rPr sz="900" kern="0" spc="-10" dirty="0">
                <a:solidFill>
                  <a:srgbClr val="231F20">
                    <a:alpha val="100000"/>
                  </a:srgbClr>
                </a:solidFill>
                <a:latin typeface="Arial" panose="020B0604020202020204"/>
                <a:ea typeface="Arial" panose="020B0604020202020204"/>
                <a:cs typeface="Arial" panose="020B0604020202020204"/>
              </a:rPr>
              <a:t>Frequency</a:t>
            </a:r>
            <a:endParaRPr sz="900" dirty="0">
              <a:latin typeface="Arial" panose="020B0604020202020204"/>
              <a:ea typeface="Arial" panose="020B0604020202020204"/>
              <a:cs typeface="Arial" panose="020B0604020202020204"/>
            </a:endParaRPr>
          </a:p>
          <a:p>
            <a:pPr marL="15875" indent="-3175" algn="l" rtl="0" eaLnBrk="0">
              <a:lnSpc>
                <a:spcPct val="161000"/>
              </a:lnSpc>
              <a:spcBef>
                <a:spcPts val="45"/>
              </a:spcBef>
            </a:pPr>
            <a:r>
              <a:rPr sz="900" kern="0" spc="0" dirty="0">
                <a:solidFill>
                  <a:srgbClr val="231F20">
                    <a:alpha val="100000"/>
                  </a:srgbClr>
                </a:solidFill>
                <a:latin typeface="Arial" panose="020B0604020202020204"/>
                <a:ea typeface="Arial" panose="020B0604020202020204"/>
                <a:cs typeface="Arial" panose="020B0604020202020204"/>
              </a:rPr>
              <a:t>Sweep frequency s</a:t>
            </a:r>
            <a:r>
              <a:rPr sz="900" kern="0" spc="-10" dirty="0">
                <a:solidFill>
                  <a:srgbClr val="231F20">
                    <a:alpha val="100000"/>
                  </a:srgbClr>
                </a:solidFill>
                <a:latin typeface="Arial" panose="020B0604020202020204"/>
                <a:ea typeface="Arial" panose="020B0604020202020204"/>
                <a:cs typeface="Arial" panose="020B0604020202020204"/>
              </a:rPr>
              <a:t>ource </a:t>
            </a:r>
            <a:r>
              <a:rPr sz="900" kern="0" spc="-10" dirty="0">
                <a:solidFill>
                  <a:srgbClr val="231F20">
                    <a:alpha val="100000"/>
                  </a:srgbClr>
                </a:solidFill>
                <a:latin typeface="Arial" panose="020B0604020202020204"/>
                <a:ea typeface="Arial" panose="020B0604020202020204"/>
                <a:cs typeface="Arial" panose="020B0604020202020204"/>
              </a:rPr>
              <a:t>P-sat</a:t>
            </a:r>
            <a:r>
              <a:rPr sz="900" kern="0" spc="90" dirty="0">
                <a:solidFill>
                  <a:srgbClr val="231F20">
                    <a:alpha val="100000"/>
                  </a:srgbClr>
                </a:solidFill>
                <a:latin typeface="Arial" panose="020B0604020202020204"/>
                <a:ea typeface="Arial" panose="020B0604020202020204"/>
                <a:cs typeface="Arial" panose="020B0604020202020204"/>
              </a:rPr>
              <a:t> </a:t>
            </a:r>
            <a:r>
              <a:rPr sz="900" kern="0" spc="-10" dirty="0">
                <a:solidFill>
                  <a:srgbClr val="231F20">
                    <a:alpha val="100000"/>
                  </a:srgbClr>
                </a:solidFill>
                <a:latin typeface="Arial" panose="020B0604020202020204"/>
                <a:ea typeface="Arial" panose="020B0604020202020204"/>
                <a:cs typeface="Arial" panose="020B0604020202020204"/>
              </a:rPr>
              <a:t>Power Output</a:t>
            </a:r>
            <a:endParaRPr sz="900" dirty="0">
              <a:latin typeface="Arial" panose="020B0604020202020204"/>
              <a:ea typeface="Arial" panose="020B0604020202020204"/>
              <a:cs typeface="Arial" panose="020B0604020202020204"/>
            </a:endParaRPr>
          </a:p>
          <a:p>
            <a:pPr marL="15875" algn="l" rtl="0" eaLnBrk="0">
              <a:lnSpc>
                <a:spcPts val="665"/>
              </a:lnSpc>
              <a:spcBef>
                <a:spcPts val="915"/>
              </a:spcBef>
            </a:pPr>
            <a:r>
              <a:rPr sz="900" kern="0" spc="-10" dirty="0">
                <a:solidFill>
                  <a:srgbClr val="231F20">
                    <a:alpha val="100000"/>
                  </a:srgbClr>
                </a:solidFill>
                <a:latin typeface="Arial" panose="020B0604020202020204"/>
                <a:ea typeface="Arial" panose="020B0604020202020204"/>
                <a:cs typeface="Arial" panose="020B0604020202020204"/>
              </a:rPr>
              <a:t>Power Gain</a:t>
            </a:r>
            <a:r>
              <a:rPr sz="900" kern="0" spc="100" dirty="0">
                <a:solidFill>
                  <a:srgbClr val="231F20">
                    <a:alpha val="100000"/>
                  </a:srgbClr>
                </a:solidFill>
                <a:latin typeface="Arial" panose="020B0604020202020204"/>
                <a:ea typeface="Arial" panose="020B0604020202020204"/>
                <a:cs typeface="Arial" panose="020B0604020202020204"/>
              </a:rPr>
              <a:t> </a:t>
            </a:r>
            <a:r>
              <a:rPr sz="900" kern="0" spc="-10" dirty="0">
                <a:solidFill>
                  <a:srgbClr val="231F20">
                    <a:alpha val="100000"/>
                  </a:srgbClr>
                </a:solidFill>
                <a:latin typeface="Arial" panose="020B0604020202020204"/>
                <a:ea typeface="Arial" panose="020B0604020202020204"/>
                <a:cs typeface="Arial" panose="020B0604020202020204"/>
              </a:rPr>
              <a:t>Flatness</a:t>
            </a:r>
            <a:endParaRPr sz="900" dirty="0">
              <a:latin typeface="Arial" panose="020B0604020202020204"/>
              <a:ea typeface="Arial" panose="020B0604020202020204"/>
              <a:cs typeface="Arial" panose="020B0604020202020204"/>
            </a:endParaRPr>
          </a:p>
          <a:p>
            <a:pPr marL="17780" algn="l" rtl="0" eaLnBrk="0">
              <a:lnSpc>
                <a:spcPts val="1955"/>
              </a:lnSpc>
            </a:pPr>
            <a:r>
              <a:rPr sz="900" kern="0" spc="-10" dirty="0">
                <a:solidFill>
                  <a:srgbClr val="231F20">
                    <a:alpha val="100000"/>
                  </a:srgbClr>
                </a:solidFill>
                <a:latin typeface="Arial" panose="020B0604020202020204"/>
                <a:ea typeface="Arial" panose="020B0604020202020204"/>
                <a:cs typeface="Arial" panose="020B0604020202020204"/>
              </a:rPr>
              <a:t>Input  VSWR</a:t>
            </a:r>
            <a:endParaRPr sz="900" dirty="0">
              <a:latin typeface="Arial" panose="020B0604020202020204"/>
              <a:ea typeface="Arial" panose="020B0604020202020204"/>
              <a:cs typeface="Arial" panose="020B0604020202020204"/>
            </a:endParaRPr>
          </a:p>
          <a:p>
            <a:pPr marL="12700" algn="l" rtl="0" eaLnBrk="0">
              <a:lnSpc>
                <a:spcPct val="85000"/>
              </a:lnSpc>
              <a:spcBef>
                <a:spcPts val="955"/>
              </a:spcBef>
            </a:pPr>
            <a:r>
              <a:rPr sz="900" kern="0" spc="-10" dirty="0">
                <a:solidFill>
                  <a:srgbClr val="231F20">
                    <a:alpha val="100000"/>
                  </a:srgbClr>
                </a:solidFill>
                <a:latin typeface="Arial" panose="020B0604020202020204"/>
                <a:ea typeface="Arial" panose="020B0604020202020204"/>
                <a:cs typeface="Arial" panose="020B0604020202020204"/>
              </a:rPr>
              <a:t>Operating Voltage</a:t>
            </a:r>
            <a:endParaRPr sz="900" dirty="0">
              <a:latin typeface="Arial" panose="020B0604020202020204"/>
              <a:ea typeface="Arial" panose="020B0604020202020204"/>
              <a:cs typeface="Arial" panose="020B0604020202020204"/>
            </a:endParaRPr>
          </a:p>
          <a:p>
            <a:pPr marL="17780" algn="l" rtl="0" eaLnBrk="0">
              <a:lnSpc>
                <a:spcPct val="77000"/>
              </a:lnSpc>
              <a:spcBef>
                <a:spcPts val="870"/>
              </a:spcBef>
            </a:pPr>
            <a:r>
              <a:rPr sz="900" kern="0" spc="-10" dirty="0">
                <a:solidFill>
                  <a:srgbClr val="231F20">
                    <a:alpha val="100000"/>
                  </a:srgbClr>
                </a:solidFill>
                <a:latin typeface="Arial" panose="020B0604020202020204"/>
                <a:ea typeface="Arial" panose="020B0604020202020204"/>
                <a:cs typeface="Arial" panose="020B0604020202020204"/>
              </a:rPr>
              <a:t>In-Out</a:t>
            </a:r>
            <a:r>
              <a:rPr sz="900" kern="0" spc="60" dirty="0">
                <a:solidFill>
                  <a:srgbClr val="231F20">
                    <a:alpha val="100000"/>
                  </a:srgbClr>
                </a:solidFill>
                <a:latin typeface="Arial" panose="020B0604020202020204"/>
                <a:ea typeface="Arial" panose="020B0604020202020204"/>
                <a:cs typeface="Arial" panose="020B0604020202020204"/>
              </a:rPr>
              <a:t> </a:t>
            </a:r>
            <a:r>
              <a:rPr sz="900" kern="0" spc="-10" dirty="0">
                <a:solidFill>
                  <a:srgbClr val="231F20">
                    <a:alpha val="100000"/>
                  </a:srgbClr>
                </a:solidFill>
                <a:latin typeface="Arial" panose="020B0604020202020204"/>
                <a:ea typeface="Arial" panose="020B0604020202020204"/>
                <a:cs typeface="Arial" panose="020B0604020202020204"/>
              </a:rPr>
              <a:t>impedance</a:t>
            </a:r>
            <a:endParaRPr sz="900" dirty="0">
              <a:latin typeface="Arial" panose="020B0604020202020204"/>
              <a:ea typeface="Arial" panose="020B0604020202020204"/>
              <a:cs typeface="Arial" panose="020B0604020202020204"/>
            </a:endParaRPr>
          </a:p>
          <a:p>
            <a:pPr marL="12700" algn="l" rtl="0" eaLnBrk="0">
              <a:lnSpc>
                <a:spcPts val="1615"/>
              </a:lnSpc>
            </a:pPr>
            <a:r>
              <a:rPr sz="900" kern="0" spc="-10" dirty="0">
                <a:solidFill>
                  <a:srgbClr val="231F20">
                    <a:alpha val="100000"/>
                  </a:srgbClr>
                </a:solidFill>
                <a:latin typeface="Arial" panose="020B0604020202020204"/>
                <a:ea typeface="Arial" panose="020B0604020202020204"/>
                <a:cs typeface="Arial" panose="020B0604020202020204"/>
              </a:rPr>
              <a:t>Current</a:t>
            </a:r>
            <a:endParaRPr sz="900" dirty="0">
              <a:latin typeface="Arial" panose="020B0604020202020204"/>
              <a:ea typeface="Arial" panose="020B0604020202020204"/>
              <a:cs typeface="Arial" panose="020B0604020202020204"/>
            </a:endParaRPr>
          </a:p>
        </p:txBody>
      </p:sp>
      <p:sp>
        <p:nvSpPr>
          <p:cNvPr id="360" name="textbox 360"/>
          <p:cNvSpPr/>
          <p:nvPr/>
        </p:nvSpPr>
        <p:spPr>
          <a:xfrm>
            <a:off x="3161613" y="6402927"/>
            <a:ext cx="2122804" cy="1139825"/>
          </a:xfrm>
          <a:prstGeom prst="rect">
            <a:avLst/>
          </a:prstGeom>
          <a:noFill/>
          <a:ln w="0" cap="flat">
            <a:noFill/>
            <a:prstDash val="solid"/>
            <a:miter lim="0"/>
          </a:ln>
        </p:spPr>
        <p:txBody>
          <a:bodyPr vert="horz" wrap="square" lIns="0" tIns="0" rIns="0" bIns="0"/>
          <a:p>
            <a:pPr algn="l" rtl="0" eaLnBrk="0">
              <a:lnSpc>
                <a:spcPct val="85000"/>
              </a:lnSpc>
            </a:pPr>
            <a:endParaRPr sz="100" dirty="0">
              <a:latin typeface="Arial" panose="020B0604020202020204"/>
              <a:ea typeface="Arial" panose="020B0604020202020204"/>
              <a:cs typeface="Arial" panose="020B0604020202020204"/>
            </a:endParaRPr>
          </a:p>
          <a:p>
            <a:pPr marL="843280" algn="l" rtl="0" eaLnBrk="0">
              <a:lnSpc>
                <a:spcPct val="75000"/>
              </a:lnSpc>
            </a:pPr>
            <a:r>
              <a:rPr sz="900" kern="0" spc="-20" dirty="0">
                <a:solidFill>
                  <a:srgbClr val="FFFFFF">
                    <a:alpha val="100000"/>
                  </a:srgbClr>
                </a:solidFill>
                <a:latin typeface="Arial" panose="020B0604020202020204"/>
                <a:ea typeface="Arial" panose="020B0604020202020204"/>
                <a:cs typeface="Arial" panose="020B0604020202020204"/>
              </a:rPr>
              <a:t>VALUE</a:t>
            </a:r>
            <a:endParaRPr sz="900" dirty="0">
              <a:latin typeface="Arial" panose="020B0604020202020204"/>
              <a:ea typeface="Arial" panose="020B0604020202020204"/>
              <a:cs typeface="Arial" panose="020B0604020202020204"/>
            </a:endParaRPr>
          </a:p>
          <a:p>
            <a:pPr marL="749935" algn="l" rtl="0" eaLnBrk="0">
              <a:lnSpc>
                <a:spcPts val="1230"/>
              </a:lnSpc>
              <a:spcBef>
                <a:spcPts val="135"/>
              </a:spcBef>
            </a:pPr>
            <a:r>
              <a:rPr sz="900" kern="0" spc="-10" dirty="0">
                <a:solidFill>
                  <a:srgbClr val="231F20">
                    <a:alpha val="100000"/>
                  </a:srgbClr>
                </a:solidFill>
                <a:latin typeface="Arial" panose="020B0604020202020204"/>
                <a:ea typeface="Arial" panose="020B0604020202020204"/>
                <a:cs typeface="Arial" panose="020B0604020202020204"/>
              </a:rPr>
              <a:t>200x150x30</a:t>
            </a:r>
            <a:endParaRPr sz="900" dirty="0">
              <a:latin typeface="Arial" panose="020B0604020202020204"/>
              <a:ea typeface="Arial" panose="020B0604020202020204"/>
              <a:cs typeface="Arial" panose="020B0604020202020204"/>
            </a:endParaRPr>
          </a:p>
          <a:p>
            <a:pPr marL="876300" algn="l" rtl="0" eaLnBrk="0">
              <a:lnSpc>
                <a:spcPct val="75000"/>
              </a:lnSpc>
              <a:spcBef>
                <a:spcPts val="465"/>
              </a:spcBef>
            </a:pPr>
            <a:r>
              <a:rPr sz="900" kern="0" spc="-30" dirty="0">
                <a:solidFill>
                  <a:srgbClr val="231F20">
                    <a:alpha val="100000"/>
                  </a:srgbClr>
                </a:solidFill>
                <a:latin typeface="Arial" panose="020B0604020202020204"/>
                <a:ea typeface="Arial" panose="020B0604020202020204"/>
                <a:cs typeface="Arial" panose="020B0604020202020204"/>
              </a:rPr>
              <a:t>N-</a:t>
            </a:r>
            <a:r>
              <a:rPr sz="900" kern="0" spc="60" dirty="0">
                <a:solidFill>
                  <a:srgbClr val="231F20">
                    <a:alpha val="100000"/>
                  </a:srgbClr>
                </a:solidFill>
                <a:latin typeface="Arial" panose="020B0604020202020204"/>
                <a:ea typeface="Arial" panose="020B0604020202020204"/>
                <a:cs typeface="Arial" panose="020B0604020202020204"/>
              </a:rPr>
              <a:t> </a:t>
            </a:r>
            <a:r>
              <a:rPr sz="900" kern="0" spc="-30" dirty="0">
                <a:solidFill>
                  <a:srgbClr val="231F20">
                    <a:alpha val="100000"/>
                  </a:srgbClr>
                </a:solidFill>
                <a:latin typeface="Arial" panose="020B0604020202020204"/>
                <a:ea typeface="Arial" panose="020B0604020202020204"/>
                <a:cs typeface="Arial" panose="020B0604020202020204"/>
              </a:rPr>
              <a:t>KFD</a:t>
            </a:r>
            <a:endParaRPr sz="900" dirty="0">
              <a:latin typeface="Arial" panose="020B0604020202020204"/>
              <a:ea typeface="Arial" panose="020B0604020202020204"/>
              <a:cs typeface="Arial" panose="020B0604020202020204"/>
            </a:endParaRPr>
          </a:p>
          <a:p>
            <a:pPr marL="758825" algn="l" rtl="0" eaLnBrk="0">
              <a:lnSpc>
                <a:spcPct val="76000"/>
              </a:lnSpc>
              <a:spcBef>
                <a:spcPts val="570"/>
              </a:spcBef>
            </a:pPr>
            <a:r>
              <a:rPr sz="900" kern="0" spc="-30" dirty="0">
                <a:solidFill>
                  <a:srgbClr val="231F20">
                    <a:alpha val="100000"/>
                  </a:srgbClr>
                </a:solidFill>
                <a:latin typeface="Arial" panose="020B0604020202020204"/>
                <a:ea typeface="Arial" panose="020B0604020202020204"/>
                <a:cs typeface="Arial" panose="020B0604020202020204"/>
              </a:rPr>
              <a:t>D</a:t>
            </a:r>
            <a:r>
              <a:rPr sz="900" kern="0" spc="90" dirty="0">
                <a:solidFill>
                  <a:srgbClr val="231F20">
                    <a:alpha val="100000"/>
                  </a:srgbClr>
                </a:solidFill>
                <a:latin typeface="Arial" panose="020B0604020202020204"/>
                <a:ea typeface="Arial" panose="020B0604020202020204"/>
                <a:cs typeface="Arial" panose="020B0604020202020204"/>
              </a:rPr>
              <a:t> </a:t>
            </a:r>
            <a:r>
              <a:rPr sz="900" kern="0" spc="-30" dirty="0">
                <a:solidFill>
                  <a:srgbClr val="231F20">
                    <a:alpha val="100000"/>
                  </a:srgbClr>
                </a:solidFill>
                <a:latin typeface="Arial" panose="020B0604020202020204"/>
                <a:ea typeface="Arial" panose="020B0604020202020204"/>
                <a:cs typeface="Arial" panose="020B0604020202020204"/>
              </a:rPr>
              <a:t>SUB</a:t>
            </a:r>
            <a:r>
              <a:rPr sz="900" kern="0" spc="40" dirty="0">
                <a:solidFill>
                  <a:srgbClr val="231F20">
                    <a:alpha val="100000"/>
                  </a:srgbClr>
                </a:solidFill>
                <a:latin typeface="Arial" panose="020B0604020202020204"/>
                <a:ea typeface="Arial" panose="020B0604020202020204"/>
                <a:cs typeface="Arial" panose="020B0604020202020204"/>
              </a:rPr>
              <a:t> </a:t>
            </a:r>
            <a:r>
              <a:rPr sz="900" kern="0" spc="-30" dirty="0">
                <a:solidFill>
                  <a:srgbClr val="231F20">
                    <a:alpha val="100000"/>
                  </a:srgbClr>
                </a:solidFill>
                <a:latin typeface="Arial" panose="020B0604020202020204"/>
                <a:ea typeface="Arial" panose="020B0604020202020204"/>
                <a:cs typeface="Arial" panose="020B0604020202020204"/>
              </a:rPr>
              <a:t>7W2</a:t>
            </a:r>
            <a:endParaRPr sz="900" dirty="0">
              <a:latin typeface="Arial" panose="020B0604020202020204"/>
              <a:ea typeface="Arial" panose="020B0604020202020204"/>
              <a:cs typeface="Arial" panose="020B0604020202020204"/>
            </a:endParaRPr>
          </a:p>
          <a:p>
            <a:pPr marL="12700" algn="l" rtl="0" eaLnBrk="0">
              <a:lnSpc>
                <a:spcPct val="85000"/>
              </a:lnSpc>
              <a:spcBef>
                <a:spcPts val="465"/>
              </a:spcBef>
            </a:pPr>
            <a:r>
              <a:rPr sz="900" kern="0" spc="0" dirty="0">
                <a:solidFill>
                  <a:srgbClr val="231F20">
                    <a:alpha val="100000"/>
                  </a:srgbClr>
                </a:solidFill>
                <a:latin typeface="Arial" panose="020B0604020202020204"/>
                <a:ea typeface="Arial" panose="020B0604020202020204"/>
                <a:cs typeface="Arial" panose="020B0604020202020204"/>
              </a:rPr>
              <a:t>Consider heat dissipation with the s</a:t>
            </a:r>
            <a:r>
              <a:rPr sz="900" kern="0" spc="-10" dirty="0">
                <a:solidFill>
                  <a:srgbClr val="231F20">
                    <a:alpha val="100000"/>
                  </a:srgbClr>
                </a:solidFill>
                <a:latin typeface="Arial" panose="020B0604020202020204"/>
                <a:ea typeface="Arial" panose="020B0604020202020204"/>
                <a:cs typeface="Arial" panose="020B0604020202020204"/>
              </a:rPr>
              <a:t>ystem</a:t>
            </a:r>
            <a:endParaRPr sz="900" dirty="0">
              <a:latin typeface="Arial" panose="020B0604020202020204"/>
              <a:ea typeface="Arial" panose="020B0604020202020204"/>
              <a:cs typeface="Arial" panose="020B0604020202020204"/>
            </a:endParaRPr>
          </a:p>
          <a:p>
            <a:pPr marL="714375" algn="l" rtl="0" eaLnBrk="0">
              <a:lnSpc>
                <a:spcPts val="1230"/>
              </a:lnSpc>
              <a:spcBef>
                <a:spcPts val="125"/>
              </a:spcBef>
            </a:pPr>
            <a:r>
              <a:rPr sz="900" kern="0" spc="-10" dirty="0">
                <a:solidFill>
                  <a:srgbClr val="231F20">
                    <a:alpha val="100000"/>
                  </a:srgbClr>
                </a:solidFill>
                <a:latin typeface="Arial" panose="020B0604020202020204"/>
                <a:ea typeface="Arial" panose="020B0604020202020204"/>
                <a:cs typeface="Arial" panose="020B0604020202020204"/>
              </a:rPr>
              <a:t>3.5-4 Thru</a:t>
            </a:r>
            <a:r>
              <a:rPr sz="900" kern="0" spc="90" dirty="0">
                <a:solidFill>
                  <a:srgbClr val="231F20">
                    <a:alpha val="100000"/>
                  </a:srgbClr>
                </a:solidFill>
                <a:latin typeface="Arial" panose="020B0604020202020204"/>
                <a:ea typeface="Arial" panose="020B0604020202020204"/>
                <a:cs typeface="Arial" panose="020B0604020202020204"/>
              </a:rPr>
              <a:t> </a:t>
            </a:r>
            <a:r>
              <a:rPr sz="900" kern="0" spc="-10" dirty="0">
                <a:solidFill>
                  <a:srgbClr val="231F20">
                    <a:alpha val="100000"/>
                  </a:srgbClr>
                </a:solidFill>
                <a:latin typeface="Arial" panose="020B0604020202020204"/>
                <a:ea typeface="Arial" panose="020B0604020202020204"/>
                <a:cs typeface="Arial" panose="020B0604020202020204"/>
              </a:rPr>
              <a:t>Hole</a:t>
            </a:r>
            <a:endParaRPr sz="900" dirty="0">
              <a:latin typeface="Arial" panose="020B0604020202020204"/>
              <a:ea typeface="Arial" panose="020B0604020202020204"/>
              <a:cs typeface="Arial" panose="020B0604020202020204"/>
            </a:endParaRPr>
          </a:p>
          <a:p>
            <a:pPr algn="l" rtl="0" eaLnBrk="0">
              <a:lnSpc>
                <a:spcPct val="102000"/>
              </a:lnSpc>
            </a:pPr>
            <a:endParaRPr sz="300" dirty="0">
              <a:latin typeface="Arial" panose="020B0604020202020204"/>
              <a:ea typeface="Arial" panose="020B0604020202020204"/>
              <a:cs typeface="Arial" panose="020B0604020202020204"/>
            </a:endParaRPr>
          </a:p>
          <a:p>
            <a:pPr marL="951865" algn="l" rtl="0" eaLnBrk="0">
              <a:lnSpc>
                <a:spcPct val="76000"/>
              </a:lnSpc>
              <a:spcBef>
                <a:spcPts val="5"/>
              </a:spcBef>
            </a:pPr>
            <a:r>
              <a:rPr sz="900" kern="0" spc="-20" dirty="0">
                <a:solidFill>
                  <a:srgbClr val="231F20">
                    <a:alpha val="100000"/>
                  </a:srgbClr>
                </a:solidFill>
                <a:latin typeface="Arial" panose="020B0604020202020204"/>
                <a:ea typeface="Arial" panose="020B0604020202020204"/>
                <a:cs typeface="Arial" panose="020B0604020202020204"/>
              </a:rPr>
              <a:t>≤1.2</a:t>
            </a:r>
            <a:endParaRPr sz="900" dirty="0">
              <a:latin typeface="Arial" panose="020B0604020202020204"/>
              <a:ea typeface="Arial" panose="020B0604020202020204"/>
              <a:cs typeface="Arial" panose="020B0604020202020204"/>
            </a:endParaRPr>
          </a:p>
        </p:txBody>
      </p:sp>
      <p:sp>
        <p:nvSpPr>
          <p:cNvPr id="364" name="textbox 364"/>
          <p:cNvSpPr/>
          <p:nvPr/>
        </p:nvSpPr>
        <p:spPr>
          <a:xfrm>
            <a:off x="535776" y="6402813"/>
            <a:ext cx="1593214" cy="1153160"/>
          </a:xfrm>
          <a:prstGeom prst="rect">
            <a:avLst/>
          </a:prstGeom>
          <a:noFill/>
          <a:ln w="0" cap="flat">
            <a:noFill/>
            <a:prstDash val="solid"/>
            <a:miter lim="0"/>
          </a:ln>
        </p:spPr>
        <p:txBody>
          <a:bodyPr vert="horz" wrap="square" lIns="0" tIns="0" rIns="0" bIns="0"/>
          <a:p>
            <a:pPr algn="l" rtl="0" eaLnBrk="0">
              <a:lnSpc>
                <a:spcPct val="86000"/>
              </a:lnSpc>
            </a:pPr>
            <a:endParaRPr sz="100" dirty="0">
              <a:latin typeface="Arial" panose="020B0604020202020204"/>
              <a:ea typeface="Arial" panose="020B0604020202020204"/>
              <a:cs typeface="Arial" panose="020B0604020202020204"/>
            </a:endParaRPr>
          </a:p>
          <a:p>
            <a:pPr marL="497205" algn="l" rtl="0" eaLnBrk="0">
              <a:lnSpc>
                <a:spcPct val="75000"/>
              </a:lnSpc>
            </a:pPr>
            <a:r>
              <a:rPr sz="900" kern="0" spc="-20" dirty="0">
                <a:solidFill>
                  <a:srgbClr val="FFFFFF">
                    <a:alpha val="100000"/>
                  </a:srgbClr>
                </a:solidFill>
                <a:latin typeface="Arial" panose="020B0604020202020204"/>
                <a:ea typeface="Arial" panose="020B0604020202020204"/>
                <a:cs typeface="Arial" panose="020B0604020202020204"/>
              </a:rPr>
              <a:t>PARAMETER</a:t>
            </a:r>
            <a:endParaRPr sz="900" dirty="0">
              <a:latin typeface="Arial" panose="020B0604020202020204"/>
              <a:ea typeface="Arial" panose="020B0604020202020204"/>
              <a:cs typeface="Arial" panose="020B0604020202020204"/>
            </a:endParaRPr>
          </a:p>
          <a:p>
            <a:pPr marL="19685" algn="l" rtl="0" eaLnBrk="0">
              <a:lnSpc>
                <a:spcPct val="85000"/>
              </a:lnSpc>
              <a:spcBef>
                <a:spcPts val="505"/>
              </a:spcBef>
            </a:pPr>
            <a:r>
              <a:rPr sz="900" kern="0" spc="-10" dirty="0">
                <a:solidFill>
                  <a:srgbClr val="231F20">
                    <a:alpha val="100000"/>
                  </a:srgbClr>
                </a:solidFill>
                <a:latin typeface="Arial" panose="020B0604020202020204"/>
                <a:ea typeface="Arial" panose="020B0604020202020204"/>
                <a:cs typeface="Arial" panose="020B0604020202020204"/>
              </a:rPr>
              <a:t>Dimensions  (L x W x</a:t>
            </a:r>
            <a:r>
              <a:rPr sz="900" kern="0" spc="60" dirty="0">
                <a:solidFill>
                  <a:srgbClr val="231F20">
                    <a:alpha val="100000"/>
                  </a:srgbClr>
                </a:solidFill>
                <a:latin typeface="Arial" panose="020B0604020202020204"/>
                <a:ea typeface="Arial" panose="020B0604020202020204"/>
                <a:cs typeface="Arial" panose="020B0604020202020204"/>
              </a:rPr>
              <a:t>  </a:t>
            </a:r>
            <a:r>
              <a:rPr sz="900" kern="0" spc="-10" dirty="0">
                <a:solidFill>
                  <a:srgbClr val="231F20">
                    <a:alpha val="100000"/>
                  </a:srgbClr>
                </a:solidFill>
                <a:latin typeface="Arial" panose="020B0604020202020204"/>
                <a:ea typeface="Arial" panose="020B0604020202020204"/>
                <a:cs typeface="Arial" panose="020B0604020202020204"/>
              </a:rPr>
              <a:t>H)</a:t>
            </a:r>
            <a:endParaRPr sz="900" dirty="0">
              <a:latin typeface="Arial" panose="020B0604020202020204"/>
              <a:ea typeface="Arial" panose="020B0604020202020204"/>
              <a:cs typeface="Arial" panose="020B0604020202020204"/>
            </a:endParaRPr>
          </a:p>
          <a:p>
            <a:pPr marL="19685" algn="l" rtl="0" eaLnBrk="0">
              <a:lnSpc>
                <a:spcPct val="125000"/>
              </a:lnSpc>
              <a:spcBef>
                <a:spcPts val="315"/>
              </a:spcBef>
            </a:pPr>
            <a:r>
              <a:rPr sz="900" kern="0" spc="0" dirty="0">
                <a:solidFill>
                  <a:srgbClr val="231F20">
                    <a:alpha val="100000"/>
                  </a:srgbClr>
                </a:solidFill>
                <a:latin typeface="Arial" panose="020B0604020202020204"/>
                <a:ea typeface="Arial" panose="020B0604020202020204"/>
                <a:cs typeface="Arial" panose="020B0604020202020204"/>
              </a:rPr>
              <a:t>RF Connectors</a:t>
            </a:r>
            <a:r>
              <a:rPr sz="900" kern="0" spc="50" dirty="0">
                <a:solidFill>
                  <a:srgbClr val="231F20">
                    <a:alpha val="100000"/>
                  </a:srgbClr>
                </a:solidFill>
                <a:latin typeface="Arial" panose="020B0604020202020204"/>
                <a:ea typeface="Arial" panose="020B0604020202020204"/>
                <a:cs typeface="Arial" panose="020B0604020202020204"/>
              </a:rPr>
              <a:t> </a:t>
            </a:r>
            <a:r>
              <a:rPr sz="900" kern="0" spc="0" dirty="0">
                <a:solidFill>
                  <a:srgbClr val="231F20">
                    <a:alpha val="100000"/>
                  </a:srgbClr>
                </a:solidFill>
                <a:latin typeface="Arial" panose="020B0604020202020204"/>
                <a:ea typeface="Arial" panose="020B0604020202020204"/>
                <a:cs typeface="Arial" panose="020B0604020202020204"/>
              </a:rPr>
              <a:t>(I</a:t>
            </a:r>
            <a:r>
              <a:rPr sz="900" kern="0" spc="-10" dirty="0">
                <a:solidFill>
                  <a:srgbClr val="231F20">
                    <a:alpha val="100000"/>
                  </a:srgbClr>
                </a:solidFill>
                <a:latin typeface="Arial" panose="020B0604020202020204"/>
                <a:ea typeface="Arial" panose="020B0604020202020204"/>
                <a:cs typeface="Arial" panose="020B0604020202020204"/>
              </a:rPr>
              <a:t>nput / Output)</a:t>
            </a:r>
            <a:r>
              <a:rPr sz="900" kern="0" spc="0" dirty="0">
                <a:solidFill>
                  <a:srgbClr val="231F20">
                    <a:alpha val="100000"/>
                  </a:srgbClr>
                </a:solidFill>
                <a:latin typeface="Arial" panose="020B0604020202020204"/>
                <a:ea typeface="Arial" panose="020B0604020202020204"/>
                <a:cs typeface="Arial" panose="020B0604020202020204"/>
              </a:rPr>
              <a:t> </a:t>
            </a:r>
            <a:r>
              <a:rPr sz="900" kern="0" spc="-10" dirty="0">
                <a:solidFill>
                  <a:srgbClr val="231F20">
                    <a:alpha val="100000"/>
                  </a:srgbClr>
                </a:solidFill>
                <a:latin typeface="Arial" panose="020B0604020202020204"/>
                <a:ea typeface="Arial" panose="020B0604020202020204"/>
                <a:cs typeface="Arial" panose="020B0604020202020204"/>
              </a:rPr>
              <a:t>DC &amp;</a:t>
            </a:r>
            <a:r>
              <a:rPr sz="900" kern="0" spc="80" dirty="0">
                <a:solidFill>
                  <a:srgbClr val="231F20">
                    <a:alpha val="100000"/>
                  </a:srgbClr>
                </a:solidFill>
                <a:latin typeface="Arial" panose="020B0604020202020204"/>
                <a:ea typeface="Arial" panose="020B0604020202020204"/>
                <a:cs typeface="Arial" panose="020B0604020202020204"/>
              </a:rPr>
              <a:t> </a:t>
            </a:r>
            <a:r>
              <a:rPr sz="900" kern="0" spc="-10" dirty="0">
                <a:solidFill>
                  <a:srgbClr val="231F20">
                    <a:alpha val="100000"/>
                  </a:srgbClr>
                </a:solidFill>
                <a:latin typeface="Arial" panose="020B0604020202020204"/>
                <a:ea typeface="Arial" panose="020B0604020202020204"/>
                <a:cs typeface="Arial" panose="020B0604020202020204"/>
              </a:rPr>
              <a:t>Control</a:t>
            </a:r>
            <a:r>
              <a:rPr sz="900" kern="0" spc="50" dirty="0">
                <a:solidFill>
                  <a:srgbClr val="231F20">
                    <a:alpha val="100000"/>
                  </a:srgbClr>
                </a:solidFill>
                <a:latin typeface="Arial" panose="020B0604020202020204"/>
                <a:ea typeface="Arial" panose="020B0604020202020204"/>
                <a:cs typeface="Arial" panose="020B0604020202020204"/>
              </a:rPr>
              <a:t> </a:t>
            </a:r>
            <a:r>
              <a:rPr sz="900" kern="0" spc="-10" dirty="0">
                <a:solidFill>
                  <a:srgbClr val="231F20">
                    <a:alpha val="100000"/>
                  </a:srgbClr>
                </a:solidFill>
                <a:latin typeface="Arial" panose="020B0604020202020204"/>
                <a:ea typeface="Arial" panose="020B0604020202020204"/>
                <a:cs typeface="Arial" panose="020B0604020202020204"/>
              </a:rPr>
              <a:t>Connector</a:t>
            </a:r>
            <a:endParaRPr sz="900" dirty="0">
              <a:latin typeface="Arial" panose="020B0604020202020204"/>
              <a:ea typeface="Arial" panose="020B0604020202020204"/>
              <a:cs typeface="Arial" panose="020B0604020202020204"/>
            </a:endParaRPr>
          </a:p>
          <a:p>
            <a:pPr marL="16510" algn="l" rtl="0" eaLnBrk="0">
              <a:lnSpc>
                <a:spcPct val="85000"/>
              </a:lnSpc>
              <a:spcBef>
                <a:spcPts val="45"/>
              </a:spcBef>
            </a:pPr>
            <a:r>
              <a:rPr sz="900" kern="0" spc="-10" dirty="0">
                <a:solidFill>
                  <a:srgbClr val="231F20">
                    <a:alpha val="100000"/>
                  </a:srgbClr>
                </a:solidFill>
                <a:latin typeface="Arial" panose="020B0604020202020204"/>
                <a:ea typeface="Arial" panose="020B0604020202020204"/>
                <a:cs typeface="Arial" panose="020B0604020202020204"/>
              </a:rPr>
              <a:t>Cooling</a:t>
            </a:r>
            <a:endParaRPr sz="900" dirty="0">
              <a:latin typeface="Arial" panose="020B0604020202020204"/>
              <a:ea typeface="Arial" panose="020B0604020202020204"/>
              <a:cs typeface="Arial" panose="020B0604020202020204"/>
            </a:endParaRPr>
          </a:p>
          <a:p>
            <a:pPr marL="19685" algn="l" rtl="0" eaLnBrk="0">
              <a:lnSpc>
                <a:spcPct val="77000"/>
              </a:lnSpc>
              <a:spcBef>
                <a:spcPts val="650"/>
              </a:spcBef>
            </a:pPr>
            <a:r>
              <a:rPr sz="900" kern="0" spc="-10" dirty="0">
                <a:solidFill>
                  <a:srgbClr val="231F20">
                    <a:alpha val="100000"/>
                  </a:srgbClr>
                </a:solidFill>
                <a:latin typeface="Arial" panose="020B0604020202020204"/>
                <a:ea typeface="Arial" panose="020B0604020202020204"/>
                <a:cs typeface="Arial" panose="020B0604020202020204"/>
              </a:rPr>
              <a:t>Mounting</a:t>
            </a:r>
            <a:endParaRPr sz="900" dirty="0">
              <a:latin typeface="Arial" panose="020B0604020202020204"/>
              <a:ea typeface="Arial" panose="020B0604020202020204"/>
              <a:cs typeface="Arial" panose="020B0604020202020204"/>
            </a:endParaRPr>
          </a:p>
          <a:p>
            <a:pPr marL="12700" algn="l" rtl="0" eaLnBrk="0">
              <a:lnSpc>
                <a:spcPts val="1185"/>
              </a:lnSpc>
            </a:pPr>
            <a:r>
              <a:rPr sz="900" kern="0" spc="-10" dirty="0">
                <a:solidFill>
                  <a:srgbClr val="231F20">
                    <a:alpha val="100000"/>
                  </a:srgbClr>
                </a:solidFill>
                <a:latin typeface="Arial" panose="020B0604020202020204"/>
                <a:ea typeface="Arial" panose="020B0604020202020204"/>
                <a:cs typeface="Arial" panose="020B0604020202020204"/>
              </a:rPr>
              <a:t>Weight</a:t>
            </a:r>
            <a:endParaRPr sz="900" dirty="0">
              <a:latin typeface="Arial" panose="020B0604020202020204"/>
              <a:ea typeface="Arial" panose="020B0604020202020204"/>
              <a:cs typeface="Arial" panose="020B0604020202020204"/>
            </a:endParaRPr>
          </a:p>
        </p:txBody>
      </p:sp>
      <p:sp>
        <p:nvSpPr>
          <p:cNvPr id="370" name="textbox 370"/>
          <p:cNvSpPr/>
          <p:nvPr/>
        </p:nvSpPr>
        <p:spPr>
          <a:xfrm>
            <a:off x="386783" y="3706614"/>
            <a:ext cx="2120900" cy="382270"/>
          </a:xfrm>
          <a:prstGeom prst="rect">
            <a:avLst/>
          </a:prstGeom>
          <a:noFill/>
          <a:ln w="0" cap="flat">
            <a:noFill/>
            <a:prstDash val="solid"/>
            <a:miter lim="0"/>
          </a:ln>
        </p:spPr>
        <p:txBody>
          <a:bodyPr vert="horz" wrap="square" lIns="0" tIns="0" rIns="0" bIns="0"/>
          <a:p>
            <a:pPr algn="l" rtl="0" eaLnBrk="0">
              <a:lnSpc>
                <a:spcPct val="83000"/>
              </a:lnSpc>
            </a:pPr>
            <a:endParaRPr sz="100" dirty="0">
              <a:latin typeface="Arial" panose="020B0604020202020204"/>
              <a:ea typeface="Arial" panose="020B0604020202020204"/>
              <a:cs typeface="Arial" panose="020B0604020202020204"/>
            </a:endParaRPr>
          </a:p>
          <a:p>
            <a:pPr marL="41275" algn="l" rtl="0" eaLnBrk="0">
              <a:lnSpc>
                <a:spcPts val="1640"/>
              </a:lnSpc>
            </a:pPr>
            <a:r>
              <a:rPr sz="1200" kern="0" spc="-20" dirty="0">
                <a:solidFill>
                  <a:srgbClr val="21294D">
                    <a:alpha val="100000"/>
                  </a:srgbClr>
                </a:solidFill>
                <a:latin typeface="Arial" panose="020B0604020202020204"/>
                <a:ea typeface="Arial" panose="020B0604020202020204"/>
                <a:cs typeface="Arial" panose="020B0604020202020204"/>
              </a:rPr>
              <a:t>1.1</a:t>
            </a:r>
            <a:r>
              <a:rPr sz="1200" kern="0" spc="90" dirty="0">
                <a:solidFill>
                  <a:srgbClr val="21294D">
                    <a:alpha val="100000"/>
                  </a:srgbClr>
                </a:solidFill>
                <a:latin typeface="Arial" panose="020B0604020202020204"/>
                <a:ea typeface="Arial" panose="020B0604020202020204"/>
                <a:cs typeface="Arial" panose="020B0604020202020204"/>
              </a:rPr>
              <a:t> </a:t>
            </a:r>
            <a:r>
              <a:rPr sz="1200" kern="0" spc="-20" dirty="0">
                <a:solidFill>
                  <a:srgbClr val="21294D">
                    <a:alpha val="100000"/>
                  </a:srgbClr>
                </a:solidFill>
                <a:latin typeface="Arial" panose="020B0604020202020204"/>
                <a:ea typeface="Arial" panose="020B0604020202020204"/>
                <a:cs typeface="Arial" panose="020B0604020202020204"/>
              </a:rPr>
              <a:t>RF /</a:t>
            </a:r>
            <a:r>
              <a:rPr sz="1200" kern="0" spc="90" dirty="0">
                <a:solidFill>
                  <a:srgbClr val="21294D">
                    <a:alpha val="100000"/>
                  </a:srgbClr>
                </a:solidFill>
                <a:latin typeface="Arial" panose="020B0604020202020204"/>
                <a:ea typeface="Arial" panose="020B0604020202020204"/>
                <a:cs typeface="Arial" panose="020B0604020202020204"/>
              </a:rPr>
              <a:t> </a:t>
            </a:r>
            <a:r>
              <a:rPr sz="1200" kern="0" spc="-20" dirty="0">
                <a:solidFill>
                  <a:srgbClr val="21294D">
                    <a:alpha val="100000"/>
                  </a:srgbClr>
                </a:solidFill>
                <a:latin typeface="Arial" panose="020B0604020202020204"/>
                <a:ea typeface="Arial" panose="020B0604020202020204"/>
                <a:cs typeface="Arial" panose="020B0604020202020204"/>
              </a:rPr>
              <a:t>ELECTRICAL</a:t>
            </a:r>
            <a:endParaRPr sz="1200" dirty="0">
              <a:latin typeface="Arial" panose="020B0604020202020204"/>
              <a:ea typeface="Arial" panose="020B0604020202020204"/>
              <a:cs typeface="Arial" panose="020B0604020202020204"/>
            </a:endParaRPr>
          </a:p>
          <a:p>
            <a:pPr algn="l" rtl="0" eaLnBrk="0">
              <a:lnSpc>
                <a:spcPct val="145000"/>
              </a:lnSpc>
            </a:pPr>
            <a:endParaRPr sz="200" dirty="0">
              <a:latin typeface="Arial" panose="020B0604020202020204"/>
              <a:ea typeface="Arial" panose="020B0604020202020204"/>
              <a:cs typeface="Arial" panose="020B0604020202020204"/>
            </a:endParaRPr>
          </a:p>
          <a:p>
            <a:pPr marL="12700" algn="l" rtl="0" eaLnBrk="0">
              <a:lnSpc>
                <a:spcPts val="820"/>
              </a:lnSpc>
              <a:spcBef>
                <a:spcPts val="0"/>
              </a:spcBef>
            </a:pPr>
            <a:r>
              <a:rPr sz="600" kern="0" spc="0" dirty="0">
                <a:solidFill>
                  <a:srgbClr val="231F20">
                    <a:alpha val="100000"/>
                  </a:srgbClr>
                </a:solidFill>
                <a:latin typeface="Arial" panose="020B0604020202020204"/>
                <a:ea typeface="Arial" panose="020B0604020202020204"/>
                <a:cs typeface="Arial" panose="020B0604020202020204"/>
              </a:rPr>
              <a:t>Typical</a:t>
            </a:r>
            <a:r>
              <a:rPr sz="600" kern="0" spc="30" dirty="0">
                <a:solidFill>
                  <a:srgbClr val="231F20">
                    <a:alpha val="100000"/>
                  </a:srgbClr>
                </a:solidFill>
                <a:latin typeface="Arial" panose="020B0604020202020204"/>
                <a:ea typeface="Arial" panose="020B0604020202020204"/>
                <a:cs typeface="Arial" panose="020B0604020202020204"/>
              </a:rPr>
              <a:t> </a:t>
            </a:r>
            <a:r>
              <a:rPr sz="600" kern="0" spc="0" dirty="0">
                <a:solidFill>
                  <a:srgbClr val="231F20">
                    <a:alpha val="100000"/>
                  </a:srgbClr>
                </a:solidFill>
                <a:latin typeface="Arial" panose="020B0604020202020204"/>
                <a:ea typeface="Arial" panose="020B0604020202020204"/>
                <a:cs typeface="Arial" panose="020B0604020202020204"/>
              </a:rPr>
              <a:t>performance at 220</a:t>
            </a:r>
            <a:r>
              <a:rPr sz="600" kern="0" spc="-10" dirty="0">
                <a:solidFill>
                  <a:srgbClr val="231F20">
                    <a:alpha val="100000"/>
                  </a:srgbClr>
                </a:solidFill>
                <a:latin typeface="Arial" panose="020B0604020202020204"/>
                <a:ea typeface="Arial" panose="020B0604020202020204"/>
                <a:cs typeface="Arial" panose="020B0604020202020204"/>
              </a:rPr>
              <a:t>V  AC +25</a:t>
            </a:r>
            <a:r>
              <a:rPr sz="600" kern="0" spc="-10" dirty="0">
                <a:solidFill>
                  <a:srgbClr val="231F20">
                    <a:alpha val="100000"/>
                  </a:srgbClr>
                </a:solidFill>
                <a:latin typeface="HarmonyOS Sans SC" panose="00000500000000000000" charset="-122"/>
                <a:ea typeface="HarmonyOS Sans SC" panose="00000500000000000000" charset="-122"/>
                <a:cs typeface="HarmonyOS Sans SC" panose="00000500000000000000" charset="-122"/>
              </a:rPr>
              <a:t>°C</a:t>
            </a:r>
            <a:r>
              <a:rPr sz="600" kern="0" spc="-10" dirty="0">
                <a:solidFill>
                  <a:srgbClr val="231F20">
                    <a:alpha val="100000"/>
                  </a:srgbClr>
                </a:solidFill>
                <a:latin typeface="Arial" panose="020B0604020202020204"/>
                <a:ea typeface="Arial" panose="020B0604020202020204"/>
                <a:cs typeface="Arial" panose="020B0604020202020204"/>
              </a:rPr>
              <a:t>, and</a:t>
            </a:r>
            <a:r>
              <a:rPr sz="600" kern="0" spc="40" dirty="0">
                <a:solidFill>
                  <a:srgbClr val="231F20">
                    <a:alpha val="100000"/>
                  </a:srgbClr>
                </a:solidFill>
                <a:latin typeface="Arial" panose="020B0604020202020204"/>
                <a:ea typeface="Arial" panose="020B0604020202020204"/>
                <a:cs typeface="Arial" panose="020B0604020202020204"/>
              </a:rPr>
              <a:t> </a:t>
            </a:r>
            <a:r>
              <a:rPr sz="600" kern="0" spc="-10" dirty="0">
                <a:solidFill>
                  <a:srgbClr val="231F20">
                    <a:alpha val="100000"/>
                  </a:srgbClr>
                </a:solidFill>
                <a:latin typeface="Arial" panose="020B0604020202020204"/>
                <a:ea typeface="Arial" panose="020B0604020202020204"/>
                <a:cs typeface="Arial" panose="020B0604020202020204"/>
              </a:rPr>
              <a:t>in a</a:t>
            </a:r>
            <a:r>
              <a:rPr sz="600" kern="0" spc="30" dirty="0">
                <a:solidFill>
                  <a:srgbClr val="231F20">
                    <a:alpha val="100000"/>
                  </a:srgbClr>
                </a:solidFill>
                <a:latin typeface="Arial" panose="020B0604020202020204"/>
                <a:ea typeface="Arial" panose="020B0604020202020204"/>
                <a:cs typeface="Arial" panose="020B0604020202020204"/>
              </a:rPr>
              <a:t> </a:t>
            </a:r>
            <a:r>
              <a:rPr sz="600" kern="0" spc="-10" dirty="0">
                <a:solidFill>
                  <a:srgbClr val="231F20">
                    <a:alpha val="100000"/>
                  </a:srgbClr>
                </a:solidFill>
                <a:latin typeface="Arial" panose="020B0604020202020204"/>
                <a:ea typeface="Arial" panose="020B0604020202020204"/>
                <a:cs typeface="Arial" panose="020B0604020202020204"/>
              </a:rPr>
              <a:t>50Ω</a:t>
            </a:r>
            <a:r>
              <a:rPr sz="600" kern="0" spc="20" dirty="0">
                <a:solidFill>
                  <a:srgbClr val="231F20">
                    <a:alpha val="100000"/>
                  </a:srgbClr>
                </a:solidFill>
                <a:latin typeface="Arial" panose="020B0604020202020204"/>
                <a:ea typeface="Arial" panose="020B0604020202020204"/>
                <a:cs typeface="Arial" panose="020B0604020202020204"/>
              </a:rPr>
              <a:t> </a:t>
            </a:r>
            <a:r>
              <a:rPr sz="600" kern="0" spc="-10" dirty="0">
                <a:solidFill>
                  <a:srgbClr val="231F20">
                    <a:alpha val="100000"/>
                  </a:srgbClr>
                </a:solidFill>
                <a:latin typeface="Arial" panose="020B0604020202020204"/>
                <a:ea typeface="Arial" panose="020B0604020202020204"/>
                <a:cs typeface="Arial" panose="020B0604020202020204"/>
              </a:rPr>
              <a:t>system.</a:t>
            </a:r>
            <a:endParaRPr sz="600" dirty="0">
              <a:latin typeface="Arial" panose="020B0604020202020204"/>
              <a:ea typeface="Arial" panose="020B0604020202020204"/>
              <a:cs typeface="Arial" panose="020B0604020202020204"/>
            </a:endParaRPr>
          </a:p>
        </p:txBody>
      </p:sp>
      <p:sp>
        <p:nvSpPr>
          <p:cNvPr id="372" name="textbox 372"/>
          <p:cNvSpPr/>
          <p:nvPr/>
        </p:nvSpPr>
        <p:spPr>
          <a:xfrm>
            <a:off x="401636" y="7564653"/>
            <a:ext cx="2787014" cy="233679"/>
          </a:xfrm>
          <a:prstGeom prst="rect">
            <a:avLst/>
          </a:prstGeom>
          <a:noFill/>
          <a:ln w="0" cap="flat">
            <a:noFill/>
            <a:prstDash val="solid"/>
            <a:miter lim="0"/>
          </a:ln>
        </p:spPr>
        <p:txBody>
          <a:bodyPr vert="horz" wrap="square" lIns="0" tIns="0" rIns="0" bIns="0"/>
          <a:p>
            <a:pPr algn="l" rtl="0" eaLnBrk="0">
              <a:lnSpc>
                <a:spcPct val="83000"/>
              </a:lnSpc>
            </a:pPr>
            <a:endParaRPr sz="100" dirty="0">
              <a:latin typeface="Arial" panose="020B0604020202020204"/>
              <a:ea typeface="Arial" panose="020B0604020202020204"/>
              <a:cs typeface="Arial" panose="020B0604020202020204"/>
            </a:endParaRPr>
          </a:p>
          <a:p>
            <a:pPr marL="12700" algn="l" rtl="0" eaLnBrk="0">
              <a:lnSpc>
                <a:spcPts val="1635"/>
              </a:lnSpc>
            </a:pPr>
            <a:r>
              <a:rPr sz="1200" kern="0" spc="-10" dirty="0">
                <a:solidFill>
                  <a:srgbClr val="21294D">
                    <a:alpha val="100000"/>
                  </a:srgbClr>
                </a:solidFill>
                <a:latin typeface="Arial" panose="020B0604020202020204"/>
                <a:ea typeface="Arial" panose="020B0604020202020204"/>
                <a:cs typeface="Arial" panose="020B0604020202020204"/>
              </a:rPr>
              <a:t>1.3</a:t>
            </a:r>
            <a:r>
              <a:rPr sz="1200" kern="0" spc="80" dirty="0">
                <a:solidFill>
                  <a:srgbClr val="21294D">
                    <a:alpha val="100000"/>
                  </a:srgbClr>
                </a:solidFill>
                <a:latin typeface="Arial" panose="020B0604020202020204"/>
                <a:ea typeface="Arial" panose="020B0604020202020204"/>
                <a:cs typeface="Arial" panose="020B0604020202020204"/>
              </a:rPr>
              <a:t> </a:t>
            </a:r>
            <a:r>
              <a:rPr sz="1200" kern="0" spc="-10" dirty="0">
                <a:solidFill>
                  <a:srgbClr val="21294D">
                    <a:alpha val="100000"/>
                  </a:srgbClr>
                </a:solidFill>
                <a:latin typeface="Arial" panose="020B0604020202020204"/>
                <a:ea typeface="Arial" panose="020B0604020202020204"/>
                <a:cs typeface="Arial" panose="020B0604020202020204"/>
              </a:rPr>
              <a:t>ENVIRON</a:t>
            </a:r>
            <a:r>
              <a:rPr sz="1200" kern="0" spc="-20" dirty="0">
                <a:solidFill>
                  <a:srgbClr val="21294D">
                    <a:alpha val="100000"/>
                  </a:srgbClr>
                </a:solidFill>
                <a:latin typeface="Arial" panose="020B0604020202020204"/>
                <a:ea typeface="Arial" panose="020B0604020202020204"/>
                <a:cs typeface="Arial" panose="020B0604020202020204"/>
              </a:rPr>
              <a:t>MENTAL /</a:t>
            </a:r>
            <a:r>
              <a:rPr sz="1200" kern="0" spc="90" dirty="0">
                <a:solidFill>
                  <a:srgbClr val="21294D">
                    <a:alpha val="100000"/>
                  </a:srgbClr>
                </a:solidFill>
                <a:latin typeface="Arial" panose="020B0604020202020204"/>
                <a:ea typeface="Arial" panose="020B0604020202020204"/>
                <a:cs typeface="Arial" panose="020B0604020202020204"/>
              </a:rPr>
              <a:t> </a:t>
            </a:r>
            <a:r>
              <a:rPr sz="1200" kern="0" spc="-20" dirty="0">
                <a:solidFill>
                  <a:srgbClr val="21294D">
                    <a:alpha val="100000"/>
                  </a:srgbClr>
                </a:solidFill>
                <a:latin typeface="Arial" panose="020B0604020202020204"/>
                <a:ea typeface="Arial" panose="020B0604020202020204"/>
                <a:cs typeface="Arial" panose="020B0604020202020204"/>
              </a:rPr>
              <a:t>PROTECTIONS</a:t>
            </a:r>
            <a:endParaRPr sz="1200" dirty="0">
              <a:latin typeface="Arial" panose="020B0604020202020204"/>
              <a:ea typeface="Arial" panose="020B0604020202020204"/>
              <a:cs typeface="Arial" panose="020B0604020202020204"/>
            </a:endParaRPr>
          </a:p>
        </p:txBody>
      </p:sp>
      <p:sp>
        <p:nvSpPr>
          <p:cNvPr id="380" name="textbox 380"/>
          <p:cNvSpPr/>
          <p:nvPr/>
        </p:nvSpPr>
        <p:spPr>
          <a:xfrm>
            <a:off x="6245957" y="4174465"/>
            <a:ext cx="283209" cy="1913889"/>
          </a:xfrm>
          <a:prstGeom prst="rect">
            <a:avLst/>
          </a:prstGeom>
          <a:noFill/>
          <a:ln w="0" cap="flat">
            <a:noFill/>
            <a:prstDash val="solid"/>
            <a:miter lim="0"/>
          </a:ln>
        </p:spPr>
        <p:txBody>
          <a:bodyPr vert="horz" wrap="square" lIns="0" tIns="0" rIns="0" bIns="0"/>
          <a:p>
            <a:pPr algn="l" rtl="0" eaLnBrk="0">
              <a:lnSpc>
                <a:spcPct val="85000"/>
              </a:lnSpc>
            </a:pPr>
            <a:endParaRPr sz="100" dirty="0">
              <a:latin typeface="Arial" panose="020B0604020202020204"/>
              <a:ea typeface="Arial" panose="020B0604020202020204"/>
              <a:cs typeface="Arial" panose="020B0604020202020204"/>
            </a:endParaRPr>
          </a:p>
          <a:p>
            <a:pPr marL="12700" algn="l" rtl="0" eaLnBrk="0">
              <a:lnSpc>
                <a:spcPct val="75000"/>
              </a:lnSpc>
            </a:pPr>
            <a:r>
              <a:rPr sz="900" kern="0" spc="-20" dirty="0">
                <a:solidFill>
                  <a:srgbClr val="FFFFFF">
                    <a:alpha val="100000"/>
                  </a:srgbClr>
                </a:solidFill>
                <a:latin typeface="Arial" panose="020B0604020202020204"/>
                <a:ea typeface="Arial" panose="020B0604020202020204"/>
                <a:cs typeface="Arial" panose="020B0604020202020204"/>
              </a:rPr>
              <a:t>UNIT</a:t>
            </a:r>
            <a:endParaRPr sz="900" dirty="0">
              <a:latin typeface="Arial" panose="020B0604020202020204"/>
              <a:ea typeface="Arial" panose="020B0604020202020204"/>
              <a:cs typeface="Arial" panose="020B0604020202020204"/>
            </a:endParaRPr>
          </a:p>
          <a:p>
            <a:pPr marL="35560" algn="l" rtl="0" eaLnBrk="0">
              <a:lnSpc>
                <a:spcPct val="75000"/>
              </a:lnSpc>
              <a:spcBef>
                <a:spcPts val="555"/>
              </a:spcBef>
            </a:pPr>
            <a:r>
              <a:rPr sz="900" kern="0" spc="-30" dirty="0">
                <a:solidFill>
                  <a:srgbClr val="231F20">
                    <a:alpha val="100000"/>
                  </a:srgbClr>
                </a:solidFill>
                <a:latin typeface="Arial" panose="020B0604020202020204"/>
                <a:ea typeface="Arial" panose="020B0604020202020204"/>
                <a:cs typeface="Arial" panose="020B0604020202020204"/>
              </a:rPr>
              <a:t>MHz</a:t>
            </a:r>
            <a:endParaRPr sz="900" dirty="0">
              <a:latin typeface="Arial" panose="020B0604020202020204"/>
              <a:ea typeface="Arial" panose="020B0604020202020204"/>
              <a:cs typeface="Arial" panose="020B0604020202020204"/>
            </a:endParaRPr>
          </a:p>
          <a:p>
            <a:pPr algn="l" rtl="0" eaLnBrk="0">
              <a:lnSpc>
                <a:spcPct val="118000"/>
              </a:lnSpc>
            </a:pPr>
            <a:endParaRPr sz="1000" dirty="0">
              <a:latin typeface="Arial" panose="020B0604020202020204"/>
              <a:ea typeface="Arial" panose="020B0604020202020204"/>
              <a:cs typeface="Arial" panose="020B0604020202020204"/>
            </a:endParaRPr>
          </a:p>
          <a:p>
            <a:pPr algn="l" rtl="0" eaLnBrk="0">
              <a:lnSpc>
                <a:spcPct val="118000"/>
              </a:lnSpc>
            </a:pPr>
            <a:endParaRPr sz="1000" dirty="0">
              <a:latin typeface="Arial" panose="020B0604020202020204"/>
              <a:ea typeface="Arial" panose="020B0604020202020204"/>
              <a:cs typeface="Arial" panose="020B0604020202020204"/>
            </a:endParaRPr>
          </a:p>
          <a:p>
            <a:pPr marL="31115" algn="l" rtl="0" eaLnBrk="0">
              <a:lnSpc>
                <a:spcPct val="75000"/>
              </a:lnSpc>
              <a:spcBef>
                <a:spcPts val="270"/>
              </a:spcBef>
            </a:pPr>
            <a:r>
              <a:rPr sz="900" kern="0" spc="-20" dirty="0">
                <a:solidFill>
                  <a:srgbClr val="231F20">
                    <a:alpha val="100000"/>
                  </a:srgbClr>
                </a:solidFill>
                <a:latin typeface="Arial" panose="020B0604020202020204"/>
                <a:ea typeface="Arial" panose="020B0604020202020204"/>
                <a:cs typeface="Arial" panose="020B0604020202020204"/>
              </a:rPr>
              <a:t>dBm</a:t>
            </a:r>
            <a:endParaRPr sz="900" dirty="0">
              <a:latin typeface="Arial" panose="020B0604020202020204"/>
              <a:ea typeface="Arial" panose="020B0604020202020204"/>
              <a:cs typeface="Arial" panose="020B0604020202020204"/>
            </a:endParaRPr>
          </a:p>
          <a:p>
            <a:pPr marL="78740" algn="l" rtl="0" eaLnBrk="0">
              <a:lnSpc>
                <a:spcPct val="75000"/>
              </a:lnSpc>
              <a:spcBef>
                <a:spcPts val="825"/>
              </a:spcBef>
            </a:pPr>
            <a:r>
              <a:rPr sz="900" kern="0" spc="-20" dirty="0">
                <a:solidFill>
                  <a:srgbClr val="231F20">
                    <a:alpha val="100000"/>
                  </a:srgbClr>
                </a:solidFill>
                <a:latin typeface="Arial" panose="020B0604020202020204"/>
                <a:ea typeface="Arial" panose="020B0604020202020204"/>
                <a:cs typeface="Arial" panose="020B0604020202020204"/>
              </a:rPr>
              <a:t>dB</a:t>
            </a:r>
            <a:endParaRPr sz="900" dirty="0">
              <a:latin typeface="Arial" panose="020B0604020202020204"/>
              <a:ea typeface="Arial" panose="020B0604020202020204"/>
              <a:cs typeface="Arial" panose="020B0604020202020204"/>
            </a:endParaRPr>
          </a:p>
          <a:p>
            <a:pPr algn="l" rtl="0" eaLnBrk="0">
              <a:lnSpc>
                <a:spcPct val="106000"/>
              </a:lnSpc>
            </a:pPr>
            <a:endParaRPr sz="1000" dirty="0">
              <a:latin typeface="Arial" panose="020B0604020202020204"/>
              <a:ea typeface="Arial" panose="020B0604020202020204"/>
              <a:cs typeface="Arial" panose="020B0604020202020204"/>
            </a:endParaRPr>
          </a:p>
          <a:p>
            <a:pPr algn="l" rtl="0" eaLnBrk="0">
              <a:lnSpc>
                <a:spcPct val="106000"/>
              </a:lnSpc>
            </a:pPr>
            <a:endParaRPr sz="1000" dirty="0">
              <a:latin typeface="Arial" panose="020B0604020202020204"/>
              <a:ea typeface="Arial" panose="020B0604020202020204"/>
              <a:cs typeface="Arial" panose="020B0604020202020204"/>
            </a:endParaRPr>
          </a:p>
          <a:p>
            <a:pPr marL="24765" algn="l" rtl="0" eaLnBrk="0">
              <a:lnSpc>
                <a:spcPct val="76000"/>
              </a:lnSpc>
              <a:spcBef>
                <a:spcPts val="270"/>
              </a:spcBef>
            </a:pPr>
            <a:r>
              <a:rPr sz="900" kern="0" spc="-10" dirty="0">
                <a:solidFill>
                  <a:srgbClr val="231F20">
                    <a:alpha val="100000"/>
                  </a:srgbClr>
                </a:solidFill>
                <a:latin typeface="Arial" panose="020B0604020202020204"/>
                <a:ea typeface="Arial" panose="020B0604020202020204"/>
                <a:cs typeface="Arial" panose="020B0604020202020204"/>
              </a:rPr>
              <a:t>VDC</a:t>
            </a:r>
            <a:endParaRPr sz="900" dirty="0">
              <a:latin typeface="Arial" panose="020B0604020202020204"/>
              <a:ea typeface="Arial" panose="020B0604020202020204"/>
              <a:cs typeface="Arial" panose="020B0604020202020204"/>
            </a:endParaRPr>
          </a:p>
          <a:p>
            <a:pPr marL="113030" algn="l" rtl="0" eaLnBrk="0">
              <a:lnSpc>
                <a:spcPct val="76000"/>
              </a:lnSpc>
              <a:spcBef>
                <a:spcPts val="1065"/>
              </a:spcBef>
            </a:pPr>
            <a:r>
              <a:rPr sz="900" kern="0" spc="-20" dirty="0">
                <a:solidFill>
                  <a:srgbClr val="231F20">
                    <a:alpha val="100000"/>
                  </a:srgbClr>
                </a:solidFill>
                <a:latin typeface="Arial" panose="020B0604020202020204"/>
                <a:ea typeface="Arial" panose="020B0604020202020204"/>
                <a:cs typeface="Arial" panose="020B0604020202020204"/>
              </a:rPr>
              <a:t>Ω</a:t>
            </a:r>
            <a:endParaRPr sz="900" dirty="0">
              <a:latin typeface="Arial" panose="020B0604020202020204"/>
              <a:ea typeface="Arial" panose="020B0604020202020204"/>
              <a:cs typeface="Arial" panose="020B0604020202020204"/>
            </a:endParaRPr>
          </a:p>
          <a:p>
            <a:pPr algn="l" rtl="0" eaLnBrk="0">
              <a:lnSpc>
                <a:spcPct val="113000"/>
              </a:lnSpc>
            </a:pPr>
            <a:endParaRPr sz="600" dirty="0">
              <a:latin typeface="Arial" panose="020B0604020202020204"/>
              <a:ea typeface="Arial" panose="020B0604020202020204"/>
              <a:cs typeface="Arial" panose="020B0604020202020204"/>
            </a:endParaRPr>
          </a:p>
          <a:p>
            <a:pPr marL="107315" algn="l" rtl="0" eaLnBrk="0">
              <a:lnSpc>
                <a:spcPct val="75000"/>
              </a:lnSpc>
              <a:spcBef>
                <a:spcPts val="0"/>
              </a:spcBef>
            </a:pPr>
            <a:r>
              <a:rPr sz="900" kern="0" spc="-10" dirty="0">
                <a:solidFill>
                  <a:srgbClr val="231F20">
                    <a:alpha val="100000"/>
                  </a:srgbClr>
                </a:solidFill>
                <a:latin typeface="Arial" panose="020B0604020202020204"/>
                <a:ea typeface="Arial" panose="020B0604020202020204"/>
                <a:cs typeface="Arial" panose="020B0604020202020204"/>
              </a:rPr>
              <a:t>A</a:t>
            </a:r>
            <a:endParaRPr sz="900" dirty="0">
              <a:latin typeface="Arial" panose="020B0604020202020204"/>
              <a:ea typeface="Arial" panose="020B0604020202020204"/>
              <a:cs typeface="Arial" panose="020B0604020202020204"/>
            </a:endParaRPr>
          </a:p>
        </p:txBody>
      </p:sp>
      <p:sp>
        <p:nvSpPr>
          <p:cNvPr id="384" name="textbox 384"/>
          <p:cNvSpPr/>
          <p:nvPr/>
        </p:nvSpPr>
        <p:spPr>
          <a:xfrm>
            <a:off x="399077" y="3511027"/>
            <a:ext cx="2136139" cy="193039"/>
          </a:xfrm>
          <a:prstGeom prst="rect">
            <a:avLst/>
          </a:prstGeom>
          <a:noFill/>
          <a:ln w="0" cap="flat">
            <a:noFill/>
            <a:prstDash val="solid"/>
            <a:miter lim="0"/>
          </a:ln>
        </p:spPr>
        <p:txBody>
          <a:bodyPr vert="horz" wrap="square" lIns="0" tIns="0" rIns="0" bIns="0"/>
          <a:p>
            <a:pPr algn="l" rtl="0" eaLnBrk="0">
              <a:lnSpc>
                <a:spcPct val="89000"/>
              </a:lnSpc>
            </a:pPr>
            <a:endParaRPr sz="100" dirty="0">
              <a:latin typeface="Arial" panose="020B0604020202020204"/>
              <a:ea typeface="Arial" panose="020B0604020202020204"/>
              <a:cs typeface="Arial" panose="020B0604020202020204"/>
            </a:endParaRPr>
          </a:p>
          <a:p>
            <a:pPr marL="12700" algn="l" rtl="0" eaLnBrk="0">
              <a:lnSpc>
                <a:spcPct val="78000"/>
              </a:lnSpc>
            </a:pPr>
            <a:r>
              <a:rPr sz="1400" b="1" kern="0" spc="-10" dirty="0">
                <a:solidFill>
                  <a:srgbClr val="231F20">
                    <a:alpha val="100000"/>
                  </a:srgbClr>
                </a:solidFill>
                <a:latin typeface="Arial" panose="020B0604020202020204"/>
                <a:ea typeface="Arial" panose="020B0604020202020204"/>
                <a:cs typeface="Arial" panose="020B0604020202020204"/>
              </a:rPr>
              <a:t>1.</a:t>
            </a:r>
            <a:r>
              <a:rPr sz="1400" b="1" kern="0" spc="90" dirty="0">
                <a:solidFill>
                  <a:srgbClr val="231F20">
                    <a:alpha val="100000"/>
                  </a:srgbClr>
                </a:solidFill>
                <a:latin typeface="Arial" panose="020B0604020202020204"/>
                <a:ea typeface="Arial" panose="020B0604020202020204"/>
                <a:cs typeface="Arial" panose="020B0604020202020204"/>
              </a:rPr>
              <a:t> </a:t>
            </a:r>
            <a:r>
              <a:rPr sz="1400" b="1" kern="0" spc="-10" dirty="0">
                <a:solidFill>
                  <a:srgbClr val="231F20">
                    <a:alpha val="100000"/>
                  </a:srgbClr>
                </a:solidFill>
                <a:latin typeface="Arial" panose="020B0604020202020204"/>
                <a:ea typeface="Arial" panose="020B0604020202020204"/>
                <a:cs typeface="Arial" panose="020B0604020202020204"/>
              </a:rPr>
              <a:t>Products Specification</a:t>
            </a:r>
            <a:endParaRPr sz="1400" dirty="0">
              <a:latin typeface="Arial" panose="020B0604020202020204"/>
              <a:ea typeface="Arial" panose="020B0604020202020204"/>
              <a:cs typeface="Arial" panose="020B0604020202020204"/>
            </a:endParaRPr>
          </a:p>
        </p:txBody>
      </p:sp>
      <p:sp>
        <p:nvSpPr>
          <p:cNvPr id="386" name="textbox 386"/>
          <p:cNvSpPr/>
          <p:nvPr/>
        </p:nvSpPr>
        <p:spPr>
          <a:xfrm>
            <a:off x="6271488" y="6402927"/>
            <a:ext cx="283209" cy="1160780"/>
          </a:xfrm>
          <a:prstGeom prst="rect">
            <a:avLst/>
          </a:prstGeom>
          <a:noFill/>
          <a:ln w="0" cap="flat">
            <a:noFill/>
            <a:prstDash val="solid"/>
            <a:miter lim="0"/>
          </a:ln>
        </p:spPr>
        <p:txBody>
          <a:bodyPr vert="horz" wrap="square" lIns="0" tIns="0" rIns="0" bIns="0"/>
          <a:p>
            <a:pPr algn="l" rtl="0" eaLnBrk="0">
              <a:lnSpc>
                <a:spcPct val="85000"/>
              </a:lnSpc>
            </a:pPr>
            <a:endParaRPr sz="100" dirty="0">
              <a:latin typeface="Arial" panose="020B0604020202020204"/>
              <a:ea typeface="Arial" panose="020B0604020202020204"/>
              <a:cs typeface="Arial" panose="020B0604020202020204"/>
            </a:endParaRPr>
          </a:p>
          <a:p>
            <a:pPr marL="12700" algn="l" rtl="0" eaLnBrk="0">
              <a:lnSpc>
                <a:spcPct val="75000"/>
              </a:lnSpc>
            </a:pPr>
            <a:r>
              <a:rPr sz="900" kern="0" spc="-20" dirty="0">
                <a:solidFill>
                  <a:srgbClr val="FFFFFF">
                    <a:alpha val="100000"/>
                  </a:srgbClr>
                </a:solidFill>
                <a:latin typeface="Arial" panose="020B0604020202020204"/>
                <a:ea typeface="Arial" panose="020B0604020202020204"/>
                <a:cs typeface="Arial" panose="020B0604020202020204"/>
              </a:rPr>
              <a:t>UNIT</a:t>
            </a:r>
            <a:endParaRPr sz="900" dirty="0">
              <a:latin typeface="Arial" panose="020B0604020202020204"/>
              <a:ea typeface="Arial" panose="020B0604020202020204"/>
              <a:cs typeface="Arial" panose="020B0604020202020204"/>
            </a:endParaRPr>
          </a:p>
          <a:p>
            <a:pPr marL="45720" algn="l" rtl="0" eaLnBrk="0">
              <a:lnSpc>
                <a:spcPts val="620"/>
              </a:lnSpc>
              <a:spcBef>
                <a:spcPts val="615"/>
              </a:spcBef>
            </a:pPr>
            <a:r>
              <a:rPr sz="900" kern="0" spc="-30" dirty="0">
                <a:solidFill>
                  <a:srgbClr val="231F20">
                    <a:alpha val="100000"/>
                  </a:srgbClr>
                </a:solidFill>
                <a:latin typeface="HarmonyOS Sans SC" panose="00000500000000000000" charset="-122"/>
                <a:ea typeface="HarmonyOS Sans SC" panose="00000500000000000000" charset="-122"/>
                <a:cs typeface="HarmonyOS Sans SC" panose="00000500000000000000" charset="-122"/>
              </a:rPr>
              <a:t>mm</a:t>
            </a:r>
            <a:endParaRPr sz="900" dirty="0">
              <a:latin typeface="HarmonyOS Sans SC" panose="00000500000000000000" charset="-122"/>
              <a:ea typeface="HarmonyOS Sans SC" panose="00000500000000000000" charset="-122"/>
              <a:cs typeface="HarmonyOS Sans SC" panose="00000500000000000000" charset="-122"/>
            </a:endParaRPr>
          </a:p>
          <a:p>
            <a:pPr marL="86360" algn="l" rtl="0" eaLnBrk="0">
              <a:lnSpc>
                <a:spcPts val="410"/>
              </a:lnSpc>
              <a:spcBef>
                <a:spcPts val="875"/>
              </a:spcBef>
            </a:pPr>
            <a:r>
              <a:rPr sz="900" kern="0" spc="-20" dirty="0">
                <a:solidFill>
                  <a:srgbClr val="231F20">
                    <a:alpha val="100000"/>
                  </a:srgbClr>
                </a:solidFill>
                <a:latin typeface="HarmonyOS Sans SC" panose="00000500000000000000" charset="-122"/>
                <a:ea typeface="HarmonyOS Sans SC" panose="00000500000000000000" charset="-122"/>
                <a:cs typeface="HarmonyOS Sans SC" panose="00000500000000000000" charset="-122"/>
              </a:rPr>
              <a:t>--</a:t>
            </a:r>
            <a:endParaRPr sz="900" dirty="0">
              <a:latin typeface="HarmonyOS Sans SC" panose="00000500000000000000" charset="-122"/>
              <a:ea typeface="HarmonyOS Sans SC" panose="00000500000000000000" charset="-122"/>
              <a:cs typeface="HarmonyOS Sans SC" panose="00000500000000000000" charset="-122"/>
            </a:endParaRPr>
          </a:p>
          <a:p>
            <a:pPr marL="87630" algn="l" rtl="0" eaLnBrk="0">
              <a:lnSpc>
                <a:spcPts val="410"/>
              </a:lnSpc>
              <a:spcBef>
                <a:spcPts val="1015"/>
              </a:spcBef>
            </a:pPr>
            <a:r>
              <a:rPr sz="900" kern="0" spc="-20" dirty="0">
                <a:solidFill>
                  <a:srgbClr val="231F20">
                    <a:alpha val="100000"/>
                  </a:srgbClr>
                </a:solidFill>
                <a:latin typeface="HarmonyOS Sans SC" panose="00000500000000000000" charset="-122"/>
                <a:ea typeface="HarmonyOS Sans SC" panose="00000500000000000000" charset="-122"/>
                <a:cs typeface="HarmonyOS Sans SC" panose="00000500000000000000" charset="-122"/>
              </a:rPr>
              <a:t>--</a:t>
            </a:r>
            <a:endParaRPr sz="900" dirty="0">
              <a:latin typeface="HarmonyOS Sans SC" panose="00000500000000000000" charset="-122"/>
              <a:ea typeface="HarmonyOS Sans SC" panose="00000500000000000000" charset="-122"/>
              <a:cs typeface="HarmonyOS Sans SC" panose="00000500000000000000" charset="-122"/>
            </a:endParaRPr>
          </a:p>
          <a:p>
            <a:pPr marL="86360" algn="l" rtl="0" eaLnBrk="0">
              <a:lnSpc>
                <a:spcPts val="410"/>
              </a:lnSpc>
              <a:spcBef>
                <a:spcPts val="950"/>
              </a:spcBef>
            </a:pPr>
            <a:r>
              <a:rPr sz="900" kern="0" spc="-20" dirty="0">
                <a:solidFill>
                  <a:srgbClr val="231F20">
                    <a:alpha val="100000"/>
                  </a:srgbClr>
                </a:solidFill>
                <a:latin typeface="HarmonyOS Sans SC" panose="00000500000000000000" charset="-122"/>
                <a:ea typeface="HarmonyOS Sans SC" panose="00000500000000000000" charset="-122"/>
                <a:cs typeface="HarmonyOS Sans SC" panose="00000500000000000000" charset="-122"/>
              </a:rPr>
              <a:t>--</a:t>
            </a:r>
            <a:endParaRPr sz="900" dirty="0">
              <a:latin typeface="HarmonyOS Sans SC" panose="00000500000000000000" charset="-122"/>
              <a:ea typeface="HarmonyOS Sans SC" panose="00000500000000000000" charset="-122"/>
              <a:cs typeface="HarmonyOS Sans SC" panose="00000500000000000000" charset="-122"/>
            </a:endParaRPr>
          </a:p>
          <a:p>
            <a:pPr marL="86360" algn="l" rtl="0" eaLnBrk="0">
              <a:lnSpc>
                <a:spcPts val="410"/>
              </a:lnSpc>
              <a:spcBef>
                <a:spcPts val="885"/>
              </a:spcBef>
            </a:pPr>
            <a:r>
              <a:rPr sz="900" kern="0" spc="-20" dirty="0">
                <a:solidFill>
                  <a:srgbClr val="231F20">
                    <a:alpha val="100000"/>
                  </a:srgbClr>
                </a:solidFill>
                <a:latin typeface="HarmonyOS Sans SC" panose="00000500000000000000" charset="-122"/>
                <a:ea typeface="HarmonyOS Sans SC" panose="00000500000000000000" charset="-122"/>
                <a:cs typeface="HarmonyOS Sans SC" panose="00000500000000000000" charset="-122"/>
              </a:rPr>
              <a:t>--</a:t>
            </a:r>
            <a:endParaRPr sz="900" dirty="0">
              <a:latin typeface="HarmonyOS Sans SC" panose="00000500000000000000" charset="-122"/>
              <a:ea typeface="HarmonyOS Sans SC" panose="00000500000000000000" charset="-122"/>
              <a:cs typeface="HarmonyOS Sans SC" panose="00000500000000000000" charset="-122"/>
            </a:endParaRPr>
          </a:p>
          <a:p>
            <a:pPr algn="l" rtl="0" eaLnBrk="0">
              <a:lnSpc>
                <a:spcPct val="137000"/>
              </a:lnSpc>
            </a:pPr>
            <a:endParaRPr sz="200" dirty="0">
              <a:latin typeface="Arial" panose="020B0604020202020204"/>
              <a:ea typeface="Arial" panose="020B0604020202020204"/>
              <a:cs typeface="Arial" panose="020B0604020202020204"/>
            </a:endParaRPr>
          </a:p>
          <a:p>
            <a:pPr marL="83185" algn="l" rtl="0" eaLnBrk="0">
              <a:lnSpc>
                <a:spcPts val="1195"/>
              </a:lnSpc>
              <a:spcBef>
                <a:spcPts val="0"/>
              </a:spcBef>
            </a:pPr>
            <a:r>
              <a:rPr sz="900" kern="0" spc="-30" dirty="0">
                <a:solidFill>
                  <a:srgbClr val="231F20">
                    <a:alpha val="100000"/>
                  </a:srgbClr>
                </a:solidFill>
                <a:latin typeface="HarmonyOS Sans SC" panose="00000500000000000000" charset="-122"/>
                <a:ea typeface="HarmonyOS Sans SC" panose="00000500000000000000" charset="-122"/>
                <a:cs typeface="HarmonyOS Sans SC" panose="00000500000000000000" charset="-122"/>
              </a:rPr>
              <a:t>kg</a:t>
            </a:r>
            <a:endParaRPr sz="900" dirty="0">
              <a:latin typeface="HarmonyOS Sans SC" panose="00000500000000000000" charset="-122"/>
              <a:ea typeface="HarmonyOS Sans SC" panose="00000500000000000000" charset="-122"/>
              <a:cs typeface="HarmonyOS Sans SC" panose="00000500000000000000" charset="-122"/>
            </a:endParaRPr>
          </a:p>
        </p:txBody>
      </p:sp>
      <p:sp>
        <p:nvSpPr>
          <p:cNvPr id="388" name="textbox 388"/>
          <p:cNvSpPr/>
          <p:nvPr/>
        </p:nvSpPr>
        <p:spPr>
          <a:xfrm>
            <a:off x="4134111" y="1463999"/>
            <a:ext cx="1649729" cy="147954"/>
          </a:xfrm>
          <a:prstGeom prst="rect">
            <a:avLst/>
          </a:prstGeom>
          <a:noFill/>
          <a:ln w="0" cap="flat">
            <a:noFill/>
            <a:prstDash val="solid"/>
            <a:miter lim="0"/>
          </a:ln>
        </p:spPr>
        <p:txBody>
          <a:bodyPr vert="horz" wrap="square" lIns="0" tIns="0" rIns="0" bIns="0"/>
          <a:p>
            <a:pPr algn="l" rtl="0" eaLnBrk="0">
              <a:lnSpc>
                <a:spcPct val="84000"/>
              </a:lnSpc>
            </a:pPr>
            <a:endParaRPr sz="100" dirty="0">
              <a:latin typeface="Arial" panose="020B0604020202020204"/>
              <a:ea typeface="Arial" panose="020B0604020202020204"/>
              <a:cs typeface="Arial" panose="020B0604020202020204"/>
            </a:endParaRPr>
          </a:p>
          <a:p>
            <a:pPr marL="12700" algn="l" rtl="0" eaLnBrk="0">
              <a:lnSpc>
                <a:spcPct val="80000"/>
              </a:lnSpc>
            </a:pPr>
            <a:r>
              <a:rPr sz="1000" kern="0" spc="10" dirty="0">
                <a:solidFill>
                  <a:srgbClr val="202C4B">
                    <a:alpha val="100000"/>
                  </a:srgbClr>
                </a:solidFill>
                <a:latin typeface="Arial" panose="020B0604020202020204"/>
                <a:ea typeface="Arial" panose="020B0604020202020204"/>
                <a:cs typeface="Arial" panose="020B0604020202020204"/>
              </a:rPr>
              <a:t>Output</a:t>
            </a:r>
            <a:r>
              <a:rPr sz="1000" kern="0" spc="110" dirty="0">
                <a:solidFill>
                  <a:srgbClr val="202C4B">
                    <a:alpha val="100000"/>
                  </a:srgbClr>
                </a:solidFill>
                <a:latin typeface="Arial" panose="020B0604020202020204"/>
                <a:ea typeface="Arial" panose="020B0604020202020204"/>
                <a:cs typeface="Arial" panose="020B0604020202020204"/>
              </a:rPr>
              <a:t> </a:t>
            </a:r>
            <a:r>
              <a:rPr sz="1000" kern="0" spc="10" dirty="0">
                <a:solidFill>
                  <a:srgbClr val="202C4B">
                    <a:alpha val="100000"/>
                  </a:srgbClr>
                </a:solidFill>
                <a:latin typeface="Arial" panose="020B0604020202020204"/>
                <a:ea typeface="Arial" panose="020B0604020202020204"/>
                <a:cs typeface="Arial" panose="020B0604020202020204"/>
              </a:rPr>
              <a:t>Power Curve Graph:</a:t>
            </a:r>
            <a:endParaRPr sz="1000" dirty="0">
              <a:latin typeface="Arial" panose="020B0604020202020204"/>
              <a:ea typeface="Arial" panose="020B0604020202020204"/>
              <a:cs typeface="Arial" panose="020B0604020202020204"/>
            </a:endParaRPr>
          </a:p>
        </p:txBody>
      </p:sp>
      <p:sp>
        <p:nvSpPr>
          <p:cNvPr id="390" name="textbox 390"/>
          <p:cNvSpPr/>
          <p:nvPr/>
        </p:nvSpPr>
        <p:spPr>
          <a:xfrm>
            <a:off x="401642" y="6180687"/>
            <a:ext cx="1262380" cy="165735"/>
          </a:xfrm>
          <a:prstGeom prst="rect">
            <a:avLst/>
          </a:prstGeom>
          <a:noFill/>
          <a:ln w="0" cap="flat">
            <a:noFill/>
            <a:prstDash val="solid"/>
            <a:miter lim="0"/>
          </a:ln>
        </p:spPr>
        <p:txBody>
          <a:bodyPr vert="horz" wrap="square" lIns="0" tIns="0" rIns="0" bIns="0"/>
          <a:p>
            <a:pPr algn="l" rtl="0" eaLnBrk="0">
              <a:lnSpc>
                <a:spcPct val="89000"/>
              </a:lnSpc>
            </a:pPr>
            <a:endParaRPr sz="100" dirty="0">
              <a:latin typeface="Arial" panose="020B0604020202020204"/>
              <a:ea typeface="Arial" panose="020B0604020202020204"/>
              <a:cs typeface="Arial" panose="020B0604020202020204"/>
            </a:endParaRPr>
          </a:p>
          <a:p>
            <a:pPr marL="12700" algn="l" rtl="0" eaLnBrk="0">
              <a:lnSpc>
                <a:spcPct val="76000"/>
              </a:lnSpc>
            </a:pPr>
            <a:r>
              <a:rPr sz="1200" kern="0" spc="-20" dirty="0">
                <a:solidFill>
                  <a:srgbClr val="21294D">
                    <a:alpha val="100000"/>
                  </a:srgbClr>
                </a:solidFill>
                <a:latin typeface="Arial" panose="020B0604020202020204"/>
                <a:ea typeface="Arial" panose="020B0604020202020204"/>
                <a:cs typeface="Arial" panose="020B0604020202020204"/>
              </a:rPr>
              <a:t>1.2</a:t>
            </a:r>
            <a:r>
              <a:rPr sz="1200" kern="0" spc="120" dirty="0">
                <a:solidFill>
                  <a:srgbClr val="21294D">
                    <a:alpha val="100000"/>
                  </a:srgbClr>
                </a:solidFill>
                <a:latin typeface="Arial" panose="020B0604020202020204"/>
                <a:ea typeface="Arial" panose="020B0604020202020204"/>
                <a:cs typeface="Arial" panose="020B0604020202020204"/>
              </a:rPr>
              <a:t> </a:t>
            </a:r>
            <a:r>
              <a:rPr sz="1200" kern="0" spc="-20" dirty="0">
                <a:solidFill>
                  <a:srgbClr val="21294D">
                    <a:alpha val="100000"/>
                  </a:srgbClr>
                </a:solidFill>
                <a:latin typeface="Arial" panose="020B0604020202020204"/>
                <a:ea typeface="Arial" panose="020B0604020202020204"/>
                <a:cs typeface="Arial" panose="020B0604020202020204"/>
              </a:rPr>
              <a:t>MECHANICAL</a:t>
            </a:r>
            <a:endParaRPr sz="1200" dirty="0">
              <a:latin typeface="Arial" panose="020B0604020202020204"/>
              <a:ea typeface="Arial" panose="020B0604020202020204"/>
              <a:cs typeface="Arial" panose="020B0604020202020204"/>
            </a:endParaRPr>
          </a:p>
        </p:txBody>
      </p:sp>
      <p:sp>
        <p:nvSpPr>
          <p:cNvPr id="396" name="textbox 396"/>
          <p:cNvSpPr/>
          <p:nvPr/>
        </p:nvSpPr>
        <p:spPr>
          <a:xfrm>
            <a:off x="2739576" y="4176636"/>
            <a:ext cx="276859" cy="334645"/>
          </a:xfrm>
          <a:prstGeom prst="rect">
            <a:avLst/>
          </a:prstGeom>
          <a:noFill/>
          <a:ln w="0" cap="flat">
            <a:noFill/>
            <a:prstDash val="solid"/>
            <a:miter lim="0"/>
          </a:ln>
        </p:spPr>
        <p:txBody>
          <a:bodyPr vert="horz" wrap="square" lIns="0" tIns="0" rIns="0" bIns="0"/>
          <a:p>
            <a:pPr algn="l" rtl="0" eaLnBrk="0">
              <a:lnSpc>
                <a:spcPct val="86000"/>
              </a:lnSpc>
            </a:pPr>
            <a:endParaRPr sz="100" dirty="0">
              <a:latin typeface="Arial" panose="020B0604020202020204"/>
              <a:ea typeface="Arial" panose="020B0604020202020204"/>
              <a:cs typeface="Arial" panose="020B0604020202020204"/>
            </a:endParaRPr>
          </a:p>
          <a:p>
            <a:pPr marL="43180" algn="l" rtl="0" eaLnBrk="0">
              <a:lnSpc>
                <a:spcPct val="75000"/>
              </a:lnSpc>
            </a:pPr>
            <a:r>
              <a:rPr sz="900" kern="0" spc="-20" dirty="0">
                <a:solidFill>
                  <a:srgbClr val="FFFFFF">
                    <a:alpha val="100000"/>
                  </a:srgbClr>
                </a:solidFill>
                <a:latin typeface="Arial" panose="020B0604020202020204"/>
                <a:ea typeface="Arial" panose="020B0604020202020204"/>
                <a:cs typeface="Arial" panose="020B0604020202020204"/>
              </a:rPr>
              <a:t>MIN</a:t>
            </a:r>
            <a:endParaRPr sz="900" dirty="0">
              <a:latin typeface="Arial" panose="020B0604020202020204"/>
              <a:ea typeface="Arial" panose="020B0604020202020204"/>
              <a:cs typeface="Arial" panose="020B0604020202020204"/>
            </a:endParaRPr>
          </a:p>
          <a:p>
            <a:pPr algn="l" rtl="0" eaLnBrk="0">
              <a:lnSpc>
                <a:spcPct val="108000"/>
              </a:lnSpc>
            </a:pPr>
            <a:endParaRPr sz="300" dirty="0">
              <a:latin typeface="Arial" panose="020B0604020202020204"/>
              <a:ea typeface="Arial" panose="020B0604020202020204"/>
              <a:cs typeface="Arial" panose="020B0604020202020204"/>
            </a:endParaRPr>
          </a:p>
          <a:p>
            <a:pPr marL="12700" algn="l" rtl="0" eaLnBrk="0">
              <a:lnSpc>
                <a:spcPts val="1230"/>
              </a:lnSpc>
              <a:spcBef>
                <a:spcPts val="5"/>
              </a:spcBef>
            </a:pPr>
            <a:r>
              <a:rPr sz="900" kern="0" spc="-10" dirty="0">
                <a:solidFill>
                  <a:srgbClr val="231F20">
                    <a:alpha val="100000"/>
                  </a:srgbClr>
                </a:solidFill>
                <a:latin typeface="Arial" panose="020B0604020202020204"/>
                <a:ea typeface="Arial" panose="020B0604020202020204"/>
                <a:cs typeface="Arial" panose="020B0604020202020204"/>
              </a:rPr>
              <a:t>2400</a:t>
            </a:r>
            <a:endParaRPr sz="900" dirty="0">
              <a:latin typeface="Arial" panose="020B0604020202020204"/>
              <a:ea typeface="Arial" panose="020B0604020202020204"/>
              <a:cs typeface="Arial" panose="020B0604020202020204"/>
            </a:endParaRPr>
          </a:p>
        </p:txBody>
      </p:sp>
      <p:sp>
        <p:nvSpPr>
          <p:cNvPr id="406" name="textbox 406"/>
          <p:cNvSpPr/>
          <p:nvPr/>
        </p:nvSpPr>
        <p:spPr>
          <a:xfrm>
            <a:off x="3129184" y="7994629"/>
            <a:ext cx="187325" cy="181610"/>
          </a:xfrm>
          <a:prstGeom prst="rect">
            <a:avLst/>
          </a:prstGeom>
          <a:noFill/>
          <a:ln w="0" cap="flat">
            <a:noFill/>
            <a:prstDash val="solid"/>
            <a:miter lim="0"/>
          </a:ln>
        </p:spPr>
        <p:txBody>
          <a:bodyPr vert="horz" wrap="square" lIns="0" tIns="0" rIns="0" bIns="0"/>
          <a:p>
            <a:pPr algn="l" rtl="0" eaLnBrk="0">
              <a:lnSpc>
                <a:spcPct val="83000"/>
              </a:lnSpc>
            </a:pPr>
            <a:endParaRPr sz="100" dirty="0">
              <a:latin typeface="Arial" panose="020B0604020202020204"/>
              <a:ea typeface="Arial" panose="020B0604020202020204"/>
              <a:cs typeface="Arial" panose="020B0604020202020204"/>
            </a:endParaRPr>
          </a:p>
          <a:p>
            <a:pPr marL="12700" algn="l" rtl="0" eaLnBrk="0">
              <a:lnSpc>
                <a:spcPts val="1230"/>
              </a:lnSpc>
            </a:pPr>
            <a:r>
              <a:rPr sz="900" kern="0" spc="-10" dirty="0">
                <a:solidFill>
                  <a:srgbClr val="231F20">
                    <a:alpha val="100000"/>
                  </a:srgbClr>
                </a:solidFill>
                <a:latin typeface="Arial" panose="020B0604020202020204"/>
                <a:ea typeface="Arial" panose="020B0604020202020204"/>
                <a:cs typeface="Arial" panose="020B0604020202020204"/>
              </a:rPr>
              <a:t>-40</a:t>
            </a:r>
            <a:endParaRPr sz="900" dirty="0">
              <a:latin typeface="Arial" panose="020B0604020202020204"/>
              <a:ea typeface="Arial" panose="020B0604020202020204"/>
              <a:cs typeface="Arial" panose="020B0604020202020204"/>
            </a:endParaRPr>
          </a:p>
        </p:txBody>
      </p:sp>
      <p:pic>
        <p:nvPicPr>
          <p:cNvPr id="408" name="picture 408"/>
          <p:cNvPicPr>
            <a:picLocks noChangeAspect="1"/>
          </p:cNvPicPr>
          <p:nvPr/>
        </p:nvPicPr>
        <p:blipFill>
          <a:blip r:embed="rId5"/>
          <a:stretch>
            <a:fillRect/>
          </a:stretch>
        </p:blipFill>
        <p:spPr>
          <a:xfrm rot="21600000">
            <a:off x="2262809" y="4236161"/>
            <a:ext cx="8039" cy="1897113"/>
          </a:xfrm>
          <a:prstGeom prst="rect">
            <a:avLst/>
          </a:prstGeom>
        </p:spPr>
      </p:pic>
      <p:pic>
        <p:nvPicPr>
          <p:cNvPr id="410" name="picture 410"/>
          <p:cNvPicPr>
            <a:picLocks noChangeAspect="1"/>
          </p:cNvPicPr>
          <p:nvPr/>
        </p:nvPicPr>
        <p:blipFill>
          <a:blip r:embed="rId6"/>
          <a:stretch>
            <a:fillRect/>
          </a:stretch>
        </p:blipFill>
        <p:spPr>
          <a:xfrm rot="21600000">
            <a:off x="6004712" y="6593306"/>
            <a:ext cx="10705" cy="981392"/>
          </a:xfrm>
          <a:prstGeom prst="rect">
            <a:avLst/>
          </a:prstGeom>
        </p:spPr>
      </p:pic>
      <p:pic>
        <p:nvPicPr>
          <p:cNvPr id="412" name="picture 412"/>
          <p:cNvPicPr>
            <a:picLocks noChangeAspect="1"/>
          </p:cNvPicPr>
          <p:nvPr/>
        </p:nvPicPr>
        <p:blipFill>
          <a:blip r:embed="rId7"/>
          <a:stretch>
            <a:fillRect/>
          </a:stretch>
        </p:blipFill>
        <p:spPr>
          <a:xfrm rot="21600000">
            <a:off x="2262809" y="6593320"/>
            <a:ext cx="8039" cy="977328"/>
          </a:xfrm>
          <a:prstGeom prst="rect">
            <a:avLst/>
          </a:prstGeom>
        </p:spPr>
      </p:pic>
      <p:pic>
        <p:nvPicPr>
          <p:cNvPr id="414" name="picture 414"/>
          <p:cNvPicPr>
            <a:picLocks noChangeAspect="1"/>
          </p:cNvPicPr>
          <p:nvPr/>
        </p:nvPicPr>
        <p:blipFill>
          <a:blip r:embed="rId8"/>
          <a:stretch>
            <a:fillRect/>
          </a:stretch>
        </p:blipFill>
        <p:spPr>
          <a:xfrm rot="21600000">
            <a:off x="4271898" y="7967180"/>
            <a:ext cx="6350" cy="222885"/>
          </a:xfrm>
          <a:prstGeom prst="rect">
            <a:avLst/>
          </a:prstGeom>
        </p:spPr>
      </p:pic>
      <p:pic>
        <p:nvPicPr>
          <p:cNvPr id="736" name="picture 736"/>
          <p:cNvPicPr>
            <a:picLocks noChangeAspect="1"/>
          </p:cNvPicPr>
          <p:nvPr/>
        </p:nvPicPr>
        <p:blipFill>
          <a:blip r:embed="rId9"/>
          <a:stretch>
            <a:fillRect/>
          </a:stretch>
        </p:blipFill>
        <p:spPr>
          <a:xfrm rot="21600000">
            <a:off x="192238" y="539985"/>
            <a:ext cx="7094709" cy="6596"/>
          </a:xfrm>
          <a:prstGeom prst="rect">
            <a:avLst/>
          </a:prstGeom>
        </p:spPr>
      </p:pic>
      <p:pic>
        <p:nvPicPr>
          <p:cNvPr id="670" name="picture 670"/>
          <p:cNvPicPr>
            <a:picLocks noChangeAspect="1"/>
          </p:cNvPicPr>
          <p:nvPr/>
        </p:nvPicPr>
        <p:blipFill>
          <a:blip r:embed="rId10"/>
          <a:stretch>
            <a:fillRect/>
          </a:stretch>
        </p:blipFill>
        <p:spPr>
          <a:xfrm rot="21600000">
            <a:off x="263985" y="9719952"/>
            <a:ext cx="7094709" cy="10501"/>
          </a:xfrm>
          <a:prstGeom prst="rect">
            <a:avLst/>
          </a:prstGeom>
        </p:spPr>
      </p:pic>
      <p:sp>
        <p:nvSpPr>
          <p:cNvPr id="2" name="文本框 1"/>
          <p:cNvSpPr txBox="1"/>
          <p:nvPr/>
        </p:nvSpPr>
        <p:spPr>
          <a:xfrm>
            <a:off x="577215" y="9781858"/>
            <a:ext cx="5080000" cy="275590"/>
          </a:xfrm>
          <a:prstGeom prst="rect">
            <a:avLst/>
          </a:prstGeom>
        </p:spPr>
        <p:txBody>
          <a:bodyPr>
            <a:spAutoFit/>
          </a:bodyPr>
          <a:p>
            <a:pPr algn="ctr"/>
            <a:r>
              <a:rPr lang="zh-CN" altLang="en-US" sz="1200" b="1">
                <a:solidFill>
                  <a:schemeClr val="tx1"/>
                </a:solidFill>
                <a:latin typeface="微软雅黑" panose="020B0503020204020204" charset="-122"/>
                <a:ea typeface="微软雅黑" panose="020B0503020204020204" charset="-122"/>
              </a:rPr>
              <a:t>南京市雨花区软件大道</a:t>
            </a:r>
            <a:r>
              <a:rPr lang="en-US" altLang="zh-CN" sz="1200" b="1">
                <a:solidFill>
                  <a:schemeClr val="tx1"/>
                </a:solidFill>
                <a:latin typeface="微软雅黑" panose="020B0503020204020204" charset="-122"/>
                <a:ea typeface="微软雅黑" panose="020B0503020204020204" charset="-122"/>
              </a:rPr>
              <a:t>180</a:t>
            </a:r>
            <a:r>
              <a:rPr lang="zh-CN" altLang="en-US" sz="1200" b="1">
                <a:solidFill>
                  <a:schemeClr val="tx1"/>
                </a:solidFill>
                <a:latin typeface="微软雅黑" panose="020B0503020204020204" charset="-122"/>
                <a:ea typeface="微软雅黑" panose="020B0503020204020204" charset="-122"/>
              </a:rPr>
              <a:t>号大数据产业基地</a:t>
            </a:r>
            <a:r>
              <a:rPr lang="en-US" altLang="zh-CN" sz="1200" b="1">
                <a:solidFill>
                  <a:schemeClr val="tx1"/>
                </a:solidFill>
                <a:latin typeface="微软雅黑" panose="020B0503020204020204" charset="-122"/>
                <a:ea typeface="微软雅黑" panose="020B0503020204020204" charset="-122"/>
              </a:rPr>
              <a:t>2</a:t>
            </a:r>
            <a:r>
              <a:rPr lang="zh-CN" altLang="en-US" sz="1200" b="1">
                <a:solidFill>
                  <a:schemeClr val="tx1"/>
                </a:solidFill>
                <a:latin typeface="微软雅黑" panose="020B0503020204020204" charset="-122"/>
                <a:ea typeface="微软雅黑" panose="020B0503020204020204" charset="-122"/>
              </a:rPr>
              <a:t>栋</a:t>
            </a:r>
            <a:endParaRPr lang="zh-CN" altLang="en-US" sz="1200" b="1">
              <a:solidFill>
                <a:schemeClr val="tx1"/>
              </a:solidFill>
              <a:latin typeface="微软雅黑" panose="020B0503020204020204" charset="-122"/>
              <a:ea typeface="微软雅黑" panose="020B0503020204020204" charset="-122"/>
            </a:endParaRPr>
          </a:p>
        </p:txBody>
      </p:sp>
      <p:pic>
        <p:nvPicPr>
          <p:cNvPr id="4" name="图片 3" descr="定位标志"/>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1160145" y="9782175"/>
            <a:ext cx="204470" cy="204470"/>
          </a:xfrm>
          <a:prstGeom prst="rect">
            <a:avLst/>
          </a:prstGeom>
        </p:spPr>
      </p:pic>
      <p:pic>
        <p:nvPicPr>
          <p:cNvPr id="5" name="图片 4" descr="电话"/>
          <p:cNvPicPr>
            <a:picLocks noChangeAspect="1"/>
          </p:cNvPicPr>
          <p:nvPr/>
        </p:nvPicPr>
        <p:blipFill>
          <a:blip r:embed="rId13">
            <a:extLst>
              <a:ext uri="{96DAC541-7B7A-43D3-8B79-37D633B846F1}">
                <asvg:svgBlip xmlns:asvg="http://schemas.microsoft.com/office/drawing/2016/SVG/main" r:embed="rId14"/>
              </a:ext>
            </a:extLst>
          </a:blip>
          <a:stretch>
            <a:fillRect/>
          </a:stretch>
        </p:blipFill>
        <p:spPr>
          <a:xfrm>
            <a:off x="4900930" y="9832340"/>
            <a:ext cx="186690" cy="186690"/>
          </a:xfrm>
          <a:prstGeom prst="rect">
            <a:avLst/>
          </a:prstGeom>
        </p:spPr>
      </p:pic>
      <p:sp>
        <p:nvSpPr>
          <p:cNvPr id="6" name="文本框 5"/>
          <p:cNvSpPr txBox="1"/>
          <p:nvPr/>
        </p:nvSpPr>
        <p:spPr>
          <a:xfrm>
            <a:off x="5072380" y="9782175"/>
            <a:ext cx="1979930" cy="282575"/>
          </a:xfrm>
          <a:prstGeom prst="rect">
            <a:avLst/>
          </a:prstGeom>
        </p:spPr>
        <p:txBody>
          <a:bodyPr>
            <a:noAutofit/>
          </a:bodyPr>
          <a:p>
            <a:r>
              <a:rPr lang="en-US" altLang="zh-CN" sz="1200" b="1">
                <a:solidFill>
                  <a:schemeClr val="tx1"/>
                </a:solidFill>
                <a:latin typeface="微软雅黑" panose="020B0503020204020204" charset="-122"/>
                <a:ea typeface="微软雅黑" panose="020B0503020204020204" charset="-122"/>
              </a:rPr>
              <a:t>+86-13951873509</a:t>
            </a:r>
            <a:endParaRPr lang="en-US" altLang="zh-CN" sz="1200" b="1">
              <a:solidFill>
                <a:schemeClr val="tx1"/>
              </a:solidFill>
              <a:latin typeface="微软雅黑" panose="020B0503020204020204" charset="-122"/>
              <a:ea typeface="微软雅黑" panose="020B0503020204020204" charset="-122"/>
            </a:endParaRPr>
          </a:p>
        </p:txBody>
      </p:sp>
      <p:pic>
        <p:nvPicPr>
          <p:cNvPr id="7" name="图片 6" descr="网页"/>
          <p:cNvPicPr>
            <a:picLocks noChangeAspect="1"/>
          </p:cNvPicPr>
          <p:nvPr/>
        </p:nvPicPr>
        <p:blipFill>
          <a:blip r:embed="rId15">
            <a:extLst>
              <a:ext uri="{96DAC541-7B7A-43D3-8B79-37D633B846F1}">
                <asvg:svgBlip xmlns:asvg="http://schemas.microsoft.com/office/drawing/2016/SVG/main" r:embed="rId16"/>
              </a:ext>
            </a:extLst>
          </a:blip>
          <a:stretch>
            <a:fillRect/>
          </a:stretch>
        </p:blipFill>
        <p:spPr>
          <a:xfrm>
            <a:off x="1165225" y="10027920"/>
            <a:ext cx="192405" cy="192405"/>
          </a:xfrm>
          <a:prstGeom prst="rect">
            <a:avLst/>
          </a:prstGeom>
        </p:spPr>
      </p:pic>
      <p:sp>
        <p:nvSpPr>
          <p:cNvPr id="8" name="文本框 7"/>
          <p:cNvSpPr txBox="1"/>
          <p:nvPr/>
        </p:nvSpPr>
        <p:spPr>
          <a:xfrm>
            <a:off x="1342390" y="9980613"/>
            <a:ext cx="5080000" cy="275590"/>
          </a:xfrm>
          <a:prstGeom prst="rect">
            <a:avLst/>
          </a:prstGeom>
        </p:spPr>
        <p:txBody>
          <a:bodyPr>
            <a:spAutoFit/>
          </a:bodyPr>
          <a:p>
            <a:r>
              <a:rPr lang="en-US" altLang="zh-CN" sz="1200" b="1">
                <a:solidFill>
                  <a:schemeClr val="tx1"/>
                </a:solidFill>
                <a:latin typeface="微软雅黑" panose="020B0503020204020204" charset="-122"/>
                <a:ea typeface="微软雅黑" panose="020B0503020204020204" charset="-122"/>
              </a:rPr>
              <a:t>https://www.shinewave-tech.com</a:t>
            </a:r>
            <a:endParaRPr lang="en-US" altLang="zh-CN" sz="1200" b="1">
              <a:solidFill>
                <a:schemeClr val="tx1"/>
              </a:solidFill>
              <a:latin typeface="微软雅黑" panose="020B0503020204020204" charset="-122"/>
              <a:ea typeface="微软雅黑" panose="020B0503020204020204" charset="-122"/>
            </a:endParaRPr>
          </a:p>
        </p:txBody>
      </p:sp>
      <p:pic>
        <p:nvPicPr>
          <p:cNvPr id="9" name="图片 8" descr="信息"/>
          <p:cNvPicPr>
            <a:picLocks noChangeAspect="1"/>
          </p:cNvPicPr>
          <p:nvPr/>
        </p:nvPicPr>
        <p:blipFill>
          <a:blip r:embed="rId17">
            <a:extLst>
              <a:ext uri="{96DAC541-7B7A-43D3-8B79-37D633B846F1}">
                <asvg:svgBlip xmlns:asvg="http://schemas.microsoft.com/office/drawing/2016/SVG/main" r:embed="rId18"/>
              </a:ext>
            </a:extLst>
          </a:blip>
          <a:stretch>
            <a:fillRect/>
          </a:stretch>
        </p:blipFill>
        <p:spPr>
          <a:xfrm>
            <a:off x="4202430" y="9991090"/>
            <a:ext cx="239395" cy="239395"/>
          </a:xfrm>
          <a:prstGeom prst="rect">
            <a:avLst/>
          </a:prstGeom>
        </p:spPr>
      </p:pic>
      <p:sp>
        <p:nvSpPr>
          <p:cNvPr id="10" name="文本框 9"/>
          <p:cNvSpPr txBox="1"/>
          <p:nvPr/>
        </p:nvSpPr>
        <p:spPr>
          <a:xfrm>
            <a:off x="4426585" y="9980930"/>
            <a:ext cx="2519680" cy="282575"/>
          </a:xfrm>
          <a:prstGeom prst="rect">
            <a:avLst/>
          </a:prstGeom>
        </p:spPr>
        <p:txBody>
          <a:bodyPr>
            <a:noAutofit/>
          </a:bodyPr>
          <a:p>
            <a:pPr marL="0" indent="0">
              <a:spcBef>
                <a:spcPct val="0"/>
              </a:spcBef>
              <a:spcAft>
                <a:spcPct val="0"/>
              </a:spcAft>
            </a:pPr>
            <a:r>
              <a:rPr lang="en-US" altLang="zh-CN" sz="1200" b="1" i="0">
                <a:solidFill>
                  <a:schemeClr val="tx1"/>
                </a:solidFill>
                <a:latin typeface="微软雅黑" panose="020B0503020204020204" charset="-122"/>
                <a:ea typeface="微软雅黑" panose="020B0503020204020204" charset="-122"/>
              </a:rPr>
              <a:t>info@shinewave-tech.com</a:t>
            </a:r>
            <a:endParaRPr lang="en-US" altLang="zh-CN" sz="1200" b="1" i="0">
              <a:solidFill>
                <a:schemeClr val="tx1"/>
              </a:solidFill>
              <a:latin typeface="微软雅黑" panose="020B0503020204020204" charset="-122"/>
              <a:ea typeface="微软雅黑" panose="020B0503020204020204" charset="-122"/>
            </a:endParaRPr>
          </a:p>
        </p:txBody>
      </p:sp>
      <p:pic>
        <p:nvPicPr>
          <p:cNvPr id="13" name="图片 12" descr="SWT公司logo-透明"/>
          <p:cNvPicPr>
            <a:picLocks noChangeAspect="1"/>
          </p:cNvPicPr>
          <p:nvPr/>
        </p:nvPicPr>
        <p:blipFill>
          <a:blip r:embed="rId19"/>
          <a:stretch>
            <a:fillRect/>
          </a:stretch>
        </p:blipFill>
        <p:spPr>
          <a:xfrm>
            <a:off x="281305" y="9782175"/>
            <a:ext cx="744220" cy="434975"/>
          </a:xfrm>
          <a:prstGeom prst="rect">
            <a:avLst/>
          </a:prstGeom>
        </p:spPr>
      </p:pic>
      <p:sp>
        <p:nvSpPr>
          <p:cNvPr id="22" name="文本框 21"/>
          <p:cNvSpPr txBox="1"/>
          <p:nvPr/>
        </p:nvSpPr>
        <p:spPr>
          <a:xfrm>
            <a:off x="0" y="57150"/>
            <a:ext cx="7559675" cy="460375"/>
          </a:xfrm>
          <a:prstGeom prst="rect">
            <a:avLst/>
          </a:prstGeom>
        </p:spPr>
        <p:txBody>
          <a:bodyPr wrap="square">
            <a:spAutoFit/>
          </a:bodyPr>
          <a:p>
            <a:pPr marL="0" indent="0" algn="ctr">
              <a:lnSpc>
                <a:spcPts val="1440"/>
              </a:lnSpc>
              <a:spcBef>
                <a:spcPct val="0"/>
              </a:spcBef>
              <a:spcAft>
                <a:spcPct val="0"/>
              </a:spcAft>
            </a:pPr>
            <a:r>
              <a:rPr lang="zh-CN" altLang="en-US" sz="1600" b="1">
                <a:solidFill>
                  <a:schemeClr val="tx1"/>
                </a:solidFill>
              </a:rPr>
              <a:t>本图册为代表性规格产品，如需定制，可随时联系我司业务人员。</a:t>
            </a:r>
            <a:endParaRPr lang="zh-CN" altLang="en-US" sz="1600" b="1">
              <a:solidFill>
                <a:schemeClr val="tx1"/>
              </a:solidFill>
            </a:endParaRPr>
          </a:p>
          <a:p>
            <a:pPr marL="0" indent="0" algn="ctr">
              <a:lnSpc>
                <a:spcPts val="1440"/>
              </a:lnSpc>
              <a:spcBef>
                <a:spcPct val="0"/>
              </a:spcBef>
              <a:spcAft>
                <a:spcPct val="0"/>
              </a:spcAft>
            </a:pPr>
            <a:r>
              <a:rPr lang="en-US" altLang="zh-CN" sz="1200" b="1">
                <a:solidFill>
                  <a:srgbClr val="1F2329"/>
                </a:solidFill>
              </a:rPr>
              <a:t>This catalog features representative products. For customization, please contact our sales team.</a:t>
            </a:r>
            <a:endParaRPr lang="en-US" altLang="zh-CN" sz="1200" b="1">
              <a:solidFill>
                <a:srgbClr val="1F2329"/>
              </a:solidFill>
            </a:endParaRP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338" name="picture 338"/>
          <p:cNvPicPr>
            <a:picLocks noChangeAspect="1"/>
          </p:cNvPicPr>
          <p:nvPr/>
        </p:nvPicPr>
        <p:blipFill>
          <a:blip r:embed="rId1"/>
          <a:stretch>
            <a:fillRect/>
          </a:stretch>
        </p:blipFill>
        <p:spPr>
          <a:xfrm rot="21600000">
            <a:off x="588352" y="825462"/>
            <a:ext cx="6370015" cy="2338755"/>
          </a:xfrm>
          <a:prstGeom prst="rect">
            <a:avLst/>
          </a:prstGeom>
        </p:spPr>
      </p:pic>
      <p:graphicFrame>
        <p:nvGraphicFramePr>
          <p:cNvPr id="340" name="table 340"/>
          <p:cNvGraphicFramePr>
            <a:graphicFrameLocks noGrp="1"/>
          </p:cNvGraphicFramePr>
          <p:nvPr/>
        </p:nvGraphicFramePr>
        <p:xfrm>
          <a:off x="588352" y="825461"/>
          <a:ext cx="6369685" cy="2338705"/>
        </p:xfrm>
        <a:graphic>
          <a:graphicData uri="http://schemas.openxmlformats.org/drawingml/2006/table">
            <a:tbl>
              <a:tblPr/>
              <a:tblGrid>
                <a:gridCol w="1464310"/>
                <a:gridCol w="1134744"/>
                <a:gridCol w="3770629"/>
              </a:tblGrid>
              <a:tr h="228600">
                <a:tc gridSpan="2">
                  <a:txBody>
                    <a:bodyPr/>
                    <a:p>
                      <a:pPr algn="l" rtl="0" eaLnBrk="0">
                        <a:lnSpc>
                          <a:spcPct val="110000"/>
                        </a:lnSpc>
                      </a:pPr>
                      <a:endParaRPr sz="700" dirty="0">
                        <a:latin typeface="Arial" panose="020B0604020202020204"/>
                        <a:ea typeface="Arial" panose="020B0604020202020204"/>
                        <a:cs typeface="Arial" panose="020B0604020202020204"/>
                      </a:endParaRPr>
                    </a:p>
                    <a:p>
                      <a:pPr marL="474980" algn="l" rtl="0" eaLnBrk="0">
                        <a:lnSpc>
                          <a:spcPct val="76000"/>
                        </a:lnSpc>
                        <a:spcBef>
                          <a:spcPts val="5"/>
                        </a:spcBef>
                      </a:pPr>
                      <a:r>
                        <a:rPr sz="900" kern="0" spc="0" dirty="0">
                          <a:solidFill>
                            <a:srgbClr val="231F20">
                              <a:alpha val="100000"/>
                            </a:srgbClr>
                          </a:solidFill>
                          <a:latin typeface="Arial" panose="020B0604020202020204"/>
                          <a:ea typeface="Arial" panose="020B0604020202020204"/>
                          <a:cs typeface="Arial" panose="020B0604020202020204"/>
                        </a:rPr>
                        <a:t>AMPLIFIER CONNECTOR T</a:t>
                      </a:r>
                      <a:r>
                        <a:rPr sz="900" kern="0" spc="-10" dirty="0">
                          <a:solidFill>
                            <a:srgbClr val="231F20">
                              <a:alpha val="100000"/>
                            </a:srgbClr>
                          </a:solidFill>
                          <a:latin typeface="Arial" panose="020B0604020202020204"/>
                          <a:ea typeface="Arial" panose="020B0604020202020204"/>
                          <a:cs typeface="Arial" panose="020B0604020202020204"/>
                        </a:rPr>
                        <a:t>YPE:</a:t>
                      </a:r>
                      <a:endParaRPr sz="900" dirty="0">
                        <a:latin typeface="Arial" panose="020B0604020202020204"/>
                        <a:ea typeface="Arial" panose="020B0604020202020204"/>
                        <a:cs typeface="Arial" panose="020B0604020202020204"/>
                      </a:endParaRPr>
                    </a:p>
                  </a:txBody>
                  <a:tcPr marL="0" marR="0" marT="0" marB="0" vert="horz">
                    <a:lnL>
                      <a:noFill/>
                    </a:lnL>
                    <a:lnR w="6350" cap="flat" cmpd="sng" algn="ctr">
                      <a:solidFill>
                        <a:srgbClr val="21294D"/>
                      </a:solidFill>
                      <a:prstDash val="solid"/>
                      <a:round/>
                      <a:headEnd type="none" w="med" len="med"/>
                      <a:tailEnd type="none" w="med" len="med"/>
                    </a:lnR>
                    <a:lnT>
                      <a:noFill/>
                    </a:lnT>
                    <a:lnB>
                      <a:noFill/>
                    </a:lnB>
                  </a:tcPr>
                </a:tc>
                <a:tc hMerge="1">
                  <a:tcPr marL="0" marR="0" marT="0" marB="0" vert="horz">
                    <a:lnL>
                      <a:noFill/>
                    </a:lnL>
                    <a:lnR w="6350" cap="flat" cmpd="sng" algn="ctr">
                      <a:solidFill>
                        <a:srgbClr val="21294D"/>
                      </a:solidFill>
                      <a:prstDash val="solid"/>
                      <a:round/>
                      <a:headEnd type="none" w="med" len="med"/>
                      <a:tailEnd type="none" w="med" len="med"/>
                    </a:lnR>
                    <a:lnT>
                      <a:noFill/>
                    </a:lnT>
                    <a:lnB>
                      <a:noFill/>
                    </a:lnB>
                  </a:tcPr>
                </a:tc>
                <a:tc>
                  <a:txBody>
                    <a:bodyPr/>
                    <a:p>
                      <a:pPr algn="l" rtl="0" eaLnBrk="0">
                        <a:lnSpc>
                          <a:spcPct val="111000"/>
                        </a:lnSpc>
                      </a:pPr>
                      <a:endParaRPr sz="700" dirty="0">
                        <a:latin typeface="Arial" panose="020B0604020202020204"/>
                        <a:ea typeface="Arial" panose="020B0604020202020204"/>
                        <a:cs typeface="Arial" panose="020B0604020202020204"/>
                      </a:endParaRPr>
                    </a:p>
                    <a:p>
                      <a:pPr algn="l" rtl="0" eaLnBrk="0">
                        <a:lnSpc>
                          <a:spcPct val="6000"/>
                        </a:lnSpc>
                      </a:pPr>
                      <a:endParaRPr sz="100" dirty="0">
                        <a:latin typeface="Arial" panose="020B0604020202020204"/>
                        <a:ea typeface="Arial" panose="020B0604020202020204"/>
                        <a:cs typeface="Arial" panose="020B0604020202020204"/>
                      </a:endParaRPr>
                    </a:p>
                    <a:p>
                      <a:pPr marL="169545" algn="l" rtl="0" eaLnBrk="0">
                        <a:lnSpc>
                          <a:spcPct val="75000"/>
                        </a:lnSpc>
                      </a:pPr>
                      <a:r>
                        <a:rPr sz="900" kern="0" spc="-30" dirty="0">
                          <a:solidFill>
                            <a:srgbClr val="231F20">
                              <a:alpha val="100000"/>
                            </a:srgbClr>
                          </a:solidFill>
                          <a:latin typeface="Arial" panose="020B0604020202020204"/>
                          <a:ea typeface="Arial" panose="020B0604020202020204"/>
                          <a:cs typeface="Arial" panose="020B0604020202020204"/>
                        </a:rPr>
                        <a:t>D</a:t>
                      </a:r>
                      <a:r>
                        <a:rPr sz="900" kern="0" spc="90" dirty="0">
                          <a:solidFill>
                            <a:srgbClr val="231F20">
                              <a:alpha val="100000"/>
                            </a:srgbClr>
                          </a:solidFill>
                          <a:latin typeface="Arial" panose="020B0604020202020204"/>
                          <a:ea typeface="Arial" panose="020B0604020202020204"/>
                          <a:cs typeface="Arial" panose="020B0604020202020204"/>
                        </a:rPr>
                        <a:t> </a:t>
                      </a:r>
                      <a:r>
                        <a:rPr sz="900" kern="0" spc="-30" dirty="0">
                          <a:solidFill>
                            <a:srgbClr val="231F20">
                              <a:alpha val="100000"/>
                            </a:srgbClr>
                          </a:solidFill>
                          <a:latin typeface="Arial" panose="020B0604020202020204"/>
                          <a:ea typeface="Arial" panose="020B0604020202020204"/>
                          <a:cs typeface="Arial" panose="020B0604020202020204"/>
                        </a:rPr>
                        <a:t>SUB</a:t>
                      </a:r>
                      <a:r>
                        <a:rPr sz="900" kern="0" spc="40" dirty="0">
                          <a:solidFill>
                            <a:srgbClr val="231F20">
                              <a:alpha val="100000"/>
                            </a:srgbClr>
                          </a:solidFill>
                          <a:latin typeface="Arial" panose="020B0604020202020204"/>
                          <a:ea typeface="Arial" panose="020B0604020202020204"/>
                          <a:cs typeface="Arial" panose="020B0604020202020204"/>
                        </a:rPr>
                        <a:t> </a:t>
                      </a:r>
                      <a:r>
                        <a:rPr sz="900" kern="0" spc="-30" dirty="0">
                          <a:solidFill>
                            <a:srgbClr val="231F20">
                              <a:alpha val="100000"/>
                            </a:srgbClr>
                          </a:solidFill>
                          <a:latin typeface="Arial" panose="020B0604020202020204"/>
                          <a:ea typeface="Arial" panose="020B0604020202020204"/>
                          <a:cs typeface="Arial" panose="020B0604020202020204"/>
                        </a:rPr>
                        <a:t>7W2</a:t>
                      </a:r>
                      <a:endParaRPr sz="900" dirty="0">
                        <a:latin typeface="Arial" panose="020B0604020202020204"/>
                        <a:ea typeface="Arial" panose="020B0604020202020204"/>
                        <a:cs typeface="Arial" panose="020B0604020202020204"/>
                      </a:endParaRPr>
                    </a:p>
                  </a:txBody>
                  <a:tcPr marL="0" marR="0" marT="0" marB="0" vert="horz">
                    <a:lnL w="6350" cap="flat" cmpd="sng" algn="ctr">
                      <a:solidFill>
                        <a:srgbClr val="21294D"/>
                      </a:solidFill>
                      <a:prstDash val="solid"/>
                      <a:round/>
                      <a:headEnd type="none" w="med" len="med"/>
                      <a:tailEnd type="none" w="med" len="med"/>
                    </a:lnL>
                    <a:lnR>
                      <a:noFill/>
                    </a:lnR>
                    <a:lnT>
                      <a:noFill/>
                    </a:lnT>
                    <a:lnB>
                      <a:noFill/>
                    </a:lnB>
                  </a:tcPr>
                </a:tc>
              </a:tr>
              <a:tr h="285750">
                <a:tc gridSpan="2">
                  <a:txBody>
                    <a:bodyPr/>
                    <a:p>
                      <a:pPr algn="l" rtl="0" eaLnBrk="0">
                        <a:lnSpc>
                          <a:spcPct val="103000"/>
                        </a:lnSpc>
                      </a:pPr>
                      <a:endParaRPr sz="800" dirty="0">
                        <a:latin typeface="Arial" panose="020B0604020202020204"/>
                        <a:ea typeface="Arial" panose="020B0604020202020204"/>
                        <a:cs typeface="Arial" panose="020B0604020202020204"/>
                      </a:endParaRPr>
                    </a:p>
                    <a:p>
                      <a:pPr algn="l" rtl="0" eaLnBrk="0">
                        <a:lnSpc>
                          <a:spcPct val="7000"/>
                        </a:lnSpc>
                      </a:pPr>
                      <a:endParaRPr sz="100" dirty="0">
                        <a:latin typeface="Arial" panose="020B0604020202020204"/>
                        <a:ea typeface="Arial" panose="020B0604020202020204"/>
                        <a:cs typeface="Arial" panose="020B0604020202020204"/>
                      </a:endParaRPr>
                    </a:p>
                    <a:p>
                      <a:pPr marL="477520" algn="l" rtl="0" eaLnBrk="0">
                        <a:lnSpc>
                          <a:spcPct val="76000"/>
                        </a:lnSpc>
                      </a:pPr>
                      <a:r>
                        <a:rPr sz="900" kern="0" spc="-10" dirty="0">
                          <a:solidFill>
                            <a:srgbClr val="231F20">
                              <a:alpha val="100000"/>
                            </a:srgbClr>
                          </a:solidFill>
                          <a:latin typeface="Arial" panose="020B0604020202020204"/>
                          <a:ea typeface="Arial" panose="020B0604020202020204"/>
                          <a:cs typeface="Arial" panose="020B0604020202020204"/>
                        </a:rPr>
                        <a:t>TRIAD CABLE</a:t>
                      </a:r>
                      <a:r>
                        <a:rPr sz="900" kern="0" spc="100" dirty="0">
                          <a:solidFill>
                            <a:srgbClr val="231F20">
                              <a:alpha val="100000"/>
                            </a:srgbClr>
                          </a:solidFill>
                          <a:latin typeface="Arial" panose="020B0604020202020204"/>
                          <a:ea typeface="Arial" panose="020B0604020202020204"/>
                          <a:cs typeface="Arial" panose="020B0604020202020204"/>
                        </a:rPr>
                        <a:t> </a:t>
                      </a:r>
                      <a:r>
                        <a:rPr sz="900" kern="0" spc="-10" dirty="0">
                          <a:solidFill>
                            <a:srgbClr val="231F20">
                              <a:alpha val="100000"/>
                            </a:srgbClr>
                          </a:solidFill>
                          <a:latin typeface="Arial" panose="020B0604020202020204"/>
                          <a:ea typeface="Arial" panose="020B0604020202020204"/>
                          <a:cs typeface="Arial" panose="020B0604020202020204"/>
                        </a:rPr>
                        <a:t>PART NUMBER:</a:t>
                      </a:r>
                      <a:endParaRPr sz="900" dirty="0">
                        <a:latin typeface="Arial" panose="020B0604020202020204"/>
                        <a:ea typeface="Arial" panose="020B0604020202020204"/>
                        <a:cs typeface="Arial" panose="020B0604020202020204"/>
                      </a:endParaRPr>
                    </a:p>
                  </a:txBody>
                  <a:tcPr marL="0" marR="0" marT="0" marB="0" vert="horz">
                    <a:lnL>
                      <a:noFill/>
                    </a:lnL>
                    <a:lnR w="6350" cap="flat" cmpd="sng" algn="ctr">
                      <a:solidFill>
                        <a:srgbClr val="21294D"/>
                      </a:solidFill>
                      <a:prstDash val="solid"/>
                      <a:round/>
                      <a:headEnd type="none" w="med" len="med"/>
                      <a:tailEnd type="none" w="med" len="med"/>
                    </a:lnR>
                    <a:lnT>
                      <a:noFill/>
                    </a:lnT>
                    <a:lnB>
                      <a:noFill/>
                    </a:lnB>
                  </a:tcPr>
                </a:tc>
                <a:tc hMerge="1">
                  <a:tcPr marL="0" marR="0" marT="0" marB="0" vert="horz">
                    <a:lnL>
                      <a:noFill/>
                    </a:lnL>
                    <a:lnR w="6350" cap="flat" cmpd="sng" algn="ctr">
                      <a:solidFill>
                        <a:srgbClr val="21294D"/>
                      </a:solidFill>
                      <a:prstDash val="solid"/>
                      <a:round/>
                      <a:headEnd type="none" w="med" len="med"/>
                      <a:tailEnd type="none" w="med" len="med"/>
                    </a:lnR>
                    <a:lnT>
                      <a:noFill/>
                    </a:lnT>
                    <a:lnB>
                      <a:noFill/>
                    </a:lnB>
                  </a:tcPr>
                </a:tc>
                <a:tc>
                  <a:txBody>
                    <a:bodyPr/>
                    <a:p>
                      <a:pPr algn="l" rtl="0" eaLnBrk="0">
                        <a:lnSpc>
                          <a:spcPct val="115000"/>
                        </a:lnSpc>
                      </a:pPr>
                      <a:endParaRPr sz="1000" dirty="0">
                        <a:latin typeface="Arial" panose="020B0604020202020204"/>
                        <a:ea typeface="Arial" panose="020B0604020202020204"/>
                        <a:cs typeface="Arial" panose="020B0604020202020204"/>
                      </a:endParaRPr>
                    </a:p>
                    <a:p>
                      <a:pPr marL="160655" algn="l" rtl="0" eaLnBrk="0">
                        <a:lnSpc>
                          <a:spcPts val="360"/>
                        </a:lnSpc>
                        <a:spcBef>
                          <a:spcPts val="0"/>
                        </a:spcBef>
                      </a:pPr>
                      <a:r>
                        <a:rPr sz="900" kern="0" spc="-10" dirty="0">
                          <a:solidFill>
                            <a:srgbClr val="231F20">
                              <a:alpha val="100000"/>
                            </a:srgbClr>
                          </a:solidFill>
                          <a:latin typeface="Arial" panose="020B0604020202020204"/>
                          <a:ea typeface="Arial" panose="020B0604020202020204"/>
                          <a:cs typeface="Arial" panose="020B0604020202020204"/>
                        </a:rPr>
                        <a:t>——</a:t>
                      </a:r>
                      <a:endParaRPr sz="900" dirty="0">
                        <a:latin typeface="Arial" panose="020B0604020202020204"/>
                        <a:ea typeface="Arial" panose="020B0604020202020204"/>
                        <a:cs typeface="Arial" panose="020B0604020202020204"/>
                      </a:endParaRPr>
                    </a:p>
                  </a:txBody>
                  <a:tcPr marL="0" marR="0" marT="0" marB="0" vert="horz">
                    <a:lnL w="6350" cap="flat" cmpd="sng" algn="ctr">
                      <a:solidFill>
                        <a:srgbClr val="21294D"/>
                      </a:solidFill>
                      <a:prstDash val="solid"/>
                      <a:round/>
                      <a:headEnd type="none" w="med" len="med"/>
                      <a:tailEnd type="none" w="med" len="med"/>
                    </a:lnL>
                    <a:lnR>
                      <a:noFill/>
                    </a:lnR>
                    <a:lnT>
                      <a:noFill/>
                    </a:lnT>
                    <a:lnB>
                      <a:noFill/>
                    </a:lnB>
                  </a:tcPr>
                </a:tc>
              </a:tr>
              <a:tr h="1824354">
                <a:tc>
                  <a:txBody>
                    <a:bodyPr/>
                    <a:p>
                      <a:pPr algn="l" rtl="0" eaLnBrk="0">
                        <a:lnSpc>
                          <a:spcPct val="110000"/>
                        </a:lnSpc>
                      </a:pPr>
                      <a:endParaRPr sz="500" dirty="0">
                        <a:latin typeface="Arial" panose="020B0604020202020204"/>
                        <a:ea typeface="Arial" panose="020B0604020202020204"/>
                        <a:cs typeface="Arial" panose="020B0604020202020204"/>
                      </a:endParaRPr>
                    </a:p>
                    <a:p>
                      <a:pPr marL="343535" algn="l" rtl="0" eaLnBrk="0">
                        <a:lnSpc>
                          <a:spcPct val="75000"/>
                        </a:lnSpc>
                        <a:spcBef>
                          <a:spcPts val="5"/>
                        </a:spcBef>
                      </a:pPr>
                      <a:r>
                        <a:rPr sz="1400" kern="0" spc="-30" dirty="0">
                          <a:solidFill>
                            <a:srgbClr val="FFFFFF">
                              <a:alpha val="100000"/>
                            </a:srgbClr>
                          </a:solidFill>
                          <a:latin typeface="Arial Narrow" panose="020B0606020202030204"/>
                          <a:ea typeface="Arial Narrow" panose="020B0606020202030204"/>
                          <a:cs typeface="Arial Narrow" panose="020B0606020202030204"/>
                        </a:rPr>
                        <a:t>PIN</a:t>
                      </a:r>
                      <a:r>
                        <a:rPr sz="1400" kern="0" spc="70" dirty="0">
                          <a:solidFill>
                            <a:srgbClr val="FFFFFF">
                              <a:alpha val="100000"/>
                            </a:srgbClr>
                          </a:solidFill>
                          <a:latin typeface="Arial Narrow" panose="020B0606020202030204"/>
                          <a:ea typeface="Arial Narrow" panose="020B0606020202030204"/>
                          <a:cs typeface="Arial Narrow" panose="020B0606020202030204"/>
                        </a:rPr>
                        <a:t>  </a:t>
                      </a:r>
                      <a:r>
                        <a:rPr sz="1400" kern="0" spc="-30" dirty="0">
                          <a:solidFill>
                            <a:srgbClr val="FFFFFF">
                              <a:alpha val="100000"/>
                            </a:srgbClr>
                          </a:solidFill>
                          <a:latin typeface="Arial Narrow" panose="020B0606020202030204"/>
                          <a:ea typeface="Arial Narrow" panose="020B0606020202030204"/>
                          <a:cs typeface="Arial Narrow" panose="020B0606020202030204"/>
                        </a:rPr>
                        <a:t>NUMBER</a:t>
                      </a:r>
                      <a:endParaRPr sz="1400" dirty="0">
                        <a:latin typeface="Arial Narrow" panose="020B0606020202030204"/>
                        <a:ea typeface="Arial Narrow" panose="020B0606020202030204"/>
                        <a:cs typeface="Arial Narrow" panose="020B0606020202030204"/>
                      </a:endParaRPr>
                    </a:p>
                    <a:p>
                      <a:pPr marL="662305" algn="l" rtl="0" eaLnBrk="0">
                        <a:lnSpc>
                          <a:spcPct val="76000"/>
                        </a:lnSpc>
                        <a:spcBef>
                          <a:spcPts val="1080"/>
                        </a:spcBef>
                      </a:pPr>
                      <a:r>
                        <a:rPr sz="900" kern="0" spc="-10" dirty="0">
                          <a:solidFill>
                            <a:srgbClr val="231F20">
                              <a:alpha val="100000"/>
                            </a:srgbClr>
                          </a:solidFill>
                          <a:latin typeface="Arial" panose="020B0604020202020204"/>
                          <a:ea typeface="Arial" panose="020B0604020202020204"/>
                          <a:cs typeface="Arial" panose="020B0604020202020204"/>
                        </a:rPr>
                        <a:t>A1</a:t>
                      </a:r>
                      <a:endParaRPr sz="900" dirty="0">
                        <a:latin typeface="Arial" panose="020B0604020202020204"/>
                        <a:ea typeface="Arial" panose="020B0604020202020204"/>
                        <a:cs typeface="Arial" panose="020B0604020202020204"/>
                      </a:endParaRPr>
                    </a:p>
                    <a:p>
                      <a:pPr marL="662305" algn="l" rtl="0" eaLnBrk="0">
                        <a:lnSpc>
                          <a:spcPct val="76000"/>
                        </a:lnSpc>
                        <a:spcBef>
                          <a:spcPts val="1300"/>
                        </a:spcBef>
                      </a:pPr>
                      <a:r>
                        <a:rPr sz="900" kern="0" spc="-10" dirty="0">
                          <a:solidFill>
                            <a:srgbClr val="231F20">
                              <a:alpha val="100000"/>
                            </a:srgbClr>
                          </a:solidFill>
                          <a:latin typeface="Arial" panose="020B0604020202020204"/>
                          <a:ea typeface="Arial" panose="020B0604020202020204"/>
                          <a:cs typeface="Arial" panose="020B0604020202020204"/>
                        </a:rPr>
                        <a:t>A2</a:t>
                      </a:r>
                      <a:endParaRPr sz="900" dirty="0">
                        <a:latin typeface="Arial" panose="020B0604020202020204"/>
                        <a:ea typeface="Arial" panose="020B0604020202020204"/>
                        <a:cs typeface="Arial" panose="020B0604020202020204"/>
                      </a:endParaRPr>
                    </a:p>
                    <a:p>
                      <a:pPr marL="661670" algn="l" rtl="0" eaLnBrk="0">
                        <a:lnSpc>
                          <a:spcPct val="76000"/>
                        </a:lnSpc>
                        <a:spcBef>
                          <a:spcPts val="1020"/>
                        </a:spcBef>
                      </a:pPr>
                      <a:r>
                        <a:rPr sz="900" kern="0" spc="-40" dirty="0">
                          <a:solidFill>
                            <a:srgbClr val="231F20">
                              <a:alpha val="100000"/>
                            </a:srgbClr>
                          </a:solidFill>
                          <a:latin typeface="Arial" panose="020B0604020202020204"/>
                          <a:ea typeface="Arial" panose="020B0604020202020204"/>
                          <a:cs typeface="Arial" panose="020B0604020202020204"/>
                        </a:rPr>
                        <a:t>1-2</a:t>
                      </a:r>
                      <a:endParaRPr sz="900" dirty="0">
                        <a:latin typeface="Arial" panose="020B0604020202020204"/>
                        <a:ea typeface="Arial" panose="020B0604020202020204"/>
                        <a:cs typeface="Arial" panose="020B0604020202020204"/>
                      </a:endParaRPr>
                    </a:p>
                    <a:p>
                      <a:pPr marL="704850" algn="l" rtl="0" eaLnBrk="0">
                        <a:lnSpc>
                          <a:spcPts val="1230"/>
                        </a:lnSpc>
                        <a:spcBef>
                          <a:spcPts val="1085"/>
                        </a:spcBef>
                      </a:pPr>
                      <a:r>
                        <a:rPr sz="900" kern="0" spc="-10" dirty="0">
                          <a:solidFill>
                            <a:srgbClr val="231F20">
                              <a:alpha val="100000"/>
                            </a:srgbClr>
                          </a:solidFill>
                          <a:latin typeface="Arial" panose="020B0604020202020204"/>
                          <a:ea typeface="Arial" panose="020B0604020202020204"/>
                          <a:cs typeface="Arial" panose="020B0604020202020204"/>
                        </a:rPr>
                        <a:t>3</a:t>
                      </a:r>
                      <a:endParaRPr sz="900" dirty="0">
                        <a:latin typeface="Arial" panose="020B0604020202020204"/>
                        <a:ea typeface="Arial" panose="020B0604020202020204"/>
                        <a:cs typeface="Arial" panose="020B0604020202020204"/>
                      </a:endParaRPr>
                    </a:p>
                    <a:p>
                      <a:pPr marL="701675" algn="l" rtl="0" eaLnBrk="0">
                        <a:lnSpc>
                          <a:spcPct val="75000"/>
                        </a:lnSpc>
                        <a:spcBef>
                          <a:spcPts val="1055"/>
                        </a:spcBef>
                      </a:pPr>
                      <a:r>
                        <a:rPr sz="900" kern="0" spc="-10" dirty="0">
                          <a:solidFill>
                            <a:srgbClr val="231F20">
                              <a:alpha val="100000"/>
                            </a:srgbClr>
                          </a:solidFill>
                          <a:latin typeface="Arial" panose="020B0604020202020204"/>
                          <a:ea typeface="Arial" panose="020B0604020202020204"/>
                          <a:cs typeface="Arial" panose="020B0604020202020204"/>
                        </a:rPr>
                        <a:t>4</a:t>
                      </a:r>
                      <a:endParaRPr sz="900" dirty="0">
                        <a:latin typeface="Arial" panose="020B0604020202020204"/>
                        <a:ea typeface="Arial" panose="020B0604020202020204"/>
                        <a:cs typeface="Arial" panose="020B0604020202020204"/>
                      </a:endParaRPr>
                    </a:p>
                    <a:p>
                      <a:pPr algn="l" rtl="0" eaLnBrk="0">
                        <a:lnSpc>
                          <a:spcPct val="100000"/>
                        </a:lnSpc>
                      </a:pPr>
                      <a:endParaRPr sz="1000" dirty="0">
                        <a:latin typeface="Arial" panose="020B0604020202020204"/>
                        <a:ea typeface="Arial" panose="020B0604020202020204"/>
                        <a:cs typeface="Arial" panose="020B0604020202020204"/>
                      </a:endParaRPr>
                    </a:p>
                    <a:p>
                      <a:pPr marL="704850" algn="l" rtl="0" eaLnBrk="0">
                        <a:lnSpc>
                          <a:spcPct val="74000"/>
                        </a:lnSpc>
                        <a:spcBef>
                          <a:spcPts val="0"/>
                        </a:spcBef>
                      </a:pPr>
                      <a:r>
                        <a:rPr sz="900" kern="0" spc="-10" dirty="0">
                          <a:solidFill>
                            <a:srgbClr val="231F20">
                              <a:alpha val="100000"/>
                            </a:srgbClr>
                          </a:solidFill>
                          <a:latin typeface="Arial" panose="020B0604020202020204"/>
                          <a:ea typeface="Arial" panose="020B0604020202020204"/>
                          <a:cs typeface="Arial" panose="020B0604020202020204"/>
                        </a:rPr>
                        <a:t>5</a:t>
                      </a:r>
                      <a:endParaRPr sz="900" dirty="0">
                        <a:latin typeface="Arial" panose="020B0604020202020204"/>
                        <a:ea typeface="Arial" panose="020B0604020202020204"/>
                        <a:cs typeface="Arial" panose="020B0604020202020204"/>
                      </a:endParaRPr>
                    </a:p>
                  </a:txBody>
                  <a:tcPr marL="0" marR="0" marT="0" marB="0" vert="horz">
                    <a:lnL>
                      <a:noFill/>
                    </a:lnL>
                    <a:lnR w="3175" cap="flat" cmpd="sng" algn="ctr">
                      <a:solidFill>
                        <a:srgbClr val="21294D"/>
                      </a:solidFill>
                      <a:prstDash val="solid"/>
                      <a:round/>
                      <a:headEnd type="none" w="med" len="med"/>
                      <a:tailEnd type="none" w="med" len="med"/>
                    </a:lnR>
                    <a:lnT>
                      <a:noFill/>
                    </a:lnT>
                    <a:lnB>
                      <a:noFill/>
                    </a:lnB>
                  </a:tcPr>
                </a:tc>
                <a:tc>
                  <a:txBody>
                    <a:bodyPr/>
                    <a:p>
                      <a:pPr algn="l" rtl="0" eaLnBrk="0">
                        <a:lnSpc>
                          <a:spcPct val="116000"/>
                        </a:lnSpc>
                      </a:pPr>
                      <a:endParaRPr sz="500" dirty="0">
                        <a:latin typeface="Arial" panose="020B0604020202020204"/>
                        <a:ea typeface="Arial" panose="020B0604020202020204"/>
                        <a:cs typeface="Arial" panose="020B0604020202020204"/>
                      </a:endParaRPr>
                    </a:p>
                    <a:p>
                      <a:pPr marL="368300" algn="l" rtl="0" eaLnBrk="0">
                        <a:lnSpc>
                          <a:spcPct val="75000"/>
                        </a:lnSpc>
                        <a:spcBef>
                          <a:spcPts val="5"/>
                        </a:spcBef>
                      </a:pPr>
                      <a:r>
                        <a:rPr sz="1400" kern="0" spc="-20" dirty="0">
                          <a:solidFill>
                            <a:srgbClr val="FFFFFF">
                              <a:alpha val="100000"/>
                            </a:srgbClr>
                          </a:solidFill>
                          <a:latin typeface="Arial Narrow" panose="020B0606020202030204"/>
                          <a:ea typeface="Arial Narrow" panose="020B0606020202030204"/>
                          <a:cs typeface="Arial Narrow" panose="020B0606020202030204"/>
                        </a:rPr>
                        <a:t>LABEL</a:t>
                      </a:r>
                      <a:endParaRPr sz="1400" dirty="0">
                        <a:latin typeface="Arial Narrow" panose="020B0606020202030204"/>
                        <a:ea typeface="Arial Narrow" panose="020B0606020202030204"/>
                        <a:cs typeface="Arial Narrow" panose="020B0606020202030204"/>
                      </a:endParaRPr>
                    </a:p>
                    <a:p>
                      <a:pPr marL="404495" algn="l" rtl="0" eaLnBrk="0">
                        <a:lnSpc>
                          <a:spcPct val="75000"/>
                        </a:lnSpc>
                        <a:spcBef>
                          <a:spcPts val="1455"/>
                        </a:spcBef>
                      </a:pPr>
                      <a:r>
                        <a:rPr sz="900" kern="0" spc="-20" dirty="0">
                          <a:solidFill>
                            <a:srgbClr val="231F20">
                              <a:alpha val="100000"/>
                            </a:srgbClr>
                          </a:solidFill>
                          <a:latin typeface="Arial" panose="020B0604020202020204"/>
                          <a:ea typeface="Arial" panose="020B0604020202020204"/>
                          <a:cs typeface="Arial" panose="020B0604020202020204"/>
                        </a:rPr>
                        <a:t>+VDD</a:t>
                      </a:r>
                      <a:endParaRPr sz="900" dirty="0">
                        <a:latin typeface="Arial" panose="020B0604020202020204"/>
                        <a:ea typeface="Arial" panose="020B0604020202020204"/>
                        <a:cs typeface="Arial" panose="020B0604020202020204"/>
                      </a:endParaRPr>
                    </a:p>
                    <a:p>
                      <a:pPr marL="422910" algn="l" rtl="0" eaLnBrk="0">
                        <a:lnSpc>
                          <a:spcPct val="76000"/>
                        </a:lnSpc>
                        <a:spcBef>
                          <a:spcPts val="890"/>
                        </a:spcBef>
                      </a:pPr>
                      <a:r>
                        <a:rPr sz="900" kern="0" spc="-20" dirty="0">
                          <a:solidFill>
                            <a:srgbClr val="231F20">
                              <a:alpha val="100000"/>
                            </a:srgbClr>
                          </a:solidFill>
                          <a:latin typeface="Arial" panose="020B0604020202020204"/>
                          <a:ea typeface="Arial" panose="020B0604020202020204"/>
                          <a:cs typeface="Arial" panose="020B0604020202020204"/>
                        </a:rPr>
                        <a:t>GND</a:t>
                      </a:r>
                      <a:endParaRPr sz="900" dirty="0">
                        <a:latin typeface="Arial" panose="020B0604020202020204"/>
                        <a:ea typeface="Arial" panose="020B0604020202020204"/>
                        <a:cs typeface="Arial" panose="020B0604020202020204"/>
                      </a:endParaRPr>
                    </a:p>
                    <a:p>
                      <a:pPr marL="470535" algn="l" rtl="0" eaLnBrk="0">
                        <a:lnSpc>
                          <a:spcPct val="76000"/>
                        </a:lnSpc>
                        <a:spcBef>
                          <a:spcPts val="1030"/>
                        </a:spcBef>
                      </a:pPr>
                      <a:r>
                        <a:rPr sz="900" kern="0" spc="-30" dirty="0">
                          <a:solidFill>
                            <a:srgbClr val="231F20">
                              <a:alpha val="100000"/>
                            </a:srgbClr>
                          </a:solidFill>
                          <a:latin typeface="Arial" panose="020B0604020202020204"/>
                          <a:ea typeface="Arial" panose="020B0604020202020204"/>
                          <a:cs typeface="Arial" panose="020B0604020202020204"/>
                        </a:rPr>
                        <a:t>NC</a:t>
                      </a:r>
                      <a:endParaRPr sz="900" dirty="0">
                        <a:latin typeface="Arial" panose="020B0604020202020204"/>
                        <a:ea typeface="Arial" panose="020B0604020202020204"/>
                        <a:cs typeface="Arial" panose="020B0604020202020204"/>
                      </a:endParaRPr>
                    </a:p>
                    <a:p>
                      <a:pPr marL="340360" algn="l" rtl="0" eaLnBrk="0">
                        <a:lnSpc>
                          <a:spcPct val="76000"/>
                        </a:lnSpc>
                        <a:spcBef>
                          <a:spcPts val="1205"/>
                        </a:spcBef>
                      </a:pPr>
                      <a:r>
                        <a:rPr sz="900" kern="0" spc="-20" dirty="0">
                          <a:solidFill>
                            <a:srgbClr val="231F20">
                              <a:alpha val="100000"/>
                            </a:srgbClr>
                          </a:solidFill>
                          <a:latin typeface="Arial" panose="020B0604020202020204"/>
                          <a:ea typeface="Arial" panose="020B0604020202020204"/>
                          <a:cs typeface="Arial" panose="020B0604020202020204"/>
                        </a:rPr>
                        <a:t>RS485A</a:t>
                      </a:r>
                      <a:endParaRPr sz="900" dirty="0">
                        <a:latin typeface="Arial" panose="020B0604020202020204"/>
                        <a:ea typeface="Arial" panose="020B0604020202020204"/>
                        <a:cs typeface="Arial" panose="020B0604020202020204"/>
                      </a:endParaRPr>
                    </a:p>
                    <a:p>
                      <a:pPr marL="340360" algn="l" rtl="0" eaLnBrk="0">
                        <a:lnSpc>
                          <a:spcPct val="76000"/>
                        </a:lnSpc>
                        <a:spcBef>
                          <a:spcPts val="1335"/>
                        </a:spcBef>
                      </a:pPr>
                      <a:r>
                        <a:rPr sz="900" kern="0" spc="-20" dirty="0">
                          <a:solidFill>
                            <a:srgbClr val="231F20">
                              <a:alpha val="100000"/>
                            </a:srgbClr>
                          </a:solidFill>
                          <a:latin typeface="Arial" panose="020B0604020202020204"/>
                          <a:ea typeface="Arial" panose="020B0604020202020204"/>
                          <a:cs typeface="Arial" panose="020B0604020202020204"/>
                        </a:rPr>
                        <a:t>RS485B</a:t>
                      </a:r>
                      <a:endParaRPr sz="900" dirty="0">
                        <a:latin typeface="Arial" panose="020B0604020202020204"/>
                        <a:ea typeface="Arial" panose="020B0604020202020204"/>
                        <a:cs typeface="Arial" panose="020B0604020202020204"/>
                      </a:endParaRPr>
                    </a:p>
                    <a:p>
                      <a:pPr algn="l" rtl="0" eaLnBrk="0">
                        <a:lnSpc>
                          <a:spcPct val="109000"/>
                        </a:lnSpc>
                      </a:pPr>
                      <a:endParaRPr sz="900" dirty="0">
                        <a:latin typeface="Arial" panose="020B0604020202020204"/>
                        <a:ea typeface="Arial" panose="020B0604020202020204"/>
                        <a:cs typeface="Arial" panose="020B0604020202020204"/>
                      </a:endParaRPr>
                    </a:p>
                    <a:p>
                      <a:pPr marL="397510" algn="l" rtl="0" eaLnBrk="0">
                        <a:lnSpc>
                          <a:spcPct val="76000"/>
                        </a:lnSpc>
                        <a:spcBef>
                          <a:spcPts val="5"/>
                        </a:spcBef>
                      </a:pPr>
                      <a:r>
                        <a:rPr sz="900" kern="0" spc="-20" dirty="0">
                          <a:solidFill>
                            <a:srgbClr val="231F20">
                              <a:alpha val="100000"/>
                            </a:srgbClr>
                          </a:solidFill>
                          <a:latin typeface="Arial" panose="020B0604020202020204"/>
                          <a:ea typeface="Arial" panose="020B0604020202020204"/>
                          <a:cs typeface="Arial" panose="020B0604020202020204"/>
                        </a:rPr>
                        <a:t>GND</a:t>
                      </a:r>
                      <a:endParaRPr sz="900" dirty="0">
                        <a:latin typeface="Arial" panose="020B0604020202020204"/>
                        <a:ea typeface="Arial" panose="020B0604020202020204"/>
                        <a:cs typeface="Arial" panose="020B0604020202020204"/>
                      </a:endParaRPr>
                    </a:p>
                  </a:txBody>
                  <a:tcPr marL="0" marR="0" marT="0" marB="0" vert="horz">
                    <a:lnL w="3175" cap="flat" cmpd="sng" algn="ctr">
                      <a:solidFill>
                        <a:srgbClr val="21294D"/>
                      </a:solidFill>
                      <a:prstDash val="solid"/>
                      <a:round/>
                      <a:headEnd type="none" w="med" len="med"/>
                      <a:tailEnd type="none" w="med" len="med"/>
                    </a:lnL>
                    <a:lnR w="6350" cap="flat" cmpd="sng" algn="ctr">
                      <a:solidFill>
                        <a:srgbClr val="21294D"/>
                      </a:solidFill>
                      <a:prstDash val="solid"/>
                      <a:round/>
                      <a:headEnd type="none" w="med" len="med"/>
                      <a:tailEnd type="none" w="med" len="med"/>
                    </a:lnR>
                    <a:lnT>
                      <a:noFill/>
                    </a:lnT>
                    <a:lnB>
                      <a:noFill/>
                    </a:lnB>
                  </a:tcPr>
                </a:tc>
                <a:tc>
                  <a:txBody>
                    <a:bodyPr/>
                    <a:p>
                      <a:pPr algn="l" rtl="0" eaLnBrk="0">
                        <a:lnSpc>
                          <a:spcPct val="109000"/>
                        </a:lnSpc>
                      </a:pPr>
                      <a:endParaRPr sz="500" dirty="0">
                        <a:latin typeface="Arial" panose="020B0604020202020204"/>
                        <a:ea typeface="Arial" panose="020B0604020202020204"/>
                        <a:cs typeface="Arial" panose="020B0604020202020204"/>
                      </a:endParaRPr>
                    </a:p>
                    <a:p>
                      <a:pPr marL="1379855" algn="l" rtl="0" eaLnBrk="0">
                        <a:lnSpc>
                          <a:spcPct val="77000"/>
                        </a:lnSpc>
                      </a:pPr>
                      <a:r>
                        <a:rPr sz="1400" kern="0" spc="-10" dirty="0">
                          <a:solidFill>
                            <a:srgbClr val="FFFFFF">
                              <a:alpha val="100000"/>
                            </a:srgbClr>
                          </a:solidFill>
                          <a:latin typeface="Arial Narrow" panose="020B0606020202030204"/>
                          <a:ea typeface="Arial Narrow" panose="020B0606020202030204"/>
                          <a:cs typeface="Arial Narrow" panose="020B0606020202030204"/>
                        </a:rPr>
                        <a:t>DESCRIPTION</a:t>
                      </a:r>
                      <a:endParaRPr sz="1400" dirty="0">
                        <a:latin typeface="Arial Narrow" panose="020B0606020202030204"/>
                        <a:ea typeface="Arial Narrow" panose="020B0606020202030204"/>
                        <a:cs typeface="Arial Narrow" panose="020B0606020202030204"/>
                      </a:endParaRPr>
                    </a:p>
                    <a:p>
                      <a:pPr marL="1722120" algn="l" rtl="0" eaLnBrk="0">
                        <a:lnSpc>
                          <a:spcPct val="76000"/>
                        </a:lnSpc>
                        <a:spcBef>
                          <a:spcPts val="1120"/>
                        </a:spcBef>
                      </a:pPr>
                      <a:r>
                        <a:rPr sz="900" kern="0" spc="-20" dirty="0">
                          <a:solidFill>
                            <a:srgbClr val="231F20">
                              <a:alpha val="100000"/>
                            </a:srgbClr>
                          </a:solidFill>
                          <a:latin typeface="Arial" panose="020B0604020202020204"/>
                          <a:ea typeface="Arial" panose="020B0604020202020204"/>
                          <a:cs typeface="Arial" panose="020B0604020202020204"/>
                        </a:rPr>
                        <a:t>+28V</a:t>
                      </a:r>
                      <a:endParaRPr sz="900" dirty="0">
                        <a:latin typeface="Arial" panose="020B0604020202020204"/>
                        <a:ea typeface="Arial" panose="020B0604020202020204"/>
                        <a:cs typeface="Arial" panose="020B0604020202020204"/>
                      </a:endParaRPr>
                    </a:p>
                    <a:p>
                      <a:pPr marL="1675130" algn="l" rtl="0" eaLnBrk="0">
                        <a:lnSpc>
                          <a:spcPct val="76000"/>
                        </a:lnSpc>
                        <a:spcBef>
                          <a:spcPts val="1235"/>
                        </a:spcBef>
                      </a:pPr>
                      <a:r>
                        <a:rPr sz="900" kern="0" spc="-10" dirty="0">
                          <a:solidFill>
                            <a:srgbClr val="231F20">
                              <a:alpha val="100000"/>
                            </a:srgbClr>
                          </a:solidFill>
                          <a:latin typeface="Arial" panose="020B0604020202020204"/>
                          <a:ea typeface="Arial" panose="020B0604020202020204"/>
                          <a:cs typeface="Arial" panose="020B0604020202020204"/>
                        </a:rPr>
                        <a:t>Ground</a:t>
                      </a:r>
                      <a:endParaRPr sz="900" dirty="0">
                        <a:latin typeface="Arial" panose="020B0604020202020204"/>
                        <a:ea typeface="Arial" panose="020B0604020202020204"/>
                        <a:cs typeface="Arial" panose="020B0604020202020204"/>
                      </a:endParaRPr>
                    </a:p>
                    <a:p>
                      <a:pPr algn="l" rtl="0" eaLnBrk="0">
                        <a:lnSpc>
                          <a:spcPct val="106000"/>
                        </a:lnSpc>
                      </a:pPr>
                      <a:endParaRPr sz="800" dirty="0">
                        <a:latin typeface="Arial" panose="020B0604020202020204"/>
                        <a:ea typeface="Arial" panose="020B0604020202020204"/>
                        <a:cs typeface="Arial" panose="020B0604020202020204"/>
                      </a:endParaRPr>
                    </a:p>
                    <a:p>
                      <a:pPr marL="1800860" algn="l" rtl="0" eaLnBrk="0">
                        <a:lnSpc>
                          <a:spcPct val="76000"/>
                        </a:lnSpc>
                        <a:spcBef>
                          <a:spcPts val="5"/>
                        </a:spcBef>
                      </a:pPr>
                      <a:r>
                        <a:rPr sz="900" kern="0" spc="-30" dirty="0">
                          <a:solidFill>
                            <a:srgbClr val="231F20">
                              <a:alpha val="100000"/>
                            </a:srgbClr>
                          </a:solidFill>
                          <a:latin typeface="Arial" panose="020B0604020202020204"/>
                          <a:ea typeface="Arial" panose="020B0604020202020204"/>
                          <a:cs typeface="Arial" panose="020B0604020202020204"/>
                        </a:rPr>
                        <a:t>NC</a:t>
                      </a:r>
                      <a:endParaRPr sz="900" dirty="0">
                        <a:latin typeface="Arial" panose="020B0604020202020204"/>
                        <a:ea typeface="Arial" panose="020B0604020202020204"/>
                        <a:cs typeface="Arial" panose="020B0604020202020204"/>
                      </a:endParaRPr>
                    </a:p>
                  </a:txBody>
                  <a:tcPr marL="0" marR="0" marT="0" marB="0" vert="horz">
                    <a:lnL w="6350" cap="flat" cmpd="sng" algn="ctr">
                      <a:solidFill>
                        <a:srgbClr val="21294D"/>
                      </a:solidFill>
                      <a:prstDash val="solid"/>
                      <a:round/>
                      <a:headEnd type="none" w="med" len="med"/>
                      <a:tailEnd type="none" w="med" len="med"/>
                    </a:lnL>
                    <a:lnR>
                      <a:noFill/>
                    </a:lnR>
                    <a:lnT>
                      <a:noFill/>
                    </a:lnT>
                    <a:lnB>
                      <a:noFill/>
                    </a:lnB>
                  </a:tcPr>
                </a:tc>
              </a:tr>
            </a:tbl>
          </a:graphicData>
        </a:graphic>
      </p:graphicFrame>
      <p:pic>
        <p:nvPicPr>
          <p:cNvPr id="342" name="picture 342"/>
          <p:cNvPicPr>
            <a:picLocks noChangeAspect="1"/>
          </p:cNvPicPr>
          <p:nvPr/>
        </p:nvPicPr>
        <p:blipFill>
          <a:blip r:embed="rId2"/>
          <a:stretch>
            <a:fillRect/>
          </a:stretch>
        </p:blipFill>
        <p:spPr>
          <a:xfrm rot="21600000">
            <a:off x="859009" y="3546551"/>
            <a:ext cx="5841231" cy="2340372"/>
          </a:xfrm>
          <a:prstGeom prst="rect">
            <a:avLst/>
          </a:prstGeom>
        </p:spPr>
      </p:pic>
      <p:sp>
        <p:nvSpPr>
          <p:cNvPr id="362" name="textbox 362"/>
          <p:cNvSpPr/>
          <p:nvPr/>
        </p:nvSpPr>
        <p:spPr>
          <a:xfrm>
            <a:off x="3191370" y="2503310"/>
            <a:ext cx="3767454" cy="535305"/>
          </a:xfrm>
          <a:prstGeom prst="rect">
            <a:avLst/>
          </a:prstGeom>
          <a:solidFill>
            <a:srgbClr val="D1D2D4">
              <a:alpha val="100000"/>
            </a:srgbClr>
          </a:solidFill>
          <a:ln w="0" cap="flat">
            <a:noFill/>
            <a:prstDash val="solid"/>
            <a:miter lim="0"/>
          </a:ln>
        </p:spPr>
        <p:txBody>
          <a:bodyPr vert="horz" wrap="square" lIns="0" tIns="0" rIns="0" bIns="0"/>
          <a:p>
            <a:pPr algn="l" rtl="0" eaLnBrk="0">
              <a:lnSpc>
                <a:spcPct val="131000"/>
              </a:lnSpc>
            </a:pPr>
            <a:endParaRPr sz="1000" dirty="0">
              <a:latin typeface="Arial" panose="020B0604020202020204"/>
              <a:ea typeface="Arial" panose="020B0604020202020204"/>
              <a:cs typeface="Arial" panose="020B0604020202020204"/>
            </a:endParaRPr>
          </a:p>
          <a:p>
            <a:pPr marL="1056640" algn="l" rtl="0" eaLnBrk="0">
              <a:lnSpc>
                <a:spcPct val="79000"/>
              </a:lnSpc>
              <a:spcBef>
                <a:spcPts val="0"/>
              </a:spcBef>
            </a:pPr>
            <a:r>
              <a:rPr sz="900" kern="0" spc="0" dirty="0">
                <a:solidFill>
                  <a:srgbClr val="231F20">
                    <a:alpha val="100000"/>
                  </a:srgbClr>
                </a:solidFill>
                <a:latin typeface="Arial" panose="020B0604020202020204"/>
                <a:ea typeface="Arial" panose="020B0604020202020204"/>
                <a:cs typeface="Arial" panose="020B0604020202020204"/>
              </a:rPr>
              <a:t>Gain Control and</a:t>
            </a:r>
            <a:r>
              <a:rPr sz="900" kern="0" spc="40" dirty="0">
                <a:solidFill>
                  <a:srgbClr val="231F20">
                    <a:alpha val="100000"/>
                  </a:srgbClr>
                </a:solidFill>
                <a:latin typeface="Arial" panose="020B0604020202020204"/>
                <a:ea typeface="Arial" panose="020B0604020202020204"/>
                <a:cs typeface="Arial" panose="020B0604020202020204"/>
              </a:rPr>
              <a:t> </a:t>
            </a:r>
            <a:r>
              <a:rPr sz="900" kern="0" spc="0" dirty="0">
                <a:solidFill>
                  <a:srgbClr val="231F20">
                    <a:alpha val="100000"/>
                  </a:srgbClr>
                </a:solidFill>
                <a:latin typeface="Arial" panose="020B0604020202020204"/>
                <a:ea typeface="Arial" panose="020B0604020202020204"/>
                <a:cs typeface="Arial" panose="020B0604020202020204"/>
              </a:rPr>
              <a:t>See</a:t>
            </a:r>
            <a:r>
              <a:rPr sz="900" kern="0" spc="-10" dirty="0">
                <a:solidFill>
                  <a:srgbClr val="231F20">
                    <a:alpha val="100000"/>
                  </a:srgbClr>
                </a:solidFill>
                <a:latin typeface="Arial" panose="020B0604020202020204"/>
                <a:ea typeface="Arial" panose="020B0604020202020204"/>
                <a:cs typeface="Arial" panose="020B0604020202020204"/>
              </a:rPr>
              <a:t>p speed</a:t>
            </a:r>
            <a:r>
              <a:rPr sz="900" kern="0" spc="40" dirty="0">
                <a:solidFill>
                  <a:srgbClr val="231F20">
                    <a:alpha val="100000"/>
                  </a:srgbClr>
                </a:solidFill>
                <a:latin typeface="Arial" panose="020B0604020202020204"/>
                <a:ea typeface="Arial" panose="020B0604020202020204"/>
                <a:cs typeface="Arial" panose="020B0604020202020204"/>
              </a:rPr>
              <a:t> </a:t>
            </a:r>
            <a:r>
              <a:rPr sz="900" kern="0" spc="-10" dirty="0">
                <a:solidFill>
                  <a:srgbClr val="231F20">
                    <a:alpha val="100000"/>
                  </a:srgbClr>
                </a:solidFill>
                <a:latin typeface="Arial" panose="020B0604020202020204"/>
                <a:ea typeface="Arial" panose="020B0604020202020204"/>
                <a:cs typeface="Arial" panose="020B0604020202020204"/>
              </a:rPr>
              <a:t>Control</a:t>
            </a:r>
            <a:endParaRPr sz="900" dirty="0">
              <a:latin typeface="Arial" panose="020B0604020202020204"/>
              <a:ea typeface="Arial" panose="020B0604020202020204"/>
              <a:cs typeface="Arial" panose="020B0604020202020204"/>
            </a:endParaRPr>
          </a:p>
        </p:txBody>
      </p:sp>
      <p:sp>
        <p:nvSpPr>
          <p:cNvPr id="374" name="textbox 374"/>
          <p:cNvSpPr/>
          <p:nvPr/>
        </p:nvSpPr>
        <p:spPr>
          <a:xfrm>
            <a:off x="633191" y="3284125"/>
            <a:ext cx="3102610" cy="207645"/>
          </a:xfrm>
          <a:prstGeom prst="rect">
            <a:avLst/>
          </a:prstGeom>
          <a:noFill/>
          <a:ln w="0" cap="flat">
            <a:noFill/>
            <a:prstDash val="solid"/>
            <a:miter lim="0"/>
          </a:ln>
        </p:spPr>
        <p:txBody>
          <a:bodyPr vert="horz" wrap="square" lIns="0" tIns="0" rIns="0" bIns="0"/>
          <a:p>
            <a:pPr algn="l" rtl="0" eaLnBrk="0">
              <a:lnSpc>
                <a:spcPct val="88000"/>
              </a:lnSpc>
            </a:pPr>
            <a:endParaRPr sz="100" dirty="0">
              <a:latin typeface="Arial" panose="020B0604020202020204"/>
              <a:ea typeface="Arial" panose="020B0604020202020204"/>
              <a:cs typeface="Arial" panose="020B0604020202020204"/>
            </a:endParaRPr>
          </a:p>
          <a:p>
            <a:pPr marL="12700" algn="l" rtl="0" eaLnBrk="0">
              <a:lnSpc>
                <a:spcPct val="85000"/>
              </a:lnSpc>
            </a:pPr>
            <a:r>
              <a:rPr sz="1400" b="1" kern="0" spc="0" dirty="0">
                <a:solidFill>
                  <a:srgbClr val="231F20">
                    <a:alpha val="100000"/>
                  </a:srgbClr>
                </a:solidFill>
                <a:latin typeface="Arial" panose="020B0604020202020204"/>
                <a:ea typeface="Arial" panose="020B0604020202020204"/>
                <a:cs typeface="Arial" panose="020B0604020202020204"/>
              </a:rPr>
              <a:t>2. Outline</a:t>
            </a:r>
            <a:r>
              <a:rPr sz="1400" b="1" kern="0" spc="90" dirty="0">
                <a:solidFill>
                  <a:srgbClr val="231F20">
                    <a:alpha val="100000"/>
                  </a:srgbClr>
                </a:solidFill>
                <a:latin typeface="Arial" panose="020B0604020202020204"/>
                <a:ea typeface="Arial" panose="020B0604020202020204"/>
                <a:cs typeface="Arial" panose="020B0604020202020204"/>
              </a:rPr>
              <a:t> </a:t>
            </a:r>
            <a:r>
              <a:rPr sz="1400" b="1" kern="0" spc="0" dirty="0">
                <a:solidFill>
                  <a:srgbClr val="231F20">
                    <a:alpha val="100000"/>
                  </a:srgbClr>
                </a:solidFill>
                <a:latin typeface="Arial" panose="020B0604020202020204"/>
                <a:ea typeface="Arial" panose="020B0604020202020204"/>
                <a:cs typeface="Arial" panose="020B0604020202020204"/>
              </a:rPr>
              <a:t>Dimension</a:t>
            </a:r>
            <a:r>
              <a:rPr sz="1400" b="1" kern="0" spc="100" dirty="0">
                <a:solidFill>
                  <a:srgbClr val="231F20">
                    <a:alpha val="100000"/>
                  </a:srgbClr>
                </a:solidFill>
                <a:latin typeface="Arial" panose="020B0604020202020204"/>
                <a:ea typeface="Arial" panose="020B0604020202020204"/>
                <a:cs typeface="Arial" panose="020B0604020202020204"/>
              </a:rPr>
              <a:t> </a:t>
            </a:r>
            <a:r>
              <a:rPr sz="1400" b="1" kern="0" spc="0" dirty="0">
                <a:solidFill>
                  <a:srgbClr val="231F20">
                    <a:alpha val="100000"/>
                  </a:srgbClr>
                </a:solidFill>
                <a:latin typeface="Arial" panose="020B0604020202020204"/>
                <a:ea typeface="Arial" panose="020B0604020202020204"/>
                <a:cs typeface="Arial" panose="020B0604020202020204"/>
              </a:rPr>
              <a:t>Drawing </a:t>
            </a:r>
            <a:r>
              <a:rPr sz="900" kern="0" spc="0" dirty="0">
                <a:solidFill>
                  <a:srgbClr val="231F20">
                    <a:alpha val="100000"/>
                  </a:srgbClr>
                </a:solidFill>
                <a:latin typeface="Arial" panose="020B0604020202020204"/>
                <a:ea typeface="Arial" panose="020B0604020202020204"/>
                <a:cs typeface="Arial" panose="020B0604020202020204"/>
              </a:rPr>
              <a:t>(unit</a:t>
            </a:r>
            <a:r>
              <a:rPr sz="900" kern="0" spc="-10" dirty="0">
                <a:solidFill>
                  <a:srgbClr val="231F20">
                    <a:alpha val="100000"/>
                  </a:srgbClr>
                </a:solidFill>
                <a:latin typeface="Arial" panose="020B0604020202020204"/>
                <a:ea typeface="Arial" panose="020B0604020202020204"/>
                <a:cs typeface="Arial" panose="020B0604020202020204"/>
              </a:rPr>
              <a:t>:mm)</a:t>
            </a:r>
            <a:endParaRPr sz="900" dirty="0">
              <a:latin typeface="Arial" panose="020B0604020202020204"/>
              <a:ea typeface="Arial" panose="020B0604020202020204"/>
              <a:cs typeface="Arial" panose="020B0604020202020204"/>
            </a:endParaRPr>
          </a:p>
        </p:txBody>
      </p:sp>
      <p:pic>
        <p:nvPicPr>
          <p:cNvPr id="736" name="picture 736"/>
          <p:cNvPicPr>
            <a:picLocks noChangeAspect="1"/>
          </p:cNvPicPr>
          <p:nvPr/>
        </p:nvPicPr>
        <p:blipFill>
          <a:blip r:embed="rId3"/>
          <a:stretch>
            <a:fillRect/>
          </a:stretch>
        </p:blipFill>
        <p:spPr>
          <a:xfrm rot="21600000">
            <a:off x="192238" y="539985"/>
            <a:ext cx="7094709" cy="6596"/>
          </a:xfrm>
          <a:prstGeom prst="rect">
            <a:avLst/>
          </a:prstGeom>
        </p:spPr>
      </p:pic>
      <p:pic>
        <p:nvPicPr>
          <p:cNvPr id="670" name="picture 670"/>
          <p:cNvPicPr>
            <a:picLocks noChangeAspect="1"/>
          </p:cNvPicPr>
          <p:nvPr/>
        </p:nvPicPr>
        <p:blipFill>
          <a:blip r:embed="rId4"/>
          <a:stretch>
            <a:fillRect/>
          </a:stretch>
        </p:blipFill>
        <p:spPr>
          <a:xfrm rot="21600000">
            <a:off x="263985" y="9719952"/>
            <a:ext cx="7094709" cy="10501"/>
          </a:xfrm>
          <a:prstGeom prst="rect">
            <a:avLst/>
          </a:prstGeom>
        </p:spPr>
      </p:pic>
      <p:sp>
        <p:nvSpPr>
          <p:cNvPr id="2" name="文本框 1"/>
          <p:cNvSpPr txBox="1"/>
          <p:nvPr/>
        </p:nvSpPr>
        <p:spPr>
          <a:xfrm>
            <a:off x="577215" y="9781858"/>
            <a:ext cx="5080000" cy="275590"/>
          </a:xfrm>
          <a:prstGeom prst="rect">
            <a:avLst/>
          </a:prstGeom>
        </p:spPr>
        <p:txBody>
          <a:bodyPr>
            <a:spAutoFit/>
          </a:bodyPr>
          <a:p>
            <a:pPr algn="ctr"/>
            <a:r>
              <a:rPr lang="zh-CN" altLang="en-US" sz="1200" b="1">
                <a:solidFill>
                  <a:schemeClr val="tx1"/>
                </a:solidFill>
                <a:latin typeface="微软雅黑" panose="020B0503020204020204" charset="-122"/>
                <a:ea typeface="微软雅黑" panose="020B0503020204020204" charset="-122"/>
              </a:rPr>
              <a:t>南京市雨花区软件大道</a:t>
            </a:r>
            <a:r>
              <a:rPr lang="en-US" altLang="zh-CN" sz="1200" b="1">
                <a:solidFill>
                  <a:schemeClr val="tx1"/>
                </a:solidFill>
                <a:latin typeface="微软雅黑" panose="020B0503020204020204" charset="-122"/>
                <a:ea typeface="微软雅黑" panose="020B0503020204020204" charset="-122"/>
              </a:rPr>
              <a:t>180</a:t>
            </a:r>
            <a:r>
              <a:rPr lang="zh-CN" altLang="en-US" sz="1200" b="1">
                <a:solidFill>
                  <a:schemeClr val="tx1"/>
                </a:solidFill>
                <a:latin typeface="微软雅黑" panose="020B0503020204020204" charset="-122"/>
                <a:ea typeface="微软雅黑" panose="020B0503020204020204" charset="-122"/>
              </a:rPr>
              <a:t>号大数据产业基地</a:t>
            </a:r>
            <a:r>
              <a:rPr lang="en-US" altLang="zh-CN" sz="1200" b="1">
                <a:solidFill>
                  <a:schemeClr val="tx1"/>
                </a:solidFill>
                <a:latin typeface="微软雅黑" panose="020B0503020204020204" charset="-122"/>
                <a:ea typeface="微软雅黑" panose="020B0503020204020204" charset="-122"/>
              </a:rPr>
              <a:t>2</a:t>
            </a:r>
            <a:r>
              <a:rPr lang="zh-CN" altLang="en-US" sz="1200" b="1">
                <a:solidFill>
                  <a:schemeClr val="tx1"/>
                </a:solidFill>
                <a:latin typeface="微软雅黑" panose="020B0503020204020204" charset="-122"/>
                <a:ea typeface="微软雅黑" panose="020B0503020204020204" charset="-122"/>
              </a:rPr>
              <a:t>栋</a:t>
            </a:r>
            <a:endParaRPr lang="zh-CN" altLang="en-US" sz="1200" b="1">
              <a:solidFill>
                <a:schemeClr val="tx1"/>
              </a:solidFill>
              <a:latin typeface="微软雅黑" panose="020B0503020204020204" charset="-122"/>
              <a:ea typeface="微软雅黑" panose="020B0503020204020204" charset="-122"/>
            </a:endParaRPr>
          </a:p>
        </p:txBody>
      </p:sp>
      <p:pic>
        <p:nvPicPr>
          <p:cNvPr id="4" name="图片 3" descr="定位标志"/>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160145" y="9782175"/>
            <a:ext cx="204470" cy="204470"/>
          </a:xfrm>
          <a:prstGeom prst="rect">
            <a:avLst/>
          </a:prstGeom>
        </p:spPr>
      </p:pic>
      <p:pic>
        <p:nvPicPr>
          <p:cNvPr id="5" name="图片 4" descr="电话"/>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4900930" y="9832340"/>
            <a:ext cx="186690" cy="186690"/>
          </a:xfrm>
          <a:prstGeom prst="rect">
            <a:avLst/>
          </a:prstGeom>
        </p:spPr>
      </p:pic>
      <p:sp>
        <p:nvSpPr>
          <p:cNvPr id="6" name="文本框 5"/>
          <p:cNvSpPr txBox="1"/>
          <p:nvPr/>
        </p:nvSpPr>
        <p:spPr>
          <a:xfrm>
            <a:off x="5072380" y="9782175"/>
            <a:ext cx="1979930" cy="282575"/>
          </a:xfrm>
          <a:prstGeom prst="rect">
            <a:avLst/>
          </a:prstGeom>
        </p:spPr>
        <p:txBody>
          <a:bodyPr>
            <a:noAutofit/>
          </a:bodyPr>
          <a:p>
            <a:r>
              <a:rPr lang="en-US" altLang="zh-CN" sz="1200" b="1">
                <a:solidFill>
                  <a:schemeClr val="tx1"/>
                </a:solidFill>
                <a:latin typeface="微软雅黑" panose="020B0503020204020204" charset="-122"/>
                <a:ea typeface="微软雅黑" panose="020B0503020204020204" charset="-122"/>
              </a:rPr>
              <a:t>+86-13951873509</a:t>
            </a:r>
            <a:endParaRPr lang="en-US" altLang="zh-CN" sz="1200" b="1">
              <a:solidFill>
                <a:schemeClr val="tx1"/>
              </a:solidFill>
              <a:latin typeface="微软雅黑" panose="020B0503020204020204" charset="-122"/>
              <a:ea typeface="微软雅黑" panose="020B0503020204020204" charset="-122"/>
            </a:endParaRPr>
          </a:p>
        </p:txBody>
      </p:sp>
      <p:pic>
        <p:nvPicPr>
          <p:cNvPr id="7" name="图片 6" descr="网页"/>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1165225" y="10027920"/>
            <a:ext cx="192405" cy="192405"/>
          </a:xfrm>
          <a:prstGeom prst="rect">
            <a:avLst/>
          </a:prstGeom>
        </p:spPr>
      </p:pic>
      <p:sp>
        <p:nvSpPr>
          <p:cNvPr id="8" name="文本框 7"/>
          <p:cNvSpPr txBox="1"/>
          <p:nvPr/>
        </p:nvSpPr>
        <p:spPr>
          <a:xfrm>
            <a:off x="1342390" y="9980613"/>
            <a:ext cx="5080000" cy="275590"/>
          </a:xfrm>
          <a:prstGeom prst="rect">
            <a:avLst/>
          </a:prstGeom>
        </p:spPr>
        <p:txBody>
          <a:bodyPr>
            <a:spAutoFit/>
          </a:bodyPr>
          <a:p>
            <a:r>
              <a:rPr lang="en-US" altLang="zh-CN" sz="1200" b="1">
                <a:solidFill>
                  <a:schemeClr val="tx1"/>
                </a:solidFill>
                <a:latin typeface="微软雅黑" panose="020B0503020204020204" charset="-122"/>
                <a:ea typeface="微软雅黑" panose="020B0503020204020204" charset="-122"/>
              </a:rPr>
              <a:t>https://www.shinewave-tech.com</a:t>
            </a:r>
            <a:endParaRPr lang="en-US" altLang="zh-CN" sz="1200" b="1">
              <a:solidFill>
                <a:schemeClr val="tx1"/>
              </a:solidFill>
              <a:latin typeface="微软雅黑" panose="020B0503020204020204" charset="-122"/>
              <a:ea typeface="微软雅黑" panose="020B0503020204020204" charset="-122"/>
            </a:endParaRPr>
          </a:p>
        </p:txBody>
      </p:sp>
      <p:pic>
        <p:nvPicPr>
          <p:cNvPr id="9" name="图片 8" descr="信息"/>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4202430" y="9991090"/>
            <a:ext cx="239395" cy="239395"/>
          </a:xfrm>
          <a:prstGeom prst="rect">
            <a:avLst/>
          </a:prstGeom>
        </p:spPr>
      </p:pic>
      <p:sp>
        <p:nvSpPr>
          <p:cNvPr id="10" name="文本框 9"/>
          <p:cNvSpPr txBox="1"/>
          <p:nvPr/>
        </p:nvSpPr>
        <p:spPr>
          <a:xfrm>
            <a:off x="4426585" y="9980930"/>
            <a:ext cx="2519680" cy="282575"/>
          </a:xfrm>
          <a:prstGeom prst="rect">
            <a:avLst/>
          </a:prstGeom>
        </p:spPr>
        <p:txBody>
          <a:bodyPr>
            <a:noAutofit/>
          </a:bodyPr>
          <a:p>
            <a:pPr marL="0" indent="0">
              <a:spcBef>
                <a:spcPct val="0"/>
              </a:spcBef>
              <a:spcAft>
                <a:spcPct val="0"/>
              </a:spcAft>
            </a:pPr>
            <a:r>
              <a:rPr lang="en-US" altLang="zh-CN" sz="1200" b="1" i="0">
                <a:solidFill>
                  <a:schemeClr val="tx1"/>
                </a:solidFill>
                <a:latin typeface="微软雅黑" panose="020B0503020204020204" charset="-122"/>
                <a:ea typeface="微软雅黑" panose="020B0503020204020204" charset="-122"/>
              </a:rPr>
              <a:t>info@shinewave-tech.com</a:t>
            </a:r>
            <a:endParaRPr lang="en-US" altLang="zh-CN" sz="1200" b="1" i="0">
              <a:solidFill>
                <a:schemeClr val="tx1"/>
              </a:solidFill>
              <a:latin typeface="微软雅黑" panose="020B0503020204020204" charset="-122"/>
              <a:ea typeface="微软雅黑" panose="020B0503020204020204" charset="-122"/>
            </a:endParaRPr>
          </a:p>
        </p:txBody>
      </p:sp>
      <p:pic>
        <p:nvPicPr>
          <p:cNvPr id="13" name="图片 12" descr="SWT公司logo-透明"/>
          <p:cNvPicPr>
            <a:picLocks noChangeAspect="1"/>
          </p:cNvPicPr>
          <p:nvPr/>
        </p:nvPicPr>
        <p:blipFill>
          <a:blip r:embed="rId13"/>
          <a:stretch>
            <a:fillRect/>
          </a:stretch>
        </p:blipFill>
        <p:spPr>
          <a:xfrm>
            <a:off x="281305" y="9782175"/>
            <a:ext cx="744220" cy="434975"/>
          </a:xfrm>
          <a:prstGeom prst="rect">
            <a:avLst/>
          </a:prstGeom>
        </p:spPr>
      </p:pic>
      <p:sp>
        <p:nvSpPr>
          <p:cNvPr id="22" name="文本框 21"/>
          <p:cNvSpPr txBox="1"/>
          <p:nvPr/>
        </p:nvSpPr>
        <p:spPr>
          <a:xfrm>
            <a:off x="0" y="57150"/>
            <a:ext cx="7559675" cy="460375"/>
          </a:xfrm>
          <a:prstGeom prst="rect">
            <a:avLst/>
          </a:prstGeom>
        </p:spPr>
        <p:txBody>
          <a:bodyPr wrap="square">
            <a:spAutoFit/>
          </a:bodyPr>
          <a:p>
            <a:pPr marL="0" indent="0" algn="ctr">
              <a:lnSpc>
                <a:spcPts val="1440"/>
              </a:lnSpc>
              <a:spcBef>
                <a:spcPct val="0"/>
              </a:spcBef>
              <a:spcAft>
                <a:spcPct val="0"/>
              </a:spcAft>
            </a:pPr>
            <a:r>
              <a:rPr lang="zh-CN" altLang="en-US" sz="1600" b="1">
                <a:solidFill>
                  <a:schemeClr val="tx1"/>
                </a:solidFill>
              </a:rPr>
              <a:t>本图册为代表性规格产品，如需定制，可随时联系我司业务人员。</a:t>
            </a:r>
            <a:endParaRPr lang="zh-CN" altLang="en-US" sz="1600" b="1">
              <a:solidFill>
                <a:schemeClr val="tx1"/>
              </a:solidFill>
            </a:endParaRPr>
          </a:p>
          <a:p>
            <a:pPr marL="0" indent="0" algn="ctr">
              <a:lnSpc>
                <a:spcPts val="1440"/>
              </a:lnSpc>
              <a:spcBef>
                <a:spcPct val="0"/>
              </a:spcBef>
              <a:spcAft>
                <a:spcPct val="0"/>
              </a:spcAft>
            </a:pPr>
            <a:r>
              <a:rPr lang="en-US" altLang="zh-CN" sz="1200" b="1">
                <a:solidFill>
                  <a:srgbClr val="1F2329"/>
                </a:solidFill>
              </a:rPr>
              <a:t>This catalog features representative products. For customization, please contact our sales team.</a:t>
            </a:r>
            <a:endParaRPr lang="en-US" altLang="zh-CN" sz="1200" b="1">
              <a:solidFill>
                <a:srgbClr val="1F2329"/>
              </a:solidFill>
            </a:endParaRP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1046" name="picture 1046"/>
          <p:cNvPicPr>
            <a:picLocks noChangeAspect="1"/>
          </p:cNvPicPr>
          <p:nvPr/>
        </p:nvPicPr>
        <p:blipFill>
          <a:blip r:embed="rId1"/>
          <a:stretch>
            <a:fillRect/>
          </a:stretch>
        </p:blipFill>
        <p:spPr>
          <a:xfrm rot="21600000">
            <a:off x="554570" y="4422343"/>
            <a:ext cx="6370015" cy="2006548"/>
          </a:xfrm>
          <a:prstGeom prst="rect">
            <a:avLst/>
          </a:prstGeom>
        </p:spPr>
      </p:pic>
      <p:graphicFrame>
        <p:nvGraphicFramePr>
          <p:cNvPr id="1050" name="table 1050"/>
          <p:cNvGraphicFramePr>
            <a:graphicFrameLocks noGrp="1"/>
          </p:cNvGraphicFramePr>
          <p:nvPr/>
        </p:nvGraphicFramePr>
        <p:xfrm>
          <a:off x="2419654" y="4482672"/>
          <a:ext cx="3752215" cy="1945640"/>
        </p:xfrm>
        <a:graphic>
          <a:graphicData uri="http://schemas.openxmlformats.org/drawingml/2006/table">
            <a:tbl>
              <a:tblPr/>
              <a:tblGrid>
                <a:gridCol w="1251585"/>
                <a:gridCol w="1247775"/>
                <a:gridCol w="1252855"/>
              </a:tblGrid>
              <a:tr h="1945639">
                <a:tc>
                  <a:txBody>
                    <a:bodyPr/>
                    <a:p>
                      <a:pPr algn="l" rtl="0" eaLnBrk="0">
                        <a:lnSpc>
                          <a:spcPct val="17000"/>
                        </a:lnSpc>
                      </a:pPr>
                      <a:endParaRPr sz="100" dirty="0">
                        <a:latin typeface="Arial" panose="020B0604020202020204"/>
                        <a:ea typeface="Arial" panose="020B0604020202020204"/>
                        <a:cs typeface="Arial" panose="020B0604020202020204"/>
                      </a:endParaRPr>
                    </a:p>
                    <a:p>
                      <a:pPr marL="519430" algn="l" rtl="0" eaLnBrk="0">
                        <a:lnSpc>
                          <a:spcPct val="75000"/>
                        </a:lnSpc>
                      </a:pPr>
                      <a:r>
                        <a:rPr sz="900" kern="0" spc="-20" dirty="0">
                          <a:solidFill>
                            <a:srgbClr val="FFFFFF">
                              <a:alpha val="100000"/>
                            </a:srgbClr>
                          </a:solidFill>
                          <a:latin typeface="Arial" panose="020B0604020202020204"/>
                          <a:ea typeface="Arial" panose="020B0604020202020204"/>
                          <a:cs typeface="Arial" panose="020B0604020202020204"/>
                        </a:rPr>
                        <a:t>MIN</a:t>
                      </a:r>
                      <a:endParaRPr sz="900" dirty="0">
                        <a:latin typeface="Arial" panose="020B0604020202020204"/>
                        <a:ea typeface="Arial" panose="020B0604020202020204"/>
                        <a:cs typeface="Arial" panose="020B0604020202020204"/>
                      </a:endParaRPr>
                    </a:p>
                    <a:p>
                      <a:pPr algn="l" rtl="0" eaLnBrk="0">
                        <a:lnSpc>
                          <a:spcPct val="108000"/>
                        </a:lnSpc>
                      </a:pPr>
                      <a:endParaRPr sz="300" dirty="0">
                        <a:latin typeface="Arial" panose="020B0604020202020204"/>
                        <a:ea typeface="Arial" panose="020B0604020202020204"/>
                        <a:cs typeface="Arial" panose="020B0604020202020204"/>
                      </a:endParaRPr>
                    </a:p>
                    <a:p>
                      <a:pPr marL="490220" algn="l" rtl="0" eaLnBrk="0">
                        <a:lnSpc>
                          <a:spcPts val="1230"/>
                        </a:lnSpc>
                        <a:spcBef>
                          <a:spcPts val="5"/>
                        </a:spcBef>
                      </a:pPr>
                      <a:r>
                        <a:rPr sz="900" kern="0" spc="-10" dirty="0">
                          <a:solidFill>
                            <a:srgbClr val="231F20">
                              <a:alpha val="100000"/>
                            </a:srgbClr>
                          </a:solidFill>
                          <a:latin typeface="Arial" panose="020B0604020202020204"/>
                          <a:ea typeface="Arial" panose="020B0604020202020204"/>
                          <a:cs typeface="Arial" panose="020B0604020202020204"/>
                        </a:rPr>
                        <a:t>5720</a:t>
                      </a:r>
                      <a:endParaRPr sz="900" dirty="0">
                        <a:latin typeface="Arial" panose="020B0604020202020204"/>
                        <a:ea typeface="Arial" panose="020B0604020202020204"/>
                        <a:cs typeface="Arial" panose="020B0604020202020204"/>
                      </a:endParaRPr>
                    </a:p>
                  </a:txBody>
                  <a:tcPr marL="0" marR="0" marT="0" marB="0" vert="horz">
                    <a:lnL w="6350" cap="flat" cmpd="sng" algn="ctr">
                      <a:solidFill>
                        <a:srgbClr val="21294D"/>
                      </a:solidFill>
                      <a:prstDash val="solid"/>
                      <a:round/>
                      <a:headEnd type="none" w="med" len="med"/>
                      <a:tailEnd type="none" w="med" len="med"/>
                    </a:lnL>
                    <a:lnR w="9525" cap="flat" cmpd="sng" algn="ctr">
                      <a:solidFill>
                        <a:srgbClr val="21294D"/>
                      </a:solidFill>
                      <a:prstDash val="solid"/>
                      <a:round/>
                      <a:headEnd type="none" w="med" len="med"/>
                      <a:tailEnd type="none" w="med" len="med"/>
                    </a:lnR>
                    <a:lnT>
                      <a:noFill/>
                    </a:lnT>
                    <a:lnB>
                      <a:noFill/>
                    </a:lnB>
                  </a:tcPr>
                </a:tc>
                <a:tc>
                  <a:txBody>
                    <a:bodyPr/>
                    <a:p>
                      <a:pPr algn="l" rtl="0" eaLnBrk="0">
                        <a:lnSpc>
                          <a:spcPct val="17000"/>
                        </a:lnSpc>
                      </a:pPr>
                      <a:endParaRPr sz="100" dirty="0">
                        <a:latin typeface="Arial" panose="020B0604020202020204"/>
                        <a:ea typeface="Arial" panose="020B0604020202020204"/>
                        <a:cs typeface="Arial" panose="020B0604020202020204"/>
                      </a:endParaRPr>
                    </a:p>
                    <a:p>
                      <a:pPr marL="492125" algn="l" rtl="0" eaLnBrk="0">
                        <a:lnSpc>
                          <a:spcPct val="75000"/>
                        </a:lnSpc>
                      </a:pPr>
                      <a:r>
                        <a:rPr sz="900" kern="0" spc="-10" dirty="0">
                          <a:solidFill>
                            <a:srgbClr val="FFFFFF">
                              <a:alpha val="100000"/>
                            </a:srgbClr>
                          </a:solidFill>
                          <a:latin typeface="Arial" panose="020B0604020202020204"/>
                          <a:ea typeface="Arial" panose="020B0604020202020204"/>
                          <a:cs typeface="Arial" panose="020B0604020202020204"/>
                        </a:rPr>
                        <a:t>TYP.</a:t>
                      </a:r>
                      <a:endParaRPr sz="900" dirty="0">
                        <a:latin typeface="Arial" panose="020B0604020202020204"/>
                        <a:ea typeface="Arial" panose="020B0604020202020204"/>
                        <a:cs typeface="Arial" panose="020B0604020202020204"/>
                      </a:endParaRPr>
                    </a:p>
                    <a:p>
                      <a:pPr algn="l" rtl="0" eaLnBrk="0">
                        <a:lnSpc>
                          <a:spcPct val="176000"/>
                        </a:lnSpc>
                      </a:pPr>
                      <a:endParaRPr sz="1000" dirty="0">
                        <a:latin typeface="Arial" panose="020B0604020202020204"/>
                        <a:ea typeface="Arial" panose="020B0604020202020204"/>
                        <a:cs typeface="Arial" panose="020B0604020202020204"/>
                      </a:endParaRPr>
                    </a:p>
                    <a:p>
                      <a:pPr marL="542290" algn="l" rtl="0" eaLnBrk="0">
                        <a:lnSpc>
                          <a:spcPts val="1230"/>
                        </a:lnSpc>
                        <a:spcBef>
                          <a:spcPts val="280"/>
                        </a:spcBef>
                      </a:pPr>
                      <a:r>
                        <a:rPr sz="900" kern="0" spc="-10" dirty="0">
                          <a:solidFill>
                            <a:srgbClr val="231F20">
                              <a:alpha val="100000"/>
                            </a:srgbClr>
                          </a:solidFill>
                          <a:latin typeface="Arial" panose="020B0604020202020204"/>
                          <a:ea typeface="Arial" panose="020B0604020202020204"/>
                          <a:cs typeface="Arial" panose="020B0604020202020204"/>
                        </a:rPr>
                        <a:t>0</a:t>
                      </a:r>
                      <a:endParaRPr sz="900" dirty="0">
                        <a:latin typeface="Arial" panose="020B0604020202020204"/>
                        <a:ea typeface="Arial" panose="020B0604020202020204"/>
                        <a:cs typeface="Arial" panose="020B0604020202020204"/>
                      </a:endParaRPr>
                    </a:p>
                    <a:p>
                      <a:pPr marL="542290" algn="l" rtl="0" eaLnBrk="0">
                        <a:lnSpc>
                          <a:spcPts val="1230"/>
                        </a:lnSpc>
                        <a:spcBef>
                          <a:spcPts val="535"/>
                        </a:spcBef>
                      </a:pPr>
                      <a:r>
                        <a:rPr sz="900" kern="0" spc="-20" dirty="0">
                          <a:solidFill>
                            <a:srgbClr val="231F20">
                              <a:alpha val="100000"/>
                            </a:srgbClr>
                          </a:solidFill>
                          <a:latin typeface="Arial" panose="020B0604020202020204"/>
                          <a:ea typeface="Arial" panose="020B0604020202020204"/>
                          <a:cs typeface="Arial" panose="020B0604020202020204"/>
                        </a:rPr>
                        <a:t>51</a:t>
                      </a:r>
                      <a:endParaRPr sz="900" dirty="0">
                        <a:latin typeface="Arial" panose="020B0604020202020204"/>
                        <a:ea typeface="Arial" panose="020B0604020202020204"/>
                        <a:cs typeface="Arial" panose="020B0604020202020204"/>
                      </a:endParaRPr>
                    </a:p>
                    <a:p>
                      <a:pPr algn="l" rtl="0" eaLnBrk="0">
                        <a:lnSpc>
                          <a:spcPct val="104000"/>
                        </a:lnSpc>
                      </a:pPr>
                      <a:endParaRPr sz="1000" dirty="0">
                        <a:latin typeface="Arial" panose="020B0604020202020204"/>
                        <a:ea typeface="Arial" panose="020B0604020202020204"/>
                        <a:cs typeface="Arial" panose="020B0604020202020204"/>
                      </a:endParaRPr>
                    </a:p>
                    <a:p>
                      <a:pPr algn="l" rtl="0" eaLnBrk="0">
                        <a:lnSpc>
                          <a:spcPct val="104000"/>
                        </a:lnSpc>
                      </a:pPr>
                      <a:endParaRPr sz="1000" dirty="0">
                        <a:latin typeface="Arial" panose="020B0604020202020204"/>
                        <a:ea typeface="Arial" panose="020B0604020202020204"/>
                        <a:cs typeface="Arial" panose="020B0604020202020204"/>
                      </a:endParaRPr>
                    </a:p>
                    <a:p>
                      <a:pPr algn="l" rtl="0" eaLnBrk="0">
                        <a:lnSpc>
                          <a:spcPct val="105000"/>
                        </a:lnSpc>
                      </a:pPr>
                      <a:endParaRPr sz="1000" dirty="0">
                        <a:latin typeface="Arial" panose="020B0604020202020204"/>
                        <a:ea typeface="Arial" panose="020B0604020202020204"/>
                        <a:cs typeface="Arial" panose="020B0604020202020204"/>
                      </a:endParaRPr>
                    </a:p>
                    <a:p>
                      <a:pPr marL="540385" algn="l" rtl="0" eaLnBrk="0">
                        <a:lnSpc>
                          <a:spcPts val="1230"/>
                        </a:lnSpc>
                        <a:spcBef>
                          <a:spcPts val="280"/>
                        </a:spcBef>
                      </a:pPr>
                      <a:r>
                        <a:rPr sz="900" kern="0" spc="-20" dirty="0">
                          <a:solidFill>
                            <a:srgbClr val="231F20">
                              <a:alpha val="100000"/>
                            </a:srgbClr>
                          </a:solidFill>
                          <a:latin typeface="Arial" panose="020B0604020202020204"/>
                          <a:ea typeface="Arial" panose="020B0604020202020204"/>
                          <a:cs typeface="Arial" panose="020B0604020202020204"/>
                        </a:rPr>
                        <a:t>28</a:t>
                      </a:r>
                      <a:endParaRPr sz="900" dirty="0">
                        <a:latin typeface="Arial" panose="020B0604020202020204"/>
                        <a:ea typeface="Arial" panose="020B0604020202020204"/>
                        <a:cs typeface="Arial" panose="020B0604020202020204"/>
                      </a:endParaRPr>
                    </a:p>
                    <a:p>
                      <a:pPr marL="542290" algn="l" rtl="0" eaLnBrk="0">
                        <a:lnSpc>
                          <a:spcPts val="1230"/>
                        </a:lnSpc>
                        <a:spcBef>
                          <a:spcPts val="485"/>
                        </a:spcBef>
                      </a:pPr>
                      <a:r>
                        <a:rPr sz="900" kern="0" spc="-20" dirty="0">
                          <a:solidFill>
                            <a:srgbClr val="231F20">
                              <a:alpha val="100000"/>
                            </a:srgbClr>
                          </a:solidFill>
                          <a:latin typeface="Arial" panose="020B0604020202020204"/>
                          <a:ea typeface="Arial" panose="020B0604020202020204"/>
                          <a:cs typeface="Arial" panose="020B0604020202020204"/>
                        </a:rPr>
                        <a:t>50</a:t>
                      </a:r>
                      <a:endParaRPr sz="900" dirty="0">
                        <a:latin typeface="Arial" panose="020B0604020202020204"/>
                        <a:ea typeface="Arial" panose="020B0604020202020204"/>
                        <a:cs typeface="Arial" panose="020B0604020202020204"/>
                      </a:endParaRPr>
                    </a:p>
                    <a:p>
                      <a:pPr algn="l" rtl="0" eaLnBrk="0">
                        <a:lnSpc>
                          <a:spcPct val="102000"/>
                        </a:lnSpc>
                      </a:pPr>
                      <a:endParaRPr sz="700" dirty="0">
                        <a:latin typeface="Arial" panose="020B0604020202020204"/>
                        <a:ea typeface="Arial" panose="020B0604020202020204"/>
                        <a:cs typeface="Arial" panose="020B0604020202020204"/>
                      </a:endParaRPr>
                    </a:p>
                    <a:p>
                      <a:pPr marL="574040" algn="l" rtl="0" eaLnBrk="0">
                        <a:lnSpc>
                          <a:spcPct val="74000"/>
                        </a:lnSpc>
                        <a:spcBef>
                          <a:spcPts val="5"/>
                        </a:spcBef>
                      </a:pPr>
                      <a:r>
                        <a:rPr sz="900" kern="0" spc="-10" dirty="0">
                          <a:solidFill>
                            <a:srgbClr val="231F20">
                              <a:alpha val="100000"/>
                            </a:srgbClr>
                          </a:solidFill>
                          <a:latin typeface="Arial" panose="020B0604020202020204"/>
                          <a:ea typeface="Arial" panose="020B0604020202020204"/>
                          <a:cs typeface="Arial" panose="020B0604020202020204"/>
                        </a:rPr>
                        <a:t>5</a:t>
                      </a:r>
                      <a:endParaRPr sz="900" dirty="0">
                        <a:latin typeface="Arial" panose="020B0604020202020204"/>
                        <a:ea typeface="Arial" panose="020B0604020202020204"/>
                        <a:cs typeface="Arial" panose="020B0604020202020204"/>
                      </a:endParaRPr>
                    </a:p>
                  </a:txBody>
                  <a:tcPr marL="0" marR="0" marT="0" marB="0" vert="horz">
                    <a:lnL w="9525" cap="flat" cmpd="sng" algn="ctr">
                      <a:solidFill>
                        <a:srgbClr val="21294D"/>
                      </a:solidFill>
                      <a:prstDash val="solid"/>
                      <a:round/>
                      <a:headEnd type="none" w="med" len="med"/>
                      <a:tailEnd type="none" w="med" len="med"/>
                    </a:lnL>
                    <a:lnR w="9525" cap="flat" cmpd="sng" algn="ctr">
                      <a:solidFill>
                        <a:srgbClr val="21294D"/>
                      </a:solidFill>
                      <a:prstDash val="solid"/>
                      <a:round/>
                      <a:headEnd type="none" w="med" len="med"/>
                      <a:tailEnd type="none" w="med" len="med"/>
                    </a:lnR>
                    <a:lnT>
                      <a:noFill/>
                    </a:lnT>
                    <a:lnB>
                      <a:noFill/>
                    </a:lnB>
                  </a:tcPr>
                </a:tc>
                <a:tc>
                  <a:txBody>
                    <a:bodyPr/>
                    <a:p>
                      <a:pPr marL="487680" algn="l" rtl="0" eaLnBrk="0">
                        <a:lnSpc>
                          <a:spcPct val="76000"/>
                        </a:lnSpc>
                        <a:spcBef>
                          <a:spcPts val="5"/>
                        </a:spcBef>
                      </a:pPr>
                      <a:r>
                        <a:rPr sz="900" kern="0" spc="-20" dirty="0">
                          <a:solidFill>
                            <a:srgbClr val="FFFFFF">
                              <a:alpha val="100000"/>
                            </a:srgbClr>
                          </a:solidFill>
                          <a:latin typeface="Arial" panose="020B0604020202020204"/>
                          <a:ea typeface="Arial" panose="020B0604020202020204"/>
                          <a:cs typeface="Arial" panose="020B0604020202020204"/>
                        </a:rPr>
                        <a:t>MAX</a:t>
                      </a:r>
                      <a:endParaRPr sz="900" dirty="0">
                        <a:latin typeface="Arial" panose="020B0604020202020204"/>
                        <a:ea typeface="Arial" panose="020B0604020202020204"/>
                        <a:cs typeface="Arial" panose="020B0604020202020204"/>
                      </a:endParaRPr>
                    </a:p>
                    <a:p>
                      <a:pPr marL="482600" algn="l" rtl="0" eaLnBrk="0">
                        <a:lnSpc>
                          <a:spcPts val="1230"/>
                        </a:lnSpc>
                        <a:spcBef>
                          <a:spcPts val="395"/>
                        </a:spcBef>
                      </a:pPr>
                      <a:r>
                        <a:rPr sz="900" kern="0" spc="-10" dirty="0">
                          <a:solidFill>
                            <a:srgbClr val="231F20">
                              <a:alpha val="100000"/>
                            </a:srgbClr>
                          </a:solidFill>
                          <a:latin typeface="Arial" panose="020B0604020202020204"/>
                          <a:ea typeface="Arial" panose="020B0604020202020204"/>
                          <a:cs typeface="Arial" panose="020B0604020202020204"/>
                        </a:rPr>
                        <a:t>5860</a:t>
                      </a:r>
                      <a:endParaRPr sz="900" dirty="0">
                        <a:latin typeface="Arial" panose="020B0604020202020204"/>
                        <a:ea typeface="Arial" panose="020B0604020202020204"/>
                        <a:cs typeface="Arial" panose="020B0604020202020204"/>
                      </a:endParaRPr>
                    </a:p>
                    <a:p>
                      <a:pPr algn="l" rtl="0" eaLnBrk="0">
                        <a:lnSpc>
                          <a:spcPct val="115000"/>
                        </a:lnSpc>
                      </a:pPr>
                      <a:endParaRPr sz="1000" dirty="0">
                        <a:latin typeface="Arial" panose="020B0604020202020204"/>
                        <a:ea typeface="Arial" panose="020B0604020202020204"/>
                        <a:cs typeface="Arial" panose="020B0604020202020204"/>
                      </a:endParaRPr>
                    </a:p>
                    <a:p>
                      <a:pPr algn="l" rtl="0" eaLnBrk="0">
                        <a:lnSpc>
                          <a:spcPct val="116000"/>
                        </a:lnSpc>
                      </a:pPr>
                      <a:endParaRPr sz="1000" dirty="0">
                        <a:latin typeface="Arial" panose="020B0604020202020204"/>
                        <a:ea typeface="Arial" panose="020B0604020202020204"/>
                        <a:cs typeface="Arial" panose="020B0604020202020204"/>
                      </a:endParaRPr>
                    </a:p>
                    <a:p>
                      <a:pPr algn="l" rtl="0" eaLnBrk="0">
                        <a:lnSpc>
                          <a:spcPct val="116000"/>
                        </a:lnSpc>
                      </a:pPr>
                      <a:endParaRPr sz="1000" dirty="0">
                        <a:latin typeface="Arial" panose="020B0604020202020204"/>
                        <a:ea typeface="Arial" panose="020B0604020202020204"/>
                        <a:cs typeface="Arial" panose="020B0604020202020204"/>
                      </a:endParaRPr>
                    </a:p>
                    <a:p>
                      <a:pPr marL="605790" algn="l" rtl="0" eaLnBrk="0">
                        <a:lnSpc>
                          <a:spcPct val="76000"/>
                        </a:lnSpc>
                        <a:spcBef>
                          <a:spcPts val="280"/>
                        </a:spcBef>
                      </a:pPr>
                      <a:r>
                        <a:rPr sz="900" kern="0" spc="-10" dirty="0">
                          <a:solidFill>
                            <a:srgbClr val="231F20">
                              <a:alpha val="100000"/>
                            </a:srgbClr>
                          </a:solidFill>
                          <a:latin typeface="Arial" panose="020B0604020202020204"/>
                          <a:ea typeface="Arial" panose="020B0604020202020204"/>
                          <a:cs typeface="Arial" panose="020B0604020202020204"/>
                        </a:rPr>
                        <a:t>2</a:t>
                      </a:r>
                      <a:endParaRPr sz="900" dirty="0">
                        <a:latin typeface="Arial" panose="020B0604020202020204"/>
                        <a:ea typeface="Arial" panose="020B0604020202020204"/>
                        <a:cs typeface="Arial" panose="020B0604020202020204"/>
                      </a:endParaRPr>
                    </a:p>
                    <a:p>
                      <a:pPr marL="602615" algn="l" rtl="0" eaLnBrk="0">
                        <a:lnSpc>
                          <a:spcPct val="76000"/>
                        </a:lnSpc>
                        <a:spcBef>
                          <a:spcPts val="975"/>
                        </a:spcBef>
                      </a:pPr>
                      <a:r>
                        <a:rPr sz="900" kern="0" spc="-10" dirty="0">
                          <a:solidFill>
                            <a:srgbClr val="231F20">
                              <a:alpha val="100000"/>
                            </a:srgbClr>
                          </a:solidFill>
                          <a:latin typeface="Arial" panose="020B0604020202020204"/>
                          <a:ea typeface="Arial" panose="020B0604020202020204"/>
                          <a:cs typeface="Arial" panose="020B0604020202020204"/>
                        </a:rPr>
                        <a:t>2</a:t>
                      </a:r>
                      <a:endParaRPr sz="900" dirty="0">
                        <a:latin typeface="Arial" panose="020B0604020202020204"/>
                        <a:ea typeface="Arial" panose="020B0604020202020204"/>
                        <a:cs typeface="Arial" panose="020B0604020202020204"/>
                      </a:endParaRPr>
                    </a:p>
                    <a:p>
                      <a:pPr algn="l" rtl="0" eaLnBrk="0">
                        <a:lnSpc>
                          <a:spcPct val="110000"/>
                        </a:lnSpc>
                      </a:pPr>
                      <a:endParaRPr sz="1000" dirty="0">
                        <a:latin typeface="Arial" panose="020B0604020202020204"/>
                        <a:ea typeface="Arial" panose="020B0604020202020204"/>
                        <a:cs typeface="Arial" panose="020B0604020202020204"/>
                      </a:endParaRPr>
                    </a:p>
                    <a:p>
                      <a:pPr algn="l" rtl="0" eaLnBrk="0">
                        <a:lnSpc>
                          <a:spcPct val="110000"/>
                        </a:lnSpc>
                      </a:pPr>
                      <a:endParaRPr sz="1000" dirty="0">
                        <a:latin typeface="Arial" panose="020B0604020202020204"/>
                        <a:ea typeface="Arial" panose="020B0604020202020204"/>
                        <a:cs typeface="Arial" panose="020B0604020202020204"/>
                      </a:endParaRPr>
                    </a:p>
                    <a:p>
                      <a:pPr algn="l" rtl="0" eaLnBrk="0">
                        <a:lnSpc>
                          <a:spcPct val="110000"/>
                        </a:lnSpc>
                      </a:pPr>
                      <a:endParaRPr sz="1000" dirty="0">
                        <a:latin typeface="Arial" panose="020B0604020202020204"/>
                        <a:ea typeface="Arial" panose="020B0604020202020204"/>
                        <a:cs typeface="Arial" panose="020B0604020202020204"/>
                      </a:endParaRPr>
                    </a:p>
                    <a:p>
                      <a:pPr algn="l" rtl="0" eaLnBrk="0">
                        <a:lnSpc>
                          <a:spcPct val="116000"/>
                        </a:lnSpc>
                      </a:pPr>
                      <a:endParaRPr sz="200" dirty="0">
                        <a:latin typeface="Arial" panose="020B0604020202020204"/>
                        <a:ea typeface="Arial" panose="020B0604020202020204"/>
                        <a:cs typeface="Arial" panose="020B0604020202020204"/>
                      </a:endParaRPr>
                    </a:p>
                    <a:p>
                      <a:pPr marL="607060" algn="l" rtl="0" eaLnBrk="0">
                        <a:lnSpc>
                          <a:spcPts val="1230"/>
                        </a:lnSpc>
                        <a:spcBef>
                          <a:spcPts val="0"/>
                        </a:spcBef>
                      </a:pPr>
                      <a:r>
                        <a:rPr sz="900" kern="0" spc="-10" dirty="0">
                          <a:solidFill>
                            <a:srgbClr val="231F20">
                              <a:alpha val="100000"/>
                            </a:srgbClr>
                          </a:solidFill>
                          <a:latin typeface="Arial" panose="020B0604020202020204"/>
                          <a:ea typeface="Arial" panose="020B0604020202020204"/>
                          <a:cs typeface="Arial" panose="020B0604020202020204"/>
                        </a:rPr>
                        <a:t>6</a:t>
                      </a:r>
                      <a:endParaRPr sz="900" dirty="0">
                        <a:latin typeface="Arial" panose="020B0604020202020204"/>
                        <a:ea typeface="Arial" panose="020B0604020202020204"/>
                        <a:cs typeface="Arial" panose="020B0604020202020204"/>
                      </a:endParaRPr>
                    </a:p>
                  </a:txBody>
                  <a:tcPr marL="0" marR="0" marT="439" marB="0" vert="horz">
                    <a:lnL w="9525" cap="flat" cmpd="sng" algn="ctr">
                      <a:solidFill>
                        <a:srgbClr val="21294D"/>
                      </a:solidFill>
                      <a:prstDash val="solid"/>
                      <a:round/>
                      <a:headEnd type="none" w="med" len="med"/>
                      <a:tailEnd type="none" w="med" len="med"/>
                    </a:lnL>
                    <a:lnR w="9525" cap="flat" cmpd="sng" algn="ctr">
                      <a:solidFill>
                        <a:srgbClr val="21294D"/>
                      </a:solidFill>
                      <a:prstDash val="solid"/>
                      <a:round/>
                      <a:headEnd type="none" w="med" len="med"/>
                      <a:tailEnd type="none" w="med" len="med"/>
                    </a:lnR>
                    <a:lnT>
                      <a:noFill/>
                    </a:lnT>
                    <a:lnB>
                      <a:noFill/>
                    </a:lnB>
                  </a:tcPr>
                </a:tc>
              </a:tr>
            </a:tbl>
          </a:graphicData>
        </a:graphic>
      </p:graphicFrame>
      <p:pic>
        <p:nvPicPr>
          <p:cNvPr id="1052" name="picture 1052"/>
          <p:cNvPicPr>
            <a:picLocks noChangeAspect="1"/>
          </p:cNvPicPr>
          <p:nvPr/>
        </p:nvPicPr>
        <p:blipFill>
          <a:blip r:embed="rId2"/>
          <a:stretch>
            <a:fillRect/>
          </a:stretch>
        </p:blipFill>
        <p:spPr>
          <a:xfrm rot="21600000">
            <a:off x="554570" y="6824065"/>
            <a:ext cx="6370015" cy="1039444"/>
          </a:xfrm>
          <a:prstGeom prst="rect">
            <a:avLst/>
          </a:prstGeom>
        </p:spPr>
      </p:pic>
      <p:pic>
        <p:nvPicPr>
          <p:cNvPr id="1054" name="picture 1054"/>
          <p:cNvPicPr>
            <a:picLocks noChangeAspect="1"/>
          </p:cNvPicPr>
          <p:nvPr/>
        </p:nvPicPr>
        <p:blipFill>
          <a:blip r:embed="rId3"/>
          <a:stretch>
            <a:fillRect/>
          </a:stretch>
        </p:blipFill>
        <p:spPr>
          <a:xfrm rot="21600000">
            <a:off x="964260" y="1144880"/>
            <a:ext cx="2445900" cy="2445892"/>
          </a:xfrm>
          <a:prstGeom prst="rect">
            <a:avLst/>
          </a:prstGeom>
        </p:spPr>
      </p:pic>
      <p:sp>
        <p:nvSpPr>
          <p:cNvPr id="1056" name="textbox 1056"/>
          <p:cNvSpPr/>
          <p:nvPr/>
        </p:nvSpPr>
        <p:spPr>
          <a:xfrm>
            <a:off x="192227" y="576225"/>
            <a:ext cx="7094855" cy="721994"/>
          </a:xfrm>
          <a:prstGeom prst="rect">
            <a:avLst/>
          </a:prstGeom>
          <a:solidFill>
            <a:srgbClr val="E6E7E9">
              <a:alpha val="100000"/>
            </a:srgbClr>
          </a:solidFill>
          <a:ln w="0" cap="flat">
            <a:noFill/>
            <a:prstDash val="solid"/>
            <a:miter lim="0"/>
          </a:ln>
        </p:spPr>
        <p:txBody>
          <a:bodyPr vert="horz" wrap="square" lIns="0" tIns="0" rIns="0" bIns="0"/>
          <a:p>
            <a:pPr algn="l" rtl="0" eaLnBrk="0">
              <a:lnSpc>
                <a:spcPct val="113000"/>
              </a:lnSpc>
            </a:pPr>
            <a:endParaRPr sz="600" dirty="0">
              <a:latin typeface="Arial" panose="020B0604020202020204"/>
              <a:ea typeface="Arial" panose="020B0604020202020204"/>
              <a:cs typeface="Arial" panose="020B0604020202020204"/>
            </a:endParaRPr>
          </a:p>
          <a:p>
            <a:pPr marL="365125" algn="l" rtl="0" eaLnBrk="0">
              <a:lnSpc>
                <a:spcPct val="75000"/>
              </a:lnSpc>
              <a:spcBef>
                <a:spcPts val="5"/>
              </a:spcBef>
            </a:pPr>
            <a:r>
              <a:rPr sz="1200" kern="0" spc="0" dirty="0">
                <a:solidFill>
                  <a:srgbClr val="231F20">
                    <a:alpha val="100000"/>
                  </a:srgbClr>
                </a:solidFill>
                <a:latin typeface="Arial" panose="020B0604020202020204"/>
                <a:ea typeface="Arial" panose="020B0604020202020204"/>
                <a:cs typeface="Arial" panose="020B0604020202020204"/>
              </a:rPr>
              <a:t>Jammer Modu</a:t>
            </a:r>
            <a:r>
              <a:rPr sz="1200" kern="0" spc="-10" dirty="0">
                <a:solidFill>
                  <a:srgbClr val="231F20">
                    <a:alpha val="100000"/>
                  </a:srgbClr>
                </a:solidFill>
                <a:latin typeface="Arial" panose="020B0604020202020204"/>
                <a:ea typeface="Arial" panose="020B0604020202020204"/>
                <a:cs typeface="Arial" panose="020B0604020202020204"/>
              </a:rPr>
              <a:t>le</a:t>
            </a:r>
            <a:endParaRPr sz="1200" dirty="0">
              <a:latin typeface="Arial" panose="020B0604020202020204"/>
              <a:ea typeface="Arial" panose="020B0604020202020204"/>
              <a:cs typeface="Arial" panose="020B0604020202020204"/>
            </a:endParaRPr>
          </a:p>
          <a:p>
            <a:pPr marL="360680" algn="l" rtl="0" eaLnBrk="0">
              <a:lnSpc>
                <a:spcPts val="1640"/>
              </a:lnSpc>
              <a:spcBef>
                <a:spcPts val="90"/>
              </a:spcBef>
            </a:pPr>
            <a:r>
              <a:rPr sz="1200" kern="0" spc="0" dirty="0">
                <a:solidFill>
                  <a:srgbClr val="231F20">
                    <a:alpha val="100000"/>
                  </a:srgbClr>
                </a:solidFill>
                <a:latin typeface="Arial" panose="020B0604020202020204"/>
                <a:ea typeface="Arial" panose="020B0604020202020204"/>
                <a:cs typeface="Arial" panose="020B0604020202020204"/>
              </a:rPr>
              <a:t>5720-5860MHz</a:t>
            </a:r>
            <a:r>
              <a:rPr sz="1200" kern="0" spc="120" dirty="0">
                <a:solidFill>
                  <a:srgbClr val="231F20">
                    <a:alpha val="100000"/>
                  </a:srgbClr>
                </a:solidFill>
                <a:latin typeface="Arial" panose="020B0604020202020204"/>
                <a:ea typeface="Arial" panose="020B0604020202020204"/>
                <a:cs typeface="Arial" panose="020B0604020202020204"/>
              </a:rPr>
              <a:t> </a:t>
            </a:r>
            <a:r>
              <a:rPr sz="1200" kern="0" spc="0" dirty="0">
                <a:solidFill>
                  <a:srgbClr val="231F20">
                    <a:alpha val="100000"/>
                  </a:srgbClr>
                </a:solidFill>
                <a:latin typeface="Arial" panose="020B0604020202020204"/>
                <a:ea typeface="Arial" panose="020B0604020202020204"/>
                <a:cs typeface="Arial" panose="020B0604020202020204"/>
              </a:rPr>
              <a:t>13</a:t>
            </a:r>
            <a:r>
              <a:rPr sz="1200" kern="0" spc="-10" dirty="0">
                <a:solidFill>
                  <a:srgbClr val="231F20">
                    <a:alpha val="100000"/>
                  </a:srgbClr>
                </a:solidFill>
                <a:latin typeface="Arial" panose="020B0604020202020204"/>
                <a:ea typeface="Arial" panose="020B0604020202020204"/>
                <a:cs typeface="Arial" panose="020B0604020202020204"/>
              </a:rPr>
              <a:t>0W Jammer module</a:t>
            </a:r>
            <a:endParaRPr sz="1200" dirty="0">
              <a:latin typeface="Arial" panose="020B0604020202020204"/>
              <a:ea typeface="Arial" panose="020B0604020202020204"/>
              <a:cs typeface="Arial" panose="020B0604020202020204"/>
            </a:endParaRPr>
          </a:p>
          <a:p>
            <a:pPr marL="368935" algn="l" rtl="0" eaLnBrk="0">
              <a:lnSpc>
                <a:spcPts val="1520"/>
              </a:lnSpc>
              <a:spcBef>
                <a:spcPts val="40"/>
              </a:spcBef>
            </a:pPr>
            <a:r>
              <a:rPr sz="1200" kern="0" spc="0" dirty="0">
                <a:solidFill>
                  <a:srgbClr val="231F20">
                    <a:alpha val="100000"/>
                  </a:srgbClr>
                </a:solidFill>
                <a:latin typeface="Arial" panose="020B0604020202020204"/>
                <a:ea typeface="Arial" panose="020B0604020202020204"/>
                <a:cs typeface="Arial" panose="020B0604020202020204"/>
              </a:rPr>
              <a:t>Model: SW-PS-5</a:t>
            </a:r>
            <a:r>
              <a:rPr sz="1200" kern="0" spc="-10" dirty="0">
                <a:solidFill>
                  <a:srgbClr val="231F20">
                    <a:alpha val="100000"/>
                  </a:srgbClr>
                </a:solidFill>
                <a:latin typeface="Arial" panose="020B0604020202020204"/>
                <a:ea typeface="Arial" panose="020B0604020202020204"/>
                <a:cs typeface="Arial" panose="020B0604020202020204"/>
              </a:rPr>
              <a:t>7205860-51C</a:t>
            </a:r>
            <a:endParaRPr sz="1200" dirty="0">
              <a:latin typeface="Arial" panose="020B0604020202020204"/>
              <a:ea typeface="Arial" panose="020B0604020202020204"/>
              <a:cs typeface="Arial" panose="020B0604020202020204"/>
            </a:endParaRPr>
          </a:p>
        </p:txBody>
      </p:sp>
      <p:pic>
        <p:nvPicPr>
          <p:cNvPr id="1058" name="picture 1058"/>
          <p:cNvPicPr>
            <a:picLocks noChangeAspect="1"/>
          </p:cNvPicPr>
          <p:nvPr/>
        </p:nvPicPr>
        <p:blipFill>
          <a:blip r:embed="rId4"/>
          <a:stretch>
            <a:fillRect/>
          </a:stretch>
        </p:blipFill>
        <p:spPr>
          <a:xfrm rot="21600000">
            <a:off x="4463097" y="1597076"/>
            <a:ext cx="2214493" cy="1795805"/>
          </a:xfrm>
          <a:prstGeom prst="rect">
            <a:avLst/>
          </a:prstGeom>
        </p:spPr>
      </p:pic>
      <p:grpSp>
        <p:nvGrpSpPr>
          <p:cNvPr id="18" name="group 18"/>
          <p:cNvGrpSpPr/>
          <p:nvPr/>
        </p:nvGrpSpPr>
        <p:grpSpPr>
          <a:xfrm rot="21600000">
            <a:off x="554570" y="8362035"/>
            <a:ext cx="6370015" cy="369506"/>
            <a:chOff x="0" y="0"/>
            <a:chExt cx="6370015" cy="369506"/>
          </a:xfrm>
        </p:grpSpPr>
        <p:pic>
          <p:nvPicPr>
            <p:cNvPr id="1064" name="picture 1064"/>
            <p:cNvPicPr>
              <a:picLocks noChangeAspect="1"/>
            </p:cNvPicPr>
            <p:nvPr/>
          </p:nvPicPr>
          <p:blipFill>
            <a:blip r:embed="rId5"/>
            <a:stretch>
              <a:fillRect/>
            </a:stretch>
          </p:blipFill>
          <p:spPr>
            <a:xfrm rot="21600000">
              <a:off x="0" y="0"/>
              <a:ext cx="6370015" cy="369506"/>
            </a:xfrm>
            <a:prstGeom prst="rect">
              <a:avLst/>
            </a:prstGeom>
          </p:spPr>
        </p:pic>
        <p:sp>
          <p:nvSpPr>
            <p:cNvPr id="1066" name="textbox 1066"/>
            <p:cNvSpPr/>
            <p:nvPr/>
          </p:nvSpPr>
          <p:spPr>
            <a:xfrm>
              <a:off x="176861" y="37834"/>
              <a:ext cx="1731010" cy="318134"/>
            </a:xfrm>
            <a:prstGeom prst="rect">
              <a:avLst/>
            </a:prstGeom>
            <a:noFill/>
            <a:ln w="0" cap="flat">
              <a:noFill/>
              <a:prstDash val="solid"/>
              <a:miter lim="0"/>
            </a:ln>
          </p:spPr>
          <p:txBody>
            <a:bodyPr vert="horz" wrap="square" lIns="0" tIns="0" rIns="0" bIns="0"/>
            <a:p>
              <a:pPr algn="l" rtl="0" eaLnBrk="0">
                <a:lnSpc>
                  <a:spcPct val="86000"/>
                </a:lnSpc>
              </a:pPr>
              <a:endParaRPr sz="100" dirty="0">
                <a:latin typeface="Arial" panose="020B0604020202020204"/>
                <a:ea typeface="Arial" panose="020B0604020202020204"/>
                <a:cs typeface="Arial" panose="020B0604020202020204"/>
              </a:endParaRPr>
            </a:p>
            <a:p>
              <a:pPr marL="24765" algn="l" rtl="0" eaLnBrk="0">
                <a:lnSpc>
                  <a:spcPct val="75000"/>
                </a:lnSpc>
              </a:pPr>
              <a:r>
                <a:rPr sz="900" kern="0" spc="-20" dirty="0">
                  <a:solidFill>
                    <a:srgbClr val="FFFFFF">
                      <a:alpha val="100000"/>
                    </a:srgbClr>
                  </a:solidFill>
                  <a:latin typeface="Arial" panose="020B0604020202020204"/>
                  <a:ea typeface="Arial" panose="020B0604020202020204"/>
                  <a:cs typeface="Arial" panose="020B0604020202020204"/>
                </a:rPr>
                <a:t>PARAMETER</a:t>
              </a:r>
              <a:endParaRPr sz="900" dirty="0">
                <a:latin typeface="Arial" panose="020B0604020202020204"/>
                <a:ea typeface="Arial" panose="020B0604020202020204"/>
                <a:cs typeface="Arial" panose="020B0604020202020204"/>
              </a:endParaRPr>
            </a:p>
            <a:p>
              <a:pPr marL="12700" algn="l" rtl="0" eaLnBrk="0">
                <a:lnSpc>
                  <a:spcPts val="1230"/>
                </a:lnSpc>
                <a:spcBef>
                  <a:spcPts val="260"/>
                </a:spcBef>
              </a:pPr>
              <a:r>
                <a:rPr sz="900" kern="0" spc="-10" dirty="0">
                  <a:solidFill>
                    <a:srgbClr val="231F20">
                      <a:alpha val="100000"/>
                    </a:srgbClr>
                  </a:solidFill>
                  <a:latin typeface="Arial" panose="020B0604020202020204"/>
                  <a:ea typeface="Arial" panose="020B0604020202020204"/>
                  <a:cs typeface="Arial" panose="020B0604020202020204"/>
                </a:rPr>
                <a:t>Operating Temp. (Housing Temp.)</a:t>
              </a:r>
              <a:endParaRPr sz="900" dirty="0">
                <a:latin typeface="Arial" panose="020B0604020202020204"/>
                <a:ea typeface="Arial" panose="020B0604020202020204"/>
                <a:cs typeface="Arial" panose="020B0604020202020204"/>
              </a:endParaRPr>
            </a:p>
          </p:txBody>
        </p:sp>
        <p:pic>
          <p:nvPicPr>
            <p:cNvPr id="1068" name="picture 1068"/>
            <p:cNvPicPr>
              <a:picLocks noChangeAspect="1"/>
            </p:cNvPicPr>
            <p:nvPr/>
          </p:nvPicPr>
          <p:blipFill>
            <a:blip r:embed="rId6"/>
            <a:stretch>
              <a:fillRect/>
            </a:stretch>
          </p:blipFill>
          <p:spPr>
            <a:xfrm rot="21600000">
              <a:off x="2127390" y="108508"/>
              <a:ext cx="9563" cy="260997"/>
            </a:xfrm>
            <a:prstGeom prst="rect">
              <a:avLst/>
            </a:prstGeom>
          </p:spPr>
        </p:pic>
        <p:pic>
          <p:nvPicPr>
            <p:cNvPr id="1070" name="picture 1070"/>
            <p:cNvPicPr>
              <a:picLocks noChangeAspect="1"/>
            </p:cNvPicPr>
            <p:nvPr/>
          </p:nvPicPr>
          <p:blipFill>
            <a:blip r:embed="rId7"/>
            <a:stretch>
              <a:fillRect/>
            </a:stretch>
          </p:blipFill>
          <p:spPr>
            <a:xfrm rot="21600000">
              <a:off x="3874160" y="146608"/>
              <a:ext cx="6350" cy="222897"/>
            </a:xfrm>
            <a:prstGeom prst="rect">
              <a:avLst/>
            </a:prstGeom>
          </p:spPr>
        </p:pic>
      </p:grpSp>
      <p:sp>
        <p:nvSpPr>
          <p:cNvPr id="1072" name="textbox 1072"/>
          <p:cNvSpPr/>
          <p:nvPr/>
        </p:nvSpPr>
        <p:spPr>
          <a:xfrm>
            <a:off x="725415" y="4468028"/>
            <a:ext cx="1278255" cy="1893570"/>
          </a:xfrm>
          <a:prstGeom prst="rect">
            <a:avLst/>
          </a:prstGeom>
          <a:noFill/>
          <a:ln w="0" cap="flat">
            <a:noFill/>
            <a:prstDash val="solid"/>
            <a:miter lim="0"/>
          </a:ln>
        </p:spPr>
        <p:txBody>
          <a:bodyPr vert="horz" wrap="square" lIns="0" tIns="0" rIns="0" bIns="0"/>
          <a:p>
            <a:pPr algn="l" rtl="0" eaLnBrk="0">
              <a:lnSpc>
                <a:spcPct val="86000"/>
              </a:lnSpc>
            </a:pPr>
            <a:endParaRPr sz="100" dirty="0">
              <a:latin typeface="Arial" panose="020B0604020202020204"/>
              <a:ea typeface="Arial" panose="020B0604020202020204"/>
              <a:cs typeface="Arial" panose="020B0604020202020204"/>
            </a:endParaRPr>
          </a:p>
          <a:p>
            <a:pPr marL="20320" algn="l" rtl="0" eaLnBrk="0">
              <a:lnSpc>
                <a:spcPct val="75000"/>
              </a:lnSpc>
            </a:pPr>
            <a:r>
              <a:rPr sz="900" kern="0" spc="-20" dirty="0">
                <a:solidFill>
                  <a:srgbClr val="FFFFFF">
                    <a:alpha val="100000"/>
                  </a:srgbClr>
                </a:solidFill>
                <a:latin typeface="Arial" panose="020B0604020202020204"/>
                <a:ea typeface="Arial" panose="020B0604020202020204"/>
                <a:cs typeface="Arial" panose="020B0604020202020204"/>
              </a:rPr>
              <a:t>PARAMETER</a:t>
            </a:r>
            <a:endParaRPr sz="900" dirty="0">
              <a:latin typeface="Arial" panose="020B0604020202020204"/>
              <a:ea typeface="Arial" panose="020B0604020202020204"/>
              <a:cs typeface="Arial" panose="020B0604020202020204"/>
            </a:endParaRPr>
          </a:p>
          <a:p>
            <a:pPr marL="12700" algn="l" rtl="0" eaLnBrk="0">
              <a:lnSpc>
                <a:spcPct val="85000"/>
              </a:lnSpc>
              <a:spcBef>
                <a:spcPts val="735"/>
              </a:spcBef>
            </a:pPr>
            <a:r>
              <a:rPr sz="900" kern="0" spc="-10" dirty="0">
                <a:solidFill>
                  <a:srgbClr val="231F20">
                    <a:alpha val="100000"/>
                  </a:srgbClr>
                </a:solidFill>
                <a:latin typeface="Arial" panose="020B0604020202020204"/>
                <a:ea typeface="Arial" panose="020B0604020202020204"/>
                <a:cs typeface="Arial" panose="020B0604020202020204"/>
              </a:rPr>
              <a:t>Operating</a:t>
            </a:r>
            <a:r>
              <a:rPr sz="900" kern="0" spc="130" dirty="0">
                <a:solidFill>
                  <a:srgbClr val="231F20">
                    <a:alpha val="100000"/>
                  </a:srgbClr>
                </a:solidFill>
                <a:latin typeface="Arial" panose="020B0604020202020204"/>
                <a:ea typeface="Arial" panose="020B0604020202020204"/>
                <a:cs typeface="Arial" panose="020B0604020202020204"/>
              </a:rPr>
              <a:t> </a:t>
            </a:r>
            <a:r>
              <a:rPr sz="900" kern="0" spc="-10" dirty="0">
                <a:solidFill>
                  <a:srgbClr val="231F20">
                    <a:alpha val="100000"/>
                  </a:srgbClr>
                </a:solidFill>
                <a:latin typeface="Arial" panose="020B0604020202020204"/>
                <a:ea typeface="Arial" panose="020B0604020202020204"/>
                <a:cs typeface="Arial" panose="020B0604020202020204"/>
              </a:rPr>
              <a:t>Frequency</a:t>
            </a:r>
            <a:endParaRPr sz="900" dirty="0">
              <a:latin typeface="Arial" panose="020B0604020202020204"/>
              <a:ea typeface="Arial" panose="020B0604020202020204"/>
              <a:cs typeface="Arial" panose="020B0604020202020204"/>
            </a:endParaRPr>
          </a:p>
          <a:p>
            <a:pPr marL="12700" algn="l" rtl="0" eaLnBrk="0">
              <a:lnSpc>
                <a:spcPts val="1230"/>
              </a:lnSpc>
              <a:spcBef>
                <a:spcPts val="585"/>
              </a:spcBef>
            </a:pPr>
            <a:r>
              <a:rPr sz="900" kern="0" spc="0" dirty="0">
                <a:solidFill>
                  <a:srgbClr val="231F20">
                    <a:alpha val="100000"/>
                  </a:srgbClr>
                </a:solidFill>
                <a:latin typeface="Arial" panose="020B0604020202020204"/>
                <a:ea typeface="Arial" panose="020B0604020202020204"/>
                <a:cs typeface="Arial" panose="020B0604020202020204"/>
              </a:rPr>
              <a:t>Sweep frequency s</a:t>
            </a:r>
            <a:r>
              <a:rPr sz="900" kern="0" spc="-10" dirty="0">
                <a:solidFill>
                  <a:srgbClr val="231F20">
                    <a:alpha val="100000"/>
                  </a:srgbClr>
                </a:solidFill>
                <a:latin typeface="Arial" panose="020B0604020202020204"/>
                <a:ea typeface="Arial" panose="020B0604020202020204"/>
                <a:cs typeface="Arial" panose="020B0604020202020204"/>
              </a:rPr>
              <a:t>ource</a:t>
            </a:r>
            <a:endParaRPr sz="900" dirty="0">
              <a:latin typeface="Arial" panose="020B0604020202020204"/>
              <a:ea typeface="Arial" panose="020B0604020202020204"/>
              <a:cs typeface="Arial" panose="020B0604020202020204"/>
            </a:endParaRPr>
          </a:p>
          <a:p>
            <a:pPr marL="15875" algn="l" rtl="0" eaLnBrk="0">
              <a:lnSpc>
                <a:spcPct val="155000"/>
              </a:lnSpc>
              <a:spcBef>
                <a:spcPts val="145"/>
              </a:spcBef>
            </a:pPr>
            <a:r>
              <a:rPr sz="900" kern="0" spc="-10" dirty="0">
                <a:solidFill>
                  <a:srgbClr val="231F20">
                    <a:alpha val="100000"/>
                  </a:srgbClr>
                </a:solidFill>
                <a:latin typeface="Arial" panose="020B0604020202020204"/>
                <a:ea typeface="Arial" panose="020B0604020202020204"/>
                <a:cs typeface="Arial" panose="020B0604020202020204"/>
              </a:rPr>
              <a:t>P-sat</a:t>
            </a:r>
            <a:r>
              <a:rPr sz="900" kern="0" spc="80" dirty="0">
                <a:solidFill>
                  <a:srgbClr val="231F20">
                    <a:alpha val="100000"/>
                  </a:srgbClr>
                </a:solidFill>
                <a:latin typeface="Arial" panose="020B0604020202020204"/>
                <a:ea typeface="Arial" panose="020B0604020202020204"/>
                <a:cs typeface="Arial" panose="020B0604020202020204"/>
              </a:rPr>
              <a:t> </a:t>
            </a:r>
            <a:r>
              <a:rPr sz="900" kern="0" spc="-10" dirty="0">
                <a:solidFill>
                  <a:srgbClr val="231F20">
                    <a:alpha val="100000"/>
                  </a:srgbClr>
                </a:solidFill>
                <a:latin typeface="Arial" panose="020B0604020202020204"/>
                <a:ea typeface="Arial" panose="020B0604020202020204"/>
                <a:cs typeface="Arial" panose="020B0604020202020204"/>
              </a:rPr>
              <a:t>Power Output</a:t>
            </a:r>
            <a:r>
              <a:rPr sz="900" kern="0" spc="0" dirty="0">
                <a:solidFill>
                  <a:srgbClr val="231F20">
                    <a:alpha val="100000"/>
                  </a:srgbClr>
                </a:solidFill>
                <a:latin typeface="Arial" panose="020B0604020202020204"/>
                <a:ea typeface="Arial" panose="020B0604020202020204"/>
                <a:cs typeface="Arial" panose="020B0604020202020204"/>
              </a:rPr>
              <a:t>          </a:t>
            </a:r>
            <a:r>
              <a:rPr sz="900" kern="0" spc="-10" dirty="0">
                <a:solidFill>
                  <a:srgbClr val="231F20">
                    <a:alpha val="100000"/>
                  </a:srgbClr>
                </a:solidFill>
                <a:latin typeface="Arial" panose="020B0604020202020204"/>
                <a:ea typeface="Arial" panose="020B0604020202020204"/>
                <a:cs typeface="Arial" panose="020B0604020202020204"/>
              </a:rPr>
              <a:t>Power Gain</a:t>
            </a:r>
            <a:r>
              <a:rPr sz="900" kern="0" spc="90" dirty="0">
                <a:solidFill>
                  <a:srgbClr val="231F20">
                    <a:alpha val="100000"/>
                  </a:srgbClr>
                </a:solidFill>
                <a:latin typeface="Arial" panose="020B0604020202020204"/>
                <a:ea typeface="Arial" panose="020B0604020202020204"/>
                <a:cs typeface="Arial" panose="020B0604020202020204"/>
              </a:rPr>
              <a:t> </a:t>
            </a:r>
            <a:r>
              <a:rPr sz="900" kern="0" spc="-10" dirty="0">
                <a:solidFill>
                  <a:srgbClr val="231F20">
                    <a:alpha val="100000"/>
                  </a:srgbClr>
                </a:solidFill>
                <a:latin typeface="Arial" panose="020B0604020202020204"/>
                <a:ea typeface="Arial" panose="020B0604020202020204"/>
                <a:cs typeface="Arial" panose="020B0604020202020204"/>
              </a:rPr>
              <a:t>Flatness</a:t>
            </a:r>
            <a:endParaRPr sz="900" dirty="0">
              <a:latin typeface="Arial" panose="020B0604020202020204"/>
              <a:ea typeface="Arial" panose="020B0604020202020204"/>
              <a:cs typeface="Arial" panose="020B0604020202020204"/>
            </a:endParaRPr>
          </a:p>
          <a:p>
            <a:pPr marL="17780" algn="l" rtl="0" eaLnBrk="0">
              <a:lnSpc>
                <a:spcPct val="79000"/>
              </a:lnSpc>
              <a:spcBef>
                <a:spcPts val="920"/>
              </a:spcBef>
            </a:pPr>
            <a:r>
              <a:rPr sz="900" kern="0" spc="-10" dirty="0">
                <a:solidFill>
                  <a:srgbClr val="231F20">
                    <a:alpha val="100000"/>
                  </a:srgbClr>
                </a:solidFill>
                <a:latin typeface="Arial" panose="020B0604020202020204"/>
                <a:ea typeface="Arial" panose="020B0604020202020204"/>
                <a:cs typeface="Arial" panose="020B0604020202020204"/>
              </a:rPr>
              <a:t>Input  VSWR</a:t>
            </a:r>
            <a:endParaRPr sz="900" dirty="0">
              <a:latin typeface="Arial" panose="020B0604020202020204"/>
              <a:ea typeface="Arial" panose="020B0604020202020204"/>
              <a:cs typeface="Arial" panose="020B0604020202020204"/>
            </a:endParaRPr>
          </a:p>
          <a:p>
            <a:pPr marL="12700" algn="l" rtl="0" eaLnBrk="0">
              <a:lnSpc>
                <a:spcPct val="85000"/>
              </a:lnSpc>
              <a:spcBef>
                <a:spcPts val="930"/>
              </a:spcBef>
            </a:pPr>
            <a:r>
              <a:rPr sz="900" kern="0" spc="-10" dirty="0">
                <a:solidFill>
                  <a:srgbClr val="231F20">
                    <a:alpha val="100000"/>
                  </a:srgbClr>
                </a:solidFill>
                <a:latin typeface="Arial" panose="020B0604020202020204"/>
                <a:ea typeface="Arial" panose="020B0604020202020204"/>
                <a:cs typeface="Arial" panose="020B0604020202020204"/>
              </a:rPr>
              <a:t>Operating Voltage</a:t>
            </a:r>
            <a:endParaRPr sz="900" dirty="0">
              <a:latin typeface="Arial" panose="020B0604020202020204"/>
              <a:ea typeface="Arial" panose="020B0604020202020204"/>
              <a:cs typeface="Arial" panose="020B0604020202020204"/>
            </a:endParaRPr>
          </a:p>
          <a:p>
            <a:pPr marL="17780" algn="l" rtl="0" eaLnBrk="0">
              <a:lnSpc>
                <a:spcPct val="77000"/>
              </a:lnSpc>
              <a:spcBef>
                <a:spcPts val="870"/>
              </a:spcBef>
            </a:pPr>
            <a:r>
              <a:rPr sz="900" kern="0" spc="-10" dirty="0">
                <a:solidFill>
                  <a:srgbClr val="231F20">
                    <a:alpha val="100000"/>
                  </a:srgbClr>
                </a:solidFill>
                <a:latin typeface="Arial" panose="020B0604020202020204"/>
                <a:ea typeface="Arial" panose="020B0604020202020204"/>
                <a:cs typeface="Arial" panose="020B0604020202020204"/>
              </a:rPr>
              <a:t>In-Out</a:t>
            </a:r>
            <a:r>
              <a:rPr sz="900" kern="0" spc="60" dirty="0">
                <a:solidFill>
                  <a:srgbClr val="231F20">
                    <a:alpha val="100000"/>
                  </a:srgbClr>
                </a:solidFill>
                <a:latin typeface="Arial" panose="020B0604020202020204"/>
                <a:ea typeface="Arial" panose="020B0604020202020204"/>
                <a:cs typeface="Arial" panose="020B0604020202020204"/>
              </a:rPr>
              <a:t> </a:t>
            </a:r>
            <a:r>
              <a:rPr sz="900" kern="0" spc="-10" dirty="0">
                <a:solidFill>
                  <a:srgbClr val="231F20">
                    <a:alpha val="100000"/>
                  </a:srgbClr>
                </a:solidFill>
                <a:latin typeface="Arial" panose="020B0604020202020204"/>
                <a:ea typeface="Arial" panose="020B0604020202020204"/>
                <a:cs typeface="Arial" panose="020B0604020202020204"/>
              </a:rPr>
              <a:t>impedance</a:t>
            </a:r>
            <a:endParaRPr sz="900" dirty="0">
              <a:latin typeface="Arial" panose="020B0604020202020204"/>
              <a:ea typeface="Arial" panose="020B0604020202020204"/>
              <a:cs typeface="Arial" panose="020B0604020202020204"/>
            </a:endParaRPr>
          </a:p>
          <a:p>
            <a:pPr marL="12700" algn="l" rtl="0" eaLnBrk="0">
              <a:lnSpc>
                <a:spcPts val="1615"/>
              </a:lnSpc>
            </a:pPr>
            <a:r>
              <a:rPr sz="900" kern="0" spc="-10" dirty="0">
                <a:solidFill>
                  <a:srgbClr val="231F20">
                    <a:alpha val="100000"/>
                  </a:srgbClr>
                </a:solidFill>
                <a:latin typeface="Arial" panose="020B0604020202020204"/>
                <a:ea typeface="Arial" panose="020B0604020202020204"/>
                <a:cs typeface="Arial" panose="020B0604020202020204"/>
              </a:rPr>
              <a:t>Current</a:t>
            </a:r>
            <a:endParaRPr sz="900" dirty="0">
              <a:latin typeface="Arial" panose="020B0604020202020204"/>
              <a:ea typeface="Arial" panose="020B0604020202020204"/>
              <a:cs typeface="Arial" panose="020B0604020202020204"/>
            </a:endParaRPr>
          </a:p>
        </p:txBody>
      </p:sp>
      <p:sp>
        <p:nvSpPr>
          <p:cNvPr id="1074" name="textbox 1074"/>
          <p:cNvSpPr/>
          <p:nvPr/>
        </p:nvSpPr>
        <p:spPr>
          <a:xfrm>
            <a:off x="732200" y="6866766"/>
            <a:ext cx="1593214" cy="977900"/>
          </a:xfrm>
          <a:prstGeom prst="rect">
            <a:avLst/>
          </a:prstGeom>
          <a:noFill/>
          <a:ln w="0" cap="flat">
            <a:noFill/>
            <a:prstDash val="solid"/>
            <a:miter lim="0"/>
          </a:ln>
        </p:spPr>
        <p:txBody>
          <a:bodyPr vert="horz" wrap="square" lIns="0" tIns="0" rIns="0" bIns="0"/>
          <a:p>
            <a:pPr algn="l" rtl="0" eaLnBrk="0">
              <a:lnSpc>
                <a:spcPct val="86000"/>
              </a:lnSpc>
            </a:pPr>
            <a:endParaRPr sz="100" dirty="0">
              <a:latin typeface="Arial" panose="020B0604020202020204"/>
              <a:ea typeface="Arial" panose="020B0604020202020204"/>
              <a:cs typeface="Arial" panose="020B0604020202020204"/>
            </a:endParaRPr>
          </a:p>
          <a:p>
            <a:pPr marL="457835" algn="l" rtl="0" eaLnBrk="0">
              <a:lnSpc>
                <a:spcPct val="75000"/>
              </a:lnSpc>
            </a:pPr>
            <a:r>
              <a:rPr sz="900" kern="0" spc="-20" dirty="0">
                <a:solidFill>
                  <a:srgbClr val="FFFFFF">
                    <a:alpha val="100000"/>
                  </a:srgbClr>
                </a:solidFill>
                <a:latin typeface="Arial" panose="020B0604020202020204"/>
                <a:ea typeface="Arial" panose="020B0604020202020204"/>
                <a:cs typeface="Arial" panose="020B0604020202020204"/>
              </a:rPr>
              <a:t>PARAMETER</a:t>
            </a:r>
            <a:endParaRPr sz="900" dirty="0">
              <a:latin typeface="Arial" panose="020B0604020202020204"/>
              <a:ea typeface="Arial" panose="020B0604020202020204"/>
              <a:cs typeface="Arial" panose="020B0604020202020204"/>
            </a:endParaRPr>
          </a:p>
          <a:p>
            <a:pPr marL="19685" algn="l" rtl="0" eaLnBrk="0">
              <a:lnSpc>
                <a:spcPct val="85000"/>
              </a:lnSpc>
              <a:spcBef>
                <a:spcPts val="505"/>
              </a:spcBef>
            </a:pPr>
            <a:r>
              <a:rPr sz="900" kern="0" spc="-10" dirty="0">
                <a:solidFill>
                  <a:srgbClr val="231F20">
                    <a:alpha val="100000"/>
                  </a:srgbClr>
                </a:solidFill>
                <a:latin typeface="Arial" panose="020B0604020202020204"/>
                <a:ea typeface="Arial" panose="020B0604020202020204"/>
                <a:cs typeface="Arial" panose="020B0604020202020204"/>
              </a:rPr>
              <a:t>Dimensions  (L x W x</a:t>
            </a:r>
            <a:r>
              <a:rPr sz="900" kern="0" spc="60" dirty="0">
                <a:solidFill>
                  <a:srgbClr val="231F20">
                    <a:alpha val="100000"/>
                  </a:srgbClr>
                </a:solidFill>
                <a:latin typeface="Arial" panose="020B0604020202020204"/>
                <a:ea typeface="Arial" panose="020B0604020202020204"/>
                <a:cs typeface="Arial" panose="020B0604020202020204"/>
              </a:rPr>
              <a:t>  </a:t>
            </a:r>
            <a:r>
              <a:rPr sz="900" kern="0" spc="-10" dirty="0">
                <a:solidFill>
                  <a:srgbClr val="231F20">
                    <a:alpha val="100000"/>
                  </a:srgbClr>
                </a:solidFill>
                <a:latin typeface="Arial" panose="020B0604020202020204"/>
                <a:ea typeface="Arial" panose="020B0604020202020204"/>
                <a:cs typeface="Arial" panose="020B0604020202020204"/>
              </a:rPr>
              <a:t>H)</a:t>
            </a:r>
            <a:endParaRPr sz="900" dirty="0">
              <a:latin typeface="Arial" panose="020B0604020202020204"/>
              <a:ea typeface="Arial" panose="020B0604020202020204"/>
              <a:cs typeface="Arial" panose="020B0604020202020204"/>
            </a:endParaRPr>
          </a:p>
          <a:p>
            <a:pPr marL="19685" algn="l" rtl="0" eaLnBrk="0">
              <a:lnSpc>
                <a:spcPts val="1230"/>
              </a:lnSpc>
              <a:spcBef>
                <a:spcPts val="325"/>
              </a:spcBef>
            </a:pPr>
            <a:r>
              <a:rPr sz="900" kern="0" spc="0" dirty="0">
                <a:solidFill>
                  <a:srgbClr val="231F20">
                    <a:alpha val="100000"/>
                  </a:srgbClr>
                </a:solidFill>
                <a:latin typeface="Arial" panose="020B0604020202020204"/>
                <a:ea typeface="Arial" panose="020B0604020202020204"/>
                <a:cs typeface="Arial" panose="020B0604020202020204"/>
              </a:rPr>
              <a:t>RF Connectors</a:t>
            </a:r>
            <a:r>
              <a:rPr sz="900" kern="0" spc="50" dirty="0">
                <a:solidFill>
                  <a:srgbClr val="231F20">
                    <a:alpha val="100000"/>
                  </a:srgbClr>
                </a:solidFill>
                <a:latin typeface="Arial" panose="020B0604020202020204"/>
                <a:ea typeface="Arial" panose="020B0604020202020204"/>
                <a:cs typeface="Arial" panose="020B0604020202020204"/>
              </a:rPr>
              <a:t> </a:t>
            </a:r>
            <a:r>
              <a:rPr sz="900" kern="0" spc="0" dirty="0">
                <a:solidFill>
                  <a:srgbClr val="231F20">
                    <a:alpha val="100000"/>
                  </a:srgbClr>
                </a:solidFill>
                <a:latin typeface="Arial" panose="020B0604020202020204"/>
                <a:ea typeface="Arial" panose="020B0604020202020204"/>
                <a:cs typeface="Arial" panose="020B0604020202020204"/>
              </a:rPr>
              <a:t>(In</a:t>
            </a:r>
            <a:r>
              <a:rPr sz="900" kern="0" spc="-10" dirty="0">
                <a:solidFill>
                  <a:srgbClr val="231F20">
                    <a:alpha val="100000"/>
                  </a:srgbClr>
                </a:solidFill>
                <a:latin typeface="Arial" panose="020B0604020202020204"/>
                <a:ea typeface="Arial" panose="020B0604020202020204"/>
                <a:cs typeface="Arial" panose="020B0604020202020204"/>
              </a:rPr>
              <a:t>put / Output)</a:t>
            </a:r>
            <a:endParaRPr sz="900" dirty="0">
              <a:latin typeface="Arial" panose="020B0604020202020204"/>
              <a:ea typeface="Arial" panose="020B0604020202020204"/>
              <a:cs typeface="Arial" panose="020B0604020202020204"/>
            </a:endParaRPr>
          </a:p>
          <a:p>
            <a:pPr marL="16510" algn="l" rtl="0" eaLnBrk="0">
              <a:lnSpc>
                <a:spcPct val="78000"/>
              </a:lnSpc>
              <a:spcBef>
                <a:spcPts val="260"/>
              </a:spcBef>
            </a:pPr>
            <a:r>
              <a:rPr sz="900" kern="0" spc="-10" dirty="0">
                <a:solidFill>
                  <a:srgbClr val="231F20">
                    <a:alpha val="100000"/>
                  </a:srgbClr>
                </a:solidFill>
                <a:latin typeface="Arial" panose="020B0604020202020204"/>
                <a:ea typeface="Arial" panose="020B0604020202020204"/>
                <a:cs typeface="Arial" panose="020B0604020202020204"/>
              </a:rPr>
              <a:t>Cooling</a:t>
            </a:r>
            <a:endParaRPr sz="900" dirty="0">
              <a:latin typeface="Arial" panose="020B0604020202020204"/>
              <a:ea typeface="Arial" panose="020B0604020202020204"/>
              <a:cs typeface="Arial" panose="020B0604020202020204"/>
            </a:endParaRPr>
          </a:p>
          <a:p>
            <a:pPr marL="19685" algn="l" rtl="0" eaLnBrk="0">
              <a:lnSpc>
                <a:spcPts val="1415"/>
              </a:lnSpc>
            </a:pPr>
            <a:r>
              <a:rPr sz="900" kern="0" spc="-10" dirty="0">
                <a:solidFill>
                  <a:srgbClr val="231F20">
                    <a:alpha val="100000"/>
                  </a:srgbClr>
                </a:solidFill>
                <a:latin typeface="Arial" panose="020B0604020202020204"/>
                <a:ea typeface="Arial" panose="020B0604020202020204"/>
                <a:cs typeface="Arial" panose="020B0604020202020204"/>
              </a:rPr>
              <a:t>Mounting</a:t>
            </a:r>
            <a:endParaRPr sz="900" dirty="0">
              <a:latin typeface="Arial" panose="020B0604020202020204"/>
              <a:ea typeface="Arial" panose="020B0604020202020204"/>
              <a:cs typeface="Arial" panose="020B0604020202020204"/>
            </a:endParaRPr>
          </a:p>
          <a:p>
            <a:pPr marL="12700" algn="l" rtl="0" eaLnBrk="0">
              <a:lnSpc>
                <a:spcPts val="1195"/>
              </a:lnSpc>
            </a:pPr>
            <a:r>
              <a:rPr sz="900" kern="0" spc="-10" dirty="0">
                <a:solidFill>
                  <a:srgbClr val="231F20">
                    <a:alpha val="100000"/>
                  </a:srgbClr>
                </a:solidFill>
                <a:latin typeface="Arial" panose="020B0604020202020204"/>
                <a:ea typeface="Arial" panose="020B0604020202020204"/>
                <a:cs typeface="Arial" panose="020B0604020202020204"/>
              </a:rPr>
              <a:t>Weight</a:t>
            </a:r>
            <a:endParaRPr sz="900" dirty="0">
              <a:latin typeface="Arial" panose="020B0604020202020204"/>
              <a:ea typeface="Arial" panose="020B0604020202020204"/>
              <a:cs typeface="Arial" panose="020B0604020202020204"/>
            </a:endParaRPr>
          </a:p>
        </p:txBody>
      </p:sp>
      <p:sp>
        <p:nvSpPr>
          <p:cNvPr id="1080" name="textbox 1080"/>
          <p:cNvSpPr/>
          <p:nvPr/>
        </p:nvSpPr>
        <p:spPr>
          <a:xfrm>
            <a:off x="563321" y="3789646"/>
            <a:ext cx="2139314" cy="583565"/>
          </a:xfrm>
          <a:prstGeom prst="rect">
            <a:avLst/>
          </a:prstGeom>
          <a:noFill/>
          <a:ln w="0" cap="flat">
            <a:noFill/>
            <a:prstDash val="solid"/>
            <a:miter lim="0"/>
          </a:ln>
        </p:spPr>
        <p:txBody>
          <a:bodyPr vert="horz" wrap="square" lIns="0" tIns="0" rIns="0" bIns="0"/>
          <a:p>
            <a:pPr algn="l" rtl="0" eaLnBrk="0">
              <a:lnSpc>
                <a:spcPct val="89000"/>
              </a:lnSpc>
            </a:pPr>
            <a:endParaRPr sz="100" dirty="0">
              <a:latin typeface="Arial" panose="020B0604020202020204"/>
              <a:ea typeface="Arial" panose="020B0604020202020204"/>
              <a:cs typeface="Arial" panose="020B0604020202020204"/>
            </a:endParaRPr>
          </a:p>
          <a:p>
            <a:pPr marL="12700" algn="l" rtl="0" eaLnBrk="0">
              <a:lnSpc>
                <a:spcPct val="78000"/>
              </a:lnSpc>
            </a:pPr>
            <a:r>
              <a:rPr sz="1400" b="1" kern="0" spc="-10" dirty="0">
                <a:solidFill>
                  <a:srgbClr val="231F20">
                    <a:alpha val="100000"/>
                  </a:srgbClr>
                </a:solidFill>
                <a:latin typeface="Arial" panose="020B0604020202020204"/>
                <a:ea typeface="Arial" panose="020B0604020202020204"/>
                <a:cs typeface="Arial" panose="020B0604020202020204"/>
              </a:rPr>
              <a:t>1.</a:t>
            </a:r>
            <a:r>
              <a:rPr sz="1400" b="1" kern="0" spc="90" dirty="0">
                <a:solidFill>
                  <a:srgbClr val="231F20">
                    <a:alpha val="100000"/>
                  </a:srgbClr>
                </a:solidFill>
                <a:latin typeface="Arial" panose="020B0604020202020204"/>
                <a:ea typeface="Arial" panose="020B0604020202020204"/>
                <a:cs typeface="Arial" panose="020B0604020202020204"/>
              </a:rPr>
              <a:t> </a:t>
            </a:r>
            <a:r>
              <a:rPr sz="1400" b="1" kern="0" spc="-10" dirty="0">
                <a:solidFill>
                  <a:srgbClr val="231F20">
                    <a:alpha val="100000"/>
                  </a:srgbClr>
                </a:solidFill>
                <a:latin typeface="Arial" panose="020B0604020202020204"/>
                <a:ea typeface="Arial" panose="020B0604020202020204"/>
                <a:cs typeface="Arial" panose="020B0604020202020204"/>
              </a:rPr>
              <a:t>Products Specification</a:t>
            </a:r>
            <a:endParaRPr sz="1400" dirty="0">
              <a:latin typeface="Arial" panose="020B0604020202020204"/>
              <a:ea typeface="Arial" panose="020B0604020202020204"/>
              <a:cs typeface="Arial" panose="020B0604020202020204"/>
            </a:endParaRPr>
          </a:p>
          <a:p>
            <a:pPr marL="29210" algn="l" rtl="0" eaLnBrk="0">
              <a:lnSpc>
                <a:spcPts val="1640"/>
              </a:lnSpc>
              <a:spcBef>
                <a:spcPts val="350"/>
              </a:spcBef>
            </a:pPr>
            <a:r>
              <a:rPr sz="1200" kern="0" spc="-20" dirty="0">
                <a:solidFill>
                  <a:srgbClr val="21294D">
                    <a:alpha val="100000"/>
                  </a:srgbClr>
                </a:solidFill>
                <a:latin typeface="Arial" panose="020B0604020202020204"/>
                <a:ea typeface="Arial" panose="020B0604020202020204"/>
                <a:cs typeface="Arial" panose="020B0604020202020204"/>
              </a:rPr>
              <a:t>1.1</a:t>
            </a:r>
            <a:r>
              <a:rPr sz="1200" kern="0" spc="90" dirty="0">
                <a:solidFill>
                  <a:srgbClr val="21294D">
                    <a:alpha val="100000"/>
                  </a:srgbClr>
                </a:solidFill>
                <a:latin typeface="Arial" panose="020B0604020202020204"/>
                <a:ea typeface="Arial" panose="020B0604020202020204"/>
                <a:cs typeface="Arial" panose="020B0604020202020204"/>
              </a:rPr>
              <a:t> </a:t>
            </a:r>
            <a:r>
              <a:rPr sz="1200" kern="0" spc="-20" dirty="0">
                <a:solidFill>
                  <a:srgbClr val="21294D">
                    <a:alpha val="100000"/>
                  </a:srgbClr>
                </a:solidFill>
                <a:latin typeface="Arial" panose="020B0604020202020204"/>
                <a:ea typeface="Arial" panose="020B0604020202020204"/>
                <a:cs typeface="Arial" panose="020B0604020202020204"/>
              </a:rPr>
              <a:t>RF /</a:t>
            </a:r>
            <a:r>
              <a:rPr sz="1200" kern="0" spc="90" dirty="0">
                <a:solidFill>
                  <a:srgbClr val="21294D">
                    <a:alpha val="100000"/>
                  </a:srgbClr>
                </a:solidFill>
                <a:latin typeface="Arial" panose="020B0604020202020204"/>
                <a:ea typeface="Arial" panose="020B0604020202020204"/>
                <a:cs typeface="Arial" panose="020B0604020202020204"/>
              </a:rPr>
              <a:t> </a:t>
            </a:r>
            <a:r>
              <a:rPr sz="1200" kern="0" spc="-20" dirty="0">
                <a:solidFill>
                  <a:srgbClr val="21294D">
                    <a:alpha val="100000"/>
                  </a:srgbClr>
                </a:solidFill>
                <a:latin typeface="Arial" panose="020B0604020202020204"/>
                <a:ea typeface="Arial" panose="020B0604020202020204"/>
                <a:cs typeface="Arial" panose="020B0604020202020204"/>
              </a:rPr>
              <a:t>ELECTRICAL</a:t>
            </a:r>
            <a:endParaRPr sz="1200" dirty="0">
              <a:latin typeface="Arial" panose="020B0604020202020204"/>
              <a:ea typeface="Arial" panose="020B0604020202020204"/>
              <a:cs typeface="Arial" panose="020B0604020202020204"/>
            </a:endParaRPr>
          </a:p>
          <a:p>
            <a:pPr algn="l" rtl="0" eaLnBrk="0">
              <a:lnSpc>
                <a:spcPct val="110000"/>
              </a:lnSpc>
            </a:pPr>
            <a:endParaRPr sz="200" dirty="0">
              <a:latin typeface="Arial" panose="020B0604020202020204"/>
              <a:ea typeface="Arial" panose="020B0604020202020204"/>
              <a:cs typeface="Arial" panose="020B0604020202020204"/>
            </a:endParaRPr>
          </a:p>
          <a:p>
            <a:pPr marL="30480" algn="l" rtl="0" eaLnBrk="0">
              <a:lnSpc>
                <a:spcPts val="820"/>
              </a:lnSpc>
              <a:spcBef>
                <a:spcPts val="0"/>
              </a:spcBef>
            </a:pPr>
            <a:r>
              <a:rPr sz="600" kern="0" spc="0" dirty="0">
                <a:solidFill>
                  <a:srgbClr val="231F20">
                    <a:alpha val="100000"/>
                  </a:srgbClr>
                </a:solidFill>
                <a:latin typeface="Arial" panose="020B0604020202020204"/>
                <a:ea typeface="Arial" panose="020B0604020202020204"/>
                <a:cs typeface="Arial" panose="020B0604020202020204"/>
              </a:rPr>
              <a:t>Typical</a:t>
            </a:r>
            <a:r>
              <a:rPr sz="600" kern="0" spc="30" dirty="0">
                <a:solidFill>
                  <a:srgbClr val="231F20">
                    <a:alpha val="100000"/>
                  </a:srgbClr>
                </a:solidFill>
                <a:latin typeface="Arial" panose="020B0604020202020204"/>
                <a:ea typeface="Arial" panose="020B0604020202020204"/>
                <a:cs typeface="Arial" panose="020B0604020202020204"/>
              </a:rPr>
              <a:t> </a:t>
            </a:r>
            <a:r>
              <a:rPr sz="600" kern="0" spc="0" dirty="0">
                <a:solidFill>
                  <a:srgbClr val="231F20">
                    <a:alpha val="100000"/>
                  </a:srgbClr>
                </a:solidFill>
                <a:latin typeface="Arial" panose="020B0604020202020204"/>
                <a:ea typeface="Arial" panose="020B0604020202020204"/>
                <a:cs typeface="Arial" panose="020B0604020202020204"/>
              </a:rPr>
              <a:t>performance at 220</a:t>
            </a:r>
            <a:r>
              <a:rPr sz="600" kern="0" spc="-10" dirty="0">
                <a:solidFill>
                  <a:srgbClr val="231F20">
                    <a:alpha val="100000"/>
                  </a:srgbClr>
                </a:solidFill>
                <a:latin typeface="Arial" panose="020B0604020202020204"/>
                <a:ea typeface="Arial" panose="020B0604020202020204"/>
                <a:cs typeface="Arial" panose="020B0604020202020204"/>
              </a:rPr>
              <a:t>V  AC +25</a:t>
            </a:r>
            <a:r>
              <a:rPr sz="600" kern="0" spc="-10" dirty="0">
                <a:solidFill>
                  <a:srgbClr val="231F20">
                    <a:alpha val="100000"/>
                  </a:srgbClr>
                </a:solidFill>
                <a:latin typeface="HarmonyOS Sans SC" panose="00000500000000000000" charset="-122"/>
                <a:ea typeface="HarmonyOS Sans SC" panose="00000500000000000000" charset="-122"/>
                <a:cs typeface="HarmonyOS Sans SC" panose="00000500000000000000" charset="-122"/>
              </a:rPr>
              <a:t>°C</a:t>
            </a:r>
            <a:r>
              <a:rPr sz="600" kern="0" spc="-10" dirty="0">
                <a:solidFill>
                  <a:srgbClr val="231F20">
                    <a:alpha val="100000"/>
                  </a:srgbClr>
                </a:solidFill>
                <a:latin typeface="Arial" panose="020B0604020202020204"/>
                <a:ea typeface="Arial" panose="020B0604020202020204"/>
                <a:cs typeface="Arial" panose="020B0604020202020204"/>
              </a:rPr>
              <a:t>, and</a:t>
            </a:r>
            <a:r>
              <a:rPr sz="600" kern="0" spc="40" dirty="0">
                <a:solidFill>
                  <a:srgbClr val="231F20">
                    <a:alpha val="100000"/>
                  </a:srgbClr>
                </a:solidFill>
                <a:latin typeface="Arial" panose="020B0604020202020204"/>
                <a:ea typeface="Arial" panose="020B0604020202020204"/>
                <a:cs typeface="Arial" panose="020B0604020202020204"/>
              </a:rPr>
              <a:t> </a:t>
            </a:r>
            <a:r>
              <a:rPr sz="600" kern="0" spc="-10" dirty="0">
                <a:solidFill>
                  <a:srgbClr val="231F20">
                    <a:alpha val="100000"/>
                  </a:srgbClr>
                </a:solidFill>
                <a:latin typeface="Arial" panose="020B0604020202020204"/>
                <a:ea typeface="Arial" panose="020B0604020202020204"/>
                <a:cs typeface="Arial" panose="020B0604020202020204"/>
              </a:rPr>
              <a:t>in a</a:t>
            </a:r>
            <a:r>
              <a:rPr sz="600" kern="0" spc="30" dirty="0">
                <a:solidFill>
                  <a:srgbClr val="231F20">
                    <a:alpha val="100000"/>
                  </a:srgbClr>
                </a:solidFill>
                <a:latin typeface="Arial" panose="020B0604020202020204"/>
                <a:ea typeface="Arial" panose="020B0604020202020204"/>
                <a:cs typeface="Arial" panose="020B0604020202020204"/>
              </a:rPr>
              <a:t> </a:t>
            </a:r>
            <a:r>
              <a:rPr sz="600" kern="0" spc="-10" dirty="0">
                <a:solidFill>
                  <a:srgbClr val="231F20">
                    <a:alpha val="100000"/>
                  </a:srgbClr>
                </a:solidFill>
                <a:latin typeface="Arial" panose="020B0604020202020204"/>
                <a:ea typeface="Arial" panose="020B0604020202020204"/>
                <a:cs typeface="Arial" panose="020B0604020202020204"/>
              </a:rPr>
              <a:t>50Ω</a:t>
            </a:r>
            <a:r>
              <a:rPr sz="600" kern="0" spc="20" dirty="0">
                <a:solidFill>
                  <a:srgbClr val="231F20">
                    <a:alpha val="100000"/>
                  </a:srgbClr>
                </a:solidFill>
                <a:latin typeface="Arial" panose="020B0604020202020204"/>
                <a:ea typeface="Arial" panose="020B0604020202020204"/>
                <a:cs typeface="Arial" panose="020B0604020202020204"/>
              </a:rPr>
              <a:t> </a:t>
            </a:r>
            <a:r>
              <a:rPr sz="600" kern="0" spc="-10" dirty="0">
                <a:solidFill>
                  <a:srgbClr val="231F20">
                    <a:alpha val="100000"/>
                  </a:srgbClr>
                </a:solidFill>
                <a:latin typeface="Arial" panose="020B0604020202020204"/>
                <a:ea typeface="Arial" panose="020B0604020202020204"/>
                <a:cs typeface="Arial" panose="020B0604020202020204"/>
              </a:rPr>
              <a:t>system.</a:t>
            </a:r>
            <a:endParaRPr sz="600" dirty="0">
              <a:latin typeface="Arial" panose="020B0604020202020204"/>
              <a:ea typeface="Arial" panose="020B0604020202020204"/>
              <a:cs typeface="Arial" panose="020B0604020202020204"/>
            </a:endParaRPr>
          </a:p>
        </p:txBody>
      </p:sp>
      <p:sp>
        <p:nvSpPr>
          <p:cNvPr id="1082" name="textbox 1082"/>
          <p:cNvSpPr/>
          <p:nvPr/>
        </p:nvSpPr>
        <p:spPr>
          <a:xfrm>
            <a:off x="3870535" y="6866881"/>
            <a:ext cx="1135380" cy="1017269"/>
          </a:xfrm>
          <a:prstGeom prst="rect">
            <a:avLst/>
          </a:prstGeom>
          <a:noFill/>
          <a:ln w="0" cap="flat">
            <a:noFill/>
            <a:prstDash val="solid"/>
            <a:miter lim="0"/>
          </a:ln>
        </p:spPr>
        <p:txBody>
          <a:bodyPr vert="horz" wrap="square" lIns="0" tIns="0" rIns="0" bIns="0"/>
          <a:p>
            <a:pPr algn="l" rtl="0" eaLnBrk="0">
              <a:lnSpc>
                <a:spcPct val="85000"/>
              </a:lnSpc>
            </a:pPr>
            <a:endParaRPr sz="100" dirty="0">
              <a:latin typeface="Arial" panose="020B0604020202020204"/>
              <a:ea typeface="Arial" panose="020B0604020202020204"/>
              <a:cs typeface="Arial" panose="020B0604020202020204"/>
            </a:endParaRPr>
          </a:p>
          <a:p>
            <a:pPr marL="290830" algn="l" rtl="0" eaLnBrk="0">
              <a:lnSpc>
                <a:spcPct val="75000"/>
              </a:lnSpc>
            </a:pPr>
            <a:r>
              <a:rPr sz="900" kern="0" spc="-20" dirty="0">
                <a:solidFill>
                  <a:srgbClr val="FFFFFF">
                    <a:alpha val="100000"/>
                  </a:srgbClr>
                </a:solidFill>
                <a:latin typeface="Arial" panose="020B0604020202020204"/>
                <a:ea typeface="Arial" panose="020B0604020202020204"/>
                <a:cs typeface="Arial" panose="020B0604020202020204"/>
              </a:rPr>
              <a:t>VALUE</a:t>
            </a:r>
            <a:endParaRPr sz="900" dirty="0">
              <a:latin typeface="Arial" panose="020B0604020202020204"/>
              <a:ea typeface="Arial" panose="020B0604020202020204"/>
              <a:cs typeface="Arial" panose="020B0604020202020204"/>
            </a:endParaRPr>
          </a:p>
          <a:p>
            <a:pPr marL="198120" algn="l" rtl="0" eaLnBrk="0">
              <a:lnSpc>
                <a:spcPts val="1230"/>
              </a:lnSpc>
              <a:spcBef>
                <a:spcPts val="135"/>
              </a:spcBef>
            </a:pPr>
            <a:r>
              <a:rPr sz="900" kern="0" spc="-10" dirty="0">
                <a:solidFill>
                  <a:srgbClr val="231F20">
                    <a:alpha val="100000"/>
                  </a:srgbClr>
                </a:solidFill>
                <a:latin typeface="Arial" panose="020B0604020202020204"/>
                <a:ea typeface="Arial" panose="020B0604020202020204"/>
                <a:cs typeface="Arial" panose="020B0604020202020204"/>
              </a:rPr>
              <a:t>200×150×30</a:t>
            </a:r>
            <a:endParaRPr sz="900" dirty="0">
              <a:latin typeface="Arial" panose="020B0604020202020204"/>
              <a:ea typeface="Arial" panose="020B0604020202020204"/>
              <a:cs typeface="Arial" panose="020B0604020202020204"/>
            </a:endParaRPr>
          </a:p>
          <a:p>
            <a:pPr marL="320675" algn="l" rtl="0" eaLnBrk="0">
              <a:lnSpc>
                <a:spcPct val="76000"/>
              </a:lnSpc>
              <a:spcBef>
                <a:spcPts val="455"/>
              </a:spcBef>
            </a:pPr>
            <a:r>
              <a:rPr sz="900" kern="0" spc="-20" dirty="0">
                <a:solidFill>
                  <a:srgbClr val="231F20">
                    <a:alpha val="100000"/>
                  </a:srgbClr>
                </a:solidFill>
                <a:latin typeface="Arial" panose="020B0604020202020204"/>
                <a:ea typeface="Arial" panose="020B0604020202020204"/>
                <a:cs typeface="Arial" panose="020B0604020202020204"/>
              </a:rPr>
              <a:t>SMA-</a:t>
            </a:r>
            <a:r>
              <a:rPr sz="900" kern="0" spc="80" dirty="0">
                <a:solidFill>
                  <a:srgbClr val="231F20">
                    <a:alpha val="100000"/>
                  </a:srgbClr>
                </a:solidFill>
                <a:latin typeface="Arial" panose="020B0604020202020204"/>
                <a:ea typeface="Arial" panose="020B0604020202020204"/>
                <a:cs typeface="Arial" panose="020B0604020202020204"/>
              </a:rPr>
              <a:t> </a:t>
            </a:r>
            <a:r>
              <a:rPr sz="900" kern="0" spc="-20" dirty="0">
                <a:solidFill>
                  <a:srgbClr val="231F20">
                    <a:alpha val="100000"/>
                  </a:srgbClr>
                </a:solidFill>
                <a:latin typeface="Arial" panose="020B0604020202020204"/>
                <a:ea typeface="Arial" panose="020B0604020202020204"/>
                <a:cs typeface="Arial" panose="020B0604020202020204"/>
              </a:rPr>
              <a:t>KFD</a:t>
            </a:r>
            <a:endParaRPr sz="900" dirty="0">
              <a:latin typeface="Arial" panose="020B0604020202020204"/>
              <a:ea typeface="Arial" panose="020B0604020202020204"/>
              <a:cs typeface="Arial" panose="020B0604020202020204"/>
            </a:endParaRPr>
          </a:p>
          <a:p>
            <a:pPr marL="12700" algn="l" rtl="0" eaLnBrk="0">
              <a:lnSpc>
                <a:spcPct val="79000"/>
              </a:lnSpc>
              <a:spcBef>
                <a:spcPts val="555"/>
              </a:spcBef>
            </a:pPr>
            <a:r>
              <a:rPr sz="900" kern="0" spc="0" dirty="0">
                <a:solidFill>
                  <a:srgbClr val="231F20">
                    <a:alpha val="100000"/>
                  </a:srgbClr>
                </a:solidFill>
                <a:latin typeface="Arial" panose="020B0604020202020204"/>
                <a:ea typeface="Arial" panose="020B0604020202020204"/>
                <a:cs typeface="Arial" panose="020B0604020202020204"/>
              </a:rPr>
              <a:t>Baseplate Con</a:t>
            </a:r>
            <a:r>
              <a:rPr sz="900" kern="0" spc="-10" dirty="0">
                <a:solidFill>
                  <a:srgbClr val="231F20">
                    <a:alpha val="100000"/>
                  </a:srgbClr>
                </a:solidFill>
                <a:latin typeface="Arial" panose="020B0604020202020204"/>
                <a:ea typeface="Arial" panose="020B0604020202020204"/>
                <a:cs typeface="Arial" panose="020B0604020202020204"/>
              </a:rPr>
              <a:t>duction</a:t>
            </a:r>
            <a:endParaRPr sz="900" dirty="0">
              <a:latin typeface="Arial" panose="020B0604020202020204"/>
              <a:ea typeface="Arial" panose="020B0604020202020204"/>
              <a:cs typeface="Arial" panose="020B0604020202020204"/>
            </a:endParaRPr>
          </a:p>
          <a:p>
            <a:pPr marL="399415" indent="-237490" algn="l" rtl="0" eaLnBrk="0">
              <a:lnSpc>
                <a:spcPct val="128000"/>
              </a:lnSpc>
              <a:spcBef>
                <a:spcPts val="180"/>
              </a:spcBef>
            </a:pPr>
            <a:r>
              <a:rPr sz="900" kern="0" spc="-10" dirty="0">
                <a:solidFill>
                  <a:srgbClr val="231F20">
                    <a:alpha val="100000"/>
                  </a:srgbClr>
                </a:solidFill>
                <a:latin typeface="Arial" panose="020B0604020202020204"/>
                <a:ea typeface="Arial" panose="020B0604020202020204"/>
                <a:cs typeface="Arial" panose="020B0604020202020204"/>
              </a:rPr>
              <a:t>φ4.4-4 Thru</a:t>
            </a:r>
            <a:r>
              <a:rPr sz="900" kern="0" spc="80" dirty="0">
                <a:solidFill>
                  <a:srgbClr val="231F20">
                    <a:alpha val="100000"/>
                  </a:srgbClr>
                </a:solidFill>
                <a:latin typeface="Arial" panose="020B0604020202020204"/>
                <a:ea typeface="Arial" panose="020B0604020202020204"/>
                <a:cs typeface="Arial" panose="020B0604020202020204"/>
              </a:rPr>
              <a:t> </a:t>
            </a:r>
            <a:r>
              <a:rPr sz="900" kern="0" spc="-10" dirty="0">
                <a:solidFill>
                  <a:srgbClr val="231F20">
                    <a:alpha val="100000"/>
                  </a:srgbClr>
                </a:solidFill>
                <a:latin typeface="Arial" panose="020B0604020202020204"/>
                <a:ea typeface="Arial" panose="020B0604020202020204"/>
                <a:cs typeface="Arial" panose="020B0604020202020204"/>
              </a:rPr>
              <a:t>Hole</a:t>
            </a:r>
            <a:r>
              <a:rPr sz="900" kern="0" spc="0" dirty="0">
                <a:solidFill>
                  <a:srgbClr val="231F20">
                    <a:alpha val="100000"/>
                  </a:srgbClr>
                </a:solidFill>
                <a:latin typeface="Arial" panose="020B0604020202020204"/>
                <a:ea typeface="Arial" panose="020B0604020202020204"/>
                <a:cs typeface="Arial" panose="020B0604020202020204"/>
              </a:rPr>
              <a:t>    </a:t>
            </a:r>
            <a:r>
              <a:rPr sz="900" kern="0" spc="-20" dirty="0">
                <a:solidFill>
                  <a:srgbClr val="231F20">
                    <a:alpha val="100000"/>
                  </a:srgbClr>
                </a:solidFill>
                <a:latin typeface="Arial" panose="020B0604020202020204"/>
                <a:ea typeface="Arial" panose="020B0604020202020204"/>
                <a:cs typeface="Arial" panose="020B0604020202020204"/>
              </a:rPr>
              <a:t>≤3</a:t>
            </a:r>
            <a:endParaRPr sz="900" dirty="0">
              <a:latin typeface="Arial" panose="020B0604020202020204"/>
              <a:ea typeface="Arial" panose="020B0604020202020204"/>
              <a:cs typeface="Arial" panose="020B0604020202020204"/>
            </a:endParaRPr>
          </a:p>
        </p:txBody>
      </p:sp>
      <p:sp>
        <p:nvSpPr>
          <p:cNvPr id="1084" name="textbox 1084"/>
          <p:cNvSpPr/>
          <p:nvPr/>
        </p:nvSpPr>
        <p:spPr>
          <a:xfrm>
            <a:off x="558482" y="8118952"/>
            <a:ext cx="2787014" cy="233679"/>
          </a:xfrm>
          <a:prstGeom prst="rect">
            <a:avLst/>
          </a:prstGeom>
          <a:noFill/>
          <a:ln w="0" cap="flat">
            <a:noFill/>
            <a:prstDash val="solid"/>
            <a:miter lim="0"/>
          </a:ln>
        </p:spPr>
        <p:txBody>
          <a:bodyPr vert="horz" wrap="square" lIns="0" tIns="0" rIns="0" bIns="0"/>
          <a:p>
            <a:pPr algn="l" rtl="0" eaLnBrk="0">
              <a:lnSpc>
                <a:spcPct val="83000"/>
              </a:lnSpc>
            </a:pPr>
            <a:endParaRPr sz="100" dirty="0">
              <a:latin typeface="Arial" panose="020B0604020202020204"/>
              <a:ea typeface="Arial" panose="020B0604020202020204"/>
              <a:cs typeface="Arial" panose="020B0604020202020204"/>
            </a:endParaRPr>
          </a:p>
          <a:p>
            <a:pPr marL="12700" algn="l" rtl="0" eaLnBrk="0">
              <a:lnSpc>
                <a:spcPts val="1635"/>
              </a:lnSpc>
            </a:pPr>
            <a:r>
              <a:rPr sz="1200" kern="0" spc="-10" dirty="0">
                <a:solidFill>
                  <a:srgbClr val="21294D">
                    <a:alpha val="100000"/>
                  </a:srgbClr>
                </a:solidFill>
                <a:latin typeface="Arial" panose="020B0604020202020204"/>
                <a:ea typeface="Arial" panose="020B0604020202020204"/>
                <a:cs typeface="Arial" panose="020B0604020202020204"/>
              </a:rPr>
              <a:t>1.3</a:t>
            </a:r>
            <a:r>
              <a:rPr sz="1200" kern="0" spc="80" dirty="0">
                <a:solidFill>
                  <a:srgbClr val="21294D">
                    <a:alpha val="100000"/>
                  </a:srgbClr>
                </a:solidFill>
                <a:latin typeface="Arial" panose="020B0604020202020204"/>
                <a:ea typeface="Arial" panose="020B0604020202020204"/>
                <a:cs typeface="Arial" panose="020B0604020202020204"/>
              </a:rPr>
              <a:t> </a:t>
            </a:r>
            <a:r>
              <a:rPr sz="1200" kern="0" spc="-10" dirty="0">
                <a:solidFill>
                  <a:srgbClr val="21294D">
                    <a:alpha val="100000"/>
                  </a:srgbClr>
                </a:solidFill>
                <a:latin typeface="Arial" panose="020B0604020202020204"/>
                <a:ea typeface="Arial" panose="020B0604020202020204"/>
                <a:cs typeface="Arial" panose="020B0604020202020204"/>
              </a:rPr>
              <a:t>ENVIRON</a:t>
            </a:r>
            <a:r>
              <a:rPr sz="1200" kern="0" spc="-20" dirty="0">
                <a:solidFill>
                  <a:srgbClr val="21294D">
                    <a:alpha val="100000"/>
                  </a:srgbClr>
                </a:solidFill>
                <a:latin typeface="Arial" panose="020B0604020202020204"/>
                <a:ea typeface="Arial" panose="020B0604020202020204"/>
                <a:cs typeface="Arial" panose="020B0604020202020204"/>
              </a:rPr>
              <a:t>MENTAL /</a:t>
            </a:r>
            <a:r>
              <a:rPr sz="1200" kern="0" spc="90" dirty="0">
                <a:solidFill>
                  <a:srgbClr val="21294D">
                    <a:alpha val="100000"/>
                  </a:srgbClr>
                </a:solidFill>
                <a:latin typeface="Arial" panose="020B0604020202020204"/>
                <a:ea typeface="Arial" panose="020B0604020202020204"/>
                <a:cs typeface="Arial" panose="020B0604020202020204"/>
              </a:rPr>
              <a:t> </a:t>
            </a:r>
            <a:r>
              <a:rPr sz="1200" kern="0" spc="-20" dirty="0">
                <a:solidFill>
                  <a:srgbClr val="21294D">
                    <a:alpha val="100000"/>
                  </a:srgbClr>
                </a:solidFill>
                <a:latin typeface="Arial" panose="020B0604020202020204"/>
                <a:ea typeface="Arial" panose="020B0604020202020204"/>
                <a:cs typeface="Arial" panose="020B0604020202020204"/>
              </a:rPr>
              <a:t>PROTECTIONS</a:t>
            </a:r>
            <a:endParaRPr sz="1200" dirty="0">
              <a:latin typeface="Arial" panose="020B0604020202020204"/>
              <a:ea typeface="Arial" panose="020B0604020202020204"/>
              <a:cs typeface="Arial" panose="020B0604020202020204"/>
            </a:endParaRPr>
          </a:p>
        </p:txBody>
      </p:sp>
      <p:sp>
        <p:nvSpPr>
          <p:cNvPr id="1092" name="textbox 1092"/>
          <p:cNvSpPr/>
          <p:nvPr/>
        </p:nvSpPr>
        <p:spPr>
          <a:xfrm>
            <a:off x="6402696" y="4469972"/>
            <a:ext cx="283209" cy="1913889"/>
          </a:xfrm>
          <a:prstGeom prst="rect">
            <a:avLst/>
          </a:prstGeom>
          <a:noFill/>
          <a:ln w="0" cap="flat">
            <a:noFill/>
            <a:prstDash val="solid"/>
            <a:miter lim="0"/>
          </a:ln>
        </p:spPr>
        <p:txBody>
          <a:bodyPr vert="horz" wrap="square" lIns="0" tIns="0" rIns="0" bIns="0"/>
          <a:p>
            <a:pPr algn="l" rtl="0" eaLnBrk="0">
              <a:lnSpc>
                <a:spcPct val="85000"/>
              </a:lnSpc>
            </a:pPr>
            <a:endParaRPr sz="100" dirty="0">
              <a:latin typeface="Arial" panose="020B0604020202020204"/>
              <a:ea typeface="Arial" panose="020B0604020202020204"/>
              <a:cs typeface="Arial" panose="020B0604020202020204"/>
            </a:endParaRPr>
          </a:p>
          <a:p>
            <a:pPr marL="12700" algn="l" rtl="0" eaLnBrk="0">
              <a:lnSpc>
                <a:spcPct val="75000"/>
              </a:lnSpc>
            </a:pPr>
            <a:r>
              <a:rPr sz="900" kern="0" spc="-20" dirty="0">
                <a:solidFill>
                  <a:srgbClr val="FFFFFF">
                    <a:alpha val="100000"/>
                  </a:srgbClr>
                </a:solidFill>
                <a:latin typeface="Arial" panose="020B0604020202020204"/>
                <a:ea typeface="Arial" panose="020B0604020202020204"/>
                <a:cs typeface="Arial" panose="020B0604020202020204"/>
              </a:rPr>
              <a:t>UNIT</a:t>
            </a:r>
            <a:endParaRPr sz="900" dirty="0">
              <a:latin typeface="Arial" panose="020B0604020202020204"/>
              <a:ea typeface="Arial" panose="020B0604020202020204"/>
              <a:cs typeface="Arial" panose="020B0604020202020204"/>
            </a:endParaRPr>
          </a:p>
          <a:p>
            <a:pPr marL="35560" algn="l" rtl="0" eaLnBrk="0">
              <a:lnSpc>
                <a:spcPct val="75000"/>
              </a:lnSpc>
              <a:spcBef>
                <a:spcPts val="555"/>
              </a:spcBef>
            </a:pPr>
            <a:r>
              <a:rPr sz="900" kern="0" spc="-30" dirty="0">
                <a:solidFill>
                  <a:srgbClr val="231F20">
                    <a:alpha val="100000"/>
                  </a:srgbClr>
                </a:solidFill>
                <a:latin typeface="Arial" panose="020B0604020202020204"/>
                <a:ea typeface="Arial" panose="020B0604020202020204"/>
                <a:cs typeface="Arial" panose="020B0604020202020204"/>
              </a:rPr>
              <a:t>MHz</a:t>
            </a:r>
            <a:endParaRPr sz="900" dirty="0">
              <a:latin typeface="Arial" panose="020B0604020202020204"/>
              <a:ea typeface="Arial" panose="020B0604020202020204"/>
              <a:cs typeface="Arial" panose="020B0604020202020204"/>
            </a:endParaRPr>
          </a:p>
          <a:p>
            <a:pPr algn="l" rtl="0" eaLnBrk="0">
              <a:lnSpc>
                <a:spcPct val="118000"/>
              </a:lnSpc>
            </a:pPr>
            <a:endParaRPr sz="1000" dirty="0">
              <a:latin typeface="Arial" panose="020B0604020202020204"/>
              <a:ea typeface="Arial" panose="020B0604020202020204"/>
              <a:cs typeface="Arial" panose="020B0604020202020204"/>
            </a:endParaRPr>
          </a:p>
          <a:p>
            <a:pPr algn="l" rtl="0" eaLnBrk="0">
              <a:lnSpc>
                <a:spcPct val="118000"/>
              </a:lnSpc>
            </a:pPr>
            <a:endParaRPr sz="1000" dirty="0">
              <a:latin typeface="Arial" panose="020B0604020202020204"/>
              <a:ea typeface="Arial" panose="020B0604020202020204"/>
              <a:cs typeface="Arial" panose="020B0604020202020204"/>
            </a:endParaRPr>
          </a:p>
          <a:p>
            <a:pPr marL="31115" algn="l" rtl="0" eaLnBrk="0">
              <a:lnSpc>
                <a:spcPct val="75000"/>
              </a:lnSpc>
              <a:spcBef>
                <a:spcPts val="270"/>
              </a:spcBef>
            </a:pPr>
            <a:r>
              <a:rPr sz="900" kern="0" spc="-20" dirty="0">
                <a:solidFill>
                  <a:srgbClr val="231F20">
                    <a:alpha val="100000"/>
                  </a:srgbClr>
                </a:solidFill>
                <a:latin typeface="Arial" panose="020B0604020202020204"/>
                <a:ea typeface="Arial" panose="020B0604020202020204"/>
                <a:cs typeface="Arial" panose="020B0604020202020204"/>
              </a:rPr>
              <a:t>dBm</a:t>
            </a:r>
            <a:endParaRPr sz="900" dirty="0">
              <a:latin typeface="Arial" panose="020B0604020202020204"/>
              <a:ea typeface="Arial" panose="020B0604020202020204"/>
              <a:cs typeface="Arial" panose="020B0604020202020204"/>
            </a:endParaRPr>
          </a:p>
          <a:p>
            <a:pPr marL="78740" algn="l" rtl="0" eaLnBrk="0">
              <a:lnSpc>
                <a:spcPct val="75000"/>
              </a:lnSpc>
              <a:spcBef>
                <a:spcPts val="825"/>
              </a:spcBef>
            </a:pPr>
            <a:r>
              <a:rPr sz="900" kern="0" spc="-20" dirty="0">
                <a:solidFill>
                  <a:srgbClr val="231F20">
                    <a:alpha val="100000"/>
                  </a:srgbClr>
                </a:solidFill>
                <a:latin typeface="Arial" panose="020B0604020202020204"/>
                <a:ea typeface="Arial" panose="020B0604020202020204"/>
                <a:cs typeface="Arial" panose="020B0604020202020204"/>
              </a:rPr>
              <a:t>dB</a:t>
            </a:r>
            <a:endParaRPr sz="900" dirty="0">
              <a:latin typeface="Arial" panose="020B0604020202020204"/>
              <a:ea typeface="Arial" panose="020B0604020202020204"/>
              <a:cs typeface="Arial" panose="020B0604020202020204"/>
            </a:endParaRPr>
          </a:p>
          <a:p>
            <a:pPr algn="l" rtl="0" eaLnBrk="0">
              <a:lnSpc>
                <a:spcPct val="106000"/>
              </a:lnSpc>
            </a:pPr>
            <a:endParaRPr sz="1000" dirty="0">
              <a:latin typeface="Arial" panose="020B0604020202020204"/>
              <a:ea typeface="Arial" panose="020B0604020202020204"/>
              <a:cs typeface="Arial" panose="020B0604020202020204"/>
            </a:endParaRPr>
          </a:p>
          <a:p>
            <a:pPr algn="l" rtl="0" eaLnBrk="0">
              <a:lnSpc>
                <a:spcPct val="106000"/>
              </a:lnSpc>
            </a:pPr>
            <a:endParaRPr sz="1000" dirty="0">
              <a:latin typeface="Arial" panose="020B0604020202020204"/>
              <a:ea typeface="Arial" panose="020B0604020202020204"/>
              <a:cs typeface="Arial" panose="020B0604020202020204"/>
            </a:endParaRPr>
          </a:p>
          <a:p>
            <a:pPr marL="24765" algn="l" rtl="0" eaLnBrk="0">
              <a:lnSpc>
                <a:spcPct val="76000"/>
              </a:lnSpc>
              <a:spcBef>
                <a:spcPts val="270"/>
              </a:spcBef>
            </a:pPr>
            <a:r>
              <a:rPr sz="900" kern="0" spc="-10" dirty="0">
                <a:solidFill>
                  <a:srgbClr val="231F20">
                    <a:alpha val="100000"/>
                  </a:srgbClr>
                </a:solidFill>
                <a:latin typeface="Arial" panose="020B0604020202020204"/>
                <a:ea typeface="Arial" panose="020B0604020202020204"/>
                <a:cs typeface="Arial" panose="020B0604020202020204"/>
              </a:rPr>
              <a:t>VDC</a:t>
            </a:r>
            <a:endParaRPr sz="900" dirty="0">
              <a:latin typeface="Arial" panose="020B0604020202020204"/>
              <a:ea typeface="Arial" panose="020B0604020202020204"/>
              <a:cs typeface="Arial" panose="020B0604020202020204"/>
            </a:endParaRPr>
          </a:p>
          <a:p>
            <a:pPr marL="113030" algn="l" rtl="0" eaLnBrk="0">
              <a:lnSpc>
                <a:spcPct val="76000"/>
              </a:lnSpc>
              <a:spcBef>
                <a:spcPts val="1060"/>
              </a:spcBef>
            </a:pPr>
            <a:r>
              <a:rPr sz="900" kern="0" spc="-20" dirty="0">
                <a:solidFill>
                  <a:srgbClr val="231F20">
                    <a:alpha val="100000"/>
                  </a:srgbClr>
                </a:solidFill>
                <a:latin typeface="Arial" panose="020B0604020202020204"/>
                <a:ea typeface="Arial" panose="020B0604020202020204"/>
                <a:cs typeface="Arial" panose="020B0604020202020204"/>
              </a:rPr>
              <a:t>Ω</a:t>
            </a:r>
            <a:endParaRPr sz="900" dirty="0">
              <a:latin typeface="Arial" panose="020B0604020202020204"/>
              <a:ea typeface="Arial" panose="020B0604020202020204"/>
              <a:cs typeface="Arial" panose="020B0604020202020204"/>
            </a:endParaRPr>
          </a:p>
          <a:p>
            <a:pPr algn="l" rtl="0" eaLnBrk="0">
              <a:lnSpc>
                <a:spcPct val="113000"/>
              </a:lnSpc>
            </a:pPr>
            <a:endParaRPr sz="600" dirty="0">
              <a:latin typeface="Arial" panose="020B0604020202020204"/>
              <a:ea typeface="Arial" panose="020B0604020202020204"/>
              <a:cs typeface="Arial" panose="020B0604020202020204"/>
            </a:endParaRPr>
          </a:p>
          <a:p>
            <a:pPr marL="107315" algn="l" rtl="0" eaLnBrk="0">
              <a:lnSpc>
                <a:spcPct val="75000"/>
              </a:lnSpc>
              <a:spcBef>
                <a:spcPts val="0"/>
              </a:spcBef>
            </a:pPr>
            <a:r>
              <a:rPr sz="900" kern="0" spc="-10" dirty="0">
                <a:solidFill>
                  <a:srgbClr val="231F20">
                    <a:alpha val="100000"/>
                  </a:srgbClr>
                </a:solidFill>
                <a:latin typeface="Arial" panose="020B0604020202020204"/>
                <a:ea typeface="Arial" panose="020B0604020202020204"/>
                <a:cs typeface="Arial" panose="020B0604020202020204"/>
              </a:rPr>
              <a:t>A</a:t>
            </a:r>
            <a:endParaRPr sz="900" dirty="0">
              <a:latin typeface="Arial" panose="020B0604020202020204"/>
              <a:ea typeface="Arial" panose="020B0604020202020204"/>
              <a:cs typeface="Arial" panose="020B0604020202020204"/>
            </a:endParaRPr>
          </a:p>
        </p:txBody>
      </p:sp>
      <p:sp>
        <p:nvSpPr>
          <p:cNvPr id="1098" name="textbox 1098"/>
          <p:cNvSpPr/>
          <p:nvPr/>
        </p:nvSpPr>
        <p:spPr>
          <a:xfrm>
            <a:off x="6428454" y="6866881"/>
            <a:ext cx="283209" cy="995680"/>
          </a:xfrm>
          <a:prstGeom prst="rect">
            <a:avLst/>
          </a:prstGeom>
          <a:noFill/>
          <a:ln w="0" cap="flat">
            <a:noFill/>
            <a:prstDash val="solid"/>
            <a:miter lim="0"/>
          </a:ln>
        </p:spPr>
        <p:txBody>
          <a:bodyPr vert="horz" wrap="square" lIns="0" tIns="0" rIns="0" bIns="0"/>
          <a:p>
            <a:pPr algn="l" rtl="0" eaLnBrk="0">
              <a:lnSpc>
                <a:spcPct val="85000"/>
              </a:lnSpc>
            </a:pPr>
            <a:endParaRPr sz="100" dirty="0">
              <a:latin typeface="Arial" panose="020B0604020202020204"/>
              <a:ea typeface="Arial" panose="020B0604020202020204"/>
              <a:cs typeface="Arial" panose="020B0604020202020204"/>
            </a:endParaRPr>
          </a:p>
          <a:p>
            <a:pPr marL="12700" algn="l" rtl="0" eaLnBrk="0">
              <a:lnSpc>
                <a:spcPct val="75000"/>
              </a:lnSpc>
            </a:pPr>
            <a:r>
              <a:rPr sz="900" kern="0" spc="-20" dirty="0">
                <a:solidFill>
                  <a:srgbClr val="FFFFFF">
                    <a:alpha val="100000"/>
                  </a:srgbClr>
                </a:solidFill>
                <a:latin typeface="Arial" panose="020B0604020202020204"/>
                <a:ea typeface="Arial" panose="020B0604020202020204"/>
                <a:cs typeface="Arial" panose="020B0604020202020204"/>
              </a:rPr>
              <a:t>UNIT</a:t>
            </a:r>
            <a:endParaRPr sz="900" dirty="0">
              <a:latin typeface="Arial" panose="020B0604020202020204"/>
              <a:ea typeface="Arial" panose="020B0604020202020204"/>
              <a:cs typeface="Arial" panose="020B0604020202020204"/>
            </a:endParaRPr>
          </a:p>
          <a:p>
            <a:pPr marL="45720" algn="l" rtl="0" eaLnBrk="0">
              <a:lnSpc>
                <a:spcPts val="620"/>
              </a:lnSpc>
              <a:spcBef>
                <a:spcPts val="615"/>
              </a:spcBef>
            </a:pPr>
            <a:r>
              <a:rPr sz="900" kern="0" spc="-30" dirty="0">
                <a:solidFill>
                  <a:srgbClr val="231F20">
                    <a:alpha val="100000"/>
                  </a:srgbClr>
                </a:solidFill>
                <a:latin typeface="HarmonyOS Sans SC" panose="00000500000000000000" charset="-122"/>
                <a:ea typeface="HarmonyOS Sans SC" panose="00000500000000000000" charset="-122"/>
                <a:cs typeface="HarmonyOS Sans SC" panose="00000500000000000000" charset="-122"/>
              </a:rPr>
              <a:t>mm</a:t>
            </a:r>
            <a:endParaRPr sz="900" dirty="0">
              <a:latin typeface="HarmonyOS Sans SC" panose="00000500000000000000" charset="-122"/>
              <a:ea typeface="HarmonyOS Sans SC" panose="00000500000000000000" charset="-122"/>
              <a:cs typeface="HarmonyOS Sans SC" panose="00000500000000000000" charset="-122"/>
            </a:endParaRPr>
          </a:p>
          <a:p>
            <a:pPr marL="85725" algn="l" rtl="0" eaLnBrk="0">
              <a:lnSpc>
                <a:spcPts val="410"/>
              </a:lnSpc>
              <a:spcBef>
                <a:spcPts val="875"/>
              </a:spcBef>
            </a:pPr>
            <a:r>
              <a:rPr sz="900" kern="0" spc="-20" dirty="0">
                <a:solidFill>
                  <a:srgbClr val="231F20">
                    <a:alpha val="100000"/>
                  </a:srgbClr>
                </a:solidFill>
                <a:latin typeface="HarmonyOS Sans SC" panose="00000500000000000000" charset="-122"/>
                <a:ea typeface="HarmonyOS Sans SC" panose="00000500000000000000" charset="-122"/>
                <a:cs typeface="HarmonyOS Sans SC" panose="00000500000000000000" charset="-122"/>
              </a:rPr>
              <a:t>--</a:t>
            </a:r>
            <a:endParaRPr sz="900" dirty="0">
              <a:latin typeface="HarmonyOS Sans SC" panose="00000500000000000000" charset="-122"/>
              <a:ea typeface="HarmonyOS Sans SC" panose="00000500000000000000" charset="-122"/>
              <a:cs typeface="HarmonyOS Sans SC" panose="00000500000000000000" charset="-122"/>
            </a:endParaRPr>
          </a:p>
          <a:p>
            <a:pPr marL="85725" algn="l" rtl="0" eaLnBrk="0">
              <a:lnSpc>
                <a:spcPts val="410"/>
              </a:lnSpc>
              <a:spcBef>
                <a:spcPts val="1080"/>
              </a:spcBef>
            </a:pPr>
            <a:r>
              <a:rPr sz="900" kern="0" spc="-20" dirty="0">
                <a:solidFill>
                  <a:srgbClr val="231F20">
                    <a:alpha val="100000"/>
                  </a:srgbClr>
                </a:solidFill>
                <a:latin typeface="HarmonyOS Sans SC" panose="00000500000000000000" charset="-122"/>
                <a:ea typeface="HarmonyOS Sans SC" panose="00000500000000000000" charset="-122"/>
                <a:cs typeface="HarmonyOS Sans SC" panose="00000500000000000000" charset="-122"/>
              </a:rPr>
              <a:t>--</a:t>
            </a:r>
            <a:endParaRPr sz="900" dirty="0">
              <a:latin typeface="HarmonyOS Sans SC" panose="00000500000000000000" charset="-122"/>
              <a:ea typeface="HarmonyOS Sans SC" panose="00000500000000000000" charset="-122"/>
              <a:cs typeface="HarmonyOS Sans SC" panose="00000500000000000000" charset="-122"/>
            </a:endParaRPr>
          </a:p>
          <a:p>
            <a:pPr marL="85725" algn="l" rtl="0" eaLnBrk="0">
              <a:lnSpc>
                <a:spcPts val="410"/>
              </a:lnSpc>
              <a:spcBef>
                <a:spcPts val="885"/>
              </a:spcBef>
            </a:pPr>
            <a:r>
              <a:rPr sz="900" kern="0" spc="-20" dirty="0">
                <a:solidFill>
                  <a:srgbClr val="231F20">
                    <a:alpha val="100000"/>
                  </a:srgbClr>
                </a:solidFill>
                <a:latin typeface="HarmonyOS Sans SC" panose="00000500000000000000" charset="-122"/>
                <a:ea typeface="HarmonyOS Sans SC" panose="00000500000000000000" charset="-122"/>
                <a:cs typeface="HarmonyOS Sans SC" panose="00000500000000000000" charset="-122"/>
              </a:rPr>
              <a:t>--</a:t>
            </a:r>
            <a:endParaRPr sz="900" dirty="0">
              <a:latin typeface="HarmonyOS Sans SC" panose="00000500000000000000" charset="-122"/>
              <a:ea typeface="HarmonyOS Sans SC" panose="00000500000000000000" charset="-122"/>
              <a:cs typeface="HarmonyOS Sans SC" panose="00000500000000000000" charset="-122"/>
            </a:endParaRPr>
          </a:p>
          <a:p>
            <a:pPr algn="l" rtl="0" eaLnBrk="0">
              <a:lnSpc>
                <a:spcPct val="137000"/>
              </a:lnSpc>
            </a:pPr>
            <a:endParaRPr sz="200" dirty="0">
              <a:latin typeface="Arial" panose="020B0604020202020204"/>
              <a:ea typeface="Arial" panose="020B0604020202020204"/>
              <a:cs typeface="Arial" panose="020B0604020202020204"/>
            </a:endParaRPr>
          </a:p>
          <a:p>
            <a:pPr marL="83185" algn="l" rtl="0" eaLnBrk="0">
              <a:lnSpc>
                <a:spcPts val="1195"/>
              </a:lnSpc>
              <a:spcBef>
                <a:spcPts val="0"/>
              </a:spcBef>
            </a:pPr>
            <a:r>
              <a:rPr sz="900" kern="0" spc="-30" dirty="0">
                <a:solidFill>
                  <a:srgbClr val="231F20">
                    <a:alpha val="100000"/>
                  </a:srgbClr>
                </a:solidFill>
                <a:latin typeface="HarmonyOS Sans SC" panose="00000500000000000000" charset="-122"/>
                <a:ea typeface="HarmonyOS Sans SC" panose="00000500000000000000" charset="-122"/>
                <a:cs typeface="HarmonyOS Sans SC" panose="00000500000000000000" charset="-122"/>
              </a:rPr>
              <a:t>kg</a:t>
            </a:r>
            <a:endParaRPr sz="900" dirty="0">
              <a:latin typeface="HarmonyOS Sans SC" panose="00000500000000000000" charset="-122"/>
              <a:ea typeface="HarmonyOS Sans SC" panose="00000500000000000000" charset="-122"/>
              <a:cs typeface="HarmonyOS Sans SC" panose="00000500000000000000" charset="-122"/>
            </a:endParaRPr>
          </a:p>
        </p:txBody>
      </p:sp>
      <p:sp>
        <p:nvSpPr>
          <p:cNvPr id="1100" name="textbox 1100"/>
          <p:cNvSpPr/>
          <p:nvPr/>
        </p:nvSpPr>
        <p:spPr>
          <a:xfrm>
            <a:off x="4134124" y="1463999"/>
            <a:ext cx="1649729" cy="147954"/>
          </a:xfrm>
          <a:prstGeom prst="rect">
            <a:avLst/>
          </a:prstGeom>
          <a:noFill/>
          <a:ln w="0" cap="flat">
            <a:noFill/>
            <a:prstDash val="solid"/>
            <a:miter lim="0"/>
          </a:ln>
        </p:spPr>
        <p:txBody>
          <a:bodyPr vert="horz" wrap="square" lIns="0" tIns="0" rIns="0" bIns="0"/>
          <a:p>
            <a:pPr algn="l" rtl="0" eaLnBrk="0">
              <a:lnSpc>
                <a:spcPct val="84000"/>
              </a:lnSpc>
            </a:pPr>
            <a:endParaRPr sz="100" dirty="0">
              <a:latin typeface="Arial" panose="020B0604020202020204"/>
              <a:ea typeface="Arial" panose="020B0604020202020204"/>
              <a:cs typeface="Arial" panose="020B0604020202020204"/>
            </a:endParaRPr>
          </a:p>
          <a:p>
            <a:pPr marL="12700" algn="l" rtl="0" eaLnBrk="0">
              <a:lnSpc>
                <a:spcPct val="80000"/>
              </a:lnSpc>
            </a:pPr>
            <a:r>
              <a:rPr sz="1000" kern="0" spc="10" dirty="0">
                <a:solidFill>
                  <a:srgbClr val="202C4B">
                    <a:alpha val="100000"/>
                  </a:srgbClr>
                </a:solidFill>
                <a:latin typeface="Arial" panose="020B0604020202020204"/>
                <a:ea typeface="Arial" panose="020B0604020202020204"/>
                <a:cs typeface="Arial" panose="020B0604020202020204"/>
              </a:rPr>
              <a:t>Output</a:t>
            </a:r>
            <a:r>
              <a:rPr sz="1000" kern="0" spc="110" dirty="0">
                <a:solidFill>
                  <a:srgbClr val="202C4B">
                    <a:alpha val="100000"/>
                  </a:srgbClr>
                </a:solidFill>
                <a:latin typeface="Arial" panose="020B0604020202020204"/>
                <a:ea typeface="Arial" panose="020B0604020202020204"/>
                <a:cs typeface="Arial" panose="020B0604020202020204"/>
              </a:rPr>
              <a:t> </a:t>
            </a:r>
            <a:r>
              <a:rPr sz="1000" kern="0" spc="10" dirty="0">
                <a:solidFill>
                  <a:srgbClr val="202C4B">
                    <a:alpha val="100000"/>
                  </a:srgbClr>
                </a:solidFill>
                <a:latin typeface="Arial" panose="020B0604020202020204"/>
                <a:ea typeface="Arial" panose="020B0604020202020204"/>
                <a:cs typeface="Arial" panose="020B0604020202020204"/>
              </a:rPr>
              <a:t>Power Curve Graph:</a:t>
            </a:r>
            <a:endParaRPr sz="1000" dirty="0">
              <a:latin typeface="Arial" panose="020B0604020202020204"/>
              <a:ea typeface="Arial" panose="020B0604020202020204"/>
              <a:cs typeface="Arial" panose="020B0604020202020204"/>
            </a:endParaRPr>
          </a:p>
        </p:txBody>
      </p:sp>
      <p:sp>
        <p:nvSpPr>
          <p:cNvPr id="1102" name="textbox 1102"/>
          <p:cNvSpPr/>
          <p:nvPr/>
        </p:nvSpPr>
        <p:spPr>
          <a:xfrm>
            <a:off x="596377" y="6630916"/>
            <a:ext cx="1262380" cy="165735"/>
          </a:xfrm>
          <a:prstGeom prst="rect">
            <a:avLst/>
          </a:prstGeom>
          <a:noFill/>
          <a:ln w="0" cap="flat">
            <a:noFill/>
            <a:prstDash val="solid"/>
            <a:miter lim="0"/>
          </a:ln>
        </p:spPr>
        <p:txBody>
          <a:bodyPr vert="horz" wrap="square" lIns="0" tIns="0" rIns="0" bIns="0"/>
          <a:p>
            <a:pPr algn="l" rtl="0" eaLnBrk="0">
              <a:lnSpc>
                <a:spcPct val="89000"/>
              </a:lnSpc>
            </a:pPr>
            <a:endParaRPr sz="100" dirty="0">
              <a:latin typeface="Arial" panose="020B0604020202020204"/>
              <a:ea typeface="Arial" panose="020B0604020202020204"/>
              <a:cs typeface="Arial" panose="020B0604020202020204"/>
            </a:endParaRPr>
          </a:p>
          <a:p>
            <a:pPr marL="12700" algn="l" rtl="0" eaLnBrk="0">
              <a:lnSpc>
                <a:spcPct val="76000"/>
              </a:lnSpc>
            </a:pPr>
            <a:r>
              <a:rPr sz="1200" kern="0" spc="-20" dirty="0">
                <a:solidFill>
                  <a:srgbClr val="21294D">
                    <a:alpha val="100000"/>
                  </a:srgbClr>
                </a:solidFill>
                <a:latin typeface="Arial" panose="020B0604020202020204"/>
                <a:ea typeface="Arial" panose="020B0604020202020204"/>
                <a:cs typeface="Arial" panose="020B0604020202020204"/>
              </a:rPr>
              <a:t>1.2</a:t>
            </a:r>
            <a:r>
              <a:rPr sz="1200" kern="0" spc="120" dirty="0">
                <a:solidFill>
                  <a:srgbClr val="21294D">
                    <a:alpha val="100000"/>
                  </a:srgbClr>
                </a:solidFill>
                <a:latin typeface="Arial" panose="020B0604020202020204"/>
                <a:ea typeface="Arial" panose="020B0604020202020204"/>
                <a:cs typeface="Arial" panose="020B0604020202020204"/>
              </a:rPr>
              <a:t> </a:t>
            </a:r>
            <a:r>
              <a:rPr sz="1200" kern="0" spc="-20" dirty="0">
                <a:solidFill>
                  <a:srgbClr val="21294D">
                    <a:alpha val="100000"/>
                  </a:srgbClr>
                </a:solidFill>
                <a:latin typeface="Arial" panose="020B0604020202020204"/>
                <a:ea typeface="Arial" panose="020B0604020202020204"/>
                <a:cs typeface="Arial" panose="020B0604020202020204"/>
              </a:rPr>
              <a:t>MECHANICAL</a:t>
            </a:r>
            <a:endParaRPr sz="1200" dirty="0">
              <a:latin typeface="Arial" panose="020B0604020202020204"/>
              <a:ea typeface="Arial" panose="020B0604020202020204"/>
              <a:cs typeface="Arial" panose="020B0604020202020204"/>
            </a:endParaRPr>
          </a:p>
        </p:txBody>
      </p:sp>
      <p:sp>
        <p:nvSpPr>
          <p:cNvPr id="1112" name="textbox 1112"/>
          <p:cNvSpPr/>
          <p:nvPr/>
        </p:nvSpPr>
        <p:spPr>
          <a:xfrm>
            <a:off x="5250283" y="8414043"/>
            <a:ext cx="264795" cy="303529"/>
          </a:xfrm>
          <a:prstGeom prst="rect">
            <a:avLst/>
          </a:prstGeom>
          <a:noFill/>
          <a:ln w="0" cap="flat">
            <a:noFill/>
            <a:prstDash val="solid"/>
            <a:miter lim="0"/>
          </a:ln>
        </p:spPr>
        <p:txBody>
          <a:bodyPr vert="horz" wrap="square" lIns="0" tIns="0" rIns="0" bIns="0"/>
          <a:p>
            <a:pPr algn="l" rtl="0" eaLnBrk="0">
              <a:lnSpc>
                <a:spcPct val="86000"/>
              </a:lnSpc>
            </a:pPr>
            <a:endParaRPr sz="100" dirty="0">
              <a:latin typeface="Arial" panose="020B0604020202020204"/>
              <a:ea typeface="Arial" panose="020B0604020202020204"/>
              <a:cs typeface="Arial" panose="020B0604020202020204"/>
            </a:endParaRPr>
          </a:p>
          <a:p>
            <a:pPr marL="12700" algn="l" rtl="0" eaLnBrk="0">
              <a:lnSpc>
                <a:spcPct val="75000"/>
              </a:lnSpc>
            </a:pPr>
            <a:r>
              <a:rPr sz="900" kern="0" spc="-20" dirty="0">
                <a:solidFill>
                  <a:srgbClr val="FFFFFF">
                    <a:alpha val="100000"/>
                  </a:srgbClr>
                </a:solidFill>
                <a:latin typeface="Arial" panose="020B0604020202020204"/>
                <a:ea typeface="Arial" panose="020B0604020202020204"/>
                <a:cs typeface="Arial" panose="020B0604020202020204"/>
              </a:rPr>
              <a:t>MAX</a:t>
            </a:r>
            <a:endParaRPr sz="900" dirty="0">
              <a:latin typeface="Arial" panose="020B0604020202020204"/>
              <a:ea typeface="Arial" panose="020B0604020202020204"/>
              <a:cs typeface="Arial" panose="020B0604020202020204"/>
            </a:endParaRPr>
          </a:p>
          <a:p>
            <a:pPr marL="20320" algn="l" rtl="0" eaLnBrk="0">
              <a:lnSpc>
                <a:spcPts val="1230"/>
              </a:lnSpc>
              <a:spcBef>
                <a:spcPts val="150"/>
              </a:spcBef>
            </a:pPr>
            <a:r>
              <a:rPr sz="900" kern="0" spc="-20" dirty="0">
                <a:solidFill>
                  <a:srgbClr val="231F20">
                    <a:alpha val="100000"/>
                  </a:srgbClr>
                </a:solidFill>
                <a:latin typeface="Arial" panose="020B0604020202020204"/>
                <a:ea typeface="Arial" panose="020B0604020202020204"/>
                <a:cs typeface="Arial" panose="020B0604020202020204"/>
              </a:rPr>
              <a:t>+60</a:t>
            </a:r>
            <a:endParaRPr sz="900" dirty="0">
              <a:latin typeface="Arial" panose="020B0604020202020204"/>
              <a:ea typeface="Arial" panose="020B0604020202020204"/>
              <a:cs typeface="Arial" panose="020B0604020202020204"/>
            </a:endParaRPr>
          </a:p>
        </p:txBody>
      </p:sp>
      <p:sp>
        <p:nvSpPr>
          <p:cNvPr id="1114" name="textbox 1114"/>
          <p:cNvSpPr/>
          <p:nvPr/>
        </p:nvSpPr>
        <p:spPr>
          <a:xfrm>
            <a:off x="3282265" y="8402042"/>
            <a:ext cx="226695" cy="315595"/>
          </a:xfrm>
          <a:prstGeom prst="rect">
            <a:avLst/>
          </a:prstGeom>
          <a:noFill/>
          <a:ln w="0" cap="flat">
            <a:noFill/>
            <a:prstDash val="solid"/>
            <a:miter lim="0"/>
          </a:ln>
        </p:spPr>
        <p:txBody>
          <a:bodyPr vert="horz" wrap="square" lIns="0" tIns="0" rIns="0" bIns="0"/>
          <a:p>
            <a:pPr algn="l" rtl="0" eaLnBrk="0">
              <a:lnSpc>
                <a:spcPct val="86000"/>
              </a:lnSpc>
            </a:pPr>
            <a:endParaRPr sz="100" dirty="0">
              <a:latin typeface="Arial" panose="020B0604020202020204"/>
              <a:ea typeface="Arial" panose="020B0604020202020204"/>
              <a:cs typeface="Arial" panose="020B0604020202020204"/>
            </a:endParaRPr>
          </a:p>
          <a:p>
            <a:pPr marL="12700" algn="l" rtl="0" eaLnBrk="0">
              <a:lnSpc>
                <a:spcPct val="75000"/>
              </a:lnSpc>
            </a:pPr>
            <a:r>
              <a:rPr sz="900" kern="0" spc="-20" dirty="0">
                <a:solidFill>
                  <a:srgbClr val="FFFFFF">
                    <a:alpha val="100000"/>
                  </a:srgbClr>
                </a:solidFill>
                <a:latin typeface="Arial" panose="020B0604020202020204"/>
                <a:ea typeface="Arial" panose="020B0604020202020204"/>
                <a:cs typeface="Arial" panose="020B0604020202020204"/>
              </a:rPr>
              <a:t>MIN</a:t>
            </a:r>
            <a:endParaRPr sz="900" dirty="0">
              <a:latin typeface="Arial" panose="020B0604020202020204"/>
              <a:ea typeface="Arial" panose="020B0604020202020204"/>
              <a:cs typeface="Arial" panose="020B0604020202020204"/>
            </a:endParaRPr>
          </a:p>
          <a:p>
            <a:pPr marL="15875" algn="l" rtl="0" eaLnBrk="0">
              <a:lnSpc>
                <a:spcPts val="1230"/>
              </a:lnSpc>
              <a:spcBef>
                <a:spcPts val="240"/>
              </a:spcBef>
            </a:pPr>
            <a:r>
              <a:rPr sz="900" kern="0" spc="-10" dirty="0">
                <a:solidFill>
                  <a:srgbClr val="231F20">
                    <a:alpha val="100000"/>
                  </a:srgbClr>
                </a:solidFill>
                <a:latin typeface="Arial" panose="020B0604020202020204"/>
                <a:ea typeface="Arial" panose="020B0604020202020204"/>
                <a:cs typeface="Arial" panose="020B0604020202020204"/>
              </a:rPr>
              <a:t>-20</a:t>
            </a:r>
            <a:endParaRPr sz="900" dirty="0">
              <a:latin typeface="Arial" panose="020B0604020202020204"/>
              <a:ea typeface="Arial" panose="020B0604020202020204"/>
              <a:cs typeface="Arial" panose="020B0604020202020204"/>
            </a:endParaRPr>
          </a:p>
        </p:txBody>
      </p:sp>
      <p:pic>
        <p:nvPicPr>
          <p:cNvPr id="1124" name="picture 1124"/>
          <p:cNvPicPr>
            <a:picLocks noChangeAspect="1"/>
          </p:cNvPicPr>
          <p:nvPr/>
        </p:nvPicPr>
        <p:blipFill>
          <a:blip r:embed="rId8"/>
          <a:stretch>
            <a:fillRect/>
          </a:stretch>
        </p:blipFill>
        <p:spPr>
          <a:xfrm rot="21600000">
            <a:off x="6161557" y="6892163"/>
            <a:ext cx="10705" cy="981392"/>
          </a:xfrm>
          <a:prstGeom prst="rect">
            <a:avLst/>
          </a:prstGeom>
        </p:spPr>
      </p:pic>
      <p:pic>
        <p:nvPicPr>
          <p:cNvPr id="1128" name="picture 1128"/>
          <p:cNvPicPr>
            <a:picLocks noChangeAspect="1"/>
          </p:cNvPicPr>
          <p:nvPr/>
        </p:nvPicPr>
        <p:blipFill>
          <a:blip r:embed="rId9"/>
          <a:stretch>
            <a:fillRect/>
          </a:stretch>
        </p:blipFill>
        <p:spPr>
          <a:xfrm rot="21600000">
            <a:off x="2419654" y="6892163"/>
            <a:ext cx="8039" cy="977328"/>
          </a:xfrm>
          <a:prstGeom prst="rect">
            <a:avLst/>
          </a:prstGeom>
        </p:spPr>
      </p:pic>
      <p:pic>
        <p:nvPicPr>
          <p:cNvPr id="736" name="picture 736"/>
          <p:cNvPicPr>
            <a:picLocks noChangeAspect="1"/>
          </p:cNvPicPr>
          <p:nvPr/>
        </p:nvPicPr>
        <p:blipFill>
          <a:blip r:embed="rId10"/>
          <a:stretch>
            <a:fillRect/>
          </a:stretch>
        </p:blipFill>
        <p:spPr>
          <a:xfrm rot="21600000">
            <a:off x="192238" y="539985"/>
            <a:ext cx="7094709" cy="6596"/>
          </a:xfrm>
          <a:prstGeom prst="rect">
            <a:avLst/>
          </a:prstGeom>
        </p:spPr>
      </p:pic>
      <p:pic>
        <p:nvPicPr>
          <p:cNvPr id="670" name="picture 670"/>
          <p:cNvPicPr>
            <a:picLocks noChangeAspect="1"/>
          </p:cNvPicPr>
          <p:nvPr/>
        </p:nvPicPr>
        <p:blipFill>
          <a:blip r:embed="rId11"/>
          <a:stretch>
            <a:fillRect/>
          </a:stretch>
        </p:blipFill>
        <p:spPr>
          <a:xfrm rot="21600000">
            <a:off x="263985" y="9719952"/>
            <a:ext cx="7094709" cy="10501"/>
          </a:xfrm>
          <a:prstGeom prst="rect">
            <a:avLst/>
          </a:prstGeom>
        </p:spPr>
      </p:pic>
      <p:sp>
        <p:nvSpPr>
          <p:cNvPr id="2" name="文本框 1"/>
          <p:cNvSpPr txBox="1"/>
          <p:nvPr/>
        </p:nvSpPr>
        <p:spPr>
          <a:xfrm>
            <a:off x="577215" y="9781858"/>
            <a:ext cx="5080000" cy="275590"/>
          </a:xfrm>
          <a:prstGeom prst="rect">
            <a:avLst/>
          </a:prstGeom>
        </p:spPr>
        <p:txBody>
          <a:bodyPr>
            <a:spAutoFit/>
          </a:bodyPr>
          <a:p>
            <a:pPr algn="ctr"/>
            <a:r>
              <a:rPr lang="zh-CN" altLang="en-US" sz="1200" b="1">
                <a:solidFill>
                  <a:schemeClr val="tx1"/>
                </a:solidFill>
                <a:latin typeface="微软雅黑" panose="020B0503020204020204" charset="-122"/>
                <a:ea typeface="微软雅黑" panose="020B0503020204020204" charset="-122"/>
              </a:rPr>
              <a:t>南京市雨花区软件大道</a:t>
            </a:r>
            <a:r>
              <a:rPr lang="en-US" altLang="zh-CN" sz="1200" b="1">
                <a:solidFill>
                  <a:schemeClr val="tx1"/>
                </a:solidFill>
                <a:latin typeface="微软雅黑" panose="020B0503020204020204" charset="-122"/>
                <a:ea typeface="微软雅黑" panose="020B0503020204020204" charset="-122"/>
              </a:rPr>
              <a:t>180</a:t>
            </a:r>
            <a:r>
              <a:rPr lang="zh-CN" altLang="en-US" sz="1200" b="1">
                <a:solidFill>
                  <a:schemeClr val="tx1"/>
                </a:solidFill>
                <a:latin typeface="微软雅黑" panose="020B0503020204020204" charset="-122"/>
                <a:ea typeface="微软雅黑" panose="020B0503020204020204" charset="-122"/>
              </a:rPr>
              <a:t>号大数据产业基地</a:t>
            </a:r>
            <a:r>
              <a:rPr lang="en-US" altLang="zh-CN" sz="1200" b="1">
                <a:solidFill>
                  <a:schemeClr val="tx1"/>
                </a:solidFill>
                <a:latin typeface="微软雅黑" panose="020B0503020204020204" charset="-122"/>
                <a:ea typeface="微软雅黑" panose="020B0503020204020204" charset="-122"/>
              </a:rPr>
              <a:t>2</a:t>
            </a:r>
            <a:r>
              <a:rPr lang="zh-CN" altLang="en-US" sz="1200" b="1">
                <a:solidFill>
                  <a:schemeClr val="tx1"/>
                </a:solidFill>
                <a:latin typeface="微软雅黑" panose="020B0503020204020204" charset="-122"/>
                <a:ea typeface="微软雅黑" panose="020B0503020204020204" charset="-122"/>
              </a:rPr>
              <a:t>栋</a:t>
            </a:r>
            <a:endParaRPr lang="zh-CN" altLang="en-US" sz="1200" b="1">
              <a:solidFill>
                <a:schemeClr val="tx1"/>
              </a:solidFill>
              <a:latin typeface="微软雅黑" panose="020B0503020204020204" charset="-122"/>
              <a:ea typeface="微软雅黑" panose="020B0503020204020204" charset="-122"/>
            </a:endParaRPr>
          </a:p>
        </p:txBody>
      </p:sp>
      <p:pic>
        <p:nvPicPr>
          <p:cNvPr id="4" name="图片 3" descr="定位标志"/>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1160145" y="9782175"/>
            <a:ext cx="204470" cy="204470"/>
          </a:xfrm>
          <a:prstGeom prst="rect">
            <a:avLst/>
          </a:prstGeom>
        </p:spPr>
      </p:pic>
      <p:pic>
        <p:nvPicPr>
          <p:cNvPr id="5" name="图片 4" descr="电话"/>
          <p:cNvPicPr>
            <a:picLocks noChangeAspect="1"/>
          </p:cNvPicPr>
          <p:nvPr/>
        </p:nvPicPr>
        <p:blipFill>
          <a:blip r:embed="rId14">
            <a:extLst>
              <a:ext uri="{96DAC541-7B7A-43D3-8B79-37D633B846F1}">
                <asvg:svgBlip xmlns:asvg="http://schemas.microsoft.com/office/drawing/2016/SVG/main" r:embed="rId15"/>
              </a:ext>
            </a:extLst>
          </a:blip>
          <a:stretch>
            <a:fillRect/>
          </a:stretch>
        </p:blipFill>
        <p:spPr>
          <a:xfrm>
            <a:off x="4900930" y="9832340"/>
            <a:ext cx="186690" cy="186690"/>
          </a:xfrm>
          <a:prstGeom prst="rect">
            <a:avLst/>
          </a:prstGeom>
        </p:spPr>
      </p:pic>
      <p:sp>
        <p:nvSpPr>
          <p:cNvPr id="6" name="文本框 5"/>
          <p:cNvSpPr txBox="1"/>
          <p:nvPr/>
        </p:nvSpPr>
        <p:spPr>
          <a:xfrm>
            <a:off x="5072380" y="9782175"/>
            <a:ext cx="1979930" cy="282575"/>
          </a:xfrm>
          <a:prstGeom prst="rect">
            <a:avLst/>
          </a:prstGeom>
        </p:spPr>
        <p:txBody>
          <a:bodyPr>
            <a:noAutofit/>
          </a:bodyPr>
          <a:p>
            <a:r>
              <a:rPr lang="en-US" altLang="zh-CN" sz="1200" b="1">
                <a:solidFill>
                  <a:schemeClr val="tx1"/>
                </a:solidFill>
                <a:latin typeface="微软雅黑" panose="020B0503020204020204" charset="-122"/>
                <a:ea typeface="微软雅黑" panose="020B0503020204020204" charset="-122"/>
              </a:rPr>
              <a:t>+86-13951873509</a:t>
            </a:r>
            <a:endParaRPr lang="en-US" altLang="zh-CN" sz="1200" b="1">
              <a:solidFill>
                <a:schemeClr val="tx1"/>
              </a:solidFill>
              <a:latin typeface="微软雅黑" panose="020B0503020204020204" charset="-122"/>
              <a:ea typeface="微软雅黑" panose="020B0503020204020204" charset="-122"/>
            </a:endParaRPr>
          </a:p>
        </p:txBody>
      </p:sp>
      <p:pic>
        <p:nvPicPr>
          <p:cNvPr id="7" name="图片 6" descr="网页"/>
          <p:cNvPicPr>
            <a:picLocks noChangeAspect="1"/>
          </p:cNvPicPr>
          <p:nvPr/>
        </p:nvPicPr>
        <p:blipFill>
          <a:blip r:embed="rId16">
            <a:extLst>
              <a:ext uri="{96DAC541-7B7A-43D3-8B79-37D633B846F1}">
                <asvg:svgBlip xmlns:asvg="http://schemas.microsoft.com/office/drawing/2016/SVG/main" r:embed="rId17"/>
              </a:ext>
            </a:extLst>
          </a:blip>
          <a:stretch>
            <a:fillRect/>
          </a:stretch>
        </p:blipFill>
        <p:spPr>
          <a:xfrm>
            <a:off x="1165225" y="10027920"/>
            <a:ext cx="192405" cy="192405"/>
          </a:xfrm>
          <a:prstGeom prst="rect">
            <a:avLst/>
          </a:prstGeom>
        </p:spPr>
      </p:pic>
      <p:sp>
        <p:nvSpPr>
          <p:cNvPr id="8" name="文本框 7"/>
          <p:cNvSpPr txBox="1"/>
          <p:nvPr/>
        </p:nvSpPr>
        <p:spPr>
          <a:xfrm>
            <a:off x="1342390" y="9980613"/>
            <a:ext cx="5080000" cy="275590"/>
          </a:xfrm>
          <a:prstGeom prst="rect">
            <a:avLst/>
          </a:prstGeom>
        </p:spPr>
        <p:txBody>
          <a:bodyPr>
            <a:spAutoFit/>
          </a:bodyPr>
          <a:p>
            <a:r>
              <a:rPr lang="en-US" altLang="zh-CN" sz="1200" b="1">
                <a:solidFill>
                  <a:schemeClr val="tx1"/>
                </a:solidFill>
                <a:latin typeface="微软雅黑" panose="020B0503020204020204" charset="-122"/>
                <a:ea typeface="微软雅黑" panose="020B0503020204020204" charset="-122"/>
              </a:rPr>
              <a:t>https://www.shinewave-tech.com</a:t>
            </a:r>
            <a:endParaRPr lang="en-US" altLang="zh-CN" sz="1200" b="1">
              <a:solidFill>
                <a:schemeClr val="tx1"/>
              </a:solidFill>
              <a:latin typeface="微软雅黑" panose="020B0503020204020204" charset="-122"/>
              <a:ea typeface="微软雅黑" panose="020B0503020204020204" charset="-122"/>
            </a:endParaRPr>
          </a:p>
        </p:txBody>
      </p:sp>
      <p:pic>
        <p:nvPicPr>
          <p:cNvPr id="9" name="图片 8" descr="信息"/>
          <p:cNvPicPr>
            <a:picLocks noChangeAspect="1"/>
          </p:cNvPicPr>
          <p:nvPr/>
        </p:nvPicPr>
        <p:blipFill>
          <a:blip r:embed="rId18">
            <a:extLst>
              <a:ext uri="{96DAC541-7B7A-43D3-8B79-37D633B846F1}">
                <asvg:svgBlip xmlns:asvg="http://schemas.microsoft.com/office/drawing/2016/SVG/main" r:embed="rId19"/>
              </a:ext>
            </a:extLst>
          </a:blip>
          <a:stretch>
            <a:fillRect/>
          </a:stretch>
        </p:blipFill>
        <p:spPr>
          <a:xfrm>
            <a:off x="4202430" y="9991090"/>
            <a:ext cx="239395" cy="239395"/>
          </a:xfrm>
          <a:prstGeom prst="rect">
            <a:avLst/>
          </a:prstGeom>
        </p:spPr>
      </p:pic>
      <p:sp>
        <p:nvSpPr>
          <p:cNvPr id="10" name="文本框 9"/>
          <p:cNvSpPr txBox="1"/>
          <p:nvPr/>
        </p:nvSpPr>
        <p:spPr>
          <a:xfrm>
            <a:off x="4426585" y="9980930"/>
            <a:ext cx="2519680" cy="282575"/>
          </a:xfrm>
          <a:prstGeom prst="rect">
            <a:avLst/>
          </a:prstGeom>
        </p:spPr>
        <p:txBody>
          <a:bodyPr>
            <a:noAutofit/>
          </a:bodyPr>
          <a:p>
            <a:pPr marL="0" indent="0">
              <a:spcBef>
                <a:spcPct val="0"/>
              </a:spcBef>
              <a:spcAft>
                <a:spcPct val="0"/>
              </a:spcAft>
            </a:pPr>
            <a:r>
              <a:rPr lang="en-US" altLang="zh-CN" sz="1200" b="1" i="0">
                <a:solidFill>
                  <a:schemeClr val="tx1"/>
                </a:solidFill>
                <a:latin typeface="微软雅黑" panose="020B0503020204020204" charset="-122"/>
                <a:ea typeface="微软雅黑" panose="020B0503020204020204" charset="-122"/>
              </a:rPr>
              <a:t>info@shinewave-tech.com</a:t>
            </a:r>
            <a:endParaRPr lang="en-US" altLang="zh-CN" sz="1200" b="1" i="0">
              <a:solidFill>
                <a:schemeClr val="tx1"/>
              </a:solidFill>
              <a:latin typeface="微软雅黑" panose="020B0503020204020204" charset="-122"/>
              <a:ea typeface="微软雅黑" panose="020B0503020204020204" charset="-122"/>
            </a:endParaRPr>
          </a:p>
        </p:txBody>
      </p:sp>
      <p:pic>
        <p:nvPicPr>
          <p:cNvPr id="13" name="图片 12" descr="SWT公司logo-透明"/>
          <p:cNvPicPr>
            <a:picLocks noChangeAspect="1"/>
          </p:cNvPicPr>
          <p:nvPr/>
        </p:nvPicPr>
        <p:blipFill>
          <a:blip r:embed="rId20"/>
          <a:stretch>
            <a:fillRect/>
          </a:stretch>
        </p:blipFill>
        <p:spPr>
          <a:xfrm>
            <a:off x="281305" y="9782175"/>
            <a:ext cx="744220" cy="434975"/>
          </a:xfrm>
          <a:prstGeom prst="rect">
            <a:avLst/>
          </a:prstGeom>
        </p:spPr>
      </p:pic>
      <p:sp>
        <p:nvSpPr>
          <p:cNvPr id="22" name="文本框 21"/>
          <p:cNvSpPr txBox="1"/>
          <p:nvPr/>
        </p:nvSpPr>
        <p:spPr>
          <a:xfrm>
            <a:off x="0" y="57150"/>
            <a:ext cx="7559675" cy="460375"/>
          </a:xfrm>
          <a:prstGeom prst="rect">
            <a:avLst/>
          </a:prstGeom>
        </p:spPr>
        <p:txBody>
          <a:bodyPr wrap="square">
            <a:spAutoFit/>
          </a:bodyPr>
          <a:p>
            <a:pPr marL="0" indent="0" algn="ctr">
              <a:lnSpc>
                <a:spcPts val="1440"/>
              </a:lnSpc>
              <a:spcBef>
                <a:spcPct val="0"/>
              </a:spcBef>
              <a:spcAft>
                <a:spcPct val="0"/>
              </a:spcAft>
            </a:pPr>
            <a:r>
              <a:rPr lang="zh-CN" altLang="en-US" sz="1600" b="1">
                <a:solidFill>
                  <a:schemeClr val="tx1"/>
                </a:solidFill>
              </a:rPr>
              <a:t>本图册为代表性规格产品，如需定制，可随时联系我司业务人员。</a:t>
            </a:r>
            <a:endParaRPr lang="zh-CN" altLang="en-US" sz="1600" b="1">
              <a:solidFill>
                <a:schemeClr val="tx1"/>
              </a:solidFill>
            </a:endParaRPr>
          </a:p>
          <a:p>
            <a:pPr marL="0" indent="0" algn="ctr">
              <a:lnSpc>
                <a:spcPts val="1440"/>
              </a:lnSpc>
              <a:spcBef>
                <a:spcPct val="0"/>
              </a:spcBef>
              <a:spcAft>
                <a:spcPct val="0"/>
              </a:spcAft>
            </a:pPr>
            <a:r>
              <a:rPr lang="en-US" altLang="zh-CN" sz="1200" b="1">
                <a:solidFill>
                  <a:srgbClr val="1F2329"/>
                </a:solidFill>
              </a:rPr>
              <a:t>This catalog features representative products. For customization, please contact our sales team.</a:t>
            </a:r>
            <a:endParaRPr lang="en-US" altLang="zh-CN" sz="1200" b="1">
              <a:solidFill>
                <a:srgbClr val="1F2329"/>
              </a:solidFill>
            </a:endParaRP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1044" name="picture 1044"/>
          <p:cNvPicPr>
            <a:picLocks noChangeAspect="1"/>
          </p:cNvPicPr>
          <p:nvPr/>
        </p:nvPicPr>
        <p:blipFill>
          <a:blip r:embed="rId1"/>
          <a:stretch>
            <a:fillRect/>
          </a:stretch>
        </p:blipFill>
        <p:spPr>
          <a:xfrm rot="21600000">
            <a:off x="589939" y="852576"/>
            <a:ext cx="6370015" cy="2086495"/>
          </a:xfrm>
          <a:prstGeom prst="rect">
            <a:avLst/>
          </a:prstGeom>
        </p:spPr>
      </p:pic>
      <p:graphicFrame>
        <p:nvGraphicFramePr>
          <p:cNvPr id="1048" name="table 1048"/>
          <p:cNvGraphicFramePr>
            <a:graphicFrameLocks noGrp="1"/>
          </p:cNvGraphicFramePr>
          <p:nvPr/>
        </p:nvGraphicFramePr>
        <p:xfrm>
          <a:off x="933799" y="852589"/>
          <a:ext cx="6017893" cy="2085975"/>
        </p:xfrm>
        <a:graphic>
          <a:graphicData uri="http://schemas.openxmlformats.org/drawingml/2006/table">
            <a:tbl>
              <a:tblPr/>
              <a:tblGrid>
                <a:gridCol w="2091689"/>
                <a:gridCol w="3926204"/>
              </a:tblGrid>
              <a:tr h="2085975">
                <a:tc>
                  <a:txBody>
                    <a:bodyPr/>
                    <a:p>
                      <a:pPr algn="l" rtl="0" eaLnBrk="0">
                        <a:lnSpc>
                          <a:spcPct val="110000"/>
                        </a:lnSpc>
                      </a:pPr>
                      <a:endParaRPr sz="700" dirty="0">
                        <a:latin typeface="Arial" panose="020B0604020202020204"/>
                        <a:ea typeface="Arial" panose="020B0604020202020204"/>
                        <a:cs typeface="Arial" panose="020B0604020202020204"/>
                      </a:endParaRPr>
                    </a:p>
                    <a:p>
                      <a:pPr marL="130810" algn="l" rtl="0" eaLnBrk="0">
                        <a:lnSpc>
                          <a:spcPct val="77000"/>
                        </a:lnSpc>
                        <a:spcBef>
                          <a:spcPts val="5"/>
                        </a:spcBef>
                      </a:pPr>
                      <a:r>
                        <a:rPr sz="900" kern="0" spc="0" dirty="0">
                          <a:solidFill>
                            <a:srgbClr val="231F20">
                              <a:alpha val="100000"/>
                            </a:srgbClr>
                          </a:solidFill>
                          <a:latin typeface="Arial" panose="020B0604020202020204"/>
                          <a:ea typeface="Arial" panose="020B0604020202020204"/>
                          <a:cs typeface="Arial" panose="020B0604020202020204"/>
                        </a:rPr>
                        <a:t>AMPLIFIER CONNECTOR T</a:t>
                      </a:r>
                      <a:r>
                        <a:rPr sz="900" kern="0" spc="-10" dirty="0">
                          <a:solidFill>
                            <a:srgbClr val="231F20">
                              <a:alpha val="100000"/>
                            </a:srgbClr>
                          </a:solidFill>
                          <a:latin typeface="Arial" panose="020B0604020202020204"/>
                          <a:ea typeface="Arial" panose="020B0604020202020204"/>
                          <a:cs typeface="Arial" panose="020B0604020202020204"/>
                        </a:rPr>
                        <a:t>YPE:</a:t>
                      </a:r>
                      <a:endParaRPr sz="900" dirty="0">
                        <a:latin typeface="Arial" panose="020B0604020202020204"/>
                        <a:ea typeface="Arial" panose="020B0604020202020204"/>
                        <a:cs typeface="Arial" panose="020B0604020202020204"/>
                      </a:endParaRPr>
                    </a:p>
                    <a:p>
                      <a:pPr marL="133350" algn="l" rtl="0" eaLnBrk="0">
                        <a:lnSpc>
                          <a:spcPct val="76000"/>
                        </a:lnSpc>
                        <a:spcBef>
                          <a:spcPts val="1035"/>
                        </a:spcBef>
                      </a:pPr>
                      <a:r>
                        <a:rPr sz="900" kern="0" spc="-10" dirty="0">
                          <a:solidFill>
                            <a:srgbClr val="231F20">
                              <a:alpha val="100000"/>
                            </a:srgbClr>
                          </a:solidFill>
                          <a:latin typeface="Arial" panose="020B0604020202020204"/>
                          <a:ea typeface="Arial" panose="020B0604020202020204"/>
                          <a:cs typeface="Arial" panose="020B0604020202020204"/>
                        </a:rPr>
                        <a:t>TRIAD CABLE</a:t>
                      </a:r>
                      <a:r>
                        <a:rPr sz="900" kern="0" spc="100" dirty="0">
                          <a:solidFill>
                            <a:srgbClr val="231F20">
                              <a:alpha val="100000"/>
                            </a:srgbClr>
                          </a:solidFill>
                          <a:latin typeface="Arial" panose="020B0604020202020204"/>
                          <a:ea typeface="Arial" panose="020B0604020202020204"/>
                          <a:cs typeface="Arial" panose="020B0604020202020204"/>
                        </a:rPr>
                        <a:t> </a:t>
                      </a:r>
                      <a:r>
                        <a:rPr sz="900" kern="0" spc="-10" dirty="0">
                          <a:solidFill>
                            <a:srgbClr val="231F20">
                              <a:alpha val="100000"/>
                            </a:srgbClr>
                          </a:solidFill>
                          <a:latin typeface="Arial" panose="020B0604020202020204"/>
                          <a:ea typeface="Arial" panose="020B0604020202020204"/>
                          <a:cs typeface="Arial" panose="020B0604020202020204"/>
                        </a:rPr>
                        <a:t>PART NUMBER:</a:t>
                      </a:r>
                      <a:endParaRPr sz="900" dirty="0">
                        <a:latin typeface="Arial" panose="020B0604020202020204"/>
                        <a:ea typeface="Arial" panose="020B0604020202020204"/>
                        <a:cs typeface="Arial" panose="020B0604020202020204"/>
                      </a:endParaRPr>
                    </a:p>
                    <a:p>
                      <a:pPr marL="323215" algn="l" rtl="0" eaLnBrk="0">
                        <a:lnSpc>
                          <a:spcPct val="75000"/>
                        </a:lnSpc>
                        <a:spcBef>
                          <a:spcPts val="1100"/>
                        </a:spcBef>
                      </a:pPr>
                      <a:r>
                        <a:rPr sz="1400" kern="0" spc="-20" dirty="0">
                          <a:solidFill>
                            <a:srgbClr val="FFFFFF">
                              <a:alpha val="100000"/>
                            </a:srgbClr>
                          </a:solidFill>
                          <a:latin typeface="Arial Narrow" panose="020B0606020202030204"/>
                          <a:ea typeface="Arial Narrow" panose="020B0606020202030204"/>
                          <a:cs typeface="Arial Narrow" panose="020B0606020202030204"/>
                        </a:rPr>
                        <a:t>NUMBER</a:t>
                      </a:r>
                      <a:endParaRPr sz="1400" dirty="0">
                        <a:latin typeface="Arial Narrow" panose="020B0606020202030204"/>
                        <a:ea typeface="Arial Narrow" panose="020B0606020202030204"/>
                        <a:cs typeface="Arial Narrow" panose="020B0606020202030204"/>
                      </a:endParaRPr>
                    </a:p>
                    <a:p>
                      <a:pPr marL="368935" algn="l" rtl="0" eaLnBrk="0">
                        <a:lnSpc>
                          <a:spcPct val="76000"/>
                        </a:lnSpc>
                        <a:spcBef>
                          <a:spcPts val="1140"/>
                        </a:spcBef>
                      </a:pPr>
                      <a:r>
                        <a:rPr sz="900" kern="0" spc="-10" dirty="0">
                          <a:solidFill>
                            <a:srgbClr val="231F20">
                              <a:alpha val="100000"/>
                            </a:srgbClr>
                          </a:solidFill>
                          <a:latin typeface="Arial" panose="020B0604020202020204"/>
                          <a:ea typeface="Arial" panose="020B0604020202020204"/>
                          <a:cs typeface="Arial" panose="020B0604020202020204"/>
                        </a:rPr>
                        <a:t>1</a:t>
                      </a:r>
                      <a:endParaRPr sz="900" dirty="0">
                        <a:latin typeface="Arial" panose="020B0604020202020204"/>
                        <a:ea typeface="Arial" panose="020B0604020202020204"/>
                        <a:cs typeface="Arial" panose="020B0604020202020204"/>
                      </a:endParaRPr>
                    </a:p>
                    <a:p>
                      <a:pPr marL="359410" algn="l" rtl="0" eaLnBrk="0">
                        <a:lnSpc>
                          <a:spcPct val="76000"/>
                        </a:lnSpc>
                        <a:spcBef>
                          <a:spcPts val="1250"/>
                        </a:spcBef>
                      </a:pPr>
                      <a:r>
                        <a:rPr sz="900" kern="0" spc="-10" dirty="0">
                          <a:solidFill>
                            <a:srgbClr val="231F20">
                              <a:alpha val="100000"/>
                            </a:srgbClr>
                          </a:solidFill>
                          <a:latin typeface="Arial" panose="020B0604020202020204"/>
                          <a:ea typeface="Arial" panose="020B0604020202020204"/>
                          <a:cs typeface="Arial" panose="020B0604020202020204"/>
                        </a:rPr>
                        <a:t>2</a:t>
                      </a:r>
                      <a:endParaRPr sz="900" dirty="0">
                        <a:latin typeface="Arial" panose="020B0604020202020204"/>
                        <a:ea typeface="Arial" panose="020B0604020202020204"/>
                        <a:cs typeface="Arial" panose="020B0604020202020204"/>
                      </a:endParaRPr>
                    </a:p>
                    <a:p>
                      <a:pPr algn="l" rtl="0" eaLnBrk="0">
                        <a:lnSpc>
                          <a:spcPct val="103000"/>
                        </a:lnSpc>
                      </a:pPr>
                      <a:endParaRPr sz="1000" dirty="0">
                        <a:latin typeface="Arial" panose="020B0604020202020204"/>
                        <a:ea typeface="Arial" panose="020B0604020202020204"/>
                        <a:cs typeface="Arial" panose="020B0604020202020204"/>
                      </a:endParaRPr>
                    </a:p>
                    <a:p>
                      <a:pPr algn="l" rtl="0" eaLnBrk="0">
                        <a:lnSpc>
                          <a:spcPct val="104000"/>
                        </a:lnSpc>
                      </a:pPr>
                      <a:endParaRPr sz="1000" dirty="0">
                        <a:latin typeface="Arial" panose="020B0604020202020204"/>
                        <a:ea typeface="Arial" panose="020B0604020202020204"/>
                        <a:cs typeface="Arial" panose="020B0604020202020204"/>
                      </a:endParaRPr>
                    </a:p>
                    <a:p>
                      <a:pPr marL="373380" algn="l" rtl="0" eaLnBrk="0">
                        <a:lnSpc>
                          <a:spcPts val="1230"/>
                        </a:lnSpc>
                        <a:spcBef>
                          <a:spcPts val="275"/>
                        </a:spcBef>
                      </a:pPr>
                      <a:r>
                        <a:rPr sz="900" kern="0" spc="-10" dirty="0">
                          <a:solidFill>
                            <a:srgbClr val="231F20">
                              <a:alpha val="100000"/>
                            </a:srgbClr>
                          </a:solidFill>
                          <a:latin typeface="Arial" panose="020B0604020202020204"/>
                          <a:ea typeface="Arial" panose="020B0604020202020204"/>
                          <a:cs typeface="Arial" panose="020B0604020202020204"/>
                        </a:rPr>
                        <a:t>3</a:t>
                      </a:r>
                      <a:endParaRPr sz="900" dirty="0">
                        <a:latin typeface="Arial" panose="020B0604020202020204"/>
                        <a:ea typeface="Arial" panose="020B0604020202020204"/>
                        <a:cs typeface="Arial" panose="020B0604020202020204"/>
                      </a:endParaRPr>
                    </a:p>
                    <a:p>
                      <a:pPr algn="l" rtl="0" eaLnBrk="0">
                        <a:lnSpc>
                          <a:spcPct val="100000"/>
                        </a:lnSpc>
                      </a:pPr>
                      <a:endParaRPr sz="1000" dirty="0">
                        <a:latin typeface="Arial" panose="020B0604020202020204"/>
                        <a:ea typeface="Arial" panose="020B0604020202020204"/>
                        <a:cs typeface="Arial" panose="020B0604020202020204"/>
                      </a:endParaRPr>
                    </a:p>
                    <a:p>
                      <a:pPr marL="1460500" algn="l" rtl="0" eaLnBrk="0">
                        <a:lnSpc>
                          <a:spcPct val="76000"/>
                        </a:lnSpc>
                      </a:pPr>
                      <a:r>
                        <a:rPr sz="900" kern="0" spc="-20" dirty="0">
                          <a:solidFill>
                            <a:srgbClr val="231F20">
                              <a:alpha val="100000"/>
                            </a:srgbClr>
                          </a:solidFill>
                          <a:latin typeface="Arial" panose="020B0604020202020204"/>
                          <a:ea typeface="Arial" panose="020B0604020202020204"/>
                          <a:cs typeface="Arial" panose="020B0604020202020204"/>
                        </a:rPr>
                        <a:t>RS485B</a:t>
                      </a:r>
                      <a:endParaRPr sz="900" dirty="0">
                        <a:latin typeface="Arial" panose="020B0604020202020204"/>
                        <a:ea typeface="Arial" panose="020B0604020202020204"/>
                        <a:cs typeface="Arial" panose="020B0604020202020204"/>
                      </a:endParaRPr>
                    </a:p>
                  </a:txBody>
                  <a:tcPr marL="0" marR="0" marT="0" marB="0" vert="horz">
                    <a:lnL>
                      <a:noFill/>
                    </a:lnL>
                    <a:lnR>
                      <a:noFill/>
                    </a:lnR>
                    <a:lnT>
                      <a:noFill/>
                    </a:lnT>
                    <a:lnB>
                      <a:noFill/>
                    </a:lnB>
                  </a:tcPr>
                </a:tc>
                <a:tc>
                  <a:txBody>
                    <a:bodyPr/>
                    <a:p>
                      <a:pPr algn="l" rtl="0" eaLnBrk="0">
                        <a:lnSpc>
                          <a:spcPct val="102000"/>
                        </a:lnSpc>
                      </a:pPr>
                      <a:endParaRPr sz="900" dirty="0">
                        <a:latin typeface="Arial" panose="020B0604020202020204"/>
                        <a:ea typeface="Arial" panose="020B0604020202020204"/>
                        <a:cs typeface="Arial" panose="020B0604020202020204"/>
                      </a:endParaRPr>
                    </a:p>
                    <a:p>
                      <a:pPr marL="323850" algn="l" rtl="0" eaLnBrk="0">
                        <a:lnSpc>
                          <a:spcPts val="360"/>
                        </a:lnSpc>
                        <a:spcBef>
                          <a:spcPts val="5"/>
                        </a:spcBef>
                      </a:pPr>
                      <a:r>
                        <a:rPr sz="900" kern="0" spc="-10" dirty="0">
                          <a:solidFill>
                            <a:srgbClr val="231F20">
                              <a:alpha val="100000"/>
                            </a:srgbClr>
                          </a:solidFill>
                          <a:latin typeface="Arial" panose="020B0604020202020204"/>
                          <a:ea typeface="Arial" panose="020B0604020202020204"/>
                          <a:cs typeface="Arial" panose="020B0604020202020204"/>
                        </a:rPr>
                        <a:t>——</a:t>
                      </a:r>
                      <a:endParaRPr sz="900" dirty="0">
                        <a:latin typeface="Arial" panose="020B0604020202020204"/>
                        <a:ea typeface="Arial" panose="020B0604020202020204"/>
                        <a:cs typeface="Arial" panose="020B0604020202020204"/>
                      </a:endParaRPr>
                    </a:p>
                    <a:p>
                      <a:pPr algn="l" rtl="0" eaLnBrk="0">
                        <a:lnSpc>
                          <a:spcPct val="120000"/>
                        </a:lnSpc>
                      </a:pPr>
                      <a:endParaRPr sz="1000" dirty="0">
                        <a:latin typeface="Arial" panose="020B0604020202020204"/>
                        <a:ea typeface="Arial" panose="020B0604020202020204"/>
                        <a:cs typeface="Arial" panose="020B0604020202020204"/>
                      </a:endParaRPr>
                    </a:p>
                    <a:p>
                      <a:pPr marL="323850" algn="l" rtl="0" eaLnBrk="0">
                        <a:lnSpc>
                          <a:spcPts val="360"/>
                        </a:lnSpc>
                        <a:spcBef>
                          <a:spcPts val="275"/>
                        </a:spcBef>
                      </a:pPr>
                      <a:r>
                        <a:rPr sz="900" kern="0" spc="-10" dirty="0">
                          <a:solidFill>
                            <a:srgbClr val="231F20">
                              <a:alpha val="100000"/>
                            </a:srgbClr>
                          </a:solidFill>
                          <a:latin typeface="Arial" panose="020B0604020202020204"/>
                          <a:ea typeface="Arial" panose="020B0604020202020204"/>
                          <a:cs typeface="Arial" panose="020B0604020202020204"/>
                        </a:rPr>
                        <a:t>——</a:t>
                      </a:r>
                      <a:endParaRPr sz="900" dirty="0">
                        <a:latin typeface="Arial" panose="020B0604020202020204"/>
                        <a:ea typeface="Arial" panose="020B0604020202020204"/>
                        <a:cs typeface="Arial" panose="020B0604020202020204"/>
                      </a:endParaRPr>
                    </a:p>
                    <a:p>
                      <a:pPr marL="1543050" algn="l" rtl="0" eaLnBrk="0">
                        <a:lnSpc>
                          <a:spcPct val="77000"/>
                        </a:lnSpc>
                        <a:spcBef>
                          <a:spcPts val="1160"/>
                        </a:spcBef>
                      </a:pPr>
                      <a:r>
                        <a:rPr sz="1400" kern="0" spc="-10" dirty="0">
                          <a:solidFill>
                            <a:srgbClr val="FFFFFF">
                              <a:alpha val="100000"/>
                            </a:srgbClr>
                          </a:solidFill>
                          <a:latin typeface="Arial Narrow" panose="020B0606020202030204"/>
                          <a:ea typeface="Arial Narrow" panose="020B0606020202030204"/>
                          <a:cs typeface="Arial Narrow" panose="020B0606020202030204"/>
                        </a:rPr>
                        <a:t>DESCRIPTION</a:t>
                      </a:r>
                      <a:endParaRPr sz="1400" dirty="0">
                        <a:latin typeface="Arial Narrow" panose="020B0606020202030204"/>
                        <a:ea typeface="Arial Narrow" panose="020B0606020202030204"/>
                        <a:cs typeface="Arial Narrow" panose="020B0606020202030204"/>
                      </a:endParaRPr>
                    </a:p>
                    <a:p>
                      <a:pPr marL="1885950" algn="l" rtl="0" eaLnBrk="0">
                        <a:lnSpc>
                          <a:spcPct val="76000"/>
                        </a:lnSpc>
                        <a:spcBef>
                          <a:spcPts val="1120"/>
                        </a:spcBef>
                      </a:pPr>
                      <a:r>
                        <a:rPr sz="900" kern="0" spc="-20" dirty="0">
                          <a:solidFill>
                            <a:srgbClr val="231F20">
                              <a:alpha val="100000"/>
                            </a:srgbClr>
                          </a:solidFill>
                          <a:latin typeface="Arial" panose="020B0604020202020204"/>
                          <a:ea typeface="Arial" panose="020B0604020202020204"/>
                          <a:cs typeface="Arial" panose="020B0604020202020204"/>
                        </a:rPr>
                        <a:t>+28V</a:t>
                      </a:r>
                      <a:endParaRPr sz="900" dirty="0">
                        <a:latin typeface="Arial" panose="020B0604020202020204"/>
                        <a:ea typeface="Arial" panose="020B0604020202020204"/>
                        <a:cs typeface="Arial" panose="020B0604020202020204"/>
                      </a:endParaRPr>
                    </a:p>
                    <a:p>
                      <a:pPr algn="l" rtl="0" eaLnBrk="0">
                        <a:lnSpc>
                          <a:spcPct val="102000"/>
                        </a:lnSpc>
                      </a:pPr>
                      <a:endParaRPr sz="1000" dirty="0">
                        <a:latin typeface="Arial" panose="020B0604020202020204"/>
                        <a:ea typeface="Arial" panose="020B0604020202020204"/>
                        <a:cs typeface="Arial" panose="020B0604020202020204"/>
                      </a:endParaRPr>
                    </a:p>
                    <a:p>
                      <a:pPr marL="1891665" algn="l" rtl="0" eaLnBrk="0">
                        <a:lnSpc>
                          <a:spcPct val="76000"/>
                        </a:lnSpc>
                        <a:spcBef>
                          <a:spcPts val="0"/>
                        </a:spcBef>
                      </a:pPr>
                      <a:r>
                        <a:rPr sz="900" kern="0" spc="-20" dirty="0">
                          <a:solidFill>
                            <a:srgbClr val="231F20">
                              <a:alpha val="100000"/>
                            </a:srgbClr>
                          </a:solidFill>
                          <a:latin typeface="Arial" panose="020B0604020202020204"/>
                          <a:ea typeface="Arial" panose="020B0604020202020204"/>
                          <a:cs typeface="Arial" panose="020B0604020202020204"/>
                        </a:rPr>
                        <a:t>GND</a:t>
                      </a:r>
                      <a:endParaRPr sz="900" dirty="0">
                        <a:latin typeface="Arial" panose="020B0604020202020204"/>
                        <a:ea typeface="Arial" panose="020B0604020202020204"/>
                        <a:cs typeface="Arial" panose="020B0604020202020204"/>
                      </a:endParaRPr>
                    </a:p>
                  </a:txBody>
                  <a:tcPr marL="0" marR="0" marT="0" marB="0" vert="horz">
                    <a:lnL>
                      <a:noFill/>
                    </a:lnL>
                    <a:lnR>
                      <a:noFill/>
                    </a:lnR>
                    <a:lnT>
                      <a:noFill/>
                    </a:lnT>
                    <a:lnB>
                      <a:noFill/>
                    </a:lnB>
                  </a:tcPr>
                </a:tc>
              </a:tr>
            </a:tbl>
          </a:graphicData>
        </a:graphic>
      </p:graphicFrame>
      <p:pic>
        <p:nvPicPr>
          <p:cNvPr id="1060" name="picture 1060"/>
          <p:cNvPicPr>
            <a:picLocks noChangeAspect="1"/>
          </p:cNvPicPr>
          <p:nvPr/>
        </p:nvPicPr>
        <p:blipFill>
          <a:blip r:embed="rId2"/>
          <a:stretch>
            <a:fillRect/>
          </a:stretch>
        </p:blipFill>
        <p:spPr>
          <a:xfrm rot="21600000">
            <a:off x="3185261" y="852589"/>
            <a:ext cx="7708" cy="2083752"/>
          </a:xfrm>
          <a:prstGeom prst="rect">
            <a:avLst/>
          </a:prstGeom>
        </p:spPr>
      </p:pic>
      <p:sp>
        <p:nvSpPr>
          <p:cNvPr id="1062" name="textbox 1062"/>
          <p:cNvSpPr/>
          <p:nvPr/>
        </p:nvSpPr>
        <p:spPr>
          <a:xfrm>
            <a:off x="3185259" y="2182266"/>
            <a:ext cx="3767454" cy="756919"/>
          </a:xfrm>
          <a:prstGeom prst="rect">
            <a:avLst/>
          </a:prstGeom>
          <a:solidFill>
            <a:srgbClr val="F2F3F4">
              <a:alpha val="100000"/>
            </a:srgbClr>
          </a:solidFill>
          <a:ln w="0" cap="flat">
            <a:noFill/>
            <a:prstDash val="solid"/>
            <a:miter lim="0"/>
          </a:ln>
        </p:spPr>
        <p:txBody>
          <a:bodyPr vert="horz" wrap="square" lIns="0" tIns="0" rIns="0" bIns="0"/>
          <a:p>
            <a:pPr algn="l" rtl="0" eaLnBrk="0">
              <a:lnSpc>
                <a:spcPct val="121000"/>
              </a:lnSpc>
            </a:pPr>
            <a:endParaRPr sz="1000" dirty="0">
              <a:latin typeface="Arial" panose="020B0604020202020204"/>
              <a:ea typeface="Arial" panose="020B0604020202020204"/>
              <a:cs typeface="Arial" panose="020B0604020202020204"/>
            </a:endParaRPr>
          </a:p>
          <a:p>
            <a:pPr marL="1492885" algn="l" rtl="0" eaLnBrk="0">
              <a:lnSpc>
                <a:spcPct val="76000"/>
              </a:lnSpc>
              <a:spcBef>
                <a:spcPts val="0"/>
              </a:spcBef>
            </a:pPr>
            <a:r>
              <a:rPr sz="900" kern="0" spc="-10" dirty="0">
                <a:solidFill>
                  <a:srgbClr val="231F20">
                    <a:alpha val="100000"/>
                  </a:srgbClr>
                </a:solidFill>
                <a:latin typeface="Arial" panose="020B0604020202020204"/>
                <a:ea typeface="Arial" panose="020B0604020202020204"/>
                <a:cs typeface="Arial" panose="020B0604020202020204"/>
              </a:rPr>
              <a:t>Power OFF</a:t>
            </a:r>
            <a:r>
              <a:rPr sz="900" kern="0" spc="40" dirty="0">
                <a:solidFill>
                  <a:srgbClr val="231F20">
                    <a:alpha val="100000"/>
                  </a:srgbClr>
                </a:solidFill>
                <a:latin typeface="Arial" panose="020B0604020202020204"/>
                <a:ea typeface="Arial" panose="020B0604020202020204"/>
                <a:cs typeface="Arial" panose="020B0604020202020204"/>
              </a:rPr>
              <a:t>  </a:t>
            </a:r>
            <a:r>
              <a:rPr sz="900" kern="0" spc="-10" dirty="0">
                <a:solidFill>
                  <a:srgbClr val="231F20">
                    <a:alpha val="100000"/>
                  </a:srgbClr>
                </a:solidFill>
                <a:latin typeface="Arial" panose="020B0604020202020204"/>
                <a:ea typeface="Arial" panose="020B0604020202020204"/>
                <a:cs typeface="Arial" panose="020B0604020202020204"/>
              </a:rPr>
              <a:t>: TTL “Low”;</a:t>
            </a:r>
            <a:endParaRPr sz="900" dirty="0">
              <a:latin typeface="Arial" panose="020B0604020202020204"/>
              <a:ea typeface="Arial" panose="020B0604020202020204"/>
              <a:cs typeface="Arial" panose="020B0604020202020204"/>
            </a:endParaRPr>
          </a:p>
          <a:p>
            <a:pPr marL="857250" algn="l" rtl="0" eaLnBrk="0">
              <a:lnSpc>
                <a:spcPct val="76000"/>
              </a:lnSpc>
              <a:spcBef>
                <a:spcPts val="255"/>
              </a:spcBef>
            </a:pPr>
            <a:r>
              <a:rPr sz="900" kern="0" spc="0" dirty="0">
                <a:solidFill>
                  <a:srgbClr val="231F20">
                    <a:alpha val="100000"/>
                  </a:srgbClr>
                </a:solidFill>
                <a:latin typeface="Arial" panose="020B0604020202020204"/>
                <a:ea typeface="Arial" panose="020B0604020202020204"/>
                <a:cs typeface="Arial" panose="020B0604020202020204"/>
              </a:rPr>
              <a:t>Power  On: TTL “High” or </a:t>
            </a:r>
            <a:r>
              <a:rPr sz="900" kern="0" spc="-10" dirty="0">
                <a:solidFill>
                  <a:srgbClr val="231F20">
                    <a:alpha val="100000"/>
                  </a:srgbClr>
                </a:solidFill>
                <a:latin typeface="Arial" panose="020B0604020202020204"/>
                <a:ea typeface="Arial" panose="020B0604020202020204"/>
                <a:cs typeface="Arial" panose="020B0604020202020204"/>
              </a:rPr>
              <a:t>No</a:t>
            </a:r>
            <a:r>
              <a:rPr sz="900" kern="0" spc="30" dirty="0">
                <a:solidFill>
                  <a:srgbClr val="231F20">
                    <a:alpha val="100000"/>
                  </a:srgbClr>
                </a:solidFill>
                <a:latin typeface="Arial" panose="020B0604020202020204"/>
                <a:ea typeface="Arial" panose="020B0604020202020204"/>
                <a:cs typeface="Arial" panose="020B0604020202020204"/>
              </a:rPr>
              <a:t> </a:t>
            </a:r>
            <a:r>
              <a:rPr sz="900" kern="0" spc="-10" dirty="0">
                <a:solidFill>
                  <a:srgbClr val="231F20">
                    <a:alpha val="100000"/>
                  </a:srgbClr>
                </a:solidFill>
                <a:latin typeface="Arial" panose="020B0604020202020204"/>
                <a:ea typeface="Arial" panose="020B0604020202020204"/>
                <a:cs typeface="Arial" panose="020B0604020202020204"/>
              </a:rPr>
              <a:t>connected</a:t>
            </a:r>
            <a:r>
              <a:rPr sz="900" kern="0" spc="50" dirty="0">
                <a:solidFill>
                  <a:srgbClr val="231F20">
                    <a:alpha val="100000"/>
                  </a:srgbClr>
                </a:solidFill>
                <a:latin typeface="Arial" panose="020B0604020202020204"/>
                <a:ea typeface="Arial" panose="020B0604020202020204"/>
                <a:cs typeface="Arial" panose="020B0604020202020204"/>
              </a:rPr>
              <a:t> </a:t>
            </a:r>
            <a:r>
              <a:rPr sz="900" kern="0" spc="-10" dirty="0">
                <a:solidFill>
                  <a:srgbClr val="231F20">
                    <a:alpha val="100000"/>
                  </a:srgbClr>
                </a:solidFill>
                <a:latin typeface="Arial" panose="020B0604020202020204"/>
                <a:ea typeface="Arial" panose="020B0604020202020204"/>
                <a:cs typeface="Arial" panose="020B0604020202020204"/>
              </a:rPr>
              <a:t>(Floating)</a:t>
            </a:r>
            <a:endParaRPr sz="900" dirty="0">
              <a:latin typeface="Arial" panose="020B0604020202020204"/>
              <a:ea typeface="Arial" panose="020B0604020202020204"/>
              <a:cs typeface="Arial" panose="020B0604020202020204"/>
            </a:endParaRPr>
          </a:p>
          <a:p>
            <a:pPr marL="1388110" algn="l" rtl="0" eaLnBrk="0">
              <a:lnSpc>
                <a:spcPts val="1205"/>
              </a:lnSpc>
            </a:pPr>
            <a:r>
              <a:rPr sz="900" kern="0" spc="-10" dirty="0">
                <a:solidFill>
                  <a:srgbClr val="231F20">
                    <a:alpha val="100000"/>
                  </a:srgbClr>
                </a:solidFill>
                <a:latin typeface="Arial" panose="020B0604020202020204"/>
                <a:ea typeface="Arial" panose="020B0604020202020204"/>
                <a:cs typeface="Arial" panose="020B0604020202020204"/>
              </a:rPr>
              <a:t>(Low</a:t>
            </a:r>
            <a:r>
              <a:rPr sz="900" kern="0" spc="80" dirty="0">
                <a:solidFill>
                  <a:srgbClr val="231F20">
                    <a:alpha val="100000"/>
                  </a:srgbClr>
                </a:solidFill>
                <a:latin typeface="Arial" panose="020B0604020202020204"/>
                <a:ea typeface="Arial" panose="020B0604020202020204"/>
                <a:cs typeface="Arial" panose="020B0604020202020204"/>
              </a:rPr>
              <a:t> </a:t>
            </a:r>
            <a:r>
              <a:rPr sz="900" kern="0" spc="-10" dirty="0">
                <a:solidFill>
                  <a:srgbClr val="231F20">
                    <a:alpha val="100000"/>
                  </a:srgbClr>
                </a:solidFill>
                <a:latin typeface="Arial" panose="020B0604020202020204"/>
                <a:ea typeface="Arial" panose="020B0604020202020204"/>
                <a:cs typeface="Arial" panose="020B0604020202020204"/>
              </a:rPr>
              <a:t>: 0~0.5V,</a:t>
            </a:r>
            <a:r>
              <a:rPr sz="900" kern="0" spc="70" dirty="0">
                <a:solidFill>
                  <a:srgbClr val="231F20">
                    <a:alpha val="100000"/>
                  </a:srgbClr>
                </a:solidFill>
                <a:latin typeface="Arial" panose="020B0604020202020204"/>
                <a:ea typeface="Arial" panose="020B0604020202020204"/>
                <a:cs typeface="Arial" panose="020B0604020202020204"/>
              </a:rPr>
              <a:t> </a:t>
            </a:r>
            <a:r>
              <a:rPr sz="900" kern="0" spc="-10" dirty="0">
                <a:solidFill>
                  <a:srgbClr val="231F20">
                    <a:alpha val="100000"/>
                  </a:srgbClr>
                </a:solidFill>
                <a:latin typeface="Arial" panose="020B0604020202020204"/>
                <a:ea typeface="Arial" panose="020B0604020202020204"/>
                <a:cs typeface="Arial" panose="020B0604020202020204"/>
              </a:rPr>
              <a:t>H</a:t>
            </a:r>
            <a:r>
              <a:rPr sz="900" kern="0" spc="-20" dirty="0">
                <a:solidFill>
                  <a:srgbClr val="231F20">
                    <a:alpha val="100000"/>
                  </a:srgbClr>
                </a:solidFill>
                <a:latin typeface="Arial" panose="020B0604020202020204"/>
                <a:ea typeface="Arial" panose="020B0604020202020204"/>
                <a:cs typeface="Arial" panose="020B0604020202020204"/>
              </a:rPr>
              <a:t>igh</a:t>
            </a:r>
            <a:r>
              <a:rPr sz="900" kern="0" spc="80" dirty="0">
                <a:solidFill>
                  <a:srgbClr val="231F20">
                    <a:alpha val="100000"/>
                  </a:srgbClr>
                </a:solidFill>
                <a:latin typeface="Arial" panose="020B0604020202020204"/>
                <a:ea typeface="Arial" panose="020B0604020202020204"/>
                <a:cs typeface="Arial" panose="020B0604020202020204"/>
              </a:rPr>
              <a:t> </a:t>
            </a:r>
            <a:r>
              <a:rPr sz="900" kern="0" spc="-20" dirty="0">
                <a:solidFill>
                  <a:srgbClr val="231F20">
                    <a:alpha val="100000"/>
                  </a:srgbClr>
                </a:solidFill>
                <a:latin typeface="Arial" panose="020B0604020202020204"/>
                <a:ea typeface="Arial" panose="020B0604020202020204"/>
                <a:cs typeface="Arial" panose="020B0604020202020204"/>
              </a:rPr>
              <a:t>: 2.5~5V)</a:t>
            </a:r>
            <a:endParaRPr sz="900" dirty="0">
              <a:latin typeface="Arial" panose="020B0604020202020204"/>
              <a:ea typeface="Arial" panose="020B0604020202020204"/>
              <a:cs typeface="Arial" panose="020B0604020202020204"/>
            </a:endParaRPr>
          </a:p>
        </p:txBody>
      </p:sp>
      <p:sp>
        <p:nvSpPr>
          <p:cNvPr id="1096" name="textbox 1096"/>
          <p:cNvSpPr/>
          <p:nvPr/>
        </p:nvSpPr>
        <p:spPr>
          <a:xfrm>
            <a:off x="2410220" y="1442453"/>
            <a:ext cx="469265" cy="690880"/>
          </a:xfrm>
          <a:prstGeom prst="rect">
            <a:avLst/>
          </a:prstGeom>
          <a:noFill/>
          <a:ln w="0" cap="flat">
            <a:noFill/>
            <a:prstDash val="solid"/>
            <a:miter lim="0"/>
          </a:ln>
        </p:spPr>
        <p:txBody>
          <a:bodyPr vert="horz" wrap="square" lIns="0" tIns="0" rIns="0" bIns="0"/>
          <a:p>
            <a:pPr algn="l" rtl="0" eaLnBrk="0">
              <a:lnSpc>
                <a:spcPct val="88000"/>
              </a:lnSpc>
            </a:pPr>
            <a:endParaRPr sz="100" dirty="0">
              <a:latin typeface="Arial" panose="020B0604020202020204"/>
              <a:ea typeface="Arial" panose="020B0604020202020204"/>
              <a:cs typeface="Arial" panose="020B0604020202020204"/>
            </a:endParaRPr>
          </a:p>
          <a:p>
            <a:pPr marL="12700" algn="l" rtl="0" eaLnBrk="0">
              <a:lnSpc>
                <a:spcPct val="75000"/>
              </a:lnSpc>
            </a:pPr>
            <a:r>
              <a:rPr sz="1400" kern="0" spc="-20" dirty="0">
                <a:solidFill>
                  <a:srgbClr val="FFFFFF">
                    <a:alpha val="100000"/>
                  </a:srgbClr>
                </a:solidFill>
                <a:latin typeface="Arial Narrow" panose="020B0606020202030204"/>
                <a:ea typeface="Arial Narrow" panose="020B0606020202030204"/>
                <a:cs typeface="Arial Narrow" panose="020B0606020202030204"/>
              </a:rPr>
              <a:t>LABEL</a:t>
            </a:r>
            <a:endParaRPr sz="1400" dirty="0">
              <a:latin typeface="Arial Narrow" panose="020B0606020202030204"/>
              <a:ea typeface="Arial Narrow" panose="020B0606020202030204"/>
              <a:cs typeface="Arial Narrow" panose="020B0606020202030204"/>
            </a:endParaRPr>
          </a:p>
          <a:p>
            <a:pPr marL="48260" algn="l" rtl="0" eaLnBrk="0">
              <a:lnSpc>
                <a:spcPct val="75000"/>
              </a:lnSpc>
              <a:spcBef>
                <a:spcPts val="1455"/>
              </a:spcBef>
            </a:pPr>
            <a:r>
              <a:rPr sz="900" kern="0" spc="-20" dirty="0">
                <a:solidFill>
                  <a:srgbClr val="231F20">
                    <a:alpha val="100000"/>
                  </a:srgbClr>
                </a:solidFill>
                <a:latin typeface="Arial" panose="020B0604020202020204"/>
                <a:ea typeface="Arial" panose="020B0604020202020204"/>
                <a:cs typeface="Arial" panose="020B0604020202020204"/>
              </a:rPr>
              <a:t>+VDD</a:t>
            </a:r>
            <a:endParaRPr sz="900" dirty="0">
              <a:latin typeface="Arial" panose="020B0604020202020204"/>
              <a:ea typeface="Arial" panose="020B0604020202020204"/>
              <a:cs typeface="Arial" panose="020B0604020202020204"/>
            </a:endParaRPr>
          </a:p>
          <a:p>
            <a:pPr algn="l" rtl="0" eaLnBrk="0">
              <a:lnSpc>
                <a:spcPct val="105000"/>
              </a:lnSpc>
            </a:pPr>
            <a:endParaRPr sz="700" dirty="0">
              <a:latin typeface="Arial" panose="020B0604020202020204"/>
              <a:ea typeface="Arial" panose="020B0604020202020204"/>
              <a:cs typeface="Arial" panose="020B0604020202020204"/>
            </a:endParaRPr>
          </a:p>
          <a:p>
            <a:pPr algn="l" rtl="0" eaLnBrk="0">
              <a:lnSpc>
                <a:spcPct val="7000"/>
              </a:lnSpc>
            </a:pPr>
            <a:endParaRPr sz="100" dirty="0">
              <a:latin typeface="Arial" panose="020B0604020202020204"/>
              <a:ea typeface="Arial" panose="020B0604020202020204"/>
              <a:cs typeface="Arial" panose="020B0604020202020204"/>
            </a:endParaRPr>
          </a:p>
          <a:p>
            <a:pPr marL="67310" algn="l" rtl="0" eaLnBrk="0">
              <a:lnSpc>
                <a:spcPct val="76000"/>
              </a:lnSpc>
            </a:pPr>
            <a:r>
              <a:rPr sz="900" kern="0" spc="-20" dirty="0">
                <a:solidFill>
                  <a:srgbClr val="231F20">
                    <a:alpha val="100000"/>
                  </a:srgbClr>
                </a:solidFill>
                <a:latin typeface="Arial" panose="020B0604020202020204"/>
                <a:ea typeface="Arial" panose="020B0604020202020204"/>
                <a:cs typeface="Arial" panose="020B0604020202020204"/>
              </a:rPr>
              <a:t>GND</a:t>
            </a:r>
            <a:endParaRPr sz="900" dirty="0">
              <a:latin typeface="Arial" panose="020B0604020202020204"/>
              <a:ea typeface="Arial" panose="020B0604020202020204"/>
              <a:cs typeface="Arial" panose="020B0604020202020204"/>
            </a:endParaRPr>
          </a:p>
        </p:txBody>
      </p:sp>
      <p:sp>
        <p:nvSpPr>
          <p:cNvPr id="1120" name="textbox 1120"/>
          <p:cNvSpPr/>
          <p:nvPr/>
        </p:nvSpPr>
        <p:spPr>
          <a:xfrm>
            <a:off x="2381974" y="2495585"/>
            <a:ext cx="442594" cy="130810"/>
          </a:xfrm>
          <a:prstGeom prst="rect">
            <a:avLst/>
          </a:prstGeom>
          <a:noFill/>
          <a:ln w="0" cap="flat">
            <a:noFill/>
            <a:prstDash val="solid"/>
            <a:miter lim="0"/>
          </a:ln>
        </p:spPr>
        <p:txBody>
          <a:bodyPr vert="horz" wrap="square" lIns="0" tIns="0" rIns="0" bIns="0"/>
          <a:p>
            <a:pPr algn="l" rtl="0" eaLnBrk="0">
              <a:lnSpc>
                <a:spcPct val="87000"/>
              </a:lnSpc>
            </a:pPr>
            <a:endParaRPr sz="100" dirty="0">
              <a:latin typeface="Arial" panose="020B0604020202020204"/>
              <a:ea typeface="Arial" panose="020B0604020202020204"/>
              <a:cs typeface="Arial" panose="020B0604020202020204"/>
            </a:endParaRPr>
          </a:p>
          <a:p>
            <a:pPr marL="12700" algn="l" rtl="0" eaLnBrk="0">
              <a:lnSpc>
                <a:spcPct val="76000"/>
              </a:lnSpc>
            </a:pPr>
            <a:r>
              <a:rPr sz="900" kern="0" spc="-20" dirty="0">
                <a:solidFill>
                  <a:srgbClr val="231F20">
                    <a:alpha val="100000"/>
                  </a:srgbClr>
                </a:solidFill>
                <a:latin typeface="Arial" panose="020B0604020202020204"/>
                <a:ea typeface="Arial" panose="020B0604020202020204"/>
                <a:cs typeface="Arial" panose="020B0604020202020204"/>
              </a:rPr>
              <a:t>RS485A</a:t>
            </a:r>
            <a:endParaRPr sz="900" dirty="0">
              <a:latin typeface="Arial" panose="020B0604020202020204"/>
              <a:ea typeface="Arial" panose="020B0604020202020204"/>
              <a:cs typeface="Arial" panose="020B0604020202020204"/>
            </a:endParaRPr>
          </a:p>
        </p:txBody>
      </p:sp>
      <p:sp>
        <p:nvSpPr>
          <p:cNvPr id="1122" name="textbox 1122"/>
          <p:cNvSpPr/>
          <p:nvPr/>
        </p:nvSpPr>
        <p:spPr>
          <a:xfrm>
            <a:off x="921099" y="1438181"/>
            <a:ext cx="257809" cy="186689"/>
          </a:xfrm>
          <a:prstGeom prst="rect">
            <a:avLst/>
          </a:prstGeom>
          <a:noFill/>
          <a:ln w="0" cap="flat">
            <a:noFill/>
            <a:prstDash val="solid"/>
            <a:miter lim="0"/>
          </a:ln>
        </p:spPr>
        <p:txBody>
          <a:bodyPr vert="horz" wrap="square" lIns="0" tIns="0" rIns="0" bIns="0"/>
          <a:p>
            <a:pPr algn="l" rtl="0" eaLnBrk="0">
              <a:lnSpc>
                <a:spcPct val="88000"/>
              </a:lnSpc>
            </a:pPr>
            <a:endParaRPr sz="100" dirty="0">
              <a:latin typeface="Arial" panose="020B0604020202020204"/>
              <a:ea typeface="Arial" panose="020B0604020202020204"/>
              <a:cs typeface="Arial" panose="020B0604020202020204"/>
            </a:endParaRPr>
          </a:p>
          <a:p>
            <a:pPr marL="12700" algn="l" rtl="0" eaLnBrk="0">
              <a:lnSpc>
                <a:spcPct val="75000"/>
              </a:lnSpc>
            </a:pPr>
            <a:r>
              <a:rPr sz="1400" kern="0" spc="-30" dirty="0">
                <a:solidFill>
                  <a:srgbClr val="FFFFFF">
                    <a:alpha val="100000"/>
                  </a:srgbClr>
                </a:solidFill>
                <a:latin typeface="Arial Narrow" panose="020B0606020202030204"/>
                <a:ea typeface="Arial Narrow" panose="020B0606020202030204"/>
                <a:cs typeface="Arial Narrow" panose="020B0606020202030204"/>
              </a:rPr>
              <a:t>PIN</a:t>
            </a:r>
            <a:endParaRPr sz="1400" dirty="0">
              <a:latin typeface="Arial Narrow" panose="020B0606020202030204"/>
              <a:ea typeface="Arial Narrow" panose="020B0606020202030204"/>
              <a:cs typeface="Arial Narrow" panose="020B0606020202030204"/>
            </a:endParaRPr>
          </a:p>
        </p:txBody>
      </p:sp>
      <p:pic>
        <p:nvPicPr>
          <p:cNvPr id="1126" name="picture 1126"/>
          <p:cNvPicPr>
            <a:picLocks noChangeAspect="1"/>
          </p:cNvPicPr>
          <p:nvPr/>
        </p:nvPicPr>
        <p:blipFill>
          <a:blip r:embed="rId3"/>
          <a:stretch>
            <a:fillRect/>
          </a:stretch>
        </p:blipFill>
        <p:spPr>
          <a:xfrm rot="21600000">
            <a:off x="2050955" y="1311415"/>
            <a:ext cx="6350" cy="1627657"/>
          </a:xfrm>
          <a:prstGeom prst="rect">
            <a:avLst/>
          </a:prstGeom>
        </p:spPr>
      </p:pic>
      <p:pic>
        <p:nvPicPr>
          <p:cNvPr id="736" name="picture 736"/>
          <p:cNvPicPr>
            <a:picLocks noChangeAspect="1"/>
          </p:cNvPicPr>
          <p:nvPr/>
        </p:nvPicPr>
        <p:blipFill>
          <a:blip r:embed="rId4"/>
          <a:stretch>
            <a:fillRect/>
          </a:stretch>
        </p:blipFill>
        <p:spPr>
          <a:xfrm rot="21600000">
            <a:off x="192238" y="539985"/>
            <a:ext cx="7094709" cy="6596"/>
          </a:xfrm>
          <a:prstGeom prst="rect">
            <a:avLst/>
          </a:prstGeom>
        </p:spPr>
      </p:pic>
      <p:pic>
        <p:nvPicPr>
          <p:cNvPr id="670" name="picture 670"/>
          <p:cNvPicPr>
            <a:picLocks noChangeAspect="1"/>
          </p:cNvPicPr>
          <p:nvPr/>
        </p:nvPicPr>
        <p:blipFill>
          <a:blip r:embed="rId5"/>
          <a:stretch>
            <a:fillRect/>
          </a:stretch>
        </p:blipFill>
        <p:spPr>
          <a:xfrm rot="21600000">
            <a:off x="263985" y="9719952"/>
            <a:ext cx="7094709" cy="10501"/>
          </a:xfrm>
          <a:prstGeom prst="rect">
            <a:avLst/>
          </a:prstGeom>
        </p:spPr>
      </p:pic>
      <p:sp>
        <p:nvSpPr>
          <p:cNvPr id="2" name="文本框 1"/>
          <p:cNvSpPr txBox="1"/>
          <p:nvPr/>
        </p:nvSpPr>
        <p:spPr>
          <a:xfrm>
            <a:off x="577215" y="9781858"/>
            <a:ext cx="5080000" cy="275590"/>
          </a:xfrm>
          <a:prstGeom prst="rect">
            <a:avLst/>
          </a:prstGeom>
        </p:spPr>
        <p:txBody>
          <a:bodyPr>
            <a:spAutoFit/>
          </a:bodyPr>
          <a:p>
            <a:pPr algn="ctr"/>
            <a:r>
              <a:rPr lang="zh-CN" altLang="en-US" sz="1200" b="1">
                <a:solidFill>
                  <a:schemeClr val="tx1"/>
                </a:solidFill>
                <a:latin typeface="微软雅黑" panose="020B0503020204020204" charset="-122"/>
                <a:ea typeface="微软雅黑" panose="020B0503020204020204" charset="-122"/>
              </a:rPr>
              <a:t>南京市雨花区软件大道</a:t>
            </a:r>
            <a:r>
              <a:rPr lang="en-US" altLang="zh-CN" sz="1200" b="1">
                <a:solidFill>
                  <a:schemeClr val="tx1"/>
                </a:solidFill>
                <a:latin typeface="微软雅黑" panose="020B0503020204020204" charset="-122"/>
                <a:ea typeface="微软雅黑" panose="020B0503020204020204" charset="-122"/>
              </a:rPr>
              <a:t>180</a:t>
            </a:r>
            <a:r>
              <a:rPr lang="zh-CN" altLang="en-US" sz="1200" b="1">
                <a:solidFill>
                  <a:schemeClr val="tx1"/>
                </a:solidFill>
                <a:latin typeface="微软雅黑" panose="020B0503020204020204" charset="-122"/>
                <a:ea typeface="微软雅黑" panose="020B0503020204020204" charset="-122"/>
              </a:rPr>
              <a:t>号大数据产业基地</a:t>
            </a:r>
            <a:r>
              <a:rPr lang="en-US" altLang="zh-CN" sz="1200" b="1">
                <a:solidFill>
                  <a:schemeClr val="tx1"/>
                </a:solidFill>
                <a:latin typeface="微软雅黑" panose="020B0503020204020204" charset="-122"/>
                <a:ea typeface="微软雅黑" panose="020B0503020204020204" charset="-122"/>
              </a:rPr>
              <a:t>2</a:t>
            </a:r>
            <a:r>
              <a:rPr lang="zh-CN" altLang="en-US" sz="1200" b="1">
                <a:solidFill>
                  <a:schemeClr val="tx1"/>
                </a:solidFill>
                <a:latin typeface="微软雅黑" panose="020B0503020204020204" charset="-122"/>
                <a:ea typeface="微软雅黑" panose="020B0503020204020204" charset="-122"/>
              </a:rPr>
              <a:t>栋</a:t>
            </a:r>
            <a:endParaRPr lang="zh-CN" altLang="en-US" sz="1200" b="1">
              <a:solidFill>
                <a:schemeClr val="tx1"/>
              </a:solidFill>
              <a:latin typeface="微软雅黑" panose="020B0503020204020204" charset="-122"/>
              <a:ea typeface="微软雅黑" panose="020B0503020204020204" charset="-122"/>
            </a:endParaRPr>
          </a:p>
        </p:txBody>
      </p:sp>
      <p:pic>
        <p:nvPicPr>
          <p:cNvPr id="4" name="图片 3" descr="定位标志"/>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1160145" y="9782175"/>
            <a:ext cx="204470" cy="204470"/>
          </a:xfrm>
          <a:prstGeom prst="rect">
            <a:avLst/>
          </a:prstGeom>
        </p:spPr>
      </p:pic>
      <p:pic>
        <p:nvPicPr>
          <p:cNvPr id="5" name="图片 4" descr="电话"/>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4900930" y="9832340"/>
            <a:ext cx="186690" cy="186690"/>
          </a:xfrm>
          <a:prstGeom prst="rect">
            <a:avLst/>
          </a:prstGeom>
        </p:spPr>
      </p:pic>
      <p:sp>
        <p:nvSpPr>
          <p:cNvPr id="6" name="文本框 5"/>
          <p:cNvSpPr txBox="1"/>
          <p:nvPr/>
        </p:nvSpPr>
        <p:spPr>
          <a:xfrm>
            <a:off x="5072380" y="9782175"/>
            <a:ext cx="1979930" cy="282575"/>
          </a:xfrm>
          <a:prstGeom prst="rect">
            <a:avLst/>
          </a:prstGeom>
        </p:spPr>
        <p:txBody>
          <a:bodyPr>
            <a:noAutofit/>
          </a:bodyPr>
          <a:p>
            <a:r>
              <a:rPr lang="en-US" altLang="zh-CN" sz="1200" b="1">
                <a:solidFill>
                  <a:schemeClr val="tx1"/>
                </a:solidFill>
                <a:latin typeface="微软雅黑" panose="020B0503020204020204" charset="-122"/>
                <a:ea typeface="微软雅黑" panose="020B0503020204020204" charset="-122"/>
              </a:rPr>
              <a:t>+86-13951873509</a:t>
            </a:r>
            <a:endParaRPr lang="en-US" altLang="zh-CN" sz="1200" b="1">
              <a:solidFill>
                <a:schemeClr val="tx1"/>
              </a:solidFill>
              <a:latin typeface="微软雅黑" panose="020B0503020204020204" charset="-122"/>
              <a:ea typeface="微软雅黑" panose="020B0503020204020204" charset="-122"/>
            </a:endParaRPr>
          </a:p>
        </p:txBody>
      </p:sp>
      <p:pic>
        <p:nvPicPr>
          <p:cNvPr id="7" name="图片 6" descr="网页"/>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1165225" y="10027920"/>
            <a:ext cx="192405" cy="192405"/>
          </a:xfrm>
          <a:prstGeom prst="rect">
            <a:avLst/>
          </a:prstGeom>
        </p:spPr>
      </p:pic>
      <p:sp>
        <p:nvSpPr>
          <p:cNvPr id="8" name="文本框 7"/>
          <p:cNvSpPr txBox="1"/>
          <p:nvPr/>
        </p:nvSpPr>
        <p:spPr>
          <a:xfrm>
            <a:off x="1342390" y="9980613"/>
            <a:ext cx="5080000" cy="275590"/>
          </a:xfrm>
          <a:prstGeom prst="rect">
            <a:avLst/>
          </a:prstGeom>
        </p:spPr>
        <p:txBody>
          <a:bodyPr>
            <a:spAutoFit/>
          </a:bodyPr>
          <a:p>
            <a:r>
              <a:rPr lang="en-US" altLang="zh-CN" sz="1200" b="1">
                <a:solidFill>
                  <a:schemeClr val="tx1"/>
                </a:solidFill>
                <a:latin typeface="微软雅黑" panose="020B0503020204020204" charset="-122"/>
                <a:ea typeface="微软雅黑" panose="020B0503020204020204" charset="-122"/>
              </a:rPr>
              <a:t>https://www.shinewave-tech.com</a:t>
            </a:r>
            <a:endParaRPr lang="en-US" altLang="zh-CN" sz="1200" b="1">
              <a:solidFill>
                <a:schemeClr val="tx1"/>
              </a:solidFill>
              <a:latin typeface="微软雅黑" panose="020B0503020204020204" charset="-122"/>
              <a:ea typeface="微软雅黑" panose="020B0503020204020204" charset="-122"/>
            </a:endParaRPr>
          </a:p>
        </p:txBody>
      </p:sp>
      <p:pic>
        <p:nvPicPr>
          <p:cNvPr id="9" name="图片 8" descr="信息"/>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4202430" y="9991090"/>
            <a:ext cx="239395" cy="239395"/>
          </a:xfrm>
          <a:prstGeom prst="rect">
            <a:avLst/>
          </a:prstGeom>
        </p:spPr>
      </p:pic>
      <p:sp>
        <p:nvSpPr>
          <p:cNvPr id="10" name="文本框 9"/>
          <p:cNvSpPr txBox="1"/>
          <p:nvPr/>
        </p:nvSpPr>
        <p:spPr>
          <a:xfrm>
            <a:off x="4426585" y="9980930"/>
            <a:ext cx="2519680" cy="282575"/>
          </a:xfrm>
          <a:prstGeom prst="rect">
            <a:avLst/>
          </a:prstGeom>
        </p:spPr>
        <p:txBody>
          <a:bodyPr>
            <a:noAutofit/>
          </a:bodyPr>
          <a:p>
            <a:pPr marL="0" indent="0">
              <a:spcBef>
                <a:spcPct val="0"/>
              </a:spcBef>
              <a:spcAft>
                <a:spcPct val="0"/>
              </a:spcAft>
            </a:pPr>
            <a:r>
              <a:rPr lang="en-US" altLang="zh-CN" sz="1200" b="1" i="0">
                <a:solidFill>
                  <a:schemeClr val="tx1"/>
                </a:solidFill>
                <a:latin typeface="微软雅黑" panose="020B0503020204020204" charset="-122"/>
                <a:ea typeface="微软雅黑" panose="020B0503020204020204" charset="-122"/>
              </a:rPr>
              <a:t>info@shinewave-tech.com</a:t>
            </a:r>
            <a:endParaRPr lang="en-US" altLang="zh-CN" sz="1200" b="1" i="0">
              <a:solidFill>
                <a:schemeClr val="tx1"/>
              </a:solidFill>
              <a:latin typeface="微软雅黑" panose="020B0503020204020204" charset="-122"/>
              <a:ea typeface="微软雅黑" panose="020B0503020204020204" charset="-122"/>
            </a:endParaRPr>
          </a:p>
        </p:txBody>
      </p:sp>
      <p:pic>
        <p:nvPicPr>
          <p:cNvPr id="13" name="图片 12" descr="SWT公司logo-透明"/>
          <p:cNvPicPr>
            <a:picLocks noChangeAspect="1"/>
          </p:cNvPicPr>
          <p:nvPr/>
        </p:nvPicPr>
        <p:blipFill>
          <a:blip r:embed="rId14"/>
          <a:stretch>
            <a:fillRect/>
          </a:stretch>
        </p:blipFill>
        <p:spPr>
          <a:xfrm>
            <a:off x="281305" y="9782175"/>
            <a:ext cx="744220" cy="434975"/>
          </a:xfrm>
          <a:prstGeom prst="rect">
            <a:avLst/>
          </a:prstGeom>
        </p:spPr>
      </p:pic>
      <p:sp>
        <p:nvSpPr>
          <p:cNvPr id="22" name="文本框 21"/>
          <p:cNvSpPr txBox="1"/>
          <p:nvPr/>
        </p:nvSpPr>
        <p:spPr>
          <a:xfrm>
            <a:off x="0" y="57150"/>
            <a:ext cx="7559675" cy="460375"/>
          </a:xfrm>
          <a:prstGeom prst="rect">
            <a:avLst/>
          </a:prstGeom>
        </p:spPr>
        <p:txBody>
          <a:bodyPr wrap="square">
            <a:spAutoFit/>
          </a:bodyPr>
          <a:p>
            <a:pPr marL="0" indent="0" algn="ctr">
              <a:lnSpc>
                <a:spcPts val="1440"/>
              </a:lnSpc>
              <a:spcBef>
                <a:spcPct val="0"/>
              </a:spcBef>
              <a:spcAft>
                <a:spcPct val="0"/>
              </a:spcAft>
            </a:pPr>
            <a:r>
              <a:rPr lang="zh-CN" altLang="en-US" sz="1600" b="1">
                <a:solidFill>
                  <a:schemeClr val="tx1"/>
                </a:solidFill>
              </a:rPr>
              <a:t>本图册为代表性规格产品，如需定制，可随时联系我司业务人员。</a:t>
            </a:r>
            <a:endParaRPr lang="zh-CN" altLang="en-US" sz="1600" b="1">
              <a:solidFill>
                <a:schemeClr val="tx1"/>
              </a:solidFill>
            </a:endParaRPr>
          </a:p>
          <a:p>
            <a:pPr marL="0" indent="0" algn="ctr">
              <a:lnSpc>
                <a:spcPts val="1440"/>
              </a:lnSpc>
              <a:spcBef>
                <a:spcPct val="0"/>
              </a:spcBef>
              <a:spcAft>
                <a:spcPct val="0"/>
              </a:spcAft>
            </a:pPr>
            <a:r>
              <a:rPr lang="en-US" altLang="zh-CN" sz="1200" b="1">
                <a:solidFill>
                  <a:srgbClr val="1F2329"/>
                </a:solidFill>
              </a:rPr>
              <a:t>This catalog features representative products. For customization, please contact our sales team.</a:t>
            </a:r>
            <a:endParaRPr lang="en-US" altLang="zh-CN" sz="1200" b="1">
              <a:solidFill>
                <a:srgbClr val="1F2329"/>
              </a:solidFill>
            </a:endParaRP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736" name="picture 736"/>
          <p:cNvPicPr>
            <a:picLocks noChangeAspect="1"/>
          </p:cNvPicPr>
          <p:nvPr/>
        </p:nvPicPr>
        <p:blipFill>
          <a:blip r:embed="rId1"/>
          <a:stretch>
            <a:fillRect/>
          </a:stretch>
        </p:blipFill>
        <p:spPr>
          <a:xfrm rot="21600000">
            <a:off x="192238" y="539985"/>
            <a:ext cx="7094709" cy="6596"/>
          </a:xfrm>
          <a:prstGeom prst="rect">
            <a:avLst/>
          </a:prstGeom>
        </p:spPr>
      </p:pic>
      <p:pic>
        <p:nvPicPr>
          <p:cNvPr id="670" name="picture 670"/>
          <p:cNvPicPr>
            <a:picLocks noChangeAspect="1"/>
          </p:cNvPicPr>
          <p:nvPr/>
        </p:nvPicPr>
        <p:blipFill>
          <a:blip r:embed="rId2"/>
          <a:stretch>
            <a:fillRect/>
          </a:stretch>
        </p:blipFill>
        <p:spPr>
          <a:xfrm rot="21600000">
            <a:off x="263985" y="9719952"/>
            <a:ext cx="7094709" cy="10501"/>
          </a:xfrm>
          <a:prstGeom prst="rect">
            <a:avLst/>
          </a:prstGeom>
        </p:spPr>
      </p:pic>
      <p:sp>
        <p:nvSpPr>
          <p:cNvPr id="2" name="文本框 1"/>
          <p:cNvSpPr txBox="1"/>
          <p:nvPr/>
        </p:nvSpPr>
        <p:spPr>
          <a:xfrm>
            <a:off x="577215" y="9781858"/>
            <a:ext cx="5080000" cy="275590"/>
          </a:xfrm>
          <a:prstGeom prst="rect">
            <a:avLst/>
          </a:prstGeom>
        </p:spPr>
        <p:txBody>
          <a:bodyPr>
            <a:spAutoFit/>
          </a:bodyPr>
          <a:p>
            <a:pPr algn="ctr"/>
            <a:r>
              <a:rPr lang="zh-CN" altLang="en-US" sz="1200" b="1">
                <a:solidFill>
                  <a:schemeClr val="tx1"/>
                </a:solidFill>
                <a:latin typeface="微软雅黑" panose="020B0503020204020204" charset="-122"/>
                <a:ea typeface="微软雅黑" panose="020B0503020204020204" charset="-122"/>
              </a:rPr>
              <a:t>南京市雨花区软件大道</a:t>
            </a:r>
            <a:r>
              <a:rPr lang="en-US" altLang="zh-CN" sz="1200" b="1">
                <a:solidFill>
                  <a:schemeClr val="tx1"/>
                </a:solidFill>
                <a:latin typeface="微软雅黑" panose="020B0503020204020204" charset="-122"/>
                <a:ea typeface="微软雅黑" panose="020B0503020204020204" charset="-122"/>
              </a:rPr>
              <a:t>180</a:t>
            </a:r>
            <a:r>
              <a:rPr lang="zh-CN" altLang="en-US" sz="1200" b="1">
                <a:solidFill>
                  <a:schemeClr val="tx1"/>
                </a:solidFill>
                <a:latin typeface="微软雅黑" panose="020B0503020204020204" charset="-122"/>
                <a:ea typeface="微软雅黑" panose="020B0503020204020204" charset="-122"/>
              </a:rPr>
              <a:t>号大数据产业基地</a:t>
            </a:r>
            <a:r>
              <a:rPr lang="en-US" altLang="zh-CN" sz="1200" b="1">
                <a:solidFill>
                  <a:schemeClr val="tx1"/>
                </a:solidFill>
                <a:latin typeface="微软雅黑" panose="020B0503020204020204" charset="-122"/>
                <a:ea typeface="微软雅黑" panose="020B0503020204020204" charset="-122"/>
              </a:rPr>
              <a:t>2</a:t>
            </a:r>
            <a:r>
              <a:rPr lang="zh-CN" altLang="en-US" sz="1200" b="1">
                <a:solidFill>
                  <a:schemeClr val="tx1"/>
                </a:solidFill>
                <a:latin typeface="微软雅黑" panose="020B0503020204020204" charset="-122"/>
                <a:ea typeface="微软雅黑" panose="020B0503020204020204" charset="-122"/>
              </a:rPr>
              <a:t>栋</a:t>
            </a:r>
            <a:endParaRPr lang="zh-CN" altLang="en-US" sz="1200" b="1">
              <a:solidFill>
                <a:schemeClr val="tx1"/>
              </a:solidFill>
              <a:latin typeface="微软雅黑" panose="020B0503020204020204" charset="-122"/>
              <a:ea typeface="微软雅黑" panose="020B0503020204020204" charset="-122"/>
            </a:endParaRPr>
          </a:p>
        </p:txBody>
      </p:sp>
      <p:pic>
        <p:nvPicPr>
          <p:cNvPr id="4" name="图片 3" descr="定位标志"/>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160145" y="9782175"/>
            <a:ext cx="204470" cy="204470"/>
          </a:xfrm>
          <a:prstGeom prst="rect">
            <a:avLst/>
          </a:prstGeom>
        </p:spPr>
      </p:pic>
      <p:pic>
        <p:nvPicPr>
          <p:cNvPr id="5" name="图片 4" descr="电话"/>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4900930" y="9832340"/>
            <a:ext cx="186690" cy="186690"/>
          </a:xfrm>
          <a:prstGeom prst="rect">
            <a:avLst/>
          </a:prstGeom>
        </p:spPr>
      </p:pic>
      <p:sp>
        <p:nvSpPr>
          <p:cNvPr id="6" name="文本框 5"/>
          <p:cNvSpPr txBox="1"/>
          <p:nvPr/>
        </p:nvSpPr>
        <p:spPr>
          <a:xfrm>
            <a:off x="5072380" y="9782175"/>
            <a:ext cx="1979930" cy="282575"/>
          </a:xfrm>
          <a:prstGeom prst="rect">
            <a:avLst/>
          </a:prstGeom>
        </p:spPr>
        <p:txBody>
          <a:bodyPr>
            <a:noAutofit/>
          </a:bodyPr>
          <a:p>
            <a:r>
              <a:rPr lang="en-US" altLang="zh-CN" sz="1200" b="1">
                <a:solidFill>
                  <a:schemeClr val="tx1"/>
                </a:solidFill>
                <a:latin typeface="微软雅黑" panose="020B0503020204020204" charset="-122"/>
                <a:ea typeface="微软雅黑" panose="020B0503020204020204" charset="-122"/>
              </a:rPr>
              <a:t>+86-13951873509</a:t>
            </a:r>
            <a:endParaRPr lang="en-US" altLang="zh-CN" sz="1200" b="1">
              <a:solidFill>
                <a:schemeClr val="tx1"/>
              </a:solidFill>
              <a:latin typeface="微软雅黑" panose="020B0503020204020204" charset="-122"/>
              <a:ea typeface="微软雅黑" panose="020B0503020204020204" charset="-122"/>
            </a:endParaRPr>
          </a:p>
        </p:txBody>
      </p:sp>
      <p:pic>
        <p:nvPicPr>
          <p:cNvPr id="7" name="图片 6" descr="网页"/>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1165225" y="10027920"/>
            <a:ext cx="192405" cy="192405"/>
          </a:xfrm>
          <a:prstGeom prst="rect">
            <a:avLst/>
          </a:prstGeom>
        </p:spPr>
      </p:pic>
      <p:sp>
        <p:nvSpPr>
          <p:cNvPr id="8" name="文本框 7"/>
          <p:cNvSpPr txBox="1"/>
          <p:nvPr/>
        </p:nvSpPr>
        <p:spPr>
          <a:xfrm>
            <a:off x="1342390" y="9980613"/>
            <a:ext cx="5080000" cy="275590"/>
          </a:xfrm>
          <a:prstGeom prst="rect">
            <a:avLst/>
          </a:prstGeom>
        </p:spPr>
        <p:txBody>
          <a:bodyPr>
            <a:spAutoFit/>
          </a:bodyPr>
          <a:p>
            <a:r>
              <a:rPr lang="en-US" altLang="zh-CN" sz="1200" b="1">
                <a:solidFill>
                  <a:schemeClr val="tx1"/>
                </a:solidFill>
                <a:latin typeface="微软雅黑" panose="020B0503020204020204" charset="-122"/>
                <a:ea typeface="微软雅黑" panose="020B0503020204020204" charset="-122"/>
              </a:rPr>
              <a:t>https://www.shinewave-tech.com</a:t>
            </a:r>
            <a:endParaRPr lang="en-US" altLang="zh-CN" sz="1200" b="1">
              <a:solidFill>
                <a:schemeClr val="tx1"/>
              </a:solidFill>
              <a:latin typeface="微软雅黑" panose="020B0503020204020204" charset="-122"/>
              <a:ea typeface="微软雅黑" panose="020B0503020204020204" charset="-122"/>
            </a:endParaRPr>
          </a:p>
        </p:txBody>
      </p:sp>
      <p:pic>
        <p:nvPicPr>
          <p:cNvPr id="9" name="图片 8" descr="信息"/>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4202430" y="9991090"/>
            <a:ext cx="239395" cy="239395"/>
          </a:xfrm>
          <a:prstGeom prst="rect">
            <a:avLst/>
          </a:prstGeom>
        </p:spPr>
      </p:pic>
      <p:sp>
        <p:nvSpPr>
          <p:cNvPr id="10" name="文本框 9"/>
          <p:cNvSpPr txBox="1"/>
          <p:nvPr/>
        </p:nvSpPr>
        <p:spPr>
          <a:xfrm>
            <a:off x="4426585" y="9980930"/>
            <a:ext cx="2519680" cy="282575"/>
          </a:xfrm>
          <a:prstGeom prst="rect">
            <a:avLst/>
          </a:prstGeom>
        </p:spPr>
        <p:txBody>
          <a:bodyPr>
            <a:noAutofit/>
          </a:bodyPr>
          <a:p>
            <a:pPr marL="0" indent="0">
              <a:spcBef>
                <a:spcPct val="0"/>
              </a:spcBef>
              <a:spcAft>
                <a:spcPct val="0"/>
              </a:spcAft>
            </a:pPr>
            <a:r>
              <a:rPr lang="en-US" altLang="zh-CN" sz="1200" b="1" i="0">
                <a:solidFill>
                  <a:schemeClr val="tx1"/>
                </a:solidFill>
                <a:latin typeface="微软雅黑" panose="020B0503020204020204" charset="-122"/>
                <a:ea typeface="微软雅黑" panose="020B0503020204020204" charset="-122"/>
              </a:rPr>
              <a:t>info@shinewave-tech.com</a:t>
            </a:r>
            <a:endParaRPr lang="en-US" altLang="zh-CN" sz="1200" b="1" i="0">
              <a:solidFill>
                <a:schemeClr val="tx1"/>
              </a:solidFill>
              <a:latin typeface="微软雅黑" panose="020B0503020204020204" charset="-122"/>
              <a:ea typeface="微软雅黑" panose="020B0503020204020204" charset="-122"/>
            </a:endParaRPr>
          </a:p>
        </p:txBody>
      </p:sp>
      <p:pic>
        <p:nvPicPr>
          <p:cNvPr id="13" name="图片 12" descr="SWT公司logo-透明"/>
          <p:cNvPicPr>
            <a:picLocks noChangeAspect="1"/>
          </p:cNvPicPr>
          <p:nvPr/>
        </p:nvPicPr>
        <p:blipFill>
          <a:blip r:embed="rId11"/>
          <a:stretch>
            <a:fillRect/>
          </a:stretch>
        </p:blipFill>
        <p:spPr>
          <a:xfrm>
            <a:off x="281305" y="9782175"/>
            <a:ext cx="744220" cy="434975"/>
          </a:xfrm>
          <a:prstGeom prst="rect">
            <a:avLst/>
          </a:prstGeom>
        </p:spPr>
      </p:pic>
      <p:sp>
        <p:nvSpPr>
          <p:cNvPr id="22" name="文本框 21"/>
          <p:cNvSpPr txBox="1"/>
          <p:nvPr/>
        </p:nvSpPr>
        <p:spPr>
          <a:xfrm>
            <a:off x="0" y="57150"/>
            <a:ext cx="7559675" cy="460375"/>
          </a:xfrm>
          <a:prstGeom prst="rect">
            <a:avLst/>
          </a:prstGeom>
        </p:spPr>
        <p:txBody>
          <a:bodyPr wrap="square">
            <a:spAutoFit/>
          </a:bodyPr>
          <a:p>
            <a:pPr marL="0" indent="0" algn="ctr">
              <a:lnSpc>
                <a:spcPts val="1440"/>
              </a:lnSpc>
              <a:spcBef>
                <a:spcPct val="0"/>
              </a:spcBef>
              <a:spcAft>
                <a:spcPct val="0"/>
              </a:spcAft>
            </a:pPr>
            <a:r>
              <a:rPr lang="zh-CN" altLang="en-US" sz="1600" b="1">
                <a:solidFill>
                  <a:schemeClr val="tx1"/>
                </a:solidFill>
              </a:rPr>
              <a:t>本图册为代表性规格产品，如需定制，可随时联系我司业务人员。</a:t>
            </a:r>
            <a:endParaRPr lang="zh-CN" altLang="en-US" sz="1600" b="1">
              <a:solidFill>
                <a:schemeClr val="tx1"/>
              </a:solidFill>
            </a:endParaRPr>
          </a:p>
          <a:p>
            <a:pPr marL="0" indent="0" algn="ctr">
              <a:lnSpc>
                <a:spcPts val="1440"/>
              </a:lnSpc>
              <a:spcBef>
                <a:spcPct val="0"/>
              </a:spcBef>
              <a:spcAft>
                <a:spcPct val="0"/>
              </a:spcAft>
            </a:pPr>
            <a:r>
              <a:rPr lang="en-US" altLang="zh-CN" sz="1200" b="1">
                <a:solidFill>
                  <a:srgbClr val="1F2329"/>
                </a:solidFill>
              </a:rPr>
              <a:t>This catalog features representative products. For customization, please contact our sales team.</a:t>
            </a:r>
            <a:endParaRPr lang="en-US" altLang="zh-CN" sz="1200" b="1">
              <a:solidFill>
                <a:srgbClr val="1F2329"/>
              </a:solidFill>
            </a:endParaRPr>
          </a:p>
        </p:txBody>
      </p:sp>
      <p:graphicFrame>
        <p:nvGraphicFramePr>
          <p:cNvPr id="11" name="表格 10"/>
          <p:cNvGraphicFramePr/>
          <p:nvPr/>
        </p:nvGraphicFramePr>
        <p:xfrm>
          <a:off x="534988" y="3898582"/>
          <a:ext cx="6499860" cy="2250440"/>
        </p:xfrm>
        <a:graphic>
          <a:graphicData uri="http://schemas.openxmlformats.org/drawingml/2006/table">
            <a:tbl>
              <a:tblPr/>
              <a:tblGrid>
                <a:gridCol w="1776095"/>
                <a:gridCol w="1162685"/>
                <a:gridCol w="1291590"/>
                <a:gridCol w="1295400"/>
                <a:gridCol w="974090"/>
              </a:tblGrid>
              <a:tr h="158750">
                <a:tc>
                  <a:txBody>
                    <a:bodyPr/>
                    <a:p>
                      <a:pPr marL="68580" indent="592455" eaLnBrk="0" fontAlgn="base">
                        <a:spcBef>
                          <a:spcPts val="200"/>
                        </a:spcBef>
                        <a:spcAft>
                          <a:spcPct val="0"/>
                        </a:spcAft>
                      </a:pPr>
                      <a:r>
                        <a:rPr lang="en-US" altLang="zh-CN" sz="1100" b="1">
                          <a:solidFill>
                            <a:schemeClr val="bg1"/>
                          </a:solidFill>
                          <a:latin typeface="Calibri" panose="020F0502020204030204"/>
                          <a:ea typeface="Calibri" panose="020F0502020204030204"/>
                        </a:rPr>
                        <a:t>PARAMETER</a:t>
                      </a:r>
                      <a:endParaRPr lang="en-US" altLang="zh-CN" sz="1100" b="1">
                        <a:solidFill>
                          <a:schemeClr val="bg1"/>
                        </a:solidFill>
                        <a:latin typeface="Calibri" panose="020F0502020204030204"/>
                        <a:ea typeface="Calibri" panose="020F0502020204030204"/>
                      </a:endParaRPr>
                    </a:p>
                  </a:txBody>
                  <a:tcPr marL="0" marR="0" marT="0" marB="0" anchor="ctr" anchorCtr="0">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3175"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solidFill>
                      <a:srgbClr val="21294D"/>
                    </a:solidFill>
                  </a:tcPr>
                </a:tc>
                <a:tc>
                  <a:txBody>
                    <a:bodyPr/>
                    <a:p>
                      <a:pPr marL="68580" indent="557530" eaLnBrk="0" fontAlgn="base">
                        <a:spcBef>
                          <a:spcPts val="200"/>
                        </a:spcBef>
                        <a:spcAft>
                          <a:spcPct val="0"/>
                        </a:spcAft>
                      </a:pPr>
                      <a:r>
                        <a:rPr lang="en-US" altLang="zh-CN" sz="1100" b="1">
                          <a:solidFill>
                            <a:schemeClr val="bg1"/>
                          </a:solidFill>
                          <a:latin typeface="Calibri" panose="020F0502020204030204"/>
                          <a:ea typeface="Calibri" panose="020F0502020204030204"/>
                        </a:rPr>
                        <a:t>MIN</a:t>
                      </a:r>
                      <a:endParaRPr lang="en-US" altLang="zh-CN" sz="1100" b="1">
                        <a:solidFill>
                          <a:schemeClr val="bg1"/>
                        </a:solidFill>
                        <a:latin typeface="Calibri" panose="020F0502020204030204"/>
                        <a:ea typeface="Calibri" panose="020F0502020204030204"/>
                      </a:endParaRPr>
                    </a:p>
                  </a:txBody>
                  <a:tcPr marL="0" marR="0" marT="0" marB="0" anchor="ctr" anchorCtr="0">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3175"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solidFill>
                      <a:srgbClr val="21294D"/>
                    </a:solidFill>
                  </a:tcPr>
                </a:tc>
                <a:tc>
                  <a:txBody>
                    <a:bodyPr/>
                    <a:p>
                      <a:pPr marL="68580" indent="553720" eaLnBrk="0" fontAlgn="base">
                        <a:spcBef>
                          <a:spcPts val="200"/>
                        </a:spcBef>
                        <a:spcAft>
                          <a:spcPct val="0"/>
                        </a:spcAft>
                      </a:pPr>
                      <a:r>
                        <a:rPr lang="en-US" altLang="zh-CN" sz="1100" b="1">
                          <a:solidFill>
                            <a:schemeClr val="bg1"/>
                          </a:solidFill>
                          <a:latin typeface="Calibri" panose="020F0502020204030204"/>
                          <a:ea typeface="Calibri" panose="020F0502020204030204"/>
                        </a:rPr>
                        <a:t>TYP.</a:t>
                      </a:r>
                      <a:endParaRPr lang="en-US" altLang="zh-CN" sz="1100" b="1">
                        <a:solidFill>
                          <a:schemeClr val="bg1"/>
                        </a:solidFill>
                        <a:latin typeface="Calibri" panose="020F0502020204030204"/>
                        <a:ea typeface="Calibri" panose="020F0502020204030204"/>
                      </a:endParaRPr>
                    </a:p>
                  </a:txBody>
                  <a:tcPr marL="0" marR="0" marT="0" marB="0" anchor="ctr" anchorCtr="0">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3175"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solidFill>
                      <a:srgbClr val="21294D"/>
                    </a:solidFill>
                  </a:tcPr>
                </a:tc>
                <a:tc>
                  <a:txBody>
                    <a:bodyPr/>
                    <a:p>
                      <a:pPr marL="68580" indent="553085" eaLnBrk="0" fontAlgn="base">
                        <a:spcBef>
                          <a:spcPts val="200"/>
                        </a:spcBef>
                        <a:spcAft>
                          <a:spcPct val="0"/>
                        </a:spcAft>
                      </a:pPr>
                      <a:r>
                        <a:rPr lang="en-US" altLang="zh-CN" sz="1100" b="1">
                          <a:solidFill>
                            <a:schemeClr val="bg1"/>
                          </a:solidFill>
                          <a:latin typeface="Calibri" panose="020F0502020204030204"/>
                          <a:ea typeface="Calibri" panose="020F0502020204030204"/>
                        </a:rPr>
                        <a:t>MAX</a:t>
                      </a:r>
                      <a:endParaRPr lang="en-US" altLang="zh-CN" sz="1100" b="1">
                        <a:solidFill>
                          <a:schemeClr val="bg1"/>
                        </a:solidFill>
                        <a:latin typeface="Calibri" panose="020F0502020204030204"/>
                        <a:ea typeface="Calibri" panose="020F0502020204030204"/>
                      </a:endParaRPr>
                    </a:p>
                  </a:txBody>
                  <a:tcPr marL="0" marR="0" marT="0" marB="0" anchor="ctr" anchorCtr="0">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3175"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solidFill>
                      <a:srgbClr val="21294D"/>
                    </a:solidFill>
                  </a:tcPr>
                </a:tc>
                <a:tc>
                  <a:txBody>
                    <a:bodyPr/>
                    <a:p>
                      <a:pPr marL="68580" indent="392430" eaLnBrk="0" fontAlgn="base">
                        <a:spcBef>
                          <a:spcPts val="200"/>
                        </a:spcBef>
                        <a:spcAft>
                          <a:spcPct val="0"/>
                        </a:spcAft>
                      </a:pPr>
                      <a:r>
                        <a:rPr lang="en-US" altLang="zh-CN" sz="1100" b="1">
                          <a:solidFill>
                            <a:schemeClr val="bg1"/>
                          </a:solidFill>
                          <a:latin typeface="Calibri" panose="020F0502020204030204"/>
                          <a:ea typeface="Calibri" panose="020F0502020204030204"/>
                        </a:rPr>
                        <a:t>UNIT</a:t>
                      </a:r>
                      <a:endParaRPr lang="en-US" altLang="zh-CN" sz="1100" b="1">
                        <a:solidFill>
                          <a:schemeClr val="bg1"/>
                        </a:solidFill>
                        <a:latin typeface="Calibri" panose="020F0502020204030204"/>
                        <a:ea typeface="Calibri" panose="020F0502020204030204"/>
                      </a:endParaRPr>
                    </a:p>
                  </a:txBody>
                  <a:tcPr marL="0" marR="0" marT="0" marB="0" anchor="ctr" anchorCtr="0">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3175"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solidFill>
                      <a:srgbClr val="21294D"/>
                    </a:solidFill>
                  </a:tcPr>
                </a:tc>
              </a:tr>
              <a:tr h="173990">
                <a:tc>
                  <a:txBody>
                    <a:bodyPr/>
                    <a:p>
                      <a:pPr marL="68580" indent="80010" eaLnBrk="0" fontAlgn="base">
                        <a:lnSpc>
                          <a:spcPts val="1230"/>
                        </a:lnSpc>
                        <a:spcBef>
                          <a:spcPct val="0"/>
                        </a:spcBef>
                        <a:spcAft>
                          <a:spcPct val="0"/>
                        </a:spcAft>
                      </a:pPr>
                      <a:r>
                        <a:rPr lang="en-US" altLang="zh-CN" sz="1100">
                          <a:solidFill>
                            <a:srgbClr val="000000"/>
                          </a:solidFill>
                          <a:latin typeface="Calibri" panose="020F0502020204030204"/>
                          <a:ea typeface="Calibri" panose="020F0502020204030204"/>
                        </a:rPr>
                        <a:t>Operating</a:t>
                      </a:r>
                      <a:r>
                        <a:rPr lang="en-US" altLang="zh-CN" sz="1100">
                          <a:solidFill>
                            <a:srgbClr val="000000"/>
                          </a:solidFill>
                          <a:latin typeface="Calibri" panose="020F0502020204030204"/>
                          <a:ea typeface="Calibri" panose="020F0502020204030204"/>
                        </a:rPr>
                        <a:t> </a:t>
                      </a:r>
                      <a:r>
                        <a:rPr lang="en-US" altLang="zh-CN" sz="1100">
                          <a:solidFill>
                            <a:srgbClr val="000000"/>
                          </a:solidFill>
                          <a:latin typeface="Calibri" panose="020F0502020204030204"/>
                          <a:ea typeface="Calibri" panose="020F0502020204030204"/>
                        </a:rPr>
                        <a:t>Frequency</a:t>
                      </a:r>
                      <a:endParaRPr lang="en-US" altLang="zh-CN" sz="1100">
                        <a:solidFill>
                          <a:srgbClr val="000000"/>
                        </a:solidFill>
                        <a:latin typeface="Calibri" panose="020F0502020204030204"/>
                        <a:ea typeface="Calibri" panose="020F0502020204030204"/>
                      </a:endParaRPr>
                    </a:p>
                  </a:txBody>
                  <a:tcPr marL="0" marR="0" marT="0" marB="0" anchor="ctr" anchorCtr="0">
                    <a:lnL w="3175" cap="flat" cmpd="sng">
                      <a:solidFill>
                        <a:srgbClr val="000000"/>
                      </a:solidFill>
                      <a:prstDash val="solid"/>
                      <a:headEnd type="none" w="med" len="med"/>
                      <a:tailEnd type="none" w="med" len="med"/>
                    </a:lnL>
                    <a:lnR w="3175"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solidFill>
                      <a:srgbClr val="F2F3F4"/>
                    </a:solidFill>
                  </a:tcPr>
                </a:tc>
                <a:tc>
                  <a:txBody>
                    <a:bodyPr/>
                    <a:p>
                      <a:pPr marL="68580" indent="0" algn="ctr" eaLnBrk="0" fontAlgn="base">
                        <a:spcBef>
                          <a:spcPts val="200"/>
                        </a:spcBef>
                        <a:spcAft>
                          <a:spcPct val="0"/>
                        </a:spcAft>
                      </a:pPr>
                      <a:r>
                        <a:rPr lang="en-US" altLang="zh-CN" sz="1100">
                          <a:solidFill>
                            <a:srgbClr val="000000"/>
                          </a:solidFill>
                          <a:latin typeface="Calibri" panose="020F0502020204030204"/>
                          <a:ea typeface="Calibri" panose="020F0502020204030204"/>
                        </a:rPr>
                        <a:t>6</a:t>
                      </a:r>
                      <a:r>
                        <a:rPr lang="en-US" altLang="zh-CN" sz="1100">
                          <a:solidFill>
                            <a:srgbClr val="000000"/>
                          </a:solidFill>
                          <a:latin typeface="Calibri" panose="020F0502020204030204"/>
                          <a:ea typeface="宋体" panose="02010600030101010101" pitchFamily="2" charset="-122"/>
                        </a:rPr>
                        <a:t>000</a:t>
                      </a:r>
                      <a:endParaRPr lang="en-US" altLang="zh-CN" sz="1100">
                        <a:solidFill>
                          <a:srgbClr val="000000"/>
                        </a:solidFill>
                        <a:latin typeface="Calibri" panose="020F0502020204030204"/>
                        <a:ea typeface="宋体" panose="02010600030101010101" pitchFamily="2" charset="-122"/>
                      </a:endParaRPr>
                    </a:p>
                  </a:txBody>
                  <a:tcPr marL="0" marR="0" marT="0" marB="0" anchor="ctr" anchorCtr="0">
                    <a:lnL w="3175" cap="flat" cmpd="sng">
                      <a:solidFill>
                        <a:srgbClr val="000000"/>
                      </a:solidFill>
                      <a:prstDash val="solid"/>
                      <a:headEnd type="none" w="med" len="med"/>
                      <a:tailEnd type="none" w="med" len="med"/>
                    </a:lnL>
                    <a:lnR w="3175"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solidFill>
                      <a:srgbClr val="F2F3F4"/>
                    </a:solidFill>
                  </a:tcPr>
                </a:tc>
                <a:tc>
                  <a:txBody>
                    <a:bodyPr/>
                    <a:p>
                      <a:pPr marL="68580" indent="0" algn="ctr" eaLnBrk="0" fontAlgn="base">
                        <a:spcBef>
                          <a:spcPct val="0"/>
                        </a:spcBef>
                        <a:spcAft>
                          <a:spcPct val="0"/>
                        </a:spcAft>
                      </a:pPr>
                      <a:r>
                        <a:rPr lang="en-US" altLang="zh-CN" sz="1100">
                          <a:solidFill>
                            <a:srgbClr val="000000"/>
                          </a:solidFill>
                          <a:latin typeface="Calibri" panose="020F0502020204030204"/>
                          <a:ea typeface="宋体" panose="02010600030101010101" pitchFamily="2" charset="-122"/>
                        </a:rPr>
                        <a:t> </a:t>
                      </a:r>
                      <a:endParaRPr lang="en-US" altLang="zh-CN" sz="1100">
                        <a:solidFill>
                          <a:srgbClr val="000000"/>
                        </a:solidFill>
                        <a:latin typeface="Calibri" panose="020F0502020204030204"/>
                        <a:ea typeface="宋体" panose="02010600030101010101" pitchFamily="2" charset="-122"/>
                      </a:endParaRPr>
                    </a:p>
                  </a:txBody>
                  <a:tcPr marL="0" marR="0" marT="0" marB="0" anchor="ctr" anchorCtr="0">
                    <a:lnL w="3175" cap="flat" cmpd="sng">
                      <a:solidFill>
                        <a:srgbClr val="000000"/>
                      </a:solidFill>
                      <a:prstDash val="solid"/>
                      <a:headEnd type="none" w="med" len="med"/>
                      <a:tailEnd type="none" w="med" len="med"/>
                    </a:lnL>
                    <a:lnR w="3175"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solidFill>
                      <a:srgbClr val="F2F3F4"/>
                    </a:solidFill>
                  </a:tcPr>
                </a:tc>
                <a:tc>
                  <a:txBody>
                    <a:bodyPr/>
                    <a:p>
                      <a:pPr marL="68580" indent="0" algn="ctr" eaLnBrk="0" fontAlgn="base">
                        <a:spcBef>
                          <a:spcPts val="200"/>
                        </a:spcBef>
                        <a:spcAft>
                          <a:spcPct val="0"/>
                        </a:spcAft>
                      </a:pPr>
                      <a:r>
                        <a:rPr lang="en-US" altLang="zh-CN" sz="1100">
                          <a:solidFill>
                            <a:srgbClr val="000000"/>
                          </a:solidFill>
                          <a:latin typeface="Calibri" panose="020F0502020204030204"/>
                          <a:ea typeface="Calibri" panose="020F0502020204030204"/>
                        </a:rPr>
                        <a:t>10</a:t>
                      </a:r>
                      <a:r>
                        <a:rPr lang="en-US" altLang="zh-CN" sz="1100">
                          <a:solidFill>
                            <a:srgbClr val="000000"/>
                          </a:solidFill>
                          <a:latin typeface="Calibri" panose="020F0502020204030204"/>
                          <a:ea typeface="宋体" panose="02010600030101010101" pitchFamily="2" charset="-122"/>
                        </a:rPr>
                        <a:t>000</a:t>
                      </a:r>
                      <a:endParaRPr lang="en-US" altLang="zh-CN" sz="1100">
                        <a:solidFill>
                          <a:srgbClr val="000000"/>
                        </a:solidFill>
                        <a:latin typeface="Calibri" panose="020F0502020204030204"/>
                        <a:ea typeface="宋体" panose="02010600030101010101" pitchFamily="2" charset="-122"/>
                      </a:endParaRPr>
                    </a:p>
                  </a:txBody>
                  <a:tcPr marL="0" marR="0" marT="0" marB="0" anchor="ctr" anchorCtr="0">
                    <a:lnL w="3175" cap="flat" cmpd="sng">
                      <a:solidFill>
                        <a:srgbClr val="000000"/>
                      </a:solidFill>
                      <a:prstDash val="solid"/>
                      <a:headEnd type="none" w="med" len="med"/>
                      <a:tailEnd type="none" w="med" len="med"/>
                    </a:lnL>
                    <a:lnR w="3175"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solidFill>
                      <a:srgbClr val="F2F3F4"/>
                    </a:solidFill>
                  </a:tcPr>
                </a:tc>
                <a:tc>
                  <a:txBody>
                    <a:bodyPr/>
                    <a:p>
                      <a:pPr marL="68580" indent="0" algn="ctr" eaLnBrk="0" fontAlgn="base">
                        <a:spcBef>
                          <a:spcPts val="300"/>
                        </a:spcBef>
                        <a:spcAft>
                          <a:spcPct val="0"/>
                        </a:spcAft>
                      </a:pPr>
                      <a:r>
                        <a:rPr lang="en-US" altLang="zh-CN" sz="1100">
                          <a:solidFill>
                            <a:srgbClr val="000000"/>
                          </a:solidFill>
                          <a:latin typeface="Calibri" panose="020F0502020204030204"/>
                          <a:ea typeface="Calibri" panose="020F0502020204030204"/>
                        </a:rPr>
                        <a:t>MHz</a:t>
                      </a:r>
                      <a:endParaRPr lang="en-US" altLang="zh-CN" sz="1100">
                        <a:solidFill>
                          <a:srgbClr val="000000"/>
                        </a:solidFill>
                        <a:latin typeface="Calibri" panose="020F0502020204030204"/>
                        <a:ea typeface="Calibri" panose="020F0502020204030204"/>
                      </a:endParaRPr>
                    </a:p>
                  </a:txBody>
                  <a:tcPr marL="0" marR="0" marT="0" marB="0" anchor="ctr" anchorCtr="0">
                    <a:lnL w="3175" cap="flat" cmpd="sng">
                      <a:solidFill>
                        <a:srgbClr val="000000"/>
                      </a:solidFill>
                      <a:prstDash val="solid"/>
                      <a:headEnd type="none" w="med" len="med"/>
                      <a:tailEnd type="none" w="med" len="med"/>
                    </a:lnL>
                    <a:lnR w="3175"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solidFill>
                      <a:srgbClr val="F2F3F4"/>
                    </a:solidFill>
                  </a:tcPr>
                </a:tc>
              </a:tr>
              <a:tr h="173990">
                <a:tc>
                  <a:txBody>
                    <a:bodyPr/>
                    <a:p>
                      <a:pPr marL="68580" indent="80010" eaLnBrk="0" fontAlgn="base">
                        <a:lnSpc>
                          <a:spcPts val="1230"/>
                        </a:lnSpc>
                        <a:spcBef>
                          <a:spcPct val="0"/>
                        </a:spcBef>
                        <a:spcAft>
                          <a:spcPct val="0"/>
                        </a:spcAft>
                      </a:pPr>
                      <a:r>
                        <a:rPr lang="en-US" altLang="zh-CN" sz="1100">
                          <a:solidFill>
                            <a:srgbClr val="000000"/>
                          </a:solidFill>
                          <a:latin typeface="Calibri" panose="020F0502020204030204"/>
                          <a:ea typeface="Calibri" panose="020F0502020204030204"/>
                        </a:rPr>
                        <a:t>Operation</a:t>
                      </a:r>
                      <a:r>
                        <a:rPr lang="en-US" altLang="zh-CN" sz="1100">
                          <a:solidFill>
                            <a:srgbClr val="000000"/>
                          </a:solidFill>
                          <a:latin typeface="Calibri" panose="020F0502020204030204"/>
                          <a:ea typeface="宋体" panose="02010600030101010101" pitchFamily="2" charset="-122"/>
                        </a:rPr>
                        <a:t> </a:t>
                      </a:r>
                      <a:r>
                        <a:rPr lang="en-US" altLang="zh-CN" sz="1100">
                          <a:solidFill>
                            <a:srgbClr val="000000"/>
                          </a:solidFill>
                          <a:latin typeface="Calibri" panose="020F0502020204030204"/>
                          <a:ea typeface="宋体" panose="02010600030101010101" pitchFamily="2" charset="-122"/>
                        </a:rPr>
                        <a:t>M</a:t>
                      </a:r>
                      <a:r>
                        <a:rPr lang="en-US" altLang="zh-CN" sz="1100">
                          <a:solidFill>
                            <a:srgbClr val="000000"/>
                          </a:solidFill>
                          <a:latin typeface="Calibri" panose="020F0502020204030204"/>
                          <a:ea typeface="Calibri" panose="020F0502020204030204"/>
                        </a:rPr>
                        <a:t>ode</a:t>
                      </a:r>
                      <a:endParaRPr lang="en-US" altLang="zh-CN" sz="1100">
                        <a:solidFill>
                          <a:srgbClr val="000000"/>
                        </a:solidFill>
                        <a:latin typeface="Calibri" panose="020F0502020204030204"/>
                        <a:ea typeface="Calibri" panose="020F0502020204030204"/>
                      </a:endParaRPr>
                    </a:p>
                  </a:txBody>
                  <a:tcPr marL="0" marR="0" marT="0" marB="0" anchor="ctr" anchorCtr="0">
                    <a:lnL w="3175" cap="flat" cmpd="sng">
                      <a:solidFill>
                        <a:srgbClr val="000000"/>
                      </a:solidFill>
                      <a:prstDash val="solid"/>
                      <a:headEnd type="none" w="med" len="med"/>
                      <a:tailEnd type="none" w="med" len="med"/>
                    </a:lnL>
                    <a:lnR w="3175"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3175" cap="flat" cmpd="sng">
                      <a:solidFill>
                        <a:srgbClr val="000000"/>
                      </a:solidFill>
                      <a:prstDash val="solid"/>
                      <a:headEnd type="none" w="med" len="med"/>
                      <a:tailEnd type="none" w="med" len="med"/>
                    </a:lnB>
                    <a:solidFill>
                      <a:srgbClr val="D1D2D4"/>
                    </a:solidFill>
                  </a:tcPr>
                </a:tc>
                <a:tc gridSpan="3">
                  <a:txBody>
                    <a:bodyPr/>
                    <a:p>
                      <a:pPr marL="68580" indent="0" algn="ctr" eaLnBrk="0" fontAlgn="base">
                        <a:spcBef>
                          <a:spcPts val="200"/>
                        </a:spcBef>
                        <a:spcAft>
                          <a:spcPct val="0"/>
                        </a:spcAft>
                      </a:pPr>
                      <a:r>
                        <a:rPr lang="en-US" altLang="zh-CN" sz="1100">
                          <a:solidFill>
                            <a:srgbClr val="000000"/>
                          </a:solidFill>
                          <a:latin typeface="Calibri" panose="020F0502020204030204"/>
                          <a:ea typeface="宋体" panose="02010600030101010101" pitchFamily="2" charset="-122"/>
                        </a:rPr>
                        <a:t>CW </a:t>
                      </a:r>
                      <a:endParaRPr lang="en-US" altLang="zh-CN" sz="1100">
                        <a:solidFill>
                          <a:srgbClr val="000000"/>
                        </a:solidFill>
                        <a:latin typeface="Calibri" panose="020F0502020204030204"/>
                        <a:ea typeface="宋体" panose="02010600030101010101" pitchFamily="2" charset="-122"/>
                      </a:endParaRPr>
                    </a:p>
                  </a:txBody>
                  <a:tcPr marL="0" marR="0" marT="0" marB="0" anchor="ctr" anchorCtr="0">
                    <a:lnL w="3175" cap="flat" cmpd="sng">
                      <a:solidFill>
                        <a:srgbClr val="000000"/>
                      </a:solidFill>
                      <a:prstDash val="solid"/>
                      <a:headEnd type="none" w="med" len="med"/>
                      <a:tailEnd type="none" w="med" len="med"/>
                    </a:lnL>
                    <a:lnR w="3175"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3175" cap="flat" cmpd="sng">
                      <a:solidFill>
                        <a:srgbClr val="000000"/>
                      </a:solidFill>
                      <a:prstDash val="solid"/>
                      <a:headEnd type="none" w="med" len="med"/>
                      <a:tailEnd type="none" w="med" len="med"/>
                    </a:lnB>
                    <a:solidFill>
                      <a:srgbClr val="D1D2D4"/>
                    </a:solidFill>
                  </a:tcPr>
                </a:tc>
                <a:tc hMerge="1">
                  <a:tcPr>
                    <a:lnT w="6350" cap="flat" cmpd="sng">
                      <a:solidFill>
                        <a:srgbClr val="000000"/>
                      </a:solidFill>
                      <a:prstDash val="solid"/>
                      <a:headEnd type="none" w="med" len="med"/>
                      <a:tailEnd type="none" w="med" len="med"/>
                    </a:lnT>
                    <a:lnB w="3175" cap="flat" cmpd="sng">
                      <a:solidFill>
                        <a:srgbClr val="000000"/>
                      </a:solidFill>
                      <a:prstDash val="solid"/>
                      <a:headEnd type="none" w="med" len="med"/>
                      <a:tailEnd type="none" w="med" len="med"/>
                    </a:lnB>
                  </a:tcPr>
                </a:tc>
                <a:tc hMerge="1">
                  <a:tcPr>
                    <a:lnR w="3175"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3175" cap="flat" cmpd="sng">
                      <a:solidFill>
                        <a:srgbClr val="000000"/>
                      </a:solidFill>
                      <a:prstDash val="solid"/>
                      <a:headEnd type="none" w="med" len="med"/>
                      <a:tailEnd type="none" w="med" len="med"/>
                    </a:lnB>
                  </a:tcPr>
                </a:tc>
                <a:tc>
                  <a:txBody>
                    <a:bodyPr/>
                    <a:p>
                      <a:pPr marL="68580" indent="0" algn="ctr" eaLnBrk="0" fontAlgn="base">
                        <a:spcBef>
                          <a:spcPts val="300"/>
                        </a:spcBef>
                        <a:spcAft>
                          <a:spcPct val="0"/>
                        </a:spcAft>
                      </a:pPr>
                      <a:r>
                        <a:rPr lang="en-US" altLang="zh-CN" sz="1100">
                          <a:solidFill>
                            <a:srgbClr val="000000"/>
                          </a:solidFill>
                          <a:latin typeface="Calibri" panose="020F0502020204030204"/>
                          <a:ea typeface="Calibri" panose="020F0502020204030204"/>
                        </a:rPr>
                        <a:t>-</a:t>
                      </a:r>
                      <a:r>
                        <a:rPr lang="en-US" altLang="zh-CN" sz="1100">
                          <a:solidFill>
                            <a:srgbClr val="000000"/>
                          </a:solidFill>
                          <a:latin typeface="Calibri" panose="020F0502020204030204"/>
                          <a:ea typeface="宋体" panose="02010600030101010101" pitchFamily="2" charset="-122"/>
                        </a:rPr>
                        <a:t>-</a:t>
                      </a:r>
                      <a:endParaRPr lang="en-US" altLang="zh-CN" sz="1100">
                        <a:solidFill>
                          <a:srgbClr val="000000"/>
                        </a:solidFill>
                        <a:latin typeface="Calibri" panose="020F0502020204030204"/>
                        <a:ea typeface="宋体" panose="02010600030101010101" pitchFamily="2" charset="-122"/>
                      </a:endParaRPr>
                    </a:p>
                  </a:txBody>
                  <a:tcPr marL="0" marR="0" marT="0" marB="0" anchor="ctr" anchorCtr="0">
                    <a:lnL w="3175" cap="flat" cmpd="sng">
                      <a:solidFill>
                        <a:srgbClr val="000000"/>
                      </a:solidFill>
                      <a:prstDash val="solid"/>
                      <a:headEnd type="none" w="med" len="med"/>
                      <a:tailEnd type="none" w="med" len="med"/>
                    </a:lnL>
                    <a:lnR w="3175"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3175" cap="flat" cmpd="sng">
                      <a:solidFill>
                        <a:srgbClr val="000000"/>
                      </a:solidFill>
                      <a:prstDash val="solid"/>
                      <a:headEnd type="none" w="med" len="med"/>
                      <a:tailEnd type="none" w="med" len="med"/>
                    </a:lnB>
                    <a:solidFill>
                      <a:srgbClr val="D1D2D4"/>
                    </a:solidFill>
                  </a:tcPr>
                </a:tc>
              </a:tr>
              <a:tr h="175895">
                <a:tc>
                  <a:txBody>
                    <a:bodyPr/>
                    <a:p>
                      <a:pPr marL="68580" indent="84455" eaLnBrk="0" fontAlgn="base">
                        <a:lnSpc>
                          <a:spcPts val="1300"/>
                        </a:lnSpc>
                        <a:spcBef>
                          <a:spcPct val="0"/>
                        </a:spcBef>
                        <a:spcAft>
                          <a:spcPct val="0"/>
                        </a:spcAft>
                      </a:pPr>
                      <a:r>
                        <a:rPr lang="en-US" altLang="zh-CN" sz="1100">
                          <a:solidFill>
                            <a:srgbClr val="000000"/>
                          </a:solidFill>
                          <a:latin typeface="Calibri" panose="020F0502020204030204"/>
                          <a:ea typeface="Calibri" panose="020F0502020204030204"/>
                        </a:rPr>
                        <a:t>Saturated Output Power</a:t>
                      </a:r>
                      <a:endParaRPr lang="en-US" altLang="zh-CN" sz="1100">
                        <a:solidFill>
                          <a:srgbClr val="000000"/>
                        </a:solidFill>
                        <a:latin typeface="Calibri" panose="020F0502020204030204"/>
                        <a:ea typeface="Calibri" panose="020F0502020204030204"/>
                      </a:endParaRPr>
                    </a:p>
                  </a:txBody>
                  <a:tcPr marL="0" marR="0" marT="0" marB="0" anchor="ctr" anchorCtr="0">
                    <a:lnL w="3175" cap="flat" cmpd="sng">
                      <a:solidFill>
                        <a:srgbClr val="000000"/>
                      </a:solidFill>
                      <a:prstDash val="solid"/>
                      <a:headEnd type="none" w="med" len="med"/>
                      <a:tailEnd type="none" w="med" len="med"/>
                    </a:lnL>
                    <a:lnR w="3175" cap="flat" cmpd="sng">
                      <a:solidFill>
                        <a:srgbClr val="000000"/>
                      </a:solidFill>
                      <a:prstDash val="solid"/>
                      <a:headEnd type="none" w="med" len="med"/>
                      <a:tailEnd type="none" w="med" len="med"/>
                    </a:lnR>
                    <a:lnT w="3175" cap="flat" cmpd="sng">
                      <a:solidFill>
                        <a:srgbClr val="000000"/>
                      </a:solidFill>
                      <a:prstDash val="solid"/>
                      <a:headEnd type="none" w="med" len="med"/>
                      <a:tailEnd type="none" w="med" len="med"/>
                    </a:lnT>
                    <a:lnB w="3175" cap="flat" cmpd="sng">
                      <a:solidFill>
                        <a:srgbClr val="000000"/>
                      </a:solidFill>
                      <a:prstDash val="solid"/>
                      <a:headEnd type="none" w="med" len="med"/>
                      <a:tailEnd type="none" w="med" len="med"/>
                    </a:lnB>
                    <a:solidFill>
                      <a:srgbClr val="F2F3F4"/>
                    </a:solidFill>
                  </a:tcPr>
                </a:tc>
                <a:tc>
                  <a:txBody>
                    <a:bodyPr/>
                    <a:p>
                      <a:pPr marL="68580" indent="0" algn="ctr" eaLnBrk="0" fontAlgn="base">
                        <a:spcBef>
                          <a:spcPct val="0"/>
                        </a:spcBef>
                        <a:spcAft>
                          <a:spcPct val="0"/>
                        </a:spcAft>
                      </a:pPr>
                      <a:r>
                        <a:rPr lang="en-US" altLang="zh-CN" sz="1100">
                          <a:solidFill>
                            <a:srgbClr val="000000"/>
                          </a:solidFill>
                          <a:latin typeface="Calibri" panose="020F0502020204030204"/>
                          <a:ea typeface="宋体" panose="02010600030101010101" pitchFamily="2" charset="-122"/>
                        </a:rPr>
                        <a:t> </a:t>
                      </a:r>
                      <a:endParaRPr lang="en-US" altLang="zh-CN" sz="1100">
                        <a:solidFill>
                          <a:srgbClr val="000000"/>
                        </a:solidFill>
                        <a:latin typeface="Calibri" panose="020F0502020204030204"/>
                        <a:ea typeface="宋体" panose="02010600030101010101" pitchFamily="2" charset="-122"/>
                      </a:endParaRPr>
                    </a:p>
                  </a:txBody>
                  <a:tcPr marL="0" marR="0" marT="0" marB="0" anchor="ctr" anchorCtr="0">
                    <a:lnL w="3175" cap="flat" cmpd="sng">
                      <a:solidFill>
                        <a:srgbClr val="000000"/>
                      </a:solidFill>
                      <a:prstDash val="solid"/>
                      <a:headEnd type="none" w="med" len="med"/>
                      <a:tailEnd type="none" w="med" len="med"/>
                    </a:lnL>
                    <a:lnR w="3175" cap="flat" cmpd="sng">
                      <a:solidFill>
                        <a:srgbClr val="000000"/>
                      </a:solidFill>
                      <a:prstDash val="solid"/>
                      <a:headEnd type="none" w="med" len="med"/>
                      <a:tailEnd type="none" w="med" len="med"/>
                    </a:lnR>
                    <a:lnT w="3175" cap="flat" cmpd="sng">
                      <a:solidFill>
                        <a:srgbClr val="000000"/>
                      </a:solidFill>
                      <a:prstDash val="solid"/>
                      <a:headEnd type="none" w="med" len="med"/>
                      <a:tailEnd type="none" w="med" len="med"/>
                    </a:lnT>
                    <a:lnB w="3175" cap="flat" cmpd="sng">
                      <a:solidFill>
                        <a:srgbClr val="000000"/>
                      </a:solidFill>
                      <a:prstDash val="solid"/>
                      <a:headEnd type="none" w="med" len="med"/>
                      <a:tailEnd type="none" w="med" len="med"/>
                    </a:lnB>
                    <a:solidFill>
                      <a:srgbClr val="F2F3F4"/>
                    </a:solidFill>
                  </a:tcPr>
                </a:tc>
                <a:tc>
                  <a:txBody>
                    <a:bodyPr/>
                    <a:p>
                      <a:pPr marL="68580" indent="0" algn="ctr" eaLnBrk="0" fontAlgn="base">
                        <a:lnSpc>
                          <a:spcPts val="1250"/>
                        </a:lnSpc>
                        <a:spcBef>
                          <a:spcPct val="0"/>
                        </a:spcBef>
                        <a:spcAft>
                          <a:spcPct val="0"/>
                        </a:spcAft>
                      </a:pPr>
                      <a:r>
                        <a:rPr lang="en-US" altLang="zh-CN" sz="1100">
                          <a:solidFill>
                            <a:srgbClr val="000000"/>
                          </a:solidFill>
                          <a:latin typeface="Calibri" panose="020F0502020204030204"/>
                          <a:ea typeface="宋体" panose="02010600030101010101" pitchFamily="2" charset="-122"/>
                        </a:rPr>
                        <a:t>50</a:t>
                      </a:r>
                      <a:endParaRPr lang="en-US" altLang="zh-CN" sz="1100">
                        <a:solidFill>
                          <a:srgbClr val="000000"/>
                        </a:solidFill>
                        <a:latin typeface="Calibri" panose="020F0502020204030204"/>
                        <a:ea typeface="宋体" panose="02010600030101010101" pitchFamily="2" charset="-122"/>
                      </a:endParaRPr>
                    </a:p>
                  </a:txBody>
                  <a:tcPr marL="0" marR="0" marT="0" marB="0" anchor="ctr" anchorCtr="0">
                    <a:lnL w="3175" cap="flat" cmpd="sng">
                      <a:solidFill>
                        <a:srgbClr val="000000"/>
                      </a:solidFill>
                      <a:prstDash val="solid"/>
                      <a:headEnd type="none" w="med" len="med"/>
                      <a:tailEnd type="none" w="med" len="med"/>
                    </a:lnL>
                    <a:lnR w="3175" cap="flat" cmpd="sng">
                      <a:solidFill>
                        <a:srgbClr val="000000"/>
                      </a:solidFill>
                      <a:prstDash val="solid"/>
                      <a:headEnd type="none" w="med" len="med"/>
                      <a:tailEnd type="none" w="med" len="med"/>
                    </a:lnR>
                    <a:lnT w="3175" cap="flat" cmpd="sng">
                      <a:solidFill>
                        <a:srgbClr val="000000"/>
                      </a:solidFill>
                      <a:prstDash val="solid"/>
                      <a:headEnd type="none" w="med" len="med"/>
                      <a:tailEnd type="none" w="med" len="med"/>
                    </a:lnT>
                    <a:lnB w="3175" cap="flat" cmpd="sng">
                      <a:solidFill>
                        <a:srgbClr val="000000"/>
                      </a:solidFill>
                      <a:prstDash val="solid"/>
                      <a:headEnd type="none" w="med" len="med"/>
                      <a:tailEnd type="none" w="med" len="med"/>
                    </a:lnB>
                    <a:solidFill>
                      <a:srgbClr val="F2F3F4"/>
                    </a:solidFill>
                  </a:tcPr>
                </a:tc>
                <a:tc>
                  <a:txBody>
                    <a:bodyPr/>
                    <a:p>
                      <a:pPr marL="68580" indent="0" algn="ctr" eaLnBrk="0" fontAlgn="base">
                        <a:spcBef>
                          <a:spcPct val="0"/>
                        </a:spcBef>
                        <a:spcAft>
                          <a:spcPct val="0"/>
                        </a:spcAft>
                      </a:pPr>
                      <a:r>
                        <a:rPr lang="en-US" altLang="zh-CN" sz="1100">
                          <a:solidFill>
                            <a:srgbClr val="000000"/>
                          </a:solidFill>
                          <a:latin typeface="Calibri" panose="020F0502020204030204"/>
                          <a:ea typeface="宋体" panose="02010600030101010101" pitchFamily="2" charset="-122"/>
                        </a:rPr>
                        <a:t> </a:t>
                      </a:r>
                      <a:endParaRPr lang="en-US" altLang="zh-CN" sz="1100">
                        <a:solidFill>
                          <a:srgbClr val="000000"/>
                        </a:solidFill>
                        <a:latin typeface="Calibri" panose="020F0502020204030204"/>
                        <a:ea typeface="宋体" panose="02010600030101010101" pitchFamily="2" charset="-122"/>
                      </a:endParaRPr>
                    </a:p>
                  </a:txBody>
                  <a:tcPr marL="0" marR="0" marT="0" marB="0" anchor="ctr" anchorCtr="0">
                    <a:lnL w="3175" cap="flat" cmpd="sng">
                      <a:solidFill>
                        <a:srgbClr val="000000"/>
                      </a:solidFill>
                      <a:prstDash val="solid"/>
                      <a:headEnd type="none" w="med" len="med"/>
                      <a:tailEnd type="none" w="med" len="med"/>
                    </a:lnL>
                    <a:lnR w="3175" cap="flat" cmpd="sng">
                      <a:solidFill>
                        <a:srgbClr val="000000"/>
                      </a:solidFill>
                      <a:prstDash val="solid"/>
                      <a:headEnd type="none" w="med" len="med"/>
                      <a:tailEnd type="none" w="med" len="med"/>
                    </a:lnR>
                    <a:lnT w="3175" cap="flat" cmpd="sng">
                      <a:solidFill>
                        <a:srgbClr val="000000"/>
                      </a:solidFill>
                      <a:prstDash val="solid"/>
                      <a:headEnd type="none" w="med" len="med"/>
                      <a:tailEnd type="none" w="med" len="med"/>
                    </a:lnT>
                    <a:lnB w="3175" cap="flat" cmpd="sng">
                      <a:solidFill>
                        <a:srgbClr val="000000"/>
                      </a:solidFill>
                      <a:prstDash val="solid"/>
                      <a:headEnd type="none" w="med" len="med"/>
                      <a:tailEnd type="none" w="med" len="med"/>
                    </a:lnB>
                    <a:solidFill>
                      <a:srgbClr val="F2F3F4"/>
                    </a:solidFill>
                  </a:tcPr>
                </a:tc>
                <a:tc>
                  <a:txBody>
                    <a:bodyPr/>
                    <a:p>
                      <a:pPr marL="68580" indent="0" algn="ctr" eaLnBrk="0" fontAlgn="base">
                        <a:spcBef>
                          <a:spcPts val="300"/>
                        </a:spcBef>
                        <a:spcAft>
                          <a:spcPct val="0"/>
                        </a:spcAft>
                      </a:pPr>
                      <a:r>
                        <a:rPr lang="en-US" altLang="zh-CN" sz="1100">
                          <a:solidFill>
                            <a:srgbClr val="000000"/>
                          </a:solidFill>
                          <a:latin typeface="Calibri" panose="020F0502020204030204"/>
                          <a:ea typeface="宋体" panose="02010600030101010101" pitchFamily="2" charset="-122"/>
                        </a:rPr>
                        <a:t>d</a:t>
                      </a:r>
                      <a:r>
                        <a:rPr lang="en-US" altLang="zh-CN" sz="1100">
                          <a:solidFill>
                            <a:srgbClr val="000000"/>
                          </a:solidFill>
                          <a:latin typeface="Calibri" panose="020F0502020204030204"/>
                          <a:ea typeface="Calibri" panose="020F0502020204030204"/>
                        </a:rPr>
                        <a:t>Bm</a:t>
                      </a:r>
                      <a:endParaRPr lang="en-US" altLang="zh-CN" sz="1100">
                        <a:solidFill>
                          <a:srgbClr val="000000"/>
                        </a:solidFill>
                        <a:latin typeface="Calibri" panose="020F0502020204030204"/>
                        <a:ea typeface="Calibri" panose="020F0502020204030204"/>
                      </a:endParaRPr>
                    </a:p>
                  </a:txBody>
                  <a:tcPr marL="0" marR="0" marT="0" marB="0" anchor="ctr" anchorCtr="0">
                    <a:lnL w="3175" cap="flat" cmpd="sng">
                      <a:solidFill>
                        <a:srgbClr val="000000"/>
                      </a:solidFill>
                      <a:prstDash val="solid"/>
                      <a:headEnd type="none" w="med" len="med"/>
                      <a:tailEnd type="none" w="med" len="med"/>
                    </a:lnL>
                    <a:lnR w="3175" cap="flat" cmpd="sng">
                      <a:solidFill>
                        <a:srgbClr val="000000"/>
                      </a:solidFill>
                      <a:prstDash val="solid"/>
                      <a:headEnd type="none" w="med" len="med"/>
                      <a:tailEnd type="none" w="med" len="med"/>
                    </a:lnR>
                    <a:lnT w="3175" cap="flat" cmpd="sng">
                      <a:solidFill>
                        <a:srgbClr val="000000"/>
                      </a:solidFill>
                      <a:prstDash val="solid"/>
                      <a:headEnd type="none" w="med" len="med"/>
                      <a:tailEnd type="none" w="med" len="med"/>
                    </a:lnT>
                    <a:lnB w="3175" cap="flat" cmpd="sng">
                      <a:solidFill>
                        <a:srgbClr val="000000"/>
                      </a:solidFill>
                      <a:prstDash val="solid"/>
                      <a:headEnd type="none" w="med" len="med"/>
                      <a:tailEnd type="none" w="med" len="med"/>
                    </a:lnB>
                    <a:solidFill>
                      <a:srgbClr val="F2F3F4"/>
                    </a:solidFill>
                  </a:tcPr>
                </a:tc>
              </a:tr>
              <a:tr h="173990">
                <a:tc>
                  <a:txBody>
                    <a:bodyPr/>
                    <a:p>
                      <a:pPr marL="68580" indent="79375" eaLnBrk="0" fontAlgn="base">
                        <a:lnSpc>
                          <a:spcPts val="1255"/>
                        </a:lnSpc>
                        <a:spcBef>
                          <a:spcPct val="0"/>
                        </a:spcBef>
                        <a:spcAft>
                          <a:spcPct val="0"/>
                        </a:spcAft>
                      </a:pPr>
                      <a:r>
                        <a:rPr lang="en-US" altLang="zh-CN" sz="1100">
                          <a:solidFill>
                            <a:srgbClr val="000000"/>
                          </a:solidFill>
                          <a:latin typeface="Calibri" panose="020F0502020204030204"/>
                          <a:ea typeface="Calibri" panose="020F0502020204030204"/>
                        </a:rPr>
                        <a:t>G</a:t>
                      </a:r>
                      <a:r>
                        <a:rPr lang="en-US" altLang="zh-CN" sz="1100">
                          <a:solidFill>
                            <a:srgbClr val="000000"/>
                          </a:solidFill>
                          <a:latin typeface="Calibri" panose="020F0502020204030204"/>
                          <a:ea typeface="Calibri" panose="020F0502020204030204"/>
                        </a:rPr>
                        <a:t>ain</a:t>
                      </a:r>
                      <a:r>
                        <a:rPr lang="en-US" altLang="zh-CN" sz="1100">
                          <a:solidFill>
                            <a:srgbClr val="000000"/>
                          </a:solidFill>
                          <a:latin typeface="Calibri" panose="020F0502020204030204"/>
                          <a:ea typeface="Calibri" panose="020F0502020204030204"/>
                        </a:rPr>
                        <a:t> </a:t>
                      </a:r>
                      <a:r>
                        <a:rPr lang="en-US" altLang="zh-CN" sz="1100">
                          <a:solidFill>
                            <a:srgbClr val="000000"/>
                          </a:solidFill>
                          <a:latin typeface="Calibri" panose="020F0502020204030204"/>
                          <a:ea typeface="Calibri" panose="020F0502020204030204"/>
                        </a:rPr>
                        <a:t>Flatness @ Psat</a:t>
                      </a:r>
                      <a:endParaRPr lang="en-US" altLang="zh-CN" sz="1100">
                        <a:solidFill>
                          <a:srgbClr val="000000"/>
                        </a:solidFill>
                        <a:latin typeface="Calibri" panose="020F0502020204030204"/>
                        <a:ea typeface="Calibri" panose="020F0502020204030204"/>
                      </a:endParaRPr>
                    </a:p>
                  </a:txBody>
                  <a:tcPr marL="0" marR="0" marT="0" marB="0" anchor="ctr" anchorCtr="0">
                    <a:lnL w="3175" cap="flat" cmpd="sng">
                      <a:solidFill>
                        <a:srgbClr val="000000"/>
                      </a:solidFill>
                      <a:prstDash val="solid"/>
                      <a:headEnd type="none" w="med" len="med"/>
                      <a:tailEnd type="none" w="med" len="med"/>
                    </a:lnL>
                    <a:lnR w="3175" cap="flat" cmpd="sng">
                      <a:solidFill>
                        <a:srgbClr val="000000"/>
                      </a:solidFill>
                      <a:prstDash val="solid"/>
                      <a:headEnd type="none" w="med" len="med"/>
                      <a:tailEnd type="none" w="med" len="med"/>
                    </a:lnR>
                    <a:lnT w="3175" cap="flat" cmpd="sng">
                      <a:solidFill>
                        <a:srgbClr val="000000"/>
                      </a:solidFill>
                      <a:prstDash val="solid"/>
                      <a:headEnd type="none" w="med" len="med"/>
                      <a:tailEnd type="none" w="med" len="med"/>
                    </a:lnT>
                    <a:lnB w="3175" cap="flat" cmpd="sng">
                      <a:solidFill>
                        <a:srgbClr val="000000"/>
                      </a:solidFill>
                      <a:prstDash val="solid"/>
                      <a:headEnd type="none" w="med" len="med"/>
                      <a:tailEnd type="none" w="med" len="med"/>
                    </a:lnB>
                    <a:solidFill>
                      <a:srgbClr val="D1D2D4"/>
                    </a:solidFill>
                  </a:tcPr>
                </a:tc>
                <a:tc>
                  <a:txBody>
                    <a:bodyPr/>
                    <a:p>
                      <a:pPr marL="68580" indent="0" algn="ctr" eaLnBrk="0" fontAlgn="base">
                        <a:spcBef>
                          <a:spcPct val="0"/>
                        </a:spcBef>
                        <a:spcAft>
                          <a:spcPct val="0"/>
                        </a:spcAft>
                      </a:pPr>
                      <a:r>
                        <a:rPr lang="en-US" altLang="zh-CN" sz="1100">
                          <a:solidFill>
                            <a:srgbClr val="000000"/>
                          </a:solidFill>
                          <a:latin typeface="Calibri" panose="020F0502020204030204"/>
                          <a:ea typeface="Arial" panose="020B0604020202020204"/>
                        </a:rPr>
                        <a:t> </a:t>
                      </a:r>
                      <a:endParaRPr lang="en-US" altLang="zh-CN" sz="1100">
                        <a:solidFill>
                          <a:srgbClr val="000000"/>
                        </a:solidFill>
                        <a:latin typeface="Calibri" panose="020F0502020204030204"/>
                        <a:ea typeface="Arial" panose="020B0604020202020204"/>
                      </a:endParaRPr>
                    </a:p>
                  </a:txBody>
                  <a:tcPr marL="0" marR="0" marT="0" marB="0" anchor="ctr" anchorCtr="0">
                    <a:lnL w="3175" cap="flat" cmpd="sng">
                      <a:solidFill>
                        <a:srgbClr val="000000"/>
                      </a:solidFill>
                      <a:prstDash val="solid"/>
                      <a:headEnd type="none" w="med" len="med"/>
                      <a:tailEnd type="none" w="med" len="med"/>
                    </a:lnL>
                    <a:lnR w="3175" cap="flat" cmpd="sng">
                      <a:solidFill>
                        <a:srgbClr val="000000"/>
                      </a:solidFill>
                      <a:prstDash val="solid"/>
                      <a:headEnd type="none" w="med" len="med"/>
                      <a:tailEnd type="none" w="med" len="med"/>
                    </a:lnR>
                    <a:lnT w="3175" cap="flat" cmpd="sng">
                      <a:solidFill>
                        <a:srgbClr val="000000"/>
                      </a:solidFill>
                      <a:prstDash val="solid"/>
                      <a:headEnd type="none" w="med" len="med"/>
                      <a:tailEnd type="none" w="med" len="med"/>
                    </a:lnT>
                    <a:lnB w="3175" cap="flat" cmpd="sng">
                      <a:solidFill>
                        <a:srgbClr val="000000"/>
                      </a:solidFill>
                      <a:prstDash val="solid"/>
                      <a:headEnd type="none" w="med" len="med"/>
                      <a:tailEnd type="none" w="med" len="med"/>
                    </a:lnB>
                    <a:solidFill>
                      <a:srgbClr val="D1D2D4"/>
                    </a:solidFill>
                  </a:tcPr>
                </a:tc>
                <a:tc>
                  <a:txBody>
                    <a:bodyPr/>
                    <a:p>
                      <a:pPr marL="68580" indent="0" algn="ctr" eaLnBrk="0" fontAlgn="base">
                        <a:spcBef>
                          <a:spcPts val="300"/>
                        </a:spcBef>
                        <a:spcAft>
                          <a:spcPct val="0"/>
                        </a:spcAft>
                      </a:pPr>
                      <a:r>
                        <a:rPr lang="en-US" altLang="zh-CN" sz="1100">
                          <a:solidFill>
                            <a:srgbClr val="000000"/>
                          </a:solidFill>
                          <a:latin typeface="Calibri" panose="020F0502020204030204"/>
                          <a:ea typeface="宋体" panose="02010600030101010101" pitchFamily="2" charset="-122"/>
                        </a:rPr>
                        <a:t>±</a:t>
                      </a:r>
                      <a:r>
                        <a:rPr lang="en-US" altLang="zh-CN" sz="1100">
                          <a:solidFill>
                            <a:srgbClr val="000000"/>
                          </a:solidFill>
                          <a:latin typeface="Calibri" panose="020F0502020204030204"/>
                          <a:ea typeface="宋体" panose="02010600030101010101" pitchFamily="2" charset="-122"/>
                        </a:rPr>
                        <a:t>1.5</a:t>
                      </a:r>
                      <a:endParaRPr lang="en-US" altLang="zh-CN" sz="1100">
                        <a:solidFill>
                          <a:srgbClr val="000000"/>
                        </a:solidFill>
                        <a:latin typeface="Calibri" panose="020F0502020204030204"/>
                        <a:ea typeface="宋体" panose="02010600030101010101" pitchFamily="2" charset="-122"/>
                      </a:endParaRPr>
                    </a:p>
                  </a:txBody>
                  <a:tcPr marL="0" marR="0" marT="0" marB="0" anchor="ctr" anchorCtr="0">
                    <a:lnL w="3175" cap="flat" cmpd="sng">
                      <a:solidFill>
                        <a:srgbClr val="000000"/>
                      </a:solidFill>
                      <a:prstDash val="solid"/>
                      <a:headEnd type="none" w="med" len="med"/>
                      <a:tailEnd type="none" w="med" len="med"/>
                    </a:lnL>
                    <a:lnR w="3175" cap="flat" cmpd="sng">
                      <a:solidFill>
                        <a:srgbClr val="000000"/>
                      </a:solidFill>
                      <a:prstDash val="solid"/>
                      <a:headEnd type="none" w="med" len="med"/>
                      <a:tailEnd type="none" w="med" len="med"/>
                    </a:lnR>
                    <a:lnT w="3175" cap="flat" cmpd="sng">
                      <a:solidFill>
                        <a:srgbClr val="000000"/>
                      </a:solidFill>
                      <a:prstDash val="solid"/>
                      <a:headEnd type="none" w="med" len="med"/>
                      <a:tailEnd type="none" w="med" len="med"/>
                    </a:lnT>
                    <a:lnB w="3175" cap="flat" cmpd="sng">
                      <a:solidFill>
                        <a:srgbClr val="000000"/>
                      </a:solidFill>
                      <a:prstDash val="solid"/>
                      <a:headEnd type="none" w="med" len="med"/>
                      <a:tailEnd type="none" w="med" len="med"/>
                    </a:lnB>
                    <a:solidFill>
                      <a:srgbClr val="D1D2D4"/>
                    </a:solidFill>
                  </a:tcPr>
                </a:tc>
                <a:tc>
                  <a:txBody>
                    <a:bodyPr/>
                    <a:p>
                      <a:pPr marL="68580" indent="0" algn="ctr" eaLnBrk="0" fontAlgn="base">
                        <a:spcBef>
                          <a:spcPct val="0"/>
                        </a:spcBef>
                        <a:spcAft>
                          <a:spcPct val="0"/>
                        </a:spcAft>
                      </a:pPr>
                      <a:r>
                        <a:rPr lang="en-US" altLang="zh-CN" sz="1100">
                          <a:solidFill>
                            <a:srgbClr val="000000"/>
                          </a:solidFill>
                          <a:latin typeface="Calibri" panose="020F0502020204030204"/>
                          <a:ea typeface="宋体" panose="02010600030101010101" pitchFamily="2" charset="-122"/>
                        </a:rPr>
                        <a:t> </a:t>
                      </a:r>
                      <a:endParaRPr lang="en-US" altLang="zh-CN" sz="1100">
                        <a:solidFill>
                          <a:srgbClr val="000000"/>
                        </a:solidFill>
                        <a:latin typeface="Calibri" panose="020F0502020204030204"/>
                        <a:ea typeface="宋体" panose="02010600030101010101" pitchFamily="2" charset="-122"/>
                      </a:endParaRPr>
                    </a:p>
                  </a:txBody>
                  <a:tcPr marL="0" marR="0" marT="0" marB="0" anchor="ctr" anchorCtr="0">
                    <a:lnL w="3175" cap="flat" cmpd="sng">
                      <a:solidFill>
                        <a:srgbClr val="000000"/>
                      </a:solidFill>
                      <a:prstDash val="solid"/>
                      <a:headEnd type="none" w="med" len="med"/>
                      <a:tailEnd type="none" w="med" len="med"/>
                    </a:lnL>
                    <a:lnR w="3175" cap="flat" cmpd="sng">
                      <a:solidFill>
                        <a:srgbClr val="000000"/>
                      </a:solidFill>
                      <a:prstDash val="solid"/>
                      <a:headEnd type="none" w="med" len="med"/>
                      <a:tailEnd type="none" w="med" len="med"/>
                    </a:lnR>
                    <a:lnT w="3175" cap="flat" cmpd="sng">
                      <a:solidFill>
                        <a:srgbClr val="000000"/>
                      </a:solidFill>
                      <a:prstDash val="solid"/>
                      <a:headEnd type="none" w="med" len="med"/>
                      <a:tailEnd type="none" w="med" len="med"/>
                    </a:lnT>
                    <a:lnB w="3175" cap="flat" cmpd="sng">
                      <a:solidFill>
                        <a:srgbClr val="000000"/>
                      </a:solidFill>
                      <a:prstDash val="solid"/>
                      <a:headEnd type="none" w="med" len="med"/>
                      <a:tailEnd type="none" w="med" len="med"/>
                    </a:lnB>
                    <a:solidFill>
                      <a:srgbClr val="D1D2D4"/>
                    </a:solidFill>
                  </a:tcPr>
                </a:tc>
                <a:tc>
                  <a:txBody>
                    <a:bodyPr/>
                    <a:p>
                      <a:pPr marL="68580" indent="0" algn="ctr" eaLnBrk="0" fontAlgn="base">
                        <a:spcBef>
                          <a:spcPts val="300"/>
                        </a:spcBef>
                        <a:spcAft>
                          <a:spcPct val="0"/>
                        </a:spcAft>
                      </a:pPr>
                      <a:r>
                        <a:rPr lang="en-US" altLang="zh-CN" sz="1100">
                          <a:solidFill>
                            <a:srgbClr val="000000"/>
                          </a:solidFill>
                          <a:latin typeface="Calibri" panose="020F0502020204030204"/>
                          <a:ea typeface="宋体" panose="02010600030101010101" pitchFamily="2" charset="-122"/>
                        </a:rPr>
                        <a:t>d</a:t>
                      </a:r>
                      <a:r>
                        <a:rPr lang="en-US" altLang="zh-CN" sz="1100">
                          <a:solidFill>
                            <a:srgbClr val="000000"/>
                          </a:solidFill>
                          <a:latin typeface="Calibri" panose="020F0502020204030204"/>
                          <a:ea typeface="Calibri" panose="020F0502020204030204"/>
                        </a:rPr>
                        <a:t>B</a:t>
                      </a:r>
                      <a:endParaRPr lang="en-US" altLang="zh-CN" sz="1100">
                        <a:solidFill>
                          <a:srgbClr val="000000"/>
                        </a:solidFill>
                        <a:latin typeface="Calibri" panose="020F0502020204030204"/>
                        <a:ea typeface="Calibri" panose="020F0502020204030204"/>
                      </a:endParaRPr>
                    </a:p>
                  </a:txBody>
                  <a:tcPr marL="0" marR="0" marT="0" marB="0" anchor="ctr" anchorCtr="0">
                    <a:lnL w="3175" cap="flat" cmpd="sng">
                      <a:solidFill>
                        <a:srgbClr val="000000"/>
                      </a:solidFill>
                      <a:prstDash val="solid"/>
                      <a:headEnd type="none" w="med" len="med"/>
                      <a:tailEnd type="none" w="med" len="med"/>
                    </a:lnL>
                    <a:lnR w="3175" cap="flat" cmpd="sng">
                      <a:solidFill>
                        <a:srgbClr val="000000"/>
                      </a:solidFill>
                      <a:prstDash val="solid"/>
                      <a:headEnd type="none" w="med" len="med"/>
                      <a:tailEnd type="none" w="med" len="med"/>
                    </a:lnR>
                    <a:lnT w="3175" cap="flat" cmpd="sng">
                      <a:solidFill>
                        <a:srgbClr val="000000"/>
                      </a:solidFill>
                      <a:prstDash val="solid"/>
                      <a:headEnd type="none" w="med" len="med"/>
                      <a:tailEnd type="none" w="med" len="med"/>
                    </a:lnT>
                    <a:lnB w="3175" cap="flat" cmpd="sng">
                      <a:solidFill>
                        <a:srgbClr val="000000"/>
                      </a:solidFill>
                      <a:prstDash val="solid"/>
                      <a:headEnd type="none" w="med" len="med"/>
                      <a:tailEnd type="none" w="med" len="med"/>
                    </a:lnB>
                    <a:solidFill>
                      <a:srgbClr val="D1D2D4"/>
                    </a:solidFill>
                  </a:tcPr>
                </a:tc>
              </a:tr>
              <a:tr h="173990">
                <a:tc>
                  <a:txBody>
                    <a:bodyPr/>
                    <a:p>
                      <a:pPr marL="68580" indent="79375" eaLnBrk="0" fontAlgn="base">
                        <a:lnSpc>
                          <a:spcPts val="1255"/>
                        </a:lnSpc>
                        <a:spcBef>
                          <a:spcPct val="0"/>
                        </a:spcBef>
                        <a:spcAft>
                          <a:spcPct val="0"/>
                        </a:spcAft>
                      </a:pPr>
                      <a:r>
                        <a:rPr lang="en-US" altLang="zh-CN" sz="1100">
                          <a:solidFill>
                            <a:srgbClr val="000000"/>
                          </a:solidFill>
                          <a:latin typeface="Calibri" panose="020F0502020204030204"/>
                          <a:ea typeface="宋体" panose="02010600030101010101" pitchFamily="2" charset="-122"/>
                        </a:rPr>
                        <a:t>S</a:t>
                      </a:r>
                      <a:r>
                        <a:rPr lang="en-US" altLang="zh-CN" sz="1100">
                          <a:solidFill>
                            <a:srgbClr val="000000"/>
                          </a:solidFill>
                          <a:latin typeface="Calibri" panose="020F0502020204030204"/>
                          <a:ea typeface="Calibri" panose="020F0502020204030204"/>
                        </a:rPr>
                        <a:t>weeping signal</a:t>
                      </a:r>
                      <a:r>
                        <a:rPr lang="en-US" altLang="zh-CN" sz="1100">
                          <a:solidFill>
                            <a:srgbClr val="000000"/>
                          </a:solidFill>
                          <a:latin typeface="Calibri" panose="020F0502020204030204"/>
                          <a:ea typeface="宋体" panose="02010600030101010101" pitchFamily="2" charset="-122"/>
                        </a:rPr>
                        <a:t> </a:t>
                      </a:r>
                      <a:r>
                        <a:rPr lang="en-US" altLang="zh-CN" sz="1100">
                          <a:solidFill>
                            <a:srgbClr val="000000"/>
                          </a:solidFill>
                          <a:latin typeface="Calibri" panose="020F0502020204030204"/>
                          <a:ea typeface="宋体" panose="02010600030101010101" pitchFamily="2" charset="-122"/>
                        </a:rPr>
                        <a:t>band</a:t>
                      </a:r>
                      <a:endParaRPr lang="en-US" altLang="zh-CN" sz="1100">
                        <a:solidFill>
                          <a:srgbClr val="000000"/>
                        </a:solidFill>
                        <a:latin typeface="Calibri" panose="020F0502020204030204"/>
                        <a:ea typeface="宋体" panose="02010600030101010101" pitchFamily="2" charset="-122"/>
                      </a:endParaRPr>
                    </a:p>
                  </a:txBody>
                  <a:tcPr marL="0" marR="0" marT="0" marB="0" anchor="ctr" anchorCtr="0">
                    <a:lnL w="3175" cap="flat" cmpd="sng">
                      <a:solidFill>
                        <a:srgbClr val="000000"/>
                      </a:solidFill>
                      <a:prstDash val="solid"/>
                      <a:headEnd type="none" w="med" len="med"/>
                      <a:tailEnd type="none" w="med" len="med"/>
                    </a:lnL>
                    <a:lnR w="3175" cap="flat" cmpd="sng">
                      <a:solidFill>
                        <a:srgbClr val="000000"/>
                      </a:solidFill>
                      <a:prstDash val="solid"/>
                      <a:headEnd type="none" w="med" len="med"/>
                      <a:tailEnd type="none" w="med" len="med"/>
                    </a:lnR>
                    <a:lnT w="3175" cap="flat" cmpd="sng">
                      <a:solidFill>
                        <a:srgbClr val="000000"/>
                      </a:solidFill>
                      <a:prstDash val="solid"/>
                      <a:headEnd type="none" w="med" len="med"/>
                      <a:tailEnd type="none" w="med" len="med"/>
                    </a:lnT>
                    <a:lnB w="3175" cap="flat" cmpd="sng">
                      <a:solidFill>
                        <a:srgbClr val="000000"/>
                      </a:solidFill>
                      <a:prstDash val="solid"/>
                      <a:headEnd type="none" w="med" len="med"/>
                      <a:tailEnd type="none" w="med" len="med"/>
                    </a:lnB>
                    <a:solidFill>
                      <a:srgbClr val="F2F3F4"/>
                    </a:solidFill>
                  </a:tcPr>
                </a:tc>
                <a:tc>
                  <a:txBody>
                    <a:bodyPr/>
                    <a:p>
                      <a:pPr marL="68580" indent="0" algn="ctr" eaLnBrk="0" fontAlgn="base">
                        <a:spcBef>
                          <a:spcPct val="0"/>
                        </a:spcBef>
                        <a:spcAft>
                          <a:spcPct val="0"/>
                        </a:spcAft>
                      </a:pPr>
                      <a:r>
                        <a:rPr lang="en-US" altLang="zh-CN" sz="1100">
                          <a:solidFill>
                            <a:srgbClr val="000000"/>
                          </a:solidFill>
                          <a:latin typeface="Calibri" panose="020F0502020204030204"/>
                          <a:ea typeface="Calibri" panose="020F0502020204030204"/>
                        </a:rPr>
                        <a:t>5</a:t>
                      </a:r>
                      <a:endParaRPr lang="en-US" altLang="zh-CN" sz="1100">
                        <a:solidFill>
                          <a:srgbClr val="000000"/>
                        </a:solidFill>
                        <a:latin typeface="Calibri" panose="020F0502020204030204"/>
                        <a:ea typeface="Calibri" panose="020F0502020204030204"/>
                      </a:endParaRPr>
                    </a:p>
                  </a:txBody>
                  <a:tcPr marL="0" marR="0" marT="0" marB="0" anchor="ctr" anchorCtr="0">
                    <a:lnL w="3175" cap="flat" cmpd="sng">
                      <a:solidFill>
                        <a:srgbClr val="000000"/>
                      </a:solidFill>
                      <a:prstDash val="solid"/>
                      <a:headEnd type="none" w="med" len="med"/>
                      <a:tailEnd type="none" w="med" len="med"/>
                    </a:lnL>
                    <a:lnR w="3175" cap="flat" cmpd="sng">
                      <a:solidFill>
                        <a:srgbClr val="000000"/>
                      </a:solidFill>
                      <a:prstDash val="solid"/>
                      <a:headEnd type="none" w="med" len="med"/>
                      <a:tailEnd type="none" w="med" len="med"/>
                    </a:lnR>
                    <a:lnT w="3175" cap="flat" cmpd="sng">
                      <a:solidFill>
                        <a:srgbClr val="000000"/>
                      </a:solidFill>
                      <a:prstDash val="solid"/>
                      <a:headEnd type="none" w="med" len="med"/>
                      <a:tailEnd type="none" w="med" len="med"/>
                    </a:lnT>
                    <a:lnB w="3175" cap="flat" cmpd="sng">
                      <a:solidFill>
                        <a:srgbClr val="000000"/>
                      </a:solidFill>
                      <a:prstDash val="solid"/>
                      <a:headEnd type="none" w="med" len="med"/>
                      <a:tailEnd type="none" w="med" len="med"/>
                    </a:lnB>
                    <a:solidFill>
                      <a:srgbClr val="F2F3F4"/>
                    </a:solidFill>
                  </a:tcPr>
                </a:tc>
                <a:tc>
                  <a:txBody>
                    <a:bodyPr/>
                    <a:p>
                      <a:pPr marL="68580" indent="0" algn="ctr" eaLnBrk="0" fontAlgn="base">
                        <a:spcBef>
                          <a:spcPts val="300"/>
                        </a:spcBef>
                        <a:spcAft>
                          <a:spcPct val="0"/>
                        </a:spcAft>
                      </a:pPr>
                      <a:r>
                        <a:rPr lang="en-US" altLang="zh-CN" sz="1100">
                          <a:solidFill>
                            <a:srgbClr val="000000"/>
                          </a:solidFill>
                          <a:latin typeface="Calibri" panose="020F0502020204030204"/>
                          <a:ea typeface="宋体" panose="02010600030101010101" pitchFamily="2" charset="-122"/>
                        </a:rPr>
                        <a:t> </a:t>
                      </a:r>
                      <a:endParaRPr lang="en-US" altLang="zh-CN" sz="1100">
                        <a:solidFill>
                          <a:srgbClr val="000000"/>
                        </a:solidFill>
                        <a:latin typeface="Calibri" panose="020F0502020204030204"/>
                        <a:ea typeface="宋体" panose="02010600030101010101" pitchFamily="2" charset="-122"/>
                      </a:endParaRPr>
                    </a:p>
                  </a:txBody>
                  <a:tcPr marL="0" marR="0" marT="0" marB="0" anchor="ctr" anchorCtr="0">
                    <a:lnL w="3175" cap="flat" cmpd="sng">
                      <a:solidFill>
                        <a:srgbClr val="000000"/>
                      </a:solidFill>
                      <a:prstDash val="solid"/>
                      <a:headEnd type="none" w="med" len="med"/>
                      <a:tailEnd type="none" w="med" len="med"/>
                    </a:lnL>
                    <a:lnR w="3175" cap="flat" cmpd="sng">
                      <a:solidFill>
                        <a:srgbClr val="000000"/>
                      </a:solidFill>
                      <a:prstDash val="solid"/>
                      <a:headEnd type="none" w="med" len="med"/>
                      <a:tailEnd type="none" w="med" len="med"/>
                    </a:lnR>
                    <a:lnT w="3175" cap="flat" cmpd="sng">
                      <a:solidFill>
                        <a:srgbClr val="000000"/>
                      </a:solidFill>
                      <a:prstDash val="solid"/>
                      <a:headEnd type="none" w="med" len="med"/>
                      <a:tailEnd type="none" w="med" len="med"/>
                    </a:lnT>
                    <a:lnB w="3175" cap="flat" cmpd="sng">
                      <a:solidFill>
                        <a:srgbClr val="000000"/>
                      </a:solidFill>
                      <a:prstDash val="solid"/>
                      <a:headEnd type="none" w="med" len="med"/>
                      <a:tailEnd type="none" w="med" len="med"/>
                    </a:lnB>
                    <a:solidFill>
                      <a:srgbClr val="F2F3F4"/>
                    </a:solidFill>
                  </a:tcPr>
                </a:tc>
                <a:tc>
                  <a:txBody>
                    <a:bodyPr/>
                    <a:p>
                      <a:pPr marL="68580" indent="0" algn="ctr" eaLnBrk="0" fontAlgn="base">
                        <a:spcBef>
                          <a:spcPct val="0"/>
                        </a:spcBef>
                        <a:spcAft>
                          <a:spcPct val="0"/>
                        </a:spcAft>
                      </a:pPr>
                      <a:r>
                        <a:rPr lang="en-US" altLang="zh-CN" sz="1100">
                          <a:solidFill>
                            <a:srgbClr val="000000"/>
                          </a:solidFill>
                          <a:latin typeface="Calibri" panose="020F0502020204030204"/>
                          <a:ea typeface="Calibri" panose="020F0502020204030204"/>
                        </a:rPr>
                        <a:t>2</a:t>
                      </a:r>
                      <a:r>
                        <a:rPr lang="en-US" altLang="zh-CN" sz="1100">
                          <a:solidFill>
                            <a:srgbClr val="000000"/>
                          </a:solidFill>
                          <a:latin typeface="Calibri" panose="020F0502020204030204"/>
                          <a:ea typeface="宋体" panose="02010600030101010101" pitchFamily="2" charset="-122"/>
                        </a:rPr>
                        <a:t>50</a:t>
                      </a:r>
                      <a:endParaRPr lang="en-US" altLang="zh-CN" sz="1100">
                        <a:solidFill>
                          <a:srgbClr val="000000"/>
                        </a:solidFill>
                        <a:latin typeface="Calibri" panose="020F0502020204030204"/>
                        <a:ea typeface="宋体" panose="02010600030101010101" pitchFamily="2" charset="-122"/>
                      </a:endParaRPr>
                    </a:p>
                  </a:txBody>
                  <a:tcPr marL="0" marR="0" marT="0" marB="0" anchor="ctr" anchorCtr="0">
                    <a:lnL w="3175" cap="flat" cmpd="sng">
                      <a:solidFill>
                        <a:srgbClr val="000000"/>
                      </a:solidFill>
                      <a:prstDash val="solid"/>
                      <a:headEnd type="none" w="med" len="med"/>
                      <a:tailEnd type="none" w="med" len="med"/>
                    </a:lnL>
                    <a:lnR w="3175" cap="flat" cmpd="sng">
                      <a:solidFill>
                        <a:srgbClr val="000000"/>
                      </a:solidFill>
                      <a:prstDash val="solid"/>
                      <a:headEnd type="none" w="med" len="med"/>
                      <a:tailEnd type="none" w="med" len="med"/>
                    </a:lnR>
                    <a:lnT w="3175" cap="flat" cmpd="sng">
                      <a:solidFill>
                        <a:srgbClr val="000000"/>
                      </a:solidFill>
                      <a:prstDash val="solid"/>
                      <a:headEnd type="none" w="med" len="med"/>
                      <a:tailEnd type="none" w="med" len="med"/>
                    </a:lnT>
                    <a:lnB w="3175" cap="flat" cmpd="sng">
                      <a:solidFill>
                        <a:srgbClr val="000000"/>
                      </a:solidFill>
                      <a:prstDash val="solid"/>
                      <a:headEnd type="none" w="med" len="med"/>
                      <a:tailEnd type="none" w="med" len="med"/>
                    </a:lnB>
                    <a:solidFill>
                      <a:srgbClr val="F2F3F4"/>
                    </a:solidFill>
                  </a:tcPr>
                </a:tc>
                <a:tc>
                  <a:txBody>
                    <a:bodyPr/>
                    <a:p>
                      <a:pPr marL="68580" indent="0" algn="ctr" eaLnBrk="0" fontAlgn="base">
                        <a:spcBef>
                          <a:spcPts val="300"/>
                        </a:spcBef>
                        <a:spcAft>
                          <a:spcPct val="0"/>
                        </a:spcAft>
                      </a:pPr>
                      <a:r>
                        <a:rPr lang="en-US" altLang="zh-CN" sz="1100">
                          <a:solidFill>
                            <a:srgbClr val="000000"/>
                          </a:solidFill>
                          <a:latin typeface="Calibri" panose="020F0502020204030204"/>
                          <a:ea typeface="Calibri" panose="020F0502020204030204"/>
                        </a:rPr>
                        <a:t>MHz</a:t>
                      </a:r>
                      <a:endParaRPr lang="en-US" altLang="zh-CN" sz="1100">
                        <a:solidFill>
                          <a:srgbClr val="000000"/>
                        </a:solidFill>
                        <a:latin typeface="Calibri" panose="020F0502020204030204"/>
                        <a:ea typeface="Calibri" panose="020F0502020204030204"/>
                      </a:endParaRPr>
                    </a:p>
                  </a:txBody>
                  <a:tcPr marL="0" marR="0" marT="0" marB="0" anchor="ctr" anchorCtr="0">
                    <a:lnL w="3175" cap="flat" cmpd="sng">
                      <a:solidFill>
                        <a:srgbClr val="000000"/>
                      </a:solidFill>
                      <a:prstDash val="solid"/>
                      <a:headEnd type="none" w="med" len="med"/>
                      <a:tailEnd type="none" w="med" len="med"/>
                    </a:lnL>
                    <a:lnR w="3175" cap="flat" cmpd="sng">
                      <a:solidFill>
                        <a:srgbClr val="000000"/>
                      </a:solidFill>
                      <a:prstDash val="solid"/>
                      <a:headEnd type="none" w="med" len="med"/>
                      <a:tailEnd type="none" w="med" len="med"/>
                    </a:lnR>
                    <a:lnT w="3175" cap="flat" cmpd="sng">
                      <a:solidFill>
                        <a:srgbClr val="000000"/>
                      </a:solidFill>
                      <a:prstDash val="solid"/>
                      <a:headEnd type="none" w="med" len="med"/>
                      <a:tailEnd type="none" w="med" len="med"/>
                    </a:lnT>
                    <a:lnB w="3175" cap="flat" cmpd="sng">
                      <a:solidFill>
                        <a:srgbClr val="000000"/>
                      </a:solidFill>
                      <a:prstDash val="solid"/>
                      <a:headEnd type="none" w="med" len="med"/>
                      <a:tailEnd type="none" w="med" len="med"/>
                    </a:lnB>
                    <a:solidFill>
                      <a:srgbClr val="F2F3F4"/>
                    </a:solidFill>
                  </a:tcPr>
                </a:tc>
              </a:tr>
              <a:tr h="173990">
                <a:tc>
                  <a:txBody>
                    <a:bodyPr/>
                    <a:p>
                      <a:pPr marL="68580" indent="79375" eaLnBrk="0" fontAlgn="base">
                        <a:lnSpc>
                          <a:spcPts val="1255"/>
                        </a:lnSpc>
                        <a:spcBef>
                          <a:spcPct val="0"/>
                        </a:spcBef>
                        <a:spcAft>
                          <a:spcPct val="0"/>
                        </a:spcAft>
                      </a:pPr>
                      <a:r>
                        <a:rPr lang="en-US" altLang="zh-CN" sz="1100">
                          <a:solidFill>
                            <a:srgbClr val="000000"/>
                          </a:solidFill>
                          <a:latin typeface="Calibri" panose="020F0502020204030204"/>
                          <a:ea typeface="宋体" panose="02010600030101010101" pitchFamily="2" charset="-122"/>
                        </a:rPr>
                        <a:t>Customization Dwell time</a:t>
                      </a:r>
                      <a:endParaRPr lang="en-US" altLang="zh-CN" sz="1100">
                        <a:solidFill>
                          <a:srgbClr val="000000"/>
                        </a:solidFill>
                        <a:latin typeface="Calibri" panose="020F0502020204030204"/>
                        <a:ea typeface="宋体" panose="02010600030101010101" pitchFamily="2" charset="-122"/>
                      </a:endParaRPr>
                    </a:p>
                  </a:txBody>
                  <a:tcPr marL="0" marR="0" marT="0" marB="0" anchor="ctr" anchorCtr="0">
                    <a:lnL w="3175" cap="flat" cmpd="sng">
                      <a:solidFill>
                        <a:srgbClr val="000000"/>
                      </a:solidFill>
                      <a:prstDash val="solid"/>
                      <a:headEnd type="none" w="med" len="med"/>
                      <a:tailEnd type="none" w="med" len="med"/>
                    </a:lnL>
                    <a:lnR w="3175" cap="flat" cmpd="sng">
                      <a:solidFill>
                        <a:srgbClr val="000000"/>
                      </a:solidFill>
                      <a:prstDash val="solid"/>
                      <a:headEnd type="none" w="med" len="med"/>
                      <a:tailEnd type="none" w="med" len="med"/>
                    </a:lnR>
                    <a:lnT w="3175" cap="flat" cmpd="sng">
                      <a:solidFill>
                        <a:srgbClr val="000000"/>
                      </a:solidFill>
                      <a:prstDash val="solid"/>
                      <a:headEnd type="none" w="med" len="med"/>
                      <a:tailEnd type="none" w="med" len="med"/>
                    </a:lnT>
                    <a:lnB w="3175" cap="flat" cmpd="sng">
                      <a:solidFill>
                        <a:srgbClr val="000000"/>
                      </a:solidFill>
                      <a:prstDash val="solid"/>
                      <a:headEnd type="none" w="med" len="med"/>
                      <a:tailEnd type="none" w="med" len="med"/>
                    </a:lnB>
                    <a:solidFill>
                      <a:srgbClr val="D1D2D4"/>
                    </a:solidFill>
                  </a:tcPr>
                </a:tc>
                <a:tc>
                  <a:txBody>
                    <a:bodyPr/>
                    <a:p>
                      <a:pPr marL="68580" indent="0" algn="ctr" eaLnBrk="0" fontAlgn="base">
                        <a:spcBef>
                          <a:spcPct val="0"/>
                        </a:spcBef>
                        <a:spcAft>
                          <a:spcPct val="0"/>
                        </a:spcAft>
                      </a:pPr>
                      <a:r>
                        <a:rPr lang="en-US" altLang="zh-CN" sz="1100">
                          <a:solidFill>
                            <a:srgbClr val="000000"/>
                          </a:solidFill>
                          <a:latin typeface="Calibri" panose="020F0502020204030204"/>
                          <a:ea typeface="宋体" panose="02010600030101010101" pitchFamily="2" charset="-122"/>
                        </a:rPr>
                        <a:t>100</a:t>
                      </a:r>
                      <a:endParaRPr lang="en-US" altLang="zh-CN" sz="1100">
                        <a:solidFill>
                          <a:srgbClr val="000000"/>
                        </a:solidFill>
                        <a:latin typeface="Calibri" panose="020F0502020204030204"/>
                        <a:ea typeface="宋体" panose="02010600030101010101" pitchFamily="2" charset="-122"/>
                      </a:endParaRPr>
                    </a:p>
                  </a:txBody>
                  <a:tcPr marL="0" marR="0" marT="0" marB="0" anchor="ctr" anchorCtr="0">
                    <a:lnL w="3175" cap="flat" cmpd="sng">
                      <a:solidFill>
                        <a:srgbClr val="000000"/>
                      </a:solidFill>
                      <a:prstDash val="solid"/>
                      <a:headEnd type="none" w="med" len="med"/>
                      <a:tailEnd type="none" w="med" len="med"/>
                    </a:lnL>
                    <a:lnR w="3175" cap="flat" cmpd="sng">
                      <a:solidFill>
                        <a:srgbClr val="000000"/>
                      </a:solidFill>
                      <a:prstDash val="solid"/>
                      <a:headEnd type="none" w="med" len="med"/>
                      <a:tailEnd type="none" w="med" len="med"/>
                    </a:lnR>
                    <a:lnT w="3175" cap="flat" cmpd="sng">
                      <a:solidFill>
                        <a:srgbClr val="000000"/>
                      </a:solidFill>
                      <a:prstDash val="solid"/>
                      <a:headEnd type="none" w="med" len="med"/>
                      <a:tailEnd type="none" w="med" len="med"/>
                    </a:lnT>
                    <a:lnB w="3175" cap="flat" cmpd="sng">
                      <a:solidFill>
                        <a:srgbClr val="000000"/>
                      </a:solidFill>
                      <a:prstDash val="solid"/>
                      <a:headEnd type="none" w="med" len="med"/>
                      <a:tailEnd type="none" w="med" len="med"/>
                    </a:lnB>
                    <a:solidFill>
                      <a:srgbClr val="D1D2D4"/>
                    </a:solidFill>
                  </a:tcPr>
                </a:tc>
                <a:tc>
                  <a:txBody>
                    <a:bodyPr/>
                    <a:p>
                      <a:pPr marL="68580" indent="0" algn="ctr" eaLnBrk="0" fontAlgn="base">
                        <a:spcBef>
                          <a:spcPts val="300"/>
                        </a:spcBef>
                        <a:spcAft>
                          <a:spcPct val="0"/>
                        </a:spcAft>
                      </a:pPr>
                      <a:r>
                        <a:rPr lang="en-US" altLang="zh-CN" sz="1100">
                          <a:solidFill>
                            <a:srgbClr val="000000"/>
                          </a:solidFill>
                          <a:latin typeface="Calibri" panose="020F0502020204030204"/>
                          <a:ea typeface="宋体" panose="02010600030101010101" pitchFamily="2" charset="-122"/>
                        </a:rPr>
                        <a:t> </a:t>
                      </a:r>
                      <a:endParaRPr lang="en-US" altLang="zh-CN" sz="1100">
                        <a:solidFill>
                          <a:srgbClr val="000000"/>
                        </a:solidFill>
                        <a:latin typeface="Calibri" panose="020F0502020204030204"/>
                        <a:ea typeface="宋体" panose="02010600030101010101" pitchFamily="2" charset="-122"/>
                      </a:endParaRPr>
                    </a:p>
                  </a:txBody>
                  <a:tcPr marL="0" marR="0" marT="0" marB="0" anchor="ctr" anchorCtr="0">
                    <a:lnL w="3175" cap="flat" cmpd="sng">
                      <a:solidFill>
                        <a:srgbClr val="000000"/>
                      </a:solidFill>
                      <a:prstDash val="solid"/>
                      <a:headEnd type="none" w="med" len="med"/>
                      <a:tailEnd type="none" w="med" len="med"/>
                    </a:lnL>
                    <a:lnR w="3175" cap="flat" cmpd="sng">
                      <a:solidFill>
                        <a:srgbClr val="000000"/>
                      </a:solidFill>
                      <a:prstDash val="solid"/>
                      <a:headEnd type="none" w="med" len="med"/>
                      <a:tailEnd type="none" w="med" len="med"/>
                    </a:lnR>
                    <a:lnT w="3175" cap="flat" cmpd="sng">
                      <a:solidFill>
                        <a:srgbClr val="000000"/>
                      </a:solidFill>
                      <a:prstDash val="solid"/>
                      <a:headEnd type="none" w="med" len="med"/>
                      <a:tailEnd type="none" w="med" len="med"/>
                    </a:lnT>
                    <a:lnB w="3175" cap="flat" cmpd="sng">
                      <a:solidFill>
                        <a:srgbClr val="000000"/>
                      </a:solidFill>
                      <a:prstDash val="solid"/>
                      <a:headEnd type="none" w="med" len="med"/>
                      <a:tailEnd type="none" w="med" len="med"/>
                    </a:lnB>
                    <a:solidFill>
                      <a:srgbClr val="D1D2D4"/>
                    </a:solidFill>
                  </a:tcPr>
                </a:tc>
                <a:tc>
                  <a:txBody>
                    <a:bodyPr/>
                    <a:p>
                      <a:pPr marL="68580" indent="0" algn="ctr" eaLnBrk="0" fontAlgn="base">
                        <a:spcBef>
                          <a:spcPct val="0"/>
                        </a:spcBef>
                        <a:spcAft>
                          <a:spcPct val="0"/>
                        </a:spcAft>
                      </a:pPr>
                      <a:r>
                        <a:rPr lang="en-US" altLang="zh-CN" sz="1100">
                          <a:solidFill>
                            <a:srgbClr val="000000"/>
                          </a:solidFill>
                          <a:latin typeface="Calibri" panose="020F0502020204030204"/>
                          <a:ea typeface="宋体" panose="02010600030101010101" pitchFamily="2" charset="-122"/>
                        </a:rPr>
                        <a:t>2000</a:t>
                      </a:r>
                      <a:endParaRPr lang="en-US" altLang="zh-CN" sz="1100">
                        <a:solidFill>
                          <a:srgbClr val="000000"/>
                        </a:solidFill>
                        <a:latin typeface="Calibri" panose="020F0502020204030204"/>
                        <a:ea typeface="宋体" panose="02010600030101010101" pitchFamily="2" charset="-122"/>
                      </a:endParaRPr>
                    </a:p>
                  </a:txBody>
                  <a:tcPr marL="0" marR="0" marT="0" marB="0" anchor="ctr" anchorCtr="0">
                    <a:lnL w="3175" cap="flat" cmpd="sng">
                      <a:solidFill>
                        <a:srgbClr val="000000"/>
                      </a:solidFill>
                      <a:prstDash val="solid"/>
                      <a:headEnd type="none" w="med" len="med"/>
                      <a:tailEnd type="none" w="med" len="med"/>
                    </a:lnL>
                    <a:lnR w="3175" cap="flat" cmpd="sng">
                      <a:solidFill>
                        <a:srgbClr val="000000"/>
                      </a:solidFill>
                      <a:prstDash val="solid"/>
                      <a:headEnd type="none" w="med" len="med"/>
                      <a:tailEnd type="none" w="med" len="med"/>
                    </a:lnR>
                    <a:lnT w="3175" cap="flat" cmpd="sng">
                      <a:solidFill>
                        <a:srgbClr val="000000"/>
                      </a:solidFill>
                      <a:prstDash val="solid"/>
                      <a:headEnd type="none" w="med" len="med"/>
                      <a:tailEnd type="none" w="med" len="med"/>
                    </a:lnT>
                    <a:lnB w="3175" cap="flat" cmpd="sng">
                      <a:solidFill>
                        <a:srgbClr val="000000"/>
                      </a:solidFill>
                      <a:prstDash val="solid"/>
                      <a:headEnd type="none" w="med" len="med"/>
                      <a:tailEnd type="none" w="med" len="med"/>
                    </a:lnB>
                    <a:solidFill>
                      <a:srgbClr val="D1D2D4"/>
                    </a:solidFill>
                  </a:tcPr>
                </a:tc>
                <a:tc>
                  <a:txBody>
                    <a:bodyPr/>
                    <a:p>
                      <a:pPr marL="68580" indent="0" algn="ctr" eaLnBrk="0" fontAlgn="base">
                        <a:spcBef>
                          <a:spcPts val="300"/>
                        </a:spcBef>
                        <a:spcAft>
                          <a:spcPct val="0"/>
                        </a:spcAft>
                      </a:pPr>
                      <a:r>
                        <a:rPr lang="en-US" altLang="zh-CN" sz="1100">
                          <a:solidFill>
                            <a:srgbClr val="000000"/>
                          </a:solidFill>
                          <a:latin typeface="Calibri" panose="020F0502020204030204"/>
                          <a:ea typeface="Calibri" panose="020F0502020204030204"/>
                        </a:rPr>
                        <a:t>ns</a:t>
                      </a:r>
                      <a:endParaRPr lang="en-US" altLang="zh-CN" sz="1100">
                        <a:solidFill>
                          <a:srgbClr val="000000"/>
                        </a:solidFill>
                        <a:latin typeface="Calibri" panose="020F0502020204030204"/>
                        <a:ea typeface="Calibri" panose="020F0502020204030204"/>
                      </a:endParaRPr>
                    </a:p>
                  </a:txBody>
                  <a:tcPr marL="0" marR="0" marT="0" marB="0" anchor="ctr" anchorCtr="0">
                    <a:lnL w="3175" cap="flat" cmpd="sng">
                      <a:solidFill>
                        <a:srgbClr val="000000"/>
                      </a:solidFill>
                      <a:prstDash val="solid"/>
                      <a:headEnd type="none" w="med" len="med"/>
                      <a:tailEnd type="none" w="med" len="med"/>
                    </a:lnL>
                    <a:lnR w="3175" cap="flat" cmpd="sng">
                      <a:solidFill>
                        <a:srgbClr val="000000"/>
                      </a:solidFill>
                      <a:prstDash val="solid"/>
                      <a:headEnd type="none" w="med" len="med"/>
                      <a:tailEnd type="none" w="med" len="med"/>
                    </a:lnR>
                    <a:lnT w="3175" cap="flat" cmpd="sng">
                      <a:solidFill>
                        <a:srgbClr val="000000"/>
                      </a:solidFill>
                      <a:prstDash val="solid"/>
                      <a:headEnd type="none" w="med" len="med"/>
                      <a:tailEnd type="none" w="med" len="med"/>
                    </a:lnT>
                    <a:lnB w="3175" cap="flat" cmpd="sng">
                      <a:solidFill>
                        <a:srgbClr val="000000"/>
                      </a:solidFill>
                      <a:prstDash val="solid"/>
                      <a:headEnd type="none" w="med" len="med"/>
                      <a:tailEnd type="none" w="med" len="med"/>
                    </a:lnB>
                    <a:solidFill>
                      <a:srgbClr val="D1D2D4"/>
                    </a:solidFill>
                  </a:tcPr>
                </a:tc>
              </a:tr>
              <a:tr h="175895">
                <a:tc>
                  <a:txBody>
                    <a:bodyPr/>
                    <a:p>
                      <a:pPr marL="68580" indent="80010" eaLnBrk="0" fontAlgn="base">
                        <a:lnSpc>
                          <a:spcPts val="1190"/>
                        </a:lnSpc>
                        <a:spcBef>
                          <a:spcPct val="0"/>
                        </a:spcBef>
                        <a:spcAft>
                          <a:spcPct val="0"/>
                        </a:spcAft>
                      </a:pPr>
                      <a:r>
                        <a:rPr lang="en-US" altLang="zh-CN" sz="1100">
                          <a:solidFill>
                            <a:srgbClr val="000000"/>
                          </a:solidFill>
                          <a:latin typeface="Calibri" panose="020F0502020204030204"/>
                          <a:ea typeface="宋体" panose="02010600030101010101" pitchFamily="2" charset="-122"/>
                        </a:rPr>
                        <a:t>Spurious Signals</a:t>
                      </a:r>
                      <a:r>
                        <a:rPr lang="en-US" altLang="zh-CN" sz="1100">
                          <a:solidFill>
                            <a:srgbClr val="000000"/>
                          </a:solidFill>
                          <a:latin typeface="Arial" panose="020B0604020202020204"/>
                          <a:ea typeface="Arial" panose="020B0604020202020204"/>
                        </a:rPr>
                        <a:t> </a:t>
                      </a:r>
                      <a:r>
                        <a:rPr lang="en-US" altLang="zh-CN" sz="1100">
                          <a:solidFill>
                            <a:srgbClr val="000000"/>
                          </a:solidFill>
                          <a:latin typeface="Calibri" panose="020F0502020204030204"/>
                          <a:ea typeface="宋体" panose="02010600030101010101" pitchFamily="2" charset="-122"/>
                        </a:rPr>
                        <a:t>@ 100W</a:t>
                      </a:r>
                      <a:endParaRPr lang="en-US" altLang="zh-CN" sz="1100">
                        <a:solidFill>
                          <a:srgbClr val="000000"/>
                        </a:solidFill>
                        <a:latin typeface="Calibri" panose="020F0502020204030204"/>
                        <a:ea typeface="宋体" panose="02010600030101010101" pitchFamily="2" charset="-122"/>
                      </a:endParaRPr>
                    </a:p>
                  </a:txBody>
                  <a:tcPr marL="0" marR="0" marT="0" marB="0" anchor="ctr" anchorCtr="0">
                    <a:lnL w="3175" cap="flat" cmpd="sng">
                      <a:solidFill>
                        <a:srgbClr val="000000"/>
                      </a:solidFill>
                      <a:prstDash val="solid"/>
                      <a:headEnd type="none" w="med" len="med"/>
                      <a:tailEnd type="none" w="med" len="med"/>
                    </a:lnL>
                    <a:lnR w="3175" cap="flat" cmpd="sng">
                      <a:solidFill>
                        <a:srgbClr val="000000"/>
                      </a:solidFill>
                      <a:prstDash val="solid"/>
                      <a:headEnd type="none" w="med" len="med"/>
                      <a:tailEnd type="none" w="med" len="med"/>
                    </a:lnR>
                    <a:lnT w="3175" cap="flat" cmpd="sng">
                      <a:solidFill>
                        <a:srgbClr val="000000"/>
                      </a:solidFill>
                      <a:prstDash val="solid"/>
                      <a:headEnd type="none" w="med" len="med"/>
                      <a:tailEnd type="none" w="med" len="med"/>
                    </a:lnT>
                    <a:lnB w="3175" cap="flat" cmpd="sng">
                      <a:solidFill>
                        <a:srgbClr val="000000"/>
                      </a:solidFill>
                      <a:prstDash val="solid"/>
                      <a:headEnd type="none" w="med" len="med"/>
                      <a:tailEnd type="none" w="med" len="med"/>
                    </a:lnB>
                    <a:solidFill>
                      <a:srgbClr val="F2F3F4"/>
                    </a:solidFill>
                  </a:tcPr>
                </a:tc>
                <a:tc>
                  <a:txBody>
                    <a:bodyPr/>
                    <a:p>
                      <a:pPr marL="68580" indent="0" algn="ctr" eaLnBrk="0" fontAlgn="base">
                        <a:spcBef>
                          <a:spcPts val="200"/>
                        </a:spcBef>
                        <a:spcAft>
                          <a:spcPct val="0"/>
                        </a:spcAft>
                      </a:pPr>
                      <a:r>
                        <a:rPr lang="en-US" altLang="zh-CN" sz="1100">
                          <a:solidFill>
                            <a:srgbClr val="000000"/>
                          </a:solidFill>
                          <a:latin typeface="Calibri" panose="020F0502020204030204"/>
                          <a:ea typeface="宋体" panose="02010600030101010101" pitchFamily="2" charset="-122"/>
                        </a:rPr>
                        <a:t> </a:t>
                      </a:r>
                      <a:endParaRPr lang="en-US" altLang="zh-CN" sz="1100">
                        <a:solidFill>
                          <a:srgbClr val="000000"/>
                        </a:solidFill>
                        <a:latin typeface="Calibri" panose="020F0502020204030204"/>
                        <a:ea typeface="宋体" panose="02010600030101010101" pitchFamily="2" charset="-122"/>
                      </a:endParaRPr>
                    </a:p>
                  </a:txBody>
                  <a:tcPr marL="0" marR="0" marT="0" marB="0" anchor="ctr" anchorCtr="0">
                    <a:lnL w="3175" cap="flat" cmpd="sng">
                      <a:solidFill>
                        <a:srgbClr val="000000"/>
                      </a:solidFill>
                      <a:prstDash val="solid"/>
                      <a:headEnd type="none" w="med" len="med"/>
                      <a:tailEnd type="none" w="med" len="med"/>
                    </a:lnL>
                    <a:lnR w="3175" cap="flat" cmpd="sng">
                      <a:solidFill>
                        <a:srgbClr val="000000"/>
                      </a:solidFill>
                      <a:prstDash val="solid"/>
                      <a:headEnd type="none" w="med" len="med"/>
                      <a:tailEnd type="none" w="med" len="med"/>
                    </a:lnR>
                    <a:lnT w="3175" cap="flat" cmpd="sng">
                      <a:solidFill>
                        <a:srgbClr val="000000"/>
                      </a:solidFill>
                      <a:prstDash val="solid"/>
                      <a:headEnd type="none" w="med" len="med"/>
                      <a:tailEnd type="none" w="med" len="med"/>
                    </a:lnT>
                    <a:lnB w="3175" cap="flat" cmpd="sng">
                      <a:solidFill>
                        <a:srgbClr val="000000"/>
                      </a:solidFill>
                      <a:prstDash val="solid"/>
                      <a:headEnd type="none" w="med" len="med"/>
                      <a:tailEnd type="none" w="med" len="med"/>
                    </a:lnB>
                    <a:solidFill>
                      <a:srgbClr val="F2F3F4"/>
                    </a:solidFill>
                  </a:tcPr>
                </a:tc>
                <a:tc>
                  <a:txBody>
                    <a:bodyPr/>
                    <a:p>
                      <a:pPr marL="68580" indent="0" algn="ctr" eaLnBrk="0" fontAlgn="base">
                        <a:spcBef>
                          <a:spcPts val="200"/>
                        </a:spcBef>
                        <a:spcAft>
                          <a:spcPct val="0"/>
                        </a:spcAft>
                      </a:pPr>
                      <a:r>
                        <a:rPr lang="en-US" altLang="zh-CN" sz="1100">
                          <a:solidFill>
                            <a:srgbClr val="000000"/>
                          </a:solidFill>
                          <a:latin typeface="Calibri" panose="020F0502020204030204"/>
                          <a:ea typeface="宋体" panose="02010600030101010101" pitchFamily="2" charset="-122"/>
                        </a:rPr>
                        <a:t>-55</a:t>
                      </a:r>
                      <a:endParaRPr lang="en-US" altLang="zh-CN" sz="1100">
                        <a:solidFill>
                          <a:srgbClr val="000000"/>
                        </a:solidFill>
                        <a:latin typeface="Calibri" panose="020F0502020204030204"/>
                        <a:ea typeface="宋体" panose="02010600030101010101" pitchFamily="2" charset="-122"/>
                      </a:endParaRPr>
                    </a:p>
                  </a:txBody>
                  <a:tcPr marL="0" marR="0" marT="0" marB="0" anchor="ctr" anchorCtr="0">
                    <a:lnL w="3175" cap="flat" cmpd="sng">
                      <a:solidFill>
                        <a:srgbClr val="000000"/>
                      </a:solidFill>
                      <a:prstDash val="solid"/>
                      <a:headEnd type="none" w="med" len="med"/>
                      <a:tailEnd type="none" w="med" len="med"/>
                    </a:lnL>
                    <a:lnR w="3175" cap="flat" cmpd="sng">
                      <a:solidFill>
                        <a:srgbClr val="000000"/>
                      </a:solidFill>
                      <a:prstDash val="solid"/>
                      <a:headEnd type="none" w="med" len="med"/>
                      <a:tailEnd type="none" w="med" len="med"/>
                    </a:lnR>
                    <a:lnT w="3175" cap="flat" cmpd="sng">
                      <a:solidFill>
                        <a:srgbClr val="000000"/>
                      </a:solidFill>
                      <a:prstDash val="solid"/>
                      <a:headEnd type="none" w="med" len="med"/>
                      <a:tailEnd type="none" w="med" len="med"/>
                    </a:lnT>
                    <a:lnB w="3175" cap="flat" cmpd="sng">
                      <a:solidFill>
                        <a:srgbClr val="000000"/>
                      </a:solidFill>
                      <a:prstDash val="solid"/>
                      <a:headEnd type="none" w="med" len="med"/>
                      <a:tailEnd type="none" w="med" len="med"/>
                    </a:lnB>
                    <a:solidFill>
                      <a:srgbClr val="F2F3F4"/>
                    </a:solidFill>
                  </a:tcPr>
                </a:tc>
                <a:tc>
                  <a:txBody>
                    <a:bodyPr/>
                    <a:p>
                      <a:pPr marL="68580" indent="0" algn="ctr" eaLnBrk="0" fontAlgn="base">
                        <a:spcBef>
                          <a:spcPts val="200"/>
                        </a:spcBef>
                        <a:spcAft>
                          <a:spcPct val="0"/>
                        </a:spcAft>
                      </a:pPr>
                      <a:r>
                        <a:rPr lang="en-US" altLang="zh-CN" sz="1100">
                          <a:solidFill>
                            <a:srgbClr val="000000"/>
                          </a:solidFill>
                          <a:latin typeface="Calibri" panose="020F0502020204030204"/>
                          <a:ea typeface="宋体" panose="02010600030101010101" pitchFamily="2" charset="-122"/>
                        </a:rPr>
                        <a:t> </a:t>
                      </a:r>
                      <a:endParaRPr lang="en-US" altLang="zh-CN" sz="1100">
                        <a:solidFill>
                          <a:srgbClr val="000000"/>
                        </a:solidFill>
                        <a:latin typeface="Calibri" panose="020F0502020204030204"/>
                        <a:ea typeface="宋体" panose="02010600030101010101" pitchFamily="2" charset="-122"/>
                      </a:endParaRPr>
                    </a:p>
                  </a:txBody>
                  <a:tcPr marL="0" marR="0" marT="0" marB="0" anchor="ctr" anchorCtr="0">
                    <a:lnL w="3175" cap="flat" cmpd="sng">
                      <a:solidFill>
                        <a:srgbClr val="000000"/>
                      </a:solidFill>
                      <a:prstDash val="solid"/>
                      <a:headEnd type="none" w="med" len="med"/>
                      <a:tailEnd type="none" w="med" len="med"/>
                    </a:lnL>
                    <a:lnR w="3175" cap="flat" cmpd="sng">
                      <a:solidFill>
                        <a:srgbClr val="000000"/>
                      </a:solidFill>
                      <a:prstDash val="solid"/>
                      <a:headEnd type="none" w="med" len="med"/>
                      <a:tailEnd type="none" w="med" len="med"/>
                    </a:lnR>
                    <a:lnT w="3175" cap="flat" cmpd="sng">
                      <a:solidFill>
                        <a:srgbClr val="000000"/>
                      </a:solidFill>
                      <a:prstDash val="solid"/>
                      <a:headEnd type="none" w="med" len="med"/>
                      <a:tailEnd type="none" w="med" len="med"/>
                    </a:lnT>
                    <a:lnB w="3175" cap="flat" cmpd="sng">
                      <a:solidFill>
                        <a:srgbClr val="000000"/>
                      </a:solidFill>
                      <a:prstDash val="solid"/>
                      <a:headEnd type="none" w="med" len="med"/>
                      <a:tailEnd type="none" w="med" len="med"/>
                    </a:lnB>
                    <a:solidFill>
                      <a:srgbClr val="F2F3F4"/>
                    </a:solidFill>
                  </a:tcPr>
                </a:tc>
                <a:tc>
                  <a:txBody>
                    <a:bodyPr/>
                    <a:p>
                      <a:pPr marL="68580" indent="0" algn="ctr" eaLnBrk="0" fontAlgn="base">
                        <a:spcBef>
                          <a:spcPts val="300"/>
                        </a:spcBef>
                        <a:spcAft>
                          <a:spcPct val="0"/>
                        </a:spcAft>
                      </a:pPr>
                      <a:r>
                        <a:rPr lang="en-US" altLang="zh-CN" sz="1100">
                          <a:solidFill>
                            <a:srgbClr val="000000"/>
                          </a:solidFill>
                          <a:latin typeface="Calibri" panose="020F0502020204030204"/>
                          <a:ea typeface="Calibri" panose="020F0502020204030204"/>
                        </a:rPr>
                        <a:t>dBc</a:t>
                      </a:r>
                      <a:endParaRPr lang="en-US" altLang="zh-CN" sz="1100">
                        <a:solidFill>
                          <a:srgbClr val="000000"/>
                        </a:solidFill>
                        <a:latin typeface="Calibri" panose="020F0502020204030204"/>
                        <a:ea typeface="Calibri" panose="020F0502020204030204"/>
                      </a:endParaRPr>
                    </a:p>
                  </a:txBody>
                  <a:tcPr marL="0" marR="0" marT="0" marB="0" anchor="ctr" anchorCtr="0">
                    <a:lnL w="3175" cap="flat" cmpd="sng">
                      <a:solidFill>
                        <a:srgbClr val="000000"/>
                      </a:solidFill>
                      <a:prstDash val="solid"/>
                      <a:headEnd type="none" w="med" len="med"/>
                      <a:tailEnd type="none" w="med" len="med"/>
                    </a:lnL>
                    <a:lnR w="3175" cap="flat" cmpd="sng">
                      <a:solidFill>
                        <a:srgbClr val="000000"/>
                      </a:solidFill>
                      <a:prstDash val="solid"/>
                      <a:headEnd type="none" w="med" len="med"/>
                      <a:tailEnd type="none" w="med" len="med"/>
                    </a:lnR>
                    <a:lnT w="3175" cap="flat" cmpd="sng">
                      <a:solidFill>
                        <a:srgbClr val="000000"/>
                      </a:solidFill>
                      <a:prstDash val="solid"/>
                      <a:headEnd type="none" w="med" len="med"/>
                      <a:tailEnd type="none" w="med" len="med"/>
                    </a:lnT>
                    <a:lnB w="3175" cap="flat" cmpd="sng">
                      <a:solidFill>
                        <a:srgbClr val="000000"/>
                      </a:solidFill>
                      <a:prstDash val="solid"/>
                      <a:headEnd type="none" w="med" len="med"/>
                      <a:tailEnd type="none" w="med" len="med"/>
                    </a:lnB>
                    <a:solidFill>
                      <a:srgbClr val="F2F3F4"/>
                    </a:solidFill>
                  </a:tcPr>
                </a:tc>
              </a:tr>
              <a:tr h="175895">
                <a:tc>
                  <a:txBody>
                    <a:bodyPr/>
                    <a:p>
                      <a:pPr marL="68580" indent="79375" eaLnBrk="0" fontAlgn="base">
                        <a:lnSpc>
                          <a:spcPts val="1265"/>
                        </a:lnSpc>
                        <a:spcBef>
                          <a:spcPct val="0"/>
                        </a:spcBef>
                        <a:spcAft>
                          <a:spcPct val="0"/>
                        </a:spcAft>
                      </a:pPr>
                      <a:r>
                        <a:rPr lang="en-US" altLang="zh-CN" sz="1100">
                          <a:solidFill>
                            <a:srgbClr val="000000"/>
                          </a:solidFill>
                          <a:latin typeface="Calibri" panose="020F0502020204030204"/>
                          <a:ea typeface="宋体" panose="02010600030101010101" pitchFamily="2" charset="-122"/>
                        </a:rPr>
                        <a:t>Harmonic </a:t>
                      </a:r>
                      <a:r>
                        <a:rPr lang="en-US" altLang="zh-CN" sz="1100">
                          <a:solidFill>
                            <a:srgbClr val="000000"/>
                          </a:solidFill>
                          <a:latin typeface="Calibri" panose="020F0502020204030204"/>
                          <a:ea typeface="宋体" panose="02010600030101010101" pitchFamily="2" charset="-122"/>
                        </a:rPr>
                        <a:t> </a:t>
                      </a:r>
                      <a:r>
                        <a:rPr lang="en-US" altLang="zh-CN" sz="1100">
                          <a:solidFill>
                            <a:srgbClr val="000000"/>
                          </a:solidFill>
                          <a:latin typeface="Calibri" panose="020F0502020204030204"/>
                          <a:ea typeface="宋体" panose="02010600030101010101" pitchFamily="2" charset="-122"/>
                        </a:rPr>
                        <a:t>Signals</a:t>
                      </a:r>
                      <a:r>
                        <a:rPr lang="en-US" altLang="zh-CN" sz="1100">
                          <a:solidFill>
                            <a:srgbClr val="000000"/>
                          </a:solidFill>
                          <a:latin typeface="Arial" panose="020B0604020202020204"/>
                          <a:ea typeface="Arial" panose="020B0604020202020204"/>
                        </a:rPr>
                        <a:t> </a:t>
                      </a:r>
                      <a:r>
                        <a:rPr lang="en-US" altLang="zh-CN" sz="1100">
                          <a:solidFill>
                            <a:srgbClr val="000000"/>
                          </a:solidFill>
                          <a:latin typeface="Calibri" panose="020F0502020204030204"/>
                          <a:ea typeface="宋体" panose="02010600030101010101" pitchFamily="2" charset="-122"/>
                        </a:rPr>
                        <a:t>@ 100W</a:t>
                      </a:r>
                      <a:endParaRPr lang="en-US" altLang="zh-CN" sz="1100">
                        <a:solidFill>
                          <a:srgbClr val="000000"/>
                        </a:solidFill>
                        <a:latin typeface="Calibri" panose="020F0502020204030204"/>
                        <a:ea typeface="宋体" panose="02010600030101010101" pitchFamily="2" charset="-122"/>
                      </a:endParaRPr>
                    </a:p>
                  </a:txBody>
                  <a:tcPr marL="0" marR="0" marT="0" marB="0" anchor="ctr" anchorCtr="0">
                    <a:lnL w="3175" cap="flat" cmpd="sng">
                      <a:solidFill>
                        <a:srgbClr val="000000"/>
                      </a:solidFill>
                      <a:prstDash val="solid"/>
                      <a:headEnd type="none" w="med" len="med"/>
                      <a:tailEnd type="none" w="med" len="med"/>
                    </a:lnL>
                    <a:lnR w="3175" cap="flat" cmpd="sng">
                      <a:solidFill>
                        <a:srgbClr val="000000"/>
                      </a:solidFill>
                      <a:prstDash val="solid"/>
                      <a:headEnd type="none" w="med" len="med"/>
                      <a:tailEnd type="none" w="med" len="med"/>
                    </a:lnR>
                    <a:lnT w="3175" cap="flat" cmpd="sng">
                      <a:solidFill>
                        <a:srgbClr val="000000"/>
                      </a:solidFill>
                      <a:prstDash val="solid"/>
                      <a:headEnd type="none" w="med" len="med"/>
                      <a:tailEnd type="none" w="med" len="med"/>
                    </a:lnT>
                    <a:lnB w="3175" cap="flat" cmpd="sng">
                      <a:solidFill>
                        <a:srgbClr val="000000"/>
                      </a:solidFill>
                      <a:prstDash val="solid"/>
                      <a:headEnd type="none" w="med" len="med"/>
                      <a:tailEnd type="none" w="med" len="med"/>
                    </a:lnB>
                    <a:solidFill>
                      <a:srgbClr val="D1D2D4"/>
                    </a:solidFill>
                  </a:tcPr>
                </a:tc>
                <a:tc>
                  <a:txBody>
                    <a:bodyPr/>
                    <a:p>
                      <a:pPr marL="68580" indent="0" algn="ctr" eaLnBrk="0" fontAlgn="base">
                        <a:spcBef>
                          <a:spcPct val="0"/>
                        </a:spcBef>
                        <a:spcAft>
                          <a:spcPct val="0"/>
                        </a:spcAft>
                      </a:pPr>
                      <a:r>
                        <a:rPr lang="en-US" altLang="zh-CN" sz="1100">
                          <a:solidFill>
                            <a:srgbClr val="000000"/>
                          </a:solidFill>
                          <a:latin typeface="Calibri" panose="020F0502020204030204"/>
                          <a:ea typeface="Arial" panose="020B0604020202020204"/>
                        </a:rPr>
                        <a:t> </a:t>
                      </a:r>
                      <a:endParaRPr lang="en-US" altLang="zh-CN" sz="1100">
                        <a:solidFill>
                          <a:srgbClr val="000000"/>
                        </a:solidFill>
                        <a:latin typeface="Calibri" panose="020F0502020204030204"/>
                        <a:ea typeface="Arial" panose="020B0604020202020204"/>
                      </a:endParaRPr>
                    </a:p>
                  </a:txBody>
                  <a:tcPr marL="0" marR="0" marT="0" marB="0" anchor="ctr" anchorCtr="0">
                    <a:lnL w="3175" cap="flat" cmpd="sng">
                      <a:solidFill>
                        <a:srgbClr val="000000"/>
                      </a:solidFill>
                      <a:prstDash val="solid"/>
                      <a:headEnd type="none" w="med" len="med"/>
                      <a:tailEnd type="none" w="med" len="med"/>
                    </a:lnL>
                    <a:lnR w="3175" cap="flat" cmpd="sng">
                      <a:solidFill>
                        <a:srgbClr val="000000"/>
                      </a:solidFill>
                      <a:prstDash val="solid"/>
                      <a:headEnd type="none" w="med" len="med"/>
                      <a:tailEnd type="none" w="med" len="med"/>
                    </a:lnR>
                    <a:lnT w="3175" cap="flat" cmpd="sng">
                      <a:solidFill>
                        <a:srgbClr val="000000"/>
                      </a:solidFill>
                      <a:prstDash val="solid"/>
                      <a:headEnd type="none" w="med" len="med"/>
                      <a:tailEnd type="none" w="med" len="med"/>
                    </a:lnT>
                    <a:lnB w="3175" cap="flat" cmpd="sng">
                      <a:solidFill>
                        <a:srgbClr val="000000"/>
                      </a:solidFill>
                      <a:prstDash val="solid"/>
                      <a:headEnd type="none" w="med" len="med"/>
                      <a:tailEnd type="none" w="med" len="med"/>
                    </a:lnB>
                    <a:solidFill>
                      <a:srgbClr val="D1D2D4"/>
                    </a:solidFill>
                  </a:tcPr>
                </a:tc>
                <a:tc>
                  <a:txBody>
                    <a:bodyPr/>
                    <a:p>
                      <a:pPr marL="68580" indent="0" algn="ctr" eaLnBrk="0" fontAlgn="base">
                        <a:spcBef>
                          <a:spcPts val="300"/>
                        </a:spcBef>
                        <a:spcAft>
                          <a:spcPct val="0"/>
                        </a:spcAft>
                      </a:pPr>
                      <a:r>
                        <a:rPr lang="en-US" altLang="zh-CN" sz="1100">
                          <a:solidFill>
                            <a:srgbClr val="000000"/>
                          </a:solidFill>
                          <a:latin typeface="Calibri" panose="020F0502020204030204"/>
                          <a:ea typeface="Calibri" panose="020F0502020204030204"/>
                        </a:rPr>
                        <a:t>-</a:t>
                      </a:r>
                      <a:r>
                        <a:rPr lang="en-US" altLang="zh-CN" sz="1100">
                          <a:solidFill>
                            <a:srgbClr val="000000"/>
                          </a:solidFill>
                          <a:latin typeface="Calibri" panose="020F0502020204030204"/>
                          <a:ea typeface="宋体" panose="02010600030101010101" pitchFamily="2" charset="-122"/>
                        </a:rPr>
                        <a:t>20</a:t>
                      </a:r>
                      <a:endParaRPr lang="en-US" altLang="zh-CN" sz="1100">
                        <a:solidFill>
                          <a:srgbClr val="000000"/>
                        </a:solidFill>
                        <a:latin typeface="Calibri" panose="020F0502020204030204"/>
                        <a:ea typeface="宋体" panose="02010600030101010101" pitchFamily="2" charset="-122"/>
                      </a:endParaRPr>
                    </a:p>
                  </a:txBody>
                  <a:tcPr marL="0" marR="0" marT="0" marB="0" anchor="ctr" anchorCtr="0">
                    <a:lnL w="3175" cap="flat" cmpd="sng">
                      <a:solidFill>
                        <a:srgbClr val="000000"/>
                      </a:solidFill>
                      <a:prstDash val="solid"/>
                      <a:headEnd type="none" w="med" len="med"/>
                      <a:tailEnd type="none" w="med" len="med"/>
                    </a:lnL>
                    <a:lnR w="3175" cap="flat" cmpd="sng">
                      <a:solidFill>
                        <a:srgbClr val="000000"/>
                      </a:solidFill>
                      <a:prstDash val="solid"/>
                      <a:headEnd type="none" w="med" len="med"/>
                      <a:tailEnd type="none" w="med" len="med"/>
                    </a:lnR>
                    <a:lnT w="3175" cap="flat" cmpd="sng">
                      <a:solidFill>
                        <a:srgbClr val="000000"/>
                      </a:solidFill>
                      <a:prstDash val="solid"/>
                      <a:headEnd type="none" w="med" len="med"/>
                      <a:tailEnd type="none" w="med" len="med"/>
                    </a:lnT>
                    <a:lnB w="3175" cap="flat" cmpd="sng">
                      <a:solidFill>
                        <a:srgbClr val="000000"/>
                      </a:solidFill>
                      <a:prstDash val="solid"/>
                      <a:headEnd type="none" w="med" len="med"/>
                      <a:tailEnd type="none" w="med" len="med"/>
                    </a:lnB>
                    <a:solidFill>
                      <a:srgbClr val="D1D2D4"/>
                    </a:solidFill>
                  </a:tcPr>
                </a:tc>
                <a:tc>
                  <a:txBody>
                    <a:bodyPr/>
                    <a:p>
                      <a:pPr marL="68580" indent="0" algn="ctr" eaLnBrk="0" fontAlgn="base">
                        <a:spcBef>
                          <a:spcPts val="300"/>
                        </a:spcBef>
                        <a:spcAft>
                          <a:spcPct val="0"/>
                        </a:spcAft>
                      </a:pPr>
                      <a:r>
                        <a:rPr lang="en-US" altLang="zh-CN" sz="1100">
                          <a:solidFill>
                            <a:srgbClr val="000000"/>
                          </a:solidFill>
                          <a:latin typeface="Calibri" panose="020F0502020204030204"/>
                          <a:ea typeface="宋体" panose="02010600030101010101" pitchFamily="2" charset="-122"/>
                        </a:rPr>
                        <a:t> </a:t>
                      </a:r>
                      <a:endParaRPr lang="en-US" altLang="zh-CN" sz="1100">
                        <a:solidFill>
                          <a:srgbClr val="000000"/>
                        </a:solidFill>
                        <a:latin typeface="Calibri" panose="020F0502020204030204"/>
                        <a:ea typeface="宋体" panose="02010600030101010101" pitchFamily="2" charset="-122"/>
                      </a:endParaRPr>
                    </a:p>
                  </a:txBody>
                  <a:tcPr marL="0" marR="0" marT="0" marB="0" anchor="ctr" anchorCtr="0">
                    <a:lnL w="3175" cap="flat" cmpd="sng">
                      <a:solidFill>
                        <a:srgbClr val="000000"/>
                      </a:solidFill>
                      <a:prstDash val="solid"/>
                      <a:headEnd type="none" w="med" len="med"/>
                      <a:tailEnd type="none" w="med" len="med"/>
                    </a:lnL>
                    <a:lnR w="3175" cap="flat" cmpd="sng">
                      <a:solidFill>
                        <a:srgbClr val="000000"/>
                      </a:solidFill>
                      <a:prstDash val="solid"/>
                      <a:headEnd type="none" w="med" len="med"/>
                      <a:tailEnd type="none" w="med" len="med"/>
                    </a:lnR>
                    <a:lnT w="3175" cap="flat" cmpd="sng">
                      <a:solidFill>
                        <a:srgbClr val="000000"/>
                      </a:solidFill>
                      <a:prstDash val="solid"/>
                      <a:headEnd type="none" w="med" len="med"/>
                      <a:tailEnd type="none" w="med" len="med"/>
                    </a:lnT>
                    <a:lnB w="3175" cap="flat" cmpd="sng">
                      <a:solidFill>
                        <a:srgbClr val="000000"/>
                      </a:solidFill>
                      <a:prstDash val="solid"/>
                      <a:headEnd type="none" w="med" len="med"/>
                      <a:tailEnd type="none" w="med" len="med"/>
                    </a:lnB>
                    <a:solidFill>
                      <a:srgbClr val="D1D2D4"/>
                    </a:solidFill>
                  </a:tcPr>
                </a:tc>
                <a:tc>
                  <a:txBody>
                    <a:bodyPr/>
                    <a:p>
                      <a:pPr marL="68580" indent="0" algn="ctr" eaLnBrk="0" fontAlgn="base">
                        <a:spcBef>
                          <a:spcPts val="200"/>
                        </a:spcBef>
                        <a:spcAft>
                          <a:spcPct val="0"/>
                        </a:spcAft>
                      </a:pPr>
                      <a:r>
                        <a:rPr lang="en-US" altLang="zh-CN" sz="1100">
                          <a:solidFill>
                            <a:srgbClr val="000000"/>
                          </a:solidFill>
                          <a:latin typeface="Calibri" panose="020F0502020204030204"/>
                          <a:ea typeface="Calibri" panose="020F0502020204030204"/>
                        </a:rPr>
                        <a:t>dBc</a:t>
                      </a:r>
                      <a:endParaRPr lang="en-US" altLang="zh-CN" sz="1100">
                        <a:solidFill>
                          <a:srgbClr val="000000"/>
                        </a:solidFill>
                        <a:latin typeface="Calibri" panose="020F0502020204030204"/>
                        <a:ea typeface="Calibri" panose="020F0502020204030204"/>
                      </a:endParaRPr>
                    </a:p>
                  </a:txBody>
                  <a:tcPr marL="0" marR="0" marT="0" marB="0" anchor="ctr" anchorCtr="0">
                    <a:lnL w="3175" cap="flat" cmpd="sng">
                      <a:solidFill>
                        <a:srgbClr val="000000"/>
                      </a:solidFill>
                      <a:prstDash val="solid"/>
                      <a:headEnd type="none" w="med" len="med"/>
                      <a:tailEnd type="none" w="med" len="med"/>
                    </a:lnL>
                    <a:lnR w="3175" cap="flat" cmpd="sng">
                      <a:solidFill>
                        <a:srgbClr val="000000"/>
                      </a:solidFill>
                      <a:prstDash val="solid"/>
                      <a:headEnd type="none" w="med" len="med"/>
                      <a:tailEnd type="none" w="med" len="med"/>
                    </a:lnR>
                    <a:lnT w="3175" cap="flat" cmpd="sng">
                      <a:solidFill>
                        <a:srgbClr val="000000"/>
                      </a:solidFill>
                      <a:prstDash val="solid"/>
                      <a:headEnd type="none" w="med" len="med"/>
                      <a:tailEnd type="none" w="med" len="med"/>
                    </a:lnT>
                    <a:lnB w="3175" cap="flat" cmpd="sng">
                      <a:solidFill>
                        <a:srgbClr val="000000"/>
                      </a:solidFill>
                      <a:prstDash val="solid"/>
                      <a:headEnd type="none" w="med" len="med"/>
                      <a:tailEnd type="none" w="med" len="med"/>
                    </a:lnB>
                    <a:solidFill>
                      <a:srgbClr val="D1D2D4"/>
                    </a:solidFill>
                  </a:tcPr>
                </a:tc>
              </a:tr>
              <a:tr h="175895">
                <a:tc>
                  <a:txBody>
                    <a:bodyPr/>
                    <a:p>
                      <a:pPr marL="68580" indent="79375" eaLnBrk="0" fontAlgn="base">
                        <a:lnSpc>
                          <a:spcPts val="1265"/>
                        </a:lnSpc>
                        <a:spcBef>
                          <a:spcPct val="0"/>
                        </a:spcBef>
                        <a:spcAft>
                          <a:spcPct val="0"/>
                        </a:spcAft>
                      </a:pPr>
                      <a:r>
                        <a:rPr lang="en-US" altLang="zh-CN" sz="1100">
                          <a:solidFill>
                            <a:srgbClr val="000000"/>
                          </a:solidFill>
                          <a:latin typeface="Calibri" panose="020F0502020204030204"/>
                          <a:ea typeface="宋体" panose="02010600030101010101" pitchFamily="2" charset="-122"/>
                        </a:rPr>
                        <a:t>Input </a:t>
                      </a:r>
                      <a:r>
                        <a:rPr lang="en-US" altLang="zh-CN" sz="1100">
                          <a:solidFill>
                            <a:srgbClr val="000000"/>
                          </a:solidFill>
                          <a:latin typeface="Calibri" panose="020F0502020204030204"/>
                          <a:ea typeface="宋体" panose="02010600030101010101" pitchFamily="2" charset="-122"/>
                        </a:rPr>
                        <a:t> </a:t>
                      </a:r>
                      <a:r>
                        <a:rPr lang="en-US" altLang="zh-CN" sz="1100">
                          <a:solidFill>
                            <a:srgbClr val="000000"/>
                          </a:solidFill>
                          <a:latin typeface="Calibri" panose="020F0502020204030204"/>
                          <a:ea typeface="宋体" panose="02010600030101010101" pitchFamily="2" charset="-122"/>
                        </a:rPr>
                        <a:t>VSWR</a:t>
                      </a:r>
                      <a:endParaRPr lang="en-US" altLang="zh-CN" sz="1100">
                        <a:solidFill>
                          <a:srgbClr val="000000"/>
                        </a:solidFill>
                        <a:latin typeface="Calibri" panose="020F0502020204030204"/>
                        <a:ea typeface="宋体" panose="02010600030101010101" pitchFamily="2" charset="-122"/>
                      </a:endParaRPr>
                    </a:p>
                  </a:txBody>
                  <a:tcPr marL="0" marR="0" marT="0" marB="0" anchor="ctr" anchorCtr="0">
                    <a:lnL w="3175" cap="flat" cmpd="sng">
                      <a:solidFill>
                        <a:srgbClr val="000000"/>
                      </a:solidFill>
                      <a:prstDash val="solid"/>
                      <a:headEnd type="none" w="med" len="med"/>
                      <a:tailEnd type="none" w="med" len="med"/>
                    </a:lnL>
                    <a:lnR w="3175" cap="flat" cmpd="sng">
                      <a:solidFill>
                        <a:srgbClr val="000000"/>
                      </a:solidFill>
                      <a:prstDash val="solid"/>
                      <a:headEnd type="none" w="med" len="med"/>
                      <a:tailEnd type="none" w="med" len="med"/>
                    </a:lnR>
                    <a:lnT w="3175" cap="flat" cmpd="sng">
                      <a:solidFill>
                        <a:srgbClr val="000000"/>
                      </a:solidFill>
                      <a:prstDash val="solid"/>
                      <a:headEnd type="none" w="med" len="med"/>
                      <a:tailEnd type="none" w="med" len="med"/>
                    </a:lnT>
                    <a:lnB w="3175" cap="flat" cmpd="sng">
                      <a:solidFill>
                        <a:srgbClr val="000000"/>
                      </a:solidFill>
                      <a:prstDash val="solid"/>
                      <a:headEnd type="none" w="med" len="med"/>
                      <a:tailEnd type="none" w="med" len="med"/>
                    </a:lnB>
                    <a:solidFill>
                      <a:srgbClr val="F2F3F4"/>
                    </a:solidFill>
                  </a:tcPr>
                </a:tc>
                <a:tc>
                  <a:txBody>
                    <a:bodyPr/>
                    <a:p>
                      <a:pPr marL="68580" indent="0" algn="ctr" eaLnBrk="0" fontAlgn="base">
                        <a:spcBef>
                          <a:spcPts val="300"/>
                        </a:spcBef>
                        <a:spcAft>
                          <a:spcPct val="0"/>
                        </a:spcAft>
                      </a:pPr>
                      <a:r>
                        <a:rPr lang="en-US" altLang="zh-CN" sz="1100">
                          <a:solidFill>
                            <a:srgbClr val="000000"/>
                          </a:solidFill>
                          <a:latin typeface="Calibri" panose="020F0502020204030204"/>
                          <a:ea typeface="宋体" panose="02010600030101010101" pitchFamily="2" charset="-122"/>
                        </a:rPr>
                        <a:t> </a:t>
                      </a:r>
                      <a:endParaRPr lang="en-US" altLang="zh-CN" sz="1100">
                        <a:solidFill>
                          <a:srgbClr val="000000"/>
                        </a:solidFill>
                        <a:latin typeface="Calibri" panose="020F0502020204030204"/>
                        <a:ea typeface="宋体" panose="02010600030101010101" pitchFamily="2" charset="-122"/>
                      </a:endParaRPr>
                    </a:p>
                  </a:txBody>
                  <a:tcPr marL="0" marR="0" marT="0" marB="0" anchor="ctr" anchorCtr="0">
                    <a:lnL w="3175" cap="flat" cmpd="sng">
                      <a:solidFill>
                        <a:srgbClr val="000000"/>
                      </a:solidFill>
                      <a:prstDash val="solid"/>
                      <a:headEnd type="none" w="med" len="med"/>
                      <a:tailEnd type="none" w="med" len="med"/>
                    </a:lnL>
                    <a:lnR w="3175" cap="flat" cmpd="sng">
                      <a:solidFill>
                        <a:srgbClr val="000000"/>
                      </a:solidFill>
                      <a:prstDash val="solid"/>
                      <a:headEnd type="none" w="med" len="med"/>
                      <a:tailEnd type="none" w="med" len="med"/>
                    </a:lnR>
                    <a:lnT w="3175" cap="flat" cmpd="sng">
                      <a:solidFill>
                        <a:srgbClr val="000000"/>
                      </a:solidFill>
                      <a:prstDash val="solid"/>
                      <a:headEnd type="none" w="med" len="med"/>
                      <a:tailEnd type="none" w="med" len="med"/>
                    </a:lnT>
                    <a:lnB w="3175" cap="flat" cmpd="sng">
                      <a:solidFill>
                        <a:srgbClr val="000000"/>
                      </a:solidFill>
                      <a:prstDash val="solid"/>
                      <a:headEnd type="none" w="med" len="med"/>
                      <a:tailEnd type="none" w="med" len="med"/>
                    </a:lnB>
                    <a:solidFill>
                      <a:srgbClr val="F2F3F4"/>
                    </a:solidFill>
                  </a:tcPr>
                </a:tc>
                <a:tc>
                  <a:txBody>
                    <a:bodyPr/>
                    <a:p>
                      <a:pPr marL="68580" indent="0" algn="ctr" eaLnBrk="0" fontAlgn="base">
                        <a:spcBef>
                          <a:spcPts val="300"/>
                        </a:spcBef>
                        <a:spcAft>
                          <a:spcPct val="0"/>
                        </a:spcAft>
                      </a:pPr>
                      <a:r>
                        <a:rPr lang="en-US" altLang="zh-CN" sz="1100">
                          <a:solidFill>
                            <a:srgbClr val="000000"/>
                          </a:solidFill>
                          <a:latin typeface="Calibri" panose="020F0502020204030204"/>
                          <a:ea typeface="宋体" panose="02010600030101010101" pitchFamily="2" charset="-122"/>
                        </a:rPr>
                        <a:t>2</a:t>
                      </a:r>
                      <a:endParaRPr lang="en-US" altLang="zh-CN" sz="1100">
                        <a:solidFill>
                          <a:srgbClr val="000000"/>
                        </a:solidFill>
                        <a:latin typeface="Calibri" panose="020F0502020204030204"/>
                        <a:ea typeface="宋体" panose="02010600030101010101" pitchFamily="2" charset="-122"/>
                      </a:endParaRPr>
                    </a:p>
                  </a:txBody>
                  <a:tcPr marL="0" marR="0" marT="0" marB="0" anchor="ctr" anchorCtr="0">
                    <a:lnL w="3175" cap="flat" cmpd="sng">
                      <a:solidFill>
                        <a:srgbClr val="000000"/>
                      </a:solidFill>
                      <a:prstDash val="solid"/>
                      <a:headEnd type="none" w="med" len="med"/>
                      <a:tailEnd type="none" w="med" len="med"/>
                    </a:lnL>
                    <a:lnR w="3175" cap="flat" cmpd="sng">
                      <a:solidFill>
                        <a:srgbClr val="000000"/>
                      </a:solidFill>
                      <a:prstDash val="solid"/>
                      <a:headEnd type="none" w="med" len="med"/>
                      <a:tailEnd type="none" w="med" len="med"/>
                    </a:lnR>
                    <a:lnT w="3175" cap="flat" cmpd="sng">
                      <a:solidFill>
                        <a:srgbClr val="000000"/>
                      </a:solidFill>
                      <a:prstDash val="solid"/>
                      <a:headEnd type="none" w="med" len="med"/>
                      <a:tailEnd type="none" w="med" len="med"/>
                    </a:lnT>
                    <a:lnB w="3175" cap="flat" cmpd="sng">
                      <a:solidFill>
                        <a:srgbClr val="000000"/>
                      </a:solidFill>
                      <a:prstDash val="solid"/>
                      <a:headEnd type="none" w="med" len="med"/>
                      <a:tailEnd type="none" w="med" len="med"/>
                    </a:lnB>
                    <a:solidFill>
                      <a:srgbClr val="F2F3F4"/>
                    </a:solidFill>
                  </a:tcPr>
                </a:tc>
                <a:tc>
                  <a:txBody>
                    <a:bodyPr/>
                    <a:p>
                      <a:pPr marL="68580" indent="0" algn="ctr" eaLnBrk="0" fontAlgn="base">
                        <a:spcBef>
                          <a:spcPts val="300"/>
                        </a:spcBef>
                        <a:spcAft>
                          <a:spcPct val="0"/>
                        </a:spcAft>
                      </a:pPr>
                      <a:r>
                        <a:rPr lang="en-US" altLang="zh-CN" sz="1100">
                          <a:solidFill>
                            <a:srgbClr val="000000"/>
                          </a:solidFill>
                          <a:latin typeface="Calibri" panose="020F0502020204030204"/>
                          <a:ea typeface="宋体" panose="02010600030101010101" pitchFamily="2" charset="-122"/>
                        </a:rPr>
                        <a:t> </a:t>
                      </a:r>
                      <a:endParaRPr lang="en-US" altLang="zh-CN" sz="1100">
                        <a:solidFill>
                          <a:srgbClr val="000000"/>
                        </a:solidFill>
                        <a:latin typeface="Calibri" panose="020F0502020204030204"/>
                        <a:ea typeface="宋体" panose="02010600030101010101" pitchFamily="2" charset="-122"/>
                      </a:endParaRPr>
                    </a:p>
                  </a:txBody>
                  <a:tcPr marL="0" marR="0" marT="0" marB="0" anchor="ctr" anchorCtr="0">
                    <a:lnL w="3175" cap="flat" cmpd="sng">
                      <a:solidFill>
                        <a:srgbClr val="000000"/>
                      </a:solidFill>
                      <a:prstDash val="solid"/>
                      <a:headEnd type="none" w="med" len="med"/>
                      <a:tailEnd type="none" w="med" len="med"/>
                    </a:lnL>
                    <a:lnR w="3175" cap="flat" cmpd="sng">
                      <a:solidFill>
                        <a:srgbClr val="000000"/>
                      </a:solidFill>
                      <a:prstDash val="solid"/>
                      <a:headEnd type="none" w="med" len="med"/>
                      <a:tailEnd type="none" w="med" len="med"/>
                    </a:lnR>
                    <a:lnT w="3175" cap="flat" cmpd="sng">
                      <a:solidFill>
                        <a:srgbClr val="000000"/>
                      </a:solidFill>
                      <a:prstDash val="solid"/>
                      <a:headEnd type="none" w="med" len="med"/>
                      <a:tailEnd type="none" w="med" len="med"/>
                    </a:lnT>
                    <a:lnB w="3175" cap="flat" cmpd="sng">
                      <a:solidFill>
                        <a:srgbClr val="000000"/>
                      </a:solidFill>
                      <a:prstDash val="solid"/>
                      <a:headEnd type="none" w="med" len="med"/>
                      <a:tailEnd type="none" w="med" len="med"/>
                    </a:lnB>
                    <a:solidFill>
                      <a:srgbClr val="F2F3F4"/>
                    </a:solidFill>
                  </a:tcPr>
                </a:tc>
                <a:tc>
                  <a:txBody>
                    <a:bodyPr/>
                    <a:p>
                      <a:pPr marL="68580" indent="0" algn="ctr" eaLnBrk="0" fontAlgn="base">
                        <a:spcBef>
                          <a:spcPts val="300"/>
                        </a:spcBef>
                        <a:spcAft>
                          <a:spcPct val="0"/>
                        </a:spcAft>
                      </a:pPr>
                      <a:r>
                        <a:rPr lang="en-US" altLang="zh-CN" sz="1100">
                          <a:solidFill>
                            <a:srgbClr val="000000"/>
                          </a:solidFill>
                          <a:latin typeface="Calibri" panose="020F0502020204030204"/>
                          <a:ea typeface="Calibri" panose="020F0502020204030204"/>
                        </a:rPr>
                        <a:t>-</a:t>
                      </a:r>
                      <a:r>
                        <a:rPr lang="en-US" altLang="zh-CN" sz="1100">
                          <a:solidFill>
                            <a:srgbClr val="000000"/>
                          </a:solidFill>
                          <a:latin typeface="Calibri" panose="020F0502020204030204"/>
                          <a:ea typeface="宋体" panose="02010600030101010101" pitchFamily="2" charset="-122"/>
                        </a:rPr>
                        <a:t>-</a:t>
                      </a:r>
                      <a:endParaRPr lang="en-US" altLang="zh-CN" sz="1100">
                        <a:solidFill>
                          <a:srgbClr val="000000"/>
                        </a:solidFill>
                        <a:latin typeface="Calibri" panose="020F0502020204030204"/>
                        <a:ea typeface="宋体" panose="02010600030101010101" pitchFamily="2" charset="-122"/>
                      </a:endParaRPr>
                    </a:p>
                  </a:txBody>
                  <a:tcPr marL="0" marR="0" marT="0" marB="0" anchor="ctr" anchorCtr="0">
                    <a:lnL w="3175" cap="flat" cmpd="sng">
                      <a:solidFill>
                        <a:srgbClr val="000000"/>
                      </a:solidFill>
                      <a:prstDash val="solid"/>
                      <a:headEnd type="none" w="med" len="med"/>
                      <a:tailEnd type="none" w="med" len="med"/>
                    </a:lnL>
                    <a:lnR w="3175" cap="flat" cmpd="sng">
                      <a:solidFill>
                        <a:srgbClr val="000000"/>
                      </a:solidFill>
                      <a:prstDash val="solid"/>
                      <a:headEnd type="none" w="med" len="med"/>
                      <a:tailEnd type="none" w="med" len="med"/>
                    </a:lnR>
                    <a:lnT w="3175" cap="flat" cmpd="sng">
                      <a:solidFill>
                        <a:srgbClr val="000000"/>
                      </a:solidFill>
                      <a:prstDash val="solid"/>
                      <a:headEnd type="none" w="med" len="med"/>
                      <a:tailEnd type="none" w="med" len="med"/>
                    </a:lnT>
                    <a:lnB w="3175" cap="flat" cmpd="sng">
                      <a:solidFill>
                        <a:srgbClr val="000000"/>
                      </a:solidFill>
                      <a:prstDash val="solid"/>
                      <a:headEnd type="none" w="med" len="med"/>
                      <a:tailEnd type="none" w="med" len="med"/>
                    </a:lnB>
                    <a:solidFill>
                      <a:srgbClr val="F2F3F4"/>
                    </a:solidFill>
                  </a:tcPr>
                </a:tc>
              </a:tr>
              <a:tr h="139700">
                <a:tc>
                  <a:txBody>
                    <a:bodyPr/>
                    <a:p>
                      <a:pPr marL="68580" indent="80010" eaLnBrk="0" fontAlgn="base">
                        <a:lnSpc>
                          <a:spcPts val="1190"/>
                        </a:lnSpc>
                        <a:spcBef>
                          <a:spcPct val="0"/>
                        </a:spcBef>
                        <a:spcAft>
                          <a:spcPct val="0"/>
                        </a:spcAft>
                      </a:pPr>
                      <a:r>
                        <a:rPr lang="en-US" altLang="zh-CN" sz="1100">
                          <a:solidFill>
                            <a:srgbClr val="000000"/>
                          </a:solidFill>
                          <a:latin typeface="Calibri" panose="020F0502020204030204"/>
                          <a:ea typeface="宋体" panose="02010600030101010101" pitchFamily="2" charset="-122"/>
                        </a:rPr>
                        <a:t>Operating Voltage</a:t>
                      </a:r>
                      <a:endParaRPr lang="en-US" altLang="zh-CN" sz="1100">
                        <a:solidFill>
                          <a:srgbClr val="000000"/>
                        </a:solidFill>
                        <a:latin typeface="Calibri" panose="020F0502020204030204"/>
                        <a:ea typeface="宋体" panose="02010600030101010101" pitchFamily="2" charset="-122"/>
                      </a:endParaRPr>
                    </a:p>
                  </a:txBody>
                  <a:tcPr marL="0" marR="0" marT="0" marB="0" anchor="ctr" anchorCtr="0">
                    <a:lnL w="3175" cap="flat" cmpd="sng">
                      <a:solidFill>
                        <a:srgbClr val="000000"/>
                      </a:solidFill>
                      <a:prstDash val="solid"/>
                      <a:headEnd type="none" w="med" len="med"/>
                      <a:tailEnd type="none" w="med" len="med"/>
                    </a:lnL>
                    <a:lnR w="3175" cap="flat" cmpd="sng">
                      <a:solidFill>
                        <a:srgbClr val="000000"/>
                      </a:solidFill>
                      <a:prstDash val="solid"/>
                      <a:headEnd type="none" w="med" len="med"/>
                      <a:tailEnd type="none" w="med" len="med"/>
                    </a:lnR>
                    <a:lnT w="3175" cap="flat" cmpd="sng">
                      <a:solidFill>
                        <a:srgbClr val="000000"/>
                      </a:solidFill>
                      <a:prstDash val="solid"/>
                      <a:headEnd type="none" w="med" len="med"/>
                      <a:tailEnd type="none" w="med" len="med"/>
                    </a:lnT>
                    <a:lnB w="3175" cap="flat" cmpd="sng">
                      <a:solidFill>
                        <a:srgbClr val="000000"/>
                      </a:solidFill>
                      <a:prstDash val="solid"/>
                      <a:headEnd type="none" w="med" len="med"/>
                      <a:tailEnd type="none" w="med" len="med"/>
                    </a:lnB>
                    <a:solidFill>
                      <a:srgbClr val="D1D2D4"/>
                    </a:solidFill>
                  </a:tcPr>
                </a:tc>
                <a:tc>
                  <a:txBody>
                    <a:bodyPr/>
                    <a:p>
                      <a:pPr marL="68580" indent="0" algn="ctr" eaLnBrk="0" fontAlgn="base">
                        <a:lnSpc>
                          <a:spcPts val="1190"/>
                        </a:lnSpc>
                        <a:spcBef>
                          <a:spcPct val="0"/>
                        </a:spcBef>
                        <a:spcAft>
                          <a:spcPct val="0"/>
                        </a:spcAft>
                      </a:pPr>
                      <a:r>
                        <a:rPr lang="en-US" altLang="zh-CN" sz="1100">
                          <a:solidFill>
                            <a:srgbClr val="000000"/>
                          </a:solidFill>
                          <a:latin typeface="Calibri" panose="020F0502020204030204"/>
                          <a:ea typeface="宋体" panose="02010600030101010101" pitchFamily="2" charset="-122"/>
                        </a:rPr>
                        <a:t> </a:t>
                      </a:r>
                      <a:endParaRPr lang="en-US" altLang="zh-CN" sz="1100">
                        <a:solidFill>
                          <a:srgbClr val="000000"/>
                        </a:solidFill>
                        <a:latin typeface="Calibri" panose="020F0502020204030204"/>
                        <a:ea typeface="宋体" panose="02010600030101010101" pitchFamily="2" charset="-122"/>
                      </a:endParaRPr>
                    </a:p>
                  </a:txBody>
                  <a:tcPr marL="0" marR="0" marT="0" marB="0" anchor="ctr" anchorCtr="0">
                    <a:lnL w="3175" cap="flat" cmpd="sng">
                      <a:solidFill>
                        <a:srgbClr val="000000"/>
                      </a:solidFill>
                      <a:prstDash val="solid"/>
                      <a:headEnd type="none" w="med" len="med"/>
                      <a:tailEnd type="none" w="med" len="med"/>
                    </a:lnL>
                    <a:lnR w="3175" cap="flat" cmpd="sng">
                      <a:solidFill>
                        <a:srgbClr val="000000"/>
                      </a:solidFill>
                      <a:prstDash val="solid"/>
                      <a:headEnd type="none" w="med" len="med"/>
                      <a:tailEnd type="none" w="med" len="med"/>
                    </a:lnR>
                    <a:lnT w="3175" cap="flat" cmpd="sng">
                      <a:solidFill>
                        <a:srgbClr val="000000"/>
                      </a:solidFill>
                      <a:prstDash val="solid"/>
                      <a:headEnd type="none" w="med" len="med"/>
                      <a:tailEnd type="none" w="med" len="med"/>
                    </a:lnT>
                    <a:lnB w="3175" cap="flat" cmpd="sng">
                      <a:solidFill>
                        <a:srgbClr val="000000"/>
                      </a:solidFill>
                      <a:prstDash val="solid"/>
                      <a:headEnd type="none" w="med" len="med"/>
                      <a:tailEnd type="none" w="med" len="med"/>
                    </a:lnB>
                    <a:solidFill>
                      <a:srgbClr val="D1D2D4"/>
                    </a:solidFill>
                  </a:tcPr>
                </a:tc>
                <a:tc>
                  <a:txBody>
                    <a:bodyPr/>
                    <a:p>
                      <a:pPr marL="68580" indent="0" algn="ctr" eaLnBrk="0" fontAlgn="base">
                        <a:lnSpc>
                          <a:spcPts val="1190"/>
                        </a:lnSpc>
                        <a:spcBef>
                          <a:spcPct val="0"/>
                        </a:spcBef>
                        <a:spcAft>
                          <a:spcPct val="0"/>
                        </a:spcAft>
                      </a:pPr>
                      <a:r>
                        <a:rPr lang="en-US" altLang="zh-CN" sz="1100">
                          <a:solidFill>
                            <a:srgbClr val="000000"/>
                          </a:solidFill>
                          <a:latin typeface="Calibri" panose="020F0502020204030204"/>
                          <a:ea typeface="宋体" panose="02010600030101010101" pitchFamily="2" charset="-122"/>
                        </a:rPr>
                        <a:t>32</a:t>
                      </a:r>
                      <a:endParaRPr lang="en-US" altLang="zh-CN" sz="1100">
                        <a:solidFill>
                          <a:srgbClr val="000000"/>
                        </a:solidFill>
                        <a:latin typeface="Calibri" panose="020F0502020204030204"/>
                        <a:ea typeface="宋体" panose="02010600030101010101" pitchFamily="2" charset="-122"/>
                      </a:endParaRPr>
                    </a:p>
                  </a:txBody>
                  <a:tcPr marL="0" marR="0" marT="0" marB="0" anchor="ctr" anchorCtr="0">
                    <a:lnL w="3175" cap="flat" cmpd="sng">
                      <a:solidFill>
                        <a:srgbClr val="000000"/>
                      </a:solidFill>
                      <a:prstDash val="solid"/>
                      <a:headEnd type="none" w="med" len="med"/>
                      <a:tailEnd type="none" w="med" len="med"/>
                    </a:lnL>
                    <a:lnR w="3175" cap="flat" cmpd="sng">
                      <a:solidFill>
                        <a:srgbClr val="000000"/>
                      </a:solidFill>
                      <a:prstDash val="solid"/>
                      <a:headEnd type="none" w="med" len="med"/>
                      <a:tailEnd type="none" w="med" len="med"/>
                    </a:lnR>
                    <a:lnT w="3175" cap="flat" cmpd="sng">
                      <a:solidFill>
                        <a:srgbClr val="000000"/>
                      </a:solidFill>
                      <a:prstDash val="solid"/>
                      <a:headEnd type="none" w="med" len="med"/>
                      <a:tailEnd type="none" w="med" len="med"/>
                    </a:lnT>
                    <a:lnB w="3175" cap="flat" cmpd="sng">
                      <a:solidFill>
                        <a:srgbClr val="000000"/>
                      </a:solidFill>
                      <a:prstDash val="solid"/>
                      <a:headEnd type="none" w="med" len="med"/>
                      <a:tailEnd type="none" w="med" len="med"/>
                    </a:lnB>
                    <a:solidFill>
                      <a:srgbClr val="D1D2D4"/>
                    </a:solidFill>
                  </a:tcPr>
                </a:tc>
                <a:tc>
                  <a:txBody>
                    <a:bodyPr/>
                    <a:p>
                      <a:pPr marL="68580" indent="0" algn="ctr" eaLnBrk="0" fontAlgn="base">
                        <a:lnSpc>
                          <a:spcPts val="1190"/>
                        </a:lnSpc>
                        <a:spcBef>
                          <a:spcPct val="0"/>
                        </a:spcBef>
                        <a:spcAft>
                          <a:spcPct val="0"/>
                        </a:spcAft>
                      </a:pPr>
                      <a:r>
                        <a:rPr lang="en-US" altLang="zh-CN" sz="1100">
                          <a:solidFill>
                            <a:srgbClr val="000000"/>
                          </a:solidFill>
                          <a:latin typeface="Calibri" panose="020F0502020204030204"/>
                          <a:ea typeface="宋体" panose="02010600030101010101" pitchFamily="2" charset="-122"/>
                        </a:rPr>
                        <a:t> </a:t>
                      </a:r>
                      <a:endParaRPr lang="en-US" altLang="zh-CN" sz="1100">
                        <a:solidFill>
                          <a:srgbClr val="000000"/>
                        </a:solidFill>
                        <a:latin typeface="Calibri" panose="020F0502020204030204"/>
                        <a:ea typeface="宋体" panose="02010600030101010101" pitchFamily="2" charset="-122"/>
                      </a:endParaRPr>
                    </a:p>
                  </a:txBody>
                  <a:tcPr marL="0" marR="0" marT="0" marB="0" anchor="ctr" anchorCtr="0">
                    <a:lnL w="3175" cap="flat" cmpd="sng">
                      <a:solidFill>
                        <a:srgbClr val="000000"/>
                      </a:solidFill>
                      <a:prstDash val="solid"/>
                      <a:headEnd type="none" w="med" len="med"/>
                      <a:tailEnd type="none" w="med" len="med"/>
                    </a:lnL>
                    <a:lnR w="3175" cap="flat" cmpd="sng">
                      <a:solidFill>
                        <a:srgbClr val="000000"/>
                      </a:solidFill>
                      <a:prstDash val="solid"/>
                      <a:headEnd type="none" w="med" len="med"/>
                      <a:tailEnd type="none" w="med" len="med"/>
                    </a:lnR>
                    <a:lnT w="3175" cap="flat" cmpd="sng">
                      <a:solidFill>
                        <a:srgbClr val="000000"/>
                      </a:solidFill>
                      <a:prstDash val="solid"/>
                      <a:headEnd type="none" w="med" len="med"/>
                      <a:tailEnd type="none" w="med" len="med"/>
                    </a:lnT>
                    <a:lnB w="3175" cap="flat" cmpd="sng">
                      <a:solidFill>
                        <a:srgbClr val="000000"/>
                      </a:solidFill>
                      <a:prstDash val="solid"/>
                      <a:headEnd type="none" w="med" len="med"/>
                      <a:tailEnd type="none" w="med" len="med"/>
                    </a:lnB>
                    <a:solidFill>
                      <a:srgbClr val="D1D2D4"/>
                    </a:solidFill>
                  </a:tcPr>
                </a:tc>
                <a:tc>
                  <a:txBody>
                    <a:bodyPr/>
                    <a:p>
                      <a:pPr marL="68580" indent="0" algn="ctr" eaLnBrk="0" fontAlgn="base">
                        <a:spcBef>
                          <a:spcPts val="300"/>
                        </a:spcBef>
                        <a:spcAft>
                          <a:spcPct val="0"/>
                        </a:spcAft>
                      </a:pPr>
                      <a:r>
                        <a:rPr lang="en-US" altLang="zh-CN" sz="1100">
                          <a:solidFill>
                            <a:srgbClr val="000000"/>
                          </a:solidFill>
                          <a:latin typeface="Calibri" panose="020F0502020204030204"/>
                          <a:ea typeface="Calibri" panose="020F0502020204030204"/>
                        </a:rPr>
                        <a:t>V DC</a:t>
                      </a:r>
                      <a:endParaRPr lang="en-US" altLang="zh-CN" sz="1100">
                        <a:solidFill>
                          <a:srgbClr val="000000"/>
                        </a:solidFill>
                        <a:latin typeface="Calibri" panose="020F0502020204030204"/>
                        <a:ea typeface="Calibri" panose="020F0502020204030204"/>
                      </a:endParaRPr>
                    </a:p>
                  </a:txBody>
                  <a:tcPr marL="0" marR="0" marT="0" marB="0" anchor="ctr" anchorCtr="0">
                    <a:lnL w="3175" cap="flat" cmpd="sng">
                      <a:solidFill>
                        <a:srgbClr val="000000"/>
                      </a:solidFill>
                      <a:prstDash val="solid"/>
                      <a:headEnd type="none" w="med" len="med"/>
                      <a:tailEnd type="none" w="med" len="med"/>
                    </a:lnL>
                    <a:lnR w="3175" cap="flat" cmpd="sng">
                      <a:solidFill>
                        <a:srgbClr val="000000"/>
                      </a:solidFill>
                      <a:prstDash val="solid"/>
                      <a:headEnd type="none" w="med" len="med"/>
                      <a:tailEnd type="none" w="med" len="med"/>
                    </a:lnR>
                    <a:lnT w="3175" cap="flat" cmpd="sng">
                      <a:solidFill>
                        <a:srgbClr val="000000"/>
                      </a:solidFill>
                      <a:prstDash val="solid"/>
                      <a:headEnd type="none" w="med" len="med"/>
                      <a:tailEnd type="none" w="med" len="med"/>
                    </a:lnT>
                    <a:lnB w="3175" cap="flat" cmpd="sng">
                      <a:solidFill>
                        <a:srgbClr val="000000"/>
                      </a:solidFill>
                      <a:prstDash val="solid"/>
                      <a:headEnd type="none" w="med" len="med"/>
                      <a:tailEnd type="none" w="med" len="med"/>
                    </a:lnB>
                    <a:solidFill>
                      <a:srgbClr val="D1D2D4"/>
                    </a:solidFill>
                  </a:tcPr>
                </a:tc>
              </a:tr>
              <a:tr h="139700">
                <a:tc>
                  <a:txBody>
                    <a:bodyPr/>
                    <a:p>
                      <a:pPr marL="68580" indent="80010" eaLnBrk="0" fontAlgn="base">
                        <a:lnSpc>
                          <a:spcPts val="1190"/>
                        </a:lnSpc>
                        <a:spcBef>
                          <a:spcPct val="0"/>
                        </a:spcBef>
                        <a:spcAft>
                          <a:spcPct val="0"/>
                        </a:spcAft>
                      </a:pPr>
                      <a:r>
                        <a:rPr lang="en-US" altLang="zh-CN" sz="1100">
                          <a:solidFill>
                            <a:srgbClr val="000000"/>
                          </a:solidFill>
                          <a:latin typeface="Calibri" panose="020F0502020204030204"/>
                          <a:ea typeface="Calibri" panose="020F0502020204030204"/>
                        </a:rPr>
                        <a:t>Currents</a:t>
                      </a:r>
                      <a:endParaRPr lang="en-US" altLang="zh-CN" sz="1100">
                        <a:solidFill>
                          <a:srgbClr val="000000"/>
                        </a:solidFill>
                        <a:latin typeface="Calibri" panose="020F0502020204030204"/>
                        <a:ea typeface="Calibri" panose="020F0502020204030204"/>
                      </a:endParaRPr>
                    </a:p>
                  </a:txBody>
                  <a:tcPr marL="0" marR="0" marT="0" marB="0" anchor="ctr" anchorCtr="0">
                    <a:lnL w="3175" cap="flat" cmpd="sng">
                      <a:solidFill>
                        <a:srgbClr val="000000"/>
                      </a:solidFill>
                      <a:prstDash val="solid"/>
                      <a:headEnd type="none" w="med" len="med"/>
                      <a:tailEnd type="none" w="med" len="med"/>
                    </a:lnL>
                    <a:lnR w="3175" cap="flat" cmpd="sng">
                      <a:solidFill>
                        <a:srgbClr val="000000"/>
                      </a:solidFill>
                      <a:prstDash val="solid"/>
                      <a:headEnd type="none" w="med" len="med"/>
                      <a:tailEnd type="none" w="med" len="med"/>
                    </a:lnR>
                    <a:lnT w="3175" cap="flat" cmpd="sng">
                      <a:solidFill>
                        <a:srgbClr val="000000"/>
                      </a:solidFill>
                      <a:prstDash val="solid"/>
                      <a:headEnd type="none" w="med" len="med"/>
                      <a:tailEnd type="none" w="med" len="med"/>
                    </a:lnT>
                    <a:lnB w="3175" cap="flat" cmpd="sng">
                      <a:solidFill>
                        <a:srgbClr val="000000"/>
                      </a:solidFill>
                      <a:prstDash val="solid"/>
                      <a:headEnd type="none" w="med" len="med"/>
                      <a:tailEnd type="none" w="med" len="med"/>
                    </a:lnB>
                    <a:solidFill>
                      <a:srgbClr val="F2F3F4"/>
                    </a:solidFill>
                  </a:tcPr>
                </a:tc>
                <a:tc>
                  <a:txBody>
                    <a:bodyPr/>
                    <a:p>
                      <a:pPr marL="68580" indent="0" algn="ctr" eaLnBrk="0" fontAlgn="base">
                        <a:lnSpc>
                          <a:spcPts val="1190"/>
                        </a:lnSpc>
                        <a:spcBef>
                          <a:spcPct val="0"/>
                        </a:spcBef>
                        <a:spcAft>
                          <a:spcPct val="0"/>
                        </a:spcAft>
                      </a:pPr>
                      <a:r>
                        <a:rPr lang="en-US" altLang="zh-CN" sz="1100">
                          <a:solidFill>
                            <a:srgbClr val="000000"/>
                          </a:solidFill>
                          <a:latin typeface="Calibri" panose="020F0502020204030204"/>
                          <a:ea typeface="宋体" panose="02010600030101010101" pitchFamily="2" charset="-122"/>
                        </a:rPr>
                        <a:t> </a:t>
                      </a:r>
                      <a:endParaRPr lang="en-US" altLang="zh-CN" sz="1100">
                        <a:solidFill>
                          <a:srgbClr val="000000"/>
                        </a:solidFill>
                        <a:latin typeface="Calibri" panose="020F0502020204030204"/>
                        <a:ea typeface="宋体" panose="02010600030101010101" pitchFamily="2" charset="-122"/>
                      </a:endParaRPr>
                    </a:p>
                  </a:txBody>
                  <a:tcPr marL="0" marR="0" marT="0" marB="0" anchor="ctr" anchorCtr="0">
                    <a:lnL w="3175" cap="flat" cmpd="sng">
                      <a:solidFill>
                        <a:srgbClr val="000000"/>
                      </a:solidFill>
                      <a:prstDash val="solid"/>
                      <a:headEnd type="none" w="med" len="med"/>
                      <a:tailEnd type="none" w="med" len="med"/>
                    </a:lnL>
                    <a:lnR w="3175" cap="flat" cmpd="sng">
                      <a:solidFill>
                        <a:srgbClr val="000000"/>
                      </a:solidFill>
                      <a:prstDash val="solid"/>
                      <a:headEnd type="none" w="med" len="med"/>
                      <a:tailEnd type="none" w="med" len="med"/>
                    </a:lnR>
                    <a:lnT w="3175" cap="flat" cmpd="sng">
                      <a:solidFill>
                        <a:srgbClr val="000000"/>
                      </a:solidFill>
                      <a:prstDash val="solid"/>
                      <a:headEnd type="none" w="med" len="med"/>
                      <a:tailEnd type="none" w="med" len="med"/>
                    </a:lnT>
                    <a:lnB w="3175" cap="flat" cmpd="sng">
                      <a:solidFill>
                        <a:srgbClr val="000000"/>
                      </a:solidFill>
                      <a:prstDash val="solid"/>
                      <a:headEnd type="none" w="med" len="med"/>
                      <a:tailEnd type="none" w="med" len="med"/>
                    </a:lnB>
                    <a:solidFill>
                      <a:srgbClr val="F2F3F4"/>
                    </a:solidFill>
                  </a:tcPr>
                </a:tc>
                <a:tc>
                  <a:txBody>
                    <a:bodyPr/>
                    <a:p>
                      <a:pPr marL="68580" indent="0" algn="ctr" eaLnBrk="0" fontAlgn="base">
                        <a:lnSpc>
                          <a:spcPts val="1190"/>
                        </a:lnSpc>
                        <a:spcBef>
                          <a:spcPct val="0"/>
                        </a:spcBef>
                        <a:spcAft>
                          <a:spcPct val="0"/>
                        </a:spcAft>
                      </a:pPr>
                      <a:r>
                        <a:rPr lang="en-US" altLang="zh-CN" sz="1100">
                          <a:solidFill>
                            <a:srgbClr val="000000"/>
                          </a:solidFill>
                          <a:latin typeface="Calibri" panose="020F0502020204030204"/>
                          <a:ea typeface="宋体" panose="02010600030101010101" pitchFamily="2" charset="-122"/>
                        </a:rPr>
                        <a:t>20</a:t>
                      </a:r>
                      <a:endParaRPr lang="en-US" altLang="zh-CN" sz="1100">
                        <a:solidFill>
                          <a:srgbClr val="000000"/>
                        </a:solidFill>
                        <a:latin typeface="Calibri" panose="020F0502020204030204"/>
                        <a:ea typeface="宋体" panose="02010600030101010101" pitchFamily="2" charset="-122"/>
                      </a:endParaRPr>
                    </a:p>
                  </a:txBody>
                  <a:tcPr marL="0" marR="0" marT="0" marB="0" anchor="ctr" anchorCtr="0">
                    <a:lnL w="3175" cap="flat" cmpd="sng">
                      <a:solidFill>
                        <a:srgbClr val="000000"/>
                      </a:solidFill>
                      <a:prstDash val="solid"/>
                      <a:headEnd type="none" w="med" len="med"/>
                      <a:tailEnd type="none" w="med" len="med"/>
                    </a:lnL>
                    <a:lnR w="3175" cap="flat" cmpd="sng">
                      <a:solidFill>
                        <a:srgbClr val="000000"/>
                      </a:solidFill>
                      <a:prstDash val="solid"/>
                      <a:headEnd type="none" w="med" len="med"/>
                      <a:tailEnd type="none" w="med" len="med"/>
                    </a:lnR>
                    <a:lnT w="3175" cap="flat" cmpd="sng">
                      <a:solidFill>
                        <a:srgbClr val="000000"/>
                      </a:solidFill>
                      <a:prstDash val="solid"/>
                      <a:headEnd type="none" w="med" len="med"/>
                      <a:tailEnd type="none" w="med" len="med"/>
                    </a:lnT>
                    <a:lnB w="3175" cap="flat" cmpd="sng">
                      <a:solidFill>
                        <a:srgbClr val="000000"/>
                      </a:solidFill>
                      <a:prstDash val="solid"/>
                      <a:headEnd type="none" w="med" len="med"/>
                      <a:tailEnd type="none" w="med" len="med"/>
                    </a:lnB>
                    <a:solidFill>
                      <a:srgbClr val="F2F3F4"/>
                    </a:solidFill>
                  </a:tcPr>
                </a:tc>
                <a:tc>
                  <a:txBody>
                    <a:bodyPr/>
                    <a:p>
                      <a:pPr marL="68580" indent="0" algn="ctr" eaLnBrk="0" fontAlgn="base">
                        <a:lnSpc>
                          <a:spcPts val="1190"/>
                        </a:lnSpc>
                        <a:spcBef>
                          <a:spcPct val="0"/>
                        </a:spcBef>
                        <a:spcAft>
                          <a:spcPct val="0"/>
                        </a:spcAft>
                      </a:pPr>
                      <a:r>
                        <a:rPr lang="en-US" altLang="zh-CN" sz="1100">
                          <a:solidFill>
                            <a:srgbClr val="000000"/>
                          </a:solidFill>
                          <a:latin typeface="Calibri" panose="020F0502020204030204"/>
                          <a:ea typeface="Calibri" panose="020F0502020204030204"/>
                        </a:rPr>
                        <a:t>2</a:t>
                      </a:r>
                      <a:r>
                        <a:rPr lang="en-US" altLang="zh-CN" sz="1100">
                          <a:solidFill>
                            <a:srgbClr val="000000"/>
                          </a:solidFill>
                          <a:latin typeface="Calibri" panose="020F0502020204030204"/>
                          <a:ea typeface="宋体" panose="02010600030101010101" pitchFamily="2" charset="-122"/>
                        </a:rPr>
                        <a:t>5</a:t>
                      </a:r>
                      <a:endParaRPr lang="en-US" altLang="zh-CN" sz="1100">
                        <a:solidFill>
                          <a:srgbClr val="000000"/>
                        </a:solidFill>
                        <a:latin typeface="Calibri" panose="020F0502020204030204"/>
                        <a:ea typeface="宋体" panose="02010600030101010101" pitchFamily="2" charset="-122"/>
                      </a:endParaRPr>
                    </a:p>
                  </a:txBody>
                  <a:tcPr marL="0" marR="0" marT="0" marB="0" anchor="ctr" anchorCtr="0">
                    <a:lnL w="3175" cap="flat" cmpd="sng">
                      <a:solidFill>
                        <a:srgbClr val="000000"/>
                      </a:solidFill>
                      <a:prstDash val="solid"/>
                      <a:headEnd type="none" w="med" len="med"/>
                      <a:tailEnd type="none" w="med" len="med"/>
                    </a:lnL>
                    <a:lnR w="3175" cap="flat" cmpd="sng">
                      <a:solidFill>
                        <a:srgbClr val="000000"/>
                      </a:solidFill>
                      <a:prstDash val="solid"/>
                      <a:headEnd type="none" w="med" len="med"/>
                      <a:tailEnd type="none" w="med" len="med"/>
                    </a:lnR>
                    <a:lnT w="3175" cap="flat" cmpd="sng">
                      <a:solidFill>
                        <a:srgbClr val="000000"/>
                      </a:solidFill>
                      <a:prstDash val="solid"/>
                      <a:headEnd type="none" w="med" len="med"/>
                      <a:tailEnd type="none" w="med" len="med"/>
                    </a:lnT>
                    <a:lnB w="3175" cap="flat" cmpd="sng">
                      <a:solidFill>
                        <a:srgbClr val="000000"/>
                      </a:solidFill>
                      <a:prstDash val="solid"/>
                      <a:headEnd type="none" w="med" len="med"/>
                      <a:tailEnd type="none" w="med" len="med"/>
                    </a:lnB>
                    <a:solidFill>
                      <a:srgbClr val="F2F3F4"/>
                    </a:solidFill>
                  </a:tcPr>
                </a:tc>
                <a:tc>
                  <a:txBody>
                    <a:bodyPr/>
                    <a:p>
                      <a:pPr marL="68580" indent="0" algn="ctr" eaLnBrk="0" fontAlgn="base">
                        <a:spcBef>
                          <a:spcPts val="300"/>
                        </a:spcBef>
                        <a:spcAft>
                          <a:spcPct val="0"/>
                        </a:spcAft>
                      </a:pPr>
                      <a:r>
                        <a:rPr lang="en-US" altLang="zh-CN" sz="1100">
                          <a:solidFill>
                            <a:srgbClr val="000000"/>
                          </a:solidFill>
                          <a:latin typeface="Calibri" panose="020F0502020204030204"/>
                          <a:ea typeface="Calibri" panose="020F0502020204030204"/>
                        </a:rPr>
                        <a:t>A</a:t>
                      </a:r>
                      <a:endParaRPr lang="en-US" altLang="zh-CN" sz="1100">
                        <a:solidFill>
                          <a:srgbClr val="000000"/>
                        </a:solidFill>
                        <a:latin typeface="Calibri" panose="020F0502020204030204"/>
                        <a:ea typeface="Calibri" panose="020F0502020204030204"/>
                      </a:endParaRPr>
                    </a:p>
                  </a:txBody>
                  <a:tcPr marL="0" marR="0" marT="0" marB="0" anchor="ctr" anchorCtr="0">
                    <a:lnL w="3175" cap="flat" cmpd="sng">
                      <a:solidFill>
                        <a:srgbClr val="000000"/>
                      </a:solidFill>
                      <a:prstDash val="solid"/>
                      <a:headEnd type="none" w="med" len="med"/>
                      <a:tailEnd type="none" w="med" len="med"/>
                    </a:lnL>
                    <a:lnR w="3175" cap="flat" cmpd="sng">
                      <a:solidFill>
                        <a:srgbClr val="000000"/>
                      </a:solidFill>
                      <a:prstDash val="solid"/>
                      <a:headEnd type="none" w="med" len="med"/>
                      <a:tailEnd type="none" w="med" len="med"/>
                    </a:lnR>
                    <a:lnT w="3175" cap="flat" cmpd="sng">
                      <a:solidFill>
                        <a:srgbClr val="000000"/>
                      </a:solidFill>
                      <a:prstDash val="solid"/>
                      <a:headEnd type="none" w="med" len="med"/>
                      <a:tailEnd type="none" w="med" len="med"/>
                    </a:lnT>
                    <a:lnB w="3175" cap="flat" cmpd="sng">
                      <a:solidFill>
                        <a:srgbClr val="000000"/>
                      </a:solidFill>
                      <a:prstDash val="solid"/>
                      <a:headEnd type="none" w="med" len="med"/>
                      <a:tailEnd type="none" w="med" len="med"/>
                    </a:lnB>
                    <a:solidFill>
                      <a:srgbClr val="F2F3F4"/>
                    </a:solidFill>
                  </a:tcPr>
                </a:tc>
              </a:tr>
              <a:tr h="173990">
                <a:tc>
                  <a:txBody>
                    <a:bodyPr/>
                    <a:p>
                      <a:pPr marL="68580" indent="80010" eaLnBrk="0" fontAlgn="base">
                        <a:lnSpc>
                          <a:spcPts val="1285"/>
                        </a:lnSpc>
                        <a:spcBef>
                          <a:spcPct val="0"/>
                        </a:spcBef>
                        <a:spcAft>
                          <a:spcPct val="0"/>
                        </a:spcAft>
                      </a:pPr>
                      <a:r>
                        <a:rPr lang="en-US" altLang="zh-CN" sz="1100">
                          <a:solidFill>
                            <a:srgbClr val="000000"/>
                          </a:solidFill>
                          <a:latin typeface="Calibri" panose="020F0502020204030204"/>
                          <a:ea typeface="Calibri" panose="020F0502020204030204"/>
                        </a:rPr>
                        <a:t>In-Out impedance</a:t>
                      </a:r>
                      <a:endParaRPr lang="en-US" altLang="zh-CN" sz="1100">
                        <a:solidFill>
                          <a:srgbClr val="000000"/>
                        </a:solidFill>
                        <a:latin typeface="Calibri" panose="020F0502020204030204"/>
                        <a:ea typeface="Calibri" panose="020F0502020204030204"/>
                      </a:endParaRPr>
                    </a:p>
                  </a:txBody>
                  <a:tcPr marL="0" marR="0" marT="0" marB="0" anchor="ctr" anchorCtr="0">
                    <a:lnL w="3175" cap="flat" cmpd="sng">
                      <a:solidFill>
                        <a:srgbClr val="000000"/>
                      </a:solidFill>
                      <a:prstDash val="solid"/>
                      <a:headEnd type="none" w="med" len="med"/>
                      <a:tailEnd type="none" w="med" len="med"/>
                    </a:lnL>
                    <a:lnR w="3175" cap="flat" cmpd="sng">
                      <a:solidFill>
                        <a:srgbClr val="000000"/>
                      </a:solidFill>
                      <a:prstDash val="solid"/>
                      <a:headEnd type="none" w="med" len="med"/>
                      <a:tailEnd type="none" w="med" len="med"/>
                    </a:lnR>
                    <a:lnT w="3175" cap="flat" cmpd="sng">
                      <a:solidFill>
                        <a:srgbClr val="000000"/>
                      </a:solidFill>
                      <a:prstDash val="solid"/>
                      <a:headEnd type="none" w="med" len="med"/>
                      <a:tailEnd type="none" w="med" len="med"/>
                    </a:lnT>
                    <a:lnB w="3175" cap="flat" cmpd="sng">
                      <a:solidFill>
                        <a:srgbClr val="000000"/>
                      </a:solidFill>
                      <a:prstDash val="solid"/>
                      <a:headEnd type="none" w="med" len="med"/>
                      <a:tailEnd type="none" w="med" len="med"/>
                    </a:lnB>
                    <a:solidFill>
                      <a:srgbClr val="D1D2D4"/>
                    </a:solidFill>
                  </a:tcPr>
                </a:tc>
                <a:tc>
                  <a:txBody>
                    <a:bodyPr/>
                    <a:p>
                      <a:pPr marL="68580" indent="0" algn="ctr" eaLnBrk="0" fontAlgn="base">
                        <a:spcBef>
                          <a:spcPct val="0"/>
                        </a:spcBef>
                        <a:spcAft>
                          <a:spcPct val="0"/>
                        </a:spcAft>
                      </a:pPr>
                      <a:r>
                        <a:rPr lang="en-US" altLang="zh-CN" sz="1100">
                          <a:solidFill>
                            <a:srgbClr val="000000"/>
                          </a:solidFill>
                          <a:latin typeface="Calibri" panose="020F0502020204030204"/>
                          <a:ea typeface="Arial" panose="020B0604020202020204"/>
                        </a:rPr>
                        <a:t> </a:t>
                      </a:r>
                      <a:endParaRPr lang="en-US" altLang="zh-CN" sz="1100">
                        <a:solidFill>
                          <a:srgbClr val="000000"/>
                        </a:solidFill>
                        <a:latin typeface="Calibri" panose="020F0502020204030204"/>
                        <a:ea typeface="Arial" panose="020B0604020202020204"/>
                      </a:endParaRPr>
                    </a:p>
                  </a:txBody>
                  <a:tcPr marL="0" marR="0" marT="0" marB="0" anchor="ctr" anchorCtr="0">
                    <a:lnL w="3175" cap="flat" cmpd="sng">
                      <a:solidFill>
                        <a:srgbClr val="000000"/>
                      </a:solidFill>
                      <a:prstDash val="solid"/>
                      <a:headEnd type="none" w="med" len="med"/>
                      <a:tailEnd type="none" w="med" len="med"/>
                    </a:lnL>
                    <a:lnR w="3175" cap="flat" cmpd="sng">
                      <a:solidFill>
                        <a:srgbClr val="000000"/>
                      </a:solidFill>
                      <a:prstDash val="solid"/>
                      <a:headEnd type="none" w="med" len="med"/>
                      <a:tailEnd type="none" w="med" len="med"/>
                    </a:lnR>
                    <a:lnT w="3175" cap="flat" cmpd="sng">
                      <a:solidFill>
                        <a:srgbClr val="000000"/>
                      </a:solidFill>
                      <a:prstDash val="solid"/>
                      <a:headEnd type="none" w="med" len="med"/>
                      <a:tailEnd type="none" w="med" len="med"/>
                    </a:lnT>
                    <a:lnB w="3175" cap="flat" cmpd="sng">
                      <a:solidFill>
                        <a:srgbClr val="000000"/>
                      </a:solidFill>
                      <a:prstDash val="solid"/>
                      <a:headEnd type="none" w="med" len="med"/>
                      <a:tailEnd type="none" w="med" len="med"/>
                    </a:lnB>
                    <a:solidFill>
                      <a:srgbClr val="D1D2D4"/>
                    </a:solidFill>
                  </a:tcPr>
                </a:tc>
                <a:tc>
                  <a:txBody>
                    <a:bodyPr/>
                    <a:p>
                      <a:pPr marL="68580" indent="0" algn="ctr" eaLnBrk="0" fontAlgn="base">
                        <a:spcBef>
                          <a:spcPts val="300"/>
                        </a:spcBef>
                        <a:spcAft>
                          <a:spcPct val="0"/>
                        </a:spcAft>
                      </a:pPr>
                      <a:r>
                        <a:rPr lang="en-US" altLang="zh-CN" sz="1100">
                          <a:solidFill>
                            <a:srgbClr val="000000"/>
                          </a:solidFill>
                          <a:latin typeface="Calibri" panose="020F0502020204030204"/>
                          <a:ea typeface="宋体" panose="02010600030101010101" pitchFamily="2" charset="-122"/>
                        </a:rPr>
                        <a:t>50</a:t>
                      </a:r>
                      <a:endParaRPr lang="en-US" altLang="zh-CN" sz="1100">
                        <a:solidFill>
                          <a:srgbClr val="000000"/>
                        </a:solidFill>
                        <a:latin typeface="Calibri" panose="020F0502020204030204"/>
                        <a:ea typeface="宋体" panose="02010600030101010101" pitchFamily="2" charset="-122"/>
                      </a:endParaRPr>
                    </a:p>
                  </a:txBody>
                  <a:tcPr marL="0" marR="0" marT="0" marB="0" anchor="ctr" anchorCtr="0">
                    <a:lnL w="3175" cap="flat" cmpd="sng">
                      <a:solidFill>
                        <a:srgbClr val="000000"/>
                      </a:solidFill>
                      <a:prstDash val="solid"/>
                      <a:headEnd type="none" w="med" len="med"/>
                      <a:tailEnd type="none" w="med" len="med"/>
                    </a:lnL>
                    <a:lnR w="3175" cap="flat" cmpd="sng">
                      <a:solidFill>
                        <a:srgbClr val="000000"/>
                      </a:solidFill>
                      <a:prstDash val="solid"/>
                      <a:headEnd type="none" w="med" len="med"/>
                      <a:tailEnd type="none" w="med" len="med"/>
                    </a:lnR>
                    <a:lnT w="3175" cap="flat" cmpd="sng">
                      <a:solidFill>
                        <a:srgbClr val="000000"/>
                      </a:solidFill>
                      <a:prstDash val="solid"/>
                      <a:headEnd type="none" w="med" len="med"/>
                      <a:tailEnd type="none" w="med" len="med"/>
                    </a:lnT>
                    <a:lnB w="3175" cap="flat" cmpd="sng">
                      <a:solidFill>
                        <a:srgbClr val="000000"/>
                      </a:solidFill>
                      <a:prstDash val="solid"/>
                      <a:headEnd type="none" w="med" len="med"/>
                      <a:tailEnd type="none" w="med" len="med"/>
                    </a:lnB>
                    <a:solidFill>
                      <a:srgbClr val="D1D2D4"/>
                    </a:solidFill>
                  </a:tcPr>
                </a:tc>
                <a:tc>
                  <a:txBody>
                    <a:bodyPr/>
                    <a:p>
                      <a:pPr marL="68580" indent="0" algn="ctr" eaLnBrk="0" fontAlgn="base">
                        <a:spcBef>
                          <a:spcPct val="0"/>
                        </a:spcBef>
                        <a:spcAft>
                          <a:spcPct val="0"/>
                        </a:spcAft>
                      </a:pPr>
                      <a:r>
                        <a:rPr lang="en-US" altLang="zh-CN" sz="1100">
                          <a:solidFill>
                            <a:srgbClr val="000000"/>
                          </a:solidFill>
                          <a:latin typeface="Calibri" panose="020F0502020204030204"/>
                          <a:ea typeface="宋体" panose="02010600030101010101" pitchFamily="2" charset="-122"/>
                        </a:rPr>
                        <a:t> </a:t>
                      </a:r>
                      <a:endParaRPr lang="en-US" altLang="zh-CN" sz="1100">
                        <a:solidFill>
                          <a:srgbClr val="000000"/>
                        </a:solidFill>
                        <a:latin typeface="Calibri" panose="020F0502020204030204"/>
                        <a:ea typeface="宋体" panose="02010600030101010101" pitchFamily="2" charset="-122"/>
                      </a:endParaRPr>
                    </a:p>
                  </a:txBody>
                  <a:tcPr marL="0" marR="0" marT="0" marB="0" anchor="ctr" anchorCtr="0">
                    <a:lnL w="3175" cap="flat" cmpd="sng">
                      <a:solidFill>
                        <a:srgbClr val="000000"/>
                      </a:solidFill>
                      <a:prstDash val="solid"/>
                      <a:headEnd type="none" w="med" len="med"/>
                      <a:tailEnd type="none" w="med" len="med"/>
                    </a:lnL>
                    <a:lnR w="3175" cap="flat" cmpd="sng">
                      <a:solidFill>
                        <a:srgbClr val="000000"/>
                      </a:solidFill>
                      <a:prstDash val="solid"/>
                      <a:headEnd type="none" w="med" len="med"/>
                      <a:tailEnd type="none" w="med" len="med"/>
                    </a:lnR>
                    <a:lnT w="3175" cap="flat" cmpd="sng">
                      <a:solidFill>
                        <a:srgbClr val="000000"/>
                      </a:solidFill>
                      <a:prstDash val="solid"/>
                      <a:headEnd type="none" w="med" len="med"/>
                      <a:tailEnd type="none" w="med" len="med"/>
                    </a:lnT>
                    <a:lnB w="3175" cap="flat" cmpd="sng">
                      <a:solidFill>
                        <a:srgbClr val="000000"/>
                      </a:solidFill>
                      <a:prstDash val="solid"/>
                      <a:headEnd type="none" w="med" len="med"/>
                      <a:tailEnd type="none" w="med" len="med"/>
                    </a:lnB>
                    <a:solidFill>
                      <a:srgbClr val="D1D2D4"/>
                    </a:solidFill>
                  </a:tcPr>
                </a:tc>
                <a:tc>
                  <a:txBody>
                    <a:bodyPr/>
                    <a:p>
                      <a:pPr marL="68580" indent="0" algn="ctr" eaLnBrk="0" fontAlgn="base">
                        <a:spcBef>
                          <a:spcPts val="300"/>
                        </a:spcBef>
                        <a:spcAft>
                          <a:spcPct val="0"/>
                        </a:spcAft>
                      </a:pPr>
                      <a:r>
                        <a:rPr lang="en-US" altLang="zh-CN" sz="1100">
                          <a:solidFill>
                            <a:srgbClr val="000000"/>
                          </a:solidFill>
                          <a:latin typeface="Calibri" panose="020F0502020204030204"/>
                          <a:ea typeface="宋体" panose="02010600030101010101" pitchFamily="2" charset="-122"/>
                        </a:rPr>
                        <a:t>Ω</a:t>
                      </a:r>
                      <a:endParaRPr lang="en-US" altLang="zh-CN" sz="1100">
                        <a:solidFill>
                          <a:srgbClr val="000000"/>
                        </a:solidFill>
                        <a:latin typeface="Calibri" panose="020F0502020204030204"/>
                        <a:ea typeface="宋体" panose="02010600030101010101" pitchFamily="2" charset="-122"/>
                      </a:endParaRPr>
                    </a:p>
                  </a:txBody>
                  <a:tcPr marL="0" marR="0" marT="0" marB="0" anchor="ctr" anchorCtr="0">
                    <a:lnL w="3175" cap="flat" cmpd="sng">
                      <a:solidFill>
                        <a:srgbClr val="000000"/>
                      </a:solidFill>
                      <a:prstDash val="solid"/>
                      <a:headEnd type="none" w="med" len="med"/>
                      <a:tailEnd type="none" w="med" len="med"/>
                    </a:lnL>
                    <a:lnR w="3175" cap="flat" cmpd="sng">
                      <a:solidFill>
                        <a:srgbClr val="000000"/>
                      </a:solidFill>
                      <a:prstDash val="solid"/>
                      <a:headEnd type="none" w="med" len="med"/>
                      <a:tailEnd type="none" w="med" len="med"/>
                    </a:lnR>
                    <a:lnT w="3175" cap="flat" cmpd="sng">
                      <a:solidFill>
                        <a:srgbClr val="000000"/>
                      </a:solidFill>
                      <a:prstDash val="solid"/>
                      <a:headEnd type="none" w="med" len="med"/>
                      <a:tailEnd type="none" w="med" len="med"/>
                    </a:lnT>
                    <a:lnB w="3175" cap="flat" cmpd="sng">
                      <a:solidFill>
                        <a:srgbClr val="000000"/>
                      </a:solidFill>
                      <a:prstDash val="solid"/>
                      <a:headEnd type="none" w="med" len="med"/>
                      <a:tailEnd type="none" w="med" len="med"/>
                    </a:lnB>
                    <a:solidFill>
                      <a:srgbClr val="D1D2D4"/>
                    </a:solidFill>
                  </a:tcPr>
                </a:tc>
              </a:tr>
            </a:tbl>
          </a:graphicData>
        </a:graphic>
      </p:graphicFrame>
      <p:graphicFrame>
        <p:nvGraphicFramePr>
          <p:cNvPr id="12" name="表格 11"/>
          <p:cNvGraphicFramePr/>
          <p:nvPr/>
        </p:nvGraphicFramePr>
        <p:xfrm>
          <a:off x="534035" y="6550660"/>
          <a:ext cx="6501130" cy="1666240"/>
        </p:xfrm>
        <a:graphic>
          <a:graphicData uri="http://schemas.openxmlformats.org/drawingml/2006/table">
            <a:tbl>
              <a:tblPr/>
              <a:tblGrid>
                <a:gridCol w="1929130"/>
                <a:gridCol w="3710940"/>
                <a:gridCol w="861060"/>
              </a:tblGrid>
              <a:tr h="236855">
                <a:tc>
                  <a:txBody>
                    <a:bodyPr/>
                    <a:p>
                      <a:pPr marL="68580" indent="698500" eaLnBrk="0" fontAlgn="base">
                        <a:spcBef>
                          <a:spcPts val="300"/>
                        </a:spcBef>
                        <a:spcAft>
                          <a:spcPct val="0"/>
                        </a:spcAft>
                      </a:pPr>
                      <a:r>
                        <a:rPr lang="en-US" altLang="zh-CN" sz="1000">
                          <a:solidFill>
                            <a:schemeClr val="bg1"/>
                          </a:solidFill>
                          <a:latin typeface="Calibri" panose="020F0502020204030204"/>
                          <a:ea typeface="Calibri" panose="020F0502020204030204"/>
                        </a:rPr>
                        <a:t>P</a:t>
                      </a:r>
                      <a:r>
                        <a:rPr lang="en-US" altLang="zh-CN" sz="800">
                          <a:solidFill>
                            <a:schemeClr val="bg1"/>
                          </a:solidFill>
                          <a:latin typeface="Calibri" panose="020F0502020204030204"/>
                          <a:ea typeface="Calibri" panose="020F0502020204030204"/>
                        </a:rPr>
                        <a:t>ARAMETER</a:t>
                      </a:r>
                      <a:endParaRPr lang="en-US" altLang="zh-CN" sz="800">
                        <a:solidFill>
                          <a:schemeClr val="bg1"/>
                        </a:solidFill>
                        <a:latin typeface="Calibri" panose="020F0502020204030204"/>
                        <a:ea typeface="Calibri" panose="020F0502020204030204"/>
                      </a:endParaRPr>
                    </a:p>
                  </a:txBody>
                  <a:tcPr marL="0" marR="0" marT="0" marB="0" anchor="t" anchorCtr="0">
                    <a:lnL w="3175" cap="flat" cmpd="sng">
                      <a:solidFill>
                        <a:srgbClr val="000000"/>
                      </a:solidFill>
                      <a:prstDash val="solid"/>
                      <a:headEnd type="none" w="med" len="med"/>
                      <a:tailEnd type="none" w="med" len="med"/>
                    </a:lnL>
                    <a:lnR w="3175" cap="flat" cmpd="sng">
                      <a:solidFill>
                        <a:srgbClr val="000000"/>
                      </a:solidFill>
                      <a:prstDash val="solid"/>
                      <a:headEnd type="none" w="med" len="med"/>
                      <a:tailEnd type="none" w="med" len="med"/>
                    </a:lnR>
                    <a:lnT w="3175" cap="flat" cmpd="sng">
                      <a:solidFill>
                        <a:srgbClr val="000000"/>
                      </a:solidFill>
                      <a:prstDash val="solid"/>
                      <a:headEnd type="none" w="med" len="med"/>
                      <a:tailEnd type="none" w="med" len="med"/>
                    </a:lnT>
                    <a:lnB w="3175" cap="flat" cmpd="sng">
                      <a:solidFill>
                        <a:srgbClr val="000000"/>
                      </a:solidFill>
                      <a:prstDash val="solid"/>
                      <a:headEnd type="none" w="med" len="med"/>
                      <a:tailEnd type="none" w="med" len="med"/>
                    </a:lnB>
                    <a:solidFill>
                      <a:srgbClr val="21294D"/>
                    </a:solidFill>
                  </a:tcPr>
                </a:tc>
                <a:tc>
                  <a:txBody>
                    <a:bodyPr/>
                    <a:p>
                      <a:pPr marL="68580" indent="1690370" eaLnBrk="0" fontAlgn="base">
                        <a:spcBef>
                          <a:spcPts val="300"/>
                        </a:spcBef>
                        <a:spcAft>
                          <a:spcPct val="0"/>
                        </a:spcAft>
                      </a:pPr>
                      <a:r>
                        <a:rPr lang="en-US" altLang="zh-CN" sz="1000">
                          <a:solidFill>
                            <a:schemeClr val="bg1"/>
                          </a:solidFill>
                          <a:latin typeface="Calibri" panose="020F0502020204030204"/>
                          <a:ea typeface="Calibri" panose="020F0502020204030204"/>
                        </a:rPr>
                        <a:t>V</a:t>
                      </a:r>
                      <a:r>
                        <a:rPr lang="en-US" altLang="zh-CN" sz="800">
                          <a:solidFill>
                            <a:schemeClr val="bg1"/>
                          </a:solidFill>
                          <a:latin typeface="Calibri" panose="020F0502020204030204"/>
                          <a:ea typeface="Calibri" panose="020F0502020204030204"/>
                        </a:rPr>
                        <a:t>ALUE</a:t>
                      </a:r>
                      <a:endParaRPr lang="en-US" altLang="zh-CN" sz="800">
                        <a:solidFill>
                          <a:schemeClr val="bg1"/>
                        </a:solidFill>
                        <a:latin typeface="Calibri" panose="020F0502020204030204"/>
                        <a:ea typeface="Calibri" panose="020F0502020204030204"/>
                      </a:endParaRPr>
                    </a:p>
                  </a:txBody>
                  <a:tcPr marL="0" marR="0" marT="0" marB="0" anchor="t" anchorCtr="0">
                    <a:lnL w="3175" cap="flat" cmpd="sng">
                      <a:solidFill>
                        <a:srgbClr val="000000"/>
                      </a:solidFill>
                      <a:prstDash val="solid"/>
                      <a:headEnd type="none" w="med" len="med"/>
                      <a:tailEnd type="none" w="med" len="med"/>
                    </a:lnL>
                    <a:lnR w="3175" cap="flat" cmpd="sng">
                      <a:solidFill>
                        <a:srgbClr val="000000"/>
                      </a:solidFill>
                      <a:prstDash val="solid"/>
                      <a:headEnd type="none" w="med" len="med"/>
                      <a:tailEnd type="none" w="med" len="med"/>
                    </a:lnR>
                    <a:lnT w="3175" cap="flat" cmpd="sng">
                      <a:solidFill>
                        <a:srgbClr val="000000"/>
                      </a:solidFill>
                      <a:prstDash val="solid"/>
                      <a:headEnd type="none" w="med" len="med"/>
                      <a:tailEnd type="none" w="med" len="med"/>
                    </a:lnT>
                    <a:lnB w="3175" cap="flat" cmpd="sng">
                      <a:solidFill>
                        <a:srgbClr val="000000"/>
                      </a:solidFill>
                      <a:prstDash val="solid"/>
                      <a:headEnd type="none" w="med" len="med"/>
                      <a:tailEnd type="none" w="med" len="med"/>
                    </a:lnB>
                    <a:solidFill>
                      <a:srgbClr val="21294D"/>
                    </a:solidFill>
                  </a:tcPr>
                </a:tc>
                <a:tc>
                  <a:txBody>
                    <a:bodyPr/>
                    <a:p>
                      <a:pPr marL="68580" indent="323215" eaLnBrk="0" fontAlgn="base">
                        <a:spcBef>
                          <a:spcPts val="200"/>
                        </a:spcBef>
                        <a:spcAft>
                          <a:spcPct val="0"/>
                        </a:spcAft>
                      </a:pPr>
                      <a:r>
                        <a:rPr lang="en-US" altLang="zh-CN" sz="1000">
                          <a:solidFill>
                            <a:schemeClr val="bg1"/>
                          </a:solidFill>
                          <a:latin typeface="Calibri" panose="020F0502020204030204"/>
                          <a:ea typeface="Calibri" panose="020F0502020204030204"/>
                        </a:rPr>
                        <a:t>U</a:t>
                      </a:r>
                      <a:r>
                        <a:rPr lang="en-US" altLang="zh-CN" sz="800">
                          <a:solidFill>
                            <a:schemeClr val="bg1"/>
                          </a:solidFill>
                          <a:latin typeface="Calibri" panose="020F0502020204030204"/>
                          <a:ea typeface="Calibri" panose="020F0502020204030204"/>
                        </a:rPr>
                        <a:t>NIT</a:t>
                      </a:r>
                      <a:endParaRPr lang="en-US" altLang="zh-CN" sz="800">
                        <a:solidFill>
                          <a:schemeClr val="bg1"/>
                        </a:solidFill>
                        <a:latin typeface="Calibri" panose="020F0502020204030204"/>
                        <a:ea typeface="Calibri" panose="020F0502020204030204"/>
                      </a:endParaRPr>
                    </a:p>
                  </a:txBody>
                  <a:tcPr marL="0" marR="0" marT="0" marB="0" anchor="t" anchorCtr="0">
                    <a:lnL w="3175" cap="flat" cmpd="sng">
                      <a:solidFill>
                        <a:srgbClr val="000000"/>
                      </a:solidFill>
                      <a:prstDash val="solid"/>
                      <a:headEnd type="none" w="med" len="med"/>
                      <a:tailEnd type="none" w="med" len="med"/>
                    </a:lnL>
                    <a:lnR w="3175" cap="flat" cmpd="sng">
                      <a:solidFill>
                        <a:srgbClr val="000000"/>
                      </a:solidFill>
                      <a:prstDash val="solid"/>
                      <a:headEnd type="none" w="med" len="med"/>
                      <a:tailEnd type="none" w="med" len="med"/>
                    </a:lnR>
                    <a:lnT w="3175" cap="flat" cmpd="sng">
                      <a:solidFill>
                        <a:srgbClr val="000000"/>
                      </a:solidFill>
                      <a:prstDash val="solid"/>
                      <a:headEnd type="none" w="med" len="med"/>
                      <a:tailEnd type="none" w="med" len="med"/>
                    </a:lnT>
                    <a:lnB w="3175" cap="flat" cmpd="sng">
                      <a:solidFill>
                        <a:srgbClr val="000000"/>
                      </a:solidFill>
                      <a:prstDash val="solid"/>
                      <a:headEnd type="none" w="med" len="med"/>
                      <a:tailEnd type="none" w="med" len="med"/>
                    </a:lnB>
                    <a:solidFill>
                      <a:srgbClr val="21294D"/>
                    </a:solidFill>
                  </a:tcPr>
                </a:tc>
              </a:tr>
              <a:tr h="239395">
                <a:tc>
                  <a:txBody>
                    <a:bodyPr/>
                    <a:p>
                      <a:pPr marL="68580" indent="83185" eaLnBrk="0" fontAlgn="base">
                        <a:lnSpc>
                          <a:spcPts val="1245"/>
                        </a:lnSpc>
                        <a:spcBef>
                          <a:spcPct val="0"/>
                        </a:spcBef>
                        <a:spcAft>
                          <a:spcPct val="0"/>
                        </a:spcAft>
                      </a:pPr>
                      <a:r>
                        <a:rPr lang="en-US" altLang="zh-CN" sz="1000">
                          <a:solidFill>
                            <a:srgbClr val="000000"/>
                          </a:solidFill>
                          <a:latin typeface="Calibri" panose="020F0502020204030204"/>
                          <a:ea typeface="Calibri" panose="020F0502020204030204"/>
                        </a:rPr>
                        <a:t>Dimensions</a:t>
                      </a:r>
                      <a:r>
                        <a:rPr lang="en-US" altLang="zh-CN" sz="1000">
                          <a:solidFill>
                            <a:srgbClr val="000000"/>
                          </a:solidFill>
                          <a:latin typeface="Calibri" panose="020F0502020204030204"/>
                          <a:ea typeface="Calibri" panose="020F0502020204030204"/>
                        </a:rPr>
                        <a:t> </a:t>
                      </a:r>
                      <a:r>
                        <a:rPr lang="en-US" altLang="zh-CN" sz="1000">
                          <a:solidFill>
                            <a:srgbClr val="000000"/>
                          </a:solidFill>
                          <a:latin typeface="Calibri" panose="020F0502020204030204"/>
                          <a:ea typeface="Calibri" panose="020F0502020204030204"/>
                        </a:rPr>
                        <a:t>(L</a:t>
                      </a:r>
                      <a:r>
                        <a:rPr lang="en-US" altLang="zh-CN" sz="1000">
                          <a:solidFill>
                            <a:srgbClr val="000000"/>
                          </a:solidFill>
                          <a:latin typeface="Calibri" panose="020F0502020204030204"/>
                          <a:ea typeface="Calibri" panose="020F0502020204030204"/>
                        </a:rPr>
                        <a:t> </a:t>
                      </a:r>
                      <a:r>
                        <a:rPr lang="en-US" altLang="zh-CN" sz="1000">
                          <a:solidFill>
                            <a:srgbClr val="000000"/>
                          </a:solidFill>
                          <a:latin typeface="Calibri" panose="020F0502020204030204"/>
                          <a:ea typeface="Calibri" panose="020F0502020204030204"/>
                        </a:rPr>
                        <a:t>x</a:t>
                      </a:r>
                      <a:r>
                        <a:rPr lang="en-US" altLang="zh-CN" sz="1000">
                          <a:solidFill>
                            <a:srgbClr val="000000"/>
                          </a:solidFill>
                          <a:latin typeface="Calibri" panose="020F0502020204030204"/>
                          <a:ea typeface="Calibri" panose="020F0502020204030204"/>
                        </a:rPr>
                        <a:t> </a:t>
                      </a:r>
                      <a:r>
                        <a:rPr lang="en-US" altLang="zh-CN" sz="1000">
                          <a:solidFill>
                            <a:srgbClr val="000000"/>
                          </a:solidFill>
                          <a:latin typeface="Calibri" panose="020F0502020204030204"/>
                          <a:ea typeface="Calibri" panose="020F0502020204030204"/>
                        </a:rPr>
                        <a:t>W</a:t>
                      </a:r>
                      <a:r>
                        <a:rPr lang="en-US" altLang="zh-CN" sz="1000">
                          <a:solidFill>
                            <a:srgbClr val="000000"/>
                          </a:solidFill>
                          <a:latin typeface="Calibri" panose="020F0502020204030204"/>
                          <a:ea typeface="Calibri" panose="020F0502020204030204"/>
                        </a:rPr>
                        <a:t> </a:t>
                      </a:r>
                      <a:r>
                        <a:rPr lang="en-US" altLang="zh-CN" sz="1000">
                          <a:solidFill>
                            <a:srgbClr val="000000"/>
                          </a:solidFill>
                          <a:latin typeface="Calibri" panose="020F0502020204030204"/>
                          <a:ea typeface="Calibri" panose="020F0502020204030204"/>
                        </a:rPr>
                        <a:t>x</a:t>
                      </a:r>
                      <a:r>
                        <a:rPr lang="en-US" altLang="zh-CN" sz="1000">
                          <a:solidFill>
                            <a:srgbClr val="000000"/>
                          </a:solidFill>
                          <a:latin typeface="Calibri" panose="020F0502020204030204"/>
                          <a:ea typeface="Calibri" panose="020F0502020204030204"/>
                        </a:rPr>
                        <a:t> </a:t>
                      </a:r>
                      <a:r>
                        <a:rPr lang="en-US" altLang="zh-CN" sz="1000">
                          <a:solidFill>
                            <a:srgbClr val="000000"/>
                          </a:solidFill>
                          <a:latin typeface="Calibri" panose="020F0502020204030204"/>
                          <a:ea typeface="Calibri" panose="020F0502020204030204"/>
                        </a:rPr>
                        <a:t>H)</a:t>
                      </a:r>
                      <a:endParaRPr lang="en-US" altLang="zh-CN" sz="1000">
                        <a:solidFill>
                          <a:srgbClr val="000000"/>
                        </a:solidFill>
                        <a:latin typeface="Calibri" panose="020F0502020204030204"/>
                        <a:ea typeface="Calibri" panose="020F0502020204030204"/>
                      </a:endParaRPr>
                    </a:p>
                  </a:txBody>
                  <a:tcPr marL="0" marR="0" marT="0" marB="0" anchor="t" anchorCtr="0">
                    <a:lnL w="3175" cap="flat" cmpd="sng">
                      <a:solidFill>
                        <a:srgbClr val="000000"/>
                      </a:solidFill>
                      <a:prstDash val="solid"/>
                      <a:headEnd type="none" w="med" len="med"/>
                      <a:tailEnd type="none" w="med" len="med"/>
                    </a:lnL>
                    <a:lnR w="3175" cap="flat" cmpd="sng">
                      <a:solidFill>
                        <a:srgbClr val="000000"/>
                      </a:solidFill>
                      <a:prstDash val="solid"/>
                      <a:headEnd type="none" w="med" len="med"/>
                      <a:tailEnd type="none" w="med" len="med"/>
                    </a:lnR>
                    <a:lnT w="3175" cap="flat" cmpd="sng">
                      <a:solidFill>
                        <a:srgbClr val="000000"/>
                      </a:solidFill>
                      <a:prstDash val="solid"/>
                      <a:headEnd type="none" w="med" len="med"/>
                      <a:tailEnd type="none" w="med" len="med"/>
                    </a:lnT>
                    <a:lnB w="3175" cap="flat" cmpd="sng">
                      <a:solidFill>
                        <a:srgbClr val="000000"/>
                      </a:solidFill>
                      <a:prstDash val="solid"/>
                      <a:headEnd type="none" w="med" len="med"/>
                      <a:tailEnd type="none" w="med" len="med"/>
                    </a:lnB>
                    <a:solidFill>
                      <a:srgbClr val="F2F3F4"/>
                    </a:solidFill>
                  </a:tcPr>
                </a:tc>
                <a:tc>
                  <a:txBody>
                    <a:bodyPr/>
                    <a:p>
                      <a:pPr marL="68580" indent="0" algn="ctr" eaLnBrk="0" fontAlgn="base">
                        <a:lnSpc>
                          <a:spcPts val="1230"/>
                        </a:lnSpc>
                        <a:spcBef>
                          <a:spcPct val="0"/>
                        </a:spcBef>
                        <a:spcAft>
                          <a:spcPct val="0"/>
                        </a:spcAft>
                      </a:pPr>
                      <a:r>
                        <a:rPr lang="en-US" altLang="zh-CN" sz="900">
                          <a:solidFill>
                            <a:srgbClr val="000000"/>
                          </a:solidFill>
                          <a:latin typeface="Calibri" panose="020F0502020204030204"/>
                          <a:ea typeface="Calibri" panose="020F0502020204030204"/>
                        </a:rPr>
                        <a:t>240*200*100</a:t>
                      </a:r>
                      <a:endParaRPr lang="en-US" altLang="zh-CN" sz="900">
                        <a:solidFill>
                          <a:srgbClr val="000000"/>
                        </a:solidFill>
                        <a:latin typeface="Calibri" panose="020F0502020204030204"/>
                        <a:ea typeface="Calibri" panose="020F0502020204030204"/>
                      </a:endParaRPr>
                    </a:p>
                  </a:txBody>
                  <a:tcPr marL="0" marR="0" marT="0" marB="0" anchor="t" anchorCtr="0">
                    <a:lnL w="3175" cap="flat" cmpd="sng">
                      <a:solidFill>
                        <a:srgbClr val="000000"/>
                      </a:solidFill>
                      <a:prstDash val="solid"/>
                      <a:headEnd type="none" w="med" len="med"/>
                      <a:tailEnd type="none" w="med" len="med"/>
                    </a:lnL>
                    <a:lnR w="3175" cap="flat" cmpd="sng">
                      <a:solidFill>
                        <a:srgbClr val="000000"/>
                      </a:solidFill>
                      <a:prstDash val="solid"/>
                      <a:headEnd type="none" w="med" len="med"/>
                      <a:tailEnd type="none" w="med" len="med"/>
                    </a:lnR>
                    <a:lnT w="3175" cap="flat" cmpd="sng">
                      <a:solidFill>
                        <a:srgbClr val="000000"/>
                      </a:solidFill>
                      <a:prstDash val="solid"/>
                      <a:headEnd type="none" w="med" len="med"/>
                      <a:tailEnd type="none" w="med" len="med"/>
                    </a:lnT>
                    <a:lnB w="3175" cap="flat" cmpd="sng">
                      <a:solidFill>
                        <a:srgbClr val="000000"/>
                      </a:solidFill>
                      <a:prstDash val="solid"/>
                      <a:headEnd type="none" w="med" len="med"/>
                      <a:tailEnd type="none" w="med" len="med"/>
                    </a:lnB>
                    <a:solidFill>
                      <a:srgbClr val="F2F3F4"/>
                    </a:solidFill>
                  </a:tcPr>
                </a:tc>
                <a:tc>
                  <a:txBody>
                    <a:bodyPr/>
                    <a:p>
                      <a:pPr marL="68580" indent="0" algn="ctr" eaLnBrk="0" fontAlgn="base">
                        <a:lnSpc>
                          <a:spcPts val="660"/>
                        </a:lnSpc>
                        <a:spcBef>
                          <a:spcPts val="500"/>
                        </a:spcBef>
                        <a:spcAft>
                          <a:spcPct val="0"/>
                        </a:spcAft>
                      </a:pPr>
                      <a:r>
                        <a:rPr lang="en-US" altLang="zh-CN" sz="1000">
                          <a:solidFill>
                            <a:srgbClr val="000000"/>
                          </a:solidFill>
                          <a:latin typeface="Calibri" panose="020F0502020204030204"/>
                          <a:ea typeface="Calibri" panose="020F0502020204030204"/>
                        </a:rPr>
                        <a:t>mm</a:t>
                      </a:r>
                      <a:endParaRPr lang="en-US" altLang="zh-CN" sz="1000">
                        <a:solidFill>
                          <a:srgbClr val="000000"/>
                        </a:solidFill>
                        <a:latin typeface="Calibri" panose="020F0502020204030204"/>
                        <a:ea typeface="Calibri" panose="020F0502020204030204"/>
                      </a:endParaRPr>
                    </a:p>
                  </a:txBody>
                  <a:tcPr marL="0" marR="0" marT="0" marB="0" anchor="ctr" anchorCtr="0">
                    <a:lnL w="3175" cap="flat" cmpd="sng">
                      <a:solidFill>
                        <a:srgbClr val="000000"/>
                      </a:solidFill>
                      <a:prstDash val="solid"/>
                      <a:headEnd type="none" w="med" len="med"/>
                      <a:tailEnd type="none" w="med" len="med"/>
                    </a:lnL>
                    <a:lnR w="3175" cap="flat" cmpd="sng">
                      <a:solidFill>
                        <a:srgbClr val="000000"/>
                      </a:solidFill>
                      <a:prstDash val="solid"/>
                      <a:headEnd type="none" w="med" len="med"/>
                      <a:tailEnd type="none" w="med" len="med"/>
                    </a:lnR>
                    <a:lnT w="3175" cap="flat" cmpd="sng">
                      <a:solidFill>
                        <a:srgbClr val="000000"/>
                      </a:solidFill>
                      <a:prstDash val="solid"/>
                      <a:headEnd type="none" w="med" len="med"/>
                      <a:tailEnd type="none" w="med" len="med"/>
                    </a:lnT>
                    <a:lnB w="3175" cap="flat" cmpd="sng">
                      <a:solidFill>
                        <a:srgbClr val="000000"/>
                      </a:solidFill>
                      <a:prstDash val="solid"/>
                      <a:headEnd type="none" w="med" len="med"/>
                      <a:tailEnd type="none" w="med" len="med"/>
                    </a:lnB>
                    <a:solidFill>
                      <a:srgbClr val="F2F3F4"/>
                    </a:solidFill>
                  </a:tcPr>
                </a:tc>
              </a:tr>
              <a:tr h="238760">
                <a:tc>
                  <a:txBody>
                    <a:bodyPr/>
                    <a:p>
                      <a:pPr marL="68580" indent="83185" eaLnBrk="0" fontAlgn="base">
                        <a:lnSpc>
                          <a:spcPts val="1230"/>
                        </a:lnSpc>
                        <a:spcBef>
                          <a:spcPct val="0"/>
                        </a:spcBef>
                        <a:spcAft>
                          <a:spcPct val="0"/>
                        </a:spcAft>
                      </a:pPr>
                      <a:r>
                        <a:rPr lang="en-US" altLang="zh-CN" sz="900">
                          <a:solidFill>
                            <a:srgbClr val="000000"/>
                          </a:solidFill>
                          <a:latin typeface="Calibri" panose="020F0502020204030204"/>
                          <a:ea typeface="Calibri" panose="020F0502020204030204"/>
                        </a:rPr>
                        <a:t>RF</a:t>
                      </a:r>
                      <a:r>
                        <a:rPr lang="en-US" altLang="zh-CN" sz="900">
                          <a:solidFill>
                            <a:srgbClr val="000000"/>
                          </a:solidFill>
                          <a:latin typeface="Calibri" panose="020F0502020204030204"/>
                          <a:ea typeface="Calibri" panose="020F0502020204030204"/>
                        </a:rPr>
                        <a:t> </a:t>
                      </a:r>
                      <a:r>
                        <a:rPr lang="en-US" altLang="zh-CN" sz="900">
                          <a:solidFill>
                            <a:srgbClr val="000000"/>
                          </a:solidFill>
                          <a:latin typeface="Calibri" panose="020F0502020204030204"/>
                          <a:ea typeface="Calibri" panose="020F0502020204030204"/>
                        </a:rPr>
                        <a:t>Connectors</a:t>
                      </a:r>
                      <a:r>
                        <a:rPr lang="en-US" altLang="zh-CN" sz="900">
                          <a:solidFill>
                            <a:srgbClr val="000000"/>
                          </a:solidFill>
                          <a:latin typeface="Calibri" panose="020F0502020204030204"/>
                          <a:ea typeface="Calibri" panose="020F0502020204030204"/>
                        </a:rPr>
                        <a:t> </a:t>
                      </a:r>
                      <a:r>
                        <a:rPr lang="en-US" altLang="zh-CN" sz="900">
                          <a:solidFill>
                            <a:srgbClr val="000000"/>
                          </a:solidFill>
                          <a:latin typeface="Calibri" panose="020F0502020204030204"/>
                          <a:ea typeface="Calibri" panose="020F0502020204030204"/>
                        </a:rPr>
                        <a:t>(Input/Output)</a:t>
                      </a:r>
                      <a:endParaRPr lang="en-US" altLang="zh-CN" sz="900">
                        <a:solidFill>
                          <a:srgbClr val="000000"/>
                        </a:solidFill>
                        <a:latin typeface="Calibri" panose="020F0502020204030204"/>
                        <a:ea typeface="Calibri" panose="020F0502020204030204"/>
                      </a:endParaRPr>
                    </a:p>
                  </a:txBody>
                  <a:tcPr marL="0" marR="0" marT="0" marB="0" anchor="t" anchorCtr="0">
                    <a:lnL w="3175" cap="flat" cmpd="sng">
                      <a:solidFill>
                        <a:srgbClr val="000000"/>
                      </a:solidFill>
                      <a:prstDash val="solid"/>
                      <a:headEnd type="none" w="med" len="med"/>
                      <a:tailEnd type="none" w="med" len="med"/>
                    </a:lnL>
                    <a:lnR w="3175" cap="flat" cmpd="sng">
                      <a:solidFill>
                        <a:srgbClr val="000000"/>
                      </a:solidFill>
                      <a:prstDash val="solid"/>
                      <a:headEnd type="none" w="med" len="med"/>
                      <a:tailEnd type="none" w="med" len="med"/>
                    </a:lnR>
                    <a:lnT w="3175" cap="flat" cmpd="sng">
                      <a:solidFill>
                        <a:srgbClr val="000000"/>
                      </a:solidFill>
                      <a:prstDash val="solid"/>
                      <a:headEnd type="none" w="med" len="med"/>
                      <a:tailEnd type="none" w="med" len="med"/>
                    </a:lnT>
                    <a:lnB w="3175" cap="flat" cmpd="sng">
                      <a:solidFill>
                        <a:srgbClr val="000000"/>
                      </a:solidFill>
                      <a:prstDash val="solid"/>
                      <a:headEnd type="none" w="med" len="med"/>
                      <a:tailEnd type="none" w="med" len="med"/>
                    </a:lnB>
                    <a:solidFill>
                      <a:srgbClr val="D1D2D4"/>
                    </a:solidFill>
                  </a:tcPr>
                </a:tc>
                <a:tc>
                  <a:txBody>
                    <a:bodyPr/>
                    <a:p>
                      <a:pPr marL="68580" indent="0" algn="ctr" eaLnBrk="0" fontAlgn="base">
                        <a:lnSpc>
                          <a:spcPts val="1230"/>
                        </a:lnSpc>
                        <a:spcBef>
                          <a:spcPct val="0"/>
                        </a:spcBef>
                        <a:spcAft>
                          <a:spcPct val="0"/>
                        </a:spcAft>
                      </a:pPr>
                      <a:r>
                        <a:rPr lang="en-US" altLang="zh-CN" sz="900">
                          <a:solidFill>
                            <a:srgbClr val="000000"/>
                          </a:solidFill>
                          <a:latin typeface="Calibri" panose="020F0502020204030204"/>
                          <a:ea typeface="Calibri" panose="020F0502020204030204"/>
                        </a:rPr>
                        <a:t>SMA-</a:t>
                      </a:r>
                      <a:r>
                        <a:rPr lang="en-US" altLang="zh-CN" sz="900">
                          <a:solidFill>
                            <a:srgbClr val="000000"/>
                          </a:solidFill>
                          <a:latin typeface="Calibri" panose="020F0502020204030204"/>
                          <a:ea typeface="Calibri" panose="020F0502020204030204"/>
                        </a:rPr>
                        <a:t> </a:t>
                      </a:r>
                      <a:r>
                        <a:rPr lang="en-US" altLang="zh-CN" sz="900">
                          <a:solidFill>
                            <a:srgbClr val="000000"/>
                          </a:solidFill>
                          <a:latin typeface="Calibri" panose="020F0502020204030204"/>
                          <a:ea typeface="Calibri" panose="020F0502020204030204"/>
                        </a:rPr>
                        <a:t>KFD</a:t>
                      </a:r>
                      <a:r>
                        <a:rPr lang="en-US" altLang="zh-CN" sz="900">
                          <a:solidFill>
                            <a:srgbClr val="000000"/>
                          </a:solidFill>
                          <a:latin typeface="Calibri" panose="020F0502020204030204"/>
                          <a:ea typeface="Calibri" panose="020F0502020204030204"/>
                        </a:rPr>
                        <a:t> </a:t>
                      </a:r>
                      <a:r>
                        <a:rPr lang="en-US" altLang="zh-CN" sz="900">
                          <a:solidFill>
                            <a:srgbClr val="000000"/>
                          </a:solidFill>
                          <a:latin typeface="Calibri" panose="020F0502020204030204"/>
                          <a:ea typeface="Calibri" panose="020F0502020204030204"/>
                        </a:rPr>
                        <a:t>/N-</a:t>
                      </a:r>
                      <a:r>
                        <a:rPr lang="en-US" altLang="zh-CN" sz="900">
                          <a:solidFill>
                            <a:srgbClr val="000000"/>
                          </a:solidFill>
                          <a:latin typeface="Calibri" panose="020F0502020204030204"/>
                          <a:ea typeface="Calibri" panose="020F0502020204030204"/>
                        </a:rPr>
                        <a:t> </a:t>
                      </a:r>
                      <a:r>
                        <a:rPr lang="en-US" altLang="zh-CN" sz="900">
                          <a:solidFill>
                            <a:srgbClr val="000000"/>
                          </a:solidFill>
                          <a:latin typeface="Calibri" panose="020F0502020204030204"/>
                          <a:ea typeface="Calibri" panose="020F0502020204030204"/>
                        </a:rPr>
                        <a:t>KFD</a:t>
                      </a:r>
                      <a:endParaRPr lang="en-US" altLang="zh-CN" sz="900">
                        <a:solidFill>
                          <a:srgbClr val="000000"/>
                        </a:solidFill>
                        <a:latin typeface="Calibri" panose="020F0502020204030204"/>
                        <a:ea typeface="Calibri" panose="020F0502020204030204"/>
                      </a:endParaRPr>
                    </a:p>
                  </a:txBody>
                  <a:tcPr marL="0" marR="0" marT="0" marB="0" anchor="t" anchorCtr="0">
                    <a:lnL w="3175" cap="flat" cmpd="sng">
                      <a:solidFill>
                        <a:srgbClr val="000000"/>
                      </a:solidFill>
                      <a:prstDash val="solid"/>
                      <a:headEnd type="none" w="med" len="med"/>
                      <a:tailEnd type="none" w="med" len="med"/>
                    </a:lnL>
                    <a:lnR w="3175" cap="flat" cmpd="sng">
                      <a:solidFill>
                        <a:srgbClr val="000000"/>
                      </a:solidFill>
                      <a:prstDash val="solid"/>
                      <a:headEnd type="none" w="med" len="med"/>
                      <a:tailEnd type="none" w="med" len="med"/>
                    </a:lnR>
                    <a:lnT w="3175" cap="flat" cmpd="sng">
                      <a:solidFill>
                        <a:srgbClr val="000000"/>
                      </a:solidFill>
                      <a:prstDash val="solid"/>
                      <a:headEnd type="none" w="med" len="med"/>
                      <a:tailEnd type="none" w="med" len="med"/>
                    </a:lnT>
                    <a:lnB w="3175" cap="flat" cmpd="sng">
                      <a:solidFill>
                        <a:srgbClr val="000000"/>
                      </a:solidFill>
                      <a:prstDash val="solid"/>
                      <a:headEnd type="none" w="med" len="med"/>
                      <a:tailEnd type="none" w="med" len="med"/>
                    </a:lnB>
                    <a:solidFill>
                      <a:srgbClr val="D1D2D4"/>
                    </a:solidFill>
                  </a:tcPr>
                </a:tc>
                <a:tc>
                  <a:txBody>
                    <a:bodyPr/>
                    <a:p>
                      <a:pPr marL="68580" indent="0" algn="ctr" eaLnBrk="0" fontAlgn="base">
                        <a:lnSpc>
                          <a:spcPts val="575"/>
                        </a:lnSpc>
                        <a:spcBef>
                          <a:spcPts val="600"/>
                        </a:spcBef>
                        <a:spcAft>
                          <a:spcPct val="0"/>
                        </a:spcAft>
                      </a:pPr>
                      <a:r>
                        <a:rPr lang="en-US" altLang="zh-CN" sz="1000">
                          <a:solidFill>
                            <a:srgbClr val="000000"/>
                          </a:solidFill>
                          <a:latin typeface="Calibri" panose="020F0502020204030204"/>
                          <a:ea typeface="Calibri" panose="020F0502020204030204"/>
                        </a:rPr>
                        <a:t>--</a:t>
                      </a:r>
                      <a:endParaRPr lang="en-US" altLang="zh-CN" sz="1000">
                        <a:solidFill>
                          <a:srgbClr val="000000"/>
                        </a:solidFill>
                        <a:latin typeface="Calibri" panose="020F0502020204030204"/>
                        <a:ea typeface="Calibri" panose="020F0502020204030204"/>
                      </a:endParaRPr>
                    </a:p>
                  </a:txBody>
                  <a:tcPr marL="0" marR="0" marT="0" marB="0" anchor="ctr" anchorCtr="0">
                    <a:lnL w="3175" cap="flat" cmpd="sng">
                      <a:solidFill>
                        <a:srgbClr val="000000"/>
                      </a:solidFill>
                      <a:prstDash val="solid"/>
                      <a:headEnd type="none" w="med" len="med"/>
                      <a:tailEnd type="none" w="med" len="med"/>
                    </a:lnL>
                    <a:lnR w="3175" cap="flat" cmpd="sng">
                      <a:solidFill>
                        <a:srgbClr val="000000"/>
                      </a:solidFill>
                      <a:prstDash val="solid"/>
                      <a:headEnd type="none" w="med" len="med"/>
                      <a:tailEnd type="none" w="med" len="med"/>
                    </a:lnR>
                    <a:lnT w="3175" cap="flat" cmpd="sng">
                      <a:solidFill>
                        <a:srgbClr val="000000"/>
                      </a:solidFill>
                      <a:prstDash val="solid"/>
                      <a:headEnd type="none" w="med" len="med"/>
                      <a:tailEnd type="none" w="med" len="med"/>
                    </a:lnT>
                    <a:lnB w="3175" cap="flat" cmpd="sng">
                      <a:solidFill>
                        <a:srgbClr val="000000"/>
                      </a:solidFill>
                      <a:prstDash val="solid"/>
                      <a:headEnd type="none" w="med" len="med"/>
                      <a:tailEnd type="none" w="med" len="med"/>
                    </a:lnB>
                    <a:solidFill>
                      <a:srgbClr val="D1D2D4"/>
                    </a:solidFill>
                  </a:tcPr>
                </a:tc>
              </a:tr>
              <a:tr h="236855">
                <a:tc>
                  <a:txBody>
                    <a:bodyPr/>
                    <a:p>
                      <a:pPr marL="68580" indent="83185" eaLnBrk="0" fontAlgn="base">
                        <a:lnSpc>
                          <a:spcPts val="1235"/>
                        </a:lnSpc>
                        <a:spcBef>
                          <a:spcPct val="0"/>
                        </a:spcBef>
                        <a:spcAft>
                          <a:spcPct val="0"/>
                        </a:spcAft>
                      </a:pPr>
                      <a:r>
                        <a:rPr lang="en-US" altLang="zh-CN" sz="900">
                          <a:solidFill>
                            <a:srgbClr val="000000"/>
                          </a:solidFill>
                          <a:latin typeface="Calibri" panose="020F0502020204030204"/>
                          <a:ea typeface="Calibri" panose="020F0502020204030204"/>
                        </a:rPr>
                        <a:t>DC</a:t>
                      </a:r>
                      <a:r>
                        <a:rPr lang="en-US" altLang="zh-CN" sz="900">
                          <a:solidFill>
                            <a:srgbClr val="000000"/>
                          </a:solidFill>
                          <a:latin typeface="Calibri" panose="020F0502020204030204"/>
                          <a:ea typeface="Calibri" panose="020F0502020204030204"/>
                        </a:rPr>
                        <a:t> </a:t>
                      </a:r>
                      <a:r>
                        <a:rPr lang="en-US" altLang="zh-CN" sz="900">
                          <a:solidFill>
                            <a:srgbClr val="000000"/>
                          </a:solidFill>
                          <a:latin typeface="Calibri" panose="020F0502020204030204"/>
                          <a:ea typeface="Calibri" panose="020F0502020204030204"/>
                        </a:rPr>
                        <a:t>/</a:t>
                      </a:r>
                      <a:r>
                        <a:rPr lang="en-US" altLang="zh-CN" sz="900">
                          <a:solidFill>
                            <a:srgbClr val="000000"/>
                          </a:solidFill>
                          <a:latin typeface="Calibri" panose="020F0502020204030204"/>
                          <a:ea typeface="Calibri" panose="020F0502020204030204"/>
                        </a:rPr>
                        <a:t> </a:t>
                      </a:r>
                      <a:r>
                        <a:rPr lang="en-US" altLang="zh-CN" sz="900">
                          <a:solidFill>
                            <a:srgbClr val="000000"/>
                          </a:solidFill>
                          <a:latin typeface="Calibri" panose="020F0502020204030204"/>
                          <a:ea typeface="Calibri" panose="020F0502020204030204"/>
                        </a:rPr>
                        <a:t>Control</a:t>
                      </a:r>
                      <a:r>
                        <a:rPr lang="en-US" altLang="zh-CN" sz="900">
                          <a:solidFill>
                            <a:srgbClr val="000000"/>
                          </a:solidFill>
                          <a:latin typeface="Calibri" panose="020F0502020204030204"/>
                          <a:ea typeface="Calibri" panose="020F0502020204030204"/>
                        </a:rPr>
                        <a:t> </a:t>
                      </a:r>
                      <a:r>
                        <a:rPr lang="en-US" altLang="zh-CN" sz="900">
                          <a:solidFill>
                            <a:srgbClr val="000000"/>
                          </a:solidFill>
                          <a:latin typeface="Calibri" panose="020F0502020204030204"/>
                          <a:ea typeface="Calibri" panose="020F0502020204030204"/>
                        </a:rPr>
                        <a:t>Connector</a:t>
                      </a:r>
                      <a:endParaRPr lang="en-US" altLang="zh-CN" sz="900">
                        <a:solidFill>
                          <a:srgbClr val="000000"/>
                        </a:solidFill>
                        <a:latin typeface="Calibri" panose="020F0502020204030204"/>
                        <a:ea typeface="Calibri" panose="020F0502020204030204"/>
                      </a:endParaRPr>
                    </a:p>
                  </a:txBody>
                  <a:tcPr marL="0" marR="0" marT="0" marB="0" anchor="t" anchorCtr="0">
                    <a:lnL w="3175" cap="flat" cmpd="sng">
                      <a:solidFill>
                        <a:srgbClr val="000000"/>
                      </a:solidFill>
                      <a:prstDash val="solid"/>
                      <a:headEnd type="none" w="med" len="med"/>
                      <a:tailEnd type="none" w="med" len="med"/>
                    </a:lnL>
                    <a:lnR w="3175" cap="flat" cmpd="sng">
                      <a:solidFill>
                        <a:srgbClr val="000000"/>
                      </a:solidFill>
                      <a:prstDash val="solid"/>
                      <a:headEnd type="none" w="med" len="med"/>
                      <a:tailEnd type="none" w="med" len="med"/>
                    </a:lnR>
                    <a:lnT w="3175" cap="flat" cmpd="sng">
                      <a:solidFill>
                        <a:srgbClr val="000000"/>
                      </a:solidFill>
                      <a:prstDash val="solid"/>
                      <a:headEnd type="none" w="med" len="med"/>
                      <a:tailEnd type="none" w="med" len="med"/>
                    </a:lnT>
                    <a:lnB w="3175" cap="flat" cmpd="sng">
                      <a:solidFill>
                        <a:srgbClr val="000000"/>
                      </a:solidFill>
                      <a:prstDash val="solid"/>
                      <a:headEnd type="none" w="med" len="med"/>
                      <a:tailEnd type="none" w="med" len="med"/>
                    </a:lnB>
                    <a:solidFill>
                      <a:srgbClr val="F2F3F4"/>
                    </a:solidFill>
                  </a:tcPr>
                </a:tc>
                <a:tc>
                  <a:txBody>
                    <a:bodyPr/>
                    <a:p>
                      <a:pPr marL="68580" indent="0" algn="ctr" eaLnBrk="0" fontAlgn="base">
                        <a:lnSpc>
                          <a:spcPts val="1235"/>
                        </a:lnSpc>
                        <a:spcBef>
                          <a:spcPct val="0"/>
                        </a:spcBef>
                        <a:spcAft>
                          <a:spcPct val="0"/>
                        </a:spcAft>
                      </a:pPr>
                      <a:r>
                        <a:rPr lang="en-US" altLang="zh-CN" sz="1000">
                          <a:solidFill>
                            <a:srgbClr val="000000"/>
                          </a:solidFill>
                          <a:latin typeface="Calibri" panose="020F0502020204030204"/>
                          <a:ea typeface="宋体" panose="02010600030101010101" pitchFamily="2" charset="-122"/>
                        </a:rPr>
                        <a:t>D-SUB 2W2 M / D-B15 M</a:t>
                      </a:r>
                      <a:endParaRPr lang="en-US" altLang="zh-CN" sz="1000">
                        <a:solidFill>
                          <a:srgbClr val="000000"/>
                        </a:solidFill>
                        <a:latin typeface="Calibri" panose="020F0502020204030204"/>
                        <a:ea typeface="宋体" panose="02010600030101010101" pitchFamily="2" charset="-122"/>
                      </a:endParaRPr>
                    </a:p>
                  </a:txBody>
                  <a:tcPr marL="0" marR="0" marT="0" marB="0" anchor="t" anchorCtr="0">
                    <a:lnL w="3175" cap="flat" cmpd="sng">
                      <a:solidFill>
                        <a:srgbClr val="000000"/>
                      </a:solidFill>
                      <a:prstDash val="solid"/>
                      <a:headEnd type="none" w="med" len="med"/>
                      <a:tailEnd type="none" w="med" len="med"/>
                    </a:lnL>
                    <a:lnR w="3175" cap="flat" cmpd="sng">
                      <a:solidFill>
                        <a:srgbClr val="000000"/>
                      </a:solidFill>
                      <a:prstDash val="solid"/>
                      <a:headEnd type="none" w="med" len="med"/>
                      <a:tailEnd type="none" w="med" len="med"/>
                    </a:lnR>
                    <a:lnT w="3175" cap="flat" cmpd="sng">
                      <a:solidFill>
                        <a:srgbClr val="000000"/>
                      </a:solidFill>
                      <a:prstDash val="solid"/>
                      <a:headEnd type="none" w="med" len="med"/>
                      <a:tailEnd type="none" w="med" len="med"/>
                    </a:lnT>
                    <a:lnB w="3175" cap="flat" cmpd="sng">
                      <a:solidFill>
                        <a:srgbClr val="000000"/>
                      </a:solidFill>
                      <a:prstDash val="solid"/>
                      <a:headEnd type="none" w="med" len="med"/>
                      <a:tailEnd type="none" w="med" len="med"/>
                    </a:lnB>
                    <a:solidFill>
                      <a:srgbClr val="F2F3F4"/>
                    </a:solidFill>
                  </a:tcPr>
                </a:tc>
                <a:tc>
                  <a:txBody>
                    <a:bodyPr/>
                    <a:p>
                      <a:pPr marL="68580" indent="0" algn="ctr" eaLnBrk="0" fontAlgn="base">
                        <a:lnSpc>
                          <a:spcPts val="570"/>
                        </a:lnSpc>
                        <a:spcBef>
                          <a:spcPts val="600"/>
                        </a:spcBef>
                        <a:spcAft>
                          <a:spcPct val="0"/>
                        </a:spcAft>
                      </a:pPr>
                      <a:r>
                        <a:rPr lang="en-US" altLang="zh-CN" sz="1000">
                          <a:solidFill>
                            <a:srgbClr val="000000"/>
                          </a:solidFill>
                          <a:latin typeface="Calibri" panose="020F0502020204030204"/>
                          <a:ea typeface="Calibri" panose="020F0502020204030204"/>
                        </a:rPr>
                        <a:t>--</a:t>
                      </a:r>
                      <a:endParaRPr lang="en-US" altLang="zh-CN" sz="1000">
                        <a:solidFill>
                          <a:srgbClr val="000000"/>
                        </a:solidFill>
                        <a:latin typeface="Calibri" panose="020F0502020204030204"/>
                        <a:ea typeface="Calibri" panose="020F0502020204030204"/>
                      </a:endParaRPr>
                    </a:p>
                  </a:txBody>
                  <a:tcPr marL="0" marR="0" marT="0" marB="0" anchor="ctr" anchorCtr="0">
                    <a:lnL w="3175" cap="flat" cmpd="sng">
                      <a:solidFill>
                        <a:srgbClr val="000000"/>
                      </a:solidFill>
                      <a:prstDash val="solid"/>
                      <a:headEnd type="none" w="med" len="med"/>
                      <a:tailEnd type="none" w="med" len="med"/>
                    </a:lnL>
                    <a:lnR w="3175" cap="flat" cmpd="sng">
                      <a:solidFill>
                        <a:srgbClr val="000000"/>
                      </a:solidFill>
                      <a:prstDash val="solid"/>
                      <a:headEnd type="none" w="med" len="med"/>
                      <a:tailEnd type="none" w="med" len="med"/>
                    </a:lnR>
                    <a:lnT w="3175" cap="flat" cmpd="sng">
                      <a:solidFill>
                        <a:srgbClr val="000000"/>
                      </a:solidFill>
                      <a:prstDash val="solid"/>
                      <a:headEnd type="none" w="med" len="med"/>
                      <a:tailEnd type="none" w="med" len="med"/>
                    </a:lnT>
                    <a:lnB w="3175" cap="flat" cmpd="sng">
                      <a:solidFill>
                        <a:srgbClr val="000000"/>
                      </a:solidFill>
                      <a:prstDash val="solid"/>
                      <a:headEnd type="none" w="med" len="med"/>
                      <a:tailEnd type="none" w="med" len="med"/>
                    </a:lnB>
                    <a:solidFill>
                      <a:srgbClr val="F2F3F4"/>
                    </a:solidFill>
                  </a:tcPr>
                </a:tc>
              </a:tr>
              <a:tr h="238125">
                <a:tc>
                  <a:txBody>
                    <a:bodyPr/>
                    <a:p>
                      <a:pPr marL="68580" indent="78740" eaLnBrk="0" fontAlgn="base">
                        <a:lnSpc>
                          <a:spcPts val="1250"/>
                        </a:lnSpc>
                        <a:spcBef>
                          <a:spcPct val="0"/>
                        </a:spcBef>
                        <a:spcAft>
                          <a:spcPct val="0"/>
                        </a:spcAft>
                      </a:pPr>
                      <a:r>
                        <a:rPr lang="en-US" altLang="zh-CN" sz="1000">
                          <a:solidFill>
                            <a:srgbClr val="000000"/>
                          </a:solidFill>
                          <a:latin typeface="Calibri" panose="020F0502020204030204"/>
                          <a:ea typeface="Calibri" panose="020F0502020204030204"/>
                        </a:rPr>
                        <a:t>Cooling</a:t>
                      </a:r>
                      <a:endParaRPr lang="en-US" altLang="zh-CN" sz="1000">
                        <a:solidFill>
                          <a:srgbClr val="000000"/>
                        </a:solidFill>
                        <a:latin typeface="Calibri" panose="020F0502020204030204"/>
                        <a:ea typeface="Calibri" panose="020F0502020204030204"/>
                      </a:endParaRPr>
                    </a:p>
                  </a:txBody>
                  <a:tcPr marL="0" marR="0" marT="0" marB="0" anchor="t" anchorCtr="0">
                    <a:lnL w="3175" cap="flat" cmpd="sng">
                      <a:solidFill>
                        <a:srgbClr val="000000"/>
                      </a:solidFill>
                      <a:prstDash val="solid"/>
                      <a:headEnd type="none" w="med" len="med"/>
                      <a:tailEnd type="none" w="med" len="med"/>
                    </a:lnL>
                    <a:lnR w="3175" cap="flat" cmpd="sng">
                      <a:solidFill>
                        <a:srgbClr val="000000"/>
                      </a:solidFill>
                      <a:prstDash val="solid"/>
                      <a:headEnd type="none" w="med" len="med"/>
                      <a:tailEnd type="none" w="med" len="med"/>
                    </a:lnR>
                    <a:lnT w="3175" cap="flat" cmpd="sng">
                      <a:solidFill>
                        <a:srgbClr val="000000"/>
                      </a:solidFill>
                      <a:prstDash val="solid"/>
                      <a:headEnd type="none" w="med" len="med"/>
                      <a:tailEnd type="none" w="med" len="med"/>
                    </a:lnT>
                    <a:lnB w="3175" cap="flat" cmpd="sng">
                      <a:solidFill>
                        <a:srgbClr val="000000"/>
                      </a:solidFill>
                      <a:prstDash val="solid"/>
                      <a:headEnd type="none" w="med" len="med"/>
                      <a:tailEnd type="none" w="med" len="med"/>
                    </a:lnB>
                    <a:solidFill>
                      <a:srgbClr val="D1D2D4"/>
                    </a:solidFill>
                  </a:tcPr>
                </a:tc>
                <a:tc>
                  <a:txBody>
                    <a:bodyPr/>
                    <a:p>
                      <a:pPr marL="68580" indent="0" algn="ctr" eaLnBrk="0" fontAlgn="base">
                        <a:lnSpc>
                          <a:spcPts val="1235"/>
                        </a:lnSpc>
                        <a:spcBef>
                          <a:spcPct val="0"/>
                        </a:spcBef>
                        <a:spcAft>
                          <a:spcPct val="0"/>
                        </a:spcAft>
                      </a:pPr>
                      <a:r>
                        <a:rPr lang="en-US" altLang="zh-CN" sz="1000">
                          <a:solidFill>
                            <a:srgbClr val="000000"/>
                          </a:solidFill>
                          <a:latin typeface="Calibri" panose="020F0502020204030204"/>
                          <a:ea typeface="宋体" panose="02010600030101010101" pitchFamily="2" charset="-122"/>
                        </a:rPr>
                        <a:t>Consider heat dissipation with the system</a:t>
                      </a:r>
                      <a:endParaRPr lang="en-US" altLang="zh-CN" sz="1000">
                        <a:solidFill>
                          <a:srgbClr val="000000"/>
                        </a:solidFill>
                        <a:latin typeface="Calibri" panose="020F0502020204030204"/>
                        <a:ea typeface="宋体" panose="02010600030101010101" pitchFamily="2" charset="-122"/>
                      </a:endParaRPr>
                    </a:p>
                  </a:txBody>
                  <a:tcPr marL="0" marR="0" marT="0" marB="0" anchor="t" anchorCtr="0">
                    <a:lnL w="3175" cap="flat" cmpd="sng">
                      <a:solidFill>
                        <a:srgbClr val="000000"/>
                      </a:solidFill>
                      <a:prstDash val="solid"/>
                      <a:headEnd type="none" w="med" len="med"/>
                      <a:tailEnd type="none" w="med" len="med"/>
                    </a:lnL>
                    <a:lnR w="3175" cap="flat" cmpd="sng">
                      <a:solidFill>
                        <a:srgbClr val="000000"/>
                      </a:solidFill>
                      <a:prstDash val="solid"/>
                      <a:headEnd type="none" w="med" len="med"/>
                      <a:tailEnd type="none" w="med" len="med"/>
                    </a:lnR>
                    <a:lnT w="3175" cap="flat" cmpd="sng">
                      <a:solidFill>
                        <a:srgbClr val="000000"/>
                      </a:solidFill>
                      <a:prstDash val="solid"/>
                      <a:headEnd type="none" w="med" len="med"/>
                      <a:tailEnd type="none" w="med" len="med"/>
                    </a:lnT>
                    <a:lnB w="3175" cap="flat" cmpd="sng">
                      <a:solidFill>
                        <a:srgbClr val="000000"/>
                      </a:solidFill>
                      <a:prstDash val="solid"/>
                      <a:headEnd type="none" w="med" len="med"/>
                      <a:tailEnd type="none" w="med" len="med"/>
                    </a:lnB>
                    <a:solidFill>
                      <a:srgbClr val="D1D2D4"/>
                    </a:solidFill>
                  </a:tcPr>
                </a:tc>
                <a:tc>
                  <a:txBody>
                    <a:bodyPr/>
                    <a:p>
                      <a:pPr marL="68580" indent="0" algn="ctr" eaLnBrk="0" fontAlgn="base">
                        <a:lnSpc>
                          <a:spcPts val="570"/>
                        </a:lnSpc>
                        <a:spcBef>
                          <a:spcPts val="600"/>
                        </a:spcBef>
                        <a:spcAft>
                          <a:spcPct val="0"/>
                        </a:spcAft>
                      </a:pPr>
                      <a:r>
                        <a:rPr lang="en-US" altLang="zh-CN" sz="1000">
                          <a:solidFill>
                            <a:srgbClr val="000000"/>
                          </a:solidFill>
                          <a:latin typeface="Calibri" panose="020F0502020204030204"/>
                          <a:ea typeface="Calibri" panose="020F0502020204030204"/>
                        </a:rPr>
                        <a:t>--</a:t>
                      </a:r>
                      <a:endParaRPr lang="en-US" altLang="zh-CN" sz="1000">
                        <a:solidFill>
                          <a:srgbClr val="000000"/>
                        </a:solidFill>
                        <a:latin typeface="Calibri" panose="020F0502020204030204"/>
                        <a:ea typeface="Calibri" panose="020F0502020204030204"/>
                      </a:endParaRPr>
                    </a:p>
                  </a:txBody>
                  <a:tcPr marL="0" marR="0" marT="0" marB="0" anchor="ctr" anchorCtr="0">
                    <a:lnL w="3175" cap="flat" cmpd="sng">
                      <a:solidFill>
                        <a:srgbClr val="000000"/>
                      </a:solidFill>
                      <a:prstDash val="solid"/>
                      <a:headEnd type="none" w="med" len="med"/>
                      <a:tailEnd type="none" w="med" len="med"/>
                    </a:lnL>
                    <a:lnR w="3175" cap="flat" cmpd="sng">
                      <a:solidFill>
                        <a:srgbClr val="000000"/>
                      </a:solidFill>
                      <a:prstDash val="solid"/>
                      <a:headEnd type="none" w="med" len="med"/>
                      <a:tailEnd type="none" w="med" len="med"/>
                    </a:lnR>
                    <a:lnT w="3175" cap="flat" cmpd="sng">
                      <a:solidFill>
                        <a:srgbClr val="000000"/>
                      </a:solidFill>
                      <a:prstDash val="solid"/>
                      <a:headEnd type="none" w="med" len="med"/>
                      <a:tailEnd type="none" w="med" len="med"/>
                    </a:lnT>
                    <a:lnB w="3175" cap="flat" cmpd="sng">
                      <a:solidFill>
                        <a:srgbClr val="000000"/>
                      </a:solidFill>
                      <a:prstDash val="solid"/>
                      <a:headEnd type="none" w="med" len="med"/>
                      <a:tailEnd type="none" w="med" len="med"/>
                    </a:lnB>
                    <a:solidFill>
                      <a:srgbClr val="D1D2D4"/>
                    </a:solidFill>
                  </a:tcPr>
                </a:tc>
              </a:tr>
              <a:tr h="239395">
                <a:tc>
                  <a:txBody>
                    <a:bodyPr/>
                    <a:p>
                      <a:pPr marL="68580" indent="83185" eaLnBrk="0" fontAlgn="base">
                        <a:lnSpc>
                          <a:spcPts val="1245"/>
                        </a:lnSpc>
                        <a:spcBef>
                          <a:spcPct val="0"/>
                        </a:spcBef>
                        <a:spcAft>
                          <a:spcPct val="0"/>
                        </a:spcAft>
                      </a:pPr>
                      <a:r>
                        <a:rPr lang="en-US" altLang="zh-CN" sz="1000">
                          <a:solidFill>
                            <a:srgbClr val="000000"/>
                          </a:solidFill>
                          <a:latin typeface="Calibri" panose="020F0502020204030204"/>
                          <a:ea typeface="Calibri" panose="020F0502020204030204"/>
                        </a:rPr>
                        <a:t>Mounting</a:t>
                      </a:r>
                      <a:endParaRPr lang="en-US" altLang="zh-CN" sz="1000">
                        <a:solidFill>
                          <a:srgbClr val="000000"/>
                        </a:solidFill>
                        <a:latin typeface="Calibri" panose="020F0502020204030204"/>
                        <a:ea typeface="Calibri" panose="020F0502020204030204"/>
                      </a:endParaRPr>
                    </a:p>
                  </a:txBody>
                  <a:tcPr marL="0" marR="0" marT="0" marB="0" anchor="t" anchorCtr="0">
                    <a:lnL w="3175" cap="flat" cmpd="sng">
                      <a:solidFill>
                        <a:srgbClr val="000000"/>
                      </a:solidFill>
                      <a:prstDash val="solid"/>
                      <a:headEnd type="none" w="med" len="med"/>
                      <a:tailEnd type="none" w="med" len="med"/>
                    </a:lnL>
                    <a:lnR w="3175" cap="flat" cmpd="sng">
                      <a:solidFill>
                        <a:srgbClr val="000000"/>
                      </a:solidFill>
                      <a:prstDash val="solid"/>
                      <a:headEnd type="none" w="med" len="med"/>
                      <a:tailEnd type="none" w="med" len="med"/>
                    </a:lnR>
                    <a:lnT w="3175" cap="flat" cmpd="sng">
                      <a:solidFill>
                        <a:srgbClr val="000000"/>
                      </a:solidFill>
                      <a:prstDash val="solid"/>
                      <a:headEnd type="none" w="med" len="med"/>
                      <a:tailEnd type="none" w="med" len="med"/>
                    </a:lnT>
                    <a:lnB w="3175" cap="flat" cmpd="sng">
                      <a:solidFill>
                        <a:srgbClr val="000000"/>
                      </a:solidFill>
                      <a:prstDash val="solid"/>
                      <a:headEnd type="none" w="med" len="med"/>
                      <a:tailEnd type="none" w="med" len="med"/>
                    </a:lnB>
                    <a:solidFill>
                      <a:srgbClr val="F2F3F4"/>
                    </a:solidFill>
                  </a:tcPr>
                </a:tc>
                <a:tc>
                  <a:txBody>
                    <a:bodyPr/>
                    <a:p>
                      <a:pPr marL="68580" indent="0" algn="ctr" eaLnBrk="0" fontAlgn="base">
                        <a:lnSpc>
                          <a:spcPts val="1245"/>
                        </a:lnSpc>
                        <a:spcBef>
                          <a:spcPct val="0"/>
                        </a:spcBef>
                        <a:spcAft>
                          <a:spcPct val="0"/>
                        </a:spcAft>
                      </a:pPr>
                      <a:r>
                        <a:rPr lang="en-US" altLang="zh-CN" sz="1000">
                          <a:solidFill>
                            <a:srgbClr val="000000"/>
                          </a:solidFill>
                          <a:latin typeface="Calibri" panose="020F0502020204030204"/>
                          <a:ea typeface="宋体" panose="02010600030101010101" pitchFamily="2" charset="-122"/>
                        </a:rPr>
                        <a:t>φ</a:t>
                      </a:r>
                      <a:r>
                        <a:rPr lang="en-US" altLang="zh-CN" sz="1000">
                          <a:solidFill>
                            <a:srgbClr val="000000"/>
                          </a:solidFill>
                          <a:latin typeface="Calibri" panose="020F0502020204030204"/>
                          <a:ea typeface="宋体" panose="02010600030101010101" pitchFamily="2" charset="-122"/>
                        </a:rPr>
                        <a:t>4.5</a:t>
                      </a:r>
                      <a:r>
                        <a:rPr lang="en-US" altLang="zh-CN" sz="1000">
                          <a:solidFill>
                            <a:srgbClr val="000000"/>
                          </a:solidFill>
                          <a:latin typeface="Calibri" panose="020F0502020204030204"/>
                          <a:ea typeface="Calibri" panose="020F0502020204030204"/>
                        </a:rPr>
                        <a:t>-</a:t>
                      </a:r>
                      <a:r>
                        <a:rPr lang="en-US" altLang="zh-CN" sz="1000">
                          <a:solidFill>
                            <a:srgbClr val="000000"/>
                          </a:solidFill>
                          <a:latin typeface="Calibri" panose="020F0502020204030204"/>
                          <a:ea typeface="宋体" panose="02010600030101010101" pitchFamily="2" charset="-122"/>
                        </a:rPr>
                        <a:t>6</a:t>
                      </a:r>
                      <a:r>
                        <a:rPr lang="en-US" altLang="zh-CN" sz="1000">
                          <a:solidFill>
                            <a:srgbClr val="000000"/>
                          </a:solidFill>
                          <a:latin typeface="Calibri" panose="020F0502020204030204"/>
                          <a:ea typeface="Calibri" panose="020F0502020204030204"/>
                        </a:rPr>
                        <a:t> </a:t>
                      </a:r>
                      <a:r>
                        <a:rPr lang="en-US" altLang="zh-CN" sz="1000">
                          <a:solidFill>
                            <a:srgbClr val="000000"/>
                          </a:solidFill>
                          <a:latin typeface="Calibri" panose="020F0502020204030204"/>
                          <a:ea typeface="Calibri" panose="020F0502020204030204"/>
                        </a:rPr>
                        <a:t>Thru</a:t>
                      </a:r>
                      <a:r>
                        <a:rPr lang="en-US" altLang="zh-CN" sz="1000">
                          <a:solidFill>
                            <a:srgbClr val="000000"/>
                          </a:solidFill>
                          <a:latin typeface="Calibri" panose="020F0502020204030204"/>
                          <a:ea typeface="Calibri" panose="020F0502020204030204"/>
                        </a:rPr>
                        <a:t> </a:t>
                      </a:r>
                      <a:r>
                        <a:rPr lang="en-US" altLang="zh-CN" sz="1000">
                          <a:solidFill>
                            <a:srgbClr val="000000"/>
                          </a:solidFill>
                          <a:latin typeface="Calibri" panose="020F0502020204030204"/>
                          <a:ea typeface="Calibri" panose="020F0502020204030204"/>
                        </a:rPr>
                        <a:t>Hole</a:t>
                      </a:r>
                      <a:endParaRPr lang="en-US" altLang="zh-CN" sz="1000">
                        <a:solidFill>
                          <a:srgbClr val="000000"/>
                        </a:solidFill>
                        <a:latin typeface="Calibri" panose="020F0502020204030204"/>
                        <a:ea typeface="Calibri" panose="020F0502020204030204"/>
                      </a:endParaRPr>
                    </a:p>
                  </a:txBody>
                  <a:tcPr marL="0" marR="0" marT="0" marB="0" anchor="t" anchorCtr="0">
                    <a:lnL w="3175" cap="flat" cmpd="sng">
                      <a:solidFill>
                        <a:srgbClr val="000000"/>
                      </a:solidFill>
                      <a:prstDash val="solid"/>
                      <a:headEnd type="none" w="med" len="med"/>
                      <a:tailEnd type="none" w="med" len="med"/>
                    </a:lnL>
                    <a:lnR w="3175" cap="flat" cmpd="sng">
                      <a:solidFill>
                        <a:srgbClr val="000000"/>
                      </a:solidFill>
                      <a:prstDash val="solid"/>
                      <a:headEnd type="none" w="med" len="med"/>
                      <a:tailEnd type="none" w="med" len="med"/>
                    </a:lnR>
                    <a:lnT w="3175" cap="flat" cmpd="sng">
                      <a:solidFill>
                        <a:srgbClr val="000000"/>
                      </a:solidFill>
                      <a:prstDash val="solid"/>
                      <a:headEnd type="none" w="med" len="med"/>
                      <a:tailEnd type="none" w="med" len="med"/>
                    </a:lnT>
                    <a:lnB w="3175" cap="flat" cmpd="sng">
                      <a:solidFill>
                        <a:srgbClr val="000000"/>
                      </a:solidFill>
                      <a:prstDash val="solid"/>
                      <a:headEnd type="none" w="med" len="med"/>
                      <a:tailEnd type="none" w="med" len="med"/>
                    </a:lnB>
                    <a:solidFill>
                      <a:srgbClr val="F2F3F4"/>
                    </a:solidFill>
                  </a:tcPr>
                </a:tc>
                <a:tc>
                  <a:txBody>
                    <a:bodyPr/>
                    <a:p>
                      <a:pPr marL="68580" indent="0" algn="ctr" eaLnBrk="0" fontAlgn="base">
                        <a:lnSpc>
                          <a:spcPts val="570"/>
                        </a:lnSpc>
                        <a:spcBef>
                          <a:spcPts val="600"/>
                        </a:spcBef>
                        <a:spcAft>
                          <a:spcPct val="0"/>
                        </a:spcAft>
                      </a:pPr>
                      <a:r>
                        <a:rPr lang="en-US" altLang="zh-CN" sz="1000">
                          <a:solidFill>
                            <a:srgbClr val="000000"/>
                          </a:solidFill>
                          <a:latin typeface="Calibri" panose="020F0502020204030204"/>
                          <a:ea typeface="Calibri" panose="020F0502020204030204"/>
                        </a:rPr>
                        <a:t>--</a:t>
                      </a:r>
                      <a:endParaRPr lang="en-US" altLang="zh-CN" sz="1000">
                        <a:solidFill>
                          <a:srgbClr val="000000"/>
                        </a:solidFill>
                        <a:latin typeface="Calibri" panose="020F0502020204030204"/>
                        <a:ea typeface="Calibri" panose="020F0502020204030204"/>
                      </a:endParaRPr>
                    </a:p>
                  </a:txBody>
                  <a:tcPr marL="0" marR="0" marT="0" marB="0" anchor="ctr" anchorCtr="0">
                    <a:lnL w="3175" cap="flat" cmpd="sng">
                      <a:solidFill>
                        <a:srgbClr val="000000"/>
                      </a:solidFill>
                      <a:prstDash val="solid"/>
                      <a:headEnd type="none" w="med" len="med"/>
                      <a:tailEnd type="none" w="med" len="med"/>
                    </a:lnL>
                    <a:lnR w="3175" cap="flat" cmpd="sng">
                      <a:solidFill>
                        <a:srgbClr val="000000"/>
                      </a:solidFill>
                      <a:prstDash val="solid"/>
                      <a:headEnd type="none" w="med" len="med"/>
                      <a:tailEnd type="none" w="med" len="med"/>
                    </a:lnR>
                    <a:lnT w="3175" cap="flat" cmpd="sng">
                      <a:solidFill>
                        <a:srgbClr val="000000"/>
                      </a:solidFill>
                      <a:prstDash val="solid"/>
                      <a:headEnd type="none" w="med" len="med"/>
                      <a:tailEnd type="none" w="med" len="med"/>
                    </a:lnT>
                    <a:lnB w="3175" cap="flat" cmpd="sng">
                      <a:solidFill>
                        <a:srgbClr val="000000"/>
                      </a:solidFill>
                      <a:prstDash val="solid"/>
                      <a:headEnd type="none" w="med" len="med"/>
                      <a:tailEnd type="none" w="med" len="med"/>
                    </a:lnB>
                    <a:solidFill>
                      <a:srgbClr val="F2F3F4"/>
                    </a:solidFill>
                  </a:tcPr>
                </a:tc>
              </a:tr>
              <a:tr h="236855">
                <a:tc>
                  <a:txBody>
                    <a:bodyPr/>
                    <a:p>
                      <a:pPr marL="68580" indent="76200" eaLnBrk="0" fontAlgn="base">
                        <a:lnSpc>
                          <a:spcPts val="1245"/>
                        </a:lnSpc>
                        <a:spcBef>
                          <a:spcPct val="0"/>
                        </a:spcBef>
                        <a:spcAft>
                          <a:spcPct val="0"/>
                        </a:spcAft>
                      </a:pPr>
                      <a:r>
                        <a:rPr lang="en-US" altLang="zh-CN" sz="1000">
                          <a:solidFill>
                            <a:srgbClr val="000000"/>
                          </a:solidFill>
                          <a:latin typeface="Calibri" panose="020F0502020204030204"/>
                          <a:ea typeface="Calibri" panose="020F0502020204030204"/>
                        </a:rPr>
                        <a:t>Weight</a:t>
                      </a:r>
                      <a:endParaRPr lang="en-US" altLang="zh-CN" sz="1000">
                        <a:solidFill>
                          <a:srgbClr val="000000"/>
                        </a:solidFill>
                        <a:latin typeface="Calibri" panose="020F0502020204030204"/>
                        <a:ea typeface="Calibri" panose="020F0502020204030204"/>
                      </a:endParaRPr>
                    </a:p>
                  </a:txBody>
                  <a:tcPr marL="0" marR="0" marT="0" marB="0" anchor="t" anchorCtr="0">
                    <a:lnL w="3175" cap="flat" cmpd="sng">
                      <a:solidFill>
                        <a:srgbClr val="000000"/>
                      </a:solidFill>
                      <a:prstDash val="solid"/>
                      <a:headEnd type="none" w="med" len="med"/>
                      <a:tailEnd type="none" w="med" len="med"/>
                    </a:lnL>
                    <a:lnR w="3175" cap="flat" cmpd="sng">
                      <a:solidFill>
                        <a:srgbClr val="000000"/>
                      </a:solidFill>
                      <a:prstDash val="solid"/>
                      <a:headEnd type="none" w="med" len="med"/>
                      <a:tailEnd type="none" w="med" len="med"/>
                    </a:lnR>
                    <a:lnT w="3175" cap="flat" cmpd="sng">
                      <a:solidFill>
                        <a:srgbClr val="000000"/>
                      </a:solidFill>
                      <a:prstDash val="solid"/>
                      <a:headEnd type="none" w="med" len="med"/>
                      <a:tailEnd type="none" w="med" len="med"/>
                    </a:lnT>
                    <a:lnB w="3175" cap="flat" cmpd="sng">
                      <a:solidFill>
                        <a:srgbClr val="000000"/>
                      </a:solidFill>
                      <a:prstDash val="solid"/>
                      <a:headEnd type="none" w="med" len="med"/>
                      <a:tailEnd type="none" w="med" len="med"/>
                    </a:lnB>
                    <a:solidFill>
                      <a:srgbClr val="D1D2D4"/>
                    </a:solidFill>
                  </a:tcPr>
                </a:tc>
                <a:tc>
                  <a:txBody>
                    <a:bodyPr/>
                    <a:p>
                      <a:pPr marL="68580" indent="0" algn="ctr" eaLnBrk="0" fontAlgn="base">
                        <a:spcBef>
                          <a:spcPts val="300"/>
                        </a:spcBef>
                        <a:spcAft>
                          <a:spcPct val="0"/>
                        </a:spcAft>
                      </a:pPr>
                      <a:r>
                        <a:rPr lang="en-US" altLang="zh-CN" sz="1000">
                          <a:solidFill>
                            <a:srgbClr val="000000"/>
                          </a:solidFill>
                          <a:latin typeface="Calibri" panose="020F0502020204030204"/>
                          <a:ea typeface="宋体" panose="02010600030101010101" pitchFamily="2" charset="-122"/>
                        </a:rPr>
                        <a:t>≤</a:t>
                      </a:r>
                      <a:r>
                        <a:rPr lang="en-US" altLang="zh-CN" sz="1000">
                          <a:solidFill>
                            <a:srgbClr val="000000"/>
                          </a:solidFill>
                          <a:latin typeface="Calibri" panose="020F0502020204030204"/>
                          <a:ea typeface="宋体" panose="02010600030101010101" pitchFamily="2" charset="-122"/>
                        </a:rPr>
                        <a:t>8</a:t>
                      </a:r>
                      <a:endParaRPr lang="en-US" altLang="zh-CN" sz="1000">
                        <a:solidFill>
                          <a:srgbClr val="000000"/>
                        </a:solidFill>
                        <a:latin typeface="Calibri" panose="020F0502020204030204"/>
                        <a:ea typeface="宋体" panose="02010600030101010101" pitchFamily="2" charset="-122"/>
                      </a:endParaRPr>
                    </a:p>
                  </a:txBody>
                  <a:tcPr marL="0" marR="0" marT="0" marB="0" anchor="t" anchorCtr="0">
                    <a:lnL w="3175" cap="flat" cmpd="sng">
                      <a:solidFill>
                        <a:srgbClr val="000000"/>
                      </a:solidFill>
                      <a:prstDash val="solid"/>
                      <a:headEnd type="none" w="med" len="med"/>
                      <a:tailEnd type="none" w="med" len="med"/>
                    </a:lnL>
                    <a:lnR w="3175" cap="flat" cmpd="sng">
                      <a:solidFill>
                        <a:srgbClr val="000000"/>
                      </a:solidFill>
                      <a:prstDash val="solid"/>
                      <a:headEnd type="none" w="med" len="med"/>
                      <a:tailEnd type="none" w="med" len="med"/>
                    </a:lnR>
                    <a:lnT w="3175" cap="flat" cmpd="sng">
                      <a:solidFill>
                        <a:srgbClr val="000000"/>
                      </a:solidFill>
                      <a:prstDash val="solid"/>
                      <a:headEnd type="none" w="med" len="med"/>
                      <a:tailEnd type="none" w="med" len="med"/>
                    </a:lnT>
                    <a:lnB w="3175" cap="flat" cmpd="sng">
                      <a:solidFill>
                        <a:srgbClr val="000000"/>
                      </a:solidFill>
                      <a:prstDash val="solid"/>
                      <a:headEnd type="none" w="med" len="med"/>
                      <a:tailEnd type="none" w="med" len="med"/>
                    </a:lnB>
                    <a:solidFill>
                      <a:srgbClr val="D1D2D4"/>
                    </a:solidFill>
                  </a:tcPr>
                </a:tc>
                <a:tc>
                  <a:txBody>
                    <a:bodyPr/>
                    <a:p>
                      <a:pPr marL="68580" indent="0" algn="ctr" eaLnBrk="0" fontAlgn="base">
                        <a:lnSpc>
                          <a:spcPts val="670"/>
                        </a:lnSpc>
                        <a:spcBef>
                          <a:spcPts val="400"/>
                        </a:spcBef>
                        <a:spcAft>
                          <a:spcPct val="0"/>
                        </a:spcAft>
                      </a:pPr>
                      <a:r>
                        <a:rPr lang="en-US" altLang="zh-CN" sz="1000">
                          <a:solidFill>
                            <a:srgbClr val="000000"/>
                          </a:solidFill>
                          <a:latin typeface="Calibri" panose="020F0502020204030204"/>
                          <a:ea typeface="Calibri" panose="020F0502020204030204"/>
                        </a:rPr>
                        <a:t>kg</a:t>
                      </a:r>
                      <a:endParaRPr lang="en-US" altLang="zh-CN" sz="1000">
                        <a:solidFill>
                          <a:srgbClr val="000000"/>
                        </a:solidFill>
                        <a:latin typeface="Calibri" panose="020F0502020204030204"/>
                        <a:ea typeface="Calibri" panose="020F0502020204030204"/>
                      </a:endParaRPr>
                    </a:p>
                  </a:txBody>
                  <a:tcPr marL="0" marR="0" marT="0" marB="0" anchor="ctr" anchorCtr="0">
                    <a:lnL w="3175" cap="flat" cmpd="sng">
                      <a:solidFill>
                        <a:srgbClr val="000000"/>
                      </a:solidFill>
                      <a:prstDash val="solid"/>
                      <a:headEnd type="none" w="med" len="med"/>
                      <a:tailEnd type="none" w="med" len="med"/>
                    </a:lnL>
                    <a:lnR w="3175" cap="flat" cmpd="sng">
                      <a:solidFill>
                        <a:srgbClr val="000000"/>
                      </a:solidFill>
                      <a:prstDash val="solid"/>
                      <a:headEnd type="none" w="med" len="med"/>
                      <a:tailEnd type="none" w="med" len="med"/>
                    </a:lnR>
                    <a:lnT w="3175" cap="flat" cmpd="sng">
                      <a:solidFill>
                        <a:srgbClr val="000000"/>
                      </a:solidFill>
                      <a:prstDash val="solid"/>
                      <a:headEnd type="none" w="med" len="med"/>
                      <a:tailEnd type="none" w="med" len="med"/>
                    </a:lnT>
                    <a:lnB w="3175" cap="flat" cmpd="sng">
                      <a:solidFill>
                        <a:srgbClr val="000000"/>
                      </a:solidFill>
                      <a:prstDash val="solid"/>
                      <a:headEnd type="none" w="med" len="med"/>
                      <a:tailEnd type="none" w="med" len="med"/>
                    </a:lnB>
                    <a:solidFill>
                      <a:srgbClr val="D1D2D4"/>
                    </a:solidFill>
                  </a:tcPr>
                </a:tc>
              </a:tr>
            </a:tbl>
          </a:graphicData>
        </a:graphic>
      </p:graphicFrame>
      <p:pic>
        <p:nvPicPr>
          <p:cNvPr id="16" name="图片 15"/>
          <p:cNvPicPr>
            <a:picLocks noChangeAspect="1"/>
          </p:cNvPicPr>
          <p:nvPr/>
        </p:nvPicPr>
        <p:blipFill>
          <a:blip r:embed="rId12"/>
          <a:stretch>
            <a:fillRect/>
          </a:stretch>
        </p:blipFill>
        <p:spPr>
          <a:xfrm>
            <a:off x="4502785" y="1356360"/>
            <a:ext cx="2532380" cy="1760220"/>
          </a:xfrm>
          <a:prstGeom prst="rect">
            <a:avLst/>
          </a:prstGeom>
        </p:spPr>
      </p:pic>
      <p:sp>
        <p:nvSpPr>
          <p:cNvPr id="66" name="textbox 66"/>
          <p:cNvSpPr/>
          <p:nvPr/>
        </p:nvSpPr>
        <p:spPr>
          <a:xfrm>
            <a:off x="192227" y="576225"/>
            <a:ext cx="7094855" cy="721994"/>
          </a:xfrm>
          <a:prstGeom prst="rect">
            <a:avLst/>
          </a:prstGeom>
          <a:solidFill>
            <a:srgbClr val="E7E8E9">
              <a:alpha val="100000"/>
            </a:srgbClr>
          </a:solidFill>
          <a:ln w="0" cap="flat">
            <a:noFill/>
            <a:prstDash val="solid"/>
            <a:miter lim="0"/>
          </a:ln>
        </p:spPr>
        <p:txBody>
          <a:bodyPr vert="horz" wrap="square" lIns="0" tIns="0" rIns="0" bIns="0"/>
          <a:p>
            <a:pPr algn="l" rtl="0" eaLnBrk="0">
              <a:lnSpc>
                <a:spcPct val="105000"/>
              </a:lnSpc>
            </a:pPr>
            <a:r>
              <a:rPr lang="en-US" sz="1200" b="1" kern="0" spc="70" dirty="0">
                <a:solidFill>
                  <a:srgbClr val="231F20">
                    <a:alpha val="100000"/>
                  </a:srgbClr>
                </a:solidFill>
                <a:latin typeface="Arial" panose="020B0604020202020204"/>
                <a:ea typeface="Arial" panose="020B0604020202020204"/>
                <a:cs typeface="Arial" panose="020B0604020202020204"/>
                <a:sym typeface="+mn-ea"/>
              </a:rPr>
              <a:t>    </a:t>
            </a:r>
            <a:r>
              <a:rPr sz="1200" b="1" kern="0" spc="70" dirty="0">
                <a:solidFill>
                  <a:srgbClr val="231F20">
                    <a:alpha val="100000"/>
                  </a:srgbClr>
                </a:solidFill>
                <a:latin typeface="Arial" panose="020B0604020202020204"/>
                <a:ea typeface="Arial" panose="020B0604020202020204"/>
                <a:cs typeface="Arial" panose="020B0604020202020204"/>
                <a:sym typeface="+mn-ea"/>
              </a:rPr>
              <a:t>RF</a:t>
            </a:r>
            <a:r>
              <a:rPr sz="1200" b="1" kern="0" spc="220" dirty="0">
                <a:solidFill>
                  <a:srgbClr val="231F20">
                    <a:alpha val="100000"/>
                  </a:srgbClr>
                </a:solidFill>
                <a:latin typeface="Arial" panose="020B0604020202020204"/>
                <a:ea typeface="Arial" panose="020B0604020202020204"/>
                <a:cs typeface="Arial" panose="020B0604020202020204"/>
                <a:sym typeface="+mn-ea"/>
              </a:rPr>
              <a:t> </a:t>
            </a:r>
            <a:r>
              <a:rPr sz="1200" b="1" kern="0" spc="70" dirty="0">
                <a:solidFill>
                  <a:srgbClr val="231F20">
                    <a:alpha val="100000"/>
                  </a:srgbClr>
                </a:solidFill>
                <a:latin typeface="Arial" panose="020B0604020202020204"/>
                <a:ea typeface="Arial" panose="020B0604020202020204"/>
                <a:cs typeface="Arial" panose="020B0604020202020204"/>
                <a:sym typeface="+mn-ea"/>
              </a:rPr>
              <a:t>Power Amplifier</a:t>
            </a:r>
            <a:endParaRPr sz="1200" dirty="0">
              <a:latin typeface="Arial" panose="020B0604020202020204"/>
              <a:ea typeface="Arial" panose="020B0604020202020204"/>
              <a:cs typeface="Arial" panose="020B0604020202020204"/>
            </a:endParaRPr>
          </a:p>
          <a:p>
            <a:pPr marL="217170" algn="l" rtl="0" eaLnBrk="0">
              <a:lnSpc>
                <a:spcPct val="76000"/>
              </a:lnSpc>
              <a:spcBef>
                <a:spcPts val="290"/>
              </a:spcBef>
            </a:pPr>
            <a:r>
              <a:rPr lang="en-US" sz="1200" kern="0" spc="-20" dirty="0">
                <a:solidFill>
                  <a:srgbClr val="231F20">
                    <a:alpha val="100000"/>
                  </a:srgbClr>
                </a:solidFill>
                <a:latin typeface="Arial" panose="020B0604020202020204"/>
                <a:ea typeface="Arial" panose="020B0604020202020204"/>
                <a:cs typeface="Arial" panose="020B0604020202020204"/>
              </a:rPr>
              <a:t>6</a:t>
            </a:r>
            <a:r>
              <a:rPr sz="1200" kern="0" spc="-20" dirty="0">
                <a:solidFill>
                  <a:srgbClr val="231F20">
                    <a:alpha val="100000"/>
                  </a:srgbClr>
                </a:solidFill>
                <a:latin typeface="Arial" panose="020B0604020202020204"/>
                <a:ea typeface="Arial" panose="020B0604020202020204"/>
                <a:cs typeface="Arial" panose="020B0604020202020204"/>
              </a:rPr>
              <a:t>-1</a:t>
            </a:r>
            <a:r>
              <a:rPr lang="en-US" sz="1200" kern="0" spc="-20" dirty="0">
                <a:solidFill>
                  <a:srgbClr val="231F20">
                    <a:alpha val="100000"/>
                  </a:srgbClr>
                </a:solidFill>
                <a:latin typeface="Arial" panose="020B0604020202020204"/>
                <a:ea typeface="Arial" panose="020B0604020202020204"/>
                <a:cs typeface="Arial" panose="020B0604020202020204"/>
              </a:rPr>
              <a:t>0</a:t>
            </a:r>
            <a:r>
              <a:rPr sz="1200" kern="0" spc="-20" dirty="0">
                <a:solidFill>
                  <a:srgbClr val="231F20">
                    <a:alpha val="100000"/>
                  </a:srgbClr>
                </a:solidFill>
                <a:latin typeface="Arial" panose="020B0604020202020204"/>
                <a:ea typeface="Arial" panose="020B0604020202020204"/>
                <a:cs typeface="Arial" panose="020B0604020202020204"/>
              </a:rPr>
              <a:t>GHz</a:t>
            </a:r>
            <a:r>
              <a:rPr sz="1200" kern="0" spc="160" dirty="0">
                <a:solidFill>
                  <a:srgbClr val="231F20">
                    <a:alpha val="100000"/>
                  </a:srgbClr>
                </a:solidFill>
                <a:latin typeface="Arial" panose="020B0604020202020204"/>
                <a:ea typeface="Arial" panose="020B0604020202020204"/>
                <a:cs typeface="Arial" panose="020B0604020202020204"/>
              </a:rPr>
              <a:t> </a:t>
            </a:r>
            <a:r>
              <a:rPr sz="1200" kern="0" spc="-20" dirty="0">
                <a:solidFill>
                  <a:srgbClr val="231F20">
                    <a:alpha val="100000"/>
                  </a:srgbClr>
                </a:solidFill>
                <a:latin typeface="Arial" panose="020B0604020202020204"/>
                <a:ea typeface="Arial" panose="020B0604020202020204"/>
                <a:cs typeface="Arial" panose="020B0604020202020204"/>
              </a:rPr>
              <a:t>100W  </a:t>
            </a:r>
            <a:r>
              <a:rPr lang="en-US" sz="1200" kern="0" spc="-20" dirty="0">
                <a:solidFill>
                  <a:srgbClr val="231F20">
                    <a:alpha val="100000"/>
                  </a:srgbClr>
                </a:solidFill>
                <a:latin typeface="Arial" panose="020B0604020202020204"/>
                <a:ea typeface="Arial" panose="020B0604020202020204"/>
                <a:cs typeface="Arial" panose="020B0604020202020204"/>
              </a:rPr>
              <a:t>PA+JS</a:t>
            </a:r>
            <a:endParaRPr lang="en-US" sz="1200" kern="0" spc="-20" dirty="0">
              <a:solidFill>
                <a:srgbClr val="231F20">
                  <a:alpha val="100000"/>
                </a:srgbClr>
              </a:solidFill>
              <a:latin typeface="Arial" panose="020B0604020202020204"/>
              <a:ea typeface="Arial" panose="020B0604020202020204"/>
              <a:cs typeface="Arial" panose="020B0604020202020204"/>
            </a:endParaRPr>
          </a:p>
          <a:p>
            <a:pPr marL="217170" algn="l" rtl="0" eaLnBrk="0">
              <a:lnSpc>
                <a:spcPct val="76000"/>
              </a:lnSpc>
              <a:spcBef>
                <a:spcPts val="290"/>
              </a:spcBef>
            </a:pPr>
            <a:r>
              <a:rPr sz="1200" kern="0" spc="0" dirty="0">
                <a:solidFill>
                  <a:srgbClr val="231F20">
                    <a:alpha val="100000"/>
                  </a:srgbClr>
                </a:solidFill>
                <a:latin typeface="Arial" panose="020B0604020202020204"/>
                <a:ea typeface="Arial" panose="020B0604020202020204"/>
                <a:cs typeface="Arial" panose="020B0604020202020204"/>
              </a:rPr>
              <a:t>Model: SW-</a:t>
            </a:r>
            <a:r>
              <a:rPr lang="en-US" sz="1200" kern="0" spc="0" dirty="0">
                <a:solidFill>
                  <a:srgbClr val="231F20">
                    <a:alpha val="100000"/>
                  </a:srgbClr>
                </a:solidFill>
                <a:latin typeface="Arial" panose="020B0604020202020204"/>
                <a:ea typeface="Arial" panose="020B0604020202020204"/>
                <a:cs typeface="Arial" panose="020B0604020202020204"/>
              </a:rPr>
              <a:t>PA+JS</a:t>
            </a:r>
            <a:r>
              <a:rPr sz="1200" kern="0" spc="0" dirty="0">
                <a:solidFill>
                  <a:srgbClr val="231F20">
                    <a:alpha val="100000"/>
                  </a:srgbClr>
                </a:solidFill>
                <a:latin typeface="Arial" panose="020B0604020202020204"/>
                <a:ea typeface="Arial" panose="020B0604020202020204"/>
                <a:cs typeface="Arial" panose="020B0604020202020204"/>
              </a:rPr>
              <a:t>-</a:t>
            </a:r>
            <a:r>
              <a:rPr lang="en-US" sz="1200" kern="0" spc="0" dirty="0">
                <a:solidFill>
                  <a:srgbClr val="231F20">
                    <a:alpha val="100000"/>
                  </a:srgbClr>
                </a:solidFill>
                <a:latin typeface="Arial" panose="020B0604020202020204"/>
                <a:ea typeface="Arial" panose="020B0604020202020204"/>
                <a:cs typeface="Arial" panose="020B0604020202020204"/>
              </a:rPr>
              <a:t>6</a:t>
            </a:r>
            <a:r>
              <a:rPr sz="1200" kern="0" spc="0" dirty="0">
                <a:solidFill>
                  <a:srgbClr val="231F20">
                    <a:alpha val="100000"/>
                  </a:srgbClr>
                </a:solidFill>
                <a:latin typeface="Arial" panose="020B0604020202020204"/>
                <a:ea typeface="Arial" panose="020B0604020202020204"/>
                <a:cs typeface="Arial" panose="020B0604020202020204"/>
              </a:rPr>
              <a:t>0001</a:t>
            </a:r>
            <a:r>
              <a:rPr lang="en-US" sz="1200" kern="0" spc="0" dirty="0">
                <a:solidFill>
                  <a:srgbClr val="231F20">
                    <a:alpha val="100000"/>
                  </a:srgbClr>
                </a:solidFill>
                <a:latin typeface="Arial" panose="020B0604020202020204"/>
                <a:ea typeface="Arial" panose="020B0604020202020204"/>
                <a:cs typeface="Arial" panose="020B0604020202020204"/>
              </a:rPr>
              <a:t>00</a:t>
            </a:r>
            <a:r>
              <a:rPr sz="1200" kern="0" spc="-10" dirty="0">
                <a:solidFill>
                  <a:srgbClr val="231F20">
                    <a:alpha val="100000"/>
                  </a:srgbClr>
                </a:solidFill>
                <a:latin typeface="Arial" panose="020B0604020202020204"/>
                <a:ea typeface="Arial" panose="020B0604020202020204"/>
                <a:cs typeface="Arial" panose="020B0604020202020204"/>
              </a:rPr>
              <a:t>00-50C</a:t>
            </a:r>
            <a:endParaRPr sz="1200" dirty="0">
              <a:latin typeface="Arial" panose="020B0604020202020204"/>
              <a:ea typeface="Arial" panose="020B0604020202020204"/>
              <a:cs typeface="Arial" panose="020B0604020202020204"/>
            </a:endParaRPr>
          </a:p>
        </p:txBody>
      </p:sp>
      <p:pic>
        <p:nvPicPr>
          <p:cNvPr id="17" name="图片 16"/>
          <p:cNvPicPr>
            <a:picLocks noChangeAspect="1"/>
          </p:cNvPicPr>
          <p:nvPr/>
        </p:nvPicPr>
        <p:blipFill>
          <a:blip r:embed="rId13"/>
          <a:srcRect t="6589"/>
          <a:stretch>
            <a:fillRect/>
          </a:stretch>
        </p:blipFill>
        <p:spPr>
          <a:xfrm>
            <a:off x="577215" y="1340485"/>
            <a:ext cx="2762885" cy="1935480"/>
          </a:xfrm>
          <a:prstGeom prst="rect">
            <a:avLst/>
          </a:prstGeom>
        </p:spPr>
      </p:pic>
      <p:sp>
        <p:nvSpPr>
          <p:cNvPr id="80" name="textbox 80"/>
          <p:cNvSpPr/>
          <p:nvPr/>
        </p:nvSpPr>
        <p:spPr>
          <a:xfrm>
            <a:off x="534995" y="3275824"/>
            <a:ext cx="2150110" cy="622300"/>
          </a:xfrm>
          <a:prstGeom prst="rect">
            <a:avLst/>
          </a:prstGeom>
          <a:noFill/>
          <a:ln w="0" cap="flat">
            <a:noFill/>
            <a:prstDash val="solid"/>
            <a:miter lim="0"/>
          </a:ln>
        </p:spPr>
        <p:txBody>
          <a:bodyPr vert="horz" wrap="square" lIns="0" tIns="0" rIns="0" bIns="0"/>
          <a:p>
            <a:pPr algn="l" rtl="0" eaLnBrk="0">
              <a:lnSpc>
                <a:spcPct val="89000"/>
              </a:lnSpc>
            </a:pPr>
            <a:endParaRPr sz="100" dirty="0">
              <a:latin typeface="Arial" panose="020B0604020202020204"/>
              <a:ea typeface="Arial" panose="020B0604020202020204"/>
              <a:cs typeface="Arial" panose="020B0604020202020204"/>
            </a:endParaRPr>
          </a:p>
          <a:p>
            <a:pPr marL="26670" algn="l" rtl="0" eaLnBrk="0">
              <a:lnSpc>
                <a:spcPct val="78000"/>
              </a:lnSpc>
            </a:pPr>
            <a:r>
              <a:rPr sz="1400" b="1" kern="0" spc="-10" dirty="0">
                <a:solidFill>
                  <a:srgbClr val="231F20">
                    <a:alpha val="100000"/>
                  </a:srgbClr>
                </a:solidFill>
                <a:latin typeface="Arial" panose="020B0604020202020204"/>
                <a:ea typeface="Arial" panose="020B0604020202020204"/>
                <a:cs typeface="Arial" panose="020B0604020202020204"/>
              </a:rPr>
              <a:t>1.</a:t>
            </a:r>
            <a:r>
              <a:rPr sz="1400" b="1" kern="0" spc="90" dirty="0">
                <a:solidFill>
                  <a:srgbClr val="231F20">
                    <a:alpha val="100000"/>
                  </a:srgbClr>
                </a:solidFill>
                <a:latin typeface="Arial" panose="020B0604020202020204"/>
                <a:ea typeface="Arial" panose="020B0604020202020204"/>
                <a:cs typeface="Arial" panose="020B0604020202020204"/>
              </a:rPr>
              <a:t> </a:t>
            </a:r>
            <a:r>
              <a:rPr sz="1400" b="1" kern="0" spc="-10" dirty="0">
                <a:solidFill>
                  <a:srgbClr val="231F20">
                    <a:alpha val="100000"/>
                  </a:srgbClr>
                </a:solidFill>
                <a:latin typeface="Arial" panose="020B0604020202020204"/>
                <a:ea typeface="Arial" panose="020B0604020202020204"/>
                <a:cs typeface="Arial" panose="020B0604020202020204"/>
              </a:rPr>
              <a:t>Products Specification</a:t>
            </a:r>
            <a:endParaRPr sz="1400" dirty="0">
              <a:latin typeface="Arial" panose="020B0604020202020204"/>
              <a:ea typeface="Arial" panose="020B0604020202020204"/>
              <a:cs typeface="Arial" panose="020B0604020202020204"/>
            </a:endParaRPr>
          </a:p>
          <a:p>
            <a:pPr marL="39370" algn="l" rtl="0" eaLnBrk="0">
              <a:lnSpc>
                <a:spcPts val="1635"/>
              </a:lnSpc>
              <a:spcBef>
                <a:spcPts val="610"/>
              </a:spcBef>
            </a:pPr>
            <a:r>
              <a:rPr sz="1200" kern="0" spc="-20" dirty="0">
                <a:solidFill>
                  <a:srgbClr val="202A4D">
                    <a:alpha val="100000"/>
                  </a:srgbClr>
                </a:solidFill>
                <a:latin typeface="Arial" panose="020B0604020202020204"/>
                <a:ea typeface="Arial" panose="020B0604020202020204"/>
                <a:cs typeface="Arial" panose="020B0604020202020204"/>
              </a:rPr>
              <a:t>1.1</a:t>
            </a:r>
            <a:r>
              <a:rPr sz="1200" kern="0" spc="90" dirty="0">
                <a:solidFill>
                  <a:srgbClr val="202A4D">
                    <a:alpha val="100000"/>
                  </a:srgbClr>
                </a:solidFill>
                <a:latin typeface="Arial" panose="020B0604020202020204"/>
                <a:ea typeface="Arial" panose="020B0604020202020204"/>
                <a:cs typeface="Arial" panose="020B0604020202020204"/>
              </a:rPr>
              <a:t> </a:t>
            </a:r>
            <a:r>
              <a:rPr sz="1200" kern="0" spc="-20" dirty="0">
                <a:solidFill>
                  <a:srgbClr val="202A4D">
                    <a:alpha val="100000"/>
                  </a:srgbClr>
                </a:solidFill>
                <a:latin typeface="Arial" panose="020B0604020202020204"/>
                <a:ea typeface="Arial" panose="020B0604020202020204"/>
                <a:cs typeface="Arial" panose="020B0604020202020204"/>
              </a:rPr>
              <a:t>RF /</a:t>
            </a:r>
            <a:r>
              <a:rPr sz="1200" kern="0" spc="90" dirty="0">
                <a:solidFill>
                  <a:srgbClr val="202A4D">
                    <a:alpha val="100000"/>
                  </a:srgbClr>
                </a:solidFill>
                <a:latin typeface="Arial" panose="020B0604020202020204"/>
                <a:ea typeface="Arial" panose="020B0604020202020204"/>
                <a:cs typeface="Arial" panose="020B0604020202020204"/>
              </a:rPr>
              <a:t> </a:t>
            </a:r>
            <a:r>
              <a:rPr sz="1200" kern="0" spc="-20" dirty="0">
                <a:solidFill>
                  <a:srgbClr val="202A4D">
                    <a:alpha val="100000"/>
                  </a:srgbClr>
                </a:solidFill>
                <a:latin typeface="Arial" panose="020B0604020202020204"/>
                <a:ea typeface="Arial" panose="020B0604020202020204"/>
                <a:cs typeface="Arial" panose="020B0604020202020204"/>
              </a:rPr>
              <a:t>ELECTRICAL</a:t>
            </a:r>
            <a:endParaRPr sz="1200" dirty="0">
              <a:latin typeface="Arial" panose="020B0604020202020204"/>
              <a:ea typeface="Arial" panose="020B0604020202020204"/>
              <a:cs typeface="Arial" panose="020B0604020202020204"/>
            </a:endParaRPr>
          </a:p>
          <a:p>
            <a:pPr algn="l" rtl="0" eaLnBrk="0">
              <a:lnSpc>
                <a:spcPct val="131000"/>
              </a:lnSpc>
            </a:pPr>
            <a:endParaRPr sz="200" dirty="0">
              <a:latin typeface="Arial" panose="020B0604020202020204"/>
              <a:ea typeface="Arial" panose="020B0604020202020204"/>
              <a:cs typeface="Arial" panose="020B0604020202020204"/>
            </a:endParaRPr>
          </a:p>
          <a:p>
            <a:pPr marL="12700" algn="l" rtl="0" eaLnBrk="0">
              <a:lnSpc>
                <a:spcPts val="820"/>
              </a:lnSpc>
              <a:spcBef>
                <a:spcPts val="0"/>
              </a:spcBef>
            </a:pPr>
            <a:r>
              <a:rPr lang="en-US" altLang="zh-CN" sz="600" dirty="0">
                <a:latin typeface="Arial" panose="020B0604020202020204"/>
                <a:ea typeface="Arial" panose="020B0604020202020204"/>
                <a:cs typeface="Arial" panose="020B0604020202020204"/>
              </a:rPr>
              <a:t>Typical performance at +32V DC  +25oC, and in a 50Ω system.</a:t>
            </a:r>
            <a:endParaRPr lang="en-US" altLang="zh-CN" sz="600" dirty="0">
              <a:latin typeface="Arial" panose="020B0604020202020204"/>
              <a:ea typeface="Arial" panose="020B0604020202020204"/>
              <a:cs typeface="Arial" panose="020B0604020202020204"/>
            </a:endParaRPr>
          </a:p>
        </p:txBody>
      </p:sp>
      <p:sp>
        <p:nvSpPr>
          <p:cNvPr id="18" name="文本框 17"/>
          <p:cNvSpPr txBox="1"/>
          <p:nvPr/>
        </p:nvSpPr>
        <p:spPr>
          <a:xfrm>
            <a:off x="466725" y="6275070"/>
            <a:ext cx="3784600" cy="445770"/>
          </a:xfrm>
          <a:prstGeom prst="rect">
            <a:avLst/>
          </a:prstGeom>
          <a:noFill/>
        </p:spPr>
        <p:txBody>
          <a:bodyPr wrap="square" rtlCol="0" anchor="t">
            <a:spAutoFit/>
          </a:bodyPr>
          <a:p>
            <a:pPr marL="39370" algn="l" rtl="0" eaLnBrk="0">
              <a:lnSpc>
                <a:spcPts val="1635"/>
              </a:lnSpc>
              <a:spcBef>
                <a:spcPts val="610"/>
              </a:spcBef>
            </a:pPr>
            <a:r>
              <a:rPr sz="1200" kern="0" spc="-20" dirty="0">
                <a:solidFill>
                  <a:srgbClr val="202A4D">
                    <a:alpha val="100000"/>
                  </a:srgbClr>
                </a:solidFill>
                <a:latin typeface="Arial" panose="020B0604020202020204"/>
                <a:ea typeface="Arial" panose="020B0604020202020204"/>
                <a:cs typeface="Arial" panose="020B0604020202020204"/>
                <a:sym typeface="+mn-ea"/>
              </a:rPr>
              <a:t>1.2 </a:t>
            </a:r>
            <a:r>
              <a:rPr sz="1200" kern="0" spc="-20" dirty="0">
                <a:solidFill>
                  <a:srgbClr val="202A4D">
                    <a:alpha val="100000"/>
                  </a:srgbClr>
                </a:solidFill>
                <a:latin typeface="Arial" panose="020B0604020202020204"/>
                <a:ea typeface="Arial" panose="020B0604020202020204"/>
                <a:cs typeface="Arial" panose="020B0604020202020204"/>
              </a:rPr>
              <a:t>MECHANICAL</a:t>
            </a:r>
            <a:endParaRPr sz="1200" kern="0" spc="-20" dirty="0">
              <a:solidFill>
                <a:srgbClr val="202A4D">
                  <a:alpha val="100000"/>
                </a:srgbClr>
              </a:solidFill>
              <a:latin typeface="Arial" panose="020B0604020202020204"/>
              <a:ea typeface="Arial" panose="020B0604020202020204"/>
              <a:cs typeface="Arial" panose="020B0604020202020204"/>
            </a:endParaRPr>
          </a:p>
          <a:p>
            <a:pPr algn="l" rtl="0" eaLnBrk="0">
              <a:lnSpc>
                <a:spcPct val="131000"/>
              </a:lnSpc>
            </a:pPr>
            <a:endParaRPr sz="200" dirty="0">
              <a:latin typeface="Arial" panose="020B0604020202020204"/>
              <a:ea typeface="Arial" panose="020B0604020202020204"/>
              <a:cs typeface="Arial" panose="020B0604020202020204"/>
            </a:endParaRPr>
          </a:p>
          <a:p>
            <a:pPr marL="12700" algn="l" rtl="0" eaLnBrk="0">
              <a:lnSpc>
                <a:spcPts val="820"/>
              </a:lnSpc>
              <a:spcBef>
                <a:spcPts val="0"/>
              </a:spcBef>
            </a:pPr>
            <a:endParaRPr lang="zh-CN" altLang="en-US" sz="600" kern="0" spc="-10" dirty="0">
              <a:solidFill>
                <a:srgbClr val="231F20">
                  <a:alpha val="100000"/>
                </a:srgbClr>
              </a:solidFill>
              <a:latin typeface="Arial" panose="020B0604020202020204"/>
              <a:ea typeface="Arial" panose="020B0604020202020204"/>
              <a:cs typeface="Arial" panose="020B0604020202020204"/>
              <a:sym typeface="+mn-ea"/>
            </a:endParaRP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736" name="picture 736"/>
          <p:cNvPicPr>
            <a:picLocks noChangeAspect="1"/>
          </p:cNvPicPr>
          <p:nvPr/>
        </p:nvPicPr>
        <p:blipFill>
          <a:blip r:embed="rId1"/>
          <a:stretch>
            <a:fillRect/>
          </a:stretch>
        </p:blipFill>
        <p:spPr>
          <a:xfrm rot="21600000">
            <a:off x="192238" y="539985"/>
            <a:ext cx="7094709" cy="6596"/>
          </a:xfrm>
          <a:prstGeom prst="rect">
            <a:avLst/>
          </a:prstGeom>
        </p:spPr>
      </p:pic>
      <p:pic>
        <p:nvPicPr>
          <p:cNvPr id="670" name="picture 670"/>
          <p:cNvPicPr>
            <a:picLocks noChangeAspect="1"/>
          </p:cNvPicPr>
          <p:nvPr/>
        </p:nvPicPr>
        <p:blipFill>
          <a:blip r:embed="rId2"/>
          <a:stretch>
            <a:fillRect/>
          </a:stretch>
        </p:blipFill>
        <p:spPr>
          <a:xfrm rot="21600000">
            <a:off x="263985" y="9719952"/>
            <a:ext cx="7094709" cy="10501"/>
          </a:xfrm>
          <a:prstGeom prst="rect">
            <a:avLst/>
          </a:prstGeom>
        </p:spPr>
      </p:pic>
      <p:sp>
        <p:nvSpPr>
          <p:cNvPr id="2" name="文本框 1"/>
          <p:cNvSpPr txBox="1"/>
          <p:nvPr/>
        </p:nvSpPr>
        <p:spPr>
          <a:xfrm>
            <a:off x="577215" y="9781858"/>
            <a:ext cx="5080000" cy="275590"/>
          </a:xfrm>
          <a:prstGeom prst="rect">
            <a:avLst/>
          </a:prstGeom>
        </p:spPr>
        <p:txBody>
          <a:bodyPr>
            <a:spAutoFit/>
          </a:bodyPr>
          <a:p>
            <a:pPr algn="ctr"/>
            <a:r>
              <a:rPr lang="zh-CN" altLang="en-US" sz="1200" b="1">
                <a:solidFill>
                  <a:schemeClr val="tx1"/>
                </a:solidFill>
                <a:latin typeface="微软雅黑" panose="020B0503020204020204" charset="-122"/>
                <a:ea typeface="微软雅黑" panose="020B0503020204020204" charset="-122"/>
              </a:rPr>
              <a:t>南京市雨花区软件大道</a:t>
            </a:r>
            <a:r>
              <a:rPr lang="en-US" altLang="zh-CN" sz="1200" b="1">
                <a:solidFill>
                  <a:schemeClr val="tx1"/>
                </a:solidFill>
                <a:latin typeface="微软雅黑" panose="020B0503020204020204" charset="-122"/>
                <a:ea typeface="微软雅黑" panose="020B0503020204020204" charset="-122"/>
              </a:rPr>
              <a:t>180</a:t>
            </a:r>
            <a:r>
              <a:rPr lang="zh-CN" altLang="en-US" sz="1200" b="1">
                <a:solidFill>
                  <a:schemeClr val="tx1"/>
                </a:solidFill>
                <a:latin typeface="微软雅黑" panose="020B0503020204020204" charset="-122"/>
                <a:ea typeface="微软雅黑" panose="020B0503020204020204" charset="-122"/>
              </a:rPr>
              <a:t>号大数据产业基地</a:t>
            </a:r>
            <a:r>
              <a:rPr lang="en-US" altLang="zh-CN" sz="1200" b="1">
                <a:solidFill>
                  <a:schemeClr val="tx1"/>
                </a:solidFill>
                <a:latin typeface="微软雅黑" panose="020B0503020204020204" charset="-122"/>
                <a:ea typeface="微软雅黑" panose="020B0503020204020204" charset="-122"/>
              </a:rPr>
              <a:t>2</a:t>
            </a:r>
            <a:r>
              <a:rPr lang="zh-CN" altLang="en-US" sz="1200" b="1">
                <a:solidFill>
                  <a:schemeClr val="tx1"/>
                </a:solidFill>
                <a:latin typeface="微软雅黑" panose="020B0503020204020204" charset="-122"/>
                <a:ea typeface="微软雅黑" panose="020B0503020204020204" charset="-122"/>
              </a:rPr>
              <a:t>栋</a:t>
            </a:r>
            <a:endParaRPr lang="zh-CN" altLang="en-US" sz="1200" b="1">
              <a:solidFill>
                <a:schemeClr val="tx1"/>
              </a:solidFill>
              <a:latin typeface="微软雅黑" panose="020B0503020204020204" charset="-122"/>
              <a:ea typeface="微软雅黑" panose="020B0503020204020204" charset="-122"/>
            </a:endParaRPr>
          </a:p>
        </p:txBody>
      </p:sp>
      <p:pic>
        <p:nvPicPr>
          <p:cNvPr id="4" name="图片 3" descr="定位标志"/>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160145" y="9782175"/>
            <a:ext cx="204470" cy="204470"/>
          </a:xfrm>
          <a:prstGeom prst="rect">
            <a:avLst/>
          </a:prstGeom>
        </p:spPr>
      </p:pic>
      <p:pic>
        <p:nvPicPr>
          <p:cNvPr id="5" name="图片 4" descr="电话"/>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4900930" y="9832340"/>
            <a:ext cx="186690" cy="186690"/>
          </a:xfrm>
          <a:prstGeom prst="rect">
            <a:avLst/>
          </a:prstGeom>
        </p:spPr>
      </p:pic>
      <p:sp>
        <p:nvSpPr>
          <p:cNvPr id="6" name="文本框 5"/>
          <p:cNvSpPr txBox="1"/>
          <p:nvPr/>
        </p:nvSpPr>
        <p:spPr>
          <a:xfrm>
            <a:off x="5072380" y="9782175"/>
            <a:ext cx="1979930" cy="282575"/>
          </a:xfrm>
          <a:prstGeom prst="rect">
            <a:avLst/>
          </a:prstGeom>
        </p:spPr>
        <p:txBody>
          <a:bodyPr>
            <a:noAutofit/>
          </a:bodyPr>
          <a:p>
            <a:r>
              <a:rPr lang="en-US" altLang="zh-CN" sz="1200" b="1">
                <a:solidFill>
                  <a:schemeClr val="tx1"/>
                </a:solidFill>
                <a:latin typeface="微软雅黑" panose="020B0503020204020204" charset="-122"/>
                <a:ea typeface="微软雅黑" panose="020B0503020204020204" charset="-122"/>
              </a:rPr>
              <a:t>+86-13951873509</a:t>
            </a:r>
            <a:endParaRPr lang="en-US" altLang="zh-CN" sz="1200" b="1">
              <a:solidFill>
                <a:schemeClr val="tx1"/>
              </a:solidFill>
              <a:latin typeface="微软雅黑" panose="020B0503020204020204" charset="-122"/>
              <a:ea typeface="微软雅黑" panose="020B0503020204020204" charset="-122"/>
            </a:endParaRPr>
          </a:p>
        </p:txBody>
      </p:sp>
      <p:pic>
        <p:nvPicPr>
          <p:cNvPr id="7" name="图片 6" descr="网页"/>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1165225" y="10027920"/>
            <a:ext cx="192405" cy="192405"/>
          </a:xfrm>
          <a:prstGeom prst="rect">
            <a:avLst/>
          </a:prstGeom>
        </p:spPr>
      </p:pic>
      <p:sp>
        <p:nvSpPr>
          <p:cNvPr id="8" name="文本框 7"/>
          <p:cNvSpPr txBox="1"/>
          <p:nvPr/>
        </p:nvSpPr>
        <p:spPr>
          <a:xfrm>
            <a:off x="1342390" y="9980613"/>
            <a:ext cx="5080000" cy="275590"/>
          </a:xfrm>
          <a:prstGeom prst="rect">
            <a:avLst/>
          </a:prstGeom>
        </p:spPr>
        <p:txBody>
          <a:bodyPr>
            <a:spAutoFit/>
          </a:bodyPr>
          <a:p>
            <a:r>
              <a:rPr lang="en-US" altLang="zh-CN" sz="1200" b="1">
                <a:solidFill>
                  <a:schemeClr val="tx1"/>
                </a:solidFill>
                <a:latin typeface="微软雅黑" panose="020B0503020204020204" charset="-122"/>
                <a:ea typeface="微软雅黑" panose="020B0503020204020204" charset="-122"/>
              </a:rPr>
              <a:t>https://www.shinewave-tech.com</a:t>
            </a:r>
            <a:endParaRPr lang="en-US" altLang="zh-CN" sz="1200" b="1">
              <a:solidFill>
                <a:schemeClr val="tx1"/>
              </a:solidFill>
              <a:latin typeface="微软雅黑" panose="020B0503020204020204" charset="-122"/>
              <a:ea typeface="微软雅黑" panose="020B0503020204020204" charset="-122"/>
            </a:endParaRPr>
          </a:p>
        </p:txBody>
      </p:sp>
      <p:pic>
        <p:nvPicPr>
          <p:cNvPr id="9" name="图片 8" descr="信息"/>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4202430" y="9991090"/>
            <a:ext cx="239395" cy="239395"/>
          </a:xfrm>
          <a:prstGeom prst="rect">
            <a:avLst/>
          </a:prstGeom>
        </p:spPr>
      </p:pic>
      <p:sp>
        <p:nvSpPr>
          <p:cNvPr id="10" name="文本框 9"/>
          <p:cNvSpPr txBox="1"/>
          <p:nvPr/>
        </p:nvSpPr>
        <p:spPr>
          <a:xfrm>
            <a:off x="4426585" y="9980930"/>
            <a:ext cx="2519680" cy="282575"/>
          </a:xfrm>
          <a:prstGeom prst="rect">
            <a:avLst/>
          </a:prstGeom>
        </p:spPr>
        <p:txBody>
          <a:bodyPr>
            <a:noAutofit/>
          </a:bodyPr>
          <a:p>
            <a:pPr marL="0" indent="0">
              <a:spcBef>
                <a:spcPct val="0"/>
              </a:spcBef>
              <a:spcAft>
                <a:spcPct val="0"/>
              </a:spcAft>
            </a:pPr>
            <a:r>
              <a:rPr lang="en-US" altLang="zh-CN" sz="1200" b="1" i="0">
                <a:solidFill>
                  <a:schemeClr val="tx1"/>
                </a:solidFill>
                <a:latin typeface="微软雅黑" panose="020B0503020204020204" charset="-122"/>
                <a:ea typeface="微软雅黑" panose="020B0503020204020204" charset="-122"/>
              </a:rPr>
              <a:t>info@shinewave-tech.com</a:t>
            </a:r>
            <a:endParaRPr lang="en-US" altLang="zh-CN" sz="1200" b="1" i="0">
              <a:solidFill>
                <a:schemeClr val="tx1"/>
              </a:solidFill>
              <a:latin typeface="微软雅黑" panose="020B0503020204020204" charset="-122"/>
              <a:ea typeface="微软雅黑" panose="020B0503020204020204" charset="-122"/>
            </a:endParaRPr>
          </a:p>
        </p:txBody>
      </p:sp>
      <p:pic>
        <p:nvPicPr>
          <p:cNvPr id="13" name="图片 12" descr="SWT公司logo-透明"/>
          <p:cNvPicPr>
            <a:picLocks noChangeAspect="1"/>
          </p:cNvPicPr>
          <p:nvPr/>
        </p:nvPicPr>
        <p:blipFill>
          <a:blip r:embed="rId11"/>
          <a:stretch>
            <a:fillRect/>
          </a:stretch>
        </p:blipFill>
        <p:spPr>
          <a:xfrm>
            <a:off x="281305" y="9782175"/>
            <a:ext cx="744220" cy="434975"/>
          </a:xfrm>
          <a:prstGeom prst="rect">
            <a:avLst/>
          </a:prstGeom>
        </p:spPr>
      </p:pic>
      <p:sp>
        <p:nvSpPr>
          <p:cNvPr id="22" name="文本框 21"/>
          <p:cNvSpPr txBox="1"/>
          <p:nvPr/>
        </p:nvSpPr>
        <p:spPr>
          <a:xfrm>
            <a:off x="0" y="57150"/>
            <a:ext cx="7559675" cy="460375"/>
          </a:xfrm>
          <a:prstGeom prst="rect">
            <a:avLst/>
          </a:prstGeom>
        </p:spPr>
        <p:txBody>
          <a:bodyPr wrap="square">
            <a:spAutoFit/>
          </a:bodyPr>
          <a:p>
            <a:pPr marL="0" indent="0" algn="ctr">
              <a:lnSpc>
                <a:spcPts val="1440"/>
              </a:lnSpc>
              <a:spcBef>
                <a:spcPct val="0"/>
              </a:spcBef>
              <a:spcAft>
                <a:spcPct val="0"/>
              </a:spcAft>
            </a:pPr>
            <a:r>
              <a:rPr lang="zh-CN" altLang="en-US" sz="1600" b="1">
                <a:solidFill>
                  <a:schemeClr val="tx1"/>
                </a:solidFill>
              </a:rPr>
              <a:t>本图册为代表性规格产品，如需定制，可随时联系我司业务人员。</a:t>
            </a:r>
            <a:endParaRPr lang="zh-CN" altLang="en-US" sz="1600" b="1">
              <a:solidFill>
                <a:schemeClr val="tx1"/>
              </a:solidFill>
            </a:endParaRPr>
          </a:p>
          <a:p>
            <a:pPr marL="0" indent="0" algn="ctr">
              <a:lnSpc>
                <a:spcPts val="1440"/>
              </a:lnSpc>
              <a:spcBef>
                <a:spcPct val="0"/>
              </a:spcBef>
              <a:spcAft>
                <a:spcPct val="0"/>
              </a:spcAft>
            </a:pPr>
            <a:r>
              <a:rPr lang="en-US" altLang="zh-CN" sz="1200" b="1">
                <a:solidFill>
                  <a:srgbClr val="1F2329"/>
                </a:solidFill>
              </a:rPr>
              <a:t>This catalog features representative products. For customization, please contact our sales team.</a:t>
            </a:r>
            <a:endParaRPr lang="en-US" altLang="zh-CN" sz="1200" b="1">
              <a:solidFill>
                <a:srgbClr val="1F2329"/>
              </a:solidFill>
            </a:endParaRPr>
          </a:p>
        </p:txBody>
      </p:sp>
      <p:graphicFrame>
        <p:nvGraphicFramePr>
          <p:cNvPr id="3" name="表格 2"/>
          <p:cNvGraphicFramePr/>
          <p:nvPr/>
        </p:nvGraphicFramePr>
        <p:xfrm>
          <a:off x="446723" y="905510"/>
          <a:ext cx="6515100" cy="1416050"/>
        </p:xfrm>
        <a:graphic>
          <a:graphicData uri="http://schemas.openxmlformats.org/drawingml/2006/table">
            <a:tbl>
              <a:tblPr/>
              <a:tblGrid>
                <a:gridCol w="1942465"/>
                <a:gridCol w="1856740"/>
                <a:gridCol w="1854200"/>
                <a:gridCol w="861695"/>
              </a:tblGrid>
              <a:tr h="174625">
                <a:tc>
                  <a:txBody>
                    <a:bodyPr/>
                    <a:p>
                      <a:pPr marL="68580" indent="698500" eaLnBrk="0" fontAlgn="base">
                        <a:spcBef>
                          <a:spcPts val="300"/>
                        </a:spcBef>
                        <a:spcAft>
                          <a:spcPct val="0"/>
                        </a:spcAft>
                      </a:pPr>
                      <a:r>
                        <a:rPr lang="en-US" altLang="zh-CN" sz="1000" b="1">
                          <a:solidFill>
                            <a:schemeClr val="bg1"/>
                          </a:solidFill>
                          <a:latin typeface="Calibri" panose="020F0502020204030204"/>
                          <a:ea typeface="Calibri" panose="020F0502020204030204"/>
                        </a:rPr>
                        <a:t>P</a:t>
                      </a:r>
                      <a:r>
                        <a:rPr lang="en-US" altLang="zh-CN" sz="800" b="1">
                          <a:solidFill>
                            <a:schemeClr val="bg1"/>
                          </a:solidFill>
                          <a:latin typeface="Calibri" panose="020F0502020204030204"/>
                          <a:ea typeface="Calibri" panose="020F0502020204030204"/>
                        </a:rPr>
                        <a:t>ARAMETER</a:t>
                      </a:r>
                      <a:endParaRPr lang="en-US" altLang="zh-CN" sz="800" b="1">
                        <a:solidFill>
                          <a:schemeClr val="bg1"/>
                        </a:solidFill>
                        <a:latin typeface="Calibri" panose="020F0502020204030204"/>
                        <a:ea typeface="Calibri" panose="020F0502020204030204"/>
                      </a:endParaRPr>
                    </a:p>
                  </a:txBody>
                  <a:tcPr marL="0" marR="0" marT="0" marB="0" anchor="ctr" anchorCtr="0">
                    <a:lnL w="3175" cap="flat" cmpd="sng">
                      <a:solidFill>
                        <a:srgbClr val="000000"/>
                      </a:solidFill>
                      <a:prstDash val="solid"/>
                      <a:headEnd type="none" w="med" len="med"/>
                      <a:tailEnd type="none" w="med" len="med"/>
                    </a:lnL>
                    <a:lnR w="3175" cap="flat" cmpd="sng">
                      <a:solidFill>
                        <a:srgbClr val="000000"/>
                      </a:solidFill>
                      <a:prstDash val="solid"/>
                      <a:headEnd type="none" w="med" len="med"/>
                      <a:tailEnd type="none" w="med" len="med"/>
                    </a:lnR>
                    <a:lnT w="3175" cap="flat" cmpd="sng">
                      <a:solidFill>
                        <a:srgbClr val="000000"/>
                      </a:solidFill>
                      <a:prstDash val="solid"/>
                      <a:headEnd type="none" w="med" len="med"/>
                      <a:tailEnd type="none" w="med" len="med"/>
                    </a:lnT>
                    <a:lnB w="3175" cap="flat" cmpd="sng">
                      <a:solidFill>
                        <a:srgbClr val="000000"/>
                      </a:solidFill>
                      <a:prstDash val="solid"/>
                      <a:headEnd type="none" w="med" len="med"/>
                      <a:tailEnd type="none" w="med" len="med"/>
                    </a:lnB>
                    <a:solidFill>
                      <a:srgbClr val="21294D"/>
                    </a:solidFill>
                  </a:tcPr>
                </a:tc>
                <a:tc>
                  <a:txBody>
                    <a:bodyPr/>
                    <a:p>
                      <a:pPr marL="68580" indent="826135" eaLnBrk="0" fontAlgn="base">
                        <a:spcBef>
                          <a:spcPts val="300"/>
                        </a:spcBef>
                        <a:spcAft>
                          <a:spcPct val="0"/>
                        </a:spcAft>
                      </a:pPr>
                      <a:r>
                        <a:rPr lang="en-US" altLang="zh-CN" sz="1000" b="1">
                          <a:solidFill>
                            <a:schemeClr val="bg1"/>
                          </a:solidFill>
                          <a:latin typeface="Calibri" panose="020F0502020204030204"/>
                          <a:ea typeface="Calibri" panose="020F0502020204030204"/>
                        </a:rPr>
                        <a:t>M</a:t>
                      </a:r>
                      <a:r>
                        <a:rPr lang="en-US" altLang="zh-CN" sz="800" b="1">
                          <a:solidFill>
                            <a:schemeClr val="bg1"/>
                          </a:solidFill>
                          <a:latin typeface="Calibri" panose="020F0502020204030204"/>
                          <a:ea typeface="Calibri" panose="020F0502020204030204"/>
                        </a:rPr>
                        <a:t>IN</a:t>
                      </a:r>
                      <a:endParaRPr lang="en-US" altLang="zh-CN" sz="800" b="1">
                        <a:solidFill>
                          <a:schemeClr val="bg1"/>
                        </a:solidFill>
                        <a:latin typeface="Calibri" panose="020F0502020204030204"/>
                        <a:ea typeface="Calibri" panose="020F0502020204030204"/>
                      </a:endParaRPr>
                    </a:p>
                  </a:txBody>
                  <a:tcPr marL="0" marR="0" marT="0" marB="0" anchor="ctr" anchorCtr="0">
                    <a:lnL w="3175" cap="flat" cmpd="sng">
                      <a:solidFill>
                        <a:srgbClr val="000000"/>
                      </a:solidFill>
                      <a:prstDash val="solid"/>
                      <a:headEnd type="none" w="med" len="med"/>
                      <a:tailEnd type="none" w="med" len="med"/>
                    </a:lnL>
                    <a:lnR w="3175" cap="flat" cmpd="sng">
                      <a:solidFill>
                        <a:srgbClr val="000000"/>
                      </a:solidFill>
                      <a:prstDash val="solid"/>
                      <a:headEnd type="none" w="med" len="med"/>
                      <a:tailEnd type="none" w="med" len="med"/>
                    </a:lnR>
                    <a:lnT w="3175" cap="flat" cmpd="sng">
                      <a:solidFill>
                        <a:srgbClr val="000000"/>
                      </a:solidFill>
                      <a:prstDash val="solid"/>
                      <a:headEnd type="none" w="med" len="med"/>
                      <a:tailEnd type="none" w="med" len="med"/>
                    </a:lnT>
                    <a:lnB w="3175" cap="flat" cmpd="sng">
                      <a:solidFill>
                        <a:srgbClr val="000000"/>
                      </a:solidFill>
                      <a:prstDash val="solid"/>
                      <a:headEnd type="none" w="med" len="med"/>
                      <a:tailEnd type="none" w="med" len="med"/>
                    </a:lnB>
                    <a:solidFill>
                      <a:srgbClr val="21294D"/>
                    </a:solidFill>
                  </a:tcPr>
                </a:tc>
                <a:tc>
                  <a:txBody>
                    <a:bodyPr/>
                    <a:p>
                      <a:pPr marL="68580" indent="814705" eaLnBrk="0" fontAlgn="base">
                        <a:spcBef>
                          <a:spcPts val="300"/>
                        </a:spcBef>
                        <a:spcAft>
                          <a:spcPct val="0"/>
                        </a:spcAft>
                      </a:pPr>
                      <a:r>
                        <a:rPr lang="en-US" altLang="zh-CN" sz="1000" b="1">
                          <a:solidFill>
                            <a:schemeClr val="bg1"/>
                          </a:solidFill>
                          <a:latin typeface="Calibri" panose="020F0502020204030204"/>
                          <a:ea typeface="Calibri" panose="020F0502020204030204"/>
                        </a:rPr>
                        <a:t>M</a:t>
                      </a:r>
                      <a:r>
                        <a:rPr lang="en-US" altLang="zh-CN" sz="800" b="1">
                          <a:solidFill>
                            <a:schemeClr val="bg1"/>
                          </a:solidFill>
                          <a:latin typeface="Calibri" panose="020F0502020204030204"/>
                          <a:ea typeface="Calibri" panose="020F0502020204030204"/>
                        </a:rPr>
                        <a:t>AX</a:t>
                      </a:r>
                      <a:endParaRPr lang="en-US" altLang="zh-CN" sz="800" b="1">
                        <a:solidFill>
                          <a:schemeClr val="bg1"/>
                        </a:solidFill>
                        <a:latin typeface="Calibri" panose="020F0502020204030204"/>
                        <a:ea typeface="Calibri" panose="020F0502020204030204"/>
                      </a:endParaRPr>
                    </a:p>
                  </a:txBody>
                  <a:tcPr marL="0" marR="0" marT="0" marB="0" anchor="ctr" anchorCtr="0">
                    <a:lnL w="3175" cap="flat" cmpd="sng">
                      <a:solidFill>
                        <a:srgbClr val="000000"/>
                      </a:solidFill>
                      <a:prstDash val="solid"/>
                      <a:headEnd type="none" w="med" len="med"/>
                      <a:tailEnd type="none" w="med" len="med"/>
                    </a:lnL>
                    <a:lnR w="3175" cap="flat" cmpd="sng">
                      <a:solidFill>
                        <a:srgbClr val="000000"/>
                      </a:solidFill>
                      <a:prstDash val="solid"/>
                      <a:headEnd type="none" w="med" len="med"/>
                      <a:tailEnd type="none" w="med" len="med"/>
                    </a:lnR>
                    <a:lnT w="3175" cap="flat" cmpd="sng">
                      <a:solidFill>
                        <a:srgbClr val="000000"/>
                      </a:solidFill>
                      <a:prstDash val="solid"/>
                      <a:headEnd type="none" w="med" len="med"/>
                      <a:tailEnd type="none" w="med" len="med"/>
                    </a:lnT>
                    <a:lnB w="3175" cap="flat" cmpd="sng">
                      <a:solidFill>
                        <a:srgbClr val="000000"/>
                      </a:solidFill>
                      <a:prstDash val="solid"/>
                      <a:headEnd type="none" w="med" len="med"/>
                      <a:tailEnd type="none" w="med" len="med"/>
                    </a:lnB>
                    <a:solidFill>
                      <a:srgbClr val="21294D"/>
                    </a:solidFill>
                  </a:tcPr>
                </a:tc>
                <a:tc>
                  <a:txBody>
                    <a:bodyPr/>
                    <a:p>
                      <a:pPr marL="68580" indent="323215" eaLnBrk="0" fontAlgn="base">
                        <a:spcBef>
                          <a:spcPts val="200"/>
                        </a:spcBef>
                        <a:spcAft>
                          <a:spcPct val="0"/>
                        </a:spcAft>
                      </a:pPr>
                      <a:r>
                        <a:rPr lang="en-US" altLang="zh-CN" sz="1000" b="1">
                          <a:solidFill>
                            <a:schemeClr val="bg1"/>
                          </a:solidFill>
                          <a:latin typeface="Calibri" panose="020F0502020204030204"/>
                          <a:ea typeface="Calibri" panose="020F0502020204030204"/>
                        </a:rPr>
                        <a:t>U</a:t>
                      </a:r>
                      <a:r>
                        <a:rPr lang="en-US" altLang="zh-CN" sz="800" b="1">
                          <a:solidFill>
                            <a:schemeClr val="bg1"/>
                          </a:solidFill>
                          <a:latin typeface="Calibri" panose="020F0502020204030204"/>
                          <a:ea typeface="Calibri" panose="020F0502020204030204"/>
                        </a:rPr>
                        <a:t>NIT</a:t>
                      </a:r>
                      <a:endParaRPr lang="en-US" altLang="zh-CN" sz="800" b="1">
                        <a:solidFill>
                          <a:schemeClr val="bg1"/>
                        </a:solidFill>
                        <a:latin typeface="Calibri" panose="020F0502020204030204"/>
                        <a:ea typeface="Calibri" panose="020F0502020204030204"/>
                      </a:endParaRPr>
                    </a:p>
                  </a:txBody>
                  <a:tcPr marL="0" marR="0" marT="0" marB="0" anchor="ctr" anchorCtr="0">
                    <a:lnL w="3175" cap="flat" cmpd="sng">
                      <a:solidFill>
                        <a:srgbClr val="000000"/>
                      </a:solidFill>
                      <a:prstDash val="solid"/>
                      <a:headEnd type="none" w="med" len="med"/>
                      <a:tailEnd type="none" w="med" len="med"/>
                    </a:lnL>
                    <a:lnR w="3175" cap="flat" cmpd="sng">
                      <a:solidFill>
                        <a:srgbClr val="000000"/>
                      </a:solidFill>
                      <a:prstDash val="solid"/>
                      <a:headEnd type="none" w="med" len="med"/>
                      <a:tailEnd type="none" w="med" len="med"/>
                    </a:lnR>
                    <a:lnT w="3175" cap="flat" cmpd="sng">
                      <a:solidFill>
                        <a:srgbClr val="000000"/>
                      </a:solidFill>
                      <a:prstDash val="solid"/>
                      <a:headEnd type="none" w="med" len="med"/>
                      <a:tailEnd type="none" w="med" len="med"/>
                    </a:lnT>
                    <a:lnB w="3175" cap="flat" cmpd="sng">
                      <a:solidFill>
                        <a:srgbClr val="000000"/>
                      </a:solidFill>
                      <a:prstDash val="solid"/>
                      <a:headEnd type="none" w="med" len="med"/>
                      <a:tailEnd type="none" w="med" len="med"/>
                    </a:lnB>
                    <a:solidFill>
                      <a:srgbClr val="21294D"/>
                    </a:solidFill>
                  </a:tcPr>
                </a:tc>
              </a:tr>
              <a:tr h="175895">
                <a:tc>
                  <a:txBody>
                    <a:bodyPr/>
                    <a:p>
                      <a:pPr marL="68580" indent="78740" eaLnBrk="0" fontAlgn="base">
                        <a:lnSpc>
                          <a:spcPts val="1245"/>
                        </a:lnSpc>
                        <a:spcBef>
                          <a:spcPct val="0"/>
                        </a:spcBef>
                        <a:spcAft>
                          <a:spcPct val="0"/>
                        </a:spcAft>
                      </a:pPr>
                      <a:r>
                        <a:rPr lang="en-US" altLang="zh-CN" sz="1000">
                          <a:solidFill>
                            <a:srgbClr val="000000"/>
                          </a:solidFill>
                          <a:latin typeface="Calibri" panose="020F0502020204030204"/>
                          <a:ea typeface="Calibri" panose="020F0502020204030204"/>
                        </a:rPr>
                        <a:t>Operating</a:t>
                      </a:r>
                      <a:r>
                        <a:rPr lang="en-US" altLang="zh-CN" sz="1000">
                          <a:solidFill>
                            <a:srgbClr val="000000"/>
                          </a:solidFill>
                          <a:latin typeface="Calibri" panose="020F0502020204030204"/>
                          <a:ea typeface="Calibri" panose="020F0502020204030204"/>
                        </a:rPr>
                        <a:t> </a:t>
                      </a:r>
                      <a:r>
                        <a:rPr lang="en-US" altLang="zh-CN" sz="1000">
                          <a:solidFill>
                            <a:srgbClr val="000000"/>
                          </a:solidFill>
                          <a:latin typeface="Calibri" panose="020F0502020204030204"/>
                          <a:ea typeface="Calibri" panose="020F0502020204030204"/>
                        </a:rPr>
                        <a:t>Temp.</a:t>
                      </a:r>
                      <a:r>
                        <a:rPr lang="en-US" altLang="zh-CN" sz="1000">
                          <a:solidFill>
                            <a:srgbClr val="000000"/>
                          </a:solidFill>
                          <a:latin typeface="Calibri" panose="020F0502020204030204"/>
                          <a:ea typeface="Calibri" panose="020F0502020204030204"/>
                        </a:rPr>
                        <a:t> </a:t>
                      </a:r>
                      <a:r>
                        <a:rPr lang="en-US" altLang="zh-CN" sz="1000">
                          <a:solidFill>
                            <a:srgbClr val="000000"/>
                          </a:solidFill>
                          <a:latin typeface="Calibri" panose="020F0502020204030204"/>
                          <a:ea typeface="Calibri" panose="020F0502020204030204"/>
                        </a:rPr>
                        <a:t>(Housing</a:t>
                      </a:r>
                      <a:r>
                        <a:rPr lang="en-US" altLang="zh-CN" sz="1000">
                          <a:solidFill>
                            <a:srgbClr val="000000"/>
                          </a:solidFill>
                          <a:latin typeface="Calibri" panose="020F0502020204030204"/>
                          <a:ea typeface="Calibri" panose="020F0502020204030204"/>
                        </a:rPr>
                        <a:t> </a:t>
                      </a:r>
                      <a:r>
                        <a:rPr lang="en-US" altLang="zh-CN" sz="1000">
                          <a:solidFill>
                            <a:srgbClr val="000000"/>
                          </a:solidFill>
                          <a:latin typeface="Calibri" panose="020F0502020204030204"/>
                          <a:ea typeface="Calibri" panose="020F0502020204030204"/>
                        </a:rPr>
                        <a:t>Temp.)</a:t>
                      </a:r>
                      <a:endParaRPr lang="en-US" altLang="zh-CN" sz="1000">
                        <a:solidFill>
                          <a:srgbClr val="000000"/>
                        </a:solidFill>
                        <a:latin typeface="Calibri" panose="020F0502020204030204"/>
                        <a:ea typeface="Calibri" panose="020F0502020204030204"/>
                      </a:endParaRPr>
                    </a:p>
                  </a:txBody>
                  <a:tcPr marL="0" marR="0" marT="0" marB="0" anchor="ctr" anchorCtr="0">
                    <a:lnL w="3175" cap="flat" cmpd="sng">
                      <a:solidFill>
                        <a:srgbClr val="000000"/>
                      </a:solidFill>
                      <a:prstDash val="solid"/>
                      <a:headEnd type="none" w="med" len="med"/>
                      <a:tailEnd type="none" w="med" len="med"/>
                    </a:lnL>
                    <a:lnR w="3175" cap="flat" cmpd="sng">
                      <a:solidFill>
                        <a:srgbClr val="000000"/>
                      </a:solidFill>
                      <a:prstDash val="solid"/>
                      <a:headEnd type="none" w="med" len="med"/>
                      <a:tailEnd type="none" w="med" len="med"/>
                    </a:lnR>
                    <a:lnT w="3175" cap="flat" cmpd="sng">
                      <a:solidFill>
                        <a:srgbClr val="000000"/>
                      </a:solidFill>
                      <a:prstDash val="solid"/>
                      <a:headEnd type="none" w="med" len="med"/>
                      <a:tailEnd type="none" w="med" len="med"/>
                    </a:lnT>
                    <a:lnB w="3175" cap="flat" cmpd="sng">
                      <a:solidFill>
                        <a:srgbClr val="000000"/>
                      </a:solidFill>
                      <a:prstDash val="solid"/>
                      <a:headEnd type="none" w="med" len="med"/>
                      <a:tailEnd type="none" w="med" len="med"/>
                    </a:lnB>
                    <a:solidFill>
                      <a:srgbClr val="F2F3F4"/>
                    </a:solidFill>
                  </a:tcPr>
                </a:tc>
                <a:tc>
                  <a:txBody>
                    <a:bodyPr/>
                    <a:p>
                      <a:pPr marL="68580" indent="840105" eaLnBrk="0" fontAlgn="base">
                        <a:spcBef>
                          <a:spcPts val="300"/>
                        </a:spcBef>
                        <a:spcAft>
                          <a:spcPct val="0"/>
                        </a:spcAft>
                      </a:pPr>
                      <a:r>
                        <a:rPr lang="en-US" altLang="zh-CN" sz="1000">
                          <a:solidFill>
                            <a:srgbClr val="000000"/>
                          </a:solidFill>
                          <a:latin typeface="Calibri" panose="020F0502020204030204"/>
                          <a:ea typeface="Calibri" panose="020F0502020204030204"/>
                        </a:rPr>
                        <a:t>-</a:t>
                      </a:r>
                      <a:r>
                        <a:rPr lang="en-US" altLang="zh-CN" sz="1000">
                          <a:solidFill>
                            <a:srgbClr val="000000"/>
                          </a:solidFill>
                          <a:latin typeface="Calibri" panose="020F0502020204030204"/>
                          <a:ea typeface="宋体" panose="02010600030101010101" pitchFamily="2" charset="-122"/>
                        </a:rPr>
                        <a:t>10</a:t>
                      </a:r>
                      <a:endParaRPr lang="en-US" altLang="zh-CN" sz="1000">
                        <a:solidFill>
                          <a:srgbClr val="000000"/>
                        </a:solidFill>
                        <a:latin typeface="Calibri" panose="020F0502020204030204"/>
                        <a:ea typeface="宋体" panose="02010600030101010101" pitchFamily="2" charset="-122"/>
                      </a:endParaRPr>
                    </a:p>
                  </a:txBody>
                  <a:tcPr marL="0" marR="0" marT="0" marB="0" anchor="ctr" anchorCtr="0">
                    <a:lnL w="3175" cap="flat" cmpd="sng">
                      <a:solidFill>
                        <a:srgbClr val="000000"/>
                      </a:solidFill>
                      <a:prstDash val="solid"/>
                      <a:headEnd type="none" w="med" len="med"/>
                      <a:tailEnd type="none" w="med" len="med"/>
                    </a:lnL>
                    <a:lnR w="3175" cap="flat" cmpd="sng">
                      <a:solidFill>
                        <a:srgbClr val="000000"/>
                      </a:solidFill>
                      <a:prstDash val="solid"/>
                      <a:headEnd type="none" w="med" len="med"/>
                      <a:tailEnd type="none" w="med" len="med"/>
                    </a:lnR>
                    <a:lnT w="3175" cap="flat" cmpd="sng">
                      <a:solidFill>
                        <a:srgbClr val="000000"/>
                      </a:solidFill>
                      <a:prstDash val="solid"/>
                      <a:headEnd type="none" w="med" len="med"/>
                      <a:tailEnd type="none" w="med" len="med"/>
                    </a:lnT>
                    <a:lnB w="3175" cap="flat" cmpd="sng">
                      <a:solidFill>
                        <a:srgbClr val="000000"/>
                      </a:solidFill>
                      <a:prstDash val="solid"/>
                      <a:headEnd type="none" w="med" len="med"/>
                      <a:tailEnd type="none" w="med" len="med"/>
                    </a:lnB>
                    <a:solidFill>
                      <a:srgbClr val="F2F3F4"/>
                    </a:solidFill>
                  </a:tcPr>
                </a:tc>
                <a:tc>
                  <a:txBody>
                    <a:bodyPr/>
                    <a:p>
                      <a:pPr marL="68580" indent="826770" eaLnBrk="0" fontAlgn="base">
                        <a:lnSpc>
                          <a:spcPts val="1245"/>
                        </a:lnSpc>
                        <a:spcBef>
                          <a:spcPct val="0"/>
                        </a:spcBef>
                        <a:spcAft>
                          <a:spcPct val="0"/>
                        </a:spcAft>
                      </a:pPr>
                      <a:r>
                        <a:rPr lang="en-US" altLang="zh-CN" sz="1000">
                          <a:solidFill>
                            <a:srgbClr val="000000"/>
                          </a:solidFill>
                          <a:latin typeface="Calibri" panose="020F0502020204030204"/>
                          <a:ea typeface="Calibri" panose="020F0502020204030204"/>
                        </a:rPr>
                        <a:t>+</a:t>
                      </a:r>
                      <a:r>
                        <a:rPr lang="en-US" altLang="zh-CN" sz="1000">
                          <a:solidFill>
                            <a:srgbClr val="000000"/>
                          </a:solidFill>
                          <a:latin typeface="Calibri" panose="020F0502020204030204"/>
                          <a:ea typeface="宋体" panose="02010600030101010101" pitchFamily="2" charset="-122"/>
                        </a:rPr>
                        <a:t>55</a:t>
                      </a:r>
                      <a:endParaRPr lang="en-US" altLang="zh-CN" sz="1000">
                        <a:solidFill>
                          <a:srgbClr val="000000"/>
                        </a:solidFill>
                        <a:latin typeface="Calibri" panose="020F0502020204030204"/>
                        <a:ea typeface="宋体" panose="02010600030101010101" pitchFamily="2" charset="-122"/>
                      </a:endParaRPr>
                    </a:p>
                  </a:txBody>
                  <a:tcPr marL="0" marR="0" marT="0" marB="0" anchor="ctr" anchorCtr="0">
                    <a:lnL w="3175" cap="flat" cmpd="sng">
                      <a:solidFill>
                        <a:srgbClr val="000000"/>
                      </a:solidFill>
                      <a:prstDash val="solid"/>
                      <a:headEnd type="none" w="med" len="med"/>
                      <a:tailEnd type="none" w="med" len="med"/>
                    </a:lnL>
                    <a:lnR w="3175" cap="flat" cmpd="sng">
                      <a:solidFill>
                        <a:srgbClr val="000000"/>
                      </a:solidFill>
                      <a:prstDash val="solid"/>
                      <a:headEnd type="none" w="med" len="med"/>
                      <a:tailEnd type="none" w="med" len="med"/>
                    </a:lnR>
                    <a:lnT w="3175" cap="flat" cmpd="sng">
                      <a:solidFill>
                        <a:srgbClr val="000000"/>
                      </a:solidFill>
                      <a:prstDash val="solid"/>
                      <a:headEnd type="none" w="med" len="med"/>
                      <a:tailEnd type="none" w="med" len="med"/>
                    </a:lnT>
                    <a:lnB w="3175" cap="flat" cmpd="sng">
                      <a:solidFill>
                        <a:srgbClr val="000000"/>
                      </a:solidFill>
                      <a:prstDash val="solid"/>
                      <a:headEnd type="none" w="med" len="med"/>
                      <a:tailEnd type="none" w="med" len="med"/>
                    </a:lnB>
                    <a:solidFill>
                      <a:srgbClr val="F2F3F4"/>
                    </a:solidFill>
                  </a:tcPr>
                </a:tc>
                <a:tc>
                  <a:txBody>
                    <a:bodyPr/>
                    <a:p>
                      <a:pPr marL="68580" indent="0" algn="ctr" eaLnBrk="0" fontAlgn="base">
                        <a:spcBef>
                          <a:spcPts val="200"/>
                        </a:spcBef>
                        <a:spcAft>
                          <a:spcPct val="0"/>
                        </a:spcAft>
                      </a:pPr>
                      <a:r>
                        <a:rPr lang="en-US" altLang="zh-CN" sz="1000">
                          <a:solidFill>
                            <a:srgbClr val="000000"/>
                          </a:solidFill>
                          <a:latin typeface="Calibri" panose="020F0502020204030204"/>
                          <a:ea typeface="Calibri" panose="020F0502020204030204"/>
                        </a:rPr>
                        <a:t>°C</a:t>
                      </a:r>
                      <a:endParaRPr lang="en-US" altLang="zh-CN" sz="1000">
                        <a:solidFill>
                          <a:srgbClr val="000000"/>
                        </a:solidFill>
                        <a:latin typeface="Calibri" panose="020F0502020204030204"/>
                        <a:ea typeface="Calibri" panose="020F0502020204030204"/>
                      </a:endParaRPr>
                    </a:p>
                  </a:txBody>
                  <a:tcPr marL="0" marR="0" marT="0" marB="0" anchor="ctr" anchorCtr="0">
                    <a:lnL w="3175" cap="flat" cmpd="sng">
                      <a:solidFill>
                        <a:srgbClr val="000000"/>
                      </a:solidFill>
                      <a:prstDash val="solid"/>
                      <a:headEnd type="none" w="med" len="med"/>
                      <a:tailEnd type="none" w="med" len="med"/>
                    </a:lnL>
                    <a:lnR w="3175" cap="flat" cmpd="sng">
                      <a:solidFill>
                        <a:srgbClr val="000000"/>
                      </a:solidFill>
                      <a:prstDash val="solid"/>
                      <a:headEnd type="none" w="med" len="med"/>
                      <a:tailEnd type="none" w="med" len="med"/>
                    </a:lnR>
                    <a:lnT w="3175" cap="flat" cmpd="sng">
                      <a:solidFill>
                        <a:srgbClr val="000000"/>
                      </a:solidFill>
                      <a:prstDash val="solid"/>
                      <a:headEnd type="none" w="med" len="med"/>
                      <a:tailEnd type="none" w="med" len="med"/>
                    </a:lnT>
                    <a:lnB w="3175" cap="flat" cmpd="sng">
                      <a:solidFill>
                        <a:srgbClr val="000000"/>
                      </a:solidFill>
                      <a:prstDash val="solid"/>
                      <a:headEnd type="none" w="med" len="med"/>
                      <a:tailEnd type="none" w="med" len="med"/>
                    </a:lnB>
                    <a:solidFill>
                      <a:srgbClr val="F2F3F4"/>
                    </a:solidFill>
                  </a:tcPr>
                </a:tc>
              </a:tr>
              <a:tr h="176530">
                <a:tc>
                  <a:txBody>
                    <a:bodyPr/>
                    <a:p>
                      <a:pPr marL="68580" indent="83185" eaLnBrk="0" fontAlgn="base">
                        <a:lnSpc>
                          <a:spcPts val="1250"/>
                        </a:lnSpc>
                        <a:spcBef>
                          <a:spcPct val="0"/>
                        </a:spcBef>
                        <a:spcAft>
                          <a:spcPct val="0"/>
                        </a:spcAft>
                      </a:pPr>
                      <a:r>
                        <a:rPr lang="en-US" altLang="zh-CN" sz="1000">
                          <a:solidFill>
                            <a:srgbClr val="000000"/>
                          </a:solidFill>
                          <a:latin typeface="Calibri" panose="020F0502020204030204"/>
                          <a:ea typeface="Calibri" panose="020F0502020204030204"/>
                        </a:rPr>
                        <a:t>Humidity</a:t>
                      </a:r>
                      <a:r>
                        <a:rPr lang="en-US" altLang="zh-CN" sz="1000">
                          <a:solidFill>
                            <a:srgbClr val="000000"/>
                          </a:solidFill>
                          <a:latin typeface="Calibri" panose="020F0502020204030204"/>
                          <a:ea typeface="Calibri" panose="020F0502020204030204"/>
                        </a:rPr>
                        <a:t> </a:t>
                      </a:r>
                      <a:r>
                        <a:rPr lang="en-US" altLang="zh-CN" sz="1000">
                          <a:solidFill>
                            <a:srgbClr val="000000"/>
                          </a:solidFill>
                          <a:latin typeface="Calibri" panose="020F0502020204030204"/>
                          <a:ea typeface="Calibri" panose="020F0502020204030204"/>
                        </a:rPr>
                        <a:t>Range</a:t>
                      </a:r>
                      <a:endParaRPr lang="en-US" altLang="zh-CN" sz="1000">
                        <a:solidFill>
                          <a:srgbClr val="000000"/>
                        </a:solidFill>
                        <a:latin typeface="Calibri" panose="020F0502020204030204"/>
                        <a:ea typeface="Calibri" panose="020F0502020204030204"/>
                      </a:endParaRPr>
                    </a:p>
                  </a:txBody>
                  <a:tcPr marL="0" marR="0" marT="0" marB="0" anchor="ctr" anchorCtr="0">
                    <a:lnL w="3175" cap="flat" cmpd="sng">
                      <a:solidFill>
                        <a:srgbClr val="000000"/>
                      </a:solidFill>
                      <a:prstDash val="solid"/>
                      <a:headEnd type="none" w="med" len="med"/>
                      <a:tailEnd type="none" w="med" len="med"/>
                    </a:lnL>
                    <a:lnR w="3175" cap="flat" cmpd="sng">
                      <a:solidFill>
                        <a:srgbClr val="000000"/>
                      </a:solidFill>
                      <a:prstDash val="solid"/>
                      <a:headEnd type="none" w="med" len="med"/>
                      <a:tailEnd type="none" w="med" len="med"/>
                    </a:lnR>
                    <a:lnT w="3175" cap="flat" cmpd="sng">
                      <a:solidFill>
                        <a:srgbClr val="000000"/>
                      </a:solidFill>
                      <a:prstDash val="solid"/>
                      <a:headEnd type="none" w="med" len="med"/>
                      <a:tailEnd type="none" w="med" len="med"/>
                    </a:lnT>
                    <a:lnB w="3175" cap="flat" cmpd="sng">
                      <a:solidFill>
                        <a:srgbClr val="000000"/>
                      </a:solidFill>
                      <a:prstDash val="solid"/>
                      <a:headEnd type="none" w="med" len="med"/>
                      <a:tailEnd type="none" w="med" len="med"/>
                    </a:lnB>
                    <a:solidFill>
                      <a:srgbClr val="D1D2D4"/>
                    </a:solidFill>
                  </a:tcPr>
                </a:tc>
                <a:tc gridSpan="2">
                  <a:txBody>
                    <a:bodyPr/>
                    <a:p>
                      <a:pPr marL="68580" indent="0" algn="ctr" eaLnBrk="0" fontAlgn="base">
                        <a:spcBef>
                          <a:spcPts val="300"/>
                        </a:spcBef>
                        <a:spcAft>
                          <a:spcPct val="0"/>
                        </a:spcAft>
                      </a:pPr>
                      <a:r>
                        <a:rPr lang="en-US" altLang="zh-CN" sz="1000">
                          <a:solidFill>
                            <a:srgbClr val="000000"/>
                          </a:solidFill>
                          <a:latin typeface="Calibri" panose="020F0502020204030204"/>
                          <a:ea typeface="Calibri" panose="020F0502020204030204"/>
                        </a:rPr>
                        <a:t>0-95</a:t>
                      </a:r>
                      <a:endParaRPr lang="en-US" altLang="zh-CN" sz="1000">
                        <a:solidFill>
                          <a:srgbClr val="000000"/>
                        </a:solidFill>
                        <a:latin typeface="Calibri" panose="020F0502020204030204"/>
                        <a:ea typeface="Calibri" panose="020F0502020204030204"/>
                      </a:endParaRPr>
                    </a:p>
                  </a:txBody>
                  <a:tcPr marL="0" marR="0" marT="0" marB="0" anchor="ctr" anchorCtr="0">
                    <a:lnL w="3175" cap="flat" cmpd="sng">
                      <a:solidFill>
                        <a:srgbClr val="000000"/>
                      </a:solidFill>
                      <a:prstDash val="solid"/>
                      <a:headEnd type="none" w="med" len="med"/>
                      <a:tailEnd type="none" w="med" len="med"/>
                    </a:lnL>
                    <a:lnR w="3175" cap="flat" cmpd="sng">
                      <a:solidFill>
                        <a:srgbClr val="000000"/>
                      </a:solidFill>
                      <a:prstDash val="solid"/>
                      <a:headEnd type="none" w="med" len="med"/>
                      <a:tailEnd type="none" w="med" len="med"/>
                    </a:lnR>
                    <a:lnT w="3175" cap="flat" cmpd="sng">
                      <a:solidFill>
                        <a:srgbClr val="000000"/>
                      </a:solidFill>
                      <a:prstDash val="solid"/>
                      <a:headEnd type="none" w="med" len="med"/>
                      <a:tailEnd type="none" w="med" len="med"/>
                    </a:lnT>
                    <a:lnB w="3175" cap="flat" cmpd="sng">
                      <a:solidFill>
                        <a:srgbClr val="000000"/>
                      </a:solidFill>
                      <a:prstDash val="solid"/>
                      <a:headEnd type="none" w="med" len="med"/>
                      <a:tailEnd type="none" w="med" len="med"/>
                    </a:lnB>
                    <a:solidFill>
                      <a:srgbClr val="D1D2D4"/>
                    </a:solidFill>
                  </a:tcPr>
                </a:tc>
                <a:tc hMerge="1">
                  <a:tcPr>
                    <a:lnR w="3175" cap="flat" cmpd="sng">
                      <a:solidFill>
                        <a:srgbClr val="000000"/>
                      </a:solidFill>
                      <a:prstDash val="solid"/>
                      <a:headEnd type="none" w="med" len="med"/>
                      <a:tailEnd type="none" w="med" len="med"/>
                    </a:lnR>
                    <a:lnT w="3175" cap="flat" cmpd="sng">
                      <a:solidFill>
                        <a:srgbClr val="000000"/>
                      </a:solidFill>
                      <a:prstDash val="solid"/>
                      <a:headEnd type="none" w="med" len="med"/>
                      <a:tailEnd type="none" w="med" len="med"/>
                    </a:lnT>
                    <a:lnB w="3175" cap="flat" cmpd="sng">
                      <a:solidFill>
                        <a:srgbClr val="000000"/>
                      </a:solidFill>
                      <a:prstDash val="solid"/>
                      <a:headEnd type="none" w="med" len="med"/>
                      <a:tailEnd type="none" w="med" len="med"/>
                    </a:lnB>
                  </a:tcPr>
                </a:tc>
                <a:tc>
                  <a:txBody>
                    <a:bodyPr/>
                    <a:p>
                      <a:pPr marL="68580" indent="0" algn="ctr" eaLnBrk="0" fontAlgn="base">
                        <a:lnSpc>
                          <a:spcPts val="1250"/>
                        </a:lnSpc>
                        <a:spcBef>
                          <a:spcPct val="0"/>
                        </a:spcBef>
                        <a:spcAft>
                          <a:spcPct val="0"/>
                        </a:spcAft>
                      </a:pPr>
                      <a:r>
                        <a:rPr lang="en-US" altLang="zh-CN" sz="1000">
                          <a:solidFill>
                            <a:srgbClr val="000000"/>
                          </a:solidFill>
                          <a:latin typeface="Calibri" panose="020F0502020204030204"/>
                          <a:ea typeface="Calibri" panose="020F0502020204030204"/>
                        </a:rPr>
                        <a:t>%</a:t>
                      </a:r>
                      <a:endParaRPr lang="en-US" altLang="zh-CN" sz="1000">
                        <a:solidFill>
                          <a:srgbClr val="000000"/>
                        </a:solidFill>
                        <a:latin typeface="Calibri" panose="020F0502020204030204"/>
                        <a:ea typeface="Calibri" panose="020F0502020204030204"/>
                      </a:endParaRPr>
                    </a:p>
                  </a:txBody>
                  <a:tcPr marL="0" marR="0" marT="0" marB="0" anchor="ctr" anchorCtr="0">
                    <a:lnL w="3175" cap="flat" cmpd="sng">
                      <a:solidFill>
                        <a:srgbClr val="000000"/>
                      </a:solidFill>
                      <a:prstDash val="solid"/>
                      <a:headEnd type="none" w="med" len="med"/>
                      <a:tailEnd type="none" w="med" len="med"/>
                    </a:lnL>
                    <a:lnR w="3175" cap="flat" cmpd="sng">
                      <a:solidFill>
                        <a:srgbClr val="000000"/>
                      </a:solidFill>
                      <a:prstDash val="solid"/>
                      <a:headEnd type="none" w="med" len="med"/>
                      <a:tailEnd type="none" w="med" len="med"/>
                    </a:lnR>
                    <a:lnT w="3175" cap="flat" cmpd="sng">
                      <a:solidFill>
                        <a:srgbClr val="000000"/>
                      </a:solidFill>
                      <a:prstDash val="solid"/>
                      <a:headEnd type="none" w="med" len="med"/>
                      <a:tailEnd type="none" w="med" len="med"/>
                    </a:lnT>
                    <a:lnB w="3175" cap="flat" cmpd="sng">
                      <a:solidFill>
                        <a:srgbClr val="000000"/>
                      </a:solidFill>
                      <a:prstDash val="solid"/>
                      <a:headEnd type="none" w="med" len="med"/>
                      <a:tailEnd type="none" w="med" len="med"/>
                    </a:lnB>
                    <a:solidFill>
                      <a:srgbClr val="D1D2D4"/>
                    </a:solidFill>
                  </a:tcPr>
                </a:tc>
              </a:tr>
              <a:tr h="177800">
                <a:tc>
                  <a:txBody>
                    <a:bodyPr/>
                    <a:p>
                      <a:pPr marL="68580" indent="83185" eaLnBrk="0" fontAlgn="base">
                        <a:lnSpc>
                          <a:spcPts val="1250"/>
                        </a:lnSpc>
                        <a:spcBef>
                          <a:spcPct val="0"/>
                        </a:spcBef>
                        <a:spcAft>
                          <a:spcPct val="0"/>
                        </a:spcAft>
                      </a:pPr>
                      <a:r>
                        <a:rPr lang="en-US" altLang="zh-CN" sz="1000">
                          <a:solidFill>
                            <a:srgbClr val="000000"/>
                          </a:solidFill>
                          <a:latin typeface="Calibri" panose="020F0502020204030204"/>
                          <a:ea typeface="Calibri" panose="020F0502020204030204"/>
                        </a:rPr>
                        <a:t>LED</a:t>
                      </a:r>
                      <a:r>
                        <a:rPr lang="en-US" altLang="zh-CN" sz="1100">
                          <a:solidFill>
                            <a:srgbClr val="000000"/>
                          </a:solidFill>
                          <a:latin typeface="Arial" panose="020B0604020202020204"/>
                          <a:ea typeface="Arial" panose="020B0604020202020204"/>
                        </a:rPr>
                        <a:t> </a:t>
                      </a:r>
                      <a:r>
                        <a:rPr lang="en-US" altLang="zh-CN" sz="1000">
                          <a:solidFill>
                            <a:srgbClr val="000000"/>
                          </a:solidFill>
                          <a:latin typeface="Calibri" panose="020F0502020204030204"/>
                          <a:ea typeface="Calibri" panose="020F0502020204030204"/>
                        </a:rPr>
                        <a:t>Monitoring</a:t>
                      </a:r>
                      <a:endParaRPr lang="en-US" altLang="zh-CN" sz="1000">
                        <a:solidFill>
                          <a:srgbClr val="000000"/>
                        </a:solidFill>
                        <a:latin typeface="Calibri" panose="020F0502020204030204"/>
                        <a:ea typeface="Calibri" panose="020F0502020204030204"/>
                      </a:endParaRPr>
                    </a:p>
                  </a:txBody>
                  <a:tcPr marL="0" marR="0" marT="0" marB="0" anchor="ctr" anchorCtr="0">
                    <a:lnL w="3175" cap="flat" cmpd="sng">
                      <a:solidFill>
                        <a:srgbClr val="000000"/>
                      </a:solidFill>
                      <a:prstDash val="solid"/>
                      <a:headEnd type="none" w="med" len="med"/>
                      <a:tailEnd type="none" w="med" len="med"/>
                    </a:lnL>
                    <a:lnR w="3175" cap="flat" cmpd="sng">
                      <a:solidFill>
                        <a:srgbClr val="000000"/>
                      </a:solidFill>
                      <a:prstDash val="solid"/>
                      <a:headEnd type="none" w="med" len="med"/>
                      <a:tailEnd type="none" w="med" len="med"/>
                    </a:lnR>
                    <a:lnT w="3175" cap="flat" cmpd="sng">
                      <a:solidFill>
                        <a:srgbClr val="000000"/>
                      </a:solidFill>
                      <a:prstDash val="solid"/>
                      <a:headEnd type="none" w="med" len="med"/>
                      <a:tailEnd type="none" w="med" len="med"/>
                    </a:lnT>
                    <a:lnB w="3175" cap="flat" cmpd="sng">
                      <a:solidFill>
                        <a:srgbClr val="000000"/>
                      </a:solidFill>
                      <a:prstDash val="solid"/>
                      <a:headEnd type="none" w="med" len="med"/>
                      <a:tailEnd type="none" w="med" len="med"/>
                    </a:lnB>
                    <a:solidFill>
                      <a:srgbClr val="F2F3F4"/>
                    </a:solidFill>
                  </a:tcPr>
                </a:tc>
                <a:tc gridSpan="2">
                  <a:txBody>
                    <a:bodyPr/>
                    <a:p>
                      <a:pPr marL="68580" indent="0" algn="ctr" eaLnBrk="0" fontAlgn="base">
                        <a:lnSpc>
                          <a:spcPts val="1250"/>
                        </a:lnSpc>
                        <a:spcBef>
                          <a:spcPct val="0"/>
                        </a:spcBef>
                        <a:spcAft>
                          <a:spcPct val="0"/>
                        </a:spcAft>
                      </a:pPr>
                      <a:r>
                        <a:rPr lang="en-US" altLang="zh-CN" sz="1000">
                          <a:solidFill>
                            <a:srgbClr val="000000"/>
                          </a:solidFill>
                          <a:latin typeface="Calibri" panose="020F0502020204030204"/>
                          <a:ea typeface="Calibri" panose="020F0502020204030204"/>
                        </a:rPr>
                        <a:t>PA module must be have a LED for DC power on and another LED for RF power monitoring</a:t>
                      </a:r>
                      <a:endParaRPr lang="en-US" altLang="zh-CN" sz="1000">
                        <a:solidFill>
                          <a:srgbClr val="000000"/>
                        </a:solidFill>
                        <a:latin typeface="Calibri" panose="020F0502020204030204"/>
                        <a:ea typeface="Calibri" panose="020F0502020204030204"/>
                      </a:endParaRPr>
                    </a:p>
                  </a:txBody>
                  <a:tcPr marL="0" marR="0" marT="0" marB="0" anchor="ctr" anchorCtr="0">
                    <a:lnL w="3175" cap="flat" cmpd="sng">
                      <a:solidFill>
                        <a:srgbClr val="000000"/>
                      </a:solidFill>
                      <a:prstDash val="solid"/>
                      <a:headEnd type="none" w="med" len="med"/>
                      <a:tailEnd type="none" w="med" len="med"/>
                    </a:lnL>
                    <a:lnR w="3175" cap="flat" cmpd="sng">
                      <a:solidFill>
                        <a:srgbClr val="000000"/>
                      </a:solidFill>
                      <a:prstDash val="solid"/>
                      <a:headEnd type="none" w="med" len="med"/>
                      <a:tailEnd type="none" w="med" len="med"/>
                    </a:lnR>
                    <a:lnT w="3175" cap="flat" cmpd="sng">
                      <a:solidFill>
                        <a:srgbClr val="000000"/>
                      </a:solidFill>
                      <a:prstDash val="solid"/>
                      <a:headEnd type="none" w="med" len="med"/>
                      <a:tailEnd type="none" w="med" len="med"/>
                    </a:lnT>
                    <a:lnB w="3175" cap="flat" cmpd="sng">
                      <a:solidFill>
                        <a:srgbClr val="000000"/>
                      </a:solidFill>
                      <a:prstDash val="solid"/>
                      <a:headEnd type="none" w="med" len="med"/>
                      <a:tailEnd type="none" w="med" len="med"/>
                    </a:lnB>
                    <a:solidFill>
                      <a:srgbClr val="F2F3F4"/>
                    </a:solidFill>
                  </a:tcPr>
                </a:tc>
                <a:tc hMerge="1">
                  <a:tcPr>
                    <a:lnR w="3175" cap="flat" cmpd="sng">
                      <a:solidFill>
                        <a:srgbClr val="000000"/>
                      </a:solidFill>
                      <a:prstDash val="solid"/>
                      <a:headEnd type="none" w="med" len="med"/>
                      <a:tailEnd type="none" w="med" len="med"/>
                    </a:lnR>
                    <a:lnT w="3175" cap="flat" cmpd="sng">
                      <a:solidFill>
                        <a:srgbClr val="000000"/>
                      </a:solidFill>
                      <a:prstDash val="solid"/>
                      <a:headEnd type="none" w="med" len="med"/>
                      <a:tailEnd type="none" w="med" len="med"/>
                    </a:lnT>
                    <a:lnB w="3175" cap="flat" cmpd="sng">
                      <a:solidFill>
                        <a:srgbClr val="000000"/>
                      </a:solidFill>
                      <a:prstDash val="solid"/>
                      <a:headEnd type="none" w="med" len="med"/>
                      <a:tailEnd type="none" w="med" len="med"/>
                    </a:lnB>
                  </a:tcPr>
                </a:tc>
                <a:tc>
                  <a:txBody>
                    <a:bodyPr/>
                    <a:p>
                      <a:pPr marL="68580" indent="0" algn="ctr" eaLnBrk="0" fontAlgn="base">
                        <a:spcBef>
                          <a:spcPts val="200"/>
                        </a:spcBef>
                        <a:spcAft>
                          <a:spcPct val="0"/>
                        </a:spcAft>
                      </a:pPr>
                      <a:r>
                        <a:rPr lang="en-US" altLang="zh-CN" sz="1000">
                          <a:solidFill>
                            <a:srgbClr val="000000"/>
                          </a:solidFill>
                          <a:latin typeface="Calibri" panose="020F0502020204030204"/>
                          <a:ea typeface="Calibri" panose="020F0502020204030204"/>
                        </a:rPr>
                        <a:t>--</a:t>
                      </a:r>
                      <a:endParaRPr lang="en-US" altLang="zh-CN" sz="1000">
                        <a:solidFill>
                          <a:srgbClr val="000000"/>
                        </a:solidFill>
                        <a:latin typeface="Calibri" panose="020F0502020204030204"/>
                        <a:ea typeface="Calibri" panose="020F0502020204030204"/>
                      </a:endParaRPr>
                    </a:p>
                  </a:txBody>
                  <a:tcPr marL="0" marR="0" marT="0" marB="0" anchor="ctr" anchorCtr="0">
                    <a:lnL w="3175" cap="flat" cmpd="sng">
                      <a:solidFill>
                        <a:srgbClr val="000000"/>
                      </a:solidFill>
                      <a:prstDash val="solid"/>
                      <a:headEnd type="none" w="med" len="med"/>
                      <a:tailEnd type="none" w="med" len="med"/>
                    </a:lnL>
                    <a:lnR w="3175" cap="flat" cmpd="sng">
                      <a:solidFill>
                        <a:srgbClr val="000000"/>
                      </a:solidFill>
                      <a:prstDash val="solid"/>
                      <a:headEnd type="none" w="med" len="med"/>
                      <a:tailEnd type="none" w="med" len="med"/>
                    </a:lnR>
                    <a:lnT w="3175" cap="flat" cmpd="sng">
                      <a:solidFill>
                        <a:srgbClr val="000000"/>
                      </a:solidFill>
                      <a:prstDash val="solid"/>
                      <a:headEnd type="none" w="med" len="med"/>
                      <a:tailEnd type="none" w="med" len="med"/>
                    </a:lnT>
                    <a:lnB w="3175" cap="flat" cmpd="sng">
                      <a:solidFill>
                        <a:srgbClr val="000000"/>
                      </a:solidFill>
                      <a:prstDash val="solid"/>
                      <a:headEnd type="none" w="med" len="med"/>
                      <a:tailEnd type="none" w="med" len="med"/>
                    </a:lnB>
                    <a:solidFill>
                      <a:srgbClr val="F2F3F4"/>
                    </a:solidFill>
                  </a:tcPr>
                </a:tc>
              </a:tr>
              <a:tr h="177800">
                <a:tc rowSpan="4">
                  <a:txBody>
                    <a:bodyPr/>
                    <a:p>
                      <a:pPr marL="68580" indent="83185" eaLnBrk="0" fontAlgn="base">
                        <a:lnSpc>
                          <a:spcPts val="1250"/>
                        </a:lnSpc>
                        <a:spcBef>
                          <a:spcPct val="0"/>
                        </a:spcBef>
                        <a:spcAft>
                          <a:spcPct val="0"/>
                        </a:spcAft>
                      </a:pPr>
                      <a:r>
                        <a:rPr lang="en-US" altLang="zh-CN" sz="1000">
                          <a:solidFill>
                            <a:srgbClr val="000000"/>
                          </a:solidFill>
                          <a:latin typeface="Calibri" panose="020F0502020204030204"/>
                          <a:ea typeface="Calibri" panose="020F0502020204030204"/>
                        </a:rPr>
                        <a:t>Protection</a:t>
                      </a:r>
                      <a:r>
                        <a:rPr lang="en-US" altLang="zh-CN" sz="1000">
                          <a:solidFill>
                            <a:srgbClr val="000000"/>
                          </a:solidFill>
                          <a:latin typeface="Calibri" panose="020F0502020204030204"/>
                          <a:ea typeface="Calibri" panose="020F0502020204030204"/>
                        </a:rPr>
                        <a:t>s</a:t>
                      </a:r>
                      <a:endParaRPr lang="en-US" altLang="zh-CN" sz="1000">
                        <a:solidFill>
                          <a:srgbClr val="000000"/>
                        </a:solidFill>
                        <a:latin typeface="Calibri" panose="020F0502020204030204"/>
                        <a:ea typeface="Calibri" panose="020F0502020204030204"/>
                      </a:endParaRPr>
                    </a:p>
                  </a:txBody>
                  <a:tcPr marL="0" marR="0" marT="0" marB="0" anchor="ctr" anchorCtr="0">
                    <a:lnL w="3175" cap="flat" cmpd="sng">
                      <a:solidFill>
                        <a:srgbClr val="000000"/>
                      </a:solidFill>
                      <a:prstDash val="solid"/>
                      <a:headEnd type="none" w="med" len="med"/>
                      <a:tailEnd type="none" w="med" len="med"/>
                    </a:lnL>
                    <a:lnR w="3175" cap="flat" cmpd="sng">
                      <a:solidFill>
                        <a:srgbClr val="000000"/>
                      </a:solidFill>
                      <a:prstDash val="solid"/>
                      <a:headEnd type="none" w="med" len="med"/>
                      <a:tailEnd type="none" w="med" len="med"/>
                    </a:lnR>
                    <a:lnT w="3175" cap="flat" cmpd="sng">
                      <a:solidFill>
                        <a:srgbClr val="000000"/>
                      </a:solidFill>
                      <a:prstDash val="solid"/>
                      <a:headEnd type="none" w="med" len="med"/>
                      <a:tailEnd type="none" w="med" len="med"/>
                    </a:lnT>
                    <a:lnB w="3175" cap="flat" cmpd="sng">
                      <a:solidFill>
                        <a:srgbClr val="000000"/>
                      </a:solidFill>
                      <a:prstDash val="solid"/>
                      <a:headEnd type="none" w="med" len="med"/>
                      <a:tailEnd type="none" w="med" len="med"/>
                    </a:lnB>
                    <a:noFill/>
                  </a:tcPr>
                </a:tc>
                <a:tc gridSpan="2">
                  <a:txBody>
                    <a:bodyPr/>
                    <a:p>
                      <a:pPr marL="68580" indent="0" algn="ctr" eaLnBrk="0" fontAlgn="base">
                        <a:lnSpc>
                          <a:spcPts val="1250"/>
                        </a:lnSpc>
                        <a:spcBef>
                          <a:spcPct val="0"/>
                        </a:spcBef>
                        <a:spcAft>
                          <a:spcPct val="0"/>
                        </a:spcAft>
                      </a:pPr>
                      <a:r>
                        <a:rPr lang="en-US" altLang="zh-CN" sz="1000">
                          <a:solidFill>
                            <a:srgbClr val="000000"/>
                          </a:solidFill>
                          <a:latin typeface="Calibri" panose="020F0502020204030204"/>
                          <a:ea typeface="Calibri" panose="020F0502020204030204"/>
                        </a:rPr>
                        <a:t>Open/Short Output Protection</a:t>
                      </a:r>
                      <a:endParaRPr lang="en-US" altLang="zh-CN" sz="1000">
                        <a:solidFill>
                          <a:srgbClr val="000000"/>
                        </a:solidFill>
                        <a:latin typeface="Calibri" panose="020F0502020204030204"/>
                        <a:ea typeface="Calibri" panose="020F0502020204030204"/>
                      </a:endParaRPr>
                    </a:p>
                  </a:txBody>
                  <a:tcPr marL="0" marR="0" marT="0" marB="0" anchor="ctr" anchorCtr="0">
                    <a:lnL w="3175" cap="flat" cmpd="sng">
                      <a:solidFill>
                        <a:srgbClr val="000000"/>
                      </a:solidFill>
                      <a:prstDash val="solid"/>
                      <a:headEnd type="none" w="med" len="med"/>
                      <a:tailEnd type="none" w="med" len="med"/>
                    </a:lnL>
                    <a:lnR w="3175" cap="flat" cmpd="sng">
                      <a:solidFill>
                        <a:srgbClr val="000000"/>
                      </a:solidFill>
                      <a:prstDash val="solid"/>
                      <a:headEnd type="none" w="med" len="med"/>
                      <a:tailEnd type="none" w="med" len="med"/>
                    </a:lnR>
                    <a:lnT w="3175" cap="flat" cmpd="sng">
                      <a:solidFill>
                        <a:srgbClr val="000000"/>
                      </a:solidFill>
                      <a:prstDash val="solid"/>
                      <a:headEnd type="none" w="med" len="med"/>
                      <a:tailEnd type="none" w="med" len="med"/>
                    </a:lnT>
                    <a:lnB w="3175" cap="flat" cmpd="sng">
                      <a:solidFill>
                        <a:srgbClr val="000000"/>
                      </a:solidFill>
                      <a:prstDash val="solid"/>
                      <a:headEnd type="none" w="med" len="med"/>
                      <a:tailEnd type="none" w="med" len="med"/>
                    </a:lnB>
                    <a:solidFill>
                      <a:srgbClr val="D1D2D4"/>
                    </a:solidFill>
                  </a:tcPr>
                </a:tc>
                <a:tc hMerge="1">
                  <a:tcPr>
                    <a:lnR w="3175" cap="flat" cmpd="sng">
                      <a:solidFill>
                        <a:srgbClr val="000000"/>
                      </a:solidFill>
                      <a:prstDash val="solid"/>
                      <a:headEnd type="none" w="med" len="med"/>
                      <a:tailEnd type="none" w="med" len="med"/>
                    </a:lnR>
                    <a:lnT w="3175" cap="flat" cmpd="sng">
                      <a:solidFill>
                        <a:srgbClr val="000000"/>
                      </a:solidFill>
                      <a:prstDash val="solid"/>
                      <a:headEnd type="none" w="med" len="med"/>
                      <a:tailEnd type="none" w="med" len="med"/>
                    </a:lnT>
                    <a:lnB w="3175" cap="flat" cmpd="sng">
                      <a:solidFill>
                        <a:srgbClr val="000000"/>
                      </a:solidFill>
                      <a:prstDash val="solid"/>
                      <a:headEnd type="none" w="med" len="med"/>
                      <a:tailEnd type="none" w="med" len="med"/>
                    </a:lnB>
                  </a:tcPr>
                </a:tc>
                <a:tc>
                  <a:txBody>
                    <a:bodyPr/>
                    <a:p>
                      <a:pPr marL="68580" indent="0" algn="ctr" eaLnBrk="0" fontAlgn="base">
                        <a:spcBef>
                          <a:spcPts val="200"/>
                        </a:spcBef>
                        <a:spcAft>
                          <a:spcPct val="0"/>
                        </a:spcAft>
                      </a:pPr>
                      <a:r>
                        <a:rPr lang="en-US" altLang="zh-CN" sz="1000">
                          <a:solidFill>
                            <a:srgbClr val="000000"/>
                          </a:solidFill>
                          <a:latin typeface="Calibri" panose="020F0502020204030204"/>
                          <a:ea typeface="Calibri" panose="020F0502020204030204"/>
                        </a:rPr>
                        <a:t>--</a:t>
                      </a:r>
                      <a:endParaRPr lang="en-US" altLang="zh-CN" sz="1000">
                        <a:solidFill>
                          <a:srgbClr val="000000"/>
                        </a:solidFill>
                        <a:latin typeface="Calibri" panose="020F0502020204030204"/>
                        <a:ea typeface="Calibri" panose="020F0502020204030204"/>
                      </a:endParaRPr>
                    </a:p>
                  </a:txBody>
                  <a:tcPr marL="0" marR="0" marT="0" marB="0" anchor="ctr" anchorCtr="0">
                    <a:lnL w="3175" cap="flat" cmpd="sng">
                      <a:solidFill>
                        <a:srgbClr val="000000"/>
                      </a:solidFill>
                      <a:prstDash val="solid"/>
                      <a:headEnd type="none" w="med" len="med"/>
                      <a:tailEnd type="none" w="med" len="med"/>
                    </a:lnL>
                    <a:lnR w="3175" cap="flat" cmpd="sng">
                      <a:solidFill>
                        <a:srgbClr val="000000"/>
                      </a:solidFill>
                      <a:prstDash val="solid"/>
                      <a:headEnd type="none" w="med" len="med"/>
                      <a:tailEnd type="none" w="med" len="med"/>
                    </a:lnR>
                    <a:lnT w="3175" cap="flat" cmpd="sng">
                      <a:solidFill>
                        <a:srgbClr val="000000"/>
                      </a:solidFill>
                      <a:prstDash val="solid"/>
                      <a:headEnd type="none" w="med" len="med"/>
                      <a:tailEnd type="none" w="med" len="med"/>
                    </a:lnT>
                    <a:lnB w="3175" cap="flat" cmpd="sng">
                      <a:solidFill>
                        <a:srgbClr val="000000"/>
                      </a:solidFill>
                      <a:prstDash val="solid"/>
                      <a:headEnd type="none" w="med" len="med"/>
                      <a:tailEnd type="none" w="med" len="med"/>
                    </a:lnB>
                    <a:solidFill>
                      <a:srgbClr val="D1D2D4"/>
                    </a:solidFill>
                  </a:tcPr>
                </a:tc>
              </a:tr>
              <a:tr h="177800">
                <a:tc vMerge="1">
                  <a:tcPr>
                    <a:lnL w="3175" cap="flat" cmpd="sng">
                      <a:solidFill>
                        <a:srgbClr val="000000"/>
                      </a:solidFill>
                      <a:prstDash val="solid"/>
                      <a:headEnd type="none" w="med" len="med"/>
                      <a:tailEnd type="none" w="med" len="med"/>
                    </a:lnL>
                    <a:lnR w="3175" cap="flat" cmpd="sng">
                      <a:solidFill>
                        <a:srgbClr val="000000"/>
                      </a:solidFill>
                      <a:prstDash val="solid"/>
                      <a:headEnd type="none" w="med" len="med"/>
                      <a:tailEnd type="none" w="med" len="med"/>
                    </a:lnR>
                  </a:tcPr>
                </a:tc>
                <a:tc gridSpan="2">
                  <a:txBody>
                    <a:bodyPr/>
                    <a:p>
                      <a:pPr marL="68580" indent="0" algn="ctr" eaLnBrk="0" fontAlgn="base">
                        <a:lnSpc>
                          <a:spcPts val="1250"/>
                        </a:lnSpc>
                        <a:spcBef>
                          <a:spcPct val="0"/>
                        </a:spcBef>
                        <a:spcAft>
                          <a:spcPct val="0"/>
                        </a:spcAft>
                      </a:pPr>
                      <a:r>
                        <a:rPr lang="en-US" altLang="zh-CN" sz="1000">
                          <a:solidFill>
                            <a:srgbClr val="000000"/>
                          </a:solidFill>
                          <a:latin typeface="Calibri" panose="020F0502020204030204"/>
                          <a:ea typeface="Calibri" panose="020F0502020204030204"/>
                        </a:rPr>
                        <a:t>Over voltage protection</a:t>
                      </a:r>
                      <a:endParaRPr lang="en-US" altLang="zh-CN" sz="1000">
                        <a:solidFill>
                          <a:srgbClr val="000000"/>
                        </a:solidFill>
                        <a:latin typeface="Calibri" panose="020F0502020204030204"/>
                        <a:ea typeface="Calibri" panose="020F0502020204030204"/>
                      </a:endParaRPr>
                    </a:p>
                  </a:txBody>
                  <a:tcPr marL="0" marR="0" marT="0" marB="0" anchor="ctr" anchorCtr="0">
                    <a:lnL w="3175" cap="flat" cmpd="sng">
                      <a:solidFill>
                        <a:srgbClr val="000000"/>
                      </a:solidFill>
                      <a:prstDash val="solid"/>
                      <a:headEnd type="none" w="med" len="med"/>
                      <a:tailEnd type="none" w="med" len="med"/>
                    </a:lnL>
                    <a:lnR w="3175" cap="flat" cmpd="sng">
                      <a:solidFill>
                        <a:srgbClr val="000000"/>
                      </a:solidFill>
                      <a:prstDash val="solid"/>
                      <a:headEnd type="none" w="med" len="med"/>
                      <a:tailEnd type="none" w="med" len="med"/>
                    </a:lnR>
                    <a:lnT w="3175" cap="flat" cmpd="sng">
                      <a:solidFill>
                        <a:srgbClr val="000000"/>
                      </a:solidFill>
                      <a:prstDash val="solid"/>
                      <a:headEnd type="none" w="med" len="med"/>
                      <a:tailEnd type="none" w="med" len="med"/>
                    </a:lnT>
                    <a:lnB w="3175" cap="flat" cmpd="sng">
                      <a:solidFill>
                        <a:srgbClr val="000000"/>
                      </a:solidFill>
                      <a:prstDash val="solid"/>
                      <a:headEnd type="none" w="med" len="med"/>
                      <a:tailEnd type="none" w="med" len="med"/>
                    </a:lnB>
                    <a:solidFill>
                      <a:srgbClr val="F2F3F4"/>
                    </a:solidFill>
                  </a:tcPr>
                </a:tc>
                <a:tc hMerge="1">
                  <a:tcPr>
                    <a:lnR w="3175" cap="flat" cmpd="sng">
                      <a:solidFill>
                        <a:srgbClr val="000000"/>
                      </a:solidFill>
                      <a:prstDash val="solid"/>
                      <a:headEnd type="none" w="med" len="med"/>
                      <a:tailEnd type="none" w="med" len="med"/>
                    </a:lnR>
                    <a:lnT w="3175" cap="flat" cmpd="sng">
                      <a:solidFill>
                        <a:srgbClr val="000000"/>
                      </a:solidFill>
                      <a:prstDash val="solid"/>
                      <a:headEnd type="none" w="med" len="med"/>
                      <a:tailEnd type="none" w="med" len="med"/>
                    </a:lnT>
                    <a:lnB w="3175" cap="flat" cmpd="sng">
                      <a:solidFill>
                        <a:srgbClr val="000000"/>
                      </a:solidFill>
                      <a:prstDash val="solid"/>
                      <a:headEnd type="none" w="med" len="med"/>
                      <a:tailEnd type="none" w="med" len="med"/>
                    </a:lnB>
                  </a:tcPr>
                </a:tc>
                <a:tc>
                  <a:txBody>
                    <a:bodyPr/>
                    <a:p>
                      <a:pPr marL="68580" indent="0" algn="ctr" eaLnBrk="0" fontAlgn="base">
                        <a:spcBef>
                          <a:spcPts val="200"/>
                        </a:spcBef>
                        <a:spcAft>
                          <a:spcPct val="0"/>
                        </a:spcAft>
                      </a:pPr>
                      <a:r>
                        <a:rPr lang="en-US" altLang="zh-CN" sz="1000">
                          <a:solidFill>
                            <a:srgbClr val="000000"/>
                          </a:solidFill>
                          <a:latin typeface="Calibri" panose="020F0502020204030204"/>
                          <a:ea typeface="Calibri" panose="020F0502020204030204"/>
                        </a:rPr>
                        <a:t>--</a:t>
                      </a:r>
                      <a:endParaRPr lang="en-US" altLang="zh-CN" sz="1000">
                        <a:solidFill>
                          <a:srgbClr val="000000"/>
                        </a:solidFill>
                        <a:latin typeface="Calibri" panose="020F0502020204030204"/>
                        <a:ea typeface="Calibri" panose="020F0502020204030204"/>
                      </a:endParaRPr>
                    </a:p>
                  </a:txBody>
                  <a:tcPr marL="0" marR="0" marT="0" marB="0" anchor="ctr" anchorCtr="0">
                    <a:lnL w="3175" cap="flat" cmpd="sng">
                      <a:solidFill>
                        <a:srgbClr val="000000"/>
                      </a:solidFill>
                      <a:prstDash val="solid"/>
                      <a:headEnd type="none" w="med" len="med"/>
                      <a:tailEnd type="none" w="med" len="med"/>
                    </a:lnL>
                    <a:lnR w="3175" cap="flat" cmpd="sng">
                      <a:solidFill>
                        <a:srgbClr val="000000"/>
                      </a:solidFill>
                      <a:prstDash val="solid"/>
                      <a:headEnd type="none" w="med" len="med"/>
                      <a:tailEnd type="none" w="med" len="med"/>
                    </a:lnR>
                    <a:lnT w="3175" cap="flat" cmpd="sng">
                      <a:solidFill>
                        <a:srgbClr val="000000"/>
                      </a:solidFill>
                      <a:prstDash val="solid"/>
                      <a:headEnd type="none" w="med" len="med"/>
                      <a:tailEnd type="none" w="med" len="med"/>
                    </a:lnT>
                    <a:lnB w="3175" cap="flat" cmpd="sng">
                      <a:solidFill>
                        <a:srgbClr val="000000"/>
                      </a:solidFill>
                      <a:prstDash val="solid"/>
                      <a:headEnd type="none" w="med" len="med"/>
                      <a:tailEnd type="none" w="med" len="med"/>
                    </a:lnB>
                    <a:solidFill>
                      <a:srgbClr val="F2F3F4"/>
                    </a:solidFill>
                  </a:tcPr>
                </a:tc>
              </a:tr>
              <a:tr h="177800">
                <a:tc vMerge="1">
                  <a:tcPr>
                    <a:lnL w="3175" cap="flat" cmpd="sng">
                      <a:solidFill>
                        <a:srgbClr val="000000"/>
                      </a:solidFill>
                      <a:prstDash val="solid"/>
                      <a:headEnd type="none" w="med" len="med"/>
                      <a:tailEnd type="none" w="med" len="med"/>
                    </a:lnL>
                    <a:lnR w="3175" cap="flat" cmpd="sng">
                      <a:solidFill>
                        <a:srgbClr val="000000"/>
                      </a:solidFill>
                      <a:prstDash val="solid"/>
                      <a:headEnd type="none" w="med" len="med"/>
                      <a:tailEnd type="none" w="med" len="med"/>
                    </a:lnR>
                  </a:tcPr>
                </a:tc>
                <a:tc gridSpan="2">
                  <a:txBody>
                    <a:bodyPr/>
                    <a:p>
                      <a:pPr marL="68580" indent="0" algn="ctr" eaLnBrk="0" fontAlgn="base">
                        <a:lnSpc>
                          <a:spcPts val="1250"/>
                        </a:lnSpc>
                        <a:spcBef>
                          <a:spcPct val="0"/>
                        </a:spcBef>
                        <a:spcAft>
                          <a:spcPct val="0"/>
                        </a:spcAft>
                      </a:pPr>
                      <a:r>
                        <a:rPr lang="en-US" altLang="zh-CN" sz="1000">
                          <a:solidFill>
                            <a:srgbClr val="000000"/>
                          </a:solidFill>
                          <a:latin typeface="Calibri" panose="020F0502020204030204"/>
                          <a:ea typeface="Calibri" panose="020F0502020204030204"/>
                        </a:rPr>
                        <a:t>Reverse Polarity Protection</a:t>
                      </a:r>
                      <a:endParaRPr lang="en-US" altLang="zh-CN" sz="1000">
                        <a:solidFill>
                          <a:srgbClr val="000000"/>
                        </a:solidFill>
                        <a:latin typeface="Calibri" panose="020F0502020204030204"/>
                        <a:ea typeface="Calibri" panose="020F0502020204030204"/>
                      </a:endParaRPr>
                    </a:p>
                  </a:txBody>
                  <a:tcPr marL="0" marR="0" marT="0" marB="0" anchor="ctr" anchorCtr="0">
                    <a:lnL w="3175" cap="flat" cmpd="sng">
                      <a:solidFill>
                        <a:srgbClr val="000000"/>
                      </a:solidFill>
                      <a:prstDash val="solid"/>
                      <a:headEnd type="none" w="med" len="med"/>
                      <a:tailEnd type="none" w="med" len="med"/>
                    </a:lnL>
                    <a:lnR w="3175" cap="flat" cmpd="sng">
                      <a:solidFill>
                        <a:srgbClr val="000000"/>
                      </a:solidFill>
                      <a:prstDash val="solid"/>
                      <a:headEnd type="none" w="med" len="med"/>
                      <a:tailEnd type="none" w="med" len="med"/>
                    </a:lnR>
                    <a:lnT w="3175" cap="flat" cmpd="sng">
                      <a:solidFill>
                        <a:srgbClr val="000000"/>
                      </a:solidFill>
                      <a:prstDash val="solid"/>
                      <a:headEnd type="none" w="med" len="med"/>
                      <a:tailEnd type="none" w="med" len="med"/>
                    </a:lnT>
                    <a:lnB w="3175" cap="flat" cmpd="sng">
                      <a:solidFill>
                        <a:srgbClr val="000000"/>
                      </a:solidFill>
                      <a:prstDash val="solid"/>
                      <a:headEnd type="none" w="med" len="med"/>
                      <a:tailEnd type="none" w="med" len="med"/>
                    </a:lnB>
                    <a:solidFill>
                      <a:srgbClr val="D1D2D4"/>
                    </a:solidFill>
                  </a:tcPr>
                </a:tc>
                <a:tc hMerge="1">
                  <a:tcPr>
                    <a:lnR w="3175" cap="flat" cmpd="sng">
                      <a:solidFill>
                        <a:srgbClr val="000000"/>
                      </a:solidFill>
                      <a:prstDash val="solid"/>
                      <a:headEnd type="none" w="med" len="med"/>
                      <a:tailEnd type="none" w="med" len="med"/>
                    </a:lnR>
                    <a:lnT w="3175" cap="flat" cmpd="sng">
                      <a:solidFill>
                        <a:srgbClr val="000000"/>
                      </a:solidFill>
                      <a:prstDash val="solid"/>
                      <a:headEnd type="none" w="med" len="med"/>
                      <a:tailEnd type="none" w="med" len="med"/>
                    </a:lnT>
                    <a:lnB w="3175" cap="flat" cmpd="sng">
                      <a:solidFill>
                        <a:srgbClr val="000000"/>
                      </a:solidFill>
                      <a:prstDash val="solid"/>
                      <a:headEnd type="none" w="med" len="med"/>
                      <a:tailEnd type="none" w="med" len="med"/>
                    </a:lnB>
                  </a:tcPr>
                </a:tc>
                <a:tc>
                  <a:txBody>
                    <a:bodyPr/>
                    <a:p>
                      <a:pPr marL="68580" indent="0" algn="ctr" eaLnBrk="0" fontAlgn="base">
                        <a:spcBef>
                          <a:spcPts val="200"/>
                        </a:spcBef>
                        <a:spcAft>
                          <a:spcPct val="0"/>
                        </a:spcAft>
                      </a:pPr>
                      <a:r>
                        <a:rPr lang="en-US" altLang="zh-CN" sz="1000">
                          <a:solidFill>
                            <a:srgbClr val="000000"/>
                          </a:solidFill>
                          <a:latin typeface="Calibri" panose="020F0502020204030204"/>
                          <a:ea typeface="Calibri" panose="020F0502020204030204"/>
                        </a:rPr>
                        <a:t>--</a:t>
                      </a:r>
                      <a:endParaRPr lang="en-US" altLang="zh-CN" sz="1000">
                        <a:solidFill>
                          <a:srgbClr val="000000"/>
                        </a:solidFill>
                        <a:latin typeface="Calibri" panose="020F0502020204030204"/>
                        <a:ea typeface="Calibri" panose="020F0502020204030204"/>
                      </a:endParaRPr>
                    </a:p>
                  </a:txBody>
                  <a:tcPr marL="0" marR="0" marT="0" marB="0" anchor="ctr" anchorCtr="0">
                    <a:lnL w="3175" cap="flat" cmpd="sng">
                      <a:solidFill>
                        <a:srgbClr val="000000"/>
                      </a:solidFill>
                      <a:prstDash val="solid"/>
                      <a:headEnd type="none" w="med" len="med"/>
                      <a:tailEnd type="none" w="med" len="med"/>
                    </a:lnL>
                    <a:lnR w="3175" cap="flat" cmpd="sng">
                      <a:solidFill>
                        <a:srgbClr val="000000"/>
                      </a:solidFill>
                      <a:prstDash val="solid"/>
                      <a:headEnd type="none" w="med" len="med"/>
                      <a:tailEnd type="none" w="med" len="med"/>
                    </a:lnR>
                    <a:lnT w="3175" cap="flat" cmpd="sng">
                      <a:solidFill>
                        <a:srgbClr val="000000"/>
                      </a:solidFill>
                      <a:prstDash val="solid"/>
                      <a:headEnd type="none" w="med" len="med"/>
                      <a:tailEnd type="none" w="med" len="med"/>
                    </a:lnT>
                    <a:lnB w="3175" cap="flat" cmpd="sng">
                      <a:solidFill>
                        <a:srgbClr val="000000"/>
                      </a:solidFill>
                      <a:prstDash val="solid"/>
                      <a:headEnd type="none" w="med" len="med"/>
                      <a:tailEnd type="none" w="med" len="med"/>
                    </a:lnB>
                    <a:solidFill>
                      <a:srgbClr val="D1D2D4"/>
                    </a:solidFill>
                  </a:tcPr>
                </a:tc>
              </a:tr>
              <a:tr h="177800">
                <a:tc vMerge="1">
                  <a:tcPr>
                    <a:lnL w="3175" cap="flat" cmpd="sng">
                      <a:solidFill>
                        <a:srgbClr val="000000"/>
                      </a:solidFill>
                      <a:prstDash val="solid"/>
                      <a:headEnd type="none" w="med" len="med"/>
                      <a:tailEnd type="none" w="med" len="med"/>
                    </a:lnL>
                    <a:lnR w="3175" cap="flat" cmpd="sng">
                      <a:solidFill>
                        <a:srgbClr val="000000"/>
                      </a:solidFill>
                      <a:prstDash val="solid"/>
                      <a:headEnd type="none" w="med" len="med"/>
                      <a:tailEnd type="none" w="med" len="med"/>
                    </a:lnR>
                    <a:lnB w="3175" cap="flat" cmpd="sng">
                      <a:solidFill>
                        <a:srgbClr val="000000"/>
                      </a:solidFill>
                      <a:prstDash val="solid"/>
                      <a:headEnd type="none" w="med" len="med"/>
                      <a:tailEnd type="none" w="med" len="med"/>
                    </a:lnB>
                  </a:tcPr>
                </a:tc>
                <a:tc gridSpan="2">
                  <a:txBody>
                    <a:bodyPr/>
                    <a:p>
                      <a:pPr marL="68580" indent="0" algn="ctr" eaLnBrk="0" fontAlgn="base">
                        <a:lnSpc>
                          <a:spcPts val="1250"/>
                        </a:lnSpc>
                        <a:spcBef>
                          <a:spcPct val="0"/>
                        </a:spcBef>
                        <a:spcAft>
                          <a:spcPct val="0"/>
                        </a:spcAft>
                      </a:pPr>
                      <a:r>
                        <a:rPr lang="en-US" altLang="zh-CN" sz="1000">
                          <a:solidFill>
                            <a:srgbClr val="000000"/>
                          </a:solidFill>
                          <a:latin typeface="Calibri" panose="020F0502020204030204"/>
                          <a:ea typeface="Calibri" panose="020F0502020204030204"/>
                        </a:rPr>
                        <a:t>Over Temperature Protection</a:t>
                      </a:r>
                      <a:endParaRPr lang="en-US" altLang="zh-CN" sz="1000">
                        <a:solidFill>
                          <a:srgbClr val="000000"/>
                        </a:solidFill>
                        <a:latin typeface="Calibri" panose="020F0502020204030204"/>
                        <a:ea typeface="Calibri" panose="020F0502020204030204"/>
                      </a:endParaRPr>
                    </a:p>
                  </a:txBody>
                  <a:tcPr marL="0" marR="0" marT="0" marB="0" anchor="ctr" anchorCtr="0">
                    <a:lnL w="3175" cap="flat" cmpd="sng">
                      <a:solidFill>
                        <a:srgbClr val="000000"/>
                      </a:solidFill>
                      <a:prstDash val="solid"/>
                      <a:headEnd type="none" w="med" len="med"/>
                      <a:tailEnd type="none" w="med" len="med"/>
                    </a:lnL>
                    <a:lnR w="3175" cap="flat" cmpd="sng">
                      <a:solidFill>
                        <a:srgbClr val="000000"/>
                      </a:solidFill>
                      <a:prstDash val="solid"/>
                      <a:headEnd type="none" w="med" len="med"/>
                      <a:tailEnd type="none" w="med" len="med"/>
                    </a:lnR>
                    <a:lnT w="3175" cap="flat" cmpd="sng">
                      <a:solidFill>
                        <a:srgbClr val="000000"/>
                      </a:solidFill>
                      <a:prstDash val="solid"/>
                      <a:headEnd type="none" w="med" len="med"/>
                      <a:tailEnd type="none" w="med" len="med"/>
                    </a:lnT>
                    <a:lnB w="3175" cap="flat" cmpd="sng">
                      <a:solidFill>
                        <a:srgbClr val="000000"/>
                      </a:solidFill>
                      <a:prstDash val="solid"/>
                      <a:headEnd type="none" w="med" len="med"/>
                      <a:tailEnd type="none" w="med" len="med"/>
                    </a:lnB>
                    <a:solidFill>
                      <a:srgbClr val="F2F3F4"/>
                    </a:solidFill>
                  </a:tcPr>
                </a:tc>
                <a:tc hMerge="1">
                  <a:tcPr>
                    <a:lnR w="3175" cap="flat" cmpd="sng">
                      <a:solidFill>
                        <a:srgbClr val="000000"/>
                      </a:solidFill>
                      <a:prstDash val="solid"/>
                      <a:headEnd type="none" w="med" len="med"/>
                      <a:tailEnd type="none" w="med" len="med"/>
                    </a:lnR>
                    <a:lnT w="3175" cap="flat" cmpd="sng">
                      <a:solidFill>
                        <a:srgbClr val="000000"/>
                      </a:solidFill>
                      <a:prstDash val="solid"/>
                      <a:headEnd type="none" w="med" len="med"/>
                      <a:tailEnd type="none" w="med" len="med"/>
                    </a:lnT>
                    <a:lnB w="3175" cap="flat" cmpd="sng">
                      <a:solidFill>
                        <a:srgbClr val="000000"/>
                      </a:solidFill>
                      <a:prstDash val="solid"/>
                      <a:headEnd type="none" w="med" len="med"/>
                      <a:tailEnd type="none" w="med" len="med"/>
                    </a:lnB>
                  </a:tcPr>
                </a:tc>
                <a:tc>
                  <a:txBody>
                    <a:bodyPr/>
                    <a:p>
                      <a:pPr marL="68580" indent="0" algn="ctr" eaLnBrk="0" fontAlgn="base">
                        <a:spcBef>
                          <a:spcPts val="200"/>
                        </a:spcBef>
                        <a:spcAft>
                          <a:spcPct val="0"/>
                        </a:spcAft>
                      </a:pPr>
                      <a:r>
                        <a:rPr lang="en-US" altLang="zh-CN" sz="1000">
                          <a:solidFill>
                            <a:srgbClr val="000000"/>
                          </a:solidFill>
                          <a:latin typeface="Calibri" panose="020F0502020204030204"/>
                          <a:ea typeface="Calibri" panose="020F0502020204030204"/>
                        </a:rPr>
                        <a:t>--</a:t>
                      </a:r>
                      <a:endParaRPr lang="en-US" altLang="zh-CN" sz="1000">
                        <a:solidFill>
                          <a:srgbClr val="000000"/>
                        </a:solidFill>
                        <a:latin typeface="Calibri" panose="020F0502020204030204"/>
                        <a:ea typeface="Calibri" panose="020F0502020204030204"/>
                      </a:endParaRPr>
                    </a:p>
                  </a:txBody>
                  <a:tcPr marL="0" marR="0" marT="0" marB="0" anchor="ctr" anchorCtr="0">
                    <a:lnL w="3175" cap="flat" cmpd="sng">
                      <a:solidFill>
                        <a:srgbClr val="000000"/>
                      </a:solidFill>
                      <a:prstDash val="solid"/>
                      <a:headEnd type="none" w="med" len="med"/>
                      <a:tailEnd type="none" w="med" len="med"/>
                    </a:lnL>
                    <a:lnR w="3175" cap="flat" cmpd="sng">
                      <a:solidFill>
                        <a:srgbClr val="000000"/>
                      </a:solidFill>
                      <a:prstDash val="solid"/>
                      <a:headEnd type="none" w="med" len="med"/>
                      <a:tailEnd type="none" w="med" len="med"/>
                    </a:lnR>
                    <a:lnT w="3175" cap="flat" cmpd="sng">
                      <a:solidFill>
                        <a:srgbClr val="000000"/>
                      </a:solidFill>
                      <a:prstDash val="solid"/>
                      <a:headEnd type="none" w="med" len="med"/>
                      <a:tailEnd type="none" w="med" len="med"/>
                    </a:lnT>
                    <a:lnB w="3175" cap="flat" cmpd="sng">
                      <a:solidFill>
                        <a:srgbClr val="000000"/>
                      </a:solidFill>
                      <a:prstDash val="solid"/>
                      <a:headEnd type="none" w="med" len="med"/>
                      <a:tailEnd type="none" w="med" len="med"/>
                    </a:lnB>
                    <a:solidFill>
                      <a:srgbClr val="F2F3F4"/>
                    </a:solidFill>
                  </a:tcPr>
                </a:tc>
              </a:tr>
            </a:tbl>
          </a:graphicData>
        </a:graphic>
      </p:graphicFrame>
      <p:graphicFrame>
        <p:nvGraphicFramePr>
          <p:cNvPr id="11" name="表格 10"/>
          <p:cNvGraphicFramePr/>
          <p:nvPr/>
        </p:nvGraphicFramePr>
        <p:xfrm>
          <a:off x="432752" y="2820352"/>
          <a:ext cx="6513830" cy="898525"/>
        </p:xfrm>
        <a:graphic>
          <a:graphicData uri="http://schemas.openxmlformats.org/drawingml/2006/table">
            <a:tbl>
              <a:tblPr/>
              <a:tblGrid>
                <a:gridCol w="903605"/>
                <a:gridCol w="14605"/>
                <a:gridCol w="1180465"/>
                <a:gridCol w="4415155"/>
              </a:tblGrid>
              <a:tr h="175895">
                <a:tc gridSpan="3">
                  <a:txBody>
                    <a:bodyPr/>
                    <a:p>
                      <a:pPr marL="0" indent="240030" eaLnBrk="0" fontAlgn="base">
                        <a:spcBef>
                          <a:spcPts val="200"/>
                        </a:spcBef>
                        <a:spcAft>
                          <a:spcPct val="0"/>
                        </a:spcAft>
                      </a:pPr>
                      <a:r>
                        <a:rPr lang="en-US" altLang="zh-CN" sz="1000" b="1">
                          <a:solidFill>
                            <a:schemeClr val="bg1"/>
                          </a:solidFill>
                          <a:latin typeface="Calibri" panose="020F0502020204030204"/>
                          <a:ea typeface="Calibri" panose="020F0502020204030204"/>
                        </a:rPr>
                        <a:t>A</a:t>
                      </a:r>
                      <a:r>
                        <a:rPr lang="en-US" altLang="zh-CN" sz="800" b="1">
                          <a:solidFill>
                            <a:schemeClr val="bg1"/>
                          </a:solidFill>
                          <a:latin typeface="Calibri" panose="020F0502020204030204"/>
                          <a:ea typeface="Calibri" panose="020F0502020204030204"/>
                        </a:rPr>
                        <a:t>MPLIFIER</a:t>
                      </a:r>
                      <a:r>
                        <a:rPr lang="en-US" altLang="zh-CN" sz="800">
                          <a:solidFill>
                            <a:schemeClr val="bg1"/>
                          </a:solidFill>
                          <a:latin typeface="Calibri" panose="020F0502020204030204"/>
                          <a:ea typeface="Calibri" panose="020F0502020204030204"/>
                        </a:rPr>
                        <a:t> </a:t>
                      </a:r>
                      <a:r>
                        <a:rPr lang="en-US" altLang="zh-CN" sz="1000" b="1">
                          <a:solidFill>
                            <a:schemeClr val="bg1"/>
                          </a:solidFill>
                          <a:latin typeface="Calibri" panose="020F0502020204030204"/>
                          <a:ea typeface="Calibri" panose="020F0502020204030204"/>
                        </a:rPr>
                        <a:t>C</a:t>
                      </a:r>
                      <a:r>
                        <a:rPr lang="en-US" altLang="zh-CN" sz="800" b="1">
                          <a:solidFill>
                            <a:schemeClr val="bg1"/>
                          </a:solidFill>
                          <a:latin typeface="Calibri" panose="020F0502020204030204"/>
                          <a:ea typeface="Calibri" panose="020F0502020204030204"/>
                        </a:rPr>
                        <a:t>ONNECTOR</a:t>
                      </a:r>
                      <a:r>
                        <a:rPr lang="en-US" altLang="zh-CN" sz="800">
                          <a:solidFill>
                            <a:schemeClr val="bg1"/>
                          </a:solidFill>
                          <a:latin typeface="Calibri" panose="020F0502020204030204"/>
                          <a:ea typeface="Calibri" panose="020F0502020204030204"/>
                        </a:rPr>
                        <a:t> </a:t>
                      </a:r>
                      <a:r>
                        <a:rPr lang="en-US" altLang="zh-CN" sz="1000" b="1">
                          <a:solidFill>
                            <a:schemeClr val="bg1"/>
                          </a:solidFill>
                          <a:latin typeface="Calibri" panose="020F0502020204030204"/>
                          <a:ea typeface="Calibri" panose="020F0502020204030204"/>
                        </a:rPr>
                        <a:t>T</a:t>
                      </a:r>
                      <a:r>
                        <a:rPr lang="en-US" altLang="zh-CN" sz="800" b="1">
                          <a:solidFill>
                            <a:schemeClr val="bg1"/>
                          </a:solidFill>
                          <a:latin typeface="Calibri" panose="020F0502020204030204"/>
                          <a:ea typeface="Calibri" panose="020F0502020204030204"/>
                        </a:rPr>
                        <a:t>YPE</a:t>
                      </a:r>
                      <a:r>
                        <a:rPr lang="en-US" altLang="zh-CN" sz="1000" b="1">
                          <a:solidFill>
                            <a:schemeClr val="bg1"/>
                          </a:solidFill>
                          <a:latin typeface="Calibri" panose="020F0502020204030204"/>
                          <a:ea typeface="Calibri" panose="020F0502020204030204"/>
                        </a:rPr>
                        <a:t>:</a:t>
                      </a:r>
                      <a:endParaRPr lang="en-US" altLang="zh-CN" sz="1000" b="1">
                        <a:solidFill>
                          <a:schemeClr val="bg1"/>
                        </a:solidFill>
                        <a:latin typeface="Calibri" panose="020F0502020204030204"/>
                        <a:ea typeface="Calibri" panose="020F0502020204030204"/>
                      </a:endParaRPr>
                    </a:p>
                  </a:txBody>
                  <a:tcPr marL="0" marR="0" marT="0" marB="0" anchor="ctr" anchorCtr="0">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solidFill>
                      <a:srgbClr val="21294D"/>
                    </a:solidFill>
                  </a:tcPr>
                </a:tc>
                <a:tc hMerge="1">
                  <a:tcP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tcPr>
                </a:tc>
                <a:tc hMerge="1">
                  <a:tcPr>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tcPr>
                </a:tc>
                <a:tc>
                  <a:txBody>
                    <a:bodyPr/>
                    <a:p>
                      <a:pPr marL="0" indent="242570" eaLnBrk="0" fontAlgn="base">
                        <a:spcBef>
                          <a:spcPts val="200"/>
                        </a:spcBef>
                        <a:spcAft>
                          <a:spcPct val="0"/>
                        </a:spcAft>
                      </a:pPr>
                      <a:r>
                        <a:rPr lang="en-US" altLang="zh-CN" sz="1000">
                          <a:solidFill>
                            <a:schemeClr val="bg1"/>
                          </a:solidFill>
                          <a:latin typeface="Calibri" panose="020F0502020204030204"/>
                          <a:ea typeface="宋体" panose="02010600030101010101" pitchFamily="2" charset="-122"/>
                        </a:rPr>
                        <a:t>D-SUB 2W2 M</a:t>
                      </a:r>
                      <a:endParaRPr lang="en-US" altLang="zh-CN" sz="1000">
                        <a:solidFill>
                          <a:schemeClr val="bg1"/>
                        </a:solidFill>
                        <a:latin typeface="Calibri" panose="020F0502020204030204"/>
                        <a:ea typeface="宋体" panose="02010600030101010101" pitchFamily="2" charset="-122"/>
                      </a:endParaRPr>
                    </a:p>
                  </a:txBody>
                  <a:tcPr marL="0" marR="0" marT="0" marB="0" anchor="ctr" anchorCtr="0">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solidFill>
                      <a:srgbClr val="21294D"/>
                    </a:solidFill>
                  </a:tcPr>
                </a:tc>
              </a:tr>
              <a:tr h="176530">
                <a:tc gridSpan="3">
                  <a:txBody>
                    <a:bodyPr/>
                    <a:p>
                      <a:pPr marL="0" indent="239395" eaLnBrk="0" fontAlgn="base">
                        <a:spcBef>
                          <a:spcPts val="200"/>
                        </a:spcBef>
                        <a:spcAft>
                          <a:spcPct val="0"/>
                        </a:spcAft>
                      </a:pPr>
                      <a:r>
                        <a:rPr lang="en-US" altLang="zh-CN" sz="1000" b="1">
                          <a:solidFill>
                            <a:srgbClr val="000000"/>
                          </a:solidFill>
                          <a:latin typeface="Calibri" panose="020F0502020204030204"/>
                          <a:ea typeface="Calibri" panose="020F0502020204030204"/>
                        </a:rPr>
                        <a:t>T</a:t>
                      </a:r>
                      <a:r>
                        <a:rPr lang="en-US" altLang="zh-CN" sz="800" b="1">
                          <a:solidFill>
                            <a:srgbClr val="000000"/>
                          </a:solidFill>
                          <a:latin typeface="Calibri" panose="020F0502020204030204"/>
                          <a:ea typeface="Calibri" panose="020F0502020204030204"/>
                        </a:rPr>
                        <a:t>RIAD</a:t>
                      </a:r>
                      <a:r>
                        <a:rPr lang="en-US" altLang="zh-CN" sz="800">
                          <a:solidFill>
                            <a:srgbClr val="000000"/>
                          </a:solidFill>
                          <a:latin typeface="Calibri" panose="020F0502020204030204"/>
                          <a:ea typeface="Calibri" panose="020F0502020204030204"/>
                        </a:rPr>
                        <a:t> </a:t>
                      </a:r>
                      <a:r>
                        <a:rPr lang="en-US" altLang="zh-CN" sz="1000" b="1">
                          <a:solidFill>
                            <a:srgbClr val="000000"/>
                          </a:solidFill>
                          <a:latin typeface="Calibri" panose="020F0502020204030204"/>
                          <a:ea typeface="Calibri" panose="020F0502020204030204"/>
                        </a:rPr>
                        <a:t>C</a:t>
                      </a:r>
                      <a:r>
                        <a:rPr lang="en-US" altLang="zh-CN" sz="800" b="1">
                          <a:solidFill>
                            <a:srgbClr val="000000"/>
                          </a:solidFill>
                          <a:latin typeface="Calibri" panose="020F0502020204030204"/>
                          <a:ea typeface="Calibri" panose="020F0502020204030204"/>
                        </a:rPr>
                        <a:t>ABLE</a:t>
                      </a:r>
                      <a:r>
                        <a:rPr lang="en-US" altLang="zh-CN" sz="800">
                          <a:solidFill>
                            <a:srgbClr val="000000"/>
                          </a:solidFill>
                          <a:latin typeface="Calibri" panose="020F0502020204030204"/>
                          <a:ea typeface="Calibri" panose="020F0502020204030204"/>
                        </a:rPr>
                        <a:t> </a:t>
                      </a:r>
                      <a:r>
                        <a:rPr lang="en-US" altLang="zh-CN" sz="1000" b="1">
                          <a:solidFill>
                            <a:srgbClr val="000000"/>
                          </a:solidFill>
                          <a:latin typeface="Calibri" panose="020F0502020204030204"/>
                          <a:ea typeface="Calibri" panose="020F0502020204030204"/>
                        </a:rPr>
                        <a:t>P</a:t>
                      </a:r>
                      <a:r>
                        <a:rPr lang="en-US" altLang="zh-CN" sz="800" b="1">
                          <a:solidFill>
                            <a:srgbClr val="000000"/>
                          </a:solidFill>
                          <a:latin typeface="Calibri" panose="020F0502020204030204"/>
                          <a:ea typeface="Calibri" panose="020F0502020204030204"/>
                        </a:rPr>
                        <a:t>ART</a:t>
                      </a:r>
                      <a:r>
                        <a:rPr lang="en-US" altLang="zh-CN" sz="800">
                          <a:solidFill>
                            <a:srgbClr val="000000"/>
                          </a:solidFill>
                          <a:latin typeface="Calibri" panose="020F0502020204030204"/>
                          <a:ea typeface="Calibri" panose="020F0502020204030204"/>
                        </a:rPr>
                        <a:t> </a:t>
                      </a:r>
                      <a:r>
                        <a:rPr lang="en-US" altLang="zh-CN" sz="1000" b="1">
                          <a:solidFill>
                            <a:srgbClr val="000000"/>
                          </a:solidFill>
                          <a:latin typeface="Calibri" panose="020F0502020204030204"/>
                          <a:ea typeface="Calibri" panose="020F0502020204030204"/>
                        </a:rPr>
                        <a:t>N</a:t>
                      </a:r>
                      <a:r>
                        <a:rPr lang="en-US" altLang="zh-CN" sz="800" b="1">
                          <a:solidFill>
                            <a:srgbClr val="000000"/>
                          </a:solidFill>
                          <a:latin typeface="Calibri" panose="020F0502020204030204"/>
                          <a:ea typeface="Calibri" panose="020F0502020204030204"/>
                        </a:rPr>
                        <a:t>UMBER</a:t>
                      </a:r>
                      <a:r>
                        <a:rPr lang="en-US" altLang="zh-CN" sz="1000" b="1">
                          <a:solidFill>
                            <a:srgbClr val="000000"/>
                          </a:solidFill>
                          <a:latin typeface="Calibri" panose="020F0502020204030204"/>
                          <a:ea typeface="Calibri" panose="020F0502020204030204"/>
                        </a:rPr>
                        <a:t>:</a:t>
                      </a:r>
                      <a:endParaRPr lang="en-US" altLang="zh-CN" sz="1000" b="1">
                        <a:solidFill>
                          <a:srgbClr val="000000"/>
                        </a:solidFill>
                        <a:latin typeface="Calibri" panose="020F0502020204030204"/>
                        <a:ea typeface="Calibri" panose="020F0502020204030204"/>
                      </a:endParaRPr>
                    </a:p>
                  </a:txBody>
                  <a:tcPr marL="0" marR="0" marT="0" marB="0" anchor="ctr" anchorCtr="0">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solidFill>
                      <a:srgbClr val="F2F3F4"/>
                    </a:solidFill>
                  </a:tcPr>
                </a:tc>
                <a:tc hMerge="1">
                  <a:tcP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tcPr>
                </a:tc>
                <a:tc hMerge="1">
                  <a:tcPr>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tcPr>
                </a:tc>
                <a:tc>
                  <a:txBody>
                    <a:bodyPr/>
                    <a:p>
                      <a:pPr marL="0" indent="241935" eaLnBrk="0" fontAlgn="base">
                        <a:spcBef>
                          <a:spcPts val="200"/>
                        </a:spcBef>
                        <a:spcAft>
                          <a:spcPct val="0"/>
                        </a:spcAft>
                      </a:pPr>
                      <a:r>
                        <a:rPr lang="en-US" altLang="zh-CN" sz="1000">
                          <a:solidFill>
                            <a:srgbClr val="000000"/>
                          </a:solidFill>
                          <a:latin typeface="Calibri" panose="020F0502020204030204"/>
                          <a:ea typeface="宋体" panose="02010600030101010101" pitchFamily="2" charset="-122"/>
                        </a:rPr>
                        <a:t>——</a:t>
                      </a:r>
                      <a:endParaRPr lang="en-US" altLang="zh-CN" sz="1000">
                        <a:solidFill>
                          <a:srgbClr val="000000"/>
                        </a:solidFill>
                        <a:latin typeface="Calibri" panose="020F0502020204030204"/>
                        <a:ea typeface="宋体" panose="02010600030101010101" pitchFamily="2" charset="-122"/>
                      </a:endParaRPr>
                    </a:p>
                  </a:txBody>
                  <a:tcPr marL="0" marR="0" marT="0" marB="0" anchor="ctr" anchorCtr="0">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solidFill>
                      <a:srgbClr val="F2F3F4"/>
                    </a:solidFill>
                  </a:tcPr>
                </a:tc>
              </a:tr>
              <a:tr h="194945">
                <a:tc>
                  <a:txBody>
                    <a:bodyPr/>
                    <a:p>
                      <a:pPr marL="0" indent="177165" eaLnBrk="0" fontAlgn="base">
                        <a:spcBef>
                          <a:spcPts val="200"/>
                        </a:spcBef>
                        <a:spcAft>
                          <a:spcPct val="0"/>
                        </a:spcAft>
                      </a:pPr>
                      <a:r>
                        <a:rPr lang="en-US" altLang="zh-CN" sz="1000" b="1">
                          <a:solidFill>
                            <a:srgbClr val="000000"/>
                          </a:solidFill>
                          <a:latin typeface="Calibri" panose="020F0502020204030204"/>
                          <a:ea typeface="Calibri" panose="020F0502020204030204"/>
                        </a:rPr>
                        <a:t>P</a:t>
                      </a:r>
                      <a:r>
                        <a:rPr lang="en-US" altLang="zh-CN" sz="800" b="1">
                          <a:solidFill>
                            <a:srgbClr val="000000"/>
                          </a:solidFill>
                          <a:latin typeface="Calibri" panose="020F0502020204030204"/>
                          <a:ea typeface="Calibri" panose="020F0502020204030204"/>
                        </a:rPr>
                        <a:t>IN</a:t>
                      </a:r>
                      <a:r>
                        <a:rPr lang="en-US" altLang="zh-CN" sz="800">
                          <a:solidFill>
                            <a:srgbClr val="000000"/>
                          </a:solidFill>
                          <a:latin typeface="Calibri" panose="020F0502020204030204"/>
                          <a:ea typeface="Calibri" panose="020F0502020204030204"/>
                        </a:rPr>
                        <a:t> </a:t>
                      </a:r>
                      <a:r>
                        <a:rPr lang="en-US" altLang="zh-CN" sz="1000" b="1">
                          <a:solidFill>
                            <a:srgbClr val="000000"/>
                          </a:solidFill>
                          <a:latin typeface="Calibri" panose="020F0502020204030204"/>
                          <a:ea typeface="Calibri" panose="020F0502020204030204"/>
                        </a:rPr>
                        <a:t>N</a:t>
                      </a:r>
                      <a:r>
                        <a:rPr lang="en-US" altLang="zh-CN" sz="800" b="1">
                          <a:solidFill>
                            <a:srgbClr val="000000"/>
                          </a:solidFill>
                          <a:latin typeface="Calibri" panose="020F0502020204030204"/>
                          <a:ea typeface="Calibri" panose="020F0502020204030204"/>
                        </a:rPr>
                        <a:t>UMBER</a:t>
                      </a:r>
                      <a:endParaRPr lang="en-US" altLang="zh-CN" sz="800" b="1">
                        <a:solidFill>
                          <a:srgbClr val="000000"/>
                        </a:solidFill>
                        <a:latin typeface="Calibri" panose="020F0502020204030204"/>
                        <a:ea typeface="Calibri" panose="020F0502020204030204"/>
                      </a:endParaRPr>
                    </a:p>
                  </a:txBody>
                  <a:tcPr marL="0" marR="0" marT="0" marB="0" anchor="ctr" anchorCtr="0">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solidFill>
                      <a:srgbClr val="D1D2D4"/>
                    </a:solidFill>
                  </a:tcPr>
                </a:tc>
                <a:tc gridSpan="2">
                  <a:txBody>
                    <a:bodyPr/>
                    <a:p>
                      <a:pPr marL="0" indent="476250" eaLnBrk="0" fontAlgn="base">
                        <a:spcBef>
                          <a:spcPts val="200"/>
                        </a:spcBef>
                        <a:spcAft>
                          <a:spcPct val="0"/>
                        </a:spcAft>
                      </a:pPr>
                      <a:r>
                        <a:rPr lang="en-US" altLang="zh-CN" sz="1000" b="1">
                          <a:solidFill>
                            <a:srgbClr val="000000"/>
                          </a:solidFill>
                          <a:latin typeface="Calibri" panose="020F0502020204030204"/>
                          <a:ea typeface="Calibri" panose="020F0502020204030204"/>
                        </a:rPr>
                        <a:t>L</a:t>
                      </a:r>
                      <a:r>
                        <a:rPr lang="en-US" altLang="zh-CN" sz="800" b="1">
                          <a:solidFill>
                            <a:srgbClr val="000000"/>
                          </a:solidFill>
                          <a:latin typeface="Calibri" panose="020F0502020204030204"/>
                          <a:ea typeface="Calibri" panose="020F0502020204030204"/>
                        </a:rPr>
                        <a:t>ABEL</a:t>
                      </a:r>
                      <a:endParaRPr lang="en-US" altLang="zh-CN" sz="800" b="1">
                        <a:solidFill>
                          <a:srgbClr val="000000"/>
                        </a:solidFill>
                        <a:latin typeface="Calibri" panose="020F0502020204030204"/>
                        <a:ea typeface="Calibri" panose="020F0502020204030204"/>
                      </a:endParaRPr>
                    </a:p>
                  </a:txBody>
                  <a:tcPr marL="0" marR="0" marT="0" marB="0" anchor="ctr" anchorCtr="0">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solidFill>
                      <a:srgbClr val="D1D2D4"/>
                    </a:solidFill>
                  </a:tcPr>
                </a:tc>
                <a:tc hMerge="1">
                  <a:tcPr>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tcPr>
                </a:tc>
                <a:tc>
                  <a:txBody>
                    <a:bodyPr/>
                    <a:p>
                      <a:pPr marL="0" indent="1906270" eaLnBrk="0" fontAlgn="base">
                        <a:spcBef>
                          <a:spcPts val="200"/>
                        </a:spcBef>
                        <a:spcAft>
                          <a:spcPct val="0"/>
                        </a:spcAft>
                      </a:pPr>
                      <a:r>
                        <a:rPr lang="en-US" altLang="zh-CN" sz="1000" b="1">
                          <a:solidFill>
                            <a:srgbClr val="000000"/>
                          </a:solidFill>
                          <a:latin typeface="Calibri" panose="020F0502020204030204"/>
                          <a:ea typeface="Calibri" panose="020F0502020204030204"/>
                        </a:rPr>
                        <a:t>D</a:t>
                      </a:r>
                      <a:r>
                        <a:rPr lang="en-US" altLang="zh-CN" sz="800" b="1">
                          <a:solidFill>
                            <a:srgbClr val="000000"/>
                          </a:solidFill>
                          <a:latin typeface="Calibri" panose="020F0502020204030204"/>
                          <a:ea typeface="Calibri" panose="020F0502020204030204"/>
                        </a:rPr>
                        <a:t>ESCRIPTION</a:t>
                      </a:r>
                      <a:endParaRPr lang="en-US" altLang="zh-CN" sz="800" b="1">
                        <a:solidFill>
                          <a:srgbClr val="000000"/>
                        </a:solidFill>
                        <a:latin typeface="Calibri" panose="020F0502020204030204"/>
                        <a:ea typeface="Calibri" panose="020F0502020204030204"/>
                      </a:endParaRPr>
                    </a:p>
                  </a:txBody>
                  <a:tcPr marL="0" marR="0" marT="0" marB="0" anchor="ctr" anchorCtr="0">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solidFill>
                      <a:srgbClr val="D1D2D4"/>
                    </a:solidFill>
                  </a:tcPr>
                </a:tc>
              </a:tr>
              <a:tr h="174625">
                <a:tc gridSpan="2">
                  <a:txBody>
                    <a:bodyPr/>
                    <a:p>
                      <a:pPr marL="0" indent="0" algn="ctr" eaLnBrk="0" fontAlgn="base">
                        <a:spcBef>
                          <a:spcPts val="300"/>
                        </a:spcBef>
                        <a:spcAft>
                          <a:spcPct val="0"/>
                        </a:spcAft>
                      </a:pPr>
                      <a:r>
                        <a:rPr lang="en-US" altLang="zh-CN" sz="1000">
                          <a:solidFill>
                            <a:schemeClr val="bg1"/>
                          </a:solidFill>
                          <a:latin typeface="Calibri" panose="020F0502020204030204"/>
                          <a:ea typeface="宋体" panose="02010600030101010101" pitchFamily="2" charset="-122"/>
                        </a:rPr>
                        <a:t>A1</a:t>
                      </a:r>
                      <a:endParaRPr lang="en-US" altLang="zh-CN" sz="1000">
                        <a:solidFill>
                          <a:schemeClr val="bg1"/>
                        </a:solidFill>
                        <a:latin typeface="Calibri" panose="020F0502020204030204"/>
                        <a:ea typeface="宋体" panose="02010600030101010101" pitchFamily="2" charset="-122"/>
                      </a:endParaRPr>
                    </a:p>
                  </a:txBody>
                  <a:tcPr marL="0" marR="0" marT="0" marB="0" anchor="ctr" anchorCtr="0">
                    <a:lnL w="3175" cap="flat" cmpd="sng">
                      <a:solidFill>
                        <a:srgbClr val="000000"/>
                      </a:solidFill>
                      <a:prstDash val="solid"/>
                      <a:headEnd type="none" w="med" len="med"/>
                      <a:tailEnd type="none" w="med" len="med"/>
                    </a:lnL>
                    <a:lnR w="3175"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3175" cap="flat" cmpd="sng">
                      <a:solidFill>
                        <a:srgbClr val="000000"/>
                      </a:solidFill>
                      <a:prstDash val="solid"/>
                      <a:headEnd type="none" w="med" len="med"/>
                      <a:tailEnd type="none" w="med" len="med"/>
                    </a:lnB>
                    <a:solidFill>
                      <a:srgbClr val="F2F3F4"/>
                    </a:solidFill>
                  </a:tcPr>
                </a:tc>
                <a:tc hMerge="1">
                  <a:tcPr>
                    <a:lnR w="3175"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3175" cap="flat" cmpd="sng">
                      <a:solidFill>
                        <a:srgbClr val="000000"/>
                      </a:solidFill>
                      <a:prstDash val="solid"/>
                      <a:headEnd type="none" w="med" len="med"/>
                      <a:tailEnd type="none" w="med" len="med"/>
                    </a:lnB>
                  </a:tcPr>
                </a:tc>
                <a:tc>
                  <a:txBody>
                    <a:bodyPr/>
                    <a:p>
                      <a:pPr marL="0" indent="472440" eaLnBrk="0" fontAlgn="base">
                        <a:spcBef>
                          <a:spcPts val="300"/>
                        </a:spcBef>
                        <a:spcAft>
                          <a:spcPct val="0"/>
                        </a:spcAft>
                      </a:pPr>
                      <a:r>
                        <a:rPr lang="en-US" altLang="zh-CN" sz="1000">
                          <a:solidFill>
                            <a:schemeClr val="bg1"/>
                          </a:solidFill>
                          <a:latin typeface="Calibri" panose="020F0502020204030204"/>
                          <a:ea typeface="Calibri" panose="020F0502020204030204"/>
                        </a:rPr>
                        <a:t>+VDC</a:t>
                      </a:r>
                      <a:endParaRPr lang="en-US" altLang="zh-CN" sz="1000">
                        <a:solidFill>
                          <a:schemeClr val="bg1"/>
                        </a:solidFill>
                        <a:latin typeface="Calibri" panose="020F0502020204030204"/>
                        <a:ea typeface="Calibri" panose="020F0502020204030204"/>
                      </a:endParaRPr>
                    </a:p>
                  </a:txBody>
                  <a:tcPr marL="0" marR="0" marT="0" marB="0" anchor="ctr" anchorCtr="0">
                    <a:lnL w="3175" cap="flat" cmpd="sng">
                      <a:solidFill>
                        <a:srgbClr val="000000"/>
                      </a:solidFill>
                      <a:prstDash val="solid"/>
                      <a:headEnd type="none" w="med" len="med"/>
                      <a:tailEnd type="none" w="med" len="med"/>
                    </a:lnL>
                    <a:lnR w="3175"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3175" cap="flat" cmpd="sng">
                      <a:solidFill>
                        <a:srgbClr val="000000"/>
                      </a:solidFill>
                      <a:prstDash val="solid"/>
                      <a:headEnd type="none" w="med" len="med"/>
                      <a:tailEnd type="none" w="med" len="med"/>
                    </a:lnB>
                    <a:solidFill>
                      <a:srgbClr val="F2F3F4"/>
                    </a:solidFill>
                  </a:tcPr>
                </a:tc>
                <a:tc>
                  <a:txBody>
                    <a:bodyPr/>
                    <a:p>
                      <a:pPr marL="0" indent="0" algn="ctr" eaLnBrk="0" fontAlgn="base">
                        <a:lnSpc>
                          <a:spcPts val="1235"/>
                        </a:lnSpc>
                        <a:spcBef>
                          <a:spcPct val="0"/>
                        </a:spcBef>
                        <a:spcAft>
                          <a:spcPct val="0"/>
                        </a:spcAft>
                      </a:pPr>
                      <a:r>
                        <a:rPr lang="en-US" altLang="zh-CN" sz="1000">
                          <a:solidFill>
                            <a:schemeClr val="bg1"/>
                          </a:solidFill>
                          <a:latin typeface="Calibri" panose="020F0502020204030204"/>
                          <a:ea typeface="Calibri" panose="020F0502020204030204"/>
                        </a:rPr>
                        <a:t>+</a:t>
                      </a:r>
                      <a:r>
                        <a:rPr lang="en-US" altLang="zh-CN" sz="1000">
                          <a:solidFill>
                            <a:schemeClr val="bg1"/>
                          </a:solidFill>
                          <a:latin typeface="Calibri" panose="020F0502020204030204"/>
                          <a:ea typeface="宋体" panose="02010600030101010101" pitchFamily="2" charset="-122"/>
                        </a:rPr>
                        <a:t>32</a:t>
                      </a:r>
                      <a:r>
                        <a:rPr lang="en-US" altLang="zh-CN" sz="1000">
                          <a:solidFill>
                            <a:schemeClr val="bg1"/>
                          </a:solidFill>
                          <a:latin typeface="Calibri" panose="020F0502020204030204"/>
                          <a:ea typeface="Calibri" panose="020F0502020204030204"/>
                        </a:rPr>
                        <a:t>V</a:t>
                      </a:r>
                      <a:endParaRPr lang="en-US" altLang="zh-CN" sz="1000">
                        <a:solidFill>
                          <a:schemeClr val="bg1"/>
                        </a:solidFill>
                        <a:latin typeface="Calibri" panose="020F0502020204030204"/>
                        <a:ea typeface="Calibri" panose="020F0502020204030204"/>
                      </a:endParaRPr>
                    </a:p>
                  </a:txBody>
                  <a:tcPr marL="0" marR="0" marT="0" marB="0" anchor="ctr" anchorCtr="0">
                    <a:lnL w="3175" cap="flat" cmpd="sng">
                      <a:solidFill>
                        <a:srgbClr val="000000"/>
                      </a:solidFill>
                      <a:prstDash val="solid"/>
                      <a:headEnd type="none" w="med" len="med"/>
                      <a:tailEnd type="none" w="med" len="med"/>
                    </a:lnL>
                    <a:lnR w="3175"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3175" cap="flat" cmpd="sng">
                      <a:solidFill>
                        <a:srgbClr val="000000"/>
                      </a:solidFill>
                      <a:prstDash val="solid"/>
                      <a:headEnd type="none" w="med" len="med"/>
                      <a:tailEnd type="none" w="med" len="med"/>
                    </a:lnB>
                    <a:solidFill>
                      <a:srgbClr val="F2F3F4"/>
                    </a:solidFill>
                  </a:tcPr>
                </a:tc>
              </a:tr>
              <a:tr h="176530">
                <a:tc gridSpan="2">
                  <a:txBody>
                    <a:bodyPr/>
                    <a:p>
                      <a:pPr marL="0" indent="0" algn="ctr" eaLnBrk="0" fontAlgn="base">
                        <a:spcBef>
                          <a:spcPts val="300"/>
                        </a:spcBef>
                        <a:spcAft>
                          <a:spcPct val="0"/>
                        </a:spcAft>
                      </a:pPr>
                      <a:r>
                        <a:rPr lang="en-US" altLang="zh-CN" sz="1000">
                          <a:solidFill>
                            <a:srgbClr val="000000"/>
                          </a:solidFill>
                          <a:latin typeface="Calibri" panose="020F0502020204030204"/>
                          <a:ea typeface="宋体" panose="02010600030101010101" pitchFamily="2" charset="-122"/>
                        </a:rPr>
                        <a:t>A2</a:t>
                      </a:r>
                      <a:endParaRPr lang="en-US" altLang="zh-CN" sz="1000">
                        <a:solidFill>
                          <a:srgbClr val="000000"/>
                        </a:solidFill>
                        <a:latin typeface="Calibri" panose="020F0502020204030204"/>
                        <a:ea typeface="宋体" panose="02010600030101010101" pitchFamily="2" charset="-122"/>
                      </a:endParaRPr>
                    </a:p>
                  </a:txBody>
                  <a:tcPr marL="0" marR="0" marT="0" marB="0" anchor="ctr" anchorCtr="0">
                    <a:lnL w="3175" cap="flat" cmpd="sng">
                      <a:solidFill>
                        <a:srgbClr val="000000"/>
                      </a:solidFill>
                      <a:prstDash val="solid"/>
                      <a:headEnd type="none" w="med" len="med"/>
                      <a:tailEnd type="none" w="med" len="med"/>
                    </a:lnL>
                    <a:lnR w="3175" cap="flat" cmpd="sng">
                      <a:solidFill>
                        <a:srgbClr val="000000"/>
                      </a:solidFill>
                      <a:prstDash val="solid"/>
                      <a:headEnd type="none" w="med" len="med"/>
                      <a:tailEnd type="none" w="med" len="med"/>
                    </a:lnR>
                    <a:lnT w="3175" cap="flat" cmpd="sng">
                      <a:solidFill>
                        <a:srgbClr val="000000"/>
                      </a:solidFill>
                      <a:prstDash val="solid"/>
                      <a:headEnd type="none" w="med" len="med"/>
                      <a:tailEnd type="none" w="med" len="med"/>
                    </a:lnT>
                    <a:lnB w="3175" cap="flat" cmpd="sng">
                      <a:solidFill>
                        <a:srgbClr val="000000"/>
                      </a:solidFill>
                      <a:prstDash val="solid"/>
                      <a:headEnd type="none" w="med" len="med"/>
                      <a:tailEnd type="none" w="med" len="med"/>
                    </a:lnB>
                    <a:solidFill>
                      <a:srgbClr val="D1D2D4"/>
                    </a:solidFill>
                  </a:tcPr>
                </a:tc>
                <a:tc hMerge="1">
                  <a:tcPr>
                    <a:lnR w="3175" cap="flat" cmpd="sng">
                      <a:solidFill>
                        <a:srgbClr val="000000"/>
                      </a:solidFill>
                      <a:prstDash val="solid"/>
                      <a:headEnd type="none" w="med" len="med"/>
                      <a:tailEnd type="none" w="med" len="med"/>
                    </a:lnR>
                    <a:lnT w="3175" cap="flat" cmpd="sng">
                      <a:solidFill>
                        <a:srgbClr val="000000"/>
                      </a:solidFill>
                      <a:prstDash val="solid"/>
                      <a:headEnd type="none" w="med" len="med"/>
                      <a:tailEnd type="none" w="med" len="med"/>
                    </a:lnT>
                    <a:lnB w="3175" cap="flat" cmpd="sng">
                      <a:solidFill>
                        <a:srgbClr val="000000"/>
                      </a:solidFill>
                      <a:prstDash val="solid"/>
                      <a:headEnd type="none" w="med" len="med"/>
                      <a:tailEnd type="none" w="med" len="med"/>
                    </a:lnB>
                  </a:tcPr>
                </a:tc>
                <a:tc>
                  <a:txBody>
                    <a:bodyPr/>
                    <a:p>
                      <a:pPr marL="0" indent="451485" eaLnBrk="0" fontAlgn="base">
                        <a:lnSpc>
                          <a:spcPts val="1250"/>
                        </a:lnSpc>
                        <a:spcBef>
                          <a:spcPct val="0"/>
                        </a:spcBef>
                        <a:spcAft>
                          <a:spcPct val="0"/>
                        </a:spcAft>
                      </a:pPr>
                      <a:r>
                        <a:rPr lang="en-US" altLang="zh-CN" sz="1000">
                          <a:solidFill>
                            <a:srgbClr val="000000"/>
                          </a:solidFill>
                          <a:latin typeface="Calibri" panose="020F0502020204030204"/>
                          <a:ea typeface="Calibri" panose="020F0502020204030204"/>
                        </a:rPr>
                        <a:t>GND</a:t>
                      </a:r>
                      <a:endParaRPr lang="en-US" altLang="zh-CN" sz="1000">
                        <a:solidFill>
                          <a:srgbClr val="000000"/>
                        </a:solidFill>
                        <a:latin typeface="Calibri" panose="020F0502020204030204"/>
                        <a:ea typeface="Calibri" panose="020F0502020204030204"/>
                      </a:endParaRPr>
                    </a:p>
                  </a:txBody>
                  <a:tcPr marL="0" marR="0" marT="0" marB="0" anchor="ctr" anchorCtr="0">
                    <a:lnL w="3175" cap="flat" cmpd="sng">
                      <a:solidFill>
                        <a:srgbClr val="000000"/>
                      </a:solidFill>
                      <a:prstDash val="solid"/>
                      <a:headEnd type="none" w="med" len="med"/>
                      <a:tailEnd type="none" w="med" len="med"/>
                    </a:lnL>
                    <a:lnR w="3175" cap="flat" cmpd="sng">
                      <a:solidFill>
                        <a:srgbClr val="000000"/>
                      </a:solidFill>
                      <a:prstDash val="solid"/>
                      <a:headEnd type="none" w="med" len="med"/>
                      <a:tailEnd type="none" w="med" len="med"/>
                    </a:lnR>
                    <a:lnT w="3175" cap="flat" cmpd="sng">
                      <a:solidFill>
                        <a:srgbClr val="000000"/>
                      </a:solidFill>
                      <a:prstDash val="solid"/>
                      <a:headEnd type="none" w="med" len="med"/>
                      <a:tailEnd type="none" w="med" len="med"/>
                    </a:lnT>
                    <a:lnB w="3175" cap="flat" cmpd="sng">
                      <a:solidFill>
                        <a:srgbClr val="000000"/>
                      </a:solidFill>
                      <a:prstDash val="solid"/>
                      <a:headEnd type="none" w="med" len="med"/>
                      <a:tailEnd type="none" w="med" len="med"/>
                    </a:lnB>
                    <a:solidFill>
                      <a:srgbClr val="D1D2D4"/>
                    </a:solidFill>
                  </a:tcPr>
                </a:tc>
                <a:tc>
                  <a:txBody>
                    <a:bodyPr/>
                    <a:p>
                      <a:pPr marL="0" indent="0" algn="ctr" eaLnBrk="0" fontAlgn="base">
                        <a:spcBef>
                          <a:spcPts val="300"/>
                        </a:spcBef>
                        <a:spcAft>
                          <a:spcPct val="0"/>
                        </a:spcAft>
                      </a:pPr>
                      <a:r>
                        <a:rPr lang="en-US" altLang="zh-CN" sz="1000">
                          <a:solidFill>
                            <a:srgbClr val="000000"/>
                          </a:solidFill>
                          <a:latin typeface="Calibri" panose="020F0502020204030204"/>
                          <a:ea typeface="Calibri" panose="020F0502020204030204"/>
                        </a:rPr>
                        <a:t>Ground</a:t>
                      </a:r>
                      <a:endParaRPr lang="en-US" altLang="zh-CN" sz="1000">
                        <a:solidFill>
                          <a:srgbClr val="000000"/>
                        </a:solidFill>
                        <a:latin typeface="Calibri" panose="020F0502020204030204"/>
                        <a:ea typeface="Calibri" panose="020F0502020204030204"/>
                      </a:endParaRPr>
                    </a:p>
                  </a:txBody>
                  <a:tcPr marL="0" marR="0" marT="0" marB="0" anchor="ctr" anchorCtr="0">
                    <a:lnL w="3175" cap="flat" cmpd="sng">
                      <a:solidFill>
                        <a:srgbClr val="000000"/>
                      </a:solidFill>
                      <a:prstDash val="solid"/>
                      <a:headEnd type="none" w="med" len="med"/>
                      <a:tailEnd type="none" w="med" len="med"/>
                    </a:lnL>
                    <a:lnR w="3175" cap="flat" cmpd="sng">
                      <a:solidFill>
                        <a:srgbClr val="000000"/>
                      </a:solidFill>
                      <a:prstDash val="solid"/>
                      <a:headEnd type="none" w="med" len="med"/>
                      <a:tailEnd type="none" w="med" len="med"/>
                    </a:lnR>
                    <a:lnT w="3175" cap="flat" cmpd="sng">
                      <a:solidFill>
                        <a:srgbClr val="000000"/>
                      </a:solidFill>
                      <a:prstDash val="solid"/>
                      <a:headEnd type="none" w="med" len="med"/>
                      <a:tailEnd type="none" w="med" len="med"/>
                    </a:lnT>
                    <a:lnB w="3175" cap="flat" cmpd="sng">
                      <a:solidFill>
                        <a:srgbClr val="000000"/>
                      </a:solidFill>
                      <a:prstDash val="solid"/>
                      <a:headEnd type="none" w="med" len="med"/>
                      <a:tailEnd type="none" w="med" len="med"/>
                    </a:lnB>
                    <a:solidFill>
                      <a:srgbClr val="D1D2D4"/>
                    </a:solidFill>
                  </a:tcPr>
                </a:tc>
              </a:tr>
            </a:tbl>
          </a:graphicData>
        </a:graphic>
      </p:graphicFrame>
      <p:graphicFrame>
        <p:nvGraphicFramePr>
          <p:cNvPr id="12" name="表格 11"/>
          <p:cNvGraphicFramePr/>
          <p:nvPr/>
        </p:nvGraphicFramePr>
        <p:xfrm>
          <a:off x="432752" y="3863975"/>
          <a:ext cx="6513830" cy="2069465"/>
        </p:xfrm>
        <a:graphic>
          <a:graphicData uri="http://schemas.openxmlformats.org/drawingml/2006/table">
            <a:tbl>
              <a:tblPr/>
              <a:tblGrid>
                <a:gridCol w="854075"/>
                <a:gridCol w="1316355"/>
                <a:gridCol w="4343400"/>
              </a:tblGrid>
              <a:tr h="175895">
                <a:tc gridSpan="2">
                  <a:txBody>
                    <a:bodyPr/>
                    <a:p>
                      <a:pPr marL="0" indent="240030" eaLnBrk="0" fontAlgn="base">
                        <a:spcBef>
                          <a:spcPts val="200"/>
                        </a:spcBef>
                        <a:spcAft>
                          <a:spcPct val="0"/>
                        </a:spcAft>
                      </a:pPr>
                      <a:r>
                        <a:rPr lang="en-US" altLang="zh-CN" sz="1000" b="1">
                          <a:solidFill>
                            <a:schemeClr val="bg1"/>
                          </a:solidFill>
                          <a:latin typeface="Calibri" panose="020F0502020204030204"/>
                          <a:ea typeface="Calibri" panose="020F0502020204030204"/>
                        </a:rPr>
                        <a:t>A</a:t>
                      </a:r>
                      <a:r>
                        <a:rPr lang="en-US" altLang="zh-CN" sz="800" b="1">
                          <a:solidFill>
                            <a:schemeClr val="bg1"/>
                          </a:solidFill>
                          <a:latin typeface="Calibri" panose="020F0502020204030204"/>
                          <a:ea typeface="Calibri" panose="020F0502020204030204"/>
                        </a:rPr>
                        <a:t>MPLIFIER</a:t>
                      </a:r>
                      <a:r>
                        <a:rPr lang="en-US" altLang="zh-CN" sz="800">
                          <a:solidFill>
                            <a:schemeClr val="bg1"/>
                          </a:solidFill>
                          <a:latin typeface="Calibri" panose="020F0502020204030204"/>
                          <a:ea typeface="Calibri" panose="020F0502020204030204"/>
                        </a:rPr>
                        <a:t> </a:t>
                      </a:r>
                      <a:r>
                        <a:rPr lang="en-US" altLang="zh-CN" sz="1000" b="1">
                          <a:solidFill>
                            <a:schemeClr val="bg1"/>
                          </a:solidFill>
                          <a:latin typeface="Calibri" panose="020F0502020204030204"/>
                          <a:ea typeface="Calibri" panose="020F0502020204030204"/>
                        </a:rPr>
                        <a:t>C</a:t>
                      </a:r>
                      <a:r>
                        <a:rPr lang="en-US" altLang="zh-CN" sz="800" b="1">
                          <a:solidFill>
                            <a:schemeClr val="bg1"/>
                          </a:solidFill>
                          <a:latin typeface="Calibri" panose="020F0502020204030204"/>
                          <a:ea typeface="Calibri" panose="020F0502020204030204"/>
                        </a:rPr>
                        <a:t>ONNECTOR</a:t>
                      </a:r>
                      <a:r>
                        <a:rPr lang="en-US" altLang="zh-CN" sz="800">
                          <a:solidFill>
                            <a:schemeClr val="bg1"/>
                          </a:solidFill>
                          <a:latin typeface="Calibri" panose="020F0502020204030204"/>
                          <a:ea typeface="Calibri" panose="020F0502020204030204"/>
                        </a:rPr>
                        <a:t> </a:t>
                      </a:r>
                      <a:r>
                        <a:rPr lang="en-US" altLang="zh-CN" sz="1000" b="1">
                          <a:solidFill>
                            <a:schemeClr val="bg1"/>
                          </a:solidFill>
                          <a:latin typeface="Calibri" panose="020F0502020204030204"/>
                          <a:ea typeface="Calibri" panose="020F0502020204030204"/>
                        </a:rPr>
                        <a:t>T</a:t>
                      </a:r>
                      <a:r>
                        <a:rPr lang="en-US" altLang="zh-CN" sz="800" b="1">
                          <a:solidFill>
                            <a:schemeClr val="bg1"/>
                          </a:solidFill>
                          <a:latin typeface="Calibri" panose="020F0502020204030204"/>
                          <a:ea typeface="Calibri" panose="020F0502020204030204"/>
                        </a:rPr>
                        <a:t>YPE</a:t>
                      </a:r>
                      <a:r>
                        <a:rPr lang="en-US" altLang="zh-CN" sz="1000" b="1">
                          <a:solidFill>
                            <a:schemeClr val="bg1"/>
                          </a:solidFill>
                          <a:latin typeface="Calibri" panose="020F0502020204030204"/>
                          <a:ea typeface="Calibri" panose="020F0502020204030204"/>
                        </a:rPr>
                        <a:t>:</a:t>
                      </a:r>
                      <a:endParaRPr lang="en-US" altLang="zh-CN" sz="1000" b="1">
                        <a:solidFill>
                          <a:schemeClr val="bg1"/>
                        </a:solidFill>
                        <a:latin typeface="Calibri" panose="020F0502020204030204"/>
                        <a:ea typeface="Calibri" panose="020F0502020204030204"/>
                      </a:endParaRPr>
                    </a:p>
                  </a:txBody>
                  <a:tcPr marL="0" marR="0" marT="0" marB="0" anchor="ctr" anchorCtr="0">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solidFill>
                      <a:srgbClr val="21294D"/>
                    </a:solidFill>
                  </a:tcPr>
                </a:tc>
                <a:tc hMerge="1">
                  <a:tcPr>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tcPr>
                </a:tc>
                <a:tc>
                  <a:txBody>
                    <a:bodyPr/>
                    <a:p>
                      <a:pPr marL="0" indent="242570" eaLnBrk="0" fontAlgn="base">
                        <a:spcBef>
                          <a:spcPts val="200"/>
                        </a:spcBef>
                        <a:spcAft>
                          <a:spcPct val="0"/>
                        </a:spcAft>
                      </a:pPr>
                      <a:r>
                        <a:rPr lang="en-US" altLang="zh-CN" sz="1000">
                          <a:solidFill>
                            <a:schemeClr val="bg1"/>
                          </a:solidFill>
                          <a:latin typeface="Calibri" panose="020F0502020204030204"/>
                          <a:ea typeface="宋体" panose="02010600030101010101" pitchFamily="2" charset="-122"/>
                        </a:rPr>
                        <a:t>D-B15 M</a:t>
                      </a:r>
                      <a:endParaRPr lang="en-US" altLang="zh-CN" sz="1000">
                        <a:solidFill>
                          <a:schemeClr val="bg1"/>
                        </a:solidFill>
                        <a:latin typeface="Calibri" panose="020F0502020204030204"/>
                        <a:ea typeface="宋体" panose="02010600030101010101" pitchFamily="2" charset="-122"/>
                      </a:endParaRPr>
                    </a:p>
                  </a:txBody>
                  <a:tcPr marL="0" marR="0" marT="0" marB="0" anchor="ctr" anchorCtr="0">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solidFill>
                      <a:srgbClr val="21294D"/>
                    </a:solidFill>
                  </a:tcPr>
                </a:tc>
              </a:tr>
              <a:tr h="176530">
                <a:tc gridSpan="2">
                  <a:txBody>
                    <a:bodyPr/>
                    <a:p>
                      <a:pPr marL="0" indent="239395" eaLnBrk="0" fontAlgn="base">
                        <a:spcBef>
                          <a:spcPts val="200"/>
                        </a:spcBef>
                        <a:spcAft>
                          <a:spcPct val="0"/>
                        </a:spcAft>
                      </a:pPr>
                      <a:r>
                        <a:rPr lang="en-US" altLang="zh-CN" sz="1000" b="1">
                          <a:solidFill>
                            <a:srgbClr val="000000"/>
                          </a:solidFill>
                          <a:latin typeface="Calibri" panose="020F0502020204030204"/>
                          <a:ea typeface="Calibri" panose="020F0502020204030204"/>
                        </a:rPr>
                        <a:t>T</a:t>
                      </a:r>
                      <a:r>
                        <a:rPr lang="en-US" altLang="zh-CN" sz="800" b="1">
                          <a:solidFill>
                            <a:srgbClr val="000000"/>
                          </a:solidFill>
                          <a:latin typeface="Calibri" panose="020F0502020204030204"/>
                          <a:ea typeface="Calibri" panose="020F0502020204030204"/>
                        </a:rPr>
                        <a:t>RIAD</a:t>
                      </a:r>
                      <a:r>
                        <a:rPr lang="en-US" altLang="zh-CN" sz="800">
                          <a:solidFill>
                            <a:srgbClr val="000000"/>
                          </a:solidFill>
                          <a:latin typeface="Calibri" panose="020F0502020204030204"/>
                          <a:ea typeface="Calibri" panose="020F0502020204030204"/>
                        </a:rPr>
                        <a:t> </a:t>
                      </a:r>
                      <a:r>
                        <a:rPr lang="en-US" altLang="zh-CN" sz="1000" b="1">
                          <a:solidFill>
                            <a:srgbClr val="000000"/>
                          </a:solidFill>
                          <a:latin typeface="Calibri" panose="020F0502020204030204"/>
                          <a:ea typeface="Calibri" panose="020F0502020204030204"/>
                        </a:rPr>
                        <a:t>C</a:t>
                      </a:r>
                      <a:r>
                        <a:rPr lang="en-US" altLang="zh-CN" sz="800" b="1">
                          <a:solidFill>
                            <a:srgbClr val="000000"/>
                          </a:solidFill>
                          <a:latin typeface="Calibri" panose="020F0502020204030204"/>
                          <a:ea typeface="Calibri" panose="020F0502020204030204"/>
                        </a:rPr>
                        <a:t>ABLE</a:t>
                      </a:r>
                      <a:r>
                        <a:rPr lang="en-US" altLang="zh-CN" sz="800">
                          <a:solidFill>
                            <a:srgbClr val="000000"/>
                          </a:solidFill>
                          <a:latin typeface="Calibri" panose="020F0502020204030204"/>
                          <a:ea typeface="Calibri" panose="020F0502020204030204"/>
                        </a:rPr>
                        <a:t> </a:t>
                      </a:r>
                      <a:r>
                        <a:rPr lang="en-US" altLang="zh-CN" sz="1000" b="1">
                          <a:solidFill>
                            <a:srgbClr val="000000"/>
                          </a:solidFill>
                          <a:latin typeface="Calibri" panose="020F0502020204030204"/>
                          <a:ea typeface="Calibri" panose="020F0502020204030204"/>
                        </a:rPr>
                        <a:t>P</a:t>
                      </a:r>
                      <a:r>
                        <a:rPr lang="en-US" altLang="zh-CN" sz="800" b="1">
                          <a:solidFill>
                            <a:srgbClr val="000000"/>
                          </a:solidFill>
                          <a:latin typeface="Calibri" panose="020F0502020204030204"/>
                          <a:ea typeface="Calibri" panose="020F0502020204030204"/>
                        </a:rPr>
                        <a:t>ART</a:t>
                      </a:r>
                      <a:r>
                        <a:rPr lang="en-US" altLang="zh-CN" sz="800">
                          <a:solidFill>
                            <a:srgbClr val="000000"/>
                          </a:solidFill>
                          <a:latin typeface="Calibri" panose="020F0502020204030204"/>
                          <a:ea typeface="Calibri" panose="020F0502020204030204"/>
                        </a:rPr>
                        <a:t> </a:t>
                      </a:r>
                      <a:r>
                        <a:rPr lang="en-US" altLang="zh-CN" sz="1000" b="1">
                          <a:solidFill>
                            <a:srgbClr val="000000"/>
                          </a:solidFill>
                          <a:latin typeface="Calibri" panose="020F0502020204030204"/>
                          <a:ea typeface="Calibri" panose="020F0502020204030204"/>
                        </a:rPr>
                        <a:t>N</a:t>
                      </a:r>
                      <a:r>
                        <a:rPr lang="en-US" altLang="zh-CN" sz="800" b="1">
                          <a:solidFill>
                            <a:srgbClr val="000000"/>
                          </a:solidFill>
                          <a:latin typeface="Calibri" panose="020F0502020204030204"/>
                          <a:ea typeface="Calibri" panose="020F0502020204030204"/>
                        </a:rPr>
                        <a:t>UMBER</a:t>
                      </a:r>
                      <a:r>
                        <a:rPr lang="en-US" altLang="zh-CN" sz="1000" b="1">
                          <a:solidFill>
                            <a:srgbClr val="000000"/>
                          </a:solidFill>
                          <a:latin typeface="Calibri" panose="020F0502020204030204"/>
                          <a:ea typeface="Calibri" panose="020F0502020204030204"/>
                        </a:rPr>
                        <a:t>:</a:t>
                      </a:r>
                      <a:endParaRPr lang="en-US" altLang="zh-CN" sz="1000" b="1">
                        <a:solidFill>
                          <a:srgbClr val="000000"/>
                        </a:solidFill>
                        <a:latin typeface="Calibri" panose="020F0502020204030204"/>
                        <a:ea typeface="Calibri" panose="020F0502020204030204"/>
                      </a:endParaRPr>
                    </a:p>
                  </a:txBody>
                  <a:tcPr marL="0" marR="0" marT="0" marB="0" anchor="ctr" anchorCtr="0">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solidFill>
                      <a:srgbClr val="F2F3F4"/>
                    </a:solidFill>
                  </a:tcPr>
                </a:tc>
                <a:tc hMerge="1">
                  <a:tcPr>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tcPr>
                </a:tc>
                <a:tc>
                  <a:txBody>
                    <a:bodyPr/>
                    <a:p>
                      <a:pPr marL="0" indent="241935" eaLnBrk="0" fontAlgn="base">
                        <a:spcBef>
                          <a:spcPts val="200"/>
                        </a:spcBef>
                        <a:spcAft>
                          <a:spcPct val="0"/>
                        </a:spcAft>
                      </a:pPr>
                      <a:r>
                        <a:rPr lang="en-US" altLang="zh-CN" sz="1000">
                          <a:solidFill>
                            <a:srgbClr val="000000"/>
                          </a:solidFill>
                          <a:latin typeface="Calibri" panose="020F0502020204030204"/>
                          <a:ea typeface="宋体" panose="02010600030101010101" pitchFamily="2" charset="-122"/>
                        </a:rPr>
                        <a:t>——</a:t>
                      </a:r>
                      <a:endParaRPr lang="en-US" altLang="zh-CN" sz="1000">
                        <a:solidFill>
                          <a:srgbClr val="000000"/>
                        </a:solidFill>
                        <a:latin typeface="Calibri" panose="020F0502020204030204"/>
                        <a:ea typeface="宋体" panose="02010600030101010101" pitchFamily="2" charset="-122"/>
                      </a:endParaRPr>
                    </a:p>
                  </a:txBody>
                  <a:tcPr marL="0" marR="0" marT="0" marB="0" anchor="ctr" anchorCtr="0">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solidFill>
                      <a:srgbClr val="F2F3F4"/>
                    </a:solidFill>
                  </a:tcPr>
                </a:tc>
              </a:tr>
              <a:tr h="174625">
                <a:tc>
                  <a:txBody>
                    <a:bodyPr/>
                    <a:p>
                      <a:pPr marL="0" indent="177165" eaLnBrk="0" fontAlgn="base">
                        <a:spcBef>
                          <a:spcPts val="200"/>
                        </a:spcBef>
                        <a:spcAft>
                          <a:spcPct val="0"/>
                        </a:spcAft>
                      </a:pPr>
                      <a:r>
                        <a:rPr lang="en-US" altLang="zh-CN" sz="1000" b="1">
                          <a:solidFill>
                            <a:srgbClr val="000000"/>
                          </a:solidFill>
                          <a:latin typeface="Calibri" panose="020F0502020204030204"/>
                          <a:ea typeface="Calibri" panose="020F0502020204030204"/>
                        </a:rPr>
                        <a:t>P</a:t>
                      </a:r>
                      <a:r>
                        <a:rPr lang="en-US" altLang="zh-CN" sz="800" b="1">
                          <a:solidFill>
                            <a:srgbClr val="000000"/>
                          </a:solidFill>
                          <a:latin typeface="Calibri" panose="020F0502020204030204"/>
                          <a:ea typeface="Calibri" panose="020F0502020204030204"/>
                        </a:rPr>
                        <a:t>IN</a:t>
                      </a:r>
                      <a:r>
                        <a:rPr lang="en-US" altLang="zh-CN" sz="800">
                          <a:solidFill>
                            <a:srgbClr val="000000"/>
                          </a:solidFill>
                          <a:latin typeface="Calibri" panose="020F0502020204030204"/>
                          <a:ea typeface="Calibri" panose="020F0502020204030204"/>
                        </a:rPr>
                        <a:t> </a:t>
                      </a:r>
                      <a:r>
                        <a:rPr lang="en-US" altLang="zh-CN" sz="1000" b="1">
                          <a:solidFill>
                            <a:srgbClr val="000000"/>
                          </a:solidFill>
                          <a:latin typeface="Calibri" panose="020F0502020204030204"/>
                          <a:ea typeface="Calibri" panose="020F0502020204030204"/>
                        </a:rPr>
                        <a:t>N</a:t>
                      </a:r>
                      <a:r>
                        <a:rPr lang="en-US" altLang="zh-CN" sz="800" b="1">
                          <a:solidFill>
                            <a:srgbClr val="000000"/>
                          </a:solidFill>
                          <a:latin typeface="Calibri" panose="020F0502020204030204"/>
                          <a:ea typeface="Calibri" panose="020F0502020204030204"/>
                        </a:rPr>
                        <a:t>UMBER</a:t>
                      </a:r>
                      <a:endParaRPr lang="en-US" altLang="zh-CN" sz="800" b="1">
                        <a:solidFill>
                          <a:srgbClr val="000000"/>
                        </a:solidFill>
                        <a:latin typeface="Calibri" panose="020F0502020204030204"/>
                        <a:ea typeface="Calibri" panose="020F0502020204030204"/>
                      </a:endParaRPr>
                    </a:p>
                  </a:txBody>
                  <a:tcPr marL="0" marR="0" marT="0" marB="0" anchor="ctr" anchorCtr="0">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solidFill>
                      <a:srgbClr val="D1D2D4"/>
                    </a:solidFill>
                  </a:tcPr>
                </a:tc>
                <a:tc>
                  <a:txBody>
                    <a:bodyPr/>
                    <a:p>
                      <a:pPr marL="0" indent="476250" eaLnBrk="0" fontAlgn="base">
                        <a:spcBef>
                          <a:spcPts val="200"/>
                        </a:spcBef>
                        <a:spcAft>
                          <a:spcPct val="0"/>
                        </a:spcAft>
                      </a:pPr>
                      <a:r>
                        <a:rPr lang="en-US" altLang="zh-CN" sz="1000" b="1">
                          <a:solidFill>
                            <a:srgbClr val="000000"/>
                          </a:solidFill>
                          <a:latin typeface="Calibri" panose="020F0502020204030204"/>
                          <a:ea typeface="Calibri" panose="020F0502020204030204"/>
                        </a:rPr>
                        <a:t>L</a:t>
                      </a:r>
                      <a:r>
                        <a:rPr lang="en-US" altLang="zh-CN" sz="800" b="1">
                          <a:solidFill>
                            <a:srgbClr val="000000"/>
                          </a:solidFill>
                          <a:latin typeface="Calibri" panose="020F0502020204030204"/>
                          <a:ea typeface="Calibri" panose="020F0502020204030204"/>
                        </a:rPr>
                        <a:t>ABEL</a:t>
                      </a:r>
                      <a:endParaRPr lang="en-US" altLang="zh-CN" sz="800" b="1">
                        <a:solidFill>
                          <a:srgbClr val="000000"/>
                        </a:solidFill>
                        <a:latin typeface="Calibri" panose="020F0502020204030204"/>
                        <a:ea typeface="Calibri" panose="020F0502020204030204"/>
                      </a:endParaRPr>
                    </a:p>
                  </a:txBody>
                  <a:tcPr marL="0" marR="0" marT="0" marB="0" anchor="ctr" anchorCtr="0">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solidFill>
                      <a:srgbClr val="D1D2D4"/>
                    </a:solidFill>
                  </a:tcPr>
                </a:tc>
                <a:tc>
                  <a:txBody>
                    <a:bodyPr/>
                    <a:p>
                      <a:pPr marL="0" indent="1906270" eaLnBrk="0" fontAlgn="base">
                        <a:spcBef>
                          <a:spcPts val="200"/>
                        </a:spcBef>
                        <a:spcAft>
                          <a:spcPct val="0"/>
                        </a:spcAft>
                      </a:pPr>
                      <a:r>
                        <a:rPr lang="en-US" altLang="zh-CN" sz="1000" b="1">
                          <a:solidFill>
                            <a:srgbClr val="000000"/>
                          </a:solidFill>
                          <a:latin typeface="Calibri" panose="020F0502020204030204"/>
                          <a:ea typeface="Calibri" panose="020F0502020204030204"/>
                        </a:rPr>
                        <a:t>D</a:t>
                      </a:r>
                      <a:r>
                        <a:rPr lang="en-US" altLang="zh-CN" sz="800" b="1">
                          <a:solidFill>
                            <a:srgbClr val="000000"/>
                          </a:solidFill>
                          <a:latin typeface="Calibri" panose="020F0502020204030204"/>
                          <a:ea typeface="Calibri" panose="020F0502020204030204"/>
                        </a:rPr>
                        <a:t>ESCRIPTION</a:t>
                      </a:r>
                      <a:endParaRPr lang="en-US" altLang="zh-CN" sz="800" b="1">
                        <a:solidFill>
                          <a:srgbClr val="000000"/>
                        </a:solidFill>
                        <a:latin typeface="Calibri" panose="020F0502020204030204"/>
                        <a:ea typeface="Calibri" panose="020F0502020204030204"/>
                      </a:endParaRPr>
                    </a:p>
                  </a:txBody>
                  <a:tcPr marL="0" marR="0" marT="0" marB="0" anchor="ctr" anchorCtr="0">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solidFill>
                      <a:srgbClr val="D1D2D4"/>
                    </a:solidFill>
                  </a:tcPr>
                </a:tc>
              </a:tr>
              <a:tr h="176530">
                <a:tc>
                  <a:txBody>
                    <a:bodyPr/>
                    <a:p>
                      <a:pPr marL="0" indent="0" algn="ctr" eaLnBrk="0" fontAlgn="base">
                        <a:spcBef>
                          <a:spcPts val="300"/>
                        </a:spcBef>
                        <a:spcAft>
                          <a:spcPct val="0"/>
                        </a:spcAft>
                      </a:pPr>
                      <a:r>
                        <a:rPr lang="en-US" altLang="zh-CN" sz="1000">
                          <a:solidFill>
                            <a:srgbClr val="000000"/>
                          </a:solidFill>
                          <a:latin typeface="Calibri" panose="020F0502020204030204"/>
                          <a:ea typeface="宋体" panose="02010600030101010101" pitchFamily="2" charset="-122"/>
                        </a:rPr>
                        <a:t>1</a:t>
                      </a:r>
                      <a:endParaRPr lang="en-US" altLang="zh-CN" sz="1000">
                        <a:solidFill>
                          <a:srgbClr val="000000"/>
                        </a:solidFill>
                        <a:latin typeface="Calibri" panose="020F0502020204030204"/>
                        <a:ea typeface="宋体" panose="02010600030101010101" pitchFamily="2" charset="-122"/>
                      </a:endParaRPr>
                    </a:p>
                  </a:txBody>
                  <a:tcPr marL="0" marR="0" marT="0" marB="0" anchor="ctr" anchorCtr="0">
                    <a:lnL w="3175" cap="flat" cmpd="sng">
                      <a:solidFill>
                        <a:srgbClr val="000000"/>
                      </a:solidFill>
                      <a:prstDash val="solid"/>
                      <a:headEnd type="none" w="med" len="med"/>
                      <a:tailEnd type="none" w="med" len="med"/>
                    </a:lnL>
                    <a:lnR w="3175"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3175" cap="flat" cmpd="sng">
                      <a:solidFill>
                        <a:srgbClr val="000000"/>
                      </a:solidFill>
                      <a:prstDash val="solid"/>
                      <a:headEnd type="none" w="med" len="med"/>
                      <a:tailEnd type="none" w="med" len="med"/>
                    </a:lnB>
                    <a:solidFill>
                      <a:srgbClr val="F2F3F4"/>
                    </a:solidFill>
                  </a:tcPr>
                </a:tc>
                <a:tc>
                  <a:txBody>
                    <a:bodyPr/>
                    <a:p>
                      <a:pPr marL="0" indent="0" algn="ctr" eaLnBrk="0" fontAlgn="base">
                        <a:spcBef>
                          <a:spcPts val="300"/>
                        </a:spcBef>
                        <a:spcAft>
                          <a:spcPct val="0"/>
                        </a:spcAft>
                      </a:pPr>
                      <a:r>
                        <a:rPr lang="en-US" altLang="zh-CN" sz="1000">
                          <a:solidFill>
                            <a:srgbClr val="000000"/>
                          </a:solidFill>
                          <a:latin typeface="Calibri" panose="020F0502020204030204"/>
                          <a:ea typeface="Calibri" panose="020F0502020204030204"/>
                        </a:rPr>
                        <a:t>Power</a:t>
                      </a:r>
                      <a:r>
                        <a:rPr lang="en-US" altLang="zh-CN" sz="1000">
                          <a:solidFill>
                            <a:srgbClr val="000000"/>
                          </a:solidFill>
                          <a:latin typeface="Calibri" panose="020F0502020204030204"/>
                          <a:ea typeface="宋体" panose="02010600030101010101" pitchFamily="2" charset="-122"/>
                        </a:rPr>
                        <a:t> </a:t>
                      </a:r>
                      <a:r>
                        <a:rPr lang="en-US" altLang="zh-CN" sz="1000">
                          <a:solidFill>
                            <a:srgbClr val="000000"/>
                          </a:solidFill>
                          <a:latin typeface="Calibri" panose="020F0502020204030204"/>
                          <a:ea typeface="宋体" panose="02010600030101010101" pitchFamily="2" charset="-122"/>
                        </a:rPr>
                        <a:t>O</a:t>
                      </a:r>
                      <a:r>
                        <a:rPr lang="en-US" altLang="zh-CN" sz="1000">
                          <a:solidFill>
                            <a:srgbClr val="000000"/>
                          </a:solidFill>
                          <a:latin typeface="Calibri" panose="020F0502020204030204"/>
                          <a:ea typeface="Calibri" panose="020F0502020204030204"/>
                        </a:rPr>
                        <a:t>n/</a:t>
                      </a:r>
                      <a:r>
                        <a:rPr lang="en-US" altLang="zh-CN" sz="1000">
                          <a:solidFill>
                            <a:srgbClr val="000000"/>
                          </a:solidFill>
                          <a:latin typeface="Calibri" panose="020F0502020204030204"/>
                          <a:ea typeface="宋体" panose="02010600030101010101" pitchFamily="2" charset="-122"/>
                        </a:rPr>
                        <a:t>OFF C</a:t>
                      </a:r>
                      <a:r>
                        <a:rPr lang="en-US" altLang="zh-CN" sz="1000">
                          <a:solidFill>
                            <a:srgbClr val="000000"/>
                          </a:solidFill>
                          <a:latin typeface="Calibri" panose="020F0502020204030204"/>
                          <a:ea typeface="Calibri" panose="020F0502020204030204"/>
                        </a:rPr>
                        <a:t>ontrol</a:t>
                      </a:r>
                      <a:endParaRPr lang="en-US" altLang="zh-CN" sz="1000">
                        <a:solidFill>
                          <a:srgbClr val="000000"/>
                        </a:solidFill>
                        <a:latin typeface="Calibri" panose="020F0502020204030204"/>
                        <a:ea typeface="Calibri" panose="020F0502020204030204"/>
                      </a:endParaRPr>
                    </a:p>
                  </a:txBody>
                  <a:tcPr marL="0" marR="0" marT="0" marB="0" anchor="ctr" anchorCtr="0">
                    <a:lnL w="3175" cap="flat" cmpd="sng">
                      <a:solidFill>
                        <a:srgbClr val="000000"/>
                      </a:solidFill>
                      <a:prstDash val="solid"/>
                      <a:headEnd type="none" w="med" len="med"/>
                      <a:tailEnd type="none" w="med" len="med"/>
                    </a:lnL>
                    <a:lnR w="3175"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3175" cap="flat" cmpd="sng">
                      <a:solidFill>
                        <a:srgbClr val="000000"/>
                      </a:solidFill>
                      <a:prstDash val="solid"/>
                      <a:headEnd type="none" w="med" len="med"/>
                      <a:tailEnd type="none" w="med" len="med"/>
                    </a:lnB>
                    <a:solidFill>
                      <a:srgbClr val="F2F3F4"/>
                    </a:solidFill>
                  </a:tcPr>
                </a:tc>
                <a:tc>
                  <a:txBody>
                    <a:bodyPr/>
                    <a:p>
                      <a:pPr marL="0" indent="0" algn="ctr" eaLnBrk="0" fontAlgn="base">
                        <a:lnSpc>
                          <a:spcPts val="1245"/>
                        </a:lnSpc>
                        <a:spcBef>
                          <a:spcPct val="0"/>
                        </a:spcBef>
                        <a:spcAft>
                          <a:spcPct val="0"/>
                        </a:spcAft>
                      </a:pPr>
                      <a:r>
                        <a:rPr lang="en-US" altLang="zh-CN" sz="1000">
                          <a:solidFill>
                            <a:srgbClr val="000000"/>
                          </a:solidFill>
                          <a:latin typeface="Calibri" panose="020F0502020204030204"/>
                          <a:ea typeface="Calibri" panose="020F0502020204030204"/>
                        </a:rPr>
                        <a:t>Power</a:t>
                      </a:r>
                      <a:r>
                        <a:rPr lang="en-US" altLang="zh-CN" sz="1000">
                          <a:solidFill>
                            <a:srgbClr val="000000"/>
                          </a:solidFill>
                          <a:latin typeface="Calibri" panose="020F0502020204030204"/>
                          <a:ea typeface="宋体" panose="02010600030101010101" pitchFamily="2" charset="-122"/>
                        </a:rPr>
                        <a:t> </a:t>
                      </a:r>
                      <a:r>
                        <a:rPr lang="en-US" altLang="zh-CN" sz="1000">
                          <a:solidFill>
                            <a:srgbClr val="000000"/>
                          </a:solidFill>
                          <a:latin typeface="Calibri" panose="020F0502020204030204"/>
                          <a:ea typeface="宋体" panose="02010600030101010101" pitchFamily="2" charset="-122"/>
                        </a:rPr>
                        <a:t>OFF</a:t>
                      </a:r>
                      <a:r>
                        <a:rPr lang="en-US" altLang="zh-CN" sz="1000">
                          <a:solidFill>
                            <a:srgbClr val="000000"/>
                          </a:solidFill>
                          <a:latin typeface="Calibri" panose="020F0502020204030204"/>
                          <a:ea typeface="Calibri" panose="020F0502020204030204"/>
                        </a:rPr>
                        <a:t>: TTL “Low”, </a:t>
                      </a:r>
                      <a:endParaRPr lang="en-US" altLang="zh-CN" sz="1000">
                        <a:solidFill>
                          <a:srgbClr val="000000"/>
                        </a:solidFill>
                        <a:latin typeface="Calibri" panose="020F0502020204030204"/>
                        <a:ea typeface="Calibri" panose="020F0502020204030204"/>
                      </a:endParaRPr>
                    </a:p>
                    <a:p>
                      <a:pPr marL="0" indent="0" algn="ctr" eaLnBrk="0" fontAlgn="base">
                        <a:lnSpc>
                          <a:spcPts val="1245"/>
                        </a:lnSpc>
                        <a:spcBef>
                          <a:spcPct val="0"/>
                        </a:spcBef>
                        <a:spcAft>
                          <a:spcPct val="0"/>
                        </a:spcAft>
                      </a:pPr>
                      <a:r>
                        <a:rPr lang="en-US" altLang="zh-CN" sz="1000">
                          <a:solidFill>
                            <a:srgbClr val="000000"/>
                          </a:solidFill>
                          <a:latin typeface="Calibri" panose="020F0502020204030204"/>
                          <a:ea typeface="Calibri" panose="020F0502020204030204"/>
                        </a:rPr>
                        <a:t>Power</a:t>
                      </a:r>
                      <a:r>
                        <a:rPr lang="en-US" altLang="zh-CN" sz="1000">
                          <a:solidFill>
                            <a:srgbClr val="000000"/>
                          </a:solidFill>
                          <a:latin typeface="Calibri" panose="020F0502020204030204"/>
                          <a:ea typeface="宋体" panose="02010600030101010101" pitchFamily="2" charset="-122"/>
                        </a:rPr>
                        <a:t> </a:t>
                      </a:r>
                      <a:r>
                        <a:rPr lang="en-US" altLang="zh-CN" sz="1000">
                          <a:solidFill>
                            <a:srgbClr val="000000"/>
                          </a:solidFill>
                          <a:latin typeface="Calibri" panose="020F0502020204030204"/>
                          <a:ea typeface="宋体" panose="02010600030101010101" pitchFamily="2" charset="-122"/>
                        </a:rPr>
                        <a:t>O</a:t>
                      </a:r>
                      <a:r>
                        <a:rPr lang="en-US" altLang="zh-CN" sz="1000">
                          <a:solidFill>
                            <a:srgbClr val="000000"/>
                          </a:solidFill>
                          <a:latin typeface="Calibri" panose="020F0502020204030204"/>
                          <a:ea typeface="Calibri" panose="020F0502020204030204"/>
                        </a:rPr>
                        <a:t>n</a:t>
                      </a:r>
                      <a:r>
                        <a:rPr lang="en-US" altLang="zh-CN" sz="1000">
                          <a:solidFill>
                            <a:srgbClr val="000000"/>
                          </a:solidFill>
                          <a:latin typeface="Calibri" panose="020F0502020204030204"/>
                          <a:ea typeface="Calibri" panose="020F0502020204030204"/>
                        </a:rPr>
                        <a:t>: TTL “High” </a:t>
                      </a:r>
                      <a:endParaRPr lang="en-US" altLang="zh-CN" sz="1000">
                        <a:solidFill>
                          <a:srgbClr val="000000"/>
                        </a:solidFill>
                        <a:latin typeface="Calibri" panose="020F0502020204030204"/>
                        <a:ea typeface="Calibri" panose="020F0502020204030204"/>
                      </a:endParaRPr>
                    </a:p>
                    <a:p>
                      <a:pPr marL="0" indent="0" algn="ctr" eaLnBrk="0" fontAlgn="base">
                        <a:lnSpc>
                          <a:spcPts val="1245"/>
                        </a:lnSpc>
                        <a:spcBef>
                          <a:spcPct val="0"/>
                        </a:spcBef>
                        <a:spcAft>
                          <a:spcPct val="0"/>
                        </a:spcAft>
                      </a:pPr>
                      <a:r>
                        <a:rPr lang="en-US" altLang="zh-CN" sz="1000">
                          <a:solidFill>
                            <a:srgbClr val="000000"/>
                          </a:solidFill>
                          <a:latin typeface="Calibri" panose="020F0502020204030204"/>
                          <a:ea typeface="Calibri" panose="020F0502020204030204"/>
                        </a:rPr>
                        <a:t>(Low : 0~0.5V, High : 2.5~5V)</a:t>
                      </a:r>
                      <a:endParaRPr lang="en-US" altLang="zh-CN" sz="1000">
                        <a:solidFill>
                          <a:srgbClr val="000000"/>
                        </a:solidFill>
                        <a:latin typeface="Calibri" panose="020F0502020204030204"/>
                        <a:ea typeface="Calibri" panose="020F0502020204030204"/>
                      </a:endParaRPr>
                    </a:p>
                  </a:txBody>
                  <a:tcPr marL="0" marR="0" marT="0" marB="0" anchor="ctr" anchorCtr="0">
                    <a:lnL w="3175" cap="flat" cmpd="sng">
                      <a:solidFill>
                        <a:srgbClr val="000000"/>
                      </a:solidFill>
                      <a:prstDash val="solid"/>
                      <a:headEnd type="none" w="med" len="med"/>
                      <a:tailEnd type="none" w="med" len="med"/>
                    </a:lnL>
                    <a:lnR w="3175"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3175" cap="flat" cmpd="sng">
                      <a:solidFill>
                        <a:srgbClr val="000000"/>
                      </a:solidFill>
                      <a:prstDash val="solid"/>
                      <a:headEnd type="none" w="med" len="med"/>
                      <a:tailEnd type="none" w="med" len="med"/>
                    </a:lnB>
                    <a:solidFill>
                      <a:srgbClr val="F2F3F4"/>
                    </a:solidFill>
                  </a:tcPr>
                </a:tc>
              </a:tr>
              <a:tr h="176530">
                <a:tc>
                  <a:txBody>
                    <a:bodyPr/>
                    <a:p>
                      <a:pPr marL="0" indent="0" algn="ctr" eaLnBrk="0" fontAlgn="base">
                        <a:spcBef>
                          <a:spcPts val="300"/>
                        </a:spcBef>
                        <a:spcAft>
                          <a:spcPct val="0"/>
                        </a:spcAft>
                      </a:pPr>
                      <a:r>
                        <a:rPr lang="en-US" altLang="zh-CN" sz="1000">
                          <a:solidFill>
                            <a:srgbClr val="000000"/>
                          </a:solidFill>
                          <a:latin typeface="Calibri" panose="020F0502020204030204"/>
                          <a:ea typeface="Calibri" panose="020F0502020204030204"/>
                        </a:rPr>
                        <a:t>2</a:t>
                      </a:r>
                      <a:endParaRPr lang="en-US" altLang="zh-CN" sz="1000">
                        <a:solidFill>
                          <a:srgbClr val="000000"/>
                        </a:solidFill>
                        <a:latin typeface="Calibri" panose="020F0502020204030204"/>
                        <a:ea typeface="Calibri" panose="020F0502020204030204"/>
                      </a:endParaRPr>
                    </a:p>
                  </a:txBody>
                  <a:tcPr marL="0" marR="0" marT="0" marB="0" anchor="ctr" anchorCtr="0">
                    <a:lnL w="3175" cap="flat" cmpd="sng">
                      <a:solidFill>
                        <a:srgbClr val="000000"/>
                      </a:solidFill>
                      <a:prstDash val="solid"/>
                      <a:headEnd type="none" w="med" len="med"/>
                      <a:tailEnd type="none" w="med" len="med"/>
                    </a:lnL>
                    <a:lnR w="3175" cap="flat" cmpd="sng">
                      <a:solidFill>
                        <a:srgbClr val="000000"/>
                      </a:solidFill>
                      <a:prstDash val="solid"/>
                      <a:headEnd type="none" w="med" len="med"/>
                      <a:tailEnd type="none" w="med" len="med"/>
                    </a:lnR>
                    <a:lnT w="3175" cap="flat" cmpd="sng">
                      <a:solidFill>
                        <a:srgbClr val="000000"/>
                      </a:solidFill>
                      <a:prstDash val="solid"/>
                      <a:headEnd type="none" w="med" len="med"/>
                      <a:tailEnd type="none" w="med" len="med"/>
                    </a:lnT>
                    <a:lnB w="3175" cap="flat" cmpd="sng">
                      <a:solidFill>
                        <a:srgbClr val="000000"/>
                      </a:solidFill>
                      <a:prstDash val="solid"/>
                      <a:headEnd type="none" w="med" len="med"/>
                      <a:tailEnd type="none" w="med" len="med"/>
                    </a:lnB>
                    <a:solidFill>
                      <a:srgbClr val="D1D2D4"/>
                    </a:solidFill>
                  </a:tcPr>
                </a:tc>
                <a:tc>
                  <a:txBody>
                    <a:bodyPr/>
                    <a:p>
                      <a:pPr marL="0" indent="0" algn="ctr" eaLnBrk="0" fontAlgn="base">
                        <a:lnSpc>
                          <a:spcPts val="1250"/>
                        </a:lnSpc>
                        <a:spcBef>
                          <a:spcPct val="0"/>
                        </a:spcBef>
                        <a:spcAft>
                          <a:spcPct val="0"/>
                        </a:spcAft>
                      </a:pPr>
                      <a:r>
                        <a:rPr lang="en-US" altLang="zh-CN" sz="1000">
                          <a:solidFill>
                            <a:srgbClr val="000000"/>
                          </a:solidFill>
                          <a:latin typeface="Calibri" panose="020F0502020204030204"/>
                          <a:ea typeface="Calibri" panose="020F0502020204030204"/>
                        </a:rPr>
                        <a:t>GND</a:t>
                      </a:r>
                      <a:endParaRPr lang="en-US" altLang="zh-CN" sz="1000">
                        <a:solidFill>
                          <a:srgbClr val="000000"/>
                        </a:solidFill>
                        <a:latin typeface="Calibri" panose="020F0502020204030204"/>
                        <a:ea typeface="Calibri" panose="020F0502020204030204"/>
                      </a:endParaRPr>
                    </a:p>
                  </a:txBody>
                  <a:tcPr marL="0" marR="0" marT="0" marB="0" anchor="ctr" anchorCtr="0">
                    <a:lnL w="3175" cap="flat" cmpd="sng">
                      <a:solidFill>
                        <a:srgbClr val="000000"/>
                      </a:solidFill>
                      <a:prstDash val="solid"/>
                      <a:headEnd type="none" w="med" len="med"/>
                      <a:tailEnd type="none" w="med" len="med"/>
                    </a:lnL>
                    <a:lnR w="3175" cap="flat" cmpd="sng">
                      <a:solidFill>
                        <a:srgbClr val="000000"/>
                      </a:solidFill>
                      <a:prstDash val="solid"/>
                      <a:headEnd type="none" w="med" len="med"/>
                      <a:tailEnd type="none" w="med" len="med"/>
                    </a:lnR>
                    <a:lnT w="3175" cap="flat" cmpd="sng">
                      <a:solidFill>
                        <a:srgbClr val="000000"/>
                      </a:solidFill>
                      <a:prstDash val="solid"/>
                      <a:headEnd type="none" w="med" len="med"/>
                      <a:tailEnd type="none" w="med" len="med"/>
                    </a:lnT>
                    <a:lnB w="3175" cap="flat" cmpd="sng">
                      <a:solidFill>
                        <a:srgbClr val="000000"/>
                      </a:solidFill>
                      <a:prstDash val="solid"/>
                      <a:headEnd type="none" w="med" len="med"/>
                      <a:tailEnd type="none" w="med" len="med"/>
                    </a:lnB>
                    <a:solidFill>
                      <a:srgbClr val="D1D2D4"/>
                    </a:solidFill>
                  </a:tcPr>
                </a:tc>
                <a:tc>
                  <a:txBody>
                    <a:bodyPr/>
                    <a:p>
                      <a:pPr marL="0" indent="0" algn="ctr" eaLnBrk="0" fontAlgn="base">
                        <a:lnSpc>
                          <a:spcPts val="1245"/>
                        </a:lnSpc>
                        <a:spcBef>
                          <a:spcPct val="0"/>
                        </a:spcBef>
                        <a:spcAft>
                          <a:spcPct val="0"/>
                        </a:spcAft>
                      </a:pPr>
                      <a:r>
                        <a:rPr lang="en-US" altLang="zh-CN" sz="1000">
                          <a:solidFill>
                            <a:srgbClr val="000000"/>
                          </a:solidFill>
                          <a:latin typeface="Calibri" panose="020F0502020204030204"/>
                          <a:ea typeface="Calibri" panose="020F0502020204030204"/>
                        </a:rPr>
                        <a:t>Ground</a:t>
                      </a:r>
                      <a:endParaRPr lang="en-US" altLang="zh-CN" sz="1000">
                        <a:solidFill>
                          <a:srgbClr val="000000"/>
                        </a:solidFill>
                        <a:latin typeface="Calibri" panose="020F0502020204030204"/>
                        <a:ea typeface="Calibri" panose="020F0502020204030204"/>
                      </a:endParaRPr>
                    </a:p>
                  </a:txBody>
                  <a:tcPr marL="0" marR="0" marT="0" marB="0" anchor="ctr" anchorCtr="0">
                    <a:lnL w="3175" cap="flat" cmpd="sng">
                      <a:solidFill>
                        <a:srgbClr val="000000"/>
                      </a:solidFill>
                      <a:prstDash val="solid"/>
                      <a:headEnd type="none" w="med" len="med"/>
                      <a:tailEnd type="none" w="med" len="med"/>
                    </a:lnL>
                    <a:lnR w="3175" cap="flat" cmpd="sng">
                      <a:solidFill>
                        <a:srgbClr val="000000"/>
                      </a:solidFill>
                      <a:prstDash val="solid"/>
                      <a:headEnd type="none" w="med" len="med"/>
                      <a:tailEnd type="none" w="med" len="med"/>
                    </a:lnR>
                    <a:lnT w="3175" cap="flat" cmpd="sng">
                      <a:solidFill>
                        <a:srgbClr val="000000"/>
                      </a:solidFill>
                      <a:prstDash val="solid"/>
                      <a:headEnd type="none" w="med" len="med"/>
                      <a:tailEnd type="none" w="med" len="med"/>
                    </a:lnT>
                    <a:lnB w="3175" cap="flat" cmpd="sng">
                      <a:solidFill>
                        <a:srgbClr val="000000"/>
                      </a:solidFill>
                      <a:prstDash val="solid"/>
                      <a:headEnd type="none" w="med" len="med"/>
                      <a:tailEnd type="none" w="med" len="med"/>
                    </a:lnB>
                    <a:solidFill>
                      <a:srgbClr val="D1D2D4"/>
                    </a:solidFill>
                  </a:tcPr>
                </a:tc>
              </a:tr>
              <a:tr h="176530">
                <a:tc>
                  <a:txBody>
                    <a:bodyPr/>
                    <a:p>
                      <a:pPr marL="0" indent="0" algn="ctr" eaLnBrk="0" fontAlgn="base">
                        <a:spcBef>
                          <a:spcPts val="300"/>
                        </a:spcBef>
                        <a:spcAft>
                          <a:spcPct val="0"/>
                        </a:spcAft>
                      </a:pPr>
                      <a:r>
                        <a:rPr lang="en-US" altLang="zh-CN" sz="1000">
                          <a:solidFill>
                            <a:srgbClr val="000000"/>
                          </a:solidFill>
                          <a:latin typeface="Calibri" panose="020F0502020204030204"/>
                          <a:ea typeface="宋体" panose="02010600030101010101" pitchFamily="2" charset="-122"/>
                        </a:rPr>
                        <a:t>3</a:t>
                      </a:r>
                      <a:endParaRPr lang="en-US" altLang="zh-CN" sz="1000">
                        <a:solidFill>
                          <a:srgbClr val="000000"/>
                        </a:solidFill>
                        <a:latin typeface="Calibri" panose="020F0502020204030204"/>
                        <a:ea typeface="宋体" panose="02010600030101010101" pitchFamily="2" charset="-122"/>
                      </a:endParaRPr>
                    </a:p>
                  </a:txBody>
                  <a:tcPr marL="0" marR="0" marT="0" marB="0" anchor="ctr" anchorCtr="0">
                    <a:lnL w="3175" cap="flat" cmpd="sng">
                      <a:solidFill>
                        <a:srgbClr val="000000"/>
                      </a:solidFill>
                      <a:prstDash val="solid"/>
                      <a:headEnd type="none" w="med" len="med"/>
                      <a:tailEnd type="none" w="med" len="med"/>
                    </a:lnL>
                    <a:lnR w="3175" cap="flat" cmpd="sng">
                      <a:solidFill>
                        <a:srgbClr val="000000"/>
                      </a:solidFill>
                      <a:prstDash val="solid"/>
                      <a:headEnd type="none" w="med" len="med"/>
                      <a:tailEnd type="none" w="med" len="med"/>
                    </a:lnR>
                    <a:lnT w="3175" cap="flat" cmpd="sng">
                      <a:solidFill>
                        <a:srgbClr val="000000"/>
                      </a:solidFill>
                      <a:prstDash val="solid"/>
                      <a:headEnd type="none" w="med" len="med"/>
                      <a:tailEnd type="none" w="med" len="med"/>
                    </a:lnT>
                    <a:lnB w="3175" cap="flat" cmpd="sng">
                      <a:solidFill>
                        <a:srgbClr val="000000"/>
                      </a:solidFill>
                      <a:prstDash val="solid"/>
                      <a:headEnd type="none" w="med" len="med"/>
                      <a:tailEnd type="none" w="med" len="med"/>
                    </a:lnB>
                    <a:solidFill>
                      <a:srgbClr val="F2F3F4"/>
                    </a:solidFill>
                  </a:tcPr>
                </a:tc>
                <a:tc>
                  <a:txBody>
                    <a:bodyPr/>
                    <a:p>
                      <a:pPr marL="0" indent="0" algn="ctr" eaLnBrk="0" fontAlgn="base">
                        <a:spcBef>
                          <a:spcPts val="300"/>
                        </a:spcBef>
                        <a:spcAft>
                          <a:spcPct val="0"/>
                        </a:spcAft>
                      </a:pPr>
                      <a:r>
                        <a:rPr lang="en-US" altLang="zh-CN" sz="1000">
                          <a:solidFill>
                            <a:srgbClr val="000000"/>
                          </a:solidFill>
                          <a:latin typeface="Calibri" panose="020F0502020204030204"/>
                          <a:ea typeface="Calibri" panose="020F0502020204030204"/>
                        </a:rPr>
                        <a:t>R</a:t>
                      </a:r>
                      <a:r>
                        <a:rPr lang="en-US" altLang="zh-CN" sz="1000">
                          <a:solidFill>
                            <a:srgbClr val="000000"/>
                          </a:solidFill>
                          <a:latin typeface="Calibri" panose="020F0502020204030204"/>
                          <a:ea typeface="宋体" panose="02010600030101010101" pitchFamily="2" charset="-122"/>
                        </a:rPr>
                        <a:t>S485A</a:t>
                      </a:r>
                      <a:endParaRPr lang="en-US" altLang="zh-CN" sz="1000">
                        <a:solidFill>
                          <a:srgbClr val="000000"/>
                        </a:solidFill>
                        <a:latin typeface="Calibri" panose="020F0502020204030204"/>
                        <a:ea typeface="宋体" panose="02010600030101010101" pitchFamily="2" charset="-122"/>
                      </a:endParaRPr>
                    </a:p>
                  </a:txBody>
                  <a:tcPr marL="0" marR="0" marT="0" marB="0" anchor="ctr" anchorCtr="0">
                    <a:lnL w="3175" cap="flat" cmpd="sng">
                      <a:solidFill>
                        <a:srgbClr val="000000"/>
                      </a:solidFill>
                      <a:prstDash val="solid"/>
                      <a:headEnd type="none" w="med" len="med"/>
                      <a:tailEnd type="none" w="med" len="med"/>
                    </a:lnL>
                    <a:lnR w="3175" cap="flat" cmpd="sng">
                      <a:solidFill>
                        <a:srgbClr val="000000"/>
                      </a:solidFill>
                      <a:prstDash val="solid"/>
                      <a:headEnd type="none" w="med" len="med"/>
                      <a:tailEnd type="none" w="med" len="med"/>
                    </a:lnR>
                    <a:lnT w="3175" cap="flat" cmpd="sng">
                      <a:solidFill>
                        <a:srgbClr val="000000"/>
                      </a:solidFill>
                      <a:prstDash val="solid"/>
                      <a:headEnd type="none" w="med" len="med"/>
                      <a:tailEnd type="none" w="med" len="med"/>
                    </a:lnT>
                    <a:lnB w="3175" cap="flat" cmpd="sng">
                      <a:solidFill>
                        <a:srgbClr val="000000"/>
                      </a:solidFill>
                      <a:prstDash val="solid"/>
                      <a:headEnd type="none" w="med" len="med"/>
                      <a:tailEnd type="none" w="med" len="med"/>
                    </a:lnB>
                    <a:solidFill>
                      <a:srgbClr val="F2F3F4"/>
                    </a:solidFill>
                  </a:tcPr>
                </a:tc>
                <a:tc rowSpan="3">
                  <a:txBody>
                    <a:bodyPr/>
                    <a:p>
                      <a:pPr marL="0" indent="0" algn="ctr" eaLnBrk="0" fontAlgn="base">
                        <a:lnSpc>
                          <a:spcPts val="1245"/>
                        </a:lnSpc>
                        <a:spcBef>
                          <a:spcPct val="0"/>
                        </a:spcBef>
                        <a:spcAft>
                          <a:spcPct val="0"/>
                        </a:spcAft>
                      </a:pPr>
                      <a:r>
                        <a:rPr lang="en-US" altLang="zh-CN" sz="1000">
                          <a:solidFill>
                            <a:srgbClr val="000000"/>
                          </a:solidFill>
                          <a:latin typeface="Calibri" panose="020F0502020204030204"/>
                          <a:ea typeface="Calibri" panose="020F0502020204030204"/>
                        </a:rPr>
                        <a:t>PC </a:t>
                      </a:r>
                      <a:r>
                        <a:rPr lang="en-US" altLang="zh-CN" sz="1000">
                          <a:solidFill>
                            <a:srgbClr val="000000"/>
                          </a:solidFill>
                          <a:latin typeface="Calibri" panose="020F0502020204030204"/>
                          <a:ea typeface="Calibri" panose="020F0502020204030204"/>
                        </a:rPr>
                        <a:t>software</a:t>
                      </a:r>
                      <a:r>
                        <a:rPr lang="en-US" altLang="zh-CN" sz="1000">
                          <a:solidFill>
                            <a:srgbClr val="000000"/>
                          </a:solidFill>
                          <a:latin typeface="Calibri" panose="020F0502020204030204"/>
                          <a:ea typeface="Calibri" panose="020F0502020204030204"/>
                        </a:rPr>
                        <a:t> </a:t>
                      </a:r>
                      <a:r>
                        <a:rPr lang="en-US" altLang="zh-CN" sz="1000">
                          <a:solidFill>
                            <a:srgbClr val="000000"/>
                          </a:solidFill>
                          <a:latin typeface="Calibri" panose="020F0502020204030204"/>
                          <a:ea typeface="Calibri" panose="020F0502020204030204"/>
                        </a:rPr>
                        <a:t>communicat</a:t>
                      </a:r>
                      <a:r>
                        <a:rPr lang="en-US" altLang="zh-CN" sz="1000">
                          <a:solidFill>
                            <a:srgbClr val="000000"/>
                          </a:solidFill>
                          <a:latin typeface="Calibri" panose="020F0502020204030204"/>
                          <a:ea typeface="Calibri" panose="020F0502020204030204"/>
                        </a:rPr>
                        <a:t>e</a:t>
                      </a:r>
                      <a:r>
                        <a:rPr lang="en-US" altLang="zh-CN" sz="1000">
                          <a:solidFill>
                            <a:srgbClr val="000000"/>
                          </a:solidFill>
                          <a:latin typeface="Calibri" panose="020F0502020204030204"/>
                          <a:ea typeface="Calibri" panose="020F0502020204030204"/>
                        </a:rPr>
                        <a:t> </a:t>
                      </a:r>
                      <a:r>
                        <a:rPr lang="en-US" altLang="zh-CN" sz="1000">
                          <a:solidFill>
                            <a:srgbClr val="000000"/>
                          </a:solidFill>
                          <a:latin typeface="Calibri" panose="020F0502020204030204"/>
                          <a:ea typeface="Calibri" panose="020F0502020204030204"/>
                        </a:rPr>
                        <a:t>with</a:t>
                      </a:r>
                      <a:r>
                        <a:rPr lang="en-US" altLang="zh-CN" sz="1000">
                          <a:solidFill>
                            <a:srgbClr val="000000"/>
                          </a:solidFill>
                          <a:latin typeface="Calibri" panose="020F0502020204030204"/>
                          <a:ea typeface="Calibri" panose="020F0502020204030204"/>
                        </a:rPr>
                        <a:t> </a:t>
                      </a:r>
                      <a:r>
                        <a:rPr lang="en-US" altLang="zh-CN" sz="1000">
                          <a:solidFill>
                            <a:srgbClr val="000000"/>
                          </a:solidFill>
                          <a:latin typeface="Calibri" panose="020F0502020204030204"/>
                          <a:ea typeface="Calibri" panose="020F0502020204030204"/>
                        </a:rPr>
                        <a:t>PA </a:t>
                      </a:r>
                      <a:r>
                        <a:rPr lang="en-US" altLang="zh-CN" sz="1000">
                          <a:solidFill>
                            <a:srgbClr val="000000"/>
                          </a:solidFill>
                          <a:latin typeface="Calibri" panose="020F0502020204030204"/>
                          <a:ea typeface="Calibri" panose="020F0502020204030204"/>
                        </a:rPr>
                        <a:t>through</a:t>
                      </a:r>
                      <a:r>
                        <a:rPr lang="en-US" altLang="zh-CN" sz="1000">
                          <a:solidFill>
                            <a:srgbClr val="000000"/>
                          </a:solidFill>
                          <a:latin typeface="Calibri" panose="020F0502020204030204"/>
                          <a:ea typeface="Calibri" panose="020F0502020204030204"/>
                        </a:rPr>
                        <a:t> </a:t>
                      </a:r>
                      <a:r>
                        <a:rPr lang="en-US" altLang="zh-CN" sz="1000">
                          <a:solidFill>
                            <a:srgbClr val="000000"/>
                          </a:solidFill>
                          <a:latin typeface="Calibri" panose="020F0502020204030204"/>
                          <a:ea typeface="Calibri" panose="020F0502020204030204"/>
                        </a:rPr>
                        <a:t>RS485 communication protocol TTL communication</a:t>
                      </a:r>
                      <a:endParaRPr lang="en-US" altLang="zh-CN" sz="1000">
                        <a:solidFill>
                          <a:srgbClr val="000000"/>
                        </a:solidFill>
                        <a:latin typeface="Calibri" panose="020F0502020204030204"/>
                        <a:ea typeface="Calibri" panose="020F0502020204030204"/>
                      </a:endParaRPr>
                    </a:p>
                  </a:txBody>
                  <a:tcPr marL="0" marR="0" marT="0" marB="0" anchor="ctr" anchorCtr="0">
                    <a:lnL w="3175" cap="flat" cmpd="sng">
                      <a:solidFill>
                        <a:srgbClr val="000000"/>
                      </a:solidFill>
                      <a:prstDash val="solid"/>
                      <a:headEnd type="none" w="med" len="med"/>
                      <a:tailEnd type="none" w="med" len="med"/>
                    </a:lnL>
                    <a:lnR w="3175" cap="flat" cmpd="sng">
                      <a:solidFill>
                        <a:srgbClr val="000000"/>
                      </a:solidFill>
                      <a:prstDash val="solid"/>
                      <a:headEnd type="none" w="med" len="med"/>
                      <a:tailEnd type="none" w="med" len="med"/>
                    </a:lnR>
                    <a:lnT w="3175" cap="flat" cmpd="sng">
                      <a:solidFill>
                        <a:srgbClr val="000000"/>
                      </a:solidFill>
                      <a:prstDash val="solid"/>
                      <a:headEnd type="none" w="med" len="med"/>
                      <a:tailEnd type="none" w="med" len="med"/>
                    </a:lnT>
                    <a:lnB w="3175" cap="flat" cmpd="sng">
                      <a:solidFill>
                        <a:srgbClr val="000000"/>
                      </a:solidFill>
                      <a:prstDash val="solid"/>
                      <a:headEnd type="none" w="med" len="med"/>
                      <a:tailEnd type="none" w="med" len="med"/>
                    </a:lnB>
                    <a:solidFill>
                      <a:srgbClr val="F2F3F4"/>
                    </a:solidFill>
                  </a:tcPr>
                </a:tc>
              </a:tr>
              <a:tr h="176530">
                <a:tc>
                  <a:txBody>
                    <a:bodyPr/>
                    <a:p>
                      <a:pPr marL="0" indent="0" algn="ctr" eaLnBrk="0" fontAlgn="base">
                        <a:spcBef>
                          <a:spcPts val="300"/>
                        </a:spcBef>
                        <a:spcAft>
                          <a:spcPct val="0"/>
                        </a:spcAft>
                      </a:pPr>
                      <a:r>
                        <a:rPr lang="en-US" altLang="zh-CN" sz="1000">
                          <a:solidFill>
                            <a:srgbClr val="000000"/>
                          </a:solidFill>
                          <a:latin typeface="Calibri" panose="020F0502020204030204"/>
                          <a:ea typeface="Calibri" panose="020F0502020204030204"/>
                        </a:rPr>
                        <a:t>4</a:t>
                      </a:r>
                      <a:endParaRPr lang="en-US" altLang="zh-CN" sz="1000">
                        <a:solidFill>
                          <a:srgbClr val="000000"/>
                        </a:solidFill>
                        <a:latin typeface="Calibri" panose="020F0502020204030204"/>
                        <a:ea typeface="Calibri" panose="020F0502020204030204"/>
                      </a:endParaRPr>
                    </a:p>
                  </a:txBody>
                  <a:tcPr marL="0" marR="0" marT="0" marB="0" anchor="ctr" anchorCtr="0">
                    <a:lnL w="3175" cap="flat" cmpd="sng">
                      <a:solidFill>
                        <a:srgbClr val="000000"/>
                      </a:solidFill>
                      <a:prstDash val="solid"/>
                      <a:headEnd type="none" w="med" len="med"/>
                      <a:tailEnd type="none" w="med" len="med"/>
                    </a:lnL>
                    <a:lnR w="3175" cap="flat" cmpd="sng">
                      <a:solidFill>
                        <a:srgbClr val="000000"/>
                      </a:solidFill>
                      <a:prstDash val="solid"/>
                      <a:headEnd type="none" w="med" len="med"/>
                      <a:tailEnd type="none" w="med" len="med"/>
                    </a:lnR>
                    <a:lnT w="3175" cap="flat" cmpd="sng">
                      <a:solidFill>
                        <a:srgbClr val="000000"/>
                      </a:solidFill>
                      <a:prstDash val="solid"/>
                      <a:headEnd type="none" w="med" len="med"/>
                      <a:tailEnd type="none" w="med" len="med"/>
                    </a:lnT>
                    <a:lnB w="3175" cap="flat" cmpd="sng">
                      <a:solidFill>
                        <a:srgbClr val="000000"/>
                      </a:solidFill>
                      <a:prstDash val="solid"/>
                      <a:headEnd type="none" w="med" len="med"/>
                      <a:tailEnd type="none" w="med" len="med"/>
                    </a:lnB>
                    <a:solidFill>
                      <a:srgbClr val="D1D2D4"/>
                    </a:solidFill>
                  </a:tcPr>
                </a:tc>
                <a:tc>
                  <a:txBody>
                    <a:bodyPr/>
                    <a:p>
                      <a:pPr marL="0" indent="0" algn="ctr" eaLnBrk="0" fontAlgn="base">
                        <a:spcBef>
                          <a:spcPts val="300"/>
                        </a:spcBef>
                        <a:spcAft>
                          <a:spcPct val="0"/>
                        </a:spcAft>
                      </a:pPr>
                      <a:r>
                        <a:rPr lang="en-US" altLang="zh-CN" sz="1000">
                          <a:solidFill>
                            <a:srgbClr val="000000"/>
                          </a:solidFill>
                          <a:latin typeface="Calibri" panose="020F0502020204030204"/>
                          <a:ea typeface="Calibri" panose="020F0502020204030204"/>
                        </a:rPr>
                        <a:t>R</a:t>
                      </a:r>
                      <a:r>
                        <a:rPr lang="en-US" altLang="zh-CN" sz="1000">
                          <a:solidFill>
                            <a:srgbClr val="000000"/>
                          </a:solidFill>
                          <a:latin typeface="Calibri" panose="020F0502020204030204"/>
                          <a:ea typeface="宋体" panose="02010600030101010101" pitchFamily="2" charset="-122"/>
                        </a:rPr>
                        <a:t>S485B</a:t>
                      </a:r>
                      <a:endParaRPr lang="en-US" altLang="zh-CN" sz="1000">
                        <a:solidFill>
                          <a:srgbClr val="000000"/>
                        </a:solidFill>
                        <a:latin typeface="Calibri" panose="020F0502020204030204"/>
                        <a:ea typeface="宋体" panose="02010600030101010101" pitchFamily="2" charset="-122"/>
                      </a:endParaRPr>
                    </a:p>
                  </a:txBody>
                  <a:tcPr marL="0" marR="0" marT="0" marB="0" anchor="ctr" anchorCtr="0">
                    <a:lnL w="3175" cap="flat" cmpd="sng">
                      <a:solidFill>
                        <a:srgbClr val="000000"/>
                      </a:solidFill>
                      <a:prstDash val="solid"/>
                      <a:headEnd type="none" w="med" len="med"/>
                      <a:tailEnd type="none" w="med" len="med"/>
                    </a:lnL>
                    <a:lnR w="3175" cap="flat" cmpd="sng">
                      <a:solidFill>
                        <a:srgbClr val="000000"/>
                      </a:solidFill>
                      <a:prstDash val="solid"/>
                      <a:headEnd type="none" w="med" len="med"/>
                      <a:tailEnd type="none" w="med" len="med"/>
                    </a:lnR>
                    <a:lnT w="3175" cap="flat" cmpd="sng">
                      <a:solidFill>
                        <a:srgbClr val="000000"/>
                      </a:solidFill>
                      <a:prstDash val="solid"/>
                      <a:headEnd type="none" w="med" len="med"/>
                      <a:tailEnd type="none" w="med" len="med"/>
                    </a:lnT>
                    <a:lnB w="3175" cap="flat" cmpd="sng">
                      <a:solidFill>
                        <a:srgbClr val="000000"/>
                      </a:solidFill>
                      <a:prstDash val="solid"/>
                      <a:headEnd type="none" w="med" len="med"/>
                      <a:tailEnd type="none" w="med" len="med"/>
                    </a:lnB>
                    <a:solidFill>
                      <a:srgbClr val="D1D2D4"/>
                    </a:solidFill>
                  </a:tcPr>
                </a:tc>
                <a:tc vMerge="1">
                  <a:tcPr>
                    <a:lnL w="3175" cap="flat" cmpd="sng">
                      <a:solidFill>
                        <a:srgbClr val="000000"/>
                      </a:solidFill>
                      <a:prstDash val="solid"/>
                      <a:headEnd type="none" w="med" len="med"/>
                      <a:tailEnd type="none" w="med" len="med"/>
                    </a:lnL>
                    <a:lnR w="3175" cap="flat" cmpd="sng">
                      <a:solidFill>
                        <a:srgbClr val="000000"/>
                      </a:solidFill>
                      <a:prstDash val="solid"/>
                      <a:headEnd type="none" w="med" len="med"/>
                      <a:tailEnd type="none" w="med" len="med"/>
                    </a:lnR>
                  </a:tcPr>
                </a:tc>
              </a:tr>
              <a:tr h="176530">
                <a:tc>
                  <a:txBody>
                    <a:bodyPr/>
                    <a:p>
                      <a:pPr marL="0" indent="0" algn="ctr" eaLnBrk="0" fontAlgn="base">
                        <a:spcBef>
                          <a:spcPts val="300"/>
                        </a:spcBef>
                        <a:spcAft>
                          <a:spcPct val="0"/>
                        </a:spcAft>
                      </a:pPr>
                      <a:r>
                        <a:rPr lang="en-US" altLang="zh-CN" sz="1000">
                          <a:solidFill>
                            <a:srgbClr val="000000"/>
                          </a:solidFill>
                          <a:latin typeface="Calibri" panose="020F0502020204030204"/>
                          <a:ea typeface="Calibri" panose="020F0502020204030204"/>
                        </a:rPr>
                        <a:t>5</a:t>
                      </a:r>
                      <a:endParaRPr lang="en-US" altLang="zh-CN" sz="1000">
                        <a:solidFill>
                          <a:srgbClr val="000000"/>
                        </a:solidFill>
                        <a:latin typeface="Calibri" panose="020F0502020204030204"/>
                        <a:ea typeface="Calibri" panose="020F0502020204030204"/>
                      </a:endParaRPr>
                    </a:p>
                  </a:txBody>
                  <a:tcPr marL="0" marR="0" marT="0" marB="0" anchor="ctr" anchorCtr="0">
                    <a:lnL w="3175" cap="flat" cmpd="sng">
                      <a:solidFill>
                        <a:srgbClr val="000000"/>
                      </a:solidFill>
                      <a:prstDash val="solid"/>
                      <a:headEnd type="none" w="med" len="med"/>
                      <a:tailEnd type="none" w="med" len="med"/>
                    </a:lnL>
                    <a:lnR w="3175" cap="flat" cmpd="sng">
                      <a:solidFill>
                        <a:srgbClr val="000000"/>
                      </a:solidFill>
                      <a:prstDash val="solid"/>
                      <a:headEnd type="none" w="med" len="med"/>
                      <a:tailEnd type="none" w="med" len="med"/>
                    </a:lnR>
                    <a:lnT w="3175" cap="flat" cmpd="sng">
                      <a:solidFill>
                        <a:srgbClr val="000000"/>
                      </a:solidFill>
                      <a:prstDash val="solid"/>
                      <a:headEnd type="none" w="med" len="med"/>
                      <a:tailEnd type="none" w="med" len="med"/>
                    </a:lnT>
                    <a:lnB w="3175" cap="flat" cmpd="sng">
                      <a:solidFill>
                        <a:srgbClr val="000000"/>
                      </a:solidFill>
                      <a:prstDash val="solid"/>
                      <a:headEnd type="none" w="med" len="med"/>
                      <a:tailEnd type="none" w="med" len="med"/>
                    </a:lnB>
                    <a:solidFill>
                      <a:srgbClr val="F2F3F4"/>
                    </a:solidFill>
                  </a:tcPr>
                </a:tc>
                <a:tc>
                  <a:txBody>
                    <a:bodyPr/>
                    <a:p>
                      <a:pPr marL="0" indent="0" algn="ctr" eaLnBrk="0" fontAlgn="base">
                        <a:spcBef>
                          <a:spcPts val="300"/>
                        </a:spcBef>
                        <a:spcAft>
                          <a:spcPct val="0"/>
                        </a:spcAft>
                      </a:pPr>
                      <a:r>
                        <a:rPr lang="en-US" altLang="zh-CN" sz="1000">
                          <a:solidFill>
                            <a:srgbClr val="000000"/>
                          </a:solidFill>
                          <a:latin typeface="Calibri" panose="020F0502020204030204"/>
                          <a:ea typeface="Calibri" panose="020F0502020204030204"/>
                        </a:rPr>
                        <a:t>GND</a:t>
                      </a:r>
                      <a:endParaRPr lang="en-US" altLang="zh-CN" sz="1000">
                        <a:solidFill>
                          <a:srgbClr val="000000"/>
                        </a:solidFill>
                        <a:latin typeface="Calibri" panose="020F0502020204030204"/>
                        <a:ea typeface="Calibri" panose="020F0502020204030204"/>
                      </a:endParaRPr>
                    </a:p>
                  </a:txBody>
                  <a:tcPr marL="0" marR="0" marT="0" marB="0" anchor="ctr" anchorCtr="0">
                    <a:lnL w="3175" cap="flat" cmpd="sng">
                      <a:solidFill>
                        <a:srgbClr val="000000"/>
                      </a:solidFill>
                      <a:prstDash val="solid"/>
                      <a:headEnd type="none" w="med" len="med"/>
                      <a:tailEnd type="none" w="med" len="med"/>
                    </a:lnL>
                    <a:lnR w="3175" cap="flat" cmpd="sng">
                      <a:solidFill>
                        <a:srgbClr val="000000"/>
                      </a:solidFill>
                      <a:prstDash val="solid"/>
                      <a:headEnd type="none" w="med" len="med"/>
                      <a:tailEnd type="none" w="med" len="med"/>
                    </a:lnR>
                    <a:lnT w="3175" cap="flat" cmpd="sng">
                      <a:solidFill>
                        <a:srgbClr val="000000"/>
                      </a:solidFill>
                      <a:prstDash val="solid"/>
                      <a:headEnd type="none" w="med" len="med"/>
                      <a:tailEnd type="none" w="med" len="med"/>
                    </a:lnT>
                    <a:lnB w="3175" cap="flat" cmpd="sng">
                      <a:solidFill>
                        <a:srgbClr val="000000"/>
                      </a:solidFill>
                      <a:prstDash val="solid"/>
                      <a:headEnd type="none" w="med" len="med"/>
                      <a:tailEnd type="none" w="med" len="med"/>
                    </a:lnB>
                    <a:solidFill>
                      <a:srgbClr val="F2F3F4"/>
                    </a:solidFill>
                  </a:tcPr>
                </a:tc>
                <a:tc vMerge="1">
                  <a:tcPr>
                    <a:lnL w="3175" cap="flat" cmpd="sng">
                      <a:solidFill>
                        <a:srgbClr val="000000"/>
                      </a:solidFill>
                      <a:prstDash val="solid"/>
                      <a:headEnd type="none" w="med" len="med"/>
                      <a:tailEnd type="none" w="med" len="med"/>
                    </a:lnL>
                    <a:lnR w="3175" cap="flat" cmpd="sng">
                      <a:solidFill>
                        <a:srgbClr val="000000"/>
                      </a:solidFill>
                      <a:prstDash val="solid"/>
                      <a:headEnd type="none" w="med" len="med"/>
                      <a:tailEnd type="none" w="med" len="med"/>
                    </a:lnR>
                    <a:lnB w="3175" cap="flat" cmpd="sng">
                      <a:solidFill>
                        <a:srgbClr val="000000"/>
                      </a:solidFill>
                      <a:prstDash val="solid"/>
                      <a:headEnd type="none" w="med" len="med"/>
                      <a:tailEnd type="none" w="med" len="med"/>
                    </a:lnB>
                  </a:tcPr>
                </a:tc>
              </a:tr>
              <a:tr h="0">
                <a:tc>
                  <a:txBody>
                    <a:bodyPr/>
                    <a:p>
                      <a:pPr marL="0" indent="0" algn="ctr" eaLnBrk="0" fontAlgn="base">
                        <a:spcBef>
                          <a:spcPts val="300"/>
                        </a:spcBef>
                        <a:spcAft>
                          <a:spcPct val="0"/>
                        </a:spcAft>
                      </a:pPr>
                      <a:r>
                        <a:rPr lang="en-US" altLang="zh-CN" sz="1000">
                          <a:solidFill>
                            <a:srgbClr val="000000"/>
                          </a:solidFill>
                          <a:latin typeface="Calibri" panose="020F0502020204030204"/>
                          <a:ea typeface="宋体" panose="02010600030101010101" pitchFamily="2" charset="-122"/>
                        </a:rPr>
                        <a:t>6-15</a:t>
                      </a:r>
                      <a:endParaRPr lang="en-US" altLang="zh-CN" sz="1000">
                        <a:solidFill>
                          <a:srgbClr val="000000"/>
                        </a:solidFill>
                        <a:latin typeface="Calibri" panose="020F0502020204030204"/>
                        <a:ea typeface="宋体" panose="02010600030101010101" pitchFamily="2" charset="-122"/>
                      </a:endParaRPr>
                    </a:p>
                  </a:txBody>
                  <a:tcPr marL="0" marR="0" marT="0" marB="0" anchor="ctr" anchorCtr="0">
                    <a:lnL w="3175" cap="flat" cmpd="sng">
                      <a:solidFill>
                        <a:srgbClr val="000000"/>
                      </a:solidFill>
                      <a:prstDash val="solid"/>
                      <a:headEnd type="none" w="med" len="med"/>
                      <a:tailEnd type="none" w="med" len="med"/>
                    </a:lnL>
                    <a:lnR w="3175" cap="flat" cmpd="sng">
                      <a:solidFill>
                        <a:srgbClr val="000000"/>
                      </a:solidFill>
                      <a:prstDash val="solid"/>
                      <a:headEnd type="none" w="med" len="med"/>
                      <a:tailEnd type="none" w="med" len="med"/>
                    </a:lnR>
                    <a:lnT w="3175" cap="flat" cmpd="sng">
                      <a:solidFill>
                        <a:srgbClr val="000000"/>
                      </a:solidFill>
                      <a:prstDash val="solid"/>
                      <a:headEnd type="none" w="med" len="med"/>
                      <a:tailEnd type="none" w="med" len="med"/>
                    </a:lnT>
                    <a:lnB w="3175" cap="flat" cmpd="sng">
                      <a:solidFill>
                        <a:srgbClr val="000000"/>
                      </a:solidFill>
                      <a:prstDash val="solid"/>
                      <a:headEnd type="none" w="med" len="med"/>
                      <a:tailEnd type="none" w="med" len="med"/>
                    </a:lnB>
                    <a:solidFill>
                      <a:srgbClr val="D1D2D4"/>
                    </a:solidFill>
                  </a:tcPr>
                </a:tc>
                <a:tc>
                  <a:txBody>
                    <a:bodyPr/>
                    <a:p>
                      <a:pPr marL="0" indent="0" algn="ctr" eaLnBrk="0" fontAlgn="base">
                        <a:spcBef>
                          <a:spcPts val="300"/>
                        </a:spcBef>
                        <a:spcAft>
                          <a:spcPct val="0"/>
                        </a:spcAft>
                      </a:pPr>
                      <a:r>
                        <a:rPr lang="en-US" altLang="zh-CN" sz="1000">
                          <a:solidFill>
                            <a:srgbClr val="000000"/>
                          </a:solidFill>
                          <a:latin typeface="Calibri" panose="020F0502020204030204"/>
                          <a:ea typeface="宋体" panose="02010600030101010101" pitchFamily="2" charset="-122"/>
                        </a:rPr>
                        <a:t>NC</a:t>
                      </a:r>
                      <a:endParaRPr lang="en-US" altLang="zh-CN" sz="1000">
                        <a:solidFill>
                          <a:srgbClr val="000000"/>
                        </a:solidFill>
                        <a:latin typeface="Calibri" panose="020F0502020204030204"/>
                        <a:ea typeface="宋体" panose="02010600030101010101" pitchFamily="2" charset="-122"/>
                      </a:endParaRPr>
                    </a:p>
                  </a:txBody>
                  <a:tcPr marL="0" marR="0" marT="0" marB="0" anchor="ctr" anchorCtr="0">
                    <a:lnL w="3175" cap="flat" cmpd="sng">
                      <a:solidFill>
                        <a:srgbClr val="000000"/>
                      </a:solidFill>
                      <a:prstDash val="solid"/>
                      <a:headEnd type="none" w="med" len="med"/>
                      <a:tailEnd type="none" w="med" len="med"/>
                    </a:lnL>
                    <a:lnR w="3175" cap="flat" cmpd="sng">
                      <a:solidFill>
                        <a:srgbClr val="000000"/>
                      </a:solidFill>
                      <a:prstDash val="solid"/>
                      <a:headEnd type="none" w="med" len="med"/>
                      <a:tailEnd type="none" w="med" len="med"/>
                    </a:lnR>
                    <a:lnT w="3175" cap="flat" cmpd="sng">
                      <a:solidFill>
                        <a:srgbClr val="000000"/>
                      </a:solidFill>
                      <a:prstDash val="solid"/>
                      <a:headEnd type="none" w="med" len="med"/>
                      <a:tailEnd type="none" w="med" len="med"/>
                    </a:lnT>
                    <a:lnB w="3175" cap="flat" cmpd="sng">
                      <a:solidFill>
                        <a:srgbClr val="000000"/>
                      </a:solidFill>
                      <a:prstDash val="solid"/>
                      <a:headEnd type="none" w="med" len="med"/>
                      <a:tailEnd type="none" w="med" len="med"/>
                    </a:lnB>
                    <a:solidFill>
                      <a:srgbClr val="D1D2D4"/>
                    </a:solidFill>
                  </a:tcPr>
                </a:tc>
                <a:tc>
                  <a:txBody>
                    <a:bodyPr/>
                    <a:p>
                      <a:pPr marL="0" indent="0" algn="ctr" eaLnBrk="0" fontAlgn="base">
                        <a:lnSpc>
                          <a:spcPts val="1245"/>
                        </a:lnSpc>
                        <a:spcBef>
                          <a:spcPct val="0"/>
                        </a:spcBef>
                        <a:spcAft>
                          <a:spcPct val="0"/>
                        </a:spcAft>
                      </a:pPr>
                      <a:r>
                        <a:rPr lang="en-US" altLang="zh-CN" sz="1000">
                          <a:solidFill>
                            <a:srgbClr val="000000"/>
                          </a:solidFill>
                          <a:latin typeface="Calibri" panose="020F0502020204030204"/>
                          <a:ea typeface="Calibri" panose="020F0502020204030204"/>
                        </a:rPr>
                        <a:t>NC</a:t>
                      </a:r>
                      <a:endParaRPr lang="en-US" altLang="zh-CN" sz="1000">
                        <a:solidFill>
                          <a:srgbClr val="000000"/>
                        </a:solidFill>
                        <a:latin typeface="Calibri" panose="020F0502020204030204"/>
                        <a:ea typeface="Calibri" panose="020F0502020204030204"/>
                      </a:endParaRPr>
                    </a:p>
                  </a:txBody>
                  <a:tcPr marL="0" marR="0" marT="0" marB="0" anchor="ctr" anchorCtr="0">
                    <a:lnL w="3175" cap="flat" cmpd="sng">
                      <a:solidFill>
                        <a:srgbClr val="000000"/>
                      </a:solidFill>
                      <a:prstDash val="solid"/>
                      <a:headEnd type="none" w="med" len="med"/>
                      <a:tailEnd type="none" w="med" len="med"/>
                    </a:lnL>
                    <a:lnR w="3175" cap="flat" cmpd="sng">
                      <a:solidFill>
                        <a:srgbClr val="000000"/>
                      </a:solidFill>
                      <a:prstDash val="solid"/>
                      <a:headEnd type="none" w="med" len="med"/>
                      <a:tailEnd type="none" w="med" len="med"/>
                    </a:lnR>
                    <a:lnT w="3175" cap="flat" cmpd="sng">
                      <a:solidFill>
                        <a:srgbClr val="000000"/>
                      </a:solidFill>
                      <a:prstDash val="solid"/>
                      <a:headEnd type="none" w="med" len="med"/>
                      <a:tailEnd type="none" w="med" len="med"/>
                    </a:lnT>
                    <a:lnB w="3175" cap="flat" cmpd="sng">
                      <a:solidFill>
                        <a:srgbClr val="000000"/>
                      </a:solidFill>
                      <a:prstDash val="solid"/>
                      <a:headEnd type="none" w="med" len="med"/>
                      <a:tailEnd type="none" w="med" len="med"/>
                    </a:lnB>
                    <a:solidFill>
                      <a:srgbClr val="D1D2D4"/>
                    </a:solidFill>
                  </a:tcPr>
                </a:tc>
              </a:tr>
            </a:tbl>
          </a:graphicData>
        </a:graphic>
      </p:graphicFrame>
      <p:pic>
        <p:nvPicPr>
          <p:cNvPr id="14" name="图片 1"/>
          <p:cNvPicPr>
            <a:picLocks noChangeAspect="1"/>
          </p:cNvPicPr>
          <p:nvPr/>
        </p:nvPicPr>
        <p:blipFill>
          <a:blip r:embed="rId12"/>
          <a:stretch>
            <a:fillRect/>
          </a:stretch>
        </p:blipFill>
        <p:spPr>
          <a:xfrm>
            <a:off x="879475" y="6368732"/>
            <a:ext cx="5800725" cy="2712720"/>
          </a:xfrm>
          <a:prstGeom prst="rect">
            <a:avLst/>
          </a:prstGeom>
        </p:spPr>
      </p:pic>
      <p:sp>
        <p:nvSpPr>
          <p:cNvPr id="100" name="textbox 100"/>
          <p:cNvSpPr/>
          <p:nvPr/>
        </p:nvSpPr>
        <p:spPr>
          <a:xfrm>
            <a:off x="432335" y="6117069"/>
            <a:ext cx="3076575" cy="207645"/>
          </a:xfrm>
          <a:prstGeom prst="rect">
            <a:avLst/>
          </a:prstGeom>
          <a:noFill/>
          <a:ln w="0" cap="flat">
            <a:noFill/>
            <a:prstDash val="solid"/>
            <a:miter lim="0"/>
          </a:ln>
        </p:spPr>
        <p:txBody>
          <a:bodyPr vert="horz" wrap="square" lIns="0" tIns="0" rIns="0" bIns="0"/>
          <a:p>
            <a:pPr algn="l" rtl="0" eaLnBrk="0">
              <a:lnSpc>
                <a:spcPct val="87000"/>
              </a:lnSpc>
            </a:pPr>
            <a:endParaRPr sz="100" dirty="0">
              <a:latin typeface="Arial" panose="020B0604020202020204"/>
              <a:ea typeface="Arial" panose="020B0604020202020204"/>
              <a:cs typeface="Arial" panose="020B0604020202020204"/>
            </a:endParaRPr>
          </a:p>
          <a:p>
            <a:pPr marL="12700" algn="l" rtl="0" eaLnBrk="0">
              <a:lnSpc>
                <a:spcPct val="85000"/>
              </a:lnSpc>
            </a:pPr>
            <a:r>
              <a:rPr sz="1400" b="1" kern="0" spc="0" dirty="0">
                <a:solidFill>
                  <a:srgbClr val="231F20">
                    <a:alpha val="100000"/>
                  </a:srgbClr>
                </a:solidFill>
                <a:latin typeface="Arial" panose="020B0604020202020204"/>
                <a:ea typeface="Arial" panose="020B0604020202020204"/>
                <a:cs typeface="Arial" panose="020B0604020202020204"/>
              </a:rPr>
              <a:t>2. Outline</a:t>
            </a:r>
            <a:r>
              <a:rPr sz="1400" b="1" kern="0" spc="100" dirty="0">
                <a:solidFill>
                  <a:srgbClr val="231F20">
                    <a:alpha val="100000"/>
                  </a:srgbClr>
                </a:solidFill>
                <a:latin typeface="Arial" panose="020B0604020202020204"/>
                <a:ea typeface="Arial" panose="020B0604020202020204"/>
                <a:cs typeface="Arial" panose="020B0604020202020204"/>
              </a:rPr>
              <a:t> </a:t>
            </a:r>
            <a:r>
              <a:rPr sz="1400" b="1" kern="0" spc="0" dirty="0">
                <a:solidFill>
                  <a:srgbClr val="231F20">
                    <a:alpha val="100000"/>
                  </a:srgbClr>
                </a:solidFill>
                <a:latin typeface="Arial" panose="020B0604020202020204"/>
                <a:ea typeface="Arial" panose="020B0604020202020204"/>
                <a:cs typeface="Arial" panose="020B0604020202020204"/>
              </a:rPr>
              <a:t>Dimension</a:t>
            </a:r>
            <a:r>
              <a:rPr sz="1400" b="1" kern="0" spc="100" dirty="0">
                <a:solidFill>
                  <a:srgbClr val="231F20">
                    <a:alpha val="100000"/>
                  </a:srgbClr>
                </a:solidFill>
                <a:latin typeface="Arial" panose="020B0604020202020204"/>
                <a:ea typeface="Arial" panose="020B0604020202020204"/>
                <a:cs typeface="Arial" panose="020B0604020202020204"/>
              </a:rPr>
              <a:t> </a:t>
            </a:r>
            <a:r>
              <a:rPr sz="1400" b="1" kern="0" spc="0" dirty="0">
                <a:solidFill>
                  <a:srgbClr val="231F20">
                    <a:alpha val="100000"/>
                  </a:srgbClr>
                </a:solidFill>
                <a:latin typeface="Arial" panose="020B0604020202020204"/>
                <a:ea typeface="Arial" panose="020B0604020202020204"/>
                <a:cs typeface="Arial" panose="020B0604020202020204"/>
              </a:rPr>
              <a:t>Drawing</a:t>
            </a:r>
            <a:r>
              <a:rPr sz="1400" b="1" kern="0" spc="-160" dirty="0">
                <a:solidFill>
                  <a:srgbClr val="231F20">
                    <a:alpha val="100000"/>
                  </a:srgbClr>
                </a:solidFill>
                <a:latin typeface="Arial" panose="020B0604020202020204"/>
                <a:ea typeface="Arial" panose="020B0604020202020204"/>
                <a:cs typeface="Arial" panose="020B0604020202020204"/>
              </a:rPr>
              <a:t> </a:t>
            </a:r>
            <a:r>
              <a:rPr sz="900" kern="0" spc="-10" dirty="0">
                <a:solidFill>
                  <a:srgbClr val="231F20">
                    <a:alpha val="100000"/>
                  </a:srgbClr>
                </a:solidFill>
                <a:latin typeface="Arial" panose="020B0604020202020204"/>
                <a:ea typeface="Arial" panose="020B0604020202020204"/>
                <a:cs typeface="Arial" panose="020B0604020202020204"/>
              </a:rPr>
              <a:t>(unit:mm)</a:t>
            </a:r>
            <a:endParaRPr sz="900" dirty="0">
              <a:latin typeface="Arial" panose="020B0604020202020204"/>
              <a:ea typeface="Arial" panose="020B0604020202020204"/>
              <a:cs typeface="Arial" panose="020B0604020202020204"/>
            </a:endParaRPr>
          </a:p>
        </p:txBody>
      </p:sp>
      <p:sp>
        <p:nvSpPr>
          <p:cNvPr id="16" name="文本框 15"/>
          <p:cNvSpPr txBox="1"/>
          <p:nvPr/>
        </p:nvSpPr>
        <p:spPr>
          <a:xfrm>
            <a:off x="346710" y="600075"/>
            <a:ext cx="3784600" cy="301625"/>
          </a:xfrm>
          <a:prstGeom prst="rect">
            <a:avLst/>
          </a:prstGeom>
          <a:noFill/>
        </p:spPr>
        <p:txBody>
          <a:bodyPr wrap="square" rtlCol="0" anchor="t">
            <a:spAutoFit/>
          </a:bodyPr>
          <a:p>
            <a:pPr marL="12700" algn="l" rtl="0" eaLnBrk="0">
              <a:lnSpc>
                <a:spcPts val="1640"/>
              </a:lnSpc>
            </a:pPr>
            <a:r>
              <a:rPr sz="1200" kern="0" spc="-10" dirty="0">
                <a:solidFill>
                  <a:srgbClr val="202A4D">
                    <a:alpha val="100000"/>
                  </a:srgbClr>
                </a:solidFill>
                <a:latin typeface="Arial" panose="020B0604020202020204"/>
                <a:ea typeface="Arial" panose="020B0604020202020204"/>
                <a:cs typeface="Arial" panose="020B0604020202020204"/>
                <a:sym typeface="+mn-ea"/>
              </a:rPr>
              <a:t>1.3</a:t>
            </a:r>
            <a:r>
              <a:rPr sz="1200" kern="0" spc="80" dirty="0">
                <a:solidFill>
                  <a:srgbClr val="202A4D">
                    <a:alpha val="100000"/>
                  </a:srgbClr>
                </a:solidFill>
                <a:latin typeface="Arial" panose="020B0604020202020204"/>
                <a:ea typeface="Arial" panose="020B0604020202020204"/>
                <a:cs typeface="Arial" panose="020B0604020202020204"/>
                <a:sym typeface="+mn-ea"/>
              </a:rPr>
              <a:t> </a:t>
            </a:r>
            <a:r>
              <a:rPr sz="1200" kern="0" spc="-10" dirty="0">
                <a:solidFill>
                  <a:srgbClr val="202A4D">
                    <a:alpha val="100000"/>
                  </a:srgbClr>
                </a:solidFill>
                <a:latin typeface="Arial" panose="020B0604020202020204"/>
                <a:ea typeface="Arial" panose="020B0604020202020204"/>
                <a:cs typeface="Arial" panose="020B0604020202020204"/>
                <a:sym typeface="+mn-ea"/>
              </a:rPr>
              <a:t>ENVIRON</a:t>
            </a:r>
            <a:r>
              <a:rPr sz="1200" kern="0" spc="-20" dirty="0">
                <a:solidFill>
                  <a:srgbClr val="202A4D">
                    <a:alpha val="100000"/>
                  </a:srgbClr>
                </a:solidFill>
                <a:latin typeface="Arial" panose="020B0604020202020204"/>
                <a:ea typeface="Arial" panose="020B0604020202020204"/>
                <a:cs typeface="Arial" panose="020B0604020202020204"/>
                <a:sym typeface="+mn-ea"/>
              </a:rPr>
              <a:t>MENTAL /</a:t>
            </a:r>
            <a:r>
              <a:rPr sz="1200" kern="0" spc="90" dirty="0">
                <a:solidFill>
                  <a:srgbClr val="202A4D">
                    <a:alpha val="100000"/>
                  </a:srgbClr>
                </a:solidFill>
                <a:latin typeface="Arial" panose="020B0604020202020204"/>
                <a:ea typeface="Arial" panose="020B0604020202020204"/>
                <a:cs typeface="Arial" panose="020B0604020202020204"/>
                <a:sym typeface="+mn-ea"/>
              </a:rPr>
              <a:t> </a:t>
            </a:r>
            <a:r>
              <a:rPr sz="1200" kern="0" spc="-20" dirty="0">
                <a:solidFill>
                  <a:srgbClr val="202A4D">
                    <a:alpha val="100000"/>
                  </a:srgbClr>
                </a:solidFill>
                <a:latin typeface="Arial" panose="020B0604020202020204"/>
                <a:ea typeface="Arial" panose="020B0604020202020204"/>
                <a:cs typeface="Arial" panose="020B0604020202020204"/>
                <a:sym typeface="+mn-ea"/>
              </a:rPr>
              <a:t>PROTECTIONS</a:t>
            </a:r>
            <a:endParaRPr lang="zh-CN" altLang="en-US" sz="1200" kern="0" spc="-20" dirty="0">
              <a:solidFill>
                <a:srgbClr val="202A4D">
                  <a:alpha val="100000"/>
                </a:srgbClr>
              </a:solidFill>
              <a:latin typeface="Arial" panose="020B0604020202020204"/>
              <a:ea typeface="Arial" panose="020B0604020202020204"/>
              <a:cs typeface="Arial" panose="020B0604020202020204"/>
              <a:sym typeface="+mn-ea"/>
            </a:endParaRPr>
          </a:p>
        </p:txBody>
      </p:sp>
      <p:sp>
        <p:nvSpPr>
          <p:cNvPr id="17" name="文本框 16"/>
          <p:cNvSpPr txBox="1"/>
          <p:nvPr/>
        </p:nvSpPr>
        <p:spPr>
          <a:xfrm>
            <a:off x="346710" y="2465070"/>
            <a:ext cx="3784600" cy="301625"/>
          </a:xfrm>
          <a:prstGeom prst="rect">
            <a:avLst/>
          </a:prstGeom>
          <a:noFill/>
        </p:spPr>
        <p:txBody>
          <a:bodyPr wrap="square" rtlCol="0" anchor="t">
            <a:spAutoFit/>
          </a:bodyPr>
          <a:p>
            <a:pPr marL="12700" algn="l" rtl="0" eaLnBrk="0">
              <a:lnSpc>
                <a:spcPts val="1640"/>
              </a:lnSpc>
            </a:pPr>
            <a:r>
              <a:rPr sz="1200" kern="0" spc="-10" dirty="0">
                <a:solidFill>
                  <a:srgbClr val="202A4D">
                    <a:alpha val="100000"/>
                  </a:srgbClr>
                </a:solidFill>
                <a:latin typeface="Arial" panose="020B0604020202020204"/>
                <a:ea typeface="Arial" panose="020B0604020202020204"/>
                <a:cs typeface="Arial" panose="020B0604020202020204"/>
                <a:sym typeface="+mn-ea"/>
              </a:rPr>
              <a:t>1.</a:t>
            </a:r>
            <a:r>
              <a:rPr lang="en-US" sz="1200" kern="0" spc="-10" dirty="0">
                <a:solidFill>
                  <a:srgbClr val="202A4D">
                    <a:alpha val="100000"/>
                  </a:srgbClr>
                </a:solidFill>
                <a:latin typeface="Arial" panose="020B0604020202020204"/>
                <a:ea typeface="Arial" panose="020B0604020202020204"/>
                <a:cs typeface="Arial" panose="020B0604020202020204"/>
                <a:sym typeface="+mn-ea"/>
              </a:rPr>
              <a:t>4</a:t>
            </a:r>
            <a:r>
              <a:rPr lang="en-US" altLang="zh-CN" sz="1200" kern="0" spc="-20" dirty="0">
                <a:solidFill>
                  <a:srgbClr val="202A4D">
                    <a:alpha val="100000"/>
                  </a:srgbClr>
                </a:solidFill>
                <a:latin typeface="Arial" panose="020B0604020202020204"/>
                <a:ea typeface="Arial" panose="020B0604020202020204"/>
                <a:cs typeface="Arial" panose="020B0604020202020204"/>
                <a:sym typeface="+mn-ea"/>
              </a:rPr>
              <a:t>INPUT/OUTPUT PINS</a:t>
            </a:r>
            <a:endParaRPr lang="en-US" altLang="zh-CN" sz="1200" kern="0" spc="-20" dirty="0">
              <a:solidFill>
                <a:srgbClr val="202A4D">
                  <a:alpha val="100000"/>
                </a:srgbClr>
              </a:solidFill>
              <a:latin typeface="Arial" panose="020B0604020202020204"/>
              <a:ea typeface="Arial" panose="020B0604020202020204"/>
              <a:cs typeface="Arial" panose="020B0604020202020204"/>
              <a:sym typeface="+mn-ea"/>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8"/>
          <p:cNvPicPr>
            <a:picLocks noChangeAspect="1"/>
          </p:cNvPicPr>
          <p:nvPr/>
        </p:nvPicPr>
        <p:blipFill>
          <a:blip r:embed="rId1"/>
          <a:stretch>
            <a:fillRect/>
          </a:stretch>
        </p:blipFill>
        <p:spPr>
          <a:xfrm rot="21600000">
            <a:off x="7547339" y="2592895"/>
            <a:ext cx="12653" cy="4569486"/>
          </a:xfrm>
          <a:prstGeom prst="rect">
            <a:avLst/>
          </a:prstGeom>
        </p:spPr>
      </p:pic>
      <p:pic>
        <p:nvPicPr>
          <p:cNvPr id="626" name="picture 626"/>
          <p:cNvPicPr>
            <a:picLocks noChangeAspect="1"/>
          </p:cNvPicPr>
          <p:nvPr/>
        </p:nvPicPr>
        <p:blipFill>
          <a:blip r:embed="rId2"/>
          <a:stretch>
            <a:fillRect/>
          </a:stretch>
        </p:blipFill>
        <p:spPr>
          <a:xfrm rot="21600000">
            <a:off x="582858" y="8335732"/>
            <a:ext cx="6370016" cy="1166502"/>
          </a:xfrm>
          <a:prstGeom prst="rect">
            <a:avLst/>
          </a:prstGeom>
        </p:spPr>
      </p:pic>
      <p:sp>
        <p:nvSpPr>
          <p:cNvPr id="628" name="textbox 628"/>
          <p:cNvSpPr/>
          <p:nvPr/>
        </p:nvSpPr>
        <p:spPr>
          <a:xfrm>
            <a:off x="6431665" y="8372753"/>
            <a:ext cx="283209" cy="662940"/>
          </a:xfrm>
          <a:prstGeom prst="rect">
            <a:avLst/>
          </a:prstGeom>
          <a:noFill/>
          <a:ln w="0" cap="flat">
            <a:noFill/>
            <a:prstDash val="solid"/>
            <a:miter lim="0"/>
          </a:ln>
        </p:spPr>
        <p:txBody>
          <a:bodyPr vert="horz" wrap="square" lIns="0" tIns="0" rIns="0" bIns="0"/>
          <a:p>
            <a:pPr algn="l" rtl="0" eaLnBrk="0">
              <a:lnSpc>
                <a:spcPct val="82000"/>
              </a:lnSpc>
            </a:pPr>
            <a:endParaRPr sz="100" dirty="0">
              <a:latin typeface="Arial" panose="020B0604020202020204"/>
              <a:ea typeface="Arial" panose="020B0604020202020204"/>
              <a:cs typeface="Arial" panose="020B0604020202020204"/>
            </a:endParaRPr>
          </a:p>
          <a:p>
            <a:pPr marL="12700" algn="l" rtl="0" eaLnBrk="0">
              <a:lnSpc>
                <a:spcPct val="76000"/>
              </a:lnSpc>
            </a:pPr>
            <a:r>
              <a:rPr sz="800" kern="0" spc="30" dirty="0">
                <a:solidFill>
                  <a:srgbClr val="FFFFFF">
                    <a:alpha val="100000"/>
                  </a:srgbClr>
                </a:solidFill>
                <a:latin typeface="Arial" panose="020B0604020202020204"/>
                <a:ea typeface="Arial" panose="020B0604020202020204"/>
                <a:cs typeface="Arial" panose="020B0604020202020204"/>
              </a:rPr>
              <a:t>UNIT</a:t>
            </a:r>
            <a:endParaRPr sz="800" dirty="0">
              <a:latin typeface="Arial" panose="020B0604020202020204"/>
              <a:ea typeface="Arial" panose="020B0604020202020204"/>
              <a:cs typeface="Arial" panose="020B0604020202020204"/>
            </a:endParaRPr>
          </a:p>
          <a:p>
            <a:pPr marL="71755" algn="l" rtl="0" eaLnBrk="0">
              <a:lnSpc>
                <a:spcPts val="760"/>
              </a:lnSpc>
              <a:spcBef>
                <a:spcPts val="690"/>
              </a:spcBef>
            </a:pPr>
            <a:r>
              <a:rPr sz="500" kern="0" spc="-10" dirty="0">
                <a:solidFill>
                  <a:srgbClr val="231F20">
                    <a:alpha val="100000"/>
                  </a:srgbClr>
                </a:solidFill>
                <a:latin typeface="HarmonyOS Sans SC" panose="00000500000000000000" charset="-122"/>
                <a:ea typeface="HarmonyOS Sans SC" panose="00000500000000000000" charset="-122"/>
                <a:cs typeface="HarmonyOS Sans SC" panose="00000500000000000000" charset="-122"/>
              </a:rPr>
              <a:t>。C</a:t>
            </a:r>
            <a:endParaRPr sz="500" dirty="0">
              <a:latin typeface="HarmonyOS Sans SC" panose="00000500000000000000" charset="-122"/>
              <a:ea typeface="HarmonyOS Sans SC" panose="00000500000000000000" charset="-122"/>
              <a:cs typeface="HarmonyOS Sans SC" panose="00000500000000000000" charset="-122"/>
            </a:endParaRPr>
          </a:p>
          <a:p>
            <a:pPr marL="71755" algn="l" rtl="0" eaLnBrk="0">
              <a:lnSpc>
                <a:spcPts val="760"/>
              </a:lnSpc>
              <a:spcBef>
                <a:spcPts val="745"/>
              </a:spcBef>
            </a:pPr>
            <a:r>
              <a:rPr sz="500" kern="0" spc="-10" dirty="0">
                <a:solidFill>
                  <a:srgbClr val="231F20">
                    <a:alpha val="100000"/>
                  </a:srgbClr>
                </a:solidFill>
                <a:latin typeface="HarmonyOS Sans SC" panose="00000500000000000000" charset="-122"/>
                <a:ea typeface="HarmonyOS Sans SC" panose="00000500000000000000" charset="-122"/>
                <a:cs typeface="HarmonyOS Sans SC" panose="00000500000000000000" charset="-122"/>
              </a:rPr>
              <a:t>。C</a:t>
            </a:r>
            <a:endParaRPr sz="500" dirty="0">
              <a:latin typeface="HarmonyOS Sans SC" panose="00000500000000000000" charset="-122"/>
              <a:ea typeface="HarmonyOS Sans SC" panose="00000500000000000000" charset="-122"/>
              <a:cs typeface="HarmonyOS Sans SC" panose="00000500000000000000" charset="-122"/>
            </a:endParaRPr>
          </a:p>
          <a:p>
            <a:pPr algn="l" rtl="0" eaLnBrk="0">
              <a:lnSpc>
                <a:spcPct val="117000"/>
              </a:lnSpc>
            </a:pPr>
            <a:endParaRPr sz="400" dirty="0">
              <a:latin typeface="Arial" panose="020B0604020202020204"/>
              <a:ea typeface="Arial" panose="020B0604020202020204"/>
              <a:cs typeface="Arial" panose="020B0604020202020204"/>
            </a:endParaRPr>
          </a:p>
          <a:p>
            <a:pPr marL="71755" algn="l" rtl="0" eaLnBrk="0">
              <a:lnSpc>
                <a:spcPts val="760"/>
              </a:lnSpc>
              <a:spcBef>
                <a:spcPts val="5"/>
              </a:spcBef>
            </a:pPr>
            <a:r>
              <a:rPr sz="500" kern="0" spc="-10" dirty="0">
                <a:solidFill>
                  <a:srgbClr val="231F20">
                    <a:alpha val="100000"/>
                  </a:srgbClr>
                </a:solidFill>
                <a:latin typeface="HarmonyOS Sans SC" panose="00000500000000000000" charset="-122"/>
                <a:ea typeface="HarmonyOS Sans SC" panose="00000500000000000000" charset="-122"/>
                <a:cs typeface="HarmonyOS Sans SC" panose="00000500000000000000" charset="-122"/>
              </a:rPr>
              <a:t>。C</a:t>
            </a:r>
            <a:endParaRPr sz="500" dirty="0">
              <a:latin typeface="HarmonyOS Sans SC" panose="00000500000000000000" charset="-122"/>
              <a:ea typeface="HarmonyOS Sans SC" panose="00000500000000000000" charset="-122"/>
              <a:cs typeface="HarmonyOS Sans SC" panose="00000500000000000000" charset="-122"/>
            </a:endParaRPr>
          </a:p>
        </p:txBody>
      </p:sp>
      <p:pic>
        <p:nvPicPr>
          <p:cNvPr id="678" name="picture 678"/>
          <p:cNvPicPr>
            <a:picLocks noChangeAspect="1"/>
          </p:cNvPicPr>
          <p:nvPr/>
        </p:nvPicPr>
        <p:blipFill>
          <a:blip r:embed="rId3"/>
          <a:stretch>
            <a:fillRect/>
          </a:stretch>
        </p:blipFill>
        <p:spPr>
          <a:xfrm rot="21600000">
            <a:off x="4610935" y="1566174"/>
            <a:ext cx="2290072" cy="1853755"/>
          </a:xfrm>
          <a:prstGeom prst="rect">
            <a:avLst/>
          </a:prstGeom>
        </p:spPr>
      </p:pic>
      <p:pic>
        <p:nvPicPr>
          <p:cNvPr id="680" name="picture 680"/>
          <p:cNvPicPr>
            <a:picLocks noChangeAspect="1"/>
          </p:cNvPicPr>
          <p:nvPr/>
        </p:nvPicPr>
        <p:blipFill>
          <a:blip r:embed="rId4"/>
          <a:stretch>
            <a:fillRect/>
          </a:stretch>
        </p:blipFill>
        <p:spPr>
          <a:xfrm rot="21600000">
            <a:off x="582858" y="3597561"/>
            <a:ext cx="6370016" cy="2690179"/>
          </a:xfrm>
          <a:prstGeom prst="rect">
            <a:avLst/>
          </a:prstGeom>
        </p:spPr>
      </p:pic>
      <p:graphicFrame>
        <p:nvGraphicFramePr>
          <p:cNvPr id="682" name="table 682"/>
          <p:cNvGraphicFramePr>
            <a:graphicFrameLocks noGrp="1"/>
          </p:cNvGraphicFramePr>
          <p:nvPr/>
        </p:nvGraphicFramePr>
        <p:xfrm>
          <a:off x="771549" y="3655947"/>
          <a:ext cx="5929630" cy="2631440"/>
        </p:xfrm>
        <a:graphic>
          <a:graphicData uri="http://schemas.openxmlformats.org/drawingml/2006/table">
            <a:tbl>
              <a:tblPr/>
              <a:tblGrid>
                <a:gridCol w="1372235"/>
                <a:gridCol w="4178300"/>
                <a:gridCol w="379095"/>
              </a:tblGrid>
              <a:tr h="2631439">
                <a:tc>
                  <a:txBody>
                    <a:bodyPr/>
                    <a:p>
                      <a:pPr algn="l" rtl="0" eaLnBrk="0">
                        <a:lnSpc>
                          <a:spcPct val="6000"/>
                        </a:lnSpc>
                      </a:pPr>
                      <a:endParaRPr sz="100" dirty="0">
                        <a:latin typeface="Arial" panose="020B0604020202020204"/>
                        <a:ea typeface="Arial" panose="020B0604020202020204"/>
                        <a:cs typeface="Arial" panose="020B0604020202020204"/>
                      </a:endParaRPr>
                    </a:p>
                    <a:p>
                      <a:pPr marL="1905" algn="l" rtl="0" eaLnBrk="0">
                        <a:lnSpc>
                          <a:spcPct val="75000"/>
                        </a:lnSpc>
                      </a:pPr>
                      <a:r>
                        <a:rPr sz="800" kern="0" spc="50" dirty="0">
                          <a:solidFill>
                            <a:srgbClr val="FFFFFF">
                              <a:alpha val="100000"/>
                            </a:srgbClr>
                          </a:solidFill>
                          <a:latin typeface="Arial" panose="020B0604020202020204"/>
                          <a:ea typeface="Arial" panose="020B0604020202020204"/>
                          <a:cs typeface="Arial" panose="020B0604020202020204"/>
                        </a:rPr>
                        <a:t>PARAMETER</a:t>
                      </a:r>
                      <a:endParaRPr sz="800" dirty="0">
                        <a:latin typeface="Arial" panose="020B0604020202020204"/>
                        <a:ea typeface="Arial" panose="020B0604020202020204"/>
                        <a:cs typeface="Arial" panose="020B0604020202020204"/>
                      </a:endParaRPr>
                    </a:p>
                    <a:p>
                      <a:pPr algn="l" rtl="0" eaLnBrk="0">
                        <a:lnSpc>
                          <a:spcPct val="88000"/>
                        </a:lnSpc>
                        <a:spcBef>
                          <a:spcPts val="630"/>
                        </a:spcBef>
                      </a:pPr>
                      <a:r>
                        <a:rPr sz="800" kern="0" spc="40" dirty="0">
                          <a:solidFill>
                            <a:srgbClr val="231F20">
                              <a:alpha val="100000"/>
                            </a:srgbClr>
                          </a:solidFill>
                          <a:latin typeface="Arial" panose="020B0604020202020204"/>
                          <a:ea typeface="Arial" panose="020B0604020202020204"/>
                          <a:cs typeface="Arial" panose="020B0604020202020204"/>
                        </a:rPr>
                        <a:t>Operating</a:t>
                      </a:r>
                      <a:r>
                        <a:rPr sz="800" kern="0" spc="100" dirty="0">
                          <a:solidFill>
                            <a:srgbClr val="231F20">
                              <a:alpha val="100000"/>
                            </a:srgbClr>
                          </a:solidFill>
                          <a:latin typeface="Arial" panose="020B0604020202020204"/>
                          <a:ea typeface="Arial" panose="020B0604020202020204"/>
                          <a:cs typeface="Arial" panose="020B0604020202020204"/>
                        </a:rPr>
                        <a:t> </a:t>
                      </a:r>
                      <a:r>
                        <a:rPr sz="800" kern="0" spc="40" dirty="0">
                          <a:solidFill>
                            <a:srgbClr val="231F20">
                              <a:alpha val="100000"/>
                            </a:srgbClr>
                          </a:solidFill>
                          <a:latin typeface="Arial" panose="020B0604020202020204"/>
                          <a:ea typeface="Arial" panose="020B0604020202020204"/>
                          <a:cs typeface="Arial" panose="020B0604020202020204"/>
                        </a:rPr>
                        <a:t>Frequency</a:t>
                      </a:r>
                      <a:endParaRPr sz="800" dirty="0">
                        <a:latin typeface="Arial" panose="020B0604020202020204"/>
                        <a:ea typeface="Arial" panose="020B0604020202020204"/>
                        <a:cs typeface="Arial" panose="020B0604020202020204"/>
                      </a:endParaRPr>
                    </a:p>
                    <a:p>
                      <a:pPr marL="3810" algn="l" rtl="0" eaLnBrk="0">
                        <a:lnSpc>
                          <a:spcPct val="76000"/>
                        </a:lnSpc>
                        <a:spcBef>
                          <a:spcPts val="575"/>
                        </a:spcBef>
                      </a:pPr>
                      <a:r>
                        <a:rPr sz="800" kern="0" spc="30" dirty="0">
                          <a:solidFill>
                            <a:srgbClr val="231F20">
                              <a:alpha val="100000"/>
                            </a:srgbClr>
                          </a:solidFill>
                          <a:latin typeface="Arial" panose="020B0604020202020204"/>
                          <a:ea typeface="Arial" panose="020B0604020202020204"/>
                          <a:cs typeface="Arial" panose="020B0604020202020204"/>
                        </a:rPr>
                        <a:t>RF</a:t>
                      </a:r>
                      <a:r>
                        <a:rPr sz="800" kern="0" spc="140" dirty="0">
                          <a:solidFill>
                            <a:srgbClr val="231F20">
                              <a:alpha val="100000"/>
                            </a:srgbClr>
                          </a:solidFill>
                          <a:latin typeface="Arial" panose="020B0604020202020204"/>
                          <a:ea typeface="Arial" panose="020B0604020202020204"/>
                          <a:cs typeface="Arial" panose="020B0604020202020204"/>
                        </a:rPr>
                        <a:t> </a:t>
                      </a:r>
                      <a:r>
                        <a:rPr sz="800" kern="0" spc="30" dirty="0">
                          <a:solidFill>
                            <a:srgbClr val="231F20">
                              <a:alpha val="100000"/>
                            </a:srgbClr>
                          </a:solidFill>
                          <a:latin typeface="Arial" panose="020B0604020202020204"/>
                          <a:ea typeface="Arial" panose="020B0604020202020204"/>
                          <a:cs typeface="Arial" panose="020B0604020202020204"/>
                        </a:rPr>
                        <a:t>INPUT</a:t>
                      </a:r>
                      <a:endParaRPr sz="800" dirty="0">
                        <a:latin typeface="Arial" panose="020B0604020202020204"/>
                        <a:ea typeface="Arial" panose="020B0604020202020204"/>
                        <a:cs typeface="Arial" panose="020B0604020202020204"/>
                      </a:endParaRPr>
                    </a:p>
                    <a:p>
                      <a:pPr marL="3175" algn="l" rtl="0" eaLnBrk="0">
                        <a:lnSpc>
                          <a:spcPct val="77000"/>
                        </a:lnSpc>
                        <a:spcBef>
                          <a:spcPts val="675"/>
                        </a:spcBef>
                      </a:pPr>
                      <a:r>
                        <a:rPr sz="800" kern="0" spc="30" dirty="0">
                          <a:solidFill>
                            <a:srgbClr val="231F20">
                              <a:alpha val="100000"/>
                            </a:srgbClr>
                          </a:solidFill>
                          <a:latin typeface="Arial" panose="020B0604020202020204"/>
                          <a:ea typeface="Arial" panose="020B0604020202020204"/>
                          <a:cs typeface="Arial" panose="020B0604020202020204"/>
                        </a:rPr>
                        <a:t>Power</a:t>
                      </a:r>
                      <a:r>
                        <a:rPr sz="800" kern="0" spc="130" dirty="0">
                          <a:solidFill>
                            <a:srgbClr val="231F20">
                              <a:alpha val="100000"/>
                            </a:srgbClr>
                          </a:solidFill>
                          <a:latin typeface="Arial" panose="020B0604020202020204"/>
                          <a:ea typeface="Arial" panose="020B0604020202020204"/>
                          <a:cs typeface="Arial" panose="020B0604020202020204"/>
                        </a:rPr>
                        <a:t> </a:t>
                      </a:r>
                      <a:r>
                        <a:rPr sz="800" kern="0" spc="30" dirty="0">
                          <a:solidFill>
                            <a:srgbClr val="231F20">
                              <a:alpha val="100000"/>
                            </a:srgbClr>
                          </a:solidFill>
                          <a:latin typeface="Arial" panose="020B0604020202020204"/>
                          <a:ea typeface="Arial" panose="020B0604020202020204"/>
                          <a:cs typeface="Arial" panose="020B0604020202020204"/>
                        </a:rPr>
                        <a:t>Gain</a:t>
                      </a:r>
                      <a:endParaRPr sz="800" dirty="0">
                        <a:latin typeface="Arial" panose="020B0604020202020204"/>
                        <a:ea typeface="Arial" panose="020B0604020202020204"/>
                        <a:cs typeface="Arial" panose="020B0604020202020204"/>
                      </a:endParaRPr>
                    </a:p>
                    <a:p>
                      <a:pPr marL="3175" algn="l" rtl="0" eaLnBrk="0">
                        <a:lnSpc>
                          <a:spcPct val="88000"/>
                        </a:lnSpc>
                        <a:spcBef>
                          <a:spcPts val="670"/>
                        </a:spcBef>
                      </a:pPr>
                      <a:r>
                        <a:rPr sz="800" kern="0" spc="40" dirty="0">
                          <a:solidFill>
                            <a:srgbClr val="231F20">
                              <a:alpha val="100000"/>
                            </a:srgbClr>
                          </a:solidFill>
                          <a:latin typeface="Arial" panose="020B0604020202020204"/>
                          <a:ea typeface="Arial" panose="020B0604020202020204"/>
                          <a:cs typeface="Arial" panose="020B0604020202020204"/>
                        </a:rPr>
                        <a:t>P-1dB Output</a:t>
                      </a:r>
                      <a:r>
                        <a:rPr sz="800" kern="0" spc="100" dirty="0">
                          <a:solidFill>
                            <a:srgbClr val="231F20">
                              <a:alpha val="100000"/>
                            </a:srgbClr>
                          </a:solidFill>
                          <a:latin typeface="Arial" panose="020B0604020202020204"/>
                          <a:ea typeface="Arial" panose="020B0604020202020204"/>
                          <a:cs typeface="Arial" panose="020B0604020202020204"/>
                        </a:rPr>
                        <a:t> </a:t>
                      </a:r>
                      <a:r>
                        <a:rPr sz="800" kern="0" spc="40" dirty="0">
                          <a:solidFill>
                            <a:srgbClr val="231F20">
                              <a:alpha val="100000"/>
                            </a:srgbClr>
                          </a:solidFill>
                          <a:latin typeface="Arial" panose="020B0604020202020204"/>
                          <a:ea typeface="Arial" panose="020B0604020202020204"/>
                          <a:cs typeface="Arial" panose="020B0604020202020204"/>
                        </a:rPr>
                        <a:t>Power</a:t>
                      </a:r>
                      <a:endParaRPr sz="800" dirty="0">
                        <a:latin typeface="Arial" panose="020B0604020202020204"/>
                        <a:ea typeface="Arial" panose="020B0604020202020204"/>
                        <a:cs typeface="Arial" panose="020B0604020202020204"/>
                      </a:endParaRPr>
                    </a:p>
                    <a:p>
                      <a:pPr marL="3175" algn="l" rtl="0" eaLnBrk="0">
                        <a:lnSpc>
                          <a:spcPct val="88000"/>
                        </a:lnSpc>
                        <a:spcBef>
                          <a:spcPts val="565"/>
                        </a:spcBef>
                      </a:pPr>
                      <a:r>
                        <a:rPr sz="800" kern="0" spc="40" dirty="0">
                          <a:solidFill>
                            <a:srgbClr val="231F20">
                              <a:alpha val="100000"/>
                            </a:srgbClr>
                          </a:solidFill>
                          <a:latin typeface="Arial" panose="020B0604020202020204"/>
                          <a:ea typeface="Arial" panose="020B0604020202020204"/>
                          <a:cs typeface="Arial" panose="020B0604020202020204"/>
                        </a:rPr>
                        <a:t>P-sat Output</a:t>
                      </a:r>
                      <a:r>
                        <a:rPr sz="800" kern="0" spc="90" dirty="0">
                          <a:solidFill>
                            <a:srgbClr val="231F20">
                              <a:alpha val="100000"/>
                            </a:srgbClr>
                          </a:solidFill>
                          <a:latin typeface="Arial" panose="020B0604020202020204"/>
                          <a:ea typeface="Arial" panose="020B0604020202020204"/>
                          <a:cs typeface="Arial" panose="020B0604020202020204"/>
                        </a:rPr>
                        <a:t> </a:t>
                      </a:r>
                      <a:r>
                        <a:rPr sz="800" kern="0" spc="40" dirty="0">
                          <a:solidFill>
                            <a:srgbClr val="231F20">
                              <a:alpha val="100000"/>
                            </a:srgbClr>
                          </a:solidFill>
                          <a:latin typeface="Arial" panose="020B0604020202020204"/>
                          <a:ea typeface="Arial" panose="020B0604020202020204"/>
                          <a:cs typeface="Arial" panose="020B0604020202020204"/>
                        </a:rPr>
                        <a:t>Po</a:t>
                      </a:r>
                      <a:r>
                        <a:rPr sz="800" kern="0" spc="30" dirty="0">
                          <a:solidFill>
                            <a:srgbClr val="231F20">
                              <a:alpha val="100000"/>
                            </a:srgbClr>
                          </a:solidFill>
                          <a:latin typeface="Arial" panose="020B0604020202020204"/>
                          <a:ea typeface="Arial" panose="020B0604020202020204"/>
                          <a:cs typeface="Arial" panose="020B0604020202020204"/>
                        </a:rPr>
                        <a:t>wer</a:t>
                      </a:r>
                      <a:endParaRPr sz="800" dirty="0">
                        <a:latin typeface="Arial" panose="020B0604020202020204"/>
                        <a:ea typeface="Arial" panose="020B0604020202020204"/>
                        <a:cs typeface="Arial" panose="020B0604020202020204"/>
                      </a:endParaRPr>
                    </a:p>
                    <a:p>
                      <a:pPr marL="3175" algn="l" rtl="0" eaLnBrk="0">
                        <a:lnSpc>
                          <a:spcPts val="1230"/>
                        </a:lnSpc>
                      </a:pPr>
                      <a:r>
                        <a:rPr sz="800" kern="0" spc="40" dirty="0">
                          <a:solidFill>
                            <a:srgbClr val="231F20">
                              <a:alpha val="100000"/>
                            </a:srgbClr>
                          </a:solidFill>
                          <a:latin typeface="Arial" panose="020B0604020202020204"/>
                          <a:ea typeface="Arial" panose="020B0604020202020204"/>
                          <a:cs typeface="Arial" panose="020B0604020202020204"/>
                        </a:rPr>
                        <a:t>Power Gain</a:t>
                      </a:r>
                      <a:r>
                        <a:rPr sz="800" kern="0" spc="90" dirty="0">
                          <a:solidFill>
                            <a:srgbClr val="231F20">
                              <a:alpha val="100000"/>
                            </a:srgbClr>
                          </a:solidFill>
                          <a:latin typeface="Arial" panose="020B0604020202020204"/>
                          <a:ea typeface="Arial" panose="020B0604020202020204"/>
                          <a:cs typeface="Arial" panose="020B0604020202020204"/>
                        </a:rPr>
                        <a:t> </a:t>
                      </a:r>
                      <a:r>
                        <a:rPr sz="800" kern="0" spc="40" dirty="0">
                          <a:solidFill>
                            <a:srgbClr val="231F20">
                              <a:alpha val="100000"/>
                            </a:srgbClr>
                          </a:solidFill>
                          <a:latin typeface="Arial" panose="020B0604020202020204"/>
                          <a:ea typeface="Arial" panose="020B0604020202020204"/>
                          <a:cs typeface="Arial" panose="020B0604020202020204"/>
                        </a:rPr>
                        <a:t>Flatn</a:t>
                      </a:r>
                      <a:r>
                        <a:rPr sz="800" kern="0" spc="30" dirty="0">
                          <a:solidFill>
                            <a:srgbClr val="231F20">
                              <a:alpha val="100000"/>
                            </a:srgbClr>
                          </a:solidFill>
                          <a:latin typeface="Arial" panose="020B0604020202020204"/>
                          <a:ea typeface="Arial" panose="020B0604020202020204"/>
                          <a:cs typeface="Arial" panose="020B0604020202020204"/>
                        </a:rPr>
                        <a:t>ess</a:t>
                      </a:r>
                      <a:endParaRPr sz="800" dirty="0">
                        <a:latin typeface="Arial" panose="020B0604020202020204"/>
                        <a:ea typeface="Arial" panose="020B0604020202020204"/>
                        <a:cs typeface="Arial" panose="020B0604020202020204"/>
                      </a:endParaRPr>
                    </a:p>
                    <a:p>
                      <a:pPr marL="5080" algn="l" rtl="0" eaLnBrk="0">
                        <a:lnSpc>
                          <a:spcPct val="88000"/>
                        </a:lnSpc>
                        <a:spcBef>
                          <a:spcPts val="745"/>
                        </a:spcBef>
                      </a:pPr>
                      <a:r>
                        <a:rPr sz="800" kern="0" spc="30" dirty="0">
                          <a:solidFill>
                            <a:srgbClr val="231F20">
                              <a:alpha val="100000"/>
                            </a:srgbClr>
                          </a:solidFill>
                          <a:latin typeface="Arial" panose="020B0604020202020204"/>
                          <a:ea typeface="Arial" panose="020B0604020202020204"/>
                          <a:cs typeface="Arial" panose="020B0604020202020204"/>
                        </a:rPr>
                        <a:t>In/Out</a:t>
                      </a:r>
                      <a:r>
                        <a:rPr sz="800" kern="0" spc="190" dirty="0">
                          <a:solidFill>
                            <a:srgbClr val="231F20">
                              <a:alpha val="100000"/>
                            </a:srgbClr>
                          </a:solidFill>
                          <a:latin typeface="Arial" panose="020B0604020202020204"/>
                          <a:ea typeface="Arial" panose="020B0604020202020204"/>
                          <a:cs typeface="Arial" panose="020B0604020202020204"/>
                        </a:rPr>
                        <a:t> </a:t>
                      </a:r>
                      <a:r>
                        <a:rPr sz="800" kern="0" spc="30" dirty="0">
                          <a:solidFill>
                            <a:srgbClr val="231F20">
                              <a:alpha val="100000"/>
                            </a:srgbClr>
                          </a:solidFill>
                          <a:latin typeface="Arial" panose="020B0604020202020204"/>
                          <a:ea typeface="Arial" panose="020B0604020202020204"/>
                          <a:cs typeface="Arial" panose="020B0604020202020204"/>
                        </a:rPr>
                        <a:t>Impedance</a:t>
                      </a:r>
                      <a:endParaRPr sz="800" dirty="0">
                        <a:latin typeface="Arial" panose="020B0604020202020204"/>
                        <a:ea typeface="Arial" panose="020B0604020202020204"/>
                        <a:cs typeface="Arial" panose="020B0604020202020204"/>
                      </a:endParaRPr>
                    </a:p>
                    <a:p>
                      <a:pPr algn="l" rtl="0" eaLnBrk="0">
                        <a:lnSpc>
                          <a:spcPts val="1410"/>
                        </a:lnSpc>
                      </a:pPr>
                      <a:r>
                        <a:rPr sz="800" kern="0" spc="40" dirty="0">
                          <a:solidFill>
                            <a:srgbClr val="231F20">
                              <a:alpha val="100000"/>
                            </a:srgbClr>
                          </a:solidFill>
                          <a:latin typeface="Arial" panose="020B0604020202020204"/>
                          <a:ea typeface="Arial" panose="020B0604020202020204"/>
                          <a:cs typeface="Arial" panose="020B0604020202020204"/>
                        </a:rPr>
                        <a:t>Spurious Signals</a:t>
                      </a:r>
                      <a:endParaRPr sz="800" dirty="0">
                        <a:latin typeface="Arial" panose="020B0604020202020204"/>
                        <a:ea typeface="Arial" panose="020B0604020202020204"/>
                        <a:cs typeface="Arial" panose="020B0604020202020204"/>
                      </a:endParaRPr>
                    </a:p>
                    <a:p>
                      <a:pPr marL="3810" algn="l" rtl="0" eaLnBrk="0">
                        <a:lnSpc>
                          <a:spcPts val="1410"/>
                        </a:lnSpc>
                      </a:pPr>
                      <a:r>
                        <a:rPr sz="800" kern="0" spc="40" dirty="0">
                          <a:solidFill>
                            <a:srgbClr val="231F20">
                              <a:alpha val="100000"/>
                            </a:srgbClr>
                          </a:solidFill>
                          <a:latin typeface="Arial" panose="020B0604020202020204"/>
                          <a:ea typeface="Arial" panose="020B0604020202020204"/>
                          <a:cs typeface="Arial" panose="020B0604020202020204"/>
                        </a:rPr>
                        <a:t>Harmonic  Signals</a:t>
                      </a:r>
                      <a:endParaRPr sz="800" dirty="0">
                        <a:latin typeface="Arial" panose="020B0604020202020204"/>
                        <a:ea typeface="Arial" panose="020B0604020202020204"/>
                        <a:cs typeface="Arial" panose="020B0604020202020204"/>
                      </a:endParaRPr>
                    </a:p>
                    <a:p>
                      <a:pPr marL="635" algn="l" rtl="0" eaLnBrk="0">
                        <a:lnSpc>
                          <a:spcPts val="1310"/>
                        </a:lnSpc>
                      </a:pPr>
                      <a:r>
                        <a:rPr sz="800" kern="0" spc="40" dirty="0">
                          <a:solidFill>
                            <a:srgbClr val="231F20">
                              <a:alpha val="100000"/>
                            </a:srgbClr>
                          </a:solidFill>
                          <a:latin typeface="Arial" panose="020B0604020202020204"/>
                          <a:ea typeface="Arial" panose="020B0604020202020204"/>
                          <a:cs typeface="Arial" panose="020B0604020202020204"/>
                        </a:rPr>
                        <a:t>Gain</a:t>
                      </a:r>
                      <a:r>
                        <a:rPr sz="800" kern="0" spc="-30" dirty="0">
                          <a:solidFill>
                            <a:srgbClr val="231F20">
                              <a:alpha val="100000"/>
                            </a:srgbClr>
                          </a:solidFill>
                          <a:latin typeface="Arial" panose="020B0604020202020204"/>
                          <a:ea typeface="Arial" panose="020B0604020202020204"/>
                          <a:cs typeface="Arial" panose="020B0604020202020204"/>
                        </a:rPr>
                        <a:t> </a:t>
                      </a:r>
                      <a:r>
                        <a:rPr sz="800" kern="0" spc="40" dirty="0">
                          <a:solidFill>
                            <a:srgbClr val="231F20">
                              <a:alpha val="100000"/>
                            </a:srgbClr>
                          </a:solidFill>
                          <a:latin typeface="Arial" panose="020B0604020202020204"/>
                          <a:ea typeface="Arial" panose="020B0604020202020204"/>
                          <a:cs typeface="Arial" panose="020B0604020202020204"/>
                        </a:rPr>
                        <a:t>Adjust</a:t>
                      </a:r>
                      <a:r>
                        <a:rPr sz="800" kern="0" spc="100" dirty="0">
                          <a:solidFill>
                            <a:srgbClr val="231F20">
                              <a:alpha val="100000"/>
                            </a:srgbClr>
                          </a:solidFill>
                          <a:latin typeface="Arial" panose="020B0604020202020204"/>
                          <a:ea typeface="Arial" panose="020B0604020202020204"/>
                          <a:cs typeface="Arial" panose="020B0604020202020204"/>
                        </a:rPr>
                        <a:t> </a:t>
                      </a:r>
                      <a:r>
                        <a:rPr sz="800" kern="0" spc="40" dirty="0">
                          <a:solidFill>
                            <a:srgbClr val="231F20">
                              <a:alpha val="100000"/>
                            </a:srgbClr>
                          </a:solidFill>
                          <a:latin typeface="Arial" panose="020B0604020202020204"/>
                          <a:ea typeface="Arial" panose="020B0604020202020204"/>
                          <a:cs typeface="Arial" panose="020B0604020202020204"/>
                        </a:rPr>
                        <a:t>Rang</a:t>
                      </a:r>
                      <a:r>
                        <a:rPr sz="800" kern="0" spc="30" dirty="0">
                          <a:solidFill>
                            <a:srgbClr val="231F20">
                              <a:alpha val="100000"/>
                            </a:srgbClr>
                          </a:solidFill>
                          <a:latin typeface="Arial" panose="020B0604020202020204"/>
                          <a:ea typeface="Arial" panose="020B0604020202020204"/>
                          <a:cs typeface="Arial" panose="020B0604020202020204"/>
                        </a:rPr>
                        <a:t>e</a:t>
                      </a:r>
                      <a:endParaRPr sz="800" dirty="0">
                        <a:latin typeface="Arial" panose="020B0604020202020204"/>
                        <a:ea typeface="Arial" panose="020B0604020202020204"/>
                        <a:cs typeface="Arial" panose="020B0604020202020204"/>
                      </a:endParaRPr>
                    </a:p>
                    <a:p>
                      <a:pPr marL="635" algn="l" rtl="0" eaLnBrk="0">
                        <a:lnSpc>
                          <a:spcPct val="88000"/>
                        </a:lnSpc>
                        <a:spcBef>
                          <a:spcPts val="565"/>
                        </a:spcBef>
                      </a:pPr>
                      <a:r>
                        <a:rPr sz="800" kern="0" spc="40" dirty="0">
                          <a:solidFill>
                            <a:srgbClr val="231F20">
                              <a:alpha val="100000"/>
                            </a:srgbClr>
                          </a:solidFill>
                          <a:latin typeface="Arial" panose="020B0604020202020204"/>
                          <a:ea typeface="Arial" panose="020B0604020202020204"/>
                          <a:cs typeface="Arial" panose="020B0604020202020204"/>
                        </a:rPr>
                        <a:t>Gain</a:t>
                      </a:r>
                      <a:r>
                        <a:rPr sz="800" kern="0" spc="-30" dirty="0">
                          <a:solidFill>
                            <a:srgbClr val="231F20">
                              <a:alpha val="100000"/>
                            </a:srgbClr>
                          </a:solidFill>
                          <a:latin typeface="Arial" panose="020B0604020202020204"/>
                          <a:ea typeface="Arial" panose="020B0604020202020204"/>
                          <a:cs typeface="Arial" panose="020B0604020202020204"/>
                        </a:rPr>
                        <a:t> </a:t>
                      </a:r>
                      <a:r>
                        <a:rPr sz="800" kern="0" spc="40" dirty="0">
                          <a:solidFill>
                            <a:srgbClr val="231F20">
                              <a:alpha val="100000"/>
                            </a:srgbClr>
                          </a:solidFill>
                          <a:latin typeface="Arial" panose="020B0604020202020204"/>
                          <a:ea typeface="Arial" panose="020B0604020202020204"/>
                          <a:cs typeface="Arial" panose="020B0604020202020204"/>
                        </a:rPr>
                        <a:t>Adjust Ste</a:t>
                      </a:r>
                      <a:endParaRPr sz="800" dirty="0">
                        <a:latin typeface="Arial" panose="020B0604020202020204"/>
                        <a:ea typeface="Arial" panose="020B0604020202020204"/>
                        <a:cs typeface="Arial" panose="020B0604020202020204"/>
                      </a:endParaRPr>
                    </a:p>
                    <a:p>
                      <a:pPr algn="l" rtl="0" eaLnBrk="0">
                        <a:lnSpc>
                          <a:spcPct val="88000"/>
                        </a:lnSpc>
                        <a:spcBef>
                          <a:spcPts val="565"/>
                        </a:spcBef>
                      </a:pPr>
                      <a:r>
                        <a:rPr sz="800" kern="0" spc="40" dirty="0">
                          <a:solidFill>
                            <a:srgbClr val="231F20">
                              <a:alpha val="100000"/>
                            </a:srgbClr>
                          </a:solidFill>
                          <a:latin typeface="Arial" panose="020B0604020202020204"/>
                          <a:ea typeface="Arial" panose="020B0604020202020204"/>
                          <a:cs typeface="Arial" panose="020B0604020202020204"/>
                        </a:rPr>
                        <a:t>Operating Vo</a:t>
                      </a:r>
                      <a:r>
                        <a:rPr sz="800" kern="0" spc="30" dirty="0">
                          <a:solidFill>
                            <a:srgbClr val="231F20">
                              <a:alpha val="100000"/>
                            </a:srgbClr>
                          </a:solidFill>
                          <a:latin typeface="Arial" panose="020B0604020202020204"/>
                          <a:ea typeface="Arial" panose="020B0604020202020204"/>
                          <a:cs typeface="Arial" panose="020B0604020202020204"/>
                        </a:rPr>
                        <a:t>ltage</a:t>
                      </a:r>
                      <a:endParaRPr sz="800" dirty="0">
                        <a:latin typeface="Arial" panose="020B0604020202020204"/>
                        <a:ea typeface="Arial" panose="020B0604020202020204"/>
                        <a:cs typeface="Arial" panose="020B0604020202020204"/>
                      </a:endParaRPr>
                    </a:p>
                    <a:p>
                      <a:pPr algn="l" rtl="0" eaLnBrk="0">
                        <a:lnSpc>
                          <a:spcPts val="1410"/>
                        </a:lnSpc>
                      </a:pPr>
                      <a:r>
                        <a:rPr sz="800" kern="0" spc="40" dirty="0">
                          <a:solidFill>
                            <a:srgbClr val="231F20">
                              <a:alpha val="100000"/>
                            </a:srgbClr>
                          </a:solidFill>
                          <a:latin typeface="Arial" panose="020B0604020202020204"/>
                          <a:ea typeface="Arial" panose="020B0604020202020204"/>
                          <a:cs typeface="Arial" panose="020B0604020202020204"/>
                        </a:rPr>
                        <a:t>Supply</a:t>
                      </a:r>
                      <a:r>
                        <a:rPr sz="800" kern="0" spc="90" dirty="0">
                          <a:solidFill>
                            <a:srgbClr val="231F20">
                              <a:alpha val="100000"/>
                            </a:srgbClr>
                          </a:solidFill>
                          <a:latin typeface="Arial" panose="020B0604020202020204"/>
                          <a:ea typeface="Arial" panose="020B0604020202020204"/>
                          <a:cs typeface="Arial" panose="020B0604020202020204"/>
                        </a:rPr>
                        <a:t> </a:t>
                      </a:r>
                      <a:r>
                        <a:rPr sz="800" kern="0" spc="40" dirty="0">
                          <a:solidFill>
                            <a:srgbClr val="231F20">
                              <a:alpha val="100000"/>
                            </a:srgbClr>
                          </a:solidFill>
                          <a:latin typeface="Arial" panose="020B0604020202020204"/>
                          <a:ea typeface="Arial" panose="020B0604020202020204"/>
                          <a:cs typeface="Arial" panose="020B0604020202020204"/>
                        </a:rPr>
                        <a:t>Power</a:t>
                      </a:r>
                      <a:endParaRPr sz="800" dirty="0">
                        <a:latin typeface="Arial" panose="020B0604020202020204"/>
                        <a:ea typeface="Arial" panose="020B0604020202020204"/>
                        <a:cs typeface="Arial" panose="020B0604020202020204"/>
                      </a:endParaRPr>
                    </a:p>
                    <a:p>
                      <a:pPr algn="l" rtl="0" eaLnBrk="0">
                        <a:lnSpc>
                          <a:spcPct val="117000"/>
                        </a:lnSpc>
                      </a:pPr>
                      <a:endParaRPr sz="400" dirty="0">
                        <a:latin typeface="Arial" panose="020B0604020202020204"/>
                        <a:ea typeface="Arial" panose="020B0604020202020204"/>
                        <a:cs typeface="Arial" panose="020B0604020202020204"/>
                      </a:endParaRPr>
                    </a:p>
                    <a:p>
                      <a:pPr marL="5080" algn="l" rtl="0" eaLnBrk="0">
                        <a:lnSpc>
                          <a:spcPct val="88000"/>
                        </a:lnSpc>
                        <a:spcBef>
                          <a:spcPts val="5"/>
                        </a:spcBef>
                      </a:pPr>
                      <a:r>
                        <a:rPr sz="800" kern="0" spc="40" dirty="0">
                          <a:solidFill>
                            <a:srgbClr val="231F20">
                              <a:alpha val="100000"/>
                            </a:srgbClr>
                          </a:solidFill>
                          <a:latin typeface="Arial" panose="020B0604020202020204"/>
                          <a:ea typeface="Arial" panose="020B0604020202020204"/>
                          <a:cs typeface="Arial" panose="020B0604020202020204"/>
                        </a:rPr>
                        <a:t>Input VSWR</a:t>
                      </a:r>
                      <a:endParaRPr sz="800" dirty="0">
                        <a:latin typeface="Arial" panose="020B0604020202020204"/>
                        <a:ea typeface="Arial" panose="020B0604020202020204"/>
                        <a:cs typeface="Arial" panose="020B0604020202020204"/>
                      </a:endParaRPr>
                    </a:p>
                  </a:txBody>
                  <a:tcPr marL="0" marR="0" marT="0" marB="0" vert="horz">
                    <a:lnL>
                      <a:noFill/>
                    </a:lnL>
                    <a:lnR>
                      <a:noFill/>
                    </a:lnR>
                    <a:lnT>
                      <a:noFill/>
                    </a:lnT>
                    <a:lnB>
                      <a:noFill/>
                    </a:lnB>
                  </a:tcPr>
                </a:tc>
                <a:tc>
                  <a:txBody>
                    <a:bodyPr/>
                    <a:p>
                      <a:pPr algn="l" rtl="0" eaLnBrk="0">
                        <a:lnSpc>
                          <a:spcPct val="100000"/>
                        </a:lnSpc>
                      </a:pPr>
                      <a:endParaRPr sz="1000" dirty="0">
                        <a:latin typeface="Arial" panose="020B0604020202020204"/>
                        <a:ea typeface="Arial" panose="020B0604020202020204"/>
                        <a:cs typeface="Arial" panose="020B0604020202020204"/>
                      </a:endParaRPr>
                    </a:p>
                  </a:txBody>
                  <a:tcPr marL="0" marR="0" marT="0" marB="0" vert="horz">
                    <a:lnL>
                      <a:noFill/>
                    </a:lnL>
                    <a:lnR>
                      <a:noFill/>
                    </a:lnR>
                    <a:lnT>
                      <a:noFill/>
                    </a:lnT>
                    <a:lnB>
                      <a:noFill/>
                    </a:lnB>
                  </a:tcPr>
                </a:tc>
                <a:tc>
                  <a:txBody>
                    <a:bodyPr/>
                    <a:p>
                      <a:pPr algn="l" rtl="0" eaLnBrk="0">
                        <a:lnSpc>
                          <a:spcPct val="7000"/>
                        </a:lnSpc>
                      </a:pPr>
                      <a:endParaRPr sz="100" dirty="0">
                        <a:latin typeface="Arial" panose="020B0604020202020204"/>
                        <a:ea typeface="Arial" panose="020B0604020202020204"/>
                        <a:cs typeface="Arial" panose="020B0604020202020204"/>
                      </a:endParaRPr>
                    </a:p>
                    <a:p>
                      <a:pPr algn="r" rtl="0" eaLnBrk="0">
                        <a:lnSpc>
                          <a:spcPct val="76000"/>
                        </a:lnSpc>
                      </a:pPr>
                      <a:r>
                        <a:rPr sz="800" kern="0" spc="30" dirty="0">
                          <a:solidFill>
                            <a:srgbClr val="FFFFFF">
                              <a:alpha val="100000"/>
                            </a:srgbClr>
                          </a:solidFill>
                          <a:latin typeface="Arial" panose="020B0604020202020204"/>
                          <a:ea typeface="Arial" panose="020B0604020202020204"/>
                          <a:cs typeface="Arial" panose="020B0604020202020204"/>
                        </a:rPr>
                        <a:t>UNIT</a:t>
                      </a:r>
                      <a:endParaRPr sz="800" dirty="0">
                        <a:latin typeface="Arial" panose="020B0604020202020204"/>
                        <a:ea typeface="Arial" panose="020B0604020202020204"/>
                        <a:cs typeface="Arial" panose="020B0604020202020204"/>
                      </a:endParaRPr>
                    </a:p>
                    <a:p>
                      <a:pPr algn="r" rtl="0" eaLnBrk="0">
                        <a:lnSpc>
                          <a:spcPct val="76000"/>
                        </a:lnSpc>
                        <a:spcBef>
                          <a:spcPts val="640"/>
                        </a:spcBef>
                      </a:pPr>
                      <a:r>
                        <a:rPr sz="800" kern="0" spc="40" dirty="0">
                          <a:solidFill>
                            <a:srgbClr val="231F20">
                              <a:alpha val="100000"/>
                            </a:srgbClr>
                          </a:solidFill>
                          <a:latin typeface="Arial" panose="020B0604020202020204"/>
                          <a:ea typeface="Arial" panose="020B0604020202020204"/>
                          <a:cs typeface="Arial" panose="020B0604020202020204"/>
                        </a:rPr>
                        <a:t>MHz</a:t>
                      </a:r>
                      <a:endParaRPr sz="800" dirty="0">
                        <a:latin typeface="Arial" panose="020B0604020202020204"/>
                        <a:ea typeface="Arial" panose="020B0604020202020204"/>
                        <a:cs typeface="Arial" panose="020B0604020202020204"/>
                      </a:endParaRPr>
                    </a:p>
                    <a:p>
                      <a:pPr algn="r" rtl="0" eaLnBrk="0">
                        <a:lnSpc>
                          <a:spcPct val="76000"/>
                        </a:lnSpc>
                        <a:spcBef>
                          <a:spcPts val="670"/>
                        </a:spcBef>
                      </a:pPr>
                      <a:r>
                        <a:rPr sz="800" kern="0" spc="50" dirty="0">
                          <a:solidFill>
                            <a:srgbClr val="231F20">
                              <a:alpha val="100000"/>
                            </a:srgbClr>
                          </a:solidFill>
                          <a:latin typeface="Arial" panose="020B0604020202020204"/>
                          <a:ea typeface="Arial" panose="020B0604020202020204"/>
                          <a:cs typeface="Arial" panose="020B0604020202020204"/>
                        </a:rPr>
                        <a:t>dBm</a:t>
                      </a:r>
                      <a:endParaRPr sz="800" dirty="0">
                        <a:latin typeface="Arial" panose="020B0604020202020204"/>
                        <a:ea typeface="Arial" panose="020B0604020202020204"/>
                        <a:cs typeface="Arial" panose="020B0604020202020204"/>
                      </a:endParaRPr>
                    </a:p>
                    <a:p>
                      <a:pPr marL="189230" algn="l" rtl="0" eaLnBrk="0">
                        <a:lnSpc>
                          <a:spcPct val="76000"/>
                        </a:lnSpc>
                        <a:spcBef>
                          <a:spcPts val="855"/>
                        </a:spcBef>
                      </a:pPr>
                      <a:r>
                        <a:rPr sz="800" kern="0" spc="30" dirty="0">
                          <a:solidFill>
                            <a:srgbClr val="231F20">
                              <a:alpha val="100000"/>
                            </a:srgbClr>
                          </a:solidFill>
                          <a:latin typeface="Arial" panose="020B0604020202020204"/>
                          <a:ea typeface="Arial" panose="020B0604020202020204"/>
                          <a:cs typeface="Arial" panose="020B0604020202020204"/>
                        </a:rPr>
                        <a:t>dB</a:t>
                      </a:r>
                      <a:endParaRPr sz="800" dirty="0">
                        <a:latin typeface="Arial" panose="020B0604020202020204"/>
                        <a:ea typeface="Arial" panose="020B0604020202020204"/>
                        <a:cs typeface="Arial" panose="020B0604020202020204"/>
                      </a:endParaRPr>
                    </a:p>
                    <a:p>
                      <a:pPr marL="202565" algn="l" rtl="0" eaLnBrk="0">
                        <a:lnSpc>
                          <a:spcPct val="76000"/>
                        </a:lnSpc>
                        <a:spcBef>
                          <a:spcPts val="640"/>
                        </a:spcBef>
                      </a:pPr>
                      <a:r>
                        <a:rPr sz="800" kern="0" spc="70" dirty="0">
                          <a:solidFill>
                            <a:srgbClr val="231F20">
                              <a:alpha val="100000"/>
                            </a:srgbClr>
                          </a:solidFill>
                          <a:latin typeface="Arial" panose="020B0604020202020204"/>
                          <a:ea typeface="Arial" panose="020B0604020202020204"/>
                          <a:cs typeface="Arial" panose="020B0604020202020204"/>
                        </a:rPr>
                        <a:t>W</a:t>
                      </a:r>
                      <a:endParaRPr sz="800" dirty="0">
                        <a:latin typeface="Arial" panose="020B0604020202020204"/>
                        <a:ea typeface="Arial" panose="020B0604020202020204"/>
                        <a:cs typeface="Arial" panose="020B0604020202020204"/>
                      </a:endParaRPr>
                    </a:p>
                    <a:p>
                      <a:pPr marL="202565" algn="l" rtl="0" eaLnBrk="0">
                        <a:lnSpc>
                          <a:spcPct val="76000"/>
                        </a:lnSpc>
                        <a:spcBef>
                          <a:spcPts val="730"/>
                        </a:spcBef>
                      </a:pPr>
                      <a:r>
                        <a:rPr sz="800" kern="0" spc="70" dirty="0">
                          <a:solidFill>
                            <a:srgbClr val="231F20">
                              <a:alpha val="100000"/>
                            </a:srgbClr>
                          </a:solidFill>
                          <a:latin typeface="Arial" panose="020B0604020202020204"/>
                          <a:ea typeface="Arial" panose="020B0604020202020204"/>
                          <a:cs typeface="Arial" panose="020B0604020202020204"/>
                        </a:rPr>
                        <a:t>W</a:t>
                      </a:r>
                      <a:endParaRPr sz="800" dirty="0">
                        <a:latin typeface="Arial" panose="020B0604020202020204"/>
                        <a:ea typeface="Arial" panose="020B0604020202020204"/>
                        <a:cs typeface="Arial" panose="020B0604020202020204"/>
                      </a:endParaRPr>
                    </a:p>
                    <a:p>
                      <a:pPr marL="189230" algn="l" rtl="0" eaLnBrk="0">
                        <a:lnSpc>
                          <a:spcPct val="76000"/>
                        </a:lnSpc>
                        <a:spcBef>
                          <a:spcPts val="515"/>
                        </a:spcBef>
                      </a:pPr>
                      <a:r>
                        <a:rPr sz="800" kern="0" spc="30" dirty="0">
                          <a:solidFill>
                            <a:srgbClr val="231F20">
                              <a:alpha val="100000"/>
                            </a:srgbClr>
                          </a:solidFill>
                          <a:latin typeface="Arial" panose="020B0604020202020204"/>
                          <a:ea typeface="Arial" panose="020B0604020202020204"/>
                          <a:cs typeface="Arial" panose="020B0604020202020204"/>
                        </a:rPr>
                        <a:t>dB</a:t>
                      </a:r>
                      <a:endParaRPr sz="800" dirty="0">
                        <a:latin typeface="Arial" panose="020B0604020202020204"/>
                        <a:ea typeface="Arial" panose="020B0604020202020204"/>
                        <a:cs typeface="Arial" panose="020B0604020202020204"/>
                      </a:endParaRPr>
                    </a:p>
                    <a:p>
                      <a:pPr marL="217805" algn="l" rtl="0" eaLnBrk="0">
                        <a:lnSpc>
                          <a:spcPct val="77000"/>
                        </a:lnSpc>
                        <a:spcBef>
                          <a:spcPts val="655"/>
                        </a:spcBef>
                      </a:pPr>
                      <a:r>
                        <a:rPr sz="800" kern="0" spc="20" dirty="0">
                          <a:solidFill>
                            <a:srgbClr val="231F20">
                              <a:alpha val="100000"/>
                            </a:srgbClr>
                          </a:solidFill>
                          <a:latin typeface="Arial" panose="020B0604020202020204"/>
                          <a:ea typeface="Arial" panose="020B0604020202020204"/>
                          <a:cs typeface="Arial" panose="020B0604020202020204"/>
                        </a:rPr>
                        <a:t>Ω</a:t>
                      </a:r>
                      <a:endParaRPr sz="800" dirty="0">
                        <a:latin typeface="Arial" panose="020B0604020202020204"/>
                        <a:ea typeface="Arial" panose="020B0604020202020204"/>
                        <a:cs typeface="Arial" panose="020B0604020202020204"/>
                      </a:endParaRPr>
                    </a:p>
                    <a:p>
                      <a:pPr marL="160655" algn="l" rtl="0" eaLnBrk="0">
                        <a:lnSpc>
                          <a:spcPct val="80000"/>
                        </a:lnSpc>
                        <a:spcBef>
                          <a:spcPts val="655"/>
                        </a:spcBef>
                      </a:pPr>
                      <a:r>
                        <a:rPr sz="800" kern="0" spc="30" dirty="0">
                          <a:solidFill>
                            <a:srgbClr val="231F20">
                              <a:alpha val="100000"/>
                            </a:srgbClr>
                          </a:solidFill>
                          <a:latin typeface="HarmonyOS Sans SC" panose="00000500000000000000" charset="-122"/>
                          <a:ea typeface="HarmonyOS Sans SC" panose="00000500000000000000" charset="-122"/>
                          <a:cs typeface="HarmonyOS Sans SC" panose="00000500000000000000" charset="-122"/>
                        </a:rPr>
                        <a:t>dBc</a:t>
                      </a:r>
                      <a:endParaRPr sz="800" dirty="0">
                        <a:latin typeface="HarmonyOS Sans SC" panose="00000500000000000000" charset="-122"/>
                        <a:ea typeface="HarmonyOS Sans SC" panose="00000500000000000000" charset="-122"/>
                        <a:cs typeface="HarmonyOS Sans SC" panose="00000500000000000000" charset="-122"/>
                      </a:endParaRPr>
                    </a:p>
                    <a:p>
                      <a:pPr marL="160655" algn="l" rtl="0" eaLnBrk="0">
                        <a:lnSpc>
                          <a:spcPct val="80000"/>
                        </a:lnSpc>
                        <a:spcBef>
                          <a:spcPts val="655"/>
                        </a:spcBef>
                      </a:pPr>
                      <a:r>
                        <a:rPr sz="800" kern="0" spc="30" dirty="0">
                          <a:solidFill>
                            <a:srgbClr val="231F20">
                              <a:alpha val="100000"/>
                            </a:srgbClr>
                          </a:solidFill>
                          <a:latin typeface="HarmonyOS Sans SC" panose="00000500000000000000" charset="-122"/>
                          <a:ea typeface="HarmonyOS Sans SC" panose="00000500000000000000" charset="-122"/>
                          <a:cs typeface="HarmonyOS Sans SC" panose="00000500000000000000" charset="-122"/>
                        </a:rPr>
                        <a:t>dBc</a:t>
                      </a:r>
                      <a:endParaRPr sz="800" dirty="0">
                        <a:latin typeface="HarmonyOS Sans SC" panose="00000500000000000000" charset="-122"/>
                        <a:ea typeface="HarmonyOS Sans SC" panose="00000500000000000000" charset="-122"/>
                        <a:cs typeface="HarmonyOS Sans SC" panose="00000500000000000000" charset="-122"/>
                      </a:endParaRPr>
                    </a:p>
                    <a:p>
                      <a:pPr algn="l" rtl="0" eaLnBrk="0">
                        <a:lnSpc>
                          <a:spcPct val="138000"/>
                        </a:lnSpc>
                      </a:pPr>
                      <a:endParaRPr sz="1000" dirty="0">
                        <a:latin typeface="Arial" panose="020B0604020202020204"/>
                        <a:ea typeface="Arial" panose="020B0604020202020204"/>
                        <a:cs typeface="Arial" panose="020B0604020202020204"/>
                      </a:endParaRPr>
                    </a:p>
                    <a:p>
                      <a:pPr algn="l" rtl="0" eaLnBrk="0">
                        <a:lnSpc>
                          <a:spcPct val="138000"/>
                        </a:lnSpc>
                      </a:pPr>
                      <a:endParaRPr sz="1000" dirty="0">
                        <a:latin typeface="Arial" panose="020B0604020202020204"/>
                        <a:ea typeface="Arial" panose="020B0604020202020204"/>
                        <a:cs typeface="Arial" panose="020B0604020202020204"/>
                      </a:endParaRPr>
                    </a:p>
                    <a:p>
                      <a:pPr algn="r" rtl="0" eaLnBrk="0">
                        <a:lnSpc>
                          <a:spcPct val="78000"/>
                        </a:lnSpc>
                        <a:spcBef>
                          <a:spcPts val="245"/>
                        </a:spcBef>
                      </a:pPr>
                      <a:r>
                        <a:rPr sz="800" kern="0" spc="100" dirty="0">
                          <a:solidFill>
                            <a:srgbClr val="231F20">
                              <a:alpha val="100000"/>
                            </a:srgbClr>
                          </a:solidFill>
                          <a:latin typeface="HarmonyOS Sans SC" panose="00000500000000000000" charset="-122"/>
                          <a:ea typeface="HarmonyOS Sans SC" panose="00000500000000000000" charset="-122"/>
                          <a:cs typeface="HarmonyOS Sans SC" panose="00000500000000000000" charset="-122"/>
                        </a:rPr>
                        <a:t>VAC</a:t>
                      </a:r>
                      <a:endParaRPr sz="800" dirty="0">
                        <a:latin typeface="HarmonyOS Sans SC" panose="00000500000000000000" charset="-122"/>
                        <a:ea typeface="HarmonyOS Sans SC" panose="00000500000000000000" charset="-122"/>
                        <a:cs typeface="HarmonyOS Sans SC" panose="00000500000000000000" charset="-122"/>
                      </a:endParaRPr>
                    </a:p>
                    <a:p>
                      <a:pPr algn="l" rtl="0" eaLnBrk="0">
                        <a:lnSpc>
                          <a:spcPct val="116000"/>
                        </a:lnSpc>
                      </a:pPr>
                      <a:endParaRPr sz="500" dirty="0">
                        <a:latin typeface="Arial" panose="020B0604020202020204"/>
                        <a:ea typeface="Arial" panose="020B0604020202020204"/>
                        <a:cs typeface="Arial" panose="020B0604020202020204"/>
                      </a:endParaRPr>
                    </a:p>
                    <a:p>
                      <a:pPr marL="202565" algn="l" rtl="0" eaLnBrk="0">
                        <a:lnSpc>
                          <a:spcPct val="76000"/>
                        </a:lnSpc>
                        <a:spcBef>
                          <a:spcPts val="5"/>
                        </a:spcBef>
                      </a:pPr>
                      <a:r>
                        <a:rPr sz="800" kern="0" spc="70" dirty="0">
                          <a:solidFill>
                            <a:srgbClr val="231F20">
                              <a:alpha val="100000"/>
                            </a:srgbClr>
                          </a:solidFill>
                          <a:latin typeface="Arial" panose="020B0604020202020204"/>
                          <a:ea typeface="Arial" panose="020B0604020202020204"/>
                          <a:cs typeface="Arial" panose="020B0604020202020204"/>
                        </a:rPr>
                        <a:t>W</a:t>
                      </a:r>
                      <a:endParaRPr sz="800" dirty="0">
                        <a:latin typeface="Arial" panose="020B0604020202020204"/>
                        <a:ea typeface="Arial" panose="020B0604020202020204"/>
                        <a:cs typeface="Arial" panose="020B0604020202020204"/>
                      </a:endParaRPr>
                    </a:p>
                  </a:txBody>
                  <a:tcPr marL="0" marR="0" marT="0" marB="0" vert="horz">
                    <a:lnL>
                      <a:noFill/>
                    </a:lnL>
                    <a:lnR>
                      <a:noFill/>
                    </a:lnR>
                    <a:lnT>
                      <a:noFill/>
                    </a:lnT>
                    <a:lnB>
                      <a:noFill/>
                    </a:lnB>
                  </a:tcPr>
                </a:tc>
              </a:tr>
            </a:tbl>
          </a:graphicData>
        </a:graphic>
      </p:graphicFrame>
      <p:graphicFrame>
        <p:nvGraphicFramePr>
          <p:cNvPr id="684" name="table 684"/>
          <p:cNvGraphicFramePr>
            <a:graphicFrameLocks noGrp="1"/>
          </p:cNvGraphicFramePr>
          <p:nvPr/>
        </p:nvGraphicFramePr>
        <p:xfrm>
          <a:off x="2447946" y="3657208"/>
          <a:ext cx="3752215" cy="2630170"/>
        </p:xfrm>
        <a:graphic>
          <a:graphicData uri="http://schemas.openxmlformats.org/drawingml/2006/table">
            <a:tbl>
              <a:tblPr/>
              <a:tblGrid>
                <a:gridCol w="1251585"/>
                <a:gridCol w="1247775"/>
                <a:gridCol w="1252855"/>
              </a:tblGrid>
              <a:tr h="2630170">
                <a:tc>
                  <a:txBody>
                    <a:bodyPr/>
                    <a:p>
                      <a:pPr algn="l" rtl="0" eaLnBrk="0">
                        <a:lnSpc>
                          <a:spcPct val="12000"/>
                        </a:lnSpc>
                      </a:pPr>
                      <a:endParaRPr sz="100" dirty="0">
                        <a:latin typeface="Arial" panose="020B0604020202020204"/>
                        <a:ea typeface="Arial" panose="020B0604020202020204"/>
                        <a:cs typeface="Arial" panose="020B0604020202020204"/>
                      </a:endParaRPr>
                    </a:p>
                    <a:p>
                      <a:pPr marL="520065" algn="l" rtl="0" eaLnBrk="0">
                        <a:lnSpc>
                          <a:spcPct val="76000"/>
                        </a:lnSpc>
                      </a:pPr>
                      <a:r>
                        <a:rPr sz="800" kern="0" spc="30" dirty="0">
                          <a:solidFill>
                            <a:srgbClr val="FFFFFF">
                              <a:alpha val="100000"/>
                            </a:srgbClr>
                          </a:solidFill>
                          <a:latin typeface="Arial" panose="020B0604020202020204"/>
                          <a:ea typeface="Arial" panose="020B0604020202020204"/>
                          <a:cs typeface="Arial" panose="020B0604020202020204"/>
                        </a:rPr>
                        <a:t>MIN</a:t>
                      </a:r>
                      <a:endParaRPr sz="800" dirty="0">
                        <a:latin typeface="Arial" panose="020B0604020202020204"/>
                        <a:ea typeface="Arial" panose="020B0604020202020204"/>
                        <a:cs typeface="Arial" panose="020B0604020202020204"/>
                      </a:endParaRPr>
                    </a:p>
                    <a:p>
                      <a:pPr marL="431165" algn="l" rtl="0" eaLnBrk="0">
                        <a:lnSpc>
                          <a:spcPct val="88000"/>
                        </a:lnSpc>
                        <a:spcBef>
                          <a:spcPts val="595"/>
                        </a:spcBef>
                      </a:pPr>
                      <a:r>
                        <a:rPr sz="800" kern="0" spc="30" dirty="0">
                          <a:solidFill>
                            <a:srgbClr val="231F20">
                              <a:alpha val="100000"/>
                            </a:srgbClr>
                          </a:solidFill>
                          <a:latin typeface="Arial" panose="020B0604020202020204"/>
                          <a:ea typeface="Arial" panose="020B0604020202020204"/>
                          <a:cs typeface="Arial" panose="020B0604020202020204"/>
                        </a:rPr>
                        <a:t>0.009</a:t>
                      </a:r>
                      <a:endParaRPr sz="800" dirty="0">
                        <a:latin typeface="Arial" panose="020B0604020202020204"/>
                        <a:ea typeface="Arial" panose="020B0604020202020204"/>
                        <a:cs typeface="Arial" panose="020B0604020202020204"/>
                      </a:endParaRPr>
                    </a:p>
                    <a:p>
                      <a:pPr algn="l" rtl="0" eaLnBrk="0">
                        <a:lnSpc>
                          <a:spcPct val="145000"/>
                        </a:lnSpc>
                      </a:pPr>
                      <a:endParaRPr sz="1000" dirty="0">
                        <a:latin typeface="Arial" panose="020B0604020202020204"/>
                        <a:ea typeface="Arial" panose="020B0604020202020204"/>
                        <a:cs typeface="Arial" panose="020B0604020202020204"/>
                      </a:endParaRPr>
                    </a:p>
                    <a:p>
                      <a:pPr marL="519430" algn="l" rtl="0" eaLnBrk="0">
                        <a:lnSpc>
                          <a:spcPct val="88000"/>
                        </a:lnSpc>
                        <a:spcBef>
                          <a:spcPts val="250"/>
                        </a:spcBef>
                      </a:pPr>
                      <a:r>
                        <a:rPr sz="800" kern="0" spc="20" dirty="0">
                          <a:solidFill>
                            <a:srgbClr val="231F20">
                              <a:alpha val="100000"/>
                            </a:srgbClr>
                          </a:solidFill>
                          <a:latin typeface="Arial" panose="020B0604020202020204"/>
                          <a:ea typeface="Arial" panose="020B0604020202020204"/>
                          <a:cs typeface="Arial" panose="020B0604020202020204"/>
                        </a:rPr>
                        <a:t>57</a:t>
                      </a:r>
                      <a:endParaRPr sz="800" dirty="0">
                        <a:latin typeface="Arial" panose="020B0604020202020204"/>
                        <a:ea typeface="Arial" panose="020B0604020202020204"/>
                        <a:cs typeface="Arial" panose="020B0604020202020204"/>
                      </a:endParaRPr>
                    </a:p>
                    <a:p>
                      <a:pPr marL="488950" algn="l" rtl="0" eaLnBrk="0">
                        <a:lnSpc>
                          <a:spcPct val="88000"/>
                        </a:lnSpc>
                        <a:spcBef>
                          <a:spcPts val="555"/>
                        </a:spcBef>
                      </a:pPr>
                      <a:r>
                        <a:rPr sz="800" kern="0" spc="30" dirty="0">
                          <a:solidFill>
                            <a:srgbClr val="231F20">
                              <a:alpha val="100000"/>
                            </a:srgbClr>
                          </a:solidFill>
                          <a:latin typeface="Arial" panose="020B0604020202020204"/>
                          <a:ea typeface="Arial" panose="020B0604020202020204"/>
                          <a:cs typeface="Arial" panose="020B0604020202020204"/>
                        </a:rPr>
                        <a:t>300</a:t>
                      </a:r>
                      <a:endParaRPr sz="800" dirty="0">
                        <a:latin typeface="Arial" panose="020B0604020202020204"/>
                        <a:ea typeface="Arial" panose="020B0604020202020204"/>
                        <a:cs typeface="Arial" panose="020B0604020202020204"/>
                      </a:endParaRPr>
                    </a:p>
                    <a:p>
                      <a:pPr marL="493395" algn="l" rtl="0" eaLnBrk="0">
                        <a:lnSpc>
                          <a:spcPct val="88000"/>
                        </a:lnSpc>
                        <a:spcBef>
                          <a:spcPts val="745"/>
                        </a:spcBef>
                      </a:pPr>
                      <a:r>
                        <a:rPr sz="800" kern="0" spc="30" dirty="0">
                          <a:solidFill>
                            <a:srgbClr val="231F20">
                              <a:alpha val="100000"/>
                            </a:srgbClr>
                          </a:solidFill>
                          <a:latin typeface="Arial" panose="020B0604020202020204"/>
                          <a:ea typeface="Arial" panose="020B0604020202020204"/>
                          <a:cs typeface="Arial" panose="020B0604020202020204"/>
                        </a:rPr>
                        <a:t>500</a:t>
                      </a:r>
                      <a:endParaRPr sz="800" dirty="0">
                        <a:latin typeface="Arial" panose="020B0604020202020204"/>
                        <a:ea typeface="Arial" panose="020B0604020202020204"/>
                        <a:cs typeface="Arial" panose="020B0604020202020204"/>
                      </a:endParaRPr>
                    </a:p>
                    <a:p>
                      <a:pPr algn="l" rtl="0" eaLnBrk="0">
                        <a:lnSpc>
                          <a:spcPct val="103000"/>
                        </a:lnSpc>
                      </a:pPr>
                      <a:endParaRPr sz="1000" dirty="0">
                        <a:latin typeface="Arial" panose="020B0604020202020204"/>
                        <a:ea typeface="Arial" panose="020B0604020202020204"/>
                        <a:cs typeface="Arial" panose="020B0604020202020204"/>
                      </a:endParaRPr>
                    </a:p>
                    <a:p>
                      <a:pPr algn="l" rtl="0" eaLnBrk="0">
                        <a:lnSpc>
                          <a:spcPct val="103000"/>
                        </a:lnSpc>
                      </a:pPr>
                      <a:endParaRPr sz="1000" dirty="0">
                        <a:latin typeface="Arial" panose="020B0604020202020204"/>
                        <a:ea typeface="Arial" panose="020B0604020202020204"/>
                        <a:cs typeface="Arial" panose="020B0604020202020204"/>
                      </a:endParaRPr>
                    </a:p>
                    <a:p>
                      <a:pPr algn="l" rtl="0" eaLnBrk="0">
                        <a:lnSpc>
                          <a:spcPct val="103000"/>
                        </a:lnSpc>
                      </a:pPr>
                      <a:endParaRPr sz="1000" dirty="0">
                        <a:latin typeface="Arial" panose="020B0604020202020204"/>
                        <a:ea typeface="Arial" panose="020B0604020202020204"/>
                        <a:cs typeface="Arial" panose="020B0604020202020204"/>
                      </a:endParaRPr>
                    </a:p>
                    <a:p>
                      <a:pPr algn="l" rtl="0" eaLnBrk="0">
                        <a:lnSpc>
                          <a:spcPct val="104000"/>
                        </a:lnSpc>
                      </a:pPr>
                      <a:endParaRPr sz="1000" dirty="0">
                        <a:latin typeface="Arial" panose="020B0604020202020204"/>
                        <a:ea typeface="Arial" panose="020B0604020202020204"/>
                        <a:cs typeface="Arial" panose="020B0604020202020204"/>
                      </a:endParaRPr>
                    </a:p>
                    <a:p>
                      <a:pPr algn="l" rtl="0" eaLnBrk="0">
                        <a:lnSpc>
                          <a:spcPct val="104000"/>
                        </a:lnSpc>
                      </a:pPr>
                      <a:endParaRPr sz="1000" dirty="0">
                        <a:latin typeface="Arial" panose="020B0604020202020204"/>
                        <a:ea typeface="Arial" panose="020B0604020202020204"/>
                        <a:cs typeface="Arial" panose="020B0604020202020204"/>
                      </a:endParaRPr>
                    </a:p>
                    <a:p>
                      <a:pPr algn="l" rtl="0" eaLnBrk="0">
                        <a:lnSpc>
                          <a:spcPct val="104000"/>
                        </a:lnSpc>
                      </a:pPr>
                      <a:endParaRPr sz="1000" dirty="0">
                        <a:latin typeface="Arial" panose="020B0604020202020204"/>
                        <a:ea typeface="Arial" panose="020B0604020202020204"/>
                        <a:cs typeface="Arial" panose="020B0604020202020204"/>
                      </a:endParaRPr>
                    </a:p>
                    <a:p>
                      <a:pPr algn="l" rtl="0" eaLnBrk="0">
                        <a:lnSpc>
                          <a:spcPct val="104000"/>
                        </a:lnSpc>
                      </a:pPr>
                      <a:endParaRPr sz="1000" dirty="0">
                        <a:latin typeface="Arial" panose="020B0604020202020204"/>
                        <a:ea typeface="Arial" panose="020B0604020202020204"/>
                        <a:cs typeface="Arial" panose="020B0604020202020204"/>
                      </a:endParaRPr>
                    </a:p>
                    <a:p>
                      <a:pPr algn="l" rtl="0" eaLnBrk="0">
                        <a:lnSpc>
                          <a:spcPct val="100000"/>
                        </a:lnSpc>
                      </a:pPr>
                      <a:endParaRPr sz="200" dirty="0">
                        <a:latin typeface="Arial" panose="020B0604020202020204"/>
                        <a:ea typeface="Arial" panose="020B0604020202020204"/>
                        <a:cs typeface="Arial" panose="020B0604020202020204"/>
                      </a:endParaRPr>
                    </a:p>
                    <a:p>
                      <a:pPr marL="514985" algn="l" rtl="0" eaLnBrk="0">
                        <a:lnSpc>
                          <a:spcPct val="88000"/>
                        </a:lnSpc>
                        <a:spcBef>
                          <a:spcPts val="0"/>
                        </a:spcBef>
                      </a:pPr>
                      <a:r>
                        <a:rPr sz="800" kern="0" spc="30" dirty="0">
                          <a:solidFill>
                            <a:srgbClr val="231F20">
                              <a:alpha val="100000"/>
                            </a:srgbClr>
                          </a:solidFill>
                          <a:latin typeface="Arial" panose="020B0604020202020204"/>
                          <a:ea typeface="Arial" panose="020B0604020202020204"/>
                          <a:cs typeface="Arial" panose="020B0604020202020204"/>
                        </a:rPr>
                        <a:t>200</a:t>
                      </a:r>
                      <a:endParaRPr sz="800" dirty="0">
                        <a:latin typeface="Arial" panose="020B0604020202020204"/>
                        <a:ea typeface="Arial" panose="020B0604020202020204"/>
                        <a:cs typeface="Arial" panose="020B0604020202020204"/>
                      </a:endParaRPr>
                    </a:p>
                  </a:txBody>
                  <a:tcPr marL="0" marR="0" marT="0" marB="0" vert="horz">
                    <a:lnL w="6350" cap="flat" cmpd="sng" algn="ctr">
                      <a:solidFill>
                        <a:srgbClr val="21294D"/>
                      </a:solidFill>
                      <a:prstDash val="solid"/>
                      <a:round/>
                      <a:headEnd type="none" w="med" len="med"/>
                      <a:tailEnd type="none" w="med" len="med"/>
                    </a:lnL>
                    <a:lnR w="9525" cap="flat" cmpd="sng" algn="ctr">
                      <a:solidFill>
                        <a:srgbClr val="21294D"/>
                      </a:solidFill>
                      <a:prstDash val="solid"/>
                      <a:round/>
                      <a:headEnd type="none" w="med" len="med"/>
                      <a:tailEnd type="none" w="med" len="med"/>
                    </a:lnR>
                    <a:lnT>
                      <a:noFill/>
                    </a:lnT>
                    <a:lnB>
                      <a:noFill/>
                    </a:lnB>
                  </a:tcPr>
                </a:tc>
                <a:tc>
                  <a:txBody>
                    <a:bodyPr/>
                    <a:p>
                      <a:pPr algn="l" rtl="0" eaLnBrk="0">
                        <a:lnSpc>
                          <a:spcPct val="12000"/>
                        </a:lnSpc>
                      </a:pPr>
                      <a:endParaRPr sz="100" dirty="0">
                        <a:latin typeface="Arial" panose="020B0604020202020204"/>
                        <a:ea typeface="Arial" panose="020B0604020202020204"/>
                        <a:cs typeface="Arial" panose="020B0604020202020204"/>
                      </a:endParaRPr>
                    </a:p>
                    <a:p>
                      <a:pPr marL="492760" algn="l" rtl="0" eaLnBrk="0">
                        <a:lnSpc>
                          <a:spcPct val="76000"/>
                        </a:lnSpc>
                      </a:pPr>
                      <a:r>
                        <a:rPr sz="800" kern="0" spc="30" dirty="0">
                          <a:solidFill>
                            <a:srgbClr val="FFFFFF">
                              <a:alpha val="100000"/>
                            </a:srgbClr>
                          </a:solidFill>
                          <a:latin typeface="Arial" panose="020B0604020202020204"/>
                          <a:ea typeface="Arial" panose="020B0604020202020204"/>
                          <a:cs typeface="Arial" panose="020B0604020202020204"/>
                        </a:rPr>
                        <a:t>TYP.</a:t>
                      </a:r>
                      <a:endParaRPr sz="800" dirty="0">
                        <a:latin typeface="Arial" panose="020B0604020202020204"/>
                        <a:ea typeface="Arial" panose="020B0604020202020204"/>
                        <a:cs typeface="Arial" panose="020B0604020202020204"/>
                      </a:endParaRPr>
                    </a:p>
                    <a:p>
                      <a:pPr algn="l" rtl="0" eaLnBrk="0">
                        <a:lnSpc>
                          <a:spcPct val="162000"/>
                        </a:lnSpc>
                      </a:pPr>
                      <a:endParaRPr sz="1000" dirty="0">
                        <a:latin typeface="Arial" panose="020B0604020202020204"/>
                        <a:ea typeface="Arial" panose="020B0604020202020204"/>
                        <a:cs typeface="Arial" panose="020B0604020202020204"/>
                      </a:endParaRPr>
                    </a:p>
                    <a:p>
                      <a:pPr marL="579755" algn="l" rtl="0" eaLnBrk="0">
                        <a:lnSpc>
                          <a:spcPct val="88000"/>
                        </a:lnSpc>
                        <a:spcBef>
                          <a:spcPts val="240"/>
                        </a:spcBef>
                      </a:pPr>
                      <a:r>
                        <a:rPr sz="800" kern="0" spc="0" dirty="0">
                          <a:solidFill>
                            <a:srgbClr val="231F20">
                              <a:alpha val="100000"/>
                            </a:srgbClr>
                          </a:solidFill>
                          <a:latin typeface="Arial" panose="020B0604020202020204"/>
                          <a:ea typeface="Arial" panose="020B0604020202020204"/>
                          <a:cs typeface="Arial" panose="020B0604020202020204"/>
                        </a:rPr>
                        <a:t>0</a:t>
                      </a:r>
                      <a:endParaRPr sz="800" dirty="0">
                        <a:latin typeface="Arial" panose="020B0604020202020204"/>
                        <a:ea typeface="Arial" panose="020B0604020202020204"/>
                        <a:cs typeface="Arial" panose="020B0604020202020204"/>
                      </a:endParaRPr>
                    </a:p>
                    <a:p>
                      <a:pPr algn="l" rtl="0" eaLnBrk="0">
                        <a:lnSpc>
                          <a:spcPct val="121000"/>
                        </a:lnSpc>
                      </a:pPr>
                      <a:endParaRPr sz="1000" dirty="0">
                        <a:latin typeface="Arial" panose="020B0604020202020204"/>
                        <a:ea typeface="Arial" panose="020B0604020202020204"/>
                        <a:cs typeface="Arial" panose="020B0604020202020204"/>
                      </a:endParaRPr>
                    </a:p>
                    <a:p>
                      <a:pPr algn="l" rtl="0" eaLnBrk="0">
                        <a:lnSpc>
                          <a:spcPct val="121000"/>
                        </a:lnSpc>
                      </a:pPr>
                      <a:endParaRPr sz="1000" dirty="0">
                        <a:latin typeface="Arial" panose="020B0604020202020204"/>
                        <a:ea typeface="Arial" panose="020B0604020202020204"/>
                        <a:cs typeface="Arial" panose="020B0604020202020204"/>
                      </a:endParaRPr>
                    </a:p>
                    <a:p>
                      <a:pPr algn="l" rtl="0" eaLnBrk="0">
                        <a:lnSpc>
                          <a:spcPct val="122000"/>
                        </a:lnSpc>
                      </a:pPr>
                      <a:endParaRPr sz="1000" dirty="0">
                        <a:latin typeface="Arial" panose="020B0604020202020204"/>
                        <a:ea typeface="Arial" panose="020B0604020202020204"/>
                        <a:cs typeface="Arial" panose="020B0604020202020204"/>
                      </a:endParaRPr>
                    </a:p>
                    <a:p>
                      <a:pPr marL="547370" algn="l" rtl="0" eaLnBrk="0">
                        <a:lnSpc>
                          <a:spcPct val="88000"/>
                        </a:lnSpc>
                        <a:spcBef>
                          <a:spcPts val="250"/>
                        </a:spcBef>
                      </a:pPr>
                      <a:r>
                        <a:rPr sz="800" kern="0" spc="30" dirty="0">
                          <a:solidFill>
                            <a:srgbClr val="231F20">
                              <a:alpha val="100000"/>
                            </a:srgbClr>
                          </a:solidFill>
                          <a:latin typeface="Arial" panose="020B0604020202020204"/>
                          <a:ea typeface="Arial" panose="020B0604020202020204"/>
                          <a:cs typeface="Arial" panose="020B0604020202020204"/>
                        </a:rPr>
                        <a:t>±4</a:t>
                      </a:r>
                      <a:endParaRPr sz="800" dirty="0">
                        <a:latin typeface="Arial" panose="020B0604020202020204"/>
                        <a:ea typeface="Arial" panose="020B0604020202020204"/>
                        <a:cs typeface="Arial" panose="020B0604020202020204"/>
                      </a:endParaRPr>
                    </a:p>
                    <a:p>
                      <a:pPr marL="547370" algn="l" rtl="0" eaLnBrk="0">
                        <a:lnSpc>
                          <a:spcPct val="88000"/>
                        </a:lnSpc>
                        <a:spcBef>
                          <a:spcPts val="745"/>
                        </a:spcBef>
                      </a:pPr>
                      <a:r>
                        <a:rPr sz="800" kern="0" spc="20" dirty="0">
                          <a:solidFill>
                            <a:srgbClr val="231F20">
                              <a:alpha val="100000"/>
                            </a:srgbClr>
                          </a:solidFill>
                          <a:latin typeface="Arial" panose="020B0604020202020204"/>
                          <a:ea typeface="Arial" panose="020B0604020202020204"/>
                          <a:cs typeface="Arial" panose="020B0604020202020204"/>
                        </a:rPr>
                        <a:t>50</a:t>
                      </a:r>
                      <a:endParaRPr sz="800" dirty="0">
                        <a:latin typeface="Arial" panose="020B0604020202020204"/>
                        <a:ea typeface="Arial" panose="020B0604020202020204"/>
                        <a:cs typeface="Arial" panose="020B0604020202020204"/>
                      </a:endParaRPr>
                    </a:p>
                    <a:p>
                      <a:pPr algn="l" rtl="0" eaLnBrk="0">
                        <a:lnSpc>
                          <a:spcPct val="145000"/>
                        </a:lnSpc>
                      </a:pPr>
                      <a:endParaRPr sz="1000" dirty="0">
                        <a:latin typeface="Arial" panose="020B0604020202020204"/>
                        <a:ea typeface="Arial" panose="020B0604020202020204"/>
                        <a:cs typeface="Arial" panose="020B0604020202020204"/>
                      </a:endParaRPr>
                    </a:p>
                    <a:p>
                      <a:pPr marL="527685" algn="l" rtl="0" eaLnBrk="0">
                        <a:lnSpc>
                          <a:spcPct val="88000"/>
                        </a:lnSpc>
                        <a:spcBef>
                          <a:spcPts val="245"/>
                        </a:spcBef>
                      </a:pPr>
                      <a:r>
                        <a:rPr sz="800" kern="0" spc="30" dirty="0">
                          <a:solidFill>
                            <a:srgbClr val="231F20">
                              <a:alpha val="100000"/>
                            </a:srgbClr>
                          </a:solidFill>
                          <a:latin typeface="Arial" panose="020B0604020202020204"/>
                          <a:ea typeface="Arial" panose="020B0604020202020204"/>
                          <a:cs typeface="Arial" panose="020B0604020202020204"/>
                        </a:rPr>
                        <a:t>-15</a:t>
                      </a:r>
                      <a:endParaRPr sz="800" dirty="0">
                        <a:latin typeface="Arial" panose="020B0604020202020204"/>
                        <a:ea typeface="Arial" panose="020B0604020202020204"/>
                        <a:cs typeface="Arial" panose="020B0604020202020204"/>
                      </a:endParaRPr>
                    </a:p>
                    <a:p>
                      <a:pPr marL="499745" algn="l" rtl="0" eaLnBrk="0">
                        <a:lnSpc>
                          <a:spcPct val="88000"/>
                        </a:lnSpc>
                        <a:spcBef>
                          <a:spcPts val="465"/>
                        </a:spcBef>
                      </a:pPr>
                      <a:r>
                        <a:rPr sz="800" kern="0" spc="30" dirty="0">
                          <a:solidFill>
                            <a:srgbClr val="231F20">
                              <a:alpha val="100000"/>
                            </a:srgbClr>
                          </a:solidFill>
                          <a:latin typeface="Arial" panose="020B0604020202020204"/>
                          <a:ea typeface="Arial" panose="020B0604020202020204"/>
                          <a:cs typeface="Arial" panose="020B0604020202020204"/>
                        </a:rPr>
                        <a:t>31.5</a:t>
                      </a:r>
                      <a:endParaRPr sz="800" dirty="0">
                        <a:latin typeface="Arial" panose="020B0604020202020204"/>
                        <a:ea typeface="Arial" panose="020B0604020202020204"/>
                        <a:cs typeface="Arial" panose="020B0604020202020204"/>
                      </a:endParaRPr>
                    </a:p>
                    <a:p>
                      <a:pPr marL="531495" algn="l" rtl="0" eaLnBrk="0">
                        <a:lnSpc>
                          <a:spcPct val="88000"/>
                        </a:lnSpc>
                        <a:spcBef>
                          <a:spcPts val="565"/>
                        </a:spcBef>
                      </a:pPr>
                      <a:r>
                        <a:rPr sz="800" kern="0" spc="20" dirty="0">
                          <a:solidFill>
                            <a:srgbClr val="231F20">
                              <a:alpha val="100000"/>
                            </a:srgbClr>
                          </a:solidFill>
                          <a:latin typeface="Arial" panose="020B0604020202020204"/>
                          <a:ea typeface="Arial" panose="020B0604020202020204"/>
                          <a:cs typeface="Arial" panose="020B0604020202020204"/>
                        </a:rPr>
                        <a:t>0.5</a:t>
                      </a:r>
                      <a:endParaRPr sz="800" dirty="0">
                        <a:latin typeface="Arial" panose="020B0604020202020204"/>
                        <a:ea typeface="Arial" panose="020B0604020202020204"/>
                        <a:cs typeface="Arial" panose="020B0604020202020204"/>
                      </a:endParaRPr>
                    </a:p>
                    <a:p>
                      <a:pPr algn="l" rtl="0" eaLnBrk="0">
                        <a:lnSpc>
                          <a:spcPct val="118000"/>
                        </a:lnSpc>
                      </a:pPr>
                      <a:endParaRPr sz="400" dirty="0">
                        <a:latin typeface="Arial" panose="020B0604020202020204"/>
                        <a:ea typeface="Arial" panose="020B0604020202020204"/>
                        <a:cs typeface="Arial" panose="020B0604020202020204"/>
                      </a:endParaRPr>
                    </a:p>
                    <a:p>
                      <a:pPr marL="508635" algn="l" rtl="0" eaLnBrk="0">
                        <a:lnSpc>
                          <a:spcPct val="88000"/>
                        </a:lnSpc>
                      </a:pPr>
                      <a:r>
                        <a:rPr sz="800" kern="0" spc="30" dirty="0">
                          <a:solidFill>
                            <a:srgbClr val="231F20">
                              <a:alpha val="100000"/>
                            </a:srgbClr>
                          </a:solidFill>
                          <a:latin typeface="Arial" panose="020B0604020202020204"/>
                          <a:ea typeface="Arial" panose="020B0604020202020204"/>
                          <a:cs typeface="Arial" panose="020B0604020202020204"/>
                        </a:rPr>
                        <a:t>220</a:t>
                      </a:r>
                      <a:endParaRPr sz="800" dirty="0">
                        <a:latin typeface="Arial" panose="020B0604020202020204"/>
                        <a:ea typeface="Arial" panose="020B0604020202020204"/>
                        <a:cs typeface="Arial" panose="020B0604020202020204"/>
                      </a:endParaRPr>
                    </a:p>
                  </a:txBody>
                  <a:tcPr marL="0" marR="0" marT="0" marB="0" vert="horz">
                    <a:lnL w="9525" cap="flat" cmpd="sng" algn="ctr">
                      <a:solidFill>
                        <a:srgbClr val="21294D"/>
                      </a:solidFill>
                      <a:prstDash val="solid"/>
                      <a:round/>
                      <a:headEnd type="none" w="med" len="med"/>
                      <a:tailEnd type="none" w="med" len="med"/>
                    </a:lnL>
                    <a:lnR w="9525" cap="flat" cmpd="sng" algn="ctr">
                      <a:solidFill>
                        <a:srgbClr val="21294D"/>
                      </a:solidFill>
                      <a:prstDash val="solid"/>
                      <a:round/>
                      <a:headEnd type="none" w="med" len="med"/>
                      <a:tailEnd type="none" w="med" len="med"/>
                    </a:lnR>
                    <a:lnT>
                      <a:noFill/>
                    </a:lnT>
                    <a:lnB>
                      <a:noFill/>
                    </a:lnB>
                  </a:tcPr>
                </a:tc>
                <a:tc>
                  <a:txBody>
                    <a:bodyPr/>
                    <a:p>
                      <a:pPr algn="l" rtl="0" eaLnBrk="0">
                        <a:lnSpc>
                          <a:spcPct val="6000"/>
                        </a:lnSpc>
                      </a:pPr>
                      <a:endParaRPr sz="100" dirty="0">
                        <a:latin typeface="Arial" panose="020B0604020202020204"/>
                        <a:ea typeface="Arial" panose="020B0604020202020204"/>
                        <a:cs typeface="Arial" panose="020B0604020202020204"/>
                      </a:endParaRPr>
                    </a:p>
                    <a:p>
                      <a:pPr marL="487680" algn="l" rtl="0" eaLnBrk="0">
                        <a:lnSpc>
                          <a:spcPct val="75000"/>
                        </a:lnSpc>
                      </a:pPr>
                      <a:r>
                        <a:rPr sz="800" kern="0" spc="40" dirty="0">
                          <a:solidFill>
                            <a:srgbClr val="FFFFFF">
                              <a:alpha val="100000"/>
                            </a:srgbClr>
                          </a:solidFill>
                          <a:latin typeface="Arial" panose="020B0604020202020204"/>
                          <a:ea typeface="Arial" panose="020B0604020202020204"/>
                          <a:cs typeface="Arial" panose="020B0604020202020204"/>
                        </a:rPr>
                        <a:t>MAX</a:t>
                      </a:r>
                      <a:endParaRPr sz="800" dirty="0">
                        <a:latin typeface="Arial" panose="020B0604020202020204"/>
                        <a:ea typeface="Arial" panose="020B0604020202020204"/>
                        <a:cs typeface="Arial" panose="020B0604020202020204"/>
                      </a:endParaRPr>
                    </a:p>
                    <a:p>
                      <a:pPr marL="525145" algn="l" rtl="0" eaLnBrk="0">
                        <a:lnSpc>
                          <a:spcPct val="88000"/>
                        </a:lnSpc>
                        <a:spcBef>
                          <a:spcPts val="775"/>
                        </a:spcBef>
                      </a:pPr>
                      <a:r>
                        <a:rPr sz="800" kern="0" spc="30" dirty="0">
                          <a:solidFill>
                            <a:srgbClr val="231F20">
                              <a:alpha val="100000"/>
                            </a:srgbClr>
                          </a:solidFill>
                          <a:latin typeface="Arial" panose="020B0604020202020204"/>
                          <a:ea typeface="Arial" panose="020B0604020202020204"/>
                          <a:cs typeface="Arial" panose="020B0604020202020204"/>
                        </a:rPr>
                        <a:t>250</a:t>
                      </a:r>
                      <a:endParaRPr sz="800" dirty="0">
                        <a:latin typeface="Arial" panose="020B0604020202020204"/>
                        <a:ea typeface="Arial" panose="020B0604020202020204"/>
                        <a:cs typeface="Arial" panose="020B0604020202020204"/>
                      </a:endParaRPr>
                    </a:p>
                    <a:p>
                      <a:pPr marL="589915" algn="l" rtl="0" eaLnBrk="0">
                        <a:lnSpc>
                          <a:spcPct val="88000"/>
                        </a:lnSpc>
                        <a:spcBef>
                          <a:spcPts val="540"/>
                        </a:spcBef>
                      </a:pPr>
                      <a:r>
                        <a:rPr sz="800" kern="0" spc="0" dirty="0">
                          <a:solidFill>
                            <a:srgbClr val="231F20">
                              <a:alpha val="100000"/>
                            </a:srgbClr>
                          </a:solidFill>
                          <a:latin typeface="Arial" panose="020B0604020202020204"/>
                          <a:ea typeface="Arial" panose="020B0604020202020204"/>
                          <a:cs typeface="Arial" panose="020B0604020202020204"/>
                        </a:rPr>
                        <a:t>5</a:t>
                      </a:r>
                      <a:endParaRPr sz="800" dirty="0">
                        <a:latin typeface="Arial" panose="020B0604020202020204"/>
                        <a:ea typeface="Arial" panose="020B0604020202020204"/>
                        <a:cs typeface="Arial" panose="020B0604020202020204"/>
                      </a:endParaRPr>
                    </a:p>
                    <a:p>
                      <a:pPr algn="l" rtl="0" eaLnBrk="0">
                        <a:lnSpc>
                          <a:spcPct val="101000"/>
                        </a:lnSpc>
                      </a:pPr>
                      <a:endParaRPr sz="1000" dirty="0">
                        <a:latin typeface="Arial" panose="020B0604020202020204"/>
                        <a:ea typeface="Arial" panose="020B0604020202020204"/>
                        <a:cs typeface="Arial" panose="020B0604020202020204"/>
                      </a:endParaRPr>
                    </a:p>
                    <a:p>
                      <a:pPr algn="l" rtl="0" eaLnBrk="0">
                        <a:lnSpc>
                          <a:spcPct val="102000"/>
                        </a:lnSpc>
                      </a:pPr>
                      <a:endParaRPr sz="1000" dirty="0">
                        <a:latin typeface="Arial" panose="020B0604020202020204"/>
                        <a:ea typeface="Arial" panose="020B0604020202020204"/>
                        <a:cs typeface="Arial" panose="020B0604020202020204"/>
                      </a:endParaRPr>
                    </a:p>
                    <a:p>
                      <a:pPr algn="l" rtl="0" eaLnBrk="0">
                        <a:lnSpc>
                          <a:spcPct val="102000"/>
                        </a:lnSpc>
                      </a:pPr>
                      <a:endParaRPr sz="1000" dirty="0">
                        <a:latin typeface="Arial" panose="020B0604020202020204"/>
                        <a:ea typeface="Arial" panose="020B0604020202020204"/>
                        <a:cs typeface="Arial" panose="020B0604020202020204"/>
                      </a:endParaRPr>
                    </a:p>
                    <a:p>
                      <a:pPr algn="l" rtl="0" eaLnBrk="0">
                        <a:lnSpc>
                          <a:spcPct val="102000"/>
                        </a:lnSpc>
                      </a:pPr>
                      <a:endParaRPr sz="1000" dirty="0">
                        <a:latin typeface="Arial" panose="020B0604020202020204"/>
                        <a:ea typeface="Arial" panose="020B0604020202020204"/>
                        <a:cs typeface="Arial" panose="020B0604020202020204"/>
                      </a:endParaRPr>
                    </a:p>
                    <a:p>
                      <a:pPr algn="l" rtl="0" eaLnBrk="0">
                        <a:lnSpc>
                          <a:spcPct val="102000"/>
                        </a:lnSpc>
                      </a:pPr>
                      <a:endParaRPr sz="1000" dirty="0">
                        <a:latin typeface="Arial" panose="020B0604020202020204"/>
                        <a:ea typeface="Arial" panose="020B0604020202020204"/>
                        <a:cs typeface="Arial" panose="020B0604020202020204"/>
                      </a:endParaRPr>
                    </a:p>
                    <a:p>
                      <a:pPr algn="l" rtl="0" eaLnBrk="0">
                        <a:lnSpc>
                          <a:spcPct val="102000"/>
                        </a:lnSpc>
                      </a:pPr>
                      <a:endParaRPr sz="1000" dirty="0">
                        <a:latin typeface="Arial" panose="020B0604020202020204"/>
                        <a:ea typeface="Arial" panose="020B0604020202020204"/>
                        <a:cs typeface="Arial" panose="020B0604020202020204"/>
                      </a:endParaRPr>
                    </a:p>
                    <a:p>
                      <a:pPr marL="541655" algn="l" rtl="0" eaLnBrk="0">
                        <a:lnSpc>
                          <a:spcPct val="88000"/>
                        </a:lnSpc>
                        <a:spcBef>
                          <a:spcPts val="240"/>
                        </a:spcBef>
                      </a:pPr>
                      <a:r>
                        <a:rPr sz="800" kern="0" spc="30" dirty="0">
                          <a:solidFill>
                            <a:srgbClr val="231F20">
                              <a:alpha val="100000"/>
                            </a:srgbClr>
                          </a:solidFill>
                          <a:latin typeface="Arial" panose="020B0604020202020204"/>
                          <a:ea typeface="Arial" panose="020B0604020202020204"/>
                          <a:cs typeface="Arial" panose="020B0604020202020204"/>
                        </a:rPr>
                        <a:t>-65</a:t>
                      </a:r>
                      <a:endParaRPr sz="800" dirty="0">
                        <a:latin typeface="Arial" panose="020B0604020202020204"/>
                        <a:ea typeface="Arial" panose="020B0604020202020204"/>
                        <a:cs typeface="Arial" panose="020B0604020202020204"/>
                      </a:endParaRPr>
                    </a:p>
                    <a:p>
                      <a:pPr marL="573405" algn="l" rtl="0" eaLnBrk="0">
                        <a:lnSpc>
                          <a:spcPct val="88000"/>
                        </a:lnSpc>
                        <a:spcBef>
                          <a:spcPts val="475"/>
                        </a:spcBef>
                      </a:pPr>
                      <a:r>
                        <a:rPr sz="800" kern="0" spc="20" dirty="0">
                          <a:solidFill>
                            <a:srgbClr val="231F20">
                              <a:alpha val="100000"/>
                            </a:srgbClr>
                          </a:solidFill>
                          <a:latin typeface="Arial" panose="020B0604020202020204"/>
                          <a:ea typeface="Arial" panose="020B0604020202020204"/>
                          <a:cs typeface="Arial" panose="020B0604020202020204"/>
                        </a:rPr>
                        <a:t>-8</a:t>
                      </a:r>
                      <a:endParaRPr sz="800" dirty="0">
                        <a:latin typeface="Arial" panose="020B0604020202020204"/>
                        <a:ea typeface="Arial" panose="020B0604020202020204"/>
                        <a:cs typeface="Arial" panose="020B0604020202020204"/>
                      </a:endParaRPr>
                    </a:p>
                    <a:p>
                      <a:pPr algn="l" rtl="0" eaLnBrk="0">
                        <a:lnSpc>
                          <a:spcPct val="131000"/>
                        </a:lnSpc>
                      </a:pPr>
                      <a:endParaRPr sz="1000" dirty="0">
                        <a:latin typeface="Arial" panose="020B0604020202020204"/>
                        <a:ea typeface="Arial" panose="020B0604020202020204"/>
                        <a:cs typeface="Arial" panose="020B0604020202020204"/>
                      </a:endParaRPr>
                    </a:p>
                    <a:p>
                      <a:pPr algn="l" rtl="0" eaLnBrk="0">
                        <a:lnSpc>
                          <a:spcPct val="131000"/>
                        </a:lnSpc>
                      </a:pPr>
                      <a:endParaRPr sz="1000" dirty="0">
                        <a:latin typeface="Arial" panose="020B0604020202020204"/>
                        <a:ea typeface="Arial" panose="020B0604020202020204"/>
                        <a:cs typeface="Arial" panose="020B0604020202020204"/>
                      </a:endParaRPr>
                    </a:p>
                    <a:p>
                      <a:pPr marL="524510" algn="l" rtl="0" eaLnBrk="0">
                        <a:lnSpc>
                          <a:spcPct val="88000"/>
                        </a:lnSpc>
                        <a:spcBef>
                          <a:spcPts val="245"/>
                        </a:spcBef>
                      </a:pPr>
                      <a:r>
                        <a:rPr sz="800" kern="0" spc="30" dirty="0">
                          <a:solidFill>
                            <a:srgbClr val="231F20">
                              <a:alpha val="100000"/>
                            </a:srgbClr>
                          </a:solidFill>
                          <a:latin typeface="Arial" panose="020B0604020202020204"/>
                          <a:ea typeface="Arial" panose="020B0604020202020204"/>
                          <a:cs typeface="Arial" panose="020B0604020202020204"/>
                        </a:rPr>
                        <a:t>260</a:t>
                      </a:r>
                      <a:endParaRPr sz="800" dirty="0">
                        <a:latin typeface="Arial" panose="020B0604020202020204"/>
                        <a:ea typeface="Arial" panose="020B0604020202020204"/>
                        <a:cs typeface="Arial" panose="020B0604020202020204"/>
                      </a:endParaRPr>
                    </a:p>
                    <a:p>
                      <a:pPr marL="494665" algn="l" rtl="0" eaLnBrk="0">
                        <a:lnSpc>
                          <a:spcPct val="88000"/>
                        </a:lnSpc>
                        <a:spcBef>
                          <a:spcPts val="510"/>
                        </a:spcBef>
                      </a:pPr>
                      <a:r>
                        <a:rPr sz="800" kern="0" spc="30" dirty="0">
                          <a:solidFill>
                            <a:srgbClr val="231F20">
                              <a:alpha val="100000"/>
                            </a:srgbClr>
                          </a:solidFill>
                          <a:latin typeface="Arial" panose="020B0604020202020204"/>
                          <a:ea typeface="Arial" panose="020B0604020202020204"/>
                          <a:cs typeface="Arial" panose="020B0604020202020204"/>
                        </a:rPr>
                        <a:t>3500</a:t>
                      </a:r>
                      <a:endParaRPr sz="800" dirty="0">
                        <a:latin typeface="Arial" panose="020B0604020202020204"/>
                        <a:ea typeface="Arial" panose="020B0604020202020204"/>
                        <a:cs typeface="Arial" panose="020B0604020202020204"/>
                      </a:endParaRPr>
                    </a:p>
                    <a:p>
                      <a:pPr algn="l" rtl="0" eaLnBrk="0">
                        <a:lnSpc>
                          <a:spcPct val="103000"/>
                        </a:lnSpc>
                      </a:pPr>
                      <a:endParaRPr sz="500" dirty="0">
                        <a:latin typeface="Arial" panose="020B0604020202020204"/>
                        <a:ea typeface="Arial" panose="020B0604020202020204"/>
                        <a:cs typeface="Arial" panose="020B0604020202020204"/>
                      </a:endParaRPr>
                    </a:p>
                    <a:p>
                      <a:pPr marL="586740" algn="l" rtl="0" eaLnBrk="0">
                        <a:lnSpc>
                          <a:spcPct val="88000"/>
                        </a:lnSpc>
                        <a:spcBef>
                          <a:spcPts val="5"/>
                        </a:spcBef>
                      </a:pPr>
                      <a:r>
                        <a:rPr sz="800" kern="0" spc="20" dirty="0">
                          <a:solidFill>
                            <a:srgbClr val="231F20">
                              <a:alpha val="100000"/>
                            </a:srgbClr>
                          </a:solidFill>
                          <a:latin typeface="Arial" panose="020B0604020202020204"/>
                          <a:ea typeface="Arial" panose="020B0604020202020204"/>
                          <a:cs typeface="Arial" panose="020B0604020202020204"/>
                        </a:rPr>
                        <a:t>4</a:t>
                      </a:r>
                      <a:endParaRPr sz="800" dirty="0">
                        <a:latin typeface="Arial" panose="020B0604020202020204"/>
                        <a:ea typeface="Arial" panose="020B0604020202020204"/>
                        <a:cs typeface="Arial" panose="020B0604020202020204"/>
                      </a:endParaRPr>
                    </a:p>
                  </a:txBody>
                  <a:tcPr marL="0" marR="0" marT="0" marB="0" vert="horz">
                    <a:lnL w="9525" cap="flat" cmpd="sng" algn="ctr">
                      <a:solidFill>
                        <a:srgbClr val="21294D"/>
                      </a:solidFill>
                      <a:prstDash val="solid"/>
                      <a:round/>
                      <a:headEnd type="none" w="med" len="med"/>
                      <a:tailEnd type="none" w="med" len="med"/>
                    </a:lnL>
                    <a:lnR w="9525" cap="flat" cmpd="sng" algn="ctr">
                      <a:solidFill>
                        <a:srgbClr val="21294D"/>
                      </a:solidFill>
                      <a:prstDash val="solid"/>
                      <a:round/>
                      <a:headEnd type="none" w="med" len="med"/>
                      <a:tailEnd type="none" w="med" len="med"/>
                    </a:lnR>
                    <a:lnT>
                      <a:noFill/>
                    </a:lnT>
                    <a:lnB>
                      <a:noFill/>
                    </a:lnB>
                  </a:tcPr>
                </a:tc>
              </a:tr>
            </a:tbl>
          </a:graphicData>
        </a:graphic>
      </p:graphicFrame>
      <p:pic>
        <p:nvPicPr>
          <p:cNvPr id="686" name="picture 686"/>
          <p:cNvPicPr>
            <a:picLocks noChangeAspect="1"/>
          </p:cNvPicPr>
          <p:nvPr/>
        </p:nvPicPr>
        <p:blipFill>
          <a:blip r:embed="rId5"/>
          <a:stretch>
            <a:fillRect/>
          </a:stretch>
        </p:blipFill>
        <p:spPr>
          <a:xfrm rot="21600000">
            <a:off x="583144" y="7368039"/>
            <a:ext cx="6370031" cy="680012"/>
          </a:xfrm>
          <a:prstGeom prst="rect">
            <a:avLst/>
          </a:prstGeom>
        </p:spPr>
      </p:pic>
      <p:sp>
        <p:nvSpPr>
          <p:cNvPr id="688" name="textbox 688"/>
          <p:cNvSpPr/>
          <p:nvPr/>
        </p:nvSpPr>
        <p:spPr>
          <a:xfrm>
            <a:off x="597041" y="8118617"/>
            <a:ext cx="2309495" cy="154939"/>
          </a:xfrm>
          <a:prstGeom prst="rect">
            <a:avLst/>
          </a:prstGeom>
          <a:noFill/>
          <a:ln w="0" cap="flat">
            <a:noFill/>
            <a:prstDash val="solid"/>
            <a:miter lim="0"/>
          </a:ln>
        </p:spPr>
        <p:txBody>
          <a:bodyPr vert="horz" wrap="square" lIns="0" tIns="0" rIns="0" bIns="0"/>
          <a:p>
            <a:pPr algn="l" rtl="0" eaLnBrk="0">
              <a:lnSpc>
                <a:spcPct val="85000"/>
              </a:lnSpc>
            </a:pPr>
            <a:endParaRPr sz="100" dirty="0">
              <a:latin typeface="Arial" panose="020B0604020202020204"/>
              <a:ea typeface="Arial" panose="020B0604020202020204"/>
              <a:cs typeface="Arial" panose="020B0604020202020204"/>
            </a:endParaRPr>
          </a:p>
          <a:p>
            <a:pPr marL="12700" algn="l" rtl="0" eaLnBrk="0">
              <a:lnSpc>
                <a:spcPct val="77000"/>
              </a:lnSpc>
            </a:pPr>
            <a:r>
              <a:rPr sz="1100" b="1" kern="0" spc="40" dirty="0">
                <a:solidFill>
                  <a:srgbClr val="21294D">
                    <a:alpha val="100000"/>
                  </a:srgbClr>
                </a:solidFill>
                <a:latin typeface="Arial Narrow" panose="020B0606020202030204"/>
                <a:ea typeface="Arial Narrow" panose="020B0606020202030204"/>
                <a:cs typeface="Arial Narrow" panose="020B0606020202030204"/>
              </a:rPr>
              <a:t>1.3</a:t>
            </a:r>
            <a:r>
              <a:rPr sz="1100" b="1" kern="0" spc="110" dirty="0">
                <a:solidFill>
                  <a:srgbClr val="21294D">
                    <a:alpha val="100000"/>
                  </a:srgbClr>
                </a:solidFill>
                <a:latin typeface="Arial Narrow" panose="020B0606020202030204"/>
                <a:ea typeface="Arial Narrow" panose="020B0606020202030204"/>
                <a:cs typeface="Arial Narrow" panose="020B0606020202030204"/>
              </a:rPr>
              <a:t> </a:t>
            </a:r>
            <a:r>
              <a:rPr sz="1100" b="1" kern="0" spc="40" dirty="0">
                <a:solidFill>
                  <a:srgbClr val="21294D">
                    <a:alpha val="100000"/>
                  </a:srgbClr>
                </a:solidFill>
                <a:latin typeface="Arial Narrow" panose="020B0606020202030204"/>
                <a:ea typeface="Arial Narrow" panose="020B0606020202030204"/>
                <a:cs typeface="Arial Narrow" panose="020B0606020202030204"/>
              </a:rPr>
              <a:t>ENVIRONMENTAL /</a:t>
            </a:r>
            <a:r>
              <a:rPr sz="1100" b="1" kern="0" spc="90" dirty="0">
                <a:solidFill>
                  <a:srgbClr val="21294D">
                    <a:alpha val="100000"/>
                  </a:srgbClr>
                </a:solidFill>
                <a:latin typeface="Arial Narrow" panose="020B0606020202030204"/>
                <a:ea typeface="Arial Narrow" panose="020B0606020202030204"/>
                <a:cs typeface="Arial Narrow" panose="020B0606020202030204"/>
              </a:rPr>
              <a:t> </a:t>
            </a:r>
            <a:r>
              <a:rPr sz="1100" b="1" kern="0" spc="40" dirty="0">
                <a:solidFill>
                  <a:srgbClr val="21294D">
                    <a:alpha val="100000"/>
                  </a:srgbClr>
                </a:solidFill>
                <a:latin typeface="Arial Narrow" panose="020B0606020202030204"/>
                <a:ea typeface="Arial Narrow" panose="020B0606020202030204"/>
                <a:cs typeface="Arial Narrow" panose="020B0606020202030204"/>
              </a:rPr>
              <a:t>PROTECTIONS</a:t>
            </a:r>
            <a:endParaRPr sz="1100" dirty="0">
              <a:latin typeface="Arial Narrow" panose="020B0606020202030204"/>
              <a:ea typeface="Arial Narrow" panose="020B0606020202030204"/>
              <a:cs typeface="Arial Narrow" panose="020B0606020202030204"/>
            </a:endParaRPr>
          </a:p>
        </p:txBody>
      </p:sp>
      <p:sp>
        <p:nvSpPr>
          <p:cNvPr id="690" name="textbox 690"/>
          <p:cNvSpPr/>
          <p:nvPr/>
        </p:nvSpPr>
        <p:spPr>
          <a:xfrm>
            <a:off x="753744" y="8372753"/>
            <a:ext cx="1370330" cy="905510"/>
          </a:xfrm>
          <a:prstGeom prst="rect">
            <a:avLst/>
          </a:prstGeom>
          <a:noFill/>
          <a:ln w="0" cap="flat">
            <a:noFill/>
            <a:prstDash val="solid"/>
            <a:miter lim="0"/>
          </a:ln>
        </p:spPr>
        <p:txBody>
          <a:bodyPr vert="horz" wrap="square" lIns="0" tIns="0" rIns="0" bIns="0"/>
          <a:p>
            <a:pPr algn="l" rtl="0" eaLnBrk="0">
              <a:lnSpc>
                <a:spcPct val="82000"/>
              </a:lnSpc>
            </a:pPr>
            <a:endParaRPr sz="100" dirty="0">
              <a:latin typeface="Arial" panose="020B0604020202020204"/>
              <a:ea typeface="Arial" panose="020B0604020202020204"/>
              <a:cs typeface="Arial" panose="020B0604020202020204"/>
            </a:endParaRPr>
          </a:p>
          <a:p>
            <a:pPr marL="30480" algn="l" rtl="0" eaLnBrk="0">
              <a:lnSpc>
                <a:spcPct val="76000"/>
              </a:lnSpc>
            </a:pPr>
            <a:r>
              <a:rPr sz="800" kern="0" spc="50" dirty="0">
                <a:solidFill>
                  <a:srgbClr val="FFFFFF">
                    <a:alpha val="100000"/>
                  </a:srgbClr>
                </a:solidFill>
                <a:latin typeface="Arial" panose="020B0604020202020204"/>
                <a:ea typeface="Arial" panose="020B0604020202020204"/>
                <a:cs typeface="Arial" panose="020B0604020202020204"/>
              </a:rPr>
              <a:t>PARAMETER</a:t>
            </a:r>
            <a:endParaRPr sz="800" dirty="0">
              <a:latin typeface="Arial" panose="020B0604020202020204"/>
              <a:ea typeface="Arial" panose="020B0604020202020204"/>
              <a:cs typeface="Arial" panose="020B0604020202020204"/>
            </a:endParaRPr>
          </a:p>
          <a:p>
            <a:pPr marL="17780" algn="l" rtl="0" eaLnBrk="0">
              <a:lnSpc>
                <a:spcPct val="88000"/>
              </a:lnSpc>
              <a:spcBef>
                <a:spcPts val="635"/>
              </a:spcBef>
            </a:pPr>
            <a:r>
              <a:rPr sz="800" kern="0" spc="30" dirty="0">
                <a:solidFill>
                  <a:srgbClr val="231F20">
                    <a:alpha val="100000"/>
                  </a:srgbClr>
                </a:solidFill>
                <a:latin typeface="Arial" panose="020B0604020202020204"/>
                <a:ea typeface="Arial" panose="020B0604020202020204"/>
                <a:cs typeface="Arial" panose="020B0604020202020204"/>
              </a:rPr>
              <a:t>Operating Temp.</a:t>
            </a:r>
            <a:endParaRPr sz="800" dirty="0">
              <a:latin typeface="Arial" panose="020B0604020202020204"/>
              <a:ea typeface="Arial" panose="020B0604020202020204"/>
              <a:cs typeface="Arial" panose="020B0604020202020204"/>
            </a:endParaRPr>
          </a:p>
          <a:p>
            <a:pPr marL="21590" algn="l" rtl="0" eaLnBrk="0">
              <a:lnSpc>
                <a:spcPct val="88000"/>
              </a:lnSpc>
              <a:spcBef>
                <a:spcPts val="620"/>
              </a:spcBef>
            </a:pPr>
            <a:r>
              <a:rPr sz="800" kern="0" spc="30" dirty="0">
                <a:solidFill>
                  <a:srgbClr val="231F20">
                    <a:alpha val="100000"/>
                  </a:srgbClr>
                </a:solidFill>
                <a:latin typeface="Arial" panose="020B0604020202020204"/>
                <a:ea typeface="Arial" panose="020B0604020202020204"/>
                <a:cs typeface="Arial" panose="020B0604020202020204"/>
              </a:rPr>
              <a:t>Housing Temp.</a:t>
            </a:r>
            <a:endParaRPr sz="800" dirty="0">
              <a:latin typeface="Arial" panose="020B0604020202020204"/>
              <a:ea typeface="Arial" panose="020B0604020202020204"/>
              <a:cs typeface="Arial" panose="020B0604020202020204"/>
            </a:endParaRPr>
          </a:p>
          <a:p>
            <a:pPr marL="12700" algn="l" rtl="0" eaLnBrk="0">
              <a:lnSpc>
                <a:spcPct val="88000"/>
              </a:lnSpc>
              <a:spcBef>
                <a:spcPts val="590"/>
              </a:spcBef>
            </a:pPr>
            <a:r>
              <a:rPr sz="800" kern="0" spc="40" dirty="0">
                <a:solidFill>
                  <a:srgbClr val="231F20">
                    <a:alpha val="100000"/>
                  </a:srgbClr>
                </a:solidFill>
                <a:latin typeface="Arial" panose="020B0604020202020204"/>
                <a:ea typeface="Arial" panose="020B0604020202020204"/>
                <a:cs typeface="Arial" panose="020B0604020202020204"/>
              </a:rPr>
              <a:t>Amplifier Safeguard Tem</a:t>
            </a:r>
            <a:r>
              <a:rPr sz="800" kern="0" spc="30" dirty="0">
                <a:solidFill>
                  <a:srgbClr val="231F20">
                    <a:alpha val="100000"/>
                  </a:srgbClr>
                </a:solidFill>
                <a:latin typeface="Arial" panose="020B0604020202020204"/>
                <a:ea typeface="Arial" panose="020B0604020202020204"/>
                <a:cs typeface="Arial" panose="020B0604020202020204"/>
              </a:rPr>
              <a:t>p.</a:t>
            </a:r>
            <a:endParaRPr sz="800" dirty="0">
              <a:latin typeface="Arial" panose="020B0604020202020204"/>
              <a:ea typeface="Arial" panose="020B0604020202020204"/>
              <a:cs typeface="Arial" panose="020B0604020202020204"/>
            </a:endParaRPr>
          </a:p>
          <a:p>
            <a:pPr marL="35560" algn="l" rtl="0" eaLnBrk="0">
              <a:lnSpc>
                <a:spcPts val="1825"/>
              </a:lnSpc>
            </a:pPr>
            <a:r>
              <a:rPr sz="800" kern="0" spc="30" dirty="0">
                <a:solidFill>
                  <a:srgbClr val="231F20">
                    <a:alpha val="100000"/>
                  </a:srgbClr>
                </a:solidFill>
                <a:latin typeface="Arial" panose="020B0604020202020204"/>
                <a:ea typeface="Arial" panose="020B0604020202020204"/>
                <a:cs typeface="Arial" panose="020B0604020202020204"/>
              </a:rPr>
              <a:t>Protections</a:t>
            </a:r>
            <a:endParaRPr sz="800" dirty="0">
              <a:latin typeface="Arial" panose="020B0604020202020204"/>
              <a:ea typeface="Arial" panose="020B0604020202020204"/>
              <a:cs typeface="Arial" panose="020B0604020202020204"/>
            </a:endParaRPr>
          </a:p>
        </p:txBody>
      </p:sp>
      <p:pic>
        <p:nvPicPr>
          <p:cNvPr id="698" name="picture 698"/>
          <p:cNvPicPr>
            <a:picLocks noChangeAspect="1"/>
          </p:cNvPicPr>
          <p:nvPr/>
        </p:nvPicPr>
        <p:blipFill>
          <a:blip r:embed="rId6"/>
          <a:stretch>
            <a:fillRect/>
          </a:stretch>
        </p:blipFill>
        <p:spPr>
          <a:xfrm rot="21600000">
            <a:off x="583144" y="6556838"/>
            <a:ext cx="6370016" cy="811271"/>
          </a:xfrm>
          <a:prstGeom prst="rect">
            <a:avLst/>
          </a:prstGeom>
        </p:spPr>
      </p:pic>
      <p:graphicFrame>
        <p:nvGraphicFramePr>
          <p:cNvPr id="700" name="table 700"/>
          <p:cNvGraphicFramePr>
            <a:graphicFrameLocks noGrp="1"/>
          </p:cNvGraphicFramePr>
          <p:nvPr/>
        </p:nvGraphicFramePr>
        <p:xfrm>
          <a:off x="780882" y="6602184"/>
          <a:ext cx="5920740" cy="1445260"/>
        </p:xfrm>
        <a:graphic>
          <a:graphicData uri="http://schemas.openxmlformats.org/drawingml/2006/table">
            <a:tbl>
              <a:tblPr/>
              <a:tblGrid>
                <a:gridCol w="1671320"/>
                <a:gridCol w="3743325"/>
                <a:gridCol w="506094"/>
              </a:tblGrid>
              <a:tr h="1445260">
                <a:tc>
                  <a:txBody>
                    <a:bodyPr/>
                    <a:p>
                      <a:pPr algn="l" rtl="0" eaLnBrk="0">
                        <a:lnSpc>
                          <a:spcPct val="64000"/>
                        </a:lnSpc>
                      </a:pPr>
                      <a:endParaRPr sz="100" dirty="0">
                        <a:latin typeface="Arial" panose="020B0604020202020204"/>
                        <a:ea typeface="Arial" panose="020B0604020202020204"/>
                        <a:cs typeface="Arial" panose="020B0604020202020204"/>
                      </a:endParaRPr>
                    </a:p>
                    <a:p>
                      <a:pPr marL="437515" algn="l" rtl="0" eaLnBrk="0">
                        <a:lnSpc>
                          <a:spcPct val="76000"/>
                        </a:lnSpc>
                      </a:pPr>
                      <a:r>
                        <a:rPr sz="800" kern="0" spc="50" dirty="0">
                          <a:solidFill>
                            <a:srgbClr val="FFFFFF">
                              <a:alpha val="100000"/>
                            </a:srgbClr>
                          </a:solidFill>
                          <a:latin typeface="Arial" panose="020B0604020202020204"/>
                          <a:ea typeface="Arial" panose="020B0604020202020204"/>
                          <a:cs typeface="Arial" panose="020B0604020202020204"/>
                        </a:rPr>
                        <a:t>PARAMETER</a:t>
                      </a:r>
                      <a:endParaRPr sz="800" dirty="0">
                        <a:latin typeface="Arial" panose="020B0604020202020204"/>
                        <a:ea typeface="Arial" panose="020B0604020202020204"/>
                        <a:cs typeface="Arial" panose="020B0604020202020204"/>
                      </a:endParaRPr>
                    </a:p>
                    <a:p>
                      <a:pPr marL="5080" algn="l" rtl="0" eaLnBrk="0">
                        <a:lnSpc>
                          <a:spcPct val="88000"/>
                        </a:lnSpc>
                        <a:spcBef>
                          <a:spcPts val="590"/>
                        </a:spcBef>
                      </a:pPr>
                      <a:r>
                        <a:rPr sz="800" kern="0" spc="40" dirty="0">
                          <a:solidFill>
                            <a:srgbClr val="231F20">
                              <a:alpha val="100000"/>
                            </a:srgbClr>
                          </a:solidFill>
                          <a:latin typeface="Arial" panose="020B0604020202020204"/>
                          <a:ea typeface="Arial" panose="020B0604020202020204"/>
                          <a:cs typeface="Arial" panose="020B0604020202020204"/>
                        </a:rPr>
                        <a:t>Dimensions (W</a:t>
                      </a:r>
                      <a:r>
                        <a:rPr sz="800" kern="0" spc="20" dirty="0">
                          <a:solidFill>
                            <a:srgbClr val="231F20">
                              <a:alpha val="100000"/>
                            </a:srgbClr>
                          </a:solidFill>
                          <a:latin typeface="Arial" panose="020B0604020202020204"/>
                          <a:ea typeface="Arial" panose="020B0604020202020204"/>
                          <a:cs typeface="Arial" panose="020B0604020202020204"/>
                        </a:rPr>
                        <a:t> </a:t>
                      </a:r>
                      <a:r>
                        <a:rPr sz="800" kern="0" spc="40" dirty="0">
                          <a:solidFill>
                            <a:srgbClr val="231F20">
                              <a:alpha val="100000"/>
                            </a:srgbClr>
                          </a:solidFill>
                          <a:latin typeface="Arial" panose="020B0604020202020204"/>
                          <a:ea typeface="Arial" panose="020B0604020202020204"/>
                          <a:cs typeface="Arial" panose="020B0604020202020204"/>
                        </a:rPr>
                        <a:t>x</a:t>
                      </a:r>
                      <a:r>
                        <a:rPr sz="800" kern="0" spc="100" dirty="0">
                          <a:solidFill>
                            <a:srgbClr val="231F20">
                              <a:alpha val="100000"/>
                            </a:srgbClr>
                          </a:solidFill>
                          <a:latin typeface="Arial" panose="020B0604020202020204"/>
                          <a:ea typeface="Arial" panose="020B0604020202020204"/>
                          <a:cs typeface="Arial" panose="020B0604020202020204"/>
                        </a:rPr>
                        <a:t> </a:t>
                      </a:r>
                      <a:r>
                        <a:rPr sz="800" kern="0" spc="40" dirty="0">
                          <a:solidFill>
                            <a:srgbClr val="231F20">
                              <a:alpha val="100000"/>
                            </a:srgbClr>
                          </a:solidFill>
                          <a:latin typeface="Arial" panose="020B0604020202020204"/>
                          <a:ea typeface="Arial" panose="020B0604020202020204"/>
                          <a:cs typeface="Arial" panose="020B0604020202020204"/>
                        </a:rPr>
                        <a:t>D</a:t>
                      </a:r>
                      <a:r>
                        <a:rPr sz="800" kern="0" spc="30" dirty="0">
                          <a:solidFill>
                            <a:srgbClr val="231F20">
                              <a:alpha val="100000"/>
                            </a:srgbClr>
                          </a:solidFill>
                          <a:latin typeface="Arial" panose="020B0604020202020204"/>
                          <a:ea typeface="Arial" panose="020B0604020202020204"/>
                          <a:cs typeface="Arial" panose="020B0604020202020204"/>
                        </a:rPr>
                        <a:t> x</a:t>
                      </a:r>
                      <a:r>
                        <a:rPr sz="800" kern="0" spc="100" dirty="0">
                          <a:solidFill>
                            <a:srgbClr val="231F20">
                              <a:alpha val="100000"/>
                            </a:srgbClr>
                          </a:solidFill>
                          <a:latin typeface="Arial" panose="020B0604020202020204"/>
                          <a:ea typeface="Arial" panose="020B0604020202020204"/>
                          <a:cs typeface="Arial" panose="020B0604020202020204"/>
                        </a:rPr>
                        <a:t> </a:t>
                      </a:r>
                      <a:r>
                        <a:rPr sz="800" kern="0" spc="30" dirty="0">
                          <a:solidFill>
                            <a:srgbClr val="231F20">
                              <a:alpha val="100000"/>
                            </a:srgbClr>
                          </a:solidFill>
                          <a:latin typeface="Arial" panose="020B0604020202020204"/>
                          <a:ea typeface="Arial" panose="020B0604020202020204"/>
                          <a:cs typeface="Arial" panose="020B0604020202020204"/>
                        </a:rPr>
                        <a:t>H)</a:t>
                      </a:r>
                      <a:endParaRPr sz="800" dirty="0">
                        <a:latin typeface="Arial" panose="020B0604020202020204"/>
                        <a:ea typeface="Arial" panose="020B0604020202020204"/>
                        <a:cs typeface="Arial" panose="020B0604020202020204"/>
                      </a:endParaRPr>
                    </a:p>
                    <a:p>
                      <a:pPr marL="635" indent="-635" algn="l" rtl="0" eaLnBrk="0">
                        <a:lnSpc>
                          <a:spcPct val="164000"/>
                        </a:lnSpc>
                        <a:spcBef>
                          <a:spcPts val="35"/>
                        </a:spcBef>
                      </a:pPr>
                      <a:r>
                        <a:rPr sz="800" kern="0" spc="40" dirty="0">
                          <a:solidFill>
                            <a:srgbClr val="231F20">
                              <a:alpha val="100000"/>
                            </a:srgbClr>
                          </a:solidFill>
                          <a:latin typeface="Arial" panose="020B0604020202020204"/>
                          <a:ea typeface="Arial" panose="020B0604020202020204"/>
                          <a:cs typeface="Arial" panose="020B0604020202020204"/>
                        </a:rPr>
                        <a:t>RF Connectors</a:t>
                      </a:r>
                      <a:r>
                        <a:rPr sz="800" kern="0" spc="80" dirty="0">
                          <a:solidFill>
                            <a:srgbClr val="231F20">
                              <a:alpha val="100000"/>
                            </a:srgbClr>
                          </a:solidFill>
                          <a:latin typeface="Arial" panose="020B0604020202020204"/>
                          <a:ea typeface="Arial" panose="020B0604020202020204"/>
                          <a:cs typeface="Arial" panose="020B0604020202020204"/>
                        </a:rPr>
                        <a:t> </a:t>
                      </a:r>
                      <a:r>
                        <a:rPr sz="800" kern="0" spc="40" dirty="0">
                          <a:solidFill>
                            <a:srgbClr val="231F20">
                              <a:alpha val="100000"/>
                            </a:srgbClr>
                          </a:solidFill>
                          <a:latin typeface="Arial" panose="020B0604020202020204"/>
                          <a:ea typeface="Arial" panose="020B0604020202020204"/>
                          <a:cs typeface="Arial" panose="020B0604020202020204"/>
                        </a:rPr>
                        <a:t>(Input /</a:t>
                      </a:r>
                      <a:r>
                        <a:rPr sz="800" kern="0" spc="60" dirty="0">
                          <a:solidFill>
                            <a:srgbClr val="231F20">
                              <a:alpha val="100000"/>
                            </a:srgbClr>
                          </a:solidFill>
                          <a:latin typeface="Arial" panose="020B0604020202020204"/>
                          <a:ea typeface="Arial" panose="020B0604020202020204"/>
                          <a:cs typeface="Arial" panose="020B0604020202020204"/>
                        </a:rPr>
                        <a:t> </a:t>
                      </a:r>
                      <a:r>
                        <a:rPr sz="800" kern="0" spc="30" dirty="0">
                          <a:solidFill>
                            <a:srgbClr val="231F20">
                              <a:alpha val="100000"/>
                            </a:srgbClr>
                          </a:solidFill>
                          <a:latin typeface="Arial" panose="020B0604020202020204"/>
                          <a:ea typeface="Arial" panose="020B0604020202020204"/>
                          <a:cs typeface="Arial" panose="020B0604020202020204"/>
                        </a:rPr>
                        <a:t>Output)</a:t>
                      </a:r>
                      <a:r>
                        <a:rPr sz="800" kern="0" spc="0" dirty="0">
                          <a:solidFill>
                            <a:srgbClr val="231F20">
                              <a:alpha val="100000"/>
                            </a:srgbClr>
                          </a:solidFill>
                          <a:latin typeface="Arial" panose="020B0604020202020204"/>
                          <a:ea typeface="Arial" panose="020B0604020202020204"/>
                          <a:cs typeface="Arial" panose="020B0604020202020204"/>
                        </a:rPr>
                        <a:t>      </a:t>
                      </a:r>
                      <a:r>
                        <a:rPr sz="800" kern="0" spc="40" dirty="0">
                          <a:solidFill>
                            <a:srgbClr val="231F20">
                              <a:alpha val="100000"/>
                            </a:srgbClr>
                          </a:solidFill>
                          <a:latin typeface="Arial" panose="020B0604020202020204"/>
                          <a:ea typeface="Arial" panose="020B0604020202020204"/>
                          <a:cs typeface="Arial" panose="020B0604020202020204"/>
                        </a:rPr>
                        <a:t>Control Connector  (Option1)</a:t>
                      </a:r>
                      <a:endParaRPr sz="800" dirty="0">
                        <a:latin typeface="Arial" panose="020B0604020202020204"/>
                        <a:ea typeface="Arial" panose="020B0604020202020204"/>
                        <a:cs typeface="Arial" panose="020B0604020202020204"/>
                      </a:endParaRPr>
                    </a:p>
                    <a:p>
                      <a:pPr marL="10160" indent="-9525" algn="l" rtl="0" eaLnBrk="0">
                        <a:lnSpc>
                          <a:spcPct val="141000"/>
                        </a:lnSpc>
                        <a:spcBef>
                          <a:spcPts val="405"/>
                        </a:spcBef>
                      </a:pPr>
                      <a:r>
                        <a:rPr sz="800" kern="0" spc="40" dirty="0">
                          <a:solidFill>
                            <a:srgbClr val="231F20">
                              <a:alpha val="100000"/>
                            </a:srgbClr>
                          </a:solidFill>
                          <a:latin typeface="Arial" panose="020B0604020202020204"/>
                          <a:ea typeface="Arial" panose="020B0604020202020204"/>
                          <a:cs typeface="Arial" panose="020B0604020202020204"/>
                        </a:rPr>
                        <a:t>Control Connector  (Option2)</a:t>
                      </a:r>
                      <a:r>
                        <a:rPr sz="800" kern="0" spc="0" dirty="0">
                          <a:solidFill>
                            <a:srgbClr val="231F20">
                              <a:alpha val="100000"/>
                            </a:srgbClr>
                          </a:solidFill>
                          <a:latin typeface="Arial" panose="020B0604020202020204"/>
                          <a:ea typeface="Arial" panose="020B0604020202020204"/>
                          <a:cs typeface="Arial" panose="020B0604020202020204"/>
                        </a:rPr>
                        <a:t>         </a:t>
                      </a:r>
                      <a:r>
                        <a:rPr sz="800" kern="0" spc="30" dirty="0">
                          <a:solidFill>
                            <a:srgbClr val="231F20">
                              <a:alpha val="100000"/>
                            </a:srgbClr>
                          </a:solidFill>
                          <a:latin typeface="Arial" panose="020B0604020202020204"/>
                          <a:ea typeface="Arial" panose="020B0604020202020204"/>
                          <a:cs typeface="Arial" panose="020B0604020202020204"/>
                        </a:rPr>
                        <a:t>Cooling</a:t>
                      </a:r>
                      <a:endParaRPr sz="800" dirty="0">
                        <a:latin typeface="Arial" panose="020B0604020202020204"/>
                        <a:ea typeface="Arial" panose="020B0604020202020204"/>
                        <a:cs typeface="Arial" panose="020B0604020202020204"/>
                      </a:endParaRPr>
                    </a:p>
                    <a:p>
                      <a:pPr marL="13335" algn="l" rtl="0" eaLnBrk="0">
                        <a:lnSpc>
                          <a:spcPct val="88000"/>
                        </a:lnSpc>
                        <a:spcBef>
                          <a:spcPts val="470"/>
                        </a:spcBef>
                      </a:pPr>
                      <a:r>
                        <a:rPr sz="800" kern="0" spc="40" dirty="0">
                          <a:solidFill>
                            <a:srgbClr val="231F20">
                              <a:alpha val="100000"/>
                            </a:srgbClr>
                          </a:solidFill>
                          <a:latin typeface="Arial" panose="020B0604020202020204"/>
                          <a:ea typeface="Arial" panose="020B0604020202020204"/>
                          <a:cs typeface="Arial" panose="020B0604020202020204"/>
                        </a:rPr>
                        <a:t>Weight</a:t>
                      </a:r>
                      <a:endParaRPr sz="800" dirty="0">
                        <a:latin typeface="Arial" panose="020B0604020202020204"/>
                        <a:ea typeface="Arial" panose="020B0604020202020204"/>
                        <a:cs typeface="Arial" panose="020B0604020202020204"/>
                      </a:endParaRPr>
                    </a:p>
                    <a:p>
                      <a:pPr algn="l" rtl="0" eaLnBrk="0">
                        <a:lnSpc>
                          <a:spcPct val="112000"/>
                        </a:lnSpc>
                      </a:pPr>
                      <a:endParaRPr sz="300" dirty="0">
                        <a:latin typeface="Arial" panose="020B0604020202020204"/>
                        <a:ea typeface="Arial" panose="020B0604020202020204"/>
                        <a:cs typeface="Arial" panose="020B0604020202020204"/>
                      </a:endParaRPr>
                    </a:p>
                    <a:p>
                      <a:pPr marL="11430" algn="l" rtl="0" eaLnBrk="0">
                        <a:lnSpc>
                          <a:spcPct val="77000"/>
                        </a:lnSpc>
                        <a:spcBef>
                          <a:spcPts val="5"/>
                        </a:spcBef>
                      </a:pPr>
                      <a:r>
                        <a:rPr sz="800" kern="0" spc="50" dirty="0">
                          <a:solidFill>
                            <a:srgbClr val="231F20">
                              <a:alpha val="100000"/>
                            </a:srgbClr>
                          </a:solidFill>
                          <a:latin typeface="Arial" panose="020B0604020202020204"/>
                          <a:ea typeface="Arial" panose="020B0604020202020204"/>
                          <a:cs typeface="Arial" panose="020B0604020202020204"/>
                        </a:rPr>
                        <a:t>AC Connecto</a:t>
                      </a:r>
                      <a:r>
                        <a:rPr sz="800" kern="0" spc="40" dirty="0">
                          <a:solidFill>
                            <a:srgbClr val="231F20">
                              <a:alpha val="100000"/>
                            </a:srgbClr>
                          </a:solidFill>
                          <a:latin typeface="Arial" panose="020B0604020202020204"/>
                          <a:ea typeface="Arial" panose="020B0604020202020204"/>
                          <a:cs typeface="Arial" panose="020B0604020202020204"/>
                        </a:rPr>
                        <a:t>r</a:t>
                      </a:r>
                      <a:endParaRPr sz="800" dirty="0">
                        <a:latin typeface="Arial" panose="020B0604020202020204"/>
                        <a:ea typeface="Arial" panose="020B0604020202020204"/>
                        <a:cs typeface="Arial" panose="020B0604020202020204"/>
                      </a:endParaRPr>
                    </a:p>
                  </a:txBody>
                  <a:tcPr marL="0" marR="0" marT="0" marB="0" vert="horz">
                    <a:lnL>
                      <a:noFill/>
                    </a:lnL>
                    <a:lnR w="6350" cap="flat" cmpd="sng" algn="ctr">
                      <a:solidFill>
                        <a:srgbClr val="21294D"/>
                      </a:solidFill>
                      <a:prstDash val="solid"/>
                      <a:round/>
                      <a:headEnd type="none" w="med" len="med"/>
                      <a:tailEnd type="none" w="med" len="med"/>
                    </a:lnR>
                    <a:lnT>
                      <a:noFill/>
                    </a:lnT>
                    <a:lnB>
                      <a:noFill/>
                    </a:lnB>
                  </a:tcPr>
                </a:tc>
                <a:tc>
                  <a:txBody>
                    <a:bodyPr/>
                    <a:p>
                      <a:pPr algn="l" rtl="0" eaLnBrk="0">
                        <a:lnSpc>
                          <a:spcPct val="65000"/>
                        </a:lnSpc>
                      </a:pPr>
                      <a:endParaRPr sz="100" dirty="0">
                        <a:latin typeface="Arial" panose="020B0604020202020204"/>
                        <a:ea typeface="Arial" panose="020B0604020202020204"/>
                        <a:cs typeface="Arial" panose="020B0604020202020204"/>
                      </a:endParaRPr>
                    </a:p>
                    <a:p>
                      <a:pPr marL="1737360" algn="l" rtl="0" eaLnBrk="0">
                        <a:lnSpc>
                          <a:spcPct val="76000"/>
                        </a:lnSpc>
                      </a:pPr>
                      <a:r>
                        <a:rPr sz="800" kern="0" spc="40" dirty="0">
                          <a:solidFill>
                            <a:srgbClr val="FFFFFF">
                              <a:alpha val="100000"/>
                            </a:srgbClr>
                          </a:solidFill>
                          <a:latin typeface="Arial" panose="020B0604020202020204"/>
                          <a:ea typeface="Arial" panose="020B0604020202020204"/>
                          <a:cs typeface="Arial" panose="020B0604020202020204"/>
                        </a:rPr>
                        <a:t>VALUE</a:t>
                      </a:r>
                      <a:endParaRPr sz="800" dirty="0">
                        <a:latin typeface="Arial" panose="020B0604020202020204"/>
                        <a:ea typeface="Arial" panose="020B0604020202020204"/>
                        <a:cs typeface="Arial" panose="020B0604020202020204"/>
                      </a:endParaRPr>
                    </a:p>
                    <a:p>
                      <a:pPr marL="554990" algn="l" rtl="0" eaLnBrk="0">
                        <a:lnSpc>
                          <a:spcPct val="88000"/>
                        </a:lnSpc>
                        <a:spcBef>
                          <a:spcPts val="585"/>
                        </a:spcBef>
                      </a:pPr>
                      <a:r>
                        <a:rPr sz="800" kern="0" spc="0" dirty="0">
                          <a:solidFill>
                            <a:srgbClr val="231F20">
                              <a:alpha val="100000"/>
                            </a:srgbClr>
                          </a:solidFill>
                          <a:latin typeface="Arial" panose="020B0604020202020204"/>
                          <a:ea typeface="Arial" panose="020B0604020202020204"/>
                          <a:cs typeface="Arial" panose="020B0604020202020204"/>
                        </a:rPr>
                        <a:t>The</a:t>
                      </a:r>
                      <a:r>
                        <a:rPr sz="800" kern="0" spc="90" dirty="0">
                          <a:solidFill>
                            <a:srgbClr val="231F20">
                              <a:alpha val="100000"/>
                            </a:srgbClr>
                          </a:solidFill>
                          <a:latin typeface="Arial" panose="020B0604020202020204"/>
                          <a:ea typeface="Arial" panose="020B0604020202020204"/>
                          <a:cs typeface="Arial" panose="020B0604020202020204"/>
                        </a:rPr>
                        <a:t> </a:t>
                      </a:r>
                      <a:r>
                        <a:rPr sz="800" kern="0" spc="0" dirty="0">
                          <a:solidFill>
                            <a:srgbClr val="231F20">
                              <a:alpha val="100000"/>
                            </a:srgbClr>
                          </a:solidFill>
                          <a:latin typeface="Arial" panose="020B0604020202020204"/>
                          <a:ea typeface="Arial" panose="020B0604020202020204"/>
                          <a:cs typeface="Arial" panose="020B0604020202020204"/>
                        </a:rPr>
                        <a:t>standard</a:t>
                      </a:r>
                      <a:r>
                        <a:rPr sz="800" kern="0" spc="120" dirty="0">
                          <a:solidFill>
                            <a:srgbClr val="231F20">
                              <a:alpha val="100000"/>
                            </a:srgbClr>
                          </a:solidFill>
                          <a:latin typeface="Arial" panose="020B0604020202020204"/>
                          <a:ea typeface="Arial" panose="020B0604020202020204"/>
                          <a:cs typeface="Arial" panose="020B0604020202020204"/>
                        </a:rPr>
                        <a:t> </a:t>
                      </a:r>
                      <a:r>
                        <a:rPr sz="800" kern="0" spc="90" dirty="0">
                          <a:solidFill>
                            <a:srgbClr val="231F20">
                              <a:alpha val="100000"/>
                            </a:srgbClr>
                          </a:solidFill>
                          <a:latin typeface="Arial" panose="020B0604020202020204"/>
                          <a:ea typeface="Arial" panose="020B0604020202020204"/>
                          <a:cs typeface="Arial" panose="020B0604020202020204"/>
                        </a:rPr>
                        <a:t>19-</a:t>
                      </a:r>
                      <a:r>
                        <a:rPr sz="800" kern="0" spc="0" dirty="0">
                          <a:solidFill>
                            <a:srgbClr val="231F20">
                              <a:alpha val="100000"/>
                            </a:srgbClr>
                          </a:solidFill>
                          <a:latin typeface="Arial" panose="020B0604020202020204"/>
                          <a:ea typeface="Arial" panose="020B0604020202020204"/>
                          <a:cs typeface="Arial" panose="020B0604020202020204"/>
                        </a:rPr>
                        <a:t>inch</a:t>
                      </a:r>
                      <a:r>
                        <a:rPr sz="800" kern="0" spc="90" dirty="0">
                          <a:solidFill>
                            <a:srgbClr val="231F20">
                              <a:alpha val="100000"/>
                            </a:srgbClr>
                          </a:solidFill>
                          <a:latin typeface="Arial" panose="020B0604020202020204"/>
                          <a:ea typeface="Arial" panose="020B0604020202020204"/>
                          <a:cs typeface="Arial" panose="020B0604020202020204"/>
                        </a:rPr>
                        <a:t> </a:t>
                      </a:r>
                      <a:r>
                        <a:rPr sz="800" kern="0" spc="0" dirty="0">
                          <a:solidFill>
                            <a:srgbClr val="231F20">
                              <a:alpha val="100000"/>
                            </a:srgbClr>
                          </a:solidFill>
                          <a:latin typeface="Arial" panose="020B0604020202020204"/>
                          <a:ea typeface="Arial" panose="020B0604020202020204"/>
                          <a:cs typeface="Arial" panose="020B0604020202020204"/>
                        </a:rPr>
                        <a:t>shelf</a:t>
                      </a:r>
                      <a:r>
                        <a:rPr sz="800" kern="0" spc="90" dirty="0">
                          <a:solidFill>
                            <a:srgbClr val="231F20">
                              <a:alpha val="100000"/>
                            </a:srgbClr>
                          </a:solidFill>
                          <a:latin typeface="Arial" panose="020B0604020202020204"/>
                          <a:ea typeface="Arial" panose="020B0604020202020204"/>
                          <a:cs typeface="Arial" panose="020B0604020202020204"/>
                        </a:rPr>
                        <a:t> </a:t>
                      </a:r>
                      <a:r>
                        <a:rPr sz="800" kern="0" spc="0" dirty="0">
                          <a:solidFill>
                            <a:srgbClr val="231F20">
                              <a:alpha val="100000"/>
                            </a:srgbClr>
                          </a:solidFill>
                          <a:latin typeface="Arial" panose="020B0604020202020204"/>
                          <a:ea typeface="Arial" panose="020B0604020202020204"/>
                          <a:cs typeface="Arial" panose="020B0604020202020204"/>
                        </a:rPr>
                        <a:t>is</a:t>
                      </a:r>
                      <a:r>
                        <a:rPr sz="800" kern="0" spc="90" dirty="0">
                          <a:solidFill>
                            <a:srgbClr val="231F20">
                              <a:alpha val="100000"/>
                            </a:srgbClr>
                          </a:solidFill>
                          <a:latin typeface="Arial" panose="020B0604020202020204"/>
                          <a:ea typeface="Arial" panose="020B0604020202020204"/>
                          <a:cs typeface="Arial" panose="020B0604020202020204"/>
                        </a:rPr>
                        <a:t> 5</a:t>
                      </a:r>
                      <a:r>
                        <a:rPr sz="800" kern="0" spc="0" dirty="0">
                          <a:solidFill>
                            <a:srgbClr val="231F20">
                              <a:alpha val="100000"/>
                            </a:srgbClr>
                          </a:solidFill>
                          <a:latin typeface="Arial" panose="020B0604020202020204"/>
                          <a:ea typeface="Arial" panose="020B0604020202020204"/>
                          <a:cs typeface="Arial" panose="020B0604020202020204"/>
                        </a:rPr>
                        <a:t>U</a:t>
                      </a:r>
                      <a:r>
                        <a:rPr sz="800" kern="0" spc="90" dirty="0">
                          <a:solidFill>
                            <a:srgbClr val="231F20">
                              <a:alpha val="100000"/>
                            </a:srgbClr>
                          </a:solidFill>
                          <a:latin typeface="Arial" panose="020B0604020202020204"/>
                          <a:ea typeface="Arial" panose="020B0604020202020204"/>
                          <a:cs typeface="Arial" panose="020B0604020202020204"/>
                        </a:rPr>
                        <a:t> </a:t>
                      </a:r>
                      <a:r>
                        <a:rPr sz="800" kern="0" spc="0" dirty="0">
                          <a:solidFill>
                            <a:srgbClr val="231F20">
                              <a:alpha val="100000"/>
                            </a:srgbClr>
                          </a:solidFill>
                          <a:latin typeface="Arial" panose="020B0604020202020204"/>
                          <a:ea typeface="Arial" panose="020B0604020202020204"/>
                          <a:cs typeface="Arial" panose="020B0604020202020204"/>
                        </a:rPr>
                        <a:t>high</a:t>
                      </a:r>
                      <a:r>
                        <a:rPr sz="800" kern="0" spc="90" dirty="0">
                          <a:solidFill>
                            <a:srgbClr val="231F20">
                              <a:alpha val="100000"/>
                            </a:srgbClr>
                          </a:solidFill>
                          <a:latin typeface="Arial" panose="020B0604020202020204"/>
                          <a:ea typeface="Arial" panose="020B0604020202020204"/>
                          <a:cs typeface="Arial" panose="020B0604020202020204"/>
                        </a:rPr>
                        <a:t>, 482*600*2</a:t>
                      </a:r>
                      <a:r>
                        <a:rPr sz="800" kern="0" spc="80" dirty="0">
                          <a:solidFill>
                            <a:srgbClr val="231F20">
                              <a:alpha val="100000"/>
                            </a:srgbClr>
                          </a:solidFill>
                          <a:latin typeface="Arial" panose="020B0604020202020204"/>
                          <a:ea typeface="Arial" panose="020B0604020202020204"/>
                          <a:cs typeface="Arial" panose="020B0604020202020204"/>
                        </a:rPr>
                        <a:t>23</a:t>
                      </a:r>
                      <a:endParaRPr sz="800" dirty="0">
                        <a:latin typeface="Arial" panose="020B0604020202020204"/>
                        <a:ea typeface="Arial" panose="020B0604020202020204"/>
                        <a:cs typeface="Arial" panose="020B0604020202020204"/>
                      </a:endParaRPr>
                    </a:p>
                    <a:p>
                      <a:pPr marL="1315085" algn="l" rtl="0" eaLnBrk="0">
                        <a:lnSpc>
                          <a:spcPct val="88000"/>
                        </a:lnSpc>
                        <a:spcBef>
                          <a:spcPts val="680"/>
                        </a:spcBef>
                      </a:pPr>
                      <a:r>
                        <a:rPr sz="800" kern="0" spc="50" dirty="0">
                          <a:solidFill>
                            <a:srgbClr val="231F20">
                              <a:alpha val="100000"/>
                            </a:srgbClr>
                          </a:solidFill>
                          <a:latin typeface="Arial" panose="020B0604020202020204"/>
                          <a:ea typeface="Arial" panose="020B0604020202020204"/>
                          <a:cs typeface="Arial" panose="020B0604020202020204"/>
                        </a:rPr>
                        <a:t>N-K /</a:t>
                      </a:r>
                      <a:r>
                        <a:rPr sz="800" kern="0" spc="160" dirty="0">
                          <a:solidFill>
                            <a:srgbClr val="231F20">
                              <a:alpha val="100000"/>
                            </a:srgbClr>
                          </a:solidFill>
                          <a:latin typeface="Arial" panose="020B0604020202020204"/>
                          <a:ea typeface="Arial" panose="020B0604020202020204"/>
                          <a:cs typeface="Arial" panose="020B0604020202020204"/>
                        </a:rPr>
                        <a:t> </a:t>
                      </a:r>
                      <a:r>
                        <a:rPr sz="800" kern="0" spc="50" dirty="0">
                          <a:solidFill>
                            <a:srgbClr val="231F20">
                              <a:alpha val="100000"/>
                            </a:srgbClr>
                          </a:solidFill>
                          <a:latin typeface="Arial" panose="020B0604020202020204"/>
                          <a:ea typeface="Arial" panose="020B0604020202020204"/>
                          <a:cs typeface="Arial" panose="020B0604020202020204"/>
                        </a:rPr>
                        <a:t>N-K</a:t>
                      </a:r>
                      <a:r>
                        <a:rPr sz="800" kern="0" spc="80" dirty="0">
                          <a:solidFill>
                            <a:srgbClr val="231F20">
                              <a:alpha val="100000"/>
                            </a:srgbClr>
                          </a:solidFill>
                          <a:latin typeface="Arial" panose="020B0604020202020204"/>
                          <a:ea typeface="Arial" panose="020B0604020202020204"/>
                          <a:cs typeface="Arial" panose="020B0604020202020204"/>
                        </a:rPr>
                        <a:t> </a:t>
                      </a:r>
                      <a:r>
                        <a:rPr sz="800" kern="0" spc="50" dirty="0">
                          <a:solidFill>
                            <a:srgbClr val="231F20">
                              <a:alpha val="100000"/>
                            </a:srgbClr>
                          </a:solidFill>
                          <a:latin typeface="Arial" panose="020B0604020202020204"/>
                          <a:ea typeface="Arial" panose="020B0604020202020204"/>
                          <a:cs typeface="Arial" panose="020B0604020202020204"/>
                        </a:rPr>
                        <a:t>(</a:t>
                      </a:r>
                      <a:r>
                        <a:rPr sz="800" kern="0" spc="0" dirty="0">
                          <a:solidFill>
                            <a:srgbClr val="231F20">
                              <a:alpha val="100000"/>
                            </a:srgbClr>
                          </a:solidFill>
                          <a:latin typeface="Arial" panose="020B0604020202020204"/>
                          <a:ea typeface="Arial" panose="020B0604020202020204"/>
                          <a:cs typeface="Arial" panose="020B0604020202020204"/>
                        </a:rPr>
                        <a:t>N</a:t>
                      </a:r>
                      <a:r>
                        <a:rPr sz="800" kern="0" spc="50" dirty="0">
                          <a:solidFill>
                            <a:srgbClr val="231F20">
                              <a:alpha val="100000"/>
                            </a:srgbClr>
                          </a:solidFill>
                          <a:latin typeface="Arial" panose="020B0604020202020204"/>
                          <a:ea typeface="Arial" panose="020B0604020202020204"/>
                          <a:cs typeface="Arial" panose="020B0604020202020204"/>
                        </a:rPr>
                        <a:t> </a:t>
                      </a:r>
                      <a:r>
                        <a:rPr sz="800" kern="0" spc="0" dirty="0">
                          <a:solidFill>
                            <a:srgbClr val="231F20">
                              <a:alpha val="100000"/>
                            </a:srgbClr>
                          </a:solidFill>
                          <a:latin typeface="Arial" panose="020B0604020202020204"/>
                          <a:ea typeface="Arial" panose="020B0604020202020204"/>
                          <a:cs typeface="Arial" panose="020B0604020202020204"/>
                        </a:rPr>
                        <a:t>female</a:t>
                      </a:r>
                      <a:r>
                        <a:rPr sz="800" kern="0" spc="50" dirty="0">
                          <a:solidFill>
                            <a:srgbClr val="231F20">
                              <a:alpha val="100000"/>
                            </a:srgbClr>
                          </a:solidFill>
                          <a:latin typeface="Arial" panose="020B0604020202020204"/>
                          <a:ea typeface="Arial" panose="020B0604020202020204"/>
                          <a:cs typeface="Arial" panose="020B0604020202020204"/>
                        </a:rPr>
                        <a:t>)</a:t>
                      </a:r>
                      <a:endParaRPr sz="800" dirty="0">
                        <a:latin typeface="Arial" panose="020B0604020202020204"/>
                        <a:ea typeface="Arial" panose="020B0604020202020204"/>
                        <a:cs typeface="Arial" panose="020B0604020202020204"/>
                      </a:endParaRPr>
                    </a:p>
                    <a:p>
                      <a:pPr marL="99060" algn="l" rtl="0" eaLnBrk="0">
                        <a:lnSpc>
                          <a:spcPct val="88000"/>
                        </a:lnSpc>
                        <a:spcBef>
                          <a:spcPts val="340"/>
                        </a:spcBef>
                      </a:pPr>
                      <a:r>
                        <a:rPr sz="800" kern="0" spc="40" dirty="0">
                          <a:solidFill>
                            <a:srgbClr val="231F20">
                              <a:alpha val="100000"/>
                            </a:srgbClr>
                          </a:solidFill>
                          <a:latin typeface="Arial" panose="020B0604020202020204"/>
                          <a:ea typeface="Arial" panose="020B0604020202020204"/>
                          <a:cs typeface="Arial" panose="020B0604020202020204"/>
                        </a:rPr>
                        <a:t>DB9</a:t>
                      </a:r>
                      <a:r>
                        <a:rPr sz="800" kern="0" spc="40" dirty="0">
                          <a:solidFill>
                            <a:srgbClr val="231F20">
                              <a:alpha val="100000"/>
                            </a:srgbClr>
                          </a:solidFill>
                          <a:latin typeface="微软雅黑" panose="020B0503020204020204" charset="-122"/>
                          <a:ea typeface="微软雅黑" panose="020B0503020204020204" charset="-122"/>
                          <a:cs typeface="微软雅黑" panose="020B0503020204020204" charset="-122"/>
                        </a:rPr>
                        <a:t>：</a:t>
                      </a:r>
                      <a:r>
                        <a:rPr sz="800" kern="0" spc="-90" dirty="0">
                          <a:solidFill>
                            <a:srgbClr val="231F20">
                              <a:alpha val="100000"/>
                            </a:srgbClr>
                          </a:solidFill>
                          <a:latin typeface="微软雅黑" panose="020B0503020204020204" charset="-122"/>
                          <a:ea typeface="微软雅黑" panose="020B0503020204020204" charset="-122"/>
                          <a:cs typeface="微软雅黑" panose="020B0503020204020204" charset="-122"/>
                        </a:rPr>
                        <a:t> </a:t>
                      </a:r>
                      <a:r>
                        <a:rPr sz="800" kern="0" spc="40" dirty="0">
                          <a:solidFill>
                            <a:srgbClr val="231F20">
                              <a:alpha val="100000"/>
                            </a:srgbClr>
                          </a:solidFill>
                          <a:latin typeface="Arial" panose="020B0604020202020204"/>
                          <a:ea typeface="Arial" panose="020B0604020202020204"/>
                          <a:cs typeface="Arial" panose="020B0604020202020204"/>
                        </a:rPr>
                        <a:t>Power on/power off control, gain control;</a:t>
                      </a:r>
                      <a:r>
                        <a:rPr sz="800" kern="0" spc="90" dirty="0">
                          <a:solidFill>
                            <a:srgbClr val="231F20">
                              <a:alpha val="100000"/>
                            </a:srgbClr>
                          </a:solidFill>
                          <a:latin typeface="Arial" panose="020B0604020202020204"/>
                          <a:ea typeface="Arial" panose="020B0604020202020204"/>
                          <a:cs typeface="Arial" panose="020B0604020202020204"/>
                        </a:rPr>
                        <a:t> </a:t>
                      </a:r>
                      <a:r>
                        <a:rPr sz="800" kern="0" spc="40" dirty="0">
                          <a:solidFill>
                            <a:srgbClr val="231F20">
                              <a:alpha val="100000"/>
                            </a:srgbClr>
                          </a:solidFill>
                          <a:latin typeface="Arial" panose="020B0604020202020204"/>
                          <a:ea typeface="Arial" panose="020B0604020202020204"/>
                          <a:cs typeface="Arial" panose="020B0604020202020204"/>
                        </a:rPr>
                        <a:t>Monitoring par</a:t>
                      </a:r>
                      <a:r>
                        <a:rPr sz="800" kern="0" spc="30" dirty="0">
                          <a:solidFill>
                            <a:srgbClr val="231F20">
                              <a:alpha val="100000"/>
                            </a:srgbClr>
                          </a:solidFill>
                          <a:latin typeface="Arial" panose="020B0604020202020204"/>
                          <a:ea typeface="Arial" panose="020B0604020202020204"/>
                          <a:cs typeface="Arial" panose="020B0604020202020204"/>
                        </a:rPr>
                        <a:t>ameters</a:t>
                      </a:r>
                      <a:endParaRPr sz="800" dirty="0">
                        <a:latin typeface="Arial" panose="020B0604020202020204"/>
                        <a:ea typeface="Arial" panose="020B0604020202020204"/>
                        <a:cs typeface="Arial" panose="020B0604020202020204"/>
                      </a:endParaRPr>
                    </a:p>
                    <a:p>
                      <a:pPr marL="97790" algn="l" rtl="0" eaLnBrk="0">
                        <a:lnSpc>
                          <a:spcPct val="88000"/>
                        </a:lnSpc>
                        <a:spcBef>
                          <a:spcPts val="235"/>
                        </a:spcBef>
                      </a:pPr>
                      <a:r>
                        <a:rPr sz="800" kern="0" spc="40" dirty="0">
                          <a:solidFill>
                            <a:srgbClr val="231F20">
                              <a:alpha val="100000"/>
                            </a:srgbClr>
                          </a:solidFill>
                          <a:latin typeface="Arial" panose="020B0604020202020204"/>
                          <a:ea typeface="Arial" panose="020B0604020202020204"/>
                          <a:cs typeface="Arial" panose="020B0604020202020204"/>
                        </a:rPr>
                        <a:t>include output power, temperature, supply voltage, and</a:t>
                      </a:r>
                      <a:r>
                        <a:rPr sz="800" kern="0" spc="50" dirty="0">
                          <a:solidFill>
                            <a:srgbClr val="231F20">
                              <a:alpha val="100000"/>
                            </a:srgbClr>
                          </a:solidFill>
                          <a:latin typeface="Arial" panose="020B0604020202020204"/>
                          <a:ea typeface="Arial" panose="020B0604020202020204"/>
                          <a:cs typeface="Arial" panose="020B0604020202020204"/>
                        </a:rPr>
                        <a:t> </a:t>
                      </a:r>
                      <a:r>
                        <a:rPr sz="800" kern="0" spc="40" dirty="0">
                          <a:solidFill>
                            <a:srgbClr val="231F20">
                              <a:alpha val="100000"/>
                            </a:srgbClr>
                          </a:solidFill>
                          <a:latin typeface="Arial" panose="020B0604020202020204"/>
                          <a:ea typeface="Arial" panose="020B0604020202020204"/>
                          <a:cs typeface="Arial" panose="020B0604020202020204"/>
                        </a:rPr>
                        <a:t>supply</a:t>
                      </a:r>
                      <a:r>
                        <a:rPr sz="800" kern="0" spc="60" dirty="0">
                          <a:solidFill>
                            <a:srgbClr val="231F20">
                              <a:alpha val="100000"/>
                            </a:srgbClr>
                          </a:solidFill>
                          <a:latin typeface="Arial" panose="020B0604020202020204"/>
                          <a:ea typeface="Arial" panose="020B0604020202020204"/>
                          <a:cs typeface="Arial" panose="020B0604020202020204"/>
                        </a:rPr>
                        <a:t> </a:t>
                      </a:r>
                      <a:r>
                        <a:rPr sz="800" kern="0" spc="40" dirty="0">
                          <a:solidFill>
                            <a:srgbClr val="231F20">
                              <a:alpha val="100000"/>
                            </a:srgbClr>
                          </a:solidFill>
                          <a:latin typeface="Arial" panose="020B0604020202020204"/>
                          <a:ea typeface="Arial" panose="020B0604020202020204"/>
                          <a:cs typeface="Arial" panose="020B0604020202020204"/>
                        </a:rPr>
                        <a:t>cu</a:t>
                      </a:r>
                      <a:r>
                        <a:rPr sz="800" kern="0" spc="30" dirty="0">
                          <a:solidFill>
                            <a:srgbClr val="231F20">
                              <a:alpha val="100000"/>
                            </a:srgbClr>
                          </a:solidFill>
                          <a:latin typeface="Arial" panose="020B0604020202020204"/>
                          <a:ea typeface="Arial" panose="020B0604020202020204"/>
                          <a:cs typeface="Arial" panose="020B0604020202020204"/>
                        </a:rPr>
                        <a:t>rrent</a:t>
                      </a:r>
                      <a:endParaRPr sz="800" dirty="0">
                        <a:latin typeface="Arial" panose="020B0604020202020204"/>
                        <a:ea typeface="Arial" panose="020B0604020202020204"/>
                        <a:cs typeface="Arial" panose="020B0604020202020204"/>
                      </a:endParaRPr>
                    </a:p>
                    <a:p>
                      <a:pPr marL="174625" algn="l" rtl="0" eaLnBrk="0">
                        <a:lnSpc>
                          <a:spcPct val="88000"/>
                        </a:lnSpc>
                        <a:spcBef>
                          <a:spcPts val="415"/>
                        </a:spcBef>
                      </a:pPr>
                      <a:r>
                        <a:rPr sz="800" kern="0" spc="40" dirty="0">
                          <a:solidFill>
                            <a:srgbClr val="231F20">
                              <a:alpha val="100000"/>
                            </a:srgbClr>
                          </a:solidFill>
                          <a:latin typeface="Arial" panose="020B0604020202020204"/>
                          <a:ea typeface="Arial" panose="020B0604020202020204"/>
                          <a:cs typeface="Arial" panose="020B0604020202020204"/>
                        </a:rPr>
                        <a:t>RJ45</a:t>
                      </a:r>
                      <a:r>
                        <a:rPr sz="800" kern="0" spc="40" dirty="0">
                          <a:solidFill>
                            <a:srgbClr val="231F20">
                              <a:alpha val="100000"/>
                            </a:srgbClr>
                          </a:solidFill>
                          <a:latin typeface="微软雅黑" panose="020B0503020204020204" charset="-122"/>
                          <a:ea typeface="微软雅黑" panose="020B0503020204020204" charset="-122"/>
                          <a:cs typeface="微软雅黑" panose="020B0503020204020204" charset="-122"/>
                        </a:rPr>
                        <a:t>：</a:t>
                      </a:r>
                      <a:r>
                        <a:rPr sz="800" kern="0" spc="-90" dirty="0">
                          <a:solidFill>
                            <a:srgbClr val="231F20">
                              <a:alpha val="100000"/>
                            </a:srgbClr>
                          </a:solidFill>
                          <a:latin typeface="微软雅黑" panose="020B0503020204020204" charset="-122"/>
                          <a:ea typeface="微软雅黑" panose="020B0503020204020204" charset="-122"/>
                          <a:cs typeface="微软雅黑" panose="020B0503020204020204" charset="-122"/>
                        </a:rPr>
                        <a:t> </a:t>
                      </a:r>
                      <a:r>
                        <a:rPr sz="800" kern="0" spc="40" dirty="0">
                          <a:solidFill>
                            <a:srgbClr val="231F20">
                              <a:alpha val="100000"/>
                            </a:srgbClr>
                          </a:solidFill>
                          <a:latin typeface="Arial" panose="020B0604020202020204"/>
                          <a:ea typeface="Arial" panose="020B0604020202020204"/>
                          <a:cs typeface="Arial" panose="020B0604020202020204"/>
                        </a:rPr>
                        <a:t>Remote control and</a:t>
                      </a:r>
                      <a:r>
                        <a:rPr sz="800" kern="0" spc="80" dirty="0">
                          <a:solidFill>
                            <a:srgbClr val="231F20">
                              <a:alpha val="100000"/>
                            </a:srgbClr>
                          </a:solidFill>
                          <a:latin typeface="Arial" panose="020B0604020202020204"/>
                          <a:ea typeface="Arial" panose="020B0604020202020204"/>
                          <a:cs typeface="Arial" panose="020B0604020202020204"/>
                        </a:rPr>
                        <a:t> </a:t>
                      </a:r>
                      <a:r>
                        <a:rPr sz="800" kern="0" spc="40" dirty="0">
                          <a:solidFill>
                            <a:srgbClr val="231F20">
                              <a:alpha val="100000"/>
                            </a:srgbClr>
                          </a:solidFill>
                          <a:latin typeface="Arial" panose="020B0604020202020204"/>
                          <a:ea typeface="Arial" panose="020B0604020202020204"/>
                          <a:cs typeface="Arial" panose="020B0604020202020204"/>
                        </a:rPr>
                        <a:t>monitoring can be</a:t>
                      </a:r>
                      <a:r>
                        <a:rPr sz="800" kern="0" spc="80" dirty="0">
                          <a:solidFill>
                            <a:srgbClr val="231F20">
                              <a:alpha val="100000"/>
                            </a:srgbClr>
                          </a:solidFill>
                          <a:latin typeface="Arial" panose="020B0604020202020204"/>
                          <a:ea typeface="Arial" panose="020B0604020202020204"/>
                          <a:cs typeface="Arial" panose="020B0604020202020204"/>
                        </a:rPr>
                        <a:t> </a:t>
                      </a:r>
                      <a:r>
                        <a:rPr sz="800" kern="0" spc="40" dirty="0">
                          <a:solidFill>
                            <a:srgbClr val="231F20">
                              <a:alpha val="100000"/>
                            </a:srgbClr>
                          </a:solidFill>
                          <a:latin typeface="Arial" panose="020B0604020202020204"/>
                          <a:ea typeface="Arial" panose="020B0604020202020204"/>
                          <a:cs typeface="Arial" panose="020B0604020202020204"/>
                        </a:rPr>
                        <a:t>realized thro</a:t>
                      </a:r>
                      <a:r>
                        <a:rPr sz="800" kern="0" spc="30" dirty="0">
                          <a:solidFill>
                            <a:srgbClr val="231F20">
                              <a:alpha val="100000"/>
                            </a:srgbClr>
                          </a:solidFill>
                          <a:latin typeface="Arial" panose="020B0604020202020204"/>
                          <a:ea typeface="Arial" panose="020B0604020202020204"/>
                          <a:cs typeface="Arial" panose="020B0604020202020204"/>
                        </a:rPr>
                        <a:t>ugh</a:t>
                      </a:r>
                      <a:r>
                        <a:rPr sz="800" kern="0" spc="100" dirty="0">
                          <a:solidFill>
                            <a:srgbClr val="231F20">
                              <a:alpha val="100000"/>
                            </a:srgbClr>
                          </a:solidFill>
                          <a:latin typeface="Arial" panose="020B0604020202020204"/>
                          <a:ea typeface="Arial" panose="020B0604020202020204"/>
                          <a:cs typeface="Arial" panose="020B0604020202020204"/>
                        </a:rPr>
                        <a:t> </a:t>
                      </a:r>
                      <a:r>
                        <a:rPr sz="800" kern="0" spc="30" dirty="0">
                          <a:solidFill>
                            <a:srgbClr val="231F20">
                              <a:alpha val="100000"/>
                            </a:srgbClr>
                          </a:solidFill>
                          <a:latin typeface="Arial" panose="020B0604020202020204"/>
                          <a:ea typeface="Arial" panose="020B0604020202020204"/>
                          <a:cs typeface="Arial" panose="020B0604020202020204"/>
                        </a:rPr>
                        <a:t>LAN</a:t>
                      </a:r>
                      <a:endParaRPr sz="800" dirty="0">
                        <a:latin typeface="Arial" panose="020B0604020202020204"/>
                        <a:ea typeface="Arial" panose="020B0604020202020204"/>
                        <a:cs typeface="Arial" panose="020B0604020202020204"/>
                      </a:endParaRPr>
                    </a:p>
                    <a:p>
                      <a:pPr marL="870585" algn="l" rtl="0" eaLnBrk="0">
                        <a:lnSpc>
                          <a:spcPct val="88000"/>
                        </a:lnSpc>
                        <a:spcBef>
                          <a:spcPts val="380"/>
                        </a:spcBef>
                      </a:pPr>
                      <a:r>
                        <a:rPr sz="800" kern="0" spc="40" dirty="0">
                          <a:solidFill>
                            <a:srgbClr val="231F20">
                              <a:alpha val="100000"/>
                            </a:srgbClr>
                          </a:solidFill>
                          <a:latin typeface="Arial" panose="020B0604020202020204"/>
                          <a:ea typeface="Arial" panose="020B0604020202020204"/>
                          <a:cs typeface="Arial" panose="020B0604020202020204"/>
                        </a:rPr>
                        <a:t>Built-in cooling system, force</a:t>
                      </a:r>
                      <a:r>
                        <a:rPr sz="800" kern="0" spc="30" dirty="0">
                          <a:solidFill>
                            <a:srgbClr val="231F20">
                              <a:alpha val="100000"/>
                            </a:srgbClr>
                          </a:solidFill>
                          <a:latin typeface="Arial" panose="020B0604020202020204"/>
                          <a:ea typeface="Arial" panose="020B0604020202020204"/>
                          <a:cs typeface="Arial" panose="020B0604020202020204"/>
                        </a:rPr>
                        <a:t>d air</a:t>
                      </a:r>
                      <a:r>
                        <a:rPr sz="800" kern="0" spc="50" dirty="0">
                          <a:solidFill>
                            <a:srgbClr val="231F20">
                              <a:alpha val="100000"/>
                            </a:srgbClr>
                          </a:solidFill>
                          <a:latin typeface="Arial" panose="020B0604020202020204"/>
                          <a:ea typeface="Arial" panose="020B0604020202020204"/>
                          <a:cs typeface="Arial" panose="020B0604020202020204"/>
                        </a:rPr>
                        <a:t> </a:t>
                      </a:r>
                      <a:r>
                        <a:rPr sz="800" kern="0" spc="30" dirty="0">
                          <a:solidFill>
                            <a:srgbClr val="231F20">
                              <a:alpha val="100000"/>
                            </a:srgbClr>
                          </a:solidFill>
                          <a:latin typeface="Arial" panose="020B0604020202020204"/>
                          <a:ea typeface="Arial" panose="020B0604020202020204"/>
                          <a:cs typeface="Arial" panose="020B0604020202020204"/>
                        </a:rPr>
                        <a:t>cooling</a:t>
                      </a:r>
                      <a:endParaRPr sz="800" dirty="0">
                        <a:latin typeface="Arial" panose="020B0604020202020204"/>
                        <a:ea typeface="Arial" panose="020B0604020202020204"/>
                        <a:cs typeface="Arial" panose="020B0604020202020204"/>
                      </a:endParaRPr>
                    </a:p>
                    <a:p>
                      <a:pPr marL="1826260" algn="l" rtl="0" eaLnBrk="0">
                        <a:lnSpc>
                          <a:spcPts val="1225"/>
                        </a:lnSpc>
                        <a:spcBef>
                          <a:spcPts val="215"/>
                        </a:spcBef>
                      </a:pPr>
                      <a:r>
                        <a:rPr sz="800" kern="0" spc="30" dirty="0">
                          <a:solidFill>
                            <a:srgbClr val="231F20">
                              <a:alpha val="100000"/>
                            </a:srgbClr>
                          </a:solidFill>
                          <a:latin typeface="Arial" panose="020B0604020202020204"/>
                          <a:ea typeface="Arial" panose="020B0604020202020204"/>
                          <a:cs typeface="Arial" panose="020B0604020202020204"/>
                        </a:rPr>
                        <a:t>≤40</a:t>
                      </a:r>
                      <a:endParaRPr sz="800" dirty="0">
                        <a:latin typeface="Arial" panose="020B0604020202020204"/>
                        <a:ea typeface="Arial" panose="020B0604020202020204"/>
                        <a:cs typeface="Arial" panose="020B0604020202020204"/>
                      </a:endParaRPr>
                    </a:p>
                    <a:p>
                      <a:pPr algn="l" rtl="0" eaLnBrk="0">
                        <a:lnSpc>
                          <a:spcPct val="130000"/>
                        </a:lnSpc>
                      </a:pPr>
                      <a:endParaRPr sz="200" dirty="0">
                        <a:latin typeface="Arial" panose="020B0604020202020204"/>
                        <a:ea typeface="Arial" panose="020B0604020202020204"/>
                        <a:cs typeface="Arial" panose="020B0604020202020204"/>
                      </a:endParaRPr>
                    </a:p>
                    <a:p>
                      <a:pPr marL="1337945" algn="l" rtl="0" eaLnBrk="0">
                        <a:lnSpc>
                          <a:spcPct val="88000"/>
                        </a:lnSpc>
                        <a:spcBef>
                          <a:spcPts val="0"/>
                        </a:spcBef>
                      </a:pPr>
                      <a:r>
                        <a:rPr sz="800" kern="0" spc="40" dirty="0">
                          <a:solidFill>
                            <a:srgbClr val="231F20">
                              <a:alpha val="100000"/>
                            </a:srgbClr>
                          </a:solidFill>
                          <a:latin typeface="Arial" panose="020B0604020202020204"/>
                          <a:ea typeface="Arial" panose="020B0604020202020204"/>
                          <a:cs typeface="Arial" panose="020B0604020202020204"/>
                        </a:rPr>
                        <a:t>Three-in-one air switch</a:t>
                      </a:r>
                      <a:endParaRPr sz="800" dirty="0">
                        <a:latin typeface="Arial" panose="020B0604020202020204"/>
                        <a:ea typeface="Arial" panose="020B0604020202020204"/>
                        <a:cs typeface="Arial" panose="020B0604020202020204"/>
                      </a:endParaRPr>
                    </a:p>
                  </a:txBody>
                  <a:tcPr marL="0" marR="0" marT="0" marB="0" vert="horz">
                    <a:lnL w="6350" cap="flat" cmpd="sng" algn="ctr">
                      <a:solidFill>
                        <a:srgbClr val="21294D"/>
                      </a:solidFill>
                      <a:prstDash val="solid"/>
                      <a:round/>
                      <a:headEnd type="none" w="med" len="med"/>
                      <a:tailEnd type="none" w="med" len="med"/>
                    </a:lnL>
                    <a:lnR w="9525" cap="flat" cmpd="sng" algn="ctr">
                      <a:solidFill>
                        <a:srgbClr val="21294D"/>
                      </a:solidFill>
                      <a:prstDash val="solid"/>
                      <a:round/>
                      <a:headEnd type="none" w="med" len="med"/>
                      <a:tailEnd type="none" w="med" len="med"/>
                    </a:lnR>
                    <a:lnT>
                      <a:noFill/>
                    </a:lnT>
                    <a:lnB>
                      <a:noFill/>
                    </a:lnB>
                  </a:tcPr>
                </a:tc>
                <a:tc>
                  <a:txBody>
                    <a:bodyPr/>
                    <a:p>
                      <a:pPr algn="l" rtl="0" eaLnBrk="0">
                        <a:lnSpc>
                          <a:spcPct val="59000"/>
                        </a:lnSpc>
                      </a:pPr>
                      <a:endParaRPr sz="100" dirty="0">
                        <a:latin typeface="Arial" panose="020B0604020202020204"/>
                        <a:ea typeface="Arial" panose="020B0604020202020204"/>
                        <a:cs typeface="Arial" panose="020B0604020202020204"/>
                      </a:endParaRPr>
                    </a:p>
                    <a:p>
                      <a:pPr algn="r" rtl="0" eaLnBrk="0">
                        <a:lnSpc>
                          <a:spcPct val="76000"/>
                        </a:lnSpc>
                      </a:pPr>
                      <a:r>
                        <a:rPr sz="800" kern="0" spc="30" dirty="0">
                          <a:solidFill>
                            <a:srgbClr val="FFFFFF">
                              <a:alpha val="100000"/>
                            </a:srgbClr>
                          </a:solidFill>
                          <a:latin typeface="Arial" panose="020B0604020202020204"/>
                          <a:ea typeface="Arial" panose="020B0604020202020204"/>
                          <a:cs typeface="Arial" panose="020B0604020202020204"/>
                        </a:rPr>
                        <a:t>UNIT</a:t>
                      </a:r>
                      <a:endParaRPr sz="800" dirty="0">
                        <a:latin typeface="Arial" panose="020B0604020202020204"/>
                        <a:ea typeface="Arial" panose="020B0604020202020204"/>
                        <a:cs typeface="Arial" panose="020B0604020202020204"/>
                      </a:endParaRPr>
                    </a:p>
                    <a:p>
                      <a:pPr marL="280035" algn="l" rtl="0" eaLnBrk="0">
                        <a:lnSpc>
                          <a:spcPts val="970"/>
                        </a:lnSpc>
                        <a:spcBef>
                          <a:spcPts val="730"/>
                        </a:spcBef>
                      </a:pPr>
                      <a:r>
                        <a:rPr sz="800" kern="0" spc="40" dirty="0">
                          <a:solidFill>
                            <a:srgbClr val="231F20">
                              <a:alpha val="100000"/>
                            </a:srgbClr>
                          </a:solidFill>
                          <a:latin typeface="HarmonyOS Sans SC" panose="00000500000000000000" charset="-122"/>
                          <a:ea typeface="HarmonyOS Sans SC" panose="00000500000000000000" charset="-122"/>
                          <a:cs typeface="HarmonyOS Sans SC" panose="00000500000000000000" charset="-122"/>
                        </a:rPr>
                        <a:t>mm</a:t>
                      </a:r>
                      <a:endParaRPr sz="800" dirty="0">
                        <a:latin typeface="HarmonyOS Sans SC" panose="00000500000000000000" charset="-122"/>
                        <a:ea typeface="HarmonyOS Sans SC" panose="00000500000000000000" charset="-122"/>
                        <a:cs typeface="HarmonyOS Sans SC" panose="00000500000000000000" charset="-122"/>
                      </a:endParaRPr>
                    </a:p>
                    <a:p>
                      <a:pPr marL="313690" algn="l" rtl="0" eaLnBrk="0">
                        <a:lnSpc>
                          <a:spcPts val="360"/>
                        </a:lnSpc>
                        <a:spcBef>
                          <a:spcPts val="670"/>
                        </a:spcBef>
                      </a:pPr>
                      <a:r>
                        <a:rPr sz="800" kern="0" spc="10" dirty="0">
                          <a:solidFill>
                            <a:srgbClr val="231F20">
                              <a:alpha val="100000"/>
                            </a:srgbClr>
                          </a:solidFill>
                          <a:latin typeface="HarmonyOS Sans SC" panose="00000500000000000000" charset="-122"/>
                          <a:ea typeface="HarmonyOS Sans SC" panose="00000500000000000000" charset="-122"/>
                          <a:cs typeface="HarmonyOS Sans SC" panose="00000500000000000000" charset="-122"/>
                        </a:rPr>
                        <a:t>--</a:t>
                      </a:r>
                      <a:endParaRPr sz="800" dirty="0">
                        <a:latin typeface="HarmonyOS Sans SC" panose="00000500000000000000" charset="-122"/>
                        <a:ea typeface="HarmonyOS Sans SC" panose="00000500000000000000" charset="-122"/>
                        <a:cs typeface="HarmonyOS Sans SC" panose="00000500000000000000" charset="-122"/>
                      </a:endParaRPr>
                    </a:p>
                    <a:p>
                      <a:pPr marL="313690" algn="l" rtl="0" eaLnBrk="0">
                        <a:lnSpc>
                          <a:spcPts val="360"/>
                        </a:lnSpc>
                        <a:spcBef>
                          <a:spcPts val="1355"/>
                        </a:spcBef>
                      </a:pPr>
                      <a:r>
                        <a:rPr sz="800" kern="0" spc="10" dirty="0">
                          <a:solidFill>
                            <a:srgbClr val="231F20">
                              <a:alpha val="100000"/>
                            </a:srgbClr>
                          </a:solidFill>
                          <a:latin typeface="HarmonyOS Sans SC" panose="00000500000000000000" charset="-122"/>
                          <a:ea typeface="HarmonyOS Sans SC" panose="00000500000000000000" charset="-122"/>
                          <a:cs typeface="HarmonyOS Sans SC" panose="00000500000000000000" charset="-122"/>
                        </a:rPr>
                        <a:t>--</a:t>
                      </a:r>
                      <a:endParaRPr sz="800" dirty="0">
                        <a:latin typeface="HarmonyOS Sans SC" panose="00000500000000000000" charset="-122"/>
                        <a:ea typeface="HarmonyOS Sans SC" panose="00000500000000000000" charset="-122"/>
                        <a:cs typeface="HarmonyOS Sans SC" panose="00000500000000000000" charset="-122"/>
                      </a:endParaRPr>
                    </a:p>
                    <a:p>
                      <a:pPr algn="l" rtl="0" eaLnBrk="0">
                        <a:lnSpc>
                          <a:spcPct val="105000"/>
                        </a:lnSpc>
                      </a:pPr>
                      <a:endParaRPr sz="1000" dirty="0">
                        <a:latin typeface="Arial" panose="020B0604020202020204"/>
                        <a:ea typeface="Arial" panose="020B0604020202020204"/>
                        <a:cs typeface="Arial" panose="020B0604020202020204"/>
                      </a:endParaRPr>
                    </a:p>
                    <a:p>
                      <a:pPr algn="l" rtl="0" eaLnBrk="0">
                        <a:lnSpc>
                          <a:spcPct val="105000"/>
                        </a:lnSpc>
                      </a:pPr>
                      <a:endParaRPr sz="1000" dirty="0">
                        <a:latin typeface="Arial" panose="020B0604020202020204"/>
                        <a:ea typeface="Arial" panose="020B0604020202020204"/>
                        <a:cs typeface="Arial" panose="020B0604020202020204"/>
                      </a:endParaRPr>
                    </a:p>
                    <a:p>
                      <a:pPr marL="320675" algn="l" rtl="0" eaLnBrk="0">
                        <a:lnSpc>
                          <a:spcPts val="360"/>
                        </a:lnSpc>
                        <a:spcBef>
                          <a:spcPts val="245"/>
                        </a:spcBef>
                      </a:pPr>
                      <a:r>
                        <a:rPr sz="800" kern="0" spc="10" dirty="0">
                          <a:solidFill>
                            <a:srgbClr val="231F20">
                              <a:alpha val="100000"/>
                            </a:srgbClr>
                          </a:solidFill>
                          <a:latin typeface="HarmonyOS Sans SC" panose="00000500000000000000" charset="-122"/>
                          <a:ea typeface="HarmonyOS Sans SC" panose="00000500000000000000" charset="-122"/>
                          <a:cs typeface="HarmonyOS Sans SC" panose="00000500000000000000" charset="-122"/>
                        </a:rPr>
                        <a:t>--</a:t>
                      </a:r>
                      <a:endParaRPr sz="800" dirty="0">
                        <a:latin typeface="HarmonyOS Sans SC" panose="00000500000000000000" charset="-122"/>
                        <a:ea typeface="HarmonyOS Sans SC" panose="00000500000000000000" charset="-122"/>
                        <a:cs typeface="HarmonyOS Sans SC" panose="00000500000000000000" charset="-122"/>
                      </a:endParaRPr>
                    </a:p>
                    <a:p>
                      <a:pPr algn="l" rtl="0" eaLnBrk="0">
                        <a:lnSpc>
                          <a:spcPct val="110000"/>
                        </a:lnSpc>
                      </a:pPr>
                      <a:endParaRPr sz="400" dirty="0">
                        <a:latin typeface="Arial" panose="020B0604020202020204"/>
                        <a:ea typeface="Arial" panose="020B0604020202020204"/>
                        <a:cs typeface="Arial" panose="020B0604020202020204"/>
                      </a:endParaRPr>
                    </a:p>
                    <a:p>
                      <a:pPr marL="322580" algn="l" rtl="0" eaLnBrk="0">
                        <a:lnSpc>
                          <a:spcPts val="970"/>
                        </a:lnSpc>
                        <a:spcBef>
                          <a:spcPts val="0"/>
                        </a:spcBef>
                      </a:pPr>
                      <a:r>
                        <a:rPr sz="800" kern="0" spc="0" dirty="0">
                          <a:solidFill>
                            <a:srgbClr val="231F20">
                              <a:alpha val="100000"/>
                            </a:srgbClr>
                          </a:solidFill>
                          <a:latin typeface="HarmonyOS Sans SC" panose="00000500000000000000" charset="-122"/>
                          <a:ea typeface="HarmonyOS Sans SC" panose="00000500000000000000" charset="-122"/>
                          <a:cs typeface="HarmonyOS Sans SC" panose="00000500000000000000" charset="-122"/>
                        </a:rPr>
                        <a:t>kg</a:t>
                      </a:r>
                      <a:endParaRPr sz="800" dirty="0">
                        <a:latin typeface="HarmonyOS Sans SC" panose="00000500000000000000" charset="-122"/>
                        <a:ea typeface="HarmonyOS Sans SC" panose="00000500000000000000" charset="-122"/>
                        <a:cs typeface="HarmonyOS Sans SC" panose="00000500000000000000" charset="-122"/>
                      </a:endParaRPr>
                    </a:p>
                  </a:txBody>
                  <a:tcPr marL="0" marR="0" marT="0" marB="0" vert="horz">
                    <a:lnL w="9525" cap="flat" cmpd="sng" algn="ctr">
                      <a:solidFill>
                        <a:srgbClr val="21294D"/>
                      </a:solidFill>
                      <a:prstDash val="solid"/>
                      <a:round/>
                      <a:headEnd type="none" w="med" len="med"/>
                      <a:tailEnd type="none" w="med" len="med"/>
                    </a:lnL>
                    <a:lnR>
                      <a:noFill/>
                    </a:lnR>
                    <a:lnT>
                      <a:noFill/>
                    </a:lnT>
                    <a:lnB>
                      <a:noFill/>
                    </a:lnB>
                  </a:tcPr>
                </a:tc>
              </a:tr>
            </a:tbl>
          </a:graphicData>
        </a:graphic>
      </p:graphicFrame>
      <p:graphicFrame>
        <p:nvGraphicFramePr>
          <p:cNvPr id="702" name="table 702"/>
          <p:cNvGraphicFramePr>
            <a:graphicFrameLocks noGrp="1"/>
          </p:cNvGraphicFramePr>
          <p:nvPr/>
        </p:nvGraphicFramePr>
        <p:xfrm>
          <a:off x="2542726" y="8387620"/>
          <a:ext cx="3423920" cy="812800"/>
        </p:xfrm>
        <a:graphic>
          <a:graphicData uri="http://schemas.openxmlformats.org/drawingml/2006/table">
            <a:tbl>
              <a:tblPr/>
              <a:tblGrid>
                <a:gridCol w="2264410"/>
                <a:gridCol w="1159510"/>
              </a:tblGrid>
              <a:tr h="812800">
                <a:tc>
                  <a:txBody>
                    <a:bodyPr/>
                    <a:p>
                      <a:pPr algn="l" rtl="0" eaLnBrk="0">
                        <a:lnSpc>
                          <a:spcPct val="6000"/>
                        </a:lnSpc>
                      </a:pPr>
                      <a:endParaRPr sz="100" dirty="0">
                        <a:latin typeface="Arial" panose="020B0604020202020204"/>
                        <a:ea typeface="Arial" panose="020B0604020202020204"/>
                        <a:cs typeface="Arial" panose="020B0604020202020204"/>
                      </a:endParaRPr>
                    </a:p>
                    <a:p>
                      <a:pPr marL="780415" algn="l" rtl="0" eaLnBrk="0">
                        <a:lnSpc>
                          <a:spcPct val="75000"/>
                        </a:lnSpc>
                      </a:pPr>
                      <a:r>
                        <a:rPr sz="800" kern="0" spc="30" dirty="0">
                          <a:solidFill>
                            <a:srgbClr val="FFFFFF">
                              <a:alpha val="100000"/>
                            </a:srgbClr>
                          </a:solidFill>
                          <a:latin typeface="Arial" panose="020B0604020202020204"/>
                          <a:ea typeface="Arial" panose="020B0604020202020204"/>
                          <a:cs typeface="Arial" panose="020B0604020202020204"/>
                        </a:rPr>
                        <a:t>MIN</a:t>
                      </a:r>
                      <a:endParaRPr sz="800" dirty="0">
                        <a:latin typeface="Arial" panose="020B0604020202020204"/>
                        <a:ea typeface="Arial" panose="020B0604020202020204"/>
                        <a:cs typeface="Arial" panose="020B0604020202020204"/>
                      </a:endParaRPr>
                    </a:p>
                    <a:p>
                      <a:pPr marL="783590" algn="l" rtl="0" eaLnBrk="0">
                        <a:lnSpc>
                          <a:spcPct val="88000"/>
                        </a:lnSpc>
                        <a:spcBef>
                          <a:spcPts val="615"/>
                        </a:spcBef>
                      </a:pPr>
                      <a:r>
                        <a:rPr sz="800" kern="0" spc="30" dirty="0">
                          <a:solidFill>
                            <a:srgbClr val="231F20">
                              <a:alpha val="100000"/>
                            </a:srgbClr>
                          </a:solidFill>
                          <a:latin typeface="Arial" panose="020B0604020202020204"/>
                          <a:ea typeface="Arial" panose="020B0604020202020204"/>
                          <a:cs typeface="Arial" panose="020B0604020202020204"/>
                        </a:rPr>
                        <a:t>-25</a:t>
                      </a:r>
                      <a:endParaRPr sz="800" dirty="0">
                        <a:latin typeface="Arial" panose="020B0604020202020204"/>
                        <a:ea typeface="Arial" panose="020B0604020202020204"/>
                        <a:cs typeface="Arial" panose="020B0604020202020204"/>
                      </a:endParaRPr>
                    </a:p>
                    <a:p>
                      <a:pPr algn="l" rtl="0" eaLnBrk="0">
                        <a:lnSpc>
                          <a:spcPct val="166000"/>
                        </a:lnSpc>
                      </a:pPr>
                      <a:endParaRPr sz="1000" dirty="0">
                        <a:latin typeface="Arial" panose="020B0604020202020204"/>
                        <a:ea typeface="Arial" panose="020B0604020202020204"/>
                        <a:cs typeface="Arial" panose="020B0604020202020204"/>
                      </a:endParaRPr>
                    </a:p>
                    <a:p>
                      <a:pPr marL="1783715" algn="l" rtl="0" eaLnBrk="0">
                        <a:lnSpc>
                          <a:spcPct val="88000"/>
                        </a:lnSpc>
                        <a:spcBef>
                          <a:spcPts val="250"/>
                        </a:spcBef>
                      </a:pPr>
                      <a:r>
                        <a:rPr sz="800" kern="0" spc="30" dirty="0">
                          <a:solidFill>
                            <a:srgbClr val="231F20">
                              <a:alpha val="100000"/>
                            </a:srgbClr>
                          </a:solidFill>
                          <a:latin typeface="Arial" panose="020B0604020202020204"/>
                          <a:ea typeface="Arial" panose="020B0604020202020204"/>
                          <a:cs typeface="Arial" panose="020B0604020202020204"/>
                        </a:rPr>
                        <a:t>+80</a:t>
                      </a:r>
                      <a:endParaRPr sz="800" dirty="0">
                        <a:latin typeface="Arial" panose="020B0604020202020204"/>
                        <a:ea typeface="Arial" panose="020B0604020202020204"/>
                        <a:cs typeface="Arial" panose="020B0604020202020204"/>
                      </a:endParaRPr>
                    </a:p>
                    <a:p>
                      <a:pPr algn="l" rtl="0" eaLnBrk="0">
                        <a:lnSpc>
                          <a:spcPct val="115000"/>
                        </a:lnSpc>
                      </a:pPr>
                      <a:endParaRPr sz="200" dirty="0">
                        <a:latin typeface="Arial" panose="020B0604020202020204"/>
                        <a:ea typeface="Arial" panose="020B0604020202020204"/>
                        <a:cs typeface="Arial" panose="020B0604020202020204"/>
                      </a:endParaRPr>
                    </a:p>
                    <a:p>
                      <a:pPr algn="l" rtl="0" eaLnBrk="0">
                        <a:lnSpc>
                          <a:spcPct val="83000"/>
                        </a:lnSpc>
                        <a:spcBef>
                          <a:spcPts val="0"/>
                        </a:spcBef>
                      </a:pPr>
                      <a:r>
                        <a:rPr sz="800" kern="0" spc="40" dirty="0">
                          <a:solidFill>
                            <a:srgbClr val="231F20">
                              <a:alpha val="100000"/>
                            </a:srgbClr>
                          </a:solidFill>
                          <a:latin typeface="Arial" panose="020B0604020202020204"/>
                          <a:ea typeface="Arial" panose="020B0604020202020204"/>
                          <a:cs typeface="Arial" panose="020B0604020202020204"/>
                        </a:rPr>
                        <a:t>With over temperature protection,</a:t>
                      </a:r>
                      <a:r>
                        <a:rPr sz="800" kern="0" spc="80" dirty="0">
                          <a:solidFill>
                            <a:srgbClr val="231F20">
                              <a:alpha val="100000"/>
                            </a:srgbClr>
                          </a:solidFill>
                          <a:latin typeface="Arial" panose="020B0604020202020204"/>
                          <a:ea typeface="Arial" panose="020B0604020202020204"/>
                          <a:cs typeface="Arial" panose="020B0604020202020204"/>
                        </a:rPr>
                        <a:t> </a:t>
                      </a:r>
                      <a:r>
                        <a:rPr sz="800" kern="0" spc="40" dirty="0">
                          <a:solidFill>
                            <a:srgbClr val="231F20">
                              <a:alpha val="100000"/>
                            </a:srgbClr>
                          </a:solidFill>
                          <a:latin typeface="Arial" panose="020B0604020202020204"/>
                          <a:ea typeface="Arial" panose="020B0604020202020204"/>
                          <a:cs typeface="Arial" panose="020B0604020202020204"/>
                        </a:rPr>
                        <a:t>input over</a:t>
                      </a:r>
                      <a:endParaRPr sz="800" dirty="0">
                        <a:latin typeface="Arial" panose="020B0604020202020204"/>
                        <a:ea typeface="Arial" panose="020B0604020202020204"/>
                        <a:cs typeface="Arial" panose="020B0604020202020204"/>
                      </a:endParaRPr>
                    </a:p>
                  </a:txBody>
                  <a:tcPr marL="0" marR="0" marT="0" marB="0" vert="horz">
                    <a:lnL>
                      <a:noFill/>
                    </a:lnL>
                    <a:lnR>
                      <a:noFill/>
                    </a:lnR>
                    <a:lnT>
                      <a:noFill/>
                    </a:lnT>
                    <a:lnB>
                      <a:noFill/>
                    </a:lnB>
                  </a:tcPr>
                </a:tc>
                <a:tc>
                  <a:txBody>
                    <a:bodyPr/>
                    <a:p>
                      <a:pPr algn="l" rtl="0" eaLnBrk="0">
                        <a:lnSpc>
                          <a:spcPct val="77000"/>
                        </a:lnSpc>
                      </a:pPr>
                      <a:endParaRPr sz="100" dirty="0">
                        <a:latin typeface="Arial" panose="020B0604020202020204"/>
                        <a:ea typeface="Arial" panose="020B0604020202020204"/>
                        <a:cs typeface="Arial" panose="020B0604020202020204"/>
                      </a:endParaRPr>
                    </a:p>
                    <a:p>
                      <a:pPr marL="483870" algn="l" rtl="0" eaLnBrk="0">
                        <a:lnSpc>
                          <a:spcPct val="76000"/>
                        </a:lnSpc>
                      </a:pPr>
                      <a:r>
                        <a:rPr sz="800" kern="0" spc="40" dirty="0">
                          <a:solidFill>
                            <a:srgbClr val="FFFFFF">
                              <a:alpha val="100000"/>
                            </a:srgbClr>
                          </a:solidFill>
                          <a:latin typeface="Arial" panose="020B0604020202020204"/>
                          <a:ea typeface="Arial" panose="020B0604020202020204"/>
                          <a:cs typeface="Arial" panose="020B0604020202020204"/>
                        </a:rPr>
                        <a:t>MAX</a:t>
                      </a:r>
                      <a:endParaRPr sz="800" dirty="0">
                        <a:latin typeface="Arial" panose="020B0604020202020204"/>
                        <a:ea typeface="Arial" panose="020B0604020202020204"/>
                        <a:cs typeface="Arial" panose="020B0604020202020204"/>
                      </a:endParaRPr>
                    </a:p>
                    <a:p>
                      <a:pPr marL="491490" algn="l" rtl="0" eaLnBrk="0">
                        <a:lnSpc>
                          <a:spcPct val="88000"/>
                        </a:lnSpc>
                        <a:spcBef>
                          <a:spcPts val="520"/>
                        </a:spcBef>
                      </a:pPr>
                      <a:r>
                        <a:rPr sz="800" kern="0" spc="30" dirty="0">
                          <a:solidFill>
                            <a:srgbClr val="231F20">
                              <a:alpha val="100000"/>
                            </a:srgbClr>
                          </a:solidFill>
                          <a:latin typeface="Arial" panose="020B0604020202020204"/>
                          <a:ea typeface="Arial" panose="020B0604020202020204"/>
                          <a:cs typeface="Arial" panose="020B0604020202020204"/>
                        </a:rPr>
                        <a:t>+55</a:t>
                      </a:r>
                      <a:endParaRPr sz="800" dirty="0">
                        <a:latin typeface="Arial" panose="020B0604020202020204"/>
                        <a:ea typeface="Arial" panose="020B0604020202020204"/>
                        <a:cs typeface="Arial" panose="020B0604020202020204"/>
                      </a:endParaRPr>
                    </a:p>
                    <a:p>
                      <a:pPr marL="491490" algn="l" rtl="0" eaLnBrk="0">
                        <a:lnSpc>
                          <a:spcPts val="1475"/>
                        </a:lnSpc>
                      </a:pPr>
                      <a:r>
                        <a:rPr sz="800" kern="0" spc="30" dirty="0">
                          <a:solidFill>
                            <a:srgbClr val="231F20">
                              <a:alpha val="100000"/>
                            </a:srgbClr>
                          </a:solidFill>
                          <a:latin typeface="Arial" panose="020B0604020202020204"/>
                          <a:ea typeface="Arial" panose="020B0604020202020204"/>
                          <a:cs typeface="Arial" panose="020B0604020202020204"/>
                        </a:rPr>
                        <a:t>+55</a:t>
                      </a:r>
                      <a:endParaRPr sz="800" dirty="0">
                        <a:latin typeface="Arial" panose="020B0604020202020204"/>
                        <a:ea typeface="Arial" panose="020B0604020202020204"/>
                        <a:cs typeface="Arial" panose="020B0604020202020204"/>
                      </a:endParaRPr>
                    </a:p>
                    <a:p>
                      <a:pPr algn="l" rtl="0" eaLnBrk="0">
                        <a:lnSpc>
                          <a:spcPct val="137000"/>
                        </a:lnSpc>
                      </a:pPr>
                      <a:endParaRPr sz="1000" dirty="0">
                        <a:latin typeface="Arial" panose="020B0604020202020204"/>
                        <a:ea typeface="Arial" panose="020B0604020202020204"/>
                        <a:cs typeface="Arial" panose="020B0604020202020204"/>
                      </a:endParaRPr>
                    </a:p>
                    <a:p>
                      <a:pPr algn="l" rtl="0" eaLnBrk="0">
                        <a:lnSpc>
                          <a:spcPct val="102000"/>
                        </a:lnSpc>
                      </a:pPr>
                      <a:endParaRPr sz="200" dirty="0">
                        <a:latin typeface="Arial" panose="020B0604020202020204"/>
                        <a:ea typeface="Arial" panose="020B0604020202020204"/>
                        <a:cs typeface="Arial" panose="020B0604020202020204"/>
                      </a:endParaRPr>
                    </a:p>
                    <a:p>
                      <a:pPr algn="r" rtl="0" eaLnBrk="0">
                        <a:lnSpc>
                          <a:spcPct val="83000"/>
                        </a:lnSpc>
                        <a:spcBef>
                          <a:spcPts val="0"/>
                        </a:spcBef>
                      </a:pPr>
                      <a:r>
                        <a:rPr sz="800" kern="0" spc="40" dirty="0">
                          <a:solidFill>
                            <a:srgbClr val="231F20">
                              <a:alpha val="100000"/>
                            </a:srgbClr>
                          </a:solidFill>
                          <a:latin typeface="Arial" panose="020B0604020202020204"/>
                          <a:ea typeface="Arial" panose="020B0604020202020204"/>
                          <a:cs typeface="Arial" panose="020B0604020202020204"/>
                        </a:rPr>
                        <a:t>power protection,</a:t>
                      </a:r>
                      <a:r>
                        <a:rPr sz="800" kern="0" spc="50" dirty="0">
                          <a:solidFill>
                            <a:srgbClr val="231F20">
                              <a:alpha val="100000"/>
                            </a:srgbClr>
                          </a:solidFill>
                          <a:latin typeface="Arial" panose="020B0604020202020204"/>
                          <a:ea typeface="Arial" panose="020B0604020202020204"/>
                          <a:cs typeface="Arial" panose="020B0604020202020204"/>
                        </a:rPr>
                        <a:t> </a:t>
                      </a:r>
                      <a:r>
                        <a:rPr sz="800" kern="0" spc="30" dirty="0">
                          <a:solidFill>
                            <a:srgbClr val="231F20">
                              <a:alpha val="100000"/>
                            </a:srgbClr>
                          </a:solidFill>
                          <a:latin typeface="Arial" panose="020B0604020202020204"/>
                          <a:ea typeface="Arial" panose="020B0604020202020204"/>
                          <a:cs typeface="Arial" panose="020B0604020202020204"/>
                        </a:rPr>
                        <a:t>over</a:t>
                      </a:r>
                      <a:endParaRPr sz="800" dirty="0">
                        <a:latin typeface="Arial" panose="020B0604020202020204"/>
                        <a:ea typeface="Arial" panose="020B0604020202020204"/>
                        <a:cs typeface="Arial" panose="020B0604020202020204"/>
                      </a:endParaRPr>
                    </a:p>
                  </a:txBody>
                  <a:tcPr marL="0" marR="0" marT="0" marB="0" vert="horz">
                    <a:lnL>
                      <a:noFill/>
                    </a:lnL>
                    <a:lnR>
                      <a:noFill/>
                    </a:lnR>
                    <a:lnT>
                      <a:noFill/>
                    </a:lnT>
                    <a:lnB>
                      <a:noFill/>
                    </a:lnB>
                  </a:tcPr>
                </a:tc>
              </a:tr>
            </a:tbl>
          </a:graphicData>
        </a:graphic>
      </p:graphicFrame>
      <p:sp>
        <p:nvSpPr>
          <p:cNvPr id="704" name="textbox 704"/>
          <p:cNvSpPr/>
          <p:nvPr/>
        </p:nvSpPr>
        <p:spPr>
          <a:xfrm>
            <a:off x="2530140" y="9217831"/>
            <a:ext cx="3569334" cy="273050"/>
          </a:xfrm>
          <a:prstGeom prst="rect">
            <a:avLst/>
          </a:prstGeom>
          <a:noFill/>
          <a:ln w="0" cap="flat">
            <a:noFill/>
            <a:prstDash val="solid"/>
            <a:miter lim="0"/>
          </a:ln>
        </p:spPr>
        <p:txBody>
          <a:bodyPr vert="horz" wrap="square" lIns="0" tIns="0" rIns="0" bIns="0"/>
          <a:p>
            <a:pPr algn="l" rtl="0" eaLnBrk="0">
              <a:lnSpc>
                <a:spcPct val="11000"/>
              </a:lnSpc>
            </a:pPr>
            <a:endParaRPr sz="100" dirty="0">
              <a:latin typeface="Arial" panose="020B0604020202020204"/>
              <a:ea typeface="Arial" panose="020B0604020202020204"/>
              <a:cs typeface="Arial" panose="020B0604020202020204"/>
            </a:endParaRPr>
          </a:p>
          <a:p>
            <a:pPr marL="19050" indent="-6350" algn="l" rtl="0" eaLnBrk="0">
              <a:lnSpc>
                <a:spcPct val="106000"/>
              </a:lnSpc>
            </a:pPr>
            <a:r>
              <a:rPr sz="800" kern="0" spc="40" dirty="0">
                <a:solidFill>
                  <a:srgbClr val="231F20">
                    <a:alpha val="100000"/>
                  </a:srgbClr>
                </a:solidFill>
                <a:latin typeface="Arial" panose="020B0604020202020204"/>
                <a:ea typeface="Arial" panose="020B0604020202020204"/>
                <a:cs typeface="Arial" panose="020B0604020202020204"/>
              </a:rPr>
              <a:t>voltage protection, over current protection, output</a:t>
            </a:r>
            <a:r>
              <a:rPr sz="800" kern="0" spc="80" dirty="0">
                <a:solidFill>
                  <a:srgbClr val="231F20">
                    <a:alpha val="100000"/>
                  </a:srgbClr>
                </a:solidFill>
                <a:latin typeface="Arial" panose="020B0604020202020204"/>
                <a:ea typeface="Arial" panose="020B0604020202020204"/>
                <a:cs typeface="Arial" panose="020B0604020202020204"/>
              </a:rPr>
              <a:t> </a:t>
            </a:r>
            <a:r>
              <a:rPr sz="800" kern="0" spc="40" dirty="0">
                <a:solidFill>
                  <a:srgbClr val="231F20">
                    <a:alpha val="100000"/>
                  </a:srgbClr>
                </a:solidFill>
                <a:latin typeface="Arial" panose="020B0604020202020204"/>
                <a:ea typeface="Arial" panose="020B0604020202020204"/>
                <a:cs typeface="Arial" panose="020B0604020202020204"/>
              </a:rPr>
              <a:t>mismatch</a:t>
            </a:r>
            <a:r>
              <a:rPr sz="800" kern="0" spc="80" dirty="0">
                <a:solidFill>
                  <a:srgbClr val="231F20">
                    <a:alpha val="100000"/>
                  </a:srgbClr>
                </a:solidFill>
                <a:latin typeface="Arial" panose="020B0604020202020204"/>
                <a:ea typeface="Arial" panose="020B0604020202020204"/>
                <a:cs typeface="Arial" panose="020B0604020202020204"/>
              </a:rPr>
              <a:t> </a:t>
            </a:r>
            <a:r>
              <a:rPr sz="800" kern="0" spc="40" dirty="0">
                <a:solidFill>
                  <a:srgbClr val="231F20">
                    <a:alpha val="100000"/>
                  </a:srgbClr>
                </a:solidFill>
                <a:latin typeface="Arial" panose="020B0604020202020204"/>
                <a:ea typeface="Arial" panose="020B0604020202020204"/>
                <a:cs typeface="Arial" panose="020B0604020202020204"/>
              </a:rPr>
              <a:t>prot</a:t>
            </a:r>
            <a:r>
              <a:rPr sz="800" kern="0" spc="30" dirty="0">
                <a:solidFill>
                  <a:srgbClr val="231F20">
                    <a:alpha val="100000"/>
                  </a:srgbClr>
                </a:solidFill>
                <a:latin typeface="Arial" panose="020B0604020202020204"/>
                <a:ea typeface="Arial" panose="020B0604020202020204"/>
                <a:cs typeface="Arial" panose="020B0604020202020204"/>
              </a:rPr>
              <a:t>ection</a:t>
            </a:r>
            <a:r>
              <a:rPr sz="800" kern="0" spc="0" dirty="0">
                <a:solidFill>
                  <a:srgbClr val="231F20">
                    <a:alpha val="100000"/>
                  </a:srgbClr>
                </a:solidFill>
                <a:latin typeface="Arial" panose="020B0604020202020204"/>
                <a:ea typeface="Arial" panose="020B0604020202020204"/>
                <a:cs typeface="Arial" panose="020B0604020202020204"/>
              </a:rPr>
              <a:t>   </a:t>
            </a:r>
            <a:r>
              <a:rPr sz="800" kern="0" spc="50" dirty="0">
                <a:solidFill>
                  <a:srgbClr val="231F20">
                    <a:alpha val="100000"/>
                  </a:srgbClr>
                </a:solidFill>
                <a:latin typeface="Arial" panose="020B0604020202020204"/>
                <a:ea typeface="Arial" panose="020B0604020202020204"/>
                <a:cs typeface="Arial" panose="020B0604020202020204"/>
              </a:rPr>
              <a:t>Maximum withs</a:t>
            </a:r>
            <a:r>
              <a:rPr sz="800" kern="0" spc="40" dirty="0">
                <a:solidFill>
                  <a:srgbClr val="231F20">
                    <a:alpha val="100000"/>
                  </a:srgbClr>
                </a:solidFill>
                <a:latin typeface="Arial" panose="020B0604020202020204"/>
                <a:ea typeface="Arial" panose="020B0604020202020204"/>
                <a:cs typeface="Arial" panose="020B0604020202020204"/>
              </a:rPr>
              <a:t>tand standing wave 4:1</a:t>
            </a:r>
            <a:endParaRPr sz="800" dirty="0">
              <a:latin typeface="Arial" panose="020B0604020202020204"/>
              <a:ea typeface="Arial" panose="020B0604020202020204"/>
              <a:cs typeface="Arial" panose="020B0604020202020204"/>
            </a:endParaRPr>
          </a:p>
        </p:txBody>
      </p:sp>
      <p:pic>
        <p:nvPicPr>
          <p:cNvPr id="706" name="picture 706"/>
          <p:cNvPicPr>
            <a:picLocks noChangeAspect="1"/>
          </p:cNvPicPr>
          <p:nvPr/>
        </p:nvPicPr>
        <p:blipFill>
          <a:blip r:embed="rId7"/>
          <a:stretch>
            <a:fillRect/>
          </a:stretch>
        </p:blipFill>
        <p:spPr>
          <a:xfrm rot="21600000">
            <a:off x="2448232" y="8482318"/>
            <a:ext cx="8024" cy="1019915"/>
          </a:xfrm>
          <a:prstGeom prst="rect">
            <a:avLst/>
          </a:prstGeom>
        </p:spPr>
      </p:pic>
      <p:pic>
        <p:nvPicPr>
          <p:cNvPr id="724" name="picture 724"/>
          <p:cNvPicPr>
            <a:picLocks noChangeAspect="1"/>
          </p:cNvPicPr>
          <p:nvPr/>
        </p:nvPicPr>
        <p:blipFill>
          <a:blip r:embed="rId8"/>
          <a:stretch>
            <a:fillRect/>
          </a:stretch>
        </p:blipFill>
        <p:spPr>
          <a:xfrm rot="21600000">
            <a:off x="736988" y="576141"/>
            <a:ext cx="2654997" cy="2654996"/>
          </a:xfrm>
          <a:prstGeom prst="rect">
            <a:avLst/>
          </a:prstGeom>
        </p:spPr>
      </p:pic>
      <p:sp>
        <p:nvSpPr>
          <p:cNvPr id="726" name="textbox 726"/>
          <p:cNvSpPr/>
          <p:nvPr/>
        </p:nvSpPr>
        <p:spPr>
          <a:xfrm>
            <a:off x="192238" y="576196"/>
            <a:ext cx="7094855" cy="721994"/>
          </a:xfrm>
          <a:prstGeom prst="rect">
            <a:avLst/>
          </a:prstGeom>
          <a:solidFill>
            <a:srgbClr val="E6E7E9">
              <a:alpha val="100000"/>
            </a:srgbClr>
          </a:solidFill>
          <a:ln w="0" cap="flat">
            <a:noFill/>
            <a:prstDash val="solid"/>
            <a:miter lim="0"/>
          </a:ln>
        </p:spPr>
        <p:txBody>
          <a:bodyPr vert="horz" wrap="square" lIns="0" tIns="0" rIns="0" bIns="0"/>
          <a:p>
            <a:pPr algn="l" rtl="0" eaLnBrk="0">
              <a:lnSpc>
                <a:spcPct val="114000"/>
              </a:lnSpc>
            </a:pPr>
            <a:endParaRPr sz="400" dirty="0">
              <a:latin typeface="Arial" panose="020B0604020202020204"/>
              <a:ea typeface="Arial" panose="020B0604020202020204"/>
              <a:cs typeface="Arial" panose="020B0604020202020204"/>
            </a:endParaRPr>
          </a:p>
          <a:p>
            <a:pPr marL="320675" algn="l" rtl="0" eaLnBrk="0">
              <a:lnSpc>
                <a:spcPct val="83000"/>
              </a:lnSpc>
              <a:spcBef>
                <a:spcPts val="0"/>
              </a:spcBef>
            </a:pPr>
            <a:r>
              <a:rPr sz="1700" b="1" kern="0" spc="70" dirty="0">
                <a:solidFill>
                  <a:srgbClr val="231F20">
                    <a:alpha val="100000"/>
                  </a:srgbClr>
                </a:solidFill>
                <a:latin typeface="Arial" panose="020B0604020202020204"/>
                <a:ea typeface="Arial" panose="020B0604020202020204"/>
                <a:cs typeface="Arial" panose="020B0604020202020204"/>
              </a:rPr>
              <a:t>RF</a:t>
            </a:r>
            <a:r>
              <a:rPr sz="1700" b="1" kern="0" spc="220" dirty="0">
                <a:solidFill>
                  <a:srgbClr val="231F20">
                    <a:alpha val="100000"/>
                  </a:srgbClr>
                </a:solidFill>
                <a:latin typeface="Arial" panose="020B0604020202020204"/>
                <a:ea typeface="Arial" panose="020B0604020202020204"/>
                <a:cs typeface="Arial" panose="020B0604020202020204"/>
              </a:rPr>
              <a:t> </a:t>
            </a:r>
            <a:r>
              <a:rPr sz="1700" b="1" kern="0" spc="70" dirty="0">
                <a:solidFill>
                  <a:srgbClr val="231F20">
                    <a:alpha val="100000"/>
                  </a:srgbClr>
                </a:solidFill>
                <a:latin typeface="Arial" panose="020B0604020202020204"/>
                <a:ea typeface="Arial" panose="020B0604020202020204"/>
                <a:cs typeface="Arial" panose="020B0604020202020204"/>
              </a:rPr>
              <a:t>Power Amplifier</a:t>
            </a:r>
            <a:endParaRPr sz="1700" dirty="0">
              <a:latin typeface="Arial" panose="020B0604020202020204"/>
              <a:ea typeface="Arial" panose="020B0604020202020204"/>
              <a:cs typeface="Arial" panose="020B0604020202020204"/>
            </a:endParaRPr>
          </a:p>
          <a:p>
            <a:pPr marL="324485" algn="l" rtl="0" eaLnBrk="0">
              <a:lnSpc>
                <a:spcPct val="77000"/>
              </a:lnSpc>
              <a:spcBef>
                <a:spcPts val="340"/>
              </a:spcBef>
            </a:pPr>
            <a:r>
              <a:rPr sz="1100" kern="0" spc="0" dirty="0">
                <a:solidFill>
                  <a:srgbClr val="231F20">
                    <a:alpha val="100000"/>
                  </a:srgbClr>
                </a:solidFill>
                <a:latin typeface="Arial" panose="020B0604020202020204"/>
                <a:ea typeface="Arial" panose="020B0604020202020204"/>
                <a:cs typeface="Arial" panose="020B0604020202020204"/>
              </a:rPr>
              <a:t>Model</a:t>
            </a:r>
            <a:r>
              <a:rPr sz="1100" kern="0" spc="70" dirty="0">
                <a:solidFill>
                  <a:srgbClr val="231F20">
                    <a:alpha val="100000"/>
                  </a:srgbClr>
                </a:solidFill>
                <a:latin typeface="Arial" panose="020B0604020202020204"/>
                <a:ea typeface="Arial" panose="020B0604020202020204"/>
                <a:cs typeface="Arial" panose="020B0604020202020204"/>
              </a:rPr>
              <a:t>: </a:t>
            </a:r>
            <a:r>
              <a:rPr sz="1100" kern="0" spc="0" dirty="0">
                <a:solidFill>
                  <a:srgbClr val="231F20">
                    <a:alpha val="100000"/>
                  </a:srgbClr>
                </a:solidFill>
                <a:latin typeface="Arial" panose="020B0604020202020204"/>
                <a:ea typeface="Arial" panose="020B0604020202020204"/>
                <a:cs typeface="Arial" panose="020B0604020202020204"/>
              </a:rPr>
              <a:t>SW</a:t>
            </a:r>
            <a:r>
              <a:rPr sz="1100" kern="0" spc="70" dirty="0">
                <a:solidFill>
                  <a:srgbClr val="231F20">
                    <a:alpha val="100000"/>
                  </a:srgbClr>
                </a:solidFill>
                <a:latin typeface="Arial" panose="020B0604020202020204"/>
                <a:ea typeface="Arial" panose="020B0604020202020204"/>
                <a:cs typeface="Arial" panose="020B0604020202020204"/>
              </a:rPr>
              <a:t>-</a:t>
            </a:r>
            <a:r>
              <a:rPr sz="1100" kern="0" spc="0" dirty="0">
                <a:solidFill>
                  <a:srgbClr val="231F20">
                    <a:alpha val="100000"/>
                  </a:srgbClr>
                </a:solidFill>
                <a:latin typeface="Arial" panose="020B0604020202020204"/>
                <a:ea typeface="Arial" panose="020B0604020202020204"/>
                <a:cs typeface="Arial" panose="020B0604020202020204"/>
              </a:rPr>
              <a:t>PA</a:t>
            </a:r>
            <a:r>
              <a:rPr sz="1100" kern="0" spc="70" dirty="0">
                <a:solidFill>
                  <a:srgbClr val="231F20">
                    <a:alpha val="100000"/>
                  </a:srgbClr>
                </a:solidFill>
                <a:latin typeface="Arial" panose="020B0604020202020204"/>
                <a:ea typeface="Arial" panose="020B0604020202020204"/>
                <a:cs typeface="Arial" panose="020B0604020202020204"/>
              </a:rPr>
              <a:t>-0R0090250-5</a:t>
            </a:r>
            <a:r>
              <a:rPr sz="1100" kern="0" spc="60" dirty="0">
                <a:solidFill>
                  <a:srgbClr val="231F20">
                    <a:alpha val="100000"/>
                  </a:srgbClr>
                </a:solidFill>
                <a:latin typeface="Arial" panose="020B0604020202020204"/>
                <a:ea typeface="Arial" panose="020B0604020202020204"/>
                <a:cs typeface="Arial" panose="020B0604020202020204"/>
              </a:rPr>
              <a:t>7C</a:t>
            </a:r>
            <a:endParaRPr sz="1100" dirty="0">
              <a:latin typeface="Arial" panose="020B0604020202020204"/>
              <a:ea typeface="Arial" panose="020B0604020202020204"/>
              <a:cs typeface="Arial" panose="020B0604020202020204"/>
            </a:endParaRPr>
          </a:p>
          <a:p>
            <a:pPr algn="l" rtl="0" eaLnBrk="0">
              <a:lnSpc>
                <a:spcPct val="105000"/>
              </a:lnSpc>
            </a:pPr>
            <a:endParaRPr sz="400" dirty="0">
              <a:latin typeface="Arial" panose="020B0604020202020204"/>
              <a:ea typeface="Arial" panose="020B0604020202020204"/>
              <a:cs typeface="Arial" panose="020B0604020202020204"/>
            </a:endParaRPr>
          </a:p>
          <a:p>
            <a:pPr marL="319405" algn="l" rtl="0" eaLnBrk="0">
              <a:lnSpc>
                <a:spcPct val="85000"/>
              </a:lnSpc>
              <a:spcBef>
                <a:spcPts val="5"/>
              </a:spcBef>
            </a:pPr>
            <a:r>
              <a:rPr sz="1100" kern="0" spc="130" dirty="0">
                <a:solidFill>
                  <a:srgbClr val="231F20">
                    <a:alpha val="100000"/>
                  </a:srgbClr>
                </a:solidFill>
                <a:latin typeface="Arial" panose="020B0604020202020204"/>
                <a:ea typeface="Arial" panose="020B0604020202020204"/>
                <a:cs typeface="Arial" panose="020B0604020202020204"/>
              </a:rPr>
              <a:t>9K-250</a:t>
            </a:r>
            <a:r>
              <a:rPr sz="1100" kern="0" spc="0" dirty="0">
                <a:solidFill>
                  <a:srgbClr val="231F20">
                    <a:alpha val="100000"/>
                  </a:srgbClr>
                </a:solidFill>
                <a:latin typeface="Arial" panose="020B0604020202020204"/>
                <a:ea typeface="Arial" panose="020B0604020202020204"/>
                <a:cs typeface="Arial" panose="020B0604020202020204"/>
              </a:rPr>
              <a:t>MHz</a:t>
            </a:r>
            <a:r>
              <a:rPr sz="1100" kern="0" spc="130" dirty="0">
                <a:solidFill>
                  <a:srgbClr val="231F20">
                    <a:alpha val="100000"/>
                  </a:srgbClr>
                </a:solidFill>
                <a:latin typeface="Arial" panose="020B0604020202020204"/>
                <a:ea typeface="Arial" panose="020B0604020202020204"/>
                <a:cs typeface="Arial" panose="020B0604020202020204"/>
              </a:rPr>
              <a:t> 500</a:t>
            </a:r>
            <a:r>
              <a:rPr sz="1100" kern="0" spc="0" dirty="0">
                <a:solidFill>
                  <a:srgbClr val="231F20">
                    <a:alpha val="100000"/>
                  </a:srgbClr>
                </a:solidFill>
                <a:latin typeface="Arial" panose="020B0604020202020204"/>
                <a:ea typeface="Arial" panose="020B0604020202020204"/>
                <a:cs typeface="Arial" panose="020B0604020202020204"/>
              </a:rPr>
              <a:t>W</a:t>
            </a:r>
            <a:r>
              <a:rPr sz="1100" kern="0" spc="-20" dirty="0">
                <a:solidFill>
                  <a:srgbClr val="231F20">
                    <a:alpha val="100000"/>
                  </a:srgbClr>
                </a:solidFill>
                <a:latin typeface="Arial" panose="020B0604020202020204"/>
                <a:ea typeface="Arial" panose="020B0604020202020204"/>
                <a:cs typeface="Arial" panose="020B0604020202020204"/>
              </a:rPr>
              <a:t> </a:t>
            </a:r>
            <a:r>
              <a:rPr sz="1100" kern="0" spc="0" dirty="0">
                <a:solidFill>
                  <a:srgbClr val="231F20">
                    <a:alpha val="100000"/>
                  </a:srgbClr>
                </a:solidFill>
                <a:latin typeface="Arial" panose="020B0604020202020204"/>
                <a:ea typeface="Arial" panose="020B0604020202020204"/>
                <a:cs typeface="Arial" panose="020B0604020202020204"/>
              </a:rPr>
              <a:t>Amplifier</a:t>
            </a:r>
            <a:r>
              <a:rPr sz="1100" kern="0" spc="130" dirty="0">
                <a:solidFill>
                  <a:srgbClr val="231F20">
                    <a:alpha val="100000"/>
                  </a:srgbClr>
                </a:solidFill>
                <a:latin typeface="Arial" panose="020B0604020202020204"/>
                <a:ea typeface="Arial" panose="020B0604020202020204"/>
                <a:cs typeface="Arial" panose="020B0604020202020204"/>
              </a:rPr>
              <a:t>(</a:t>
            </a:r>
            <a:r>
              <a:rPr sz="1100" kern="0" spc="0" dirty="0">
                <a:solidFill>
                  <a:srgbClr val="231F20">
                    <a:alpha val="100000"/>
                  </a:srgbClr>
                </a:solidFill>
                <a:latin typeface="Arial" panose="020B0604020202020204"/>
                <a:ea typeface="Arial" panose="020B0604020202020204"/>
                <a:cs typeface="Arial" panose="020B0604020202020204"/>
              </a:rPr>
              <a:t>Rack</a:t>
            </a:r>
            <a:r>
              <a:rPr sz="1100" kern="0" spc="120" dirty="0">
                <a:solidFill>
                  <a:srgbClr val="231F20">
                    <a:alpha val="100000"/>
                  </a:srgbClr>
                </a:solidFill>
                <a:latin typeface="Arial" panose="020B0604020202020204"/>
                <a:ea typeface="Arial" panose="020B0604020202020204"/>
                <a:cs typeface="Arial" panose="020B0604020202020204"/>
              </a:rPr>
              <a:t> </a:t>
            </a:r>
            <a:r>
              <a:rPr sz="1100" kern="0" spc="0" dirty="0">
                <a:solidFill>
                  <a:srgbClr val="231F20">
                    <a:alpha val="100000"/>
                  </a:srgbClr>
                </a:solidFill>
                <a:latin typeface="Arial" panose="020B0604020202020204"/>
                <a:ea typeface="Arial" panose="020B0604020202020204"/>
                <a:cs typeface="Arial" panose="020B0604020202020204"/>
              </a:rPr>
              <a:t>Mount</a:t>
            </a:r>
            <a:r>
              <a:rPr sz="1100" kern="0" spc="130" dirty="0">
                <a:solidFill>
                  <a:srgbClr val="231F20">
                    <a:alpha val="100000"/>
                  </a:srgbClr>
                </a:solidFill>
                <a:latin typeface="Arial" panose="020B0604020202020204"/>
                <a:ea typeface="Arial" panose="020B0604020202020204"/>
                <a:cs typeface="Arial" panose="020B0604020202020204"/>
              </a:rPr>
              <a:t>)</a:t>
            </a:r>
            <a:endParaRPr sz="1100" dirty="0">
              <a:latin typeface="Arial" panose="020B0604020202020204"/>
              <a:ea typeface="Arial" panose="020B0604020202020204"/>
              <a:cs typeface="Arial" panose="020B0604020202020204"/>
            </a:endParaRPr>
          </a:p>
        </p:txBody>
      </p:sp>
      <p:sp>
        <p:nvSpPr>
          <p:cNvPr id="728" name="textbox 728"/>
          <p:cNvSpPr/>
          <p:nvPr/>
        </p:nvSpPr>
        <p:spPr>
          <a:xfrm>
            <a:off x="4357798" y="1367203"/>
            <a:ext cx="1650364" cy="149225"/>
          </a:xfrm>
          <a:prstGeom prst="rect">
            <a:avLst/>
          </a:prstGeom>
          <a:noFill/>
          <a:ln w="0" cap="flat">
            <a:noFill/>
            <a:prstDash val="solid"/>
            <a:miter lim="0"/>
          </a:ln>
        </p:spPr>
        <p:txBody>
          <a:bodyPr vert="horz" wrap="square" lIns="0" tIns="0" rIns="0" bIns="0"/>
          <a:p>
            <a:pPr algn="l" rtl="0" eaLnBrk="0">
              <a:lnSpc>
                <a:spcPct val="84000"/>
              </a:lnSpc>
            </a:pPr>
            <a:endParaRPr sz="100" dirty="0">
              <a:latin typeface="Arial" panose="020B0604020202020204"/>
              <a:ea typeface="Arial" panose="020B0604020202020204"/>
              <a:cs typeface="Arial" panose="020B0604020202020204"/>
            </a:endParaRPr>
          </a:p>
          <a:p>
            <a:pPr marL="12700" algn="l" rtl="0" eaLnBrk="0">
              <a:lnSpc>
                <a:spcPct val="81000"/>
              </a:lnSpc>
            </a:pPr>
            <a:r>
              <a:rPr sz="1000" kern="0" spc="10" dirty="0">
                <a:solidFill>
                  <a:srgbClr val="1F2B4A">
                    <a:alpha val="100000"/>
                  </a:srgbClr>
                </a:solidFill>
                <a:latin typeface="Arial" panose="020B0604020202020204"/>
                <a:ea typeface="Arial" panose="020B0604020202020204"/>
                <a:cs typeface="Arial" panose="020B0604020202020204"/>
              </a:rPr>
              <a:t>Output</a:t>
            </a:r>
            <a:r>
              <a:rPr sz="1000" kern="0" spc="110" dirty="0">
                <a:solidFill>
                  <a:srgbClr val="1F2B4A">
                    <a:alpha val="100000"/>
                  </a:srgbClr>
                </a:solidFill>
                <a:latin typeface="Arial" panose="020B0604020202020204"/>
                <a:ea typeface="Arial" panose="020B0604020202020204"/>
                <a:cs typeface="Arial" panose="020B0604020202020204"/>
              </a:rPr>
              <a:t> </a:t>
            </a:r>
            <a:r>
              <a:rPr sz="1000" kern="0" spc="10" dirty="0">
                <a:solidFill>
                  <a:srgbClr val="1F2B4A">
                    <a:alpha val="100000"/>
                  </a:srgbClr>
                </a:solidFill>
                <a:latin typeface="Arial" panose="020B0604020202020204"/>
                <a:ea typeface="Arial" panose="020B0604020202020204"/>
                <a:cs typeface="Arial" panose="020B0604020202020204"/>
              </a:rPr>
              <a:t>Power Curve Graph:</a:t>
            </a:r>
            <a:endParaRPr sz="1000" dirty="0">
              <a:latin typeface="Arial" panose="020B0604020202020204"/>
              <a:ea typeface="Arial" panose="020B0604020202020204"/>
              <a:cs typeface="Arial" panose="020B0604020202020204"/>
            </a:endParaRPr>
          </a:p>
        </p:txBody>
      </p:sp>
      <p:sp>
        <p:nvSpPr>
          <p:cNvPr id="730" name="textbox 730"/>
          <p:cNvSpPr/>
          <p:nvPr/>
        </p:nvSpPr>
        <p:spPr>
          <a:xfrm>
            <a:off x="587285" y="6371063"/>
            <a:ext cx="1262380" cy="168910"/>
          </a:xfrm>
          <a:prstGeom prst="rect">
            <a:avLst/>
          </a:prstGeom>
          <a:noFill/>
          <a:ln w="0" cap="flat">
            <a:noFill/>
            <a:prstDash val="solid"/>
            <a:miter lim="0"/>
          </a:ln>
        </p:spPr>
        <p:txBody>
          <a:bodyPr vert="horz" wrap="square" lIns="0" tIns="0" rIns="0" bIns="0"/>
          <a:p>
            <a:pPr algn="l" rtl="0" eaLnBrk="0">
              <a:lnSpc>
                <a:spcPct val="87000"/>
              </a:lnSpc>
            </a:pPr>
            <a:endParaRPr sz="100" dirty="0">
              <a:latin typeface="Arial" panose="020B0604020202020204"/>
              <a:ea typeface="Arial" panose="020B0604020202020204"/>
              <a:cs typeface="Arial" panose="020B0604020202020204"/>
            </a:endParaRPr>
          </a:p>
          <a:p>
            <a:pPr marL="12700" algn="l" rtl="0" eaLnBrk="0">
              <a:lnSpc>
                <a:spcPct val="85000"/>
              </a:lnSpc>
            </a:pPr>
            <a:r>
              <a:rPr sz="1100" kern="0" spc="40" dirty="0">
                <a:solidFill>
                  <a:srgbClr val="21294D">
                    <a:alpha val="100000"/>
                  </a:srgbClr>
                </a:solidFill>
                <a:latin typeface="Arial" panose="020B0604020202020204"/>
                <a:ea typeface="Arial" panose="020B0604020202020204"/>
                <a:cs typeface="Arial" panose="020B0604020202020204"/>
              </a:rPr>
              <a:t>1.2</a:t>
            </a:r>
            <a:r>
              <a:rPr sz="1100" kern="0" spc="120" dirty="0">
                <a:solidFill>
                  <a:srgbClr val="21294D">
                    <a:alpha val="100000"/>
                  </a:srgbClr>
                </a:solidFill>
                <a:latin typeface="Arial" panose="020B0604020202020204"/>
                <a:ea typeface="Arial" panose="020B0604020202020204"/>
                <a:cs typeface="Arial" panose="020B0604020202020204"/>
              </a:rPr>
              <a:t> </a:t>
            </a:r>
            <a:r>
              <a:rPr sz="1100" kern="0" spc="40" dirty="0">
                <a:solidFill>
                  <a:srgbClr val="21294D">
                    <a:alpha val="100000"/>
                  </a:srgbClr>
                </a:solidFill>
                <a:latin typeface="Arial" panose="020B0604020202020204"/>
                <a:ea typeface="Arial" panose="020B0604020202020204"/>
                <a:cs typeface="Arial" panose="020B0604020202020204"/>
              </a:rPr>
              <a:t>MECHANICAL</a:t>
            </a:r>
            <a:endParaRPr sz="1100" dirty="0">
              <a:latin typeface="Arial" panose="020B0604020202020204"/>
              <a:ea typeface="Arial" panose="020B0604020202020204"/>
              <a:cs typeface="Arial" panose="020B0604020202020204"/>
            </a:endParaRPr>
          </a:p>
        </p:txBody>
      </p:sp>
      <p:sp>
        <p:nvSpPr>
          <p:cNvPr id="734" name="textbox 734"/>
          <p:cNvSpPr/>
          <p:nvPr/>
        </p:nvSpPr>
        <p:spPr>
          <a:xfrm>
            <a:off x="603294" y="3411597"/>
            <a:ext cx="1533525" cy="168910"/>
          </a:xfrm>
          <a:prstGeom prst="rect">
            <a:avLst/>
          </a:prstGeom>
          <a:noFill/>
          <a:ln w="0" cap="flat">
            <a:noFill/>
            <a:prstDash val="solid"/>
            <a:miter lim="0"/>
          </a:ln>
        </p:spPr>
        <p:txBody>
          <a:bodyPr vert="horz" wrap="square" lIns="0" tIns="0" rIns="0" bIns="0"/>
          <a:p>
            <a:pPr algn="l" rtl="0" eaLnBrk="0">
              <a:lnSpc>
                <a:spcPct val="87000"/>
              </a:lnSpc>
            </a:pPr>
            <a:endParaRPr sz="100" dirty="0">
              <a:latin typeface="Arial" panose="020B0604020202020204"/>
              <a:ea typeface="Arial" panose="020B0604020202020204"/>
              <a:cs typeface="Arial" panose="020B0604020202020204"/>
            </a:endParaRPr>
          </a:p>
          <a:p>
            <a:pPr marL="12700" algn="l" rtl="0" eaLnBrk="0">
              <a:lnSpc>
                <a:spcPct val="85000"/>
              </a:lnSpc>
            </a:pPr>
            <a:r>
              <a:rPr sz="1100" kern="0" spc="110" dirty="0">
                <a:solidFill>
                  <a:srgbClr val="21294D">
                    <a:alpha val="100000"/>
                  </a:srgbClr>
                </a:solidFill>
                <a:latin typeface="Arial" panose="020B0604020202020204"/>
                <a:ea typeface="Arial" panose="020B0604020202020204"/>
                <a:cs typeface="Arial" panose="020B0604020202020204"/>
              </a:rPr>
              <a:t>1.1</a:t>
            </a:r>
            <a:r>
              <a:rPr sz="1100" kern="0" spc="140" dirty="0">
                <a:solidFill>
                  <a:srgbClr val="21294D">
                    <a:alpha val="100000"/>
                  </a:srgbClr>
                </a:solidFill>
                <a:latin typeface="Arial" panose="020B0604020202020204"/>
                <a:ea typeface="Arial" panose="020B0604020202020204"/>
                <a:cs typeface="Arial" panose="020B0604020202020204"/>
              </a:rPr>
              <a:t> </a:t>
            </a:r>
            <a:r>
              <a:rPr sz="1100" kern="0" spc="0" dirty="0">
                <a:solidFill>
                  <a:srgbClr val="21294D">
                    <a:alpha val="100000"/>
                  </a:srgbClr>
                </a:solidFill>
                <a:latin typeface="Arial" panose="020B0604020202020204"/>
                <a:ea typeface="Arial" panose="020B0604020202020204"/>
                <a:cs typeface="Arial" panose="020B0604020202020204"/>
              </a:rPr>
              <a:t>RF</a:t>
            </a:r>
            <a:r>
              <a:rPr sz="1100" kern="0" spc="110" dirty="0">
                <a:solidFill>
                  <a:srgbClr val="21294D">
                    <a:alpha val="100000"/>
                  </a:srgbClr>
                </a:solidFill>
                <a:latin typeface="Arial" panose="020B0604020202020204"/>
                <a:ea typeface="Arial" panose="020B0604020202020204"/>
                <a:cs typeface="Arial" panose="020B0604020202020204"/>
              </a:rPr>
              <a:t> /</a:t>
            </a:r>
            <a:r>
              <a:rPr sz="1100" kern="0" spc="120" dirty="0">
                <a:solidFill>
                  <a:srgbClr val="21294D">
                    <a:alpha val="100000"/>
                  </a:srgbClr>
                </a:solidFill>
                <a:latin typeface="Arial" panose="020B0604020202020204"/>
                <a:ea typeface="Arial" panose="020B0604020202020204"/>
                <a:cs typeface="Arial" panose="020B0604020202020204"/>
              </a:rPr>
              <a:t> </a:t>
            </a:r>
            <a:r>
              <a:rPr sz="1100" kern="0" spc="0" dirty="0">
                <a:solidFill>
                  <a:srgbClr val="21294D">
                    <a:alpha val="100000"/>
                  </a:srgbClr>
                </a:solidFill>
                <a:latin typeface="Arial" panose="020B0604020202020204"/>
                <a:ea typeface="Arial" panose="020B0604020202020204"/>
                <a:cs typeface="Arial" panose="020B0604020202020204"/>
              </a:rPr>
              <a:t>ELECTRICAL</a:t>
            </a:r>
            <a:endParaRPr sz="1100" dirty="0">
              <a:latin typeface="Arial" panose="020B0604020202020204"/>
              <a:ea typeface="Arial" panose="020B0604020202020204"/>
              <a:cs typeface="Arial" panose="020B0604020202020204"/>
            </a:endParaRPr>
          </a:p>
        </p:txBody>
      </p:sp>
      <p:sp>
        <p:nvSpPr>
          <p:cNvPr id="738" name="textbox 738"/>
          <p:cNvSpPr/>
          <p:nvPr/>
        </p:nvSpPr>
        <p:spPr>
          <a:xfrm>
            <a:off x="584199" y="3144772"/>
            <a:ext cx="2167254" cy="192404"/>
          </a:xfrm>
          <a:prstGeom prst="rect">
            <a:avLst/>
          </a:prstGeom>
          <a:noFill/>
          <a:ln w="0" cap="flat">
            <a:noFill/>
            <a:prstDash val="solid"/>
            <a:miter lim="0"/>
          </a:ln>
        </p:spPr>
        <p:txBody>
          <a:bodyPr vert="horz" wrap="square" lIns="0" tIns="0" rIns="0" bIns="0"/>
          <a:p>
            <a:pPr algn="l" rtl="0" eaLnBrk="0">
              <a:lnSpc>
                <a:spcPct val="86000"/>
              </a:lnSpc>
            </a:pPr>
            <a:endParaRPr sz="100" dirty="0">
              <a:latin typeface="Arial" panose="020B0604020202020204"/>
              <a:ea typeface="Arial" panose="020B0604020202020204"/>
              <a:cs typeface="Arial" panose="020B0604020202020204"/>
            </a:endParaRPr>
          </a:p>
          <a:p>
            <a:pPr marL="12700" algn="l" rtl="0" eaLnBrk="0">
              <a:lnSpc>
                <a:spcPct val="84000"/>
              </a:lnSpc>
            </a:pPr>
            <a:r>
              <a:rPr sz="1300" b="1" kern="0" spc="40" dirty="0">
                <a:solidFill>
                  <a:srgbClr val="231F20">
                    <a:alpha val="100000"/>
                  </a:srgbClr>
                </a:solidFill>
                <a:latin typeface="Arial" panose="020B0604020202020204"/>
                <a:ea typeface="Arial" panose="020B0604020202020204"/>
                <a:cs typeface="Arial" panose="020B0604020202020204"/>
              </a:rPr>
              <a:t>1.</a:t>
            </a:r>
            <a:r>
              <a:rPr sz="1300" b="1" kern="0" spc="0" dirty="0">
                <a:solidFill>
                  <a:srgbClr val="231F20">
                    <a:alpha val="100000"/>
                  </a:srgbClr>
                </a:solidFill>
                <a:latin typeface="Arial" panose="020B0604020202020204"/>
                <a:ea typeface="Arial" panose="020B0604020202020204"/>
                <a:cs typeface="Arial" panose="020B0604020202020204"/>
              </a:rPr>
              <a:t>  </a:t>
            </a:r>
            <a:r>
              <a:rPr sz="1300" b="1" kern="0" spc="40" dirty="0">
                <a:solidFill>
                  <a:srgbClr val="231F20">
                    <a:alpha val="100000"/>
                  </a:srgbClr>
                </a:solidFill>
                <a:latin typeface="Arial" panose="020B0604020202020204"/>
                <a:ea typeface="Arial" panose="020B0604020202020204"/>
                <a:cs typeface="Arial" panose="020B0604020202020204"/>
              </a:rPr>
              <a:t>Products Speci</a:t>
            </a:r>
            <a:r>
              <a:rPr sz="1300" b="1" kern="0" spc="30" dirty="0">
                <a:solidFill>
                  <a:srgbClr val="231F20">
                    <a:alpha val="100000"/>
                  </a:srgbClr>
                </a:solidFill>
                <a:latin typeface="Arial" panose="020B0604020202020204"/>
                <a:ea typeface="Arial" panose="020B0604020202020204"/>
                <a:cs typeface="Arial" panose="020B0604020202020204"/>
              </a:rPr>
              <a:t>fication</a:t>
            </a:r>
            <a:endParaRPr sz="1300" dirty="0">
              <a:latin typeface="Arial" panose="020B0604020202020204"/>
              <a:ea typeface="Arial" panose="020B0604020202020204"/>
              <a:cs typeface="Arial" panose="020B0604020202020204"/>
            </a:endParaRPr>
          </a:p>
        </p:txBody>
      </p:sp>
      <p:pic>
        <p:nvPicPr>
          <p:cNvPr id="762" name="picture 762"/>
          <p:cNvPicPr>
            <a:picLocks noChangeAspect="1"/>
          </p:cNvPicPr>
          <p:nvPr/>
        </p:nvPicPr>
        <p:blipFill>
          <a:blip r:embed="rId9"/>
          <a:stretch>
            <a:fillRect/>
          </a:stretch>
        </p:blipFill>
        <p:spPr>
          <a:xfrm rot="21600000">
            <a:off x="6194990" y="8482318"/>
            <a:ext cx="6350" cy="1019915"/>
          </a:xfrm>
          <a:prstGeom prst="rect">
            <a:avLst/>
          </a:prstGeom>
        </p:spPr>
      </p:pic>
      <p:pic>
        <p:nvPicPr>
          <p:cNvPr id="764" name="picture 764"/>
          <p:cNvPicPr>
            <a:picLocks noChangeAspect="1"/>
          </p:cNvPicPr>
          <p:nvPr/>
        </p:nvPicPr>
        <p:blipFill>
          <a:blip r:embed="rId10"/>
          <a:stretch>
            <a:fillRect/>
          </a:stretch>
        </p:blipFill>
        <p:spPr>
          <a:xfrm rot="21600000">
            <a:off x="4453800" y="8482322"/>
            <a:ext cx="6350" cy="403240"/>
          </a:xfrm>
          <a:prstGeom prst="rect">
            <a:avLst/>
          </a:prstGeom>
        </p:spPr>
      </p:pic>
      <p:pic>
        <p:nvPicPr>
          <p:cNvPr id="7" name="picture 736"/>
          <p:cNvPicPr>
            <a:picLocks noChangeAspect="1"/>
          </p:cNvPicPr>
          <p:nvPr/>
        </p:nvPicPr>
        <p:blipFill>
          <a:blip r:embed="rId11"/>
          <a:stretch>
            <a:fillRect/>
          </a:stretch>
        </p:blipFill>
        <p:spPr>
          <a:xfrm rot="21600000">
            <a:off x="192238" y="539985"/>
            <a:ext cx="7094709" cy="6596"/>
          </a:xfrm>
          <a:prstGeom prst="rect">
            <a:avLst/>
          </a:prstGeom>
        </p:spPr>
      </p:pic>
      <p:pic>
        <p:nvPicPr>
          <p:cNvPr id="21" name="picture 670"/>
          <p:cNvPicPr>
            <a:picLocks noChangeAspect="1"/>
          </p:cNvPicPr>
          <p:nvPr/>
        </p:nvPicPr>
        <p:blipFill>
          <a:blip r:embed="rId12"/>
          <a:stretch>
            <a:fillRect/>
          </a:stretch>
        </p:blipFill>
        <p:spPr>
          <a:xfrm rot="21600000">
            <a:off x="263985" y="9719952"/>
            <a:ext cx="7094709" cy="10501"/>
          </a:xfrm>
          <a:prstGeom prst="rect">
            <a:avLst/>
          </a:prstGeom>
        </p:spPr>
      </p:pic>
      <p:sp>
        <p:nvSpPr>
          <p:cNvPr id="38" name="文本框 37"/>
          <p:cNvSpPr txBox="1"/>
          <p:nvPr/>
        </p:nvSpPr>
        <p:spPr>
          <a:xfrm>
            <a:off x="577215" y="9781858"/>
            <a:ext cx="5080000" cy="275590"/>
          </a:xfrm>
          <a:prstGeom prst="rect">
            <a:avLst/>
          </a:prstGeom>
        </p:spPr>
        <p:txBody>
          <a:bodyPr>
            <a:spAutoFit/>
          </a:bodyPr>
          <a:p>
            <a:pPr algn="ctr"/>
            <a:r>
              <a:rPr lang="zh-CN" altLang="en-US" sz="1200" b="1">
                <a:solidFill>
                  <a:schemeClr val="tx1"/>
                </a:solidFill>
                <a:latin typeface="微软雅黑" panose="020B0503020204020204" charset="-122"/>
                <a:ea typeface="微软雅黑" panose="020B0503020204020204" charset="-122"/>
              </a:rPr>
              <a:t>南京市雨花区软件大道</a:t>
            </a:r>
            <a:r>
              <a:rPr lang="en-US" altLang="zh-CN" sz="1200" b="1">
                <a:solidFill>
                  <a:schemeClr val="tx1"/>
                </a:solidFill>
                <a:latin typeface="微软雅黑" panose="020B0503020204020204" charset="-122"/>
                <a:ea typeface="微软雅黑" panose="020B0503020204020204" charset="-122"/>
              </a:rPr>
              <a:t>180</a:t>
            </a:r>
            <a:r>
              <a:rPr lang="zh-CN" altLang="en-US" sz="1200" b="1">
                <a:solidFill>
                  <a:schemeClr val="tx1"/>
                </a:solidFill>
                <a:latin typeface="微软雅黑" panose="020B0503020204020204" charset="-122"/>
                <a:ea typeface="微软雅黑" panose="020B0503020204020204" charset="-122"/>
              </a:rPr>
              <a:t>号大数据产业基地</a:t>
            </a:r>
            <a:r>
              <a:rPr lang="en-US" altLang="zh-CN" sz="1200" b="1">
                <a:solidFill>
                  <a:schemeClr val="tx1"/>
                </a:solidFill>
                <a:latin typeface="微软雅黑" panose="020B0503020204020204" charset="-122"/>
                <a:ea typeface="微软雅黑" panose="020B0503020204020204" charset="-122"/>
              </a:rPr>
              <a:t>2</a:t>
            </a:r>
            <a:r>
              <a:rPr lang="zh-CN" altLang="en-US" sz="1200" b="1">
                <a:solidFill>
                  <a:schemeClr val="tx1"/>
                </a:solidFill>
                <a:latin typeface="微软雅黑" panose="020B0503020204020204" charset="-122"/>
                <a:ea typeface="微软雅黑" panose="020B0503020204020204" charset="-122"/>
              </a:rPr>
              <a:t>栋</a:t>
            </a:r>
            <a:endParaRPr lang="zh-CN" altLang="en-US" sz="1200" b="1">
              <a:solidFill>
                <a:schemeClr val="tx1"/>
              </a:solidFill>
              <a:latin typeface="微软雅黑" panose="020B0503020204020204" charset="-122"/>
              <a:ea typeface="微软雅黑" panose="020B0503020204020204" charset="-122"/>
            </a:endParaRPr>
          </a:p>
        </p:txBody>
      </p:sp>
      <p:pic>
        <p:nvPicPr>
          <p:cNvPr id="39" name="图片 38" descr="定位标志"/>
          <p:cNvPicPr>
            <a:picLocks noChangeAspect="1"/>
          </p:cNvPicPr>
          <p:nvPr/>
        </p:nvPicPr>
        <p:blipFill>
          <a:blip r:embed="rId13">
            <a:extLst>
              <a:ext uri="{96DAC541-7B7A-43D3-8B79-37D633B846F1}">
                <asvg:svgBlip xmlns:asvg="http://schemas.microsoft.com/office/drawing/2016/SVG/main" r:embed="rId14"/>
              </a:ext>
            </a:extLst>
          </a:blip>
          <a:stretch>
            <a:fillRect/>
          </a:stretch>
        </p:blipFill>
        <p:spPr>
          <a:xfrm>
            <a:off x="1160145" y="9782175"/>
            <a:ext cx="204470" cy="204470"/>
          </a:xfrm>
          <a:prstGeom prst="rect">
            <a:avLst/>
          </a:prstGeom>
        </p:spPr>
      </p:pic>
      <p:pic>
        <p:nvPicPr>
          <p:cNvPr id="41" name="图片 40" descr="电话"/>
          <p:cNvPicPr>
            <a:picLocks noChangeAspect="1"/>
          </p:cNvPicPr>
          <p:nvPr/>
        </p:nvPicPr>
        <p:blipFill>
          <a:blip r:embed="rId15">
            <a:extLst>
              <a:ext uri="{96DAC541-7B7A-43D3-8B79-37D633B846F1}">
                <asvg:svgBlip xmlns:asvg="http://schemas.microsoft.com/office/drawing/2016/SVG/main" r:embed="rId16"/>
              </a:ext>
            </a:extLst>
          </a:blip>
          <a:stretch>
            <a:fillRect/>
          </a:stretch>
        </p:blipFill>
        <p:spPr>
          <a:xfrm>
            <a:off x="4900930" y="9832340"/>
            <a:ext cx="186690" cy="186690"/>
          </a:xfrm>
          <a:prstGeom prst="rect">
            <a:avLst/>
          </a:prstGeom>
        </p:spPr>
      </p:pic>
      <p:sp>
        <p:nvSpPr>
          <p:cNvPr id="42" name="文本框 41"/>
          <p:cNvSpPr txBox="1"/>
          <p:nvPr/>
        </p:nvSpPr>
        <p:spPr>
          <a:xfrm>
            <a:off x="5072380" y="9782175"/>
            <a:ext cx="1979930" cy="282575"/>
          </a:xfrm>
          <a:prstGeom prst="rect">
            <a:avLst/>
          </a:prstGeom>
        </p:spPr>
        <p:txBody>
          <a:bodyPr>
            <a:noAutofit/>
          </a:bodyPr>
          <a:p>
            <a:r>
              <a:rPr lang="en-US" altLang="zh-CN" sz="1200" b="1">
                <a:solidFill>
                  <a:schemeClr val="tx1"/>
                </a:solidFill>
                <a:latin typeface="微软雅黑" panose="020B0503020204020204" charset="-122"/>
                <a:ea typeface="微软雅黑" panose="020B0503020204020204" charset="-122"/>
              </a:rPr>
              <a:t>+86-13951873509</a:t>
            </a:r>
            <a:endParaRPr lang="en-US" altLang="zh-CN" sz="1200" b="1">
              <a:solidFill>
                <a:schemeClr val="tx1"/>
              </a:solidFill>
              <a:latin typeface="微软雅黑" panose="020B0503020204020204" charset="-122"/>
              <a:ea typeface="微软雅黑" panose="020B0503020204020204" charset="-122"/>
            </a:endParaRPr>
          </a:p>
        </p:txBody>
      </p:sp>
      <p:pic>
        <p:nvPicPr>
          <p:cNvPr id="43" name="图片 42" descr="网页"/>
          <p:cNvPicPr>
            <a:picLocks noChangeAspect="1"/>
          </p:cNvPicPr>
          <p:nvPr/>
        </p:nvPicPr>
        <p:blipFill>
          <a:blip r:embed="rId17">
            <a:extLst>
              <a:ext uri="{96DAC541-7B7A-43D3-8B79-37D633B846F1}">
                <asvg:svgBlip xmlns:asvg="http://schemas.microsoft.com/office/drawing/2016/SVG/main" r:embed="rId18"/>
              </a:ext>
            </a:extLst>
          </a:blip>
          <a:stretch>
            <a:fillRect/>
          </a:stretch>
        </p:blipFill>
        <p:spPr>
          <a:xfrm>
            <a:off x="1165225" y="10027920"/>
            <a:ext cx="192405" cy="192405"/>
          </a:xfrm>
          <a:prstGeom prst="rect">
            <a:avLst/>
          </a:prstGeom>
        </p:spPr>
      </p:pic>
      <p:sp>
        <p:nvSpPr>
          <p:cNvPr id="44" name="文本框 43"/>
          <p:cNvSpPr txBox="1"/>
          <p:nvPr/>
        </p:nvSpPr>
        <p:spPr>
          <a:xfrm>
            <a:off x="1342390" y="9980613"/>
            <a:ext cx="5080000" cy="275590"/>
          </a:xfrm>
          <a:prstGeom prst="rect">
            <a:avLst/>
          </a:prstGeom>
        </p:spPr>
        <p:txBody>
          <a:bodyPr>
            <a:spAutoFit/>
          </a:bodyPr>
          <a:p>
            <a:r>
              <a:rPr lang="en-US" altLang="zh-CN" sz="1200" b="1">
                <a:solidFill>
                  <a:schemeClr val="tx1"/>
                </a:solidFill>
                <a:latin typeface="微软雅黑" panose="020B0503020204020204" charset="-122"/>
                <a:ea typeface="微软雅黑" panose="020B0503020204020204" charset="-122"/>
              </a:rPr>
              <a:t>https://www.shinewave-tech.com</a:t>
            </a:r>
            <a:endParaRPr lang="en-US" altLang="zh-CN" sz="1200" b="1">
              <a:solidFill>
                <a:schemeClr val="tx1"/>
              </a:solidFill>
              <a:latin typeface="微软雅黑" panose="020B0503020204020204" charset="-122"/>
              <a:ea typeface="微软雅黑" panose="020B0503020204020204" charset="-122"/>
            </a:endParaRPr>
          </a:p>
        </p:txBody>
      </p:sp>
      <p:pic>
        <p:nvPicPr>
          <p:cNvPr id="45" name="图片 44" descr="信息"/>
          <p:cNvPicPr>
            <a:picLocks noChangeAspect="1"/>
          </p:cNvPicPr>
          <p:nvPr/>
        </p:nvPicPr>
        <p:blipFill>
          <a:blip r:embed="rId19">
            <a:extLst>
              <a:ext uri="{96DAC541-7B7A-43D3-8B79-37D633B846F1}">
                <asvg:svgBlip xmlns:asvg="http://schemas.microsoft.com/office/drawing/2016/SVG/main" r:embed="rId20"/>
              </a:ext>
            </a:extLst>
          </a:blip>
          <a:stretch>
            <a:fillRect/>
          </a:stretch>
        </p:blipFill>
        <p:spPr>
          <a:xfrm>
            <a:off x="4202430" y="9991090"/>
            <a:ext cx="239395" cy="239395"/>
          </a:xfrm>
          <a:prstGeom prst="rect">
            <a:avLst/>
          </a:prstGeom>
        </p:spPr>
      </p:pic>
      <p:sp>
        <p:nvSpPr>
          <p:cNvPr id="46" name="文本框 45"/>
          <p:cNvSpPr txBox="1"/>
          <p:nvPr/>
        </p:nvSpPr>
        <p:spPr>
          <a:xfrm>
            <a:off x="4426585" y="9980930"/>
            <a:ext cx="2519680" cy="282575"/>
          </a:xfrm>
          <a:prstGeom prst="rect">
            <a:avLst/>
          </a:prstGeom>
        </p:spPr>
        <p:txBody>
          <a:bodyPr>
            <a:noAutofit/>
          </a:bodyPr>
          <a:p>
            <a:pPr marL="0" indent="0">
              <a:spcBef>
                <a:spcPct val="0"/>
              </a:spcBef>
              <a:spcAft>
                <a:spcPct val="0"/>
              </a:spcAft>
            </a:pPr>
            <a:r>
              <a:rPr lang="en-US" altLang="zh-CN" sz="1200" b="1" i="0">
                <a:solidFill>
                  <a:schemeClr val="tx1"/>
                </a:solidFill>
                <a:latin typeface="微软雅黑" panose="020B0503020204020204" charset="-122"/>
                <a:ea typeface="微软雅黑" panose="020B0503020204020204" charset="-122"/>
              </a:rPr>
              <a:t>info@shinewave-tech.com</a:t>
            </a:r>
            <a:endParaRPr lang="en-US" altLang="zh-CN" sz="1200" b="1" i="0">
              <a:solidFill>
                <a:schemeClr val="tx1"/>
              </a:solidFill>
              <a:latin typeface="微软雅黑" panose="020B0503020204020204" charset="-122"/>
              <a:ea typeface="微软雅黑" panose="020B0503020204020204" charset="-122"/>
            </a:endParaRPr>
          </a:p>
        </p:txBody>
      </p:sp>
      <p:pic>
        <p:nvPicPr>
          <p:cNvPr id="47" name="图片 46" descr="SWT公司logo-透明"/>
          <p:cNvPicPr>
            <a:picLocks noChangeAspect="1"/>
          </p:cNvPicPr>
          <p:nvPr/>
        </p:nvPicPr>
        <p:blipFill>
          <a:blip r:embed="rId21"/>
          <a:stretch>
            <a:fillRect/>
          </a:stretch>
        </p:blipFill>
        <p:spPr>
          <a:xfrm>
            <a:off x="281305" y="9782175"/>
            <a:ext cx="744220" cy="434975"/>
          </a:xfrm>
          <a:prstGeom prst="rect">
            <a:avLst/>
          </a:prstGeom>
        </p:spPr>
      </p:pic>
      <p:sp>
        <p:nvSpPr>
          <p:cNvPr id="48" name="文本框 47"/>
          <p:cNvSpPr txBox="1"/>
          <p:nvPr/>
        </p:nvSpPr>
        <p:spPr>
          <a:xfrm>
            <a:off x="0" y="57150"/>
            <a:ext cx="7559675" cy="460375"/>
          </a:xfrm>
          <a:prstGeom prst="rect">
            <a:avLst/>
          </a:prstGeom>
        </p:spPr>
        <p:txBody>
          <a:bodyPr wrap="square">
            <a:spAutoFit/>
          </a:bodyPr>
          <a:p>
            <a:pPr marL="0" indent="0" algn="ctr">
              <a:lnSpc>
                <a:spcPts val="1440"/>
              </a:lnSpc>
              <a:spcBef>
                <a:spcPct val="0"/>
              </a:spcBef>
              <a:spcAft>
                <a:spcPct val="0"/>
              </a:spcAft>
            </a:pPr>
            <a:r>
              <a:rPr lang="zh-CN" altLang="en-US" sz="1600" b="1">
                <a:solidFill>
                  <a:schemeClr val="tx1"/>
                </a:solidFill>
              </a:rPr>
              <a:t>本图册为代表性规格产品，如需定制，可随时联系我司业务人员。</a:t>
            </a:r>
            <a:endParaRPr lang="zh-CN" altLang="en-US" sz="1600" b="1">
              <a:solidFill>
                <a:schemeClr val="tx1"/>
              </a:solidFill>
            </a:endParaRPr>
          </a:p>
          <a:p>
            <a:pPr marL="0" indent="0" algn="ctr">
              <a:lnSpc>
                <a:spcPts val="1440"/>
              </a:lnSpc>
              <a:spcBef>
                <a:spcPct val="0"/>
              </a:spcBef>
              <a:spcAft>
                <a:spcPct val="0"/>
              </a:spcAft>
            </a:pPr>
            <a:r>
              <a:rPr lang="en-US" altLang="zh-CN" sz="1200" b="1">
                <a:solidFill>
                  <a:srgbClr val="1F2329"/>
                </a:solidFill>
              </a:rPr>
              <a:t>This catalog features representative products. For customization, please contact our sales team.</a:t>
            </a:r>
            <a:endParaRPr lang="en-US" altLang="zh-CN" sz="1200" b="1">
              <a:solidFill>
                <a:srgbClr val="1F2329"/>
              </a:solidFill>
            </a:endParaRP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40" name="picture 40"/>
          <p:cNvPicPr>
            <a:picLocks noChangeAspect="1"/>
          </p:cNvPicPr>
          <p:nvPr/>
        </p:nvPicPr>
        <p:blipFill>
          <a:blip r:embed="rId1"/>
          <a:stretch>
            <a:fillRect/>
          </a:stretch>
        </p:blipFill>
        <p:spPr>
          <a:xfrm rot="21600000">
            <a:off x="444499" y="3972966"/>
            <a:ext cx="6370015" cy="4223524"/>
          </a:xfrm>
          <a:prstGeom prst="rect">
            <a:avLst/>
          </a:prstGeom>
        </p:spPr>
      </p:pic>
      <p:graphicFrame>
        <p:nvGraphicFramePr>
          <p:cNvPr id="44" name="table 44"/>
          <p:cNvGraphicFramePr>
            <a:graphicFrameLocks noGrp="1"/>
          </p:cNvGraphicFramePr>
          <p:nvPr/>
        </p:nvGraphicFramePr>
        <p:xfrm>
          <a:off x="2309584" y="4024185"/>
          <a:ext cx="3752215" cy="4171950"/>
        </p:xfrm>
        <a:graphic>
          <a:graphicData uri="http://schemas.openxmlformats.org/drawingml/2006/table">
            <a:tbl>
              <a:tblPr/>
              <a:tblGrid>
                <a:gridCol w="1251585"/>
                <a:gridCol w="1247775"/>
                <a:gridCol w="1252855"/>
              </a:tblGrid>
              <a:tr h="4171950">
                <a:tc>
                  <a:txBody>
                    <a:bodyPr/>
                    <a:p>
                      <a:pPr algn="l" rtl="0" eaLnBrk="0">
                        <a:lnSpc>
                          <a:spcPct val="9000"/>
                        </a:lnSpc>
                      </a:pPr>
                      <a:endParaRPr sz="100" dirty="0">
                        <a:latin typeface="Arial" panose="020B0604020202020204"/>
                        <a:ea typeface="Arial" panose="020B0604020202020204"/>
                        <a:cs typeface="Arial" panose="020B0604020202020204"/>
                      </a:endParaRPr>
                    </a:p>
                    <a:p>
                      <a:pPr marL="520065" algn="l" rtl="0" eaLnBrk="0">
                        <a:lnSpc>
                          <a:spcPct val="76000"/>
                        </a:lnSpc>
                      </a:pPr>
                      <a:r>
                        <a:rPr sz="700" kern="0" spc="90" dirty="0">
                          <a:solidFill>
                            <a:srgbClr val="FFFFFF">
                              <a:alpha val="100000"/>
                            </a:srgbClr>
                          </a:solidFill>
                          <a:latin typeface="Arial" panose="020B0604020202020204"/>
                          <a:ea typeface="Arial" panose="020B0604020202020204"/>
                          <a:cs typeface="Arial" panose="020B0604020202020204"/>
                        </a:rPr>
                        <a:t>MIN</a:t>
                      </a:r>
                      <a:endParaRPr sz="700" dirty="0">
                        <a:latin typeface="Arial" panose="020B0604020202020204"/>
                        <a:ea typeface="Arial" panose="020B0604020202020204"/>
                        <a:cs typeface="Arial" panose="020B0604020202020204"/>
                      </a:endParaRPr>
                    </a:p>
                    <a:p>
                      <a:pPr marL="498475" algn="l" rtl="0" eaLnBrk="0">
                        <a:lnSpc>
                          <a:spcPts val="955"/>
                        </a:lnSpc>
                        <a:spcBef>
                          <a:spcPts val="450"/>
                        </a:spcBef>
                      </a:pPr>
                      <a:r>
                        <a:rPr sz="700" kern="0" spc="-20" dirty="0">
                          <a:solidFill>
                            <a:srgbClr val="231F20">
                              <a:alpha val="100000"/>
                            </a:srgbClr>
                          </a:solidFill>
                          <a:latin typeface="Arial" panose="020B0604020202020204"/>
                          <a:ea typeface="Arial" panose="020B0604020202020204"/>
                          <a:cs typeface="Arial" panose="020B0604020202020204"/>
                        </a:rPr>
                        <a:t>1000</a:t>
                      </a:r>
                      <a:endParaRPr sz="700" dirty="0">
                        <a:latin typeface="Arial" panose="020B0604020202020204"/>
                        <a:ea typeface="Arial" panose="020B0604020202020204"/>
                        <a:cs typeface="Arial" panose="020B0604020202020204"/>
                      </a:endParaRPr>
                    </a:p>
                    <a:p>
                      <a:pPr algn="l" rtl="0" eaLnBrk="0">
                        <a:lnSpc>
                          <a:spcPct val="128000"/>
                        </a:lnSpc>
                      </a:pPr>
                      <a:endParaRPr sz="1000" dirty="0">
                        <a:latin typeface="Arial" panose="020B0604020202020204"/>
                        <a:ea typeface="Arial" panose="020B0604020202020204"/>
                        <a:cs typeface="Arial" panose="020B0604020202020204"/>
                      </a:endParaRPr>
                    </a:p>
                    <a:p>
                      <a:pPr marL="545465" algn="l" rtl="0" eaLnBrk="0">
                        <a:lnSpc>
                          <a:spcPts val="955"/>
                        </a:lnSpc>
                        <a:spcBef>
                          <a:spcPts val="220"/>
                        </a:spcBef>
                      </a:pPr>
                      <a:r>
                        <a:rPr sz="700" kern="0" spc="-20" dirty="0">
                          <a:solidFill>
                            <a:srgbClr val="231F20">
                              <a:alpha val="100000"/>
                            </a:srgbClr>
                          </a:solidFill>
                          <a:latin typeface="Arial" panose="020B0604020202020204"/>
                          <a:ea typeface="Arial" panose="020B0604020202020204"/>
                          <a:cs typeface="Arial" panose="020B0604020202020204"/>
                        </a:rPr>
                        <a:t>50</a:t>
                      </a:r>
                      <a:endParaRPr sz="700" dirty="0">
                        <a:latin typeface="Arial" panose="020B0604020202020204"/>
                        <a:ea typeface="Arial" panose="020B0604020202020204"/>
                        <a:cs typeface="Arial" panose="020B0604020202020204"/>
                      </a:endParaRPr>
                    </a:p>
                    <a:p>
                      <a:pPr marL="543560" algn="l" rtl="0" eaLnBrk="0">
                        <a:lnSpc>
                          <a:spcPts val="955"/>
                        </a:lnSpc>
                        <a:spcBef>
                          <a:spcPts val="410"/>
                        </a:spcBef>
                      </a:pPr>
                      <a:r>
                        <a:rPr sz="700" kern="0" spc="-20" dirty="0">
                          <a:solidFill>
                            <a:srgbClr val="231F20">
                              <a:alpha val="100000"/>
                            </a:srgbClr>
                          </a:solidFill>
                          <a:latin typeface="Arial" panose="020B0604020202020204"/>
                          <a:ea typeface="Arial" panose="020B0604020202020204"/>
                          <a:cs typeface="Arial" panose="020B0604020202020204"/>
                        </a:rPr>
                        <a:t>53</a:t>
                      </a:r>
                      <a:endParaRPr sz="700" dirty="0">
                        <a:latin typeface="Arial" panose="020B0604020202020204"/>
                        <a:ea typeface="Arial" panose="020B0604020202020204"/>
                        <a:cs typeface="Arial" panose="020B0604020202020204"/>
                      </a:endParaRPr>
                    </a:p>
                    <a:p>
                      <a:pPr algn="l" rtl="0" eaLnBrk="0">
                        <a:lnSpc>
                          <a:spcPct val="155000"/>
                        </a:lnSpc>
                      </a:pPr>
                      <a:endParaRPr sz="1000" dirty="0">
                        <a:latin typeface="Arial" panose="020B0604020202020204"/>
                        <a:ea typeface="Arial" panose="020B0604020202020204"/>
                        <a:cs typeface="Arial" panose="020B0604020202020204"/>
                      </a:endParaRPr>
                    </a:p>
                    <a:p>
                      <a:pPr marL="589280" algn="l" rtl="0" eaLnBrk="0">
                        <a:lnSpc>
                          <a:spcPct val="76000"/>
                        </a:lnSpc>
                        <a:spcBef>
                          <a:spcPts val="215"/>
                        </a:spcBef>
                      </a:pPr>
                      <a:r>
                        <a:rPr sz="700" kern="0" spc="-20" dirty="0">
                          <a:solidFill>
                            <a:srgbClr val="231F20">
                              <a:alpha val="100000"/>
                            </a:srgbClr>
                          </a:solidFill>
                          <a:latin typeface="Arial" panose="020B0604020202020204"/>
                          <a:ea typeface="Arial" panose="020B0604020202020204"/>
                          <a:cs typeface="Arial" panose="020B0604020202020204"/>
                        </a:rPr>
                        <a:t>2</a:t>
                      </a:r>
                      <a:endParaRPr sz="700" dirty="0">
                        <a:latin typeface="Arial" panose="020B0604020202020204"/>
                        <a:ea typeface="Arial" panose="020B0604020202020204"/>
                        <a:cs typeface="Arial" panose="020B0604020202020204"/>
                      </a:endParaRPr>
                    </a:p>
                    <a:p>
                      <a:pPr algn="l" rtl="0" eaLnBrk="0">
                        <a:lnSpc>
                          <a:spcPct val="105000"/>
                        </a:lnSpc>
                      </a:pPr>
                      <a:endParaRPr sz="1000" dirty="0">
                        <a:latin typeface="Arial" panose="020B0604020202020204"/>
                        <a:ea typeface="Arial" panose="020B0604020202020204"/>
                        <a:cs typeface="Arial" panose="020B0604020202020204"/>
                      </a:endParaRPr>
                    </a:p>
                    <a:p>
                      <a:pPr algn="l" rtl="0" eaLnBrk="0">
                        <a:lnSpc>
                          <a:spcPct val="106000"/>
                        </a:lnSpc>
                      </a:pPr>
                      <a:endParaRPr sz="1000" dirty="0">
                        <a:latin typeface="Arial" panose="020B0604020202020204"/>
                        <a:ea typeface="Arial" panose="020B0604020202020204"/>
                        <a:cs typeface="Arial" panose="020B0604020202020204"/>
                      </a:endParaRPr>
                    </a:p>
                    <a:p>
                      <a:pPr algn="l" rtl="0" eaLnBrk="0">
                        <a:lnSpc>
                          <a:spcPct val="106000"/>
                        </a:lnSpc>
                      </a:pPr>
                      <a:endParaRPr sz="1000" dirty="0">
                        <a:latin typeface="Arial" panose="020B0604020202020204"/>
                        <a:ea typeface="Arial" panose="020B0604020202020204"/>
                        <a:cs typeface="Arial" panose="020B0604020202020204"/>
                      </a:endParaRPr>
                    </a:p>
                    <a:p>
                      <a:pPr algn="l" rtl="0" eaLnBrk="0">
                        <a:lnSpc>
                          <a:spcPct val="106000"/>
                        </a:lnSpc>
                      </a:pPr>
                      <a:endParaRPr sz="1000" dirty="0">
                        <a:latin typeface="Arial" panose="020B0604020202020204"/>
                        <a:ea typeface="Arial" panose="020B0604020202020204"/>
                        <a:cs typeface="Arial" panose="020B0604020202020204"/>
                      </a:endParaRPr>
                    </a:p>
                    <a:p>
                      <a:pPr algn="l" rtl="0" eaLnBrk="0">
                        <a:lnSpc>
                          <a:spcPct val="106000"/>
                        </a:lnSpc>
                      </a:pPr>
                      <a:endParaRPr sz="1000" dirty="0">
                        <a:latin typeface="Arial" panose="020B0604020202020204"/>
                        <a:ea typeface="Arial" panose="020B0604020202020204"/>
                        <a:cs typeface="Arial" panose="020B0604020202020204"/>
                      </a:endParaRPr>
                    </a:p>
                    <a:p>
                      <a:pPr algn="l" rtl="0" eaLnBrk="0">
                        <a:lnSpc>
                          <a:spcPct val="106000"/>
                        </a:lnSpc>
                      </a:pPr>
                      <a:endParaRPr sz="1000" dirty="0">
                        <a:latin typeface="Arial" panose="020B0604020202020204"/>
                        <a:ea typeface="Arial" panose="020B0604020202020204"/>
                        <a:cs typeface="Arial" panose="020B0604020202020204"/>
                      </a:endParaRPr>
                    </a:p>
                    <a:p>
                      <a:pPr algn="l" rtl="0" eaLnBrk="0">
                        <a:lnSpc>
                          <a:spcPct val="106000"/>
                        </a:lnSpc>
                      </a:pPr>
                      <a:endParaRPr sz="1000" dirty="0">
                        <a:latin typeface="Arial" panose="020B0604020202020204"/>
                        <a:ea typeface="Arial" panose="020B0604020202020204"/>
                        <a:cs typeface="Arial" panose="020B0604020202020204"/>
                      </a:endParaRPr>
                    </a:p>
                    <a:p>
                      <a:pPr algn="l" rtl="0" eaLnBrk="0">
                        <a:lnSpc>
                          <a:spcPct val="106000"/>
                        </a:lnSpc>
                      </a:pPr>
                      <a:endParaRPr sz="1000" dirty="0">
                        <a:latin typeface="Arial" panose="020B0604020202020204"/>
                        <a:ea typeface="Arial" panose="020B0604020202020204"/>
                        <a:cs typeface="Arial" panose="020B0604020202020204"/>
                      </a:endParaRPr>
                    </a:p>
                    <a:p>
                      <a:pPr algn="l" rtl="0" eaLnBrk="0">
                        <a:lnSpc>
                          <a:spcPct val="177000"/>
                        </a:lnSpc>
                      </a:pPr>
                      <a:endParaRPr sz="100" dirty="0">
                        <a:latin typeface="Arial" panose="020B0604020202020204"/>
                        <a:ea typeface="Arial" panose="020B0604020202020204"/>
                        <a:cs typeface="Arial" panose="020B0604020202020204"/>
                      </a:endParaRPr>
                    </a:p>
                    <a:p>
                      <a:pPr marL="584200" algn="l" rtl="0" eaLnBrk="0">
                        <a:lnSpc>
                          <a:spcPts val="955"/>
                        </a:lnSpc>
                      </a:pPr>
                      <a:r>
                        <a:rPr sz="700" kern="0" spc="-20" dirty="0">
                          <a:solidFill>
                            <a:srgbClr val="231F20">
                              <a:alpha val="100000"/>
                            </a:srgbClr>
                          </a:solidFill>
                          <a:latin typeface="Arial" panose="020B0604020202020204"/>
                          <a:ea typeface="Arial" panose="020B0604020202020204"/>
                          <a:cs typeface="Arial" panose="020B0604020202020204"/>
                        </a:rPr>
                        <a:t>26</a:t>
                      </a:r>
                      <a:endParaRPr sz="700" dirty="0">
                        <a:latin typeface="Arial" panose="020B0604020202020204"/>
                        <a:ea typeface="Arial" panose="020B0604020202020204"/>
                        <a:cs typeface="Arial" panose="020B0604020202020204"/>
                      </a:endParaRPr>
                    </a:p>
                  </a:txBody>
                  <a:tcPr marL="0" marR="0" marT="0" marB="0" vert="horz">
                    <a:lnL w="6350" cap="flat" cmpd="sng" algn="ctr">
                      <a:solidFill>
                        <a:srgbClr val="202A4D"/>
                      </a:solidFill>
                      <a:prstDash val="solid"/>
                      <a:round/>
                      <a:headEnd type="none" w="med" len="med"/>
                      <a:tailEnd type="none" w="med" len="med"/>
                    </a:lnL>
                    <a:lnR w="9525" cap="flat" cmpd="sng" algn="ctr">
                      <a:solidFill>
                        <a:srgbClr val="202A4D"/>
                      </a:solidFill>
                      <a:prstDash val="solid"/>
                      <a:round/>
                      <a:headEnd type="none" w="med" len="med"/>
                      <a:tailEnd type="none" w="med" len="med"/>
                    </a:lnR>
                    <a:lnT>
                      <a:noFill/>
                    </a:lnT>
                    <a:lnB>
                      <a:noFill/>
                    </a:lnB>
                  </a:tcPr>
                </a:tc>
                <a:tc>
                  <a:txBody>
                    <a:bodyPr/>
                    <a:p>
                      <a:pPr algn="l" rtl="0" eaLnBrk="0">
                        <a:lnSpc>
                          <a:spcPct val="9000"/>
                        </a:lnSpc>
                      </a:pPr>
                      <a:endParaRPr sz="100" dirty="0">
                        <a:latin typeface="Arial" panose="020B0604020202020204"/>
                        <a:ea typeface="Arial" panose="020B0604020202020204"/>
                        <a:cs typeface="Arial" panose="020B0604020202020204"/>
                      </a:endParaRPr>
                    </a:p>
                    <a:p>
                      <a:pPr marL="492125" algn="l" rtl="0" eaLnBrk="0">
                        <a:lnSpc>
                          <a:spcPct val="76000"/>
                        </a:lnSpc>
                      </a:pPr>
                      <a:r>
                        <a:rPr sz="700" kern="0" spc="80" dirty="0">
                          <a:solidFill>
                            <a:srgbClr val="FFFFFF">
                              <a:alpha val="100000"/>
                            </a:srgbClr>
                          </a:solidFill>
                          <a:latin typeface="Arial" panose="020B0604020202020204"/>
                          <a:ea typeface="Arial" panose="020B0604020202020204"/>
                          <a:cs typeface="Arial" panose="020B0604020202020204"/>
                        </a:rPr>
                        <a:t>TYP.</a:t>
                      </a:r>
                      <a:endParaRPr sz="700" dirty="0">
                        <a:latin typeface="Arial" panose="020B0604020202020204"/>
                        <a:ea typeface="Arial" panose="020B0604020202020204"/>
                        <a:cs typeface="Arial" panose="020B0604020202020204"/>
                      </a:endParaRPr>
                    </a:p>
                    <a:p>
                      <a:pPr algn="l" rtl="0" eaLnBrk="0">
                        <a:lnSpc>
                          <a:spcPct val="159000"/>
                        </a:lnSpc>
                      </a:pPr>
                      <a:endParaRPr sz="1000" dirty="0">
                        <a:latin typeface="Arial" panose="020B0604020202020204"/>
                        <a:ea typeface="Arial" panose="020B0604020202020204"/>
                        <a:cs typeface="Arial" panose="020B0604020202020204"/>
                      </a:endParaRPr>
                    </a:p>
                    <a:p>
                      <a:pPr marL="582295" algn="l" rtl="0" eaLnBrk="0">
                        <a:lnSpc>
                          <a:spcPct val="75000"/>
                        </a:lnSpc>
                        <a:spcBef>
                          <a:spcPts val="215"/>
                        </a:spcBef>
                      </a:pPr>
                      <a:r>
                        <a:rPr sz="700" kern="0" spc="-20" dirty="0">
                          <a:solidFill>
                            <a:srgbClr val="231F20">
                              <a:alpha val="100000"/>
                            </a:srgbClr>
                          </a:solidFill>
                          <a:latin typeface="Arial" panose="020B0604020202020204"/>
                          <a:ea typeface="Arial" panose="020B0604020202020204"/>
                          <a:cs typeface="Arial" panose="020B0604020202020204"/>
                        </a:rPr>
                        <a:t>4</a:t>
                      </a:r>
                      <a:endParaRPr sz="700" dirty="0">
                        <a:latin typeface="Arial" panose="020B0604020202020204"/>
                        <a:ea typeface="Arial" panose="020B0604020202020204"/>
                        <a:cs typeface="Arial" panose="020B0604020202020204"/>
                      </a:endParaRPr>
                    </a:p>
                    <a:p>
                      <a:pPr algn="l" rtl="0" eaLnBrk="0">
                        <a:lnSpc>
                          <a:spcPct val="131000"/>
                        </a:lnSpc>
                      </a:pPr>
                      <a:endParaRPr sz="1000" dirty="0">
                        <a:latin typeface="Arial" panose="020B0604020202020204"/>
                        <a:ea typeface="Arial" panose="020B0604020202020204"/>
                        <a:cs typeface="Arial" panose="020B0604020202020204"/>
                      </a:endParaRPr>
                    </a:p>
                    <a:p>
                      <a:pPr algn="l" rtl="0" eaLnBrk="0">
                        <a:lnSpc>
                          <a:spcPct val="131000"/>
                        </a:lnSpc>
                      </a:pPr>
                      <a:endParaRPr sz="1000" dirty="0">
                        <a:latin typeface="Arial" panose="020B0604020202020204"/>
                        <a:ea typeface="Arial" panose="020B0604020202020204"/>
                        <a:cs typeface="Arial" panose="020B0604020202020204"/>
                      </a:endParaRPr>
                    </a:p>
                    <a:p>
                      <a:pPr marL="575310" algn="l" rtl="0" eaLnBrk="0">
                        <a:lnSpc>
                          <a:spcPts val="955"/>
                        </a:lnSpc>
                        <a:spcBef>
                          <a:spcPts val="210"/>
                        </a:spcBef>
                      </a:pPr>
                      <a:r>
                        <a:rPr sz="700" kern="0" spc="-20" dirty="0">
                          <a:solidFill>
                            <a:srgbClr val="231F20">
                              <a:alpha val="100000"/>
                            </a:srgbClr>
                          </a:solidFill>
                          <a:latin typeface="Arial" panose="020B0604020202020204"/>
                          <a:ea typeface="Arial" panose="020B0604020202020204"/>
                          <a:cs typeface="Arial" panose="020B0604020202020204"/>
                        </a:rPr>
                        <a:t>-3</a:t>
                      </a:r>
                      <a:endParaRPr sz="700" dirty="0">
                        <a:latin typeface="Arial" panose="020B0604020202020204"/>
                        <a:ea typeface="Arial" panose="020B0604020202020204"/>
                        <a:cs typeface="Arial" panose="020B0604020202020204"/>
                      </a:endParaRPr>
                    </a:p>
                    <a:p>
                      <a:pPr algn="l" rtl="0" eaLnBrk="0">
                        <a:lnSpc>
                          <a:spcPct val="119000"/>
                        </a:lnSpc>
                      </a:pPr>
                      <a:endParaRPr sz="1000" dirty="0">
                        <a:latin typeface="Arial" panose="020B0604020202020204"/>
                        <a:ea typeface="Arial" panose="020B0604020202020204"/>
                        <a:cs typeface="Arial" panose="020B0604020202020204"/>
                      </a:endParaRPr>
                    </a:p>
                    <a:p>
                      <a:pPr algn="l" rtl="0" eaLnBrk="0">
                        <a:lnSpc>
                          <a:spcPct val="119000"/>
                        </a:lnSpc>
                      </a:pPr>
                      <a:endParaRPr sz="1000" dirty="0">
                        <a:latin typeface="Arial" panose="020B0604020202020204"/>
                        <a:ea typeface="Arial" panose="020B0604020202020204"/>
                        <a:cs typeface="Arial" panose="020B0604020202020204"/>
                      </a:endParaRPr>
                    </a:p>
                    <a:p>
                      <a:pPr marL="554990" algn="l" rtl="0" eaLnBrk="0">
                        <a:lnSpc>
                          <a:spcPts val="955"/>
                        </a:lnSpc>
                        <a:spcBef>
                          <a:spcPts val="210"/>
                        </a:spcBef>
                      </a:pPr>
                      <a:r>
                        <a:rPr sz="700" kern="0" spc="-10" dirty="0">
                          <a:solidFill>
                            <a:srgbClr val="231F20">
                              <a:alpha val="100000"/>
                            </a:srgbClr>
                          </a:solidFill>
                          <a:latin typeface="Arial" panose="020B0604020202020204"/>
                          <a:ea typeface="Arial" panose="020B0604020202020204"/>
                          <a:cs typeface="Arial" panose="020B0604020202020204"/>
                        </a:rPr>
                        <a:t>200</a:t>
                      </a:r>
                      <a:endParaRPr sz="700" dirty="0">
                        <a:latin typeface="Arial" panose="020B0604020202020204"/>
                        <a:ea typeface="Arial" panose="020B0604020202020204"/>
                        <a:cs typeface="Arial" panose="020B0604020202020204"/>
                      </a:endParaRPr>
                    </a:p>
                    <a:p>
                      <a:pPr marL="556260" algn="l" rtl="0" eaLnBrk="0">
                        <a:lnSpc>
                          <a:spcPts val="955"/>
                        </a:lnSpc>
                        <a:spcBef>
                          <a:spcPts val="530"/>
                        </a:spcBef>
                      </a:pPr>
                      <a:r>
                        <a:rPr sz="700" kern="0" spc="-20" dirty="0">
                          <a:solidFill>
                            <a:srgbClr val="231F20">
                              <a:alpha val="100000"/>
                            </a:srgbClr>
                          </a:solidFill>
                          <a:latin typeface="Arial" panose="020B0604020202020204"/>
                          <a:ea typeface="Arial" panose="020B0604020202020204"/>
                          <a:cs typeface="Arial" panose="020B0604020202020204"/>
                        </a:rPr>
                        <a:t>500</a:t>
                      </a:r>
                      <a:endParaRPr sz="700" dirty="0">
                        <a:latin typeface="Arial" panose="020B0604020202020204"/>
                        <a:ea typeface="Arial" panose="020B0604020202020204"/>
                        <a:cs typeface="Arial" panose="020B0604020202020204"/>
                      </a:endParaRPr>
                    </a:p>
                    <a:p>
                      <a:pPr algn="l" rtl="0" eaLnBrk="0">
                        <a:lnSpc>
                          <a:spcPct val="138000"/>
                        </a:lnSpc>
                      </a:pPr>
                      <a:endParaRPr sz="1000" dirty="0">
                        <a:latin typeface="Arial" panose="020B0604020202020204"/>
                        <a:ea typeface="Arial" panose="020B0604020202020204"/>
                        <a:cs typeface="Arial" panose="020B0604020202020204"/>
                      </a:endParaRPr>
                    </a:p>
                    <a:p>
                      <a:pPr marL="534035" algn="l" rtl="0" eaLnBrk="0">
                        <a:lnSpc>
                          <a:spcPts val="955"/>
                        </a:lnSpc>
                        <a:spcBef>
                          <a:spcPts val="220"/>
                        </a:spcBef>
                      </a:pPr>
                      <a:r>
                        <a:rPr sz="700" kern="0" spc="-10" dirty="0">
                          <a:solidFill>
                            <a:srgbClr val="231F20">
                              <a:alpha val="100000"/>
                            </a:srgbClr>
                          </a:solidFill>
                          <a:latin typeface="Arial" panose="020B0604020202020204"/>
                          <a:ea typeface="Arial" panose="020B0604020202020204"/>
                          <a:cs typeface="Arial" panose="020B0604020202020204"/>
                        </a:rPr>
                        <a:t>200</a:t>
                      </a:r>
                      <a:endParaRPr sz="700" dirty="0">
                        <a:latin typeface="Arial" panose="020B0604020202020204"/>
                        <a:ea typeface="Arial" panose="020B0604020202020204"/>
                        <a:cs typeface="Arial" panose="020B0604020202020204"/>
                      </a:endParaRPr>
                    </a:p>
                    <a:p>
                      <a:pPr marL="493395" algn="l" rtl="0" eaLnBrk="0">
                        <a:lnSpc>
                          <a:spcPts val="955"/>
                        </a:lnSpc>
                        <a:spcBef>
                          <a:spcPts val="360"/>
                        </a:spcBef>
                      </a:pPr>
                      <a:r>
                        <a:rPr sz="700" kern="0" spc="-20" dirty="0">
                          <a:solidFill>
                            <a:srgbClr val="231F20">
                              <a:alpha val="100000"/>
                            </a:srgbClr>
                          </a:solidFill>
                          <a:latin typeface="Arial" panose="020B0604020202020204"/>
                          <a:ea typeface="Arial" panose="020B0604020202020204"/>
                          <a:cs typeface="Arial" panose="020B0604020202020204"/>
                        </a:rPr>
                        <a:t>1.5:1</a:t>
                      </a:r>
                      <a:endParaRPr sz="700" dirty="0">
                        <a:latin typeface="Arial" panose="020B0604020202020204"/>
                        <a:ea typeface="Arial" panose="020B0604020202020204"/>
                        <a:cs typeface="Arial" panose="020B0604020202020204"/>
                      </a:endParaRPr>
                    </a:p>
                    <a:p>
                      <a:pPr marL="553085" algn="l" rtl="0" eaLnBrk="0">
                        <a:lnSpc>
                          <a:spcPct val="76000"/>
                        </a:lnSpc>
                        <a:spcBef>
                          <a:spcPts val="560"/>
                        </a:spcBef>
                      </a:pPr>
                      <a:r>
                        <a:rPr sz="700" kern="0" spc="-10" dirty="0">
                          <a:solidFill>
                            <a:srgbClr val="231F20">
                              <a:alpha val="100000"/>
                            </a:srgbClr>
                          </a:solidFill>
                          <a:latin typeface="Arial" panose="020B0604020202020204"/>
                          <a:ea typeface="Arial" panose="020B0604020202020204"/>
                          <a:cs typeface="Arial" panose="020B0604020202020204"/>
                        </a:rPr>
                        <a:t>2:1</a:t>
                      </a:r>
                      <a:endParaRPr sz="700" dirty="0">
                        <a:latin typeface="Arial" panose="020B0604020202020204"/>
                        <a:ea typeface="Arial" panose="020B0604020202020204"/>
                        <a:cs typeface="Arial" panose="020B0604020202020204"/>
                      </a:endParaRPr>
                    </a:p>
                    <a:p>
                      <a:pPr marL="565150" algn="l" rtl="0" eaLnBrk="0">
                        <a:lnSpc>
                          <a:spcPct val="76000"/>
                        </a:lnSpc>
                        <a:spcBef>
                          <a:spcPts val="885"/>
                        </a:spcBef>
                      </a:pPr>
                      <a:r>
                        <a:rPr sz="700" kern="0" spc="-20" dirty="0">
                          <a:solidFill>
                            <a:srgbClr val="231F20">
                              <a:alpha val="100000"/>
                            </a:srgbClr>
                          </a:solidFill>
                          <a:latin typeface="Arial" panose="020B0604020202020204"/>
                          <a:ea typeface="Arial" panose="020B0604020202020204"/>
                          <a:cs typeface="Arial" panose="020B0604020202020204"/>
                        </a:rPr>
                        <a:t>27</a:t>
                      </a:r>
                      <a:endParaRPr sz="700" dirty="0">
                        <a:latin typeface="Arial" panose="020B0604020202020204"/>
                        <a:ea typeface="Arial" panose="020B0604020202020204"/>
                        <a:cs typeface="Arial" panose="020B0604020202020204"/>
                      </a:endParaRPr>
                    </a:p>
                    <a:p>
                      <a:pPr marL="541655" algn="l" rtl="0" eaLnBrk="0">
                        <a:lnSpc>
                          <a:spcPts val="955"/>
                        </a:lnSpc>
                        <a:spcBef>
                          <a:spcPts val="375"/>
                        </a:spcBef>
                      </a:pPr>
                      <a:r>
                        <a:rPr sz="700" kern="0" spc="-20" dirty="0">
                          <a:solidFill>
                            <a:srgbClr val="231F20">
                              <a:alpha val="100000"/>
                            </a:srgbClr>
                          </a:solidFill>
                          <a:latin typeface="Arial" panose="020B0604020202020204"/>
                          <a:ea typeface="Arial" panose="020B0604020202020204"/>
                          <a:cs typeface="Arial" panose="020B0604020202020204"/>
                        </a:rPr>
                        <a:t>+10</a:t>
                      </a:r>
                      <a:endParaRPr sz="700" dirty="0">
                        <a:latin typeface="Arial" panose="020B0604020202020204"/>
                        <a:ea typeface="Arial" panose="020B0604020202020204"/>
                        <a:cs typeface="Arial" panose="020B0604020202020204"/>
                      </a:endParaRPr>
                    </a:p>
                    <a:p>
                      <a:pPr algn="l" rtl="0" eaLnBrk="0">
                        <a:lnSpc>
                          <a:spcPct val="140000"/>
                        </a:lnSpc>
                      </a:pPr>
                      <a:endParaRPr sz="1000" dirty="0">
                        <a:latin typeface="Arial" panose="020B0604020202020204"/>
                        <a:ea typeface="Arial" panose="020B0604020202020204"/>
                        <a:cs typeface="Arial" panose="020B0604020202020204"/>
                      </a:endParaRPr>
                    </a:p>
                    <a:p>
                      <a:pPr marL="509270" algn="l" rtl="0" eaLnBrk="0">
                        <a:lnSpc>
                          <a:spcPts val="955"/>
                        </a:lnSpc>
                        <a:spcBef>
                          <a:spcPts val="215"/>
                        </a:spcBef>
                      </a:pPr>
                      <a:r>
                        <a:rPr sz="700" kern="0" spc="-20" dirty="0">
                          <a:solidFill>
                            <a:srgbClr val="231F20">
                              <a:alpha val="100000"/>
                            </a:srgbClr>
                          </a:solidFill>
                          <a:latin typeface="Arial" panose="020B0604020202020204"/>
                          <a:ea typeface="Arial" panose="020B0604020202020204"/>
                          <a:cs typeface="Arial" panose="020B0604020202020204"/>
                        </a:rPr>
                        <a:t>6</a:t>
                      </a:r>
                      <a:r>
                        <a:rPr sz="700" kern="0" spc="60" dirty="0">
                          <a:solidFill>
                            <a:srgbClr val="231F20">
                              <a:alpha val="100000"/>
                            </a:srgbClr>
                          </a:solidFill>
                          <a:latin typeface="Arial" panose="020B0604020202020204"/>
                          <a:ea typeface="Arial" panose="020B0604020202020204"/>
                          <a:cs typeface="Arial" panose="020B0604020202020204"/>
                        </a:rPr>
                        <a:t> </a:t>
                      </a:r>
                      <a:r>
                        <a:rPr sz="700" kern="0" spc="-20" dirty="0">
                          <a:solidFill>
                            <a:srgbClr val="231F20">
                              <a:alpha val="100000"/>
                            </a:srgbClr>
                          </a:solidFill>
                          <a:latin typeface="Arial" panose="020B0604020202020204"/>
                          <a:ea typeface="Arial" panose="020B0604020202020204"/>
                          <a:cs typeface="Arial" panose="020B0604020202020204"/>
                        </a:rPr>
                        <a:t>bits</a:t>
                      </a:r>
                      <a:endParaRPr sz="700" dirty="0">
                        <a:latin typeface="Arial" panose="020B0604020202020204"/>
                        <a:ea typeface="Arial" panose="020B0604020202020204"/>
                        <a:cs typeface="Arial" panose="020B0604020202020204"/>
                      </a:endParaRPr>
                    </a:p>
                    <a:p>
                      <a:pPr marL="566420" algn="l" rtl="0" eaLnBrk="0">
                        <a:lnSpc>
                          <a:spcPts val="955"/>
                        </a:lnSpc>
                        <a:spcBef>
                          <a:spcPts val="400"/>
                        </a:spcBef>
                      </a:pPr>
                      <a:r>
                        <a:rPr sz="700" kern="0" spc="-20" dirty="0">
                          <a:solidFill>
                            <a:srgbClr val="231F20">
                              <a:alpha val="100000"/>
                            </a:srgbClr>
                          </a:solidFill>
                          <a:latin typeface="Arial" panose="020B0604020202020204"/>
                          <a:ea typeface="Arial" panose="020B0604020202020204"/>
                          <a:cs typeface="Arial" panose="020B0604020202020204"/>
                        </a:rPr>
                        <a:t>80</a:t>
                      </a:r>
                      <a:endParaRPr sz="700" dirty="0">
                        <a:latin typeface="Arial" panose="020B0604020202020204"/>
                        <a:ea typeface="Arial" panose="020B0604020202020204"/>
                        <a:cs typeface="Arial" panose="020B0604020202020204"/>
                      </a:endParaRPr>
                    </a:p>
                    <a:p>
                      <a:pPr marL="565150" algn="l" rtl="0" eaLnBrk="0">
                        <a:lnSpc>
                          <a:spcPts val="955"/>
                        </a:lnSpc>
                        <a:spcBef>
                          <a:spcPts val="355"/>
                        </a:spcBef>
                      </a:pPr>
                      <a:r>
                        <a:rPr sz="700" kern="0" spc="-20" dirty="0">
                          <a:solidFill>
                            <a:srgbClr val="231F20">
                              <a:alpha val="100000"/>
                            </a:srgbClr>
                          </a:solidFill>
                          <a:latin typeface="Arial" panose="020B0604020202020204"/>
                          <a:ea typeface="Arial" panose="020B0604020202020204"/>
                          <a:cs typeface="Arial" panose="020B0604020202020204"/>
                        </a:rPr>
                        <a:t>28</a:t>
                      </a:r>
                      <a:endParaRPr sz="700" dirty="0">
                        <a:latin typeface="Arial" panose="020B0604020202020204"/>
                        <a:ea typeface="Arial" panose="020B0604020202020204"/>
                        <a:cs typeface="Arial" panose="020B0604020202020204"/>
                      </a:endParaRPr>
                    </a:p>
                    <a:p>
                      <a:pPr algn="l" rtl="0" eaLnBrk="0">
                        <a:lnSpc>
                          <a:spcPct val="101000"/>
                        </a:lnSpc>
                      </a:pPr>
                      <a:endParaRPr sz="1000" dirty="0">
                        <a:latin typeface="Arial" panose="020B0604020202020204"/>
                        <a:ea typeface="Arial" panose="020B0604020202020204"/>
                        <a:cs typeface="Arial" panose="020B0604020202020204"/>
                      </a:endParaRPr>
                    </a:p>
                    <a:p>
                      <a:pPr algn="l" rtl="0" eaLnBrk="0">
                        <a:lnSpc>
                          <a:spcPct val="102000"/>
                        </a:lnSpc>
                      </a:pPr>
                      <a:endParaRPr sz="1000" dirty="0">
                        <a:latin typeface="Arial" panose="020B0604020202020204"/>
                        <a:ea typeface="Arial" panose="020B0604020202020204"/>
                        <a:cs typeface="Arial" panose="020B0604020202020204"/>
                      </a:endParaRPr>
                    </a:p>
                    <a:p>
                      <a:pPr algn="l" rtl="0" eaLnBrk="0">
                        <a:lnSpc>
                          <a:spcPct val="102000"/>
                        </a:lnSpc>
                      </a:pPr>
                      <a:endParaRPr sz="1000" dirty="0">
                        <a:latin typeface="Arial" panose="020B0604020202020204"/>
                        <a:ea typeface="Arial" panose="020B0604020202020204"/>
                        <a:cs typeface="Arial" panose="020B0604020202020204"/>
                      </a:endParaRPr>
                    </a:p>
                    <a:p>
                      <a:pPr algn="l" rtl="0" eaLnBrk="0">
                        <a:lnSpc>
                          <a:spcPct val="102000"/>
                        </a:lnSpc>
                      </a:pPr>
                      <a:endParaRPr sz="1000" dirty="0">
                        <a:latin typeface="Arial" panose="020B0604020202020204"/>
                        <a:ea typeface="Arial" panose="020B0604020202020204"/>
                        <a:cs typeface="Arial" panose="020B0604020202020204"/>
                      </a:endParaRPr>
                    </a:p>
                    <a:p>
                      <a:pPr algn="l" rtl="0" eaLnBrk="0">
                        <a:lnSpc>
                          <a:spcPct val="180000"/>
                        </a:lnSpc>
                      </a:pPr>
                      <a:endParaRPr sz="100" dirty="0">
                        <a:latin typeface="Arial" panose="020B0604020202020204"/>
                        <a:ea typeface="Arial" panose="020B0604020202020204"/>
                        <a:cs typeface="Arial" panose="020B0604020202020204"/>
                      </a:endParaRPr>
                    </a:p>
                    <a:p>
                      <a:pPr marL="605155" algn="l" rtl="0" eaLnBrk="0">
                        <a:lnSpc>
                          <a:spcPct val="76000"/>
                        </a:lnSpc>
                        <a:spcBef>
                          <a:spcPts val="0"/>
                        </a:spcBef>
                      </a:pPr>
                      <a:r>
                        <a:rPr sz="700" kern="0" spc="-20" dirty="0">
                          <a:solidFill>
                            <a:srgbClr val="231F20">
                              <a:alpha val="100000"/>
                            </a:srgbClr>
                          </a:solidFill>
                          <a:latin typeface="Arial" panose="020B0604020202020204"/>
                          <a:ea typeface="Arial" panose="020B0604020202020204"/>
                          <a:cs typeface="Arial" panose="020B0604020202020204"/>
                        </a:rPr>
                        <a:t>1</a:t>
                      </a:r>
                      <a:endParaRPr sz="700" dirty="0">
                        <a:latin typeface="Arial" panose="020B0604020202020204"/>
                        <a:ea typeface="Arial" panose="020B0604020202020204"/>
                        <a:cs typeface="Arial" panose="020B0604020202020204"/>
                      </a:endParaRPr>
                    </a:p>
                  </a:txBody>
                  <a:tcPr marL="0" marR="0" marT="0" marB="0" vert="horz">
                    <a:lnL w="9525" cap="flat" cmpd="sng" algn="ctr">
                      <a:solidFill>
                        <a:srgbClr val="202A4D"/>
                      </a:solidFill>
                      <a:prstDash val="solid"/>
                      <a:round/>
                      <a:headEnd type="none" w="med" len="med"/>
                      <a:tailEnd type="none" w="med" len="med"/>
                    </a:lnL>
                    <a:lnR w="9525" cap="flat" cmpd="sng" algn="ctr">
                      <a:solidFill>
                        <a:srgbClr val="202A4D"/>
                      </a:solidFill>
                      <a:prstDash val="solid"/>
                      <a:round/>
                      <a:headEnd type="none" w="med" len="med"/>
                      <a:tailEnd type="none" w="med" len="med"/>
                    </a:lnR>
                    <a:lnT>
                      <a:noFill/>
                    </a:lnT>
                    <a:lnB>
                      <a:noFill/>
                    </a:lnB>
                  </a:tcPr>
                </a:tc>
                <a:tc>
                  <a:txBody>
                    <a:bodyPr/>
                    <a:p>
                      <a:pPr marL="487680" algn="l" rtl="0" eaLnBrk="0">
                        <a:lnSpc>
                          <a:spcPct val="76000"/>
                        </a:lnSpc>
                        <a:spcBef>
                          <a:spcPts val="5"/>
                        </a:spcBef>
                      </a:pPr>
                      <a:r>
                        <a:rPr sz="700" kern="0" spc="110" dirty="0">
                          <a:solidFill>
                            <a:srgbClr val="FFFFFF">
                              <a:alpha val="100000"/>
                            </a:srgbClr>
                          </a:solidFill>
                          <a:latin typeface="Arial" panose="020B0604020202020204"/>
                          <a:ea typeface="Arial" panose="020B0604020202020204"/>
                          <a:cs typeface="Arial" panose="020B0604020202020204"/>
                        </a:rPr>
                        <a:t>MAX</a:t>
                      </a:r>
                      <a:endParaRPr sz="700" dirty="0">
                        <a:latin typeface="Arial" panose="020B0604020202020204"/>
                        <a:ea typeface="Arial" panose="020B0604020202020204"/>
                        <a:cs typeface="Arial" panose="020B0604020202020204"/>
                      </a:endParaRPr>
                    </a:p>
                    <a:p>
                      <a:pPr marL="490220" algn="l" rtl="0" eaLnBrk="0">
                        <a:lnSpc>
                          <a:spcPts val="955"/>
                        </a:lnSpc>
                        <a:spcBef>
                          <a:spcPts val="460"/>
                        </a:spcBef>
                      </a:pPr>
                      <a:r>
                        <a:rPr sz="700" kern="0" spc="-20" dirty="0">
                          <a:solidFill>
                            <a:srgbClr val="231F20">
                              <a:alpha val="100000"/>
                            </a:srgbClr>
                          </a:solidFill>
                          <a:latin typeface="Arial" panose="020B0604020202020204"/>
                          <a:ea typeface="Arial" panose="020B0604020202020204"/>
                          <a:cs typeface="Arial" panose="020B0604020202020204"/>
                        </a:rPr>
                        <a:t>1200</a:t>
                      </a:r>
                      <a:endParaRPr sz="700" dirty="0">
                        <a:latin typeface="Arial" panose="020B0604020202020204"/>
                        <a:ea typeface="Arial" panose="020B0604020202020204"/>
                        <a:cs typeface="Arial" panose="020B0604020202020204"/>
                      </a:endParaRPr>
                    </a:p>
                    <a:p>
                      <a:pPr algn="l" rtl="0" eaLnBrk="0">
                        <a:lnSpc>
                          <a:spcPct val="128000"/>
                        </a:lnSpc>
                      </a:pPr>
                      <a:endParaRPr sz="1000" dirty="0">
                        <a:latin typeface="Arial" panose="020B0604020202020204"/>
                        <a:ea typeface="Arial" panose="020B0604020202020204"/>
                        <a:cs typeface="Arial" panose="020B0604020202020204"/>
                      </a:endParaRPr>
                    </a:p>
                    <a:p>
                      <a:pPr marL="553085" algn="l" rtl="0" eaLnBrk="0">
                        <a:lnSpc>
                          <a:spcPts val="955"/>
                        </a:lnSpc>
                        <a:spcBef>
                          <a:spcPts val="215"/>
                        </a:spcBef>
                      </a:pPr>
                      <a:r>
                        <a:rPr sz="700" kern="0" spc="-20" dirty="0">
                          <a:solidFill>
                            <a:srgbClr val="231F20">
                              <a:alpha val="100000"/>
                            </a:srgbClr>
                          </a:solidFill>
                          <a:latin typeface="Arial" panose="020B0604020202020204"/>
                          <a:ea typeface="Arial" panose="020B0604020202020204"/>
                          <a:cs typeface="Arial" panose="020B0604020202020204"/>
                        </a:rPr>
                        <a:t>51</a:t>
                      </a:r>
                      <a:endParaRPr sz="700" dirty="0">
                        <a:latin typeface="Arial" panose="020B0604020202020204"/>
                        <a:ea typeface="Arial" panose="020B0604020202020204"/>
                        <a:cs typeface="Arial" panose="020B0604020202020204"/>
                      </a:endParaRPr>
                    </a:p>
                    <a:p>
                      <a:pPr marL="553085" algn="l" rtl="0" eaLnBrk="0">
                        <a:lnSpc>
                          <a:spcPct val="75000"/>
                        </a:lnSpc>
                        <a:spcBef>
                          <a:spcPts val="640"/>
                        </a:spcBef>
                      </a:pPr>
                      <a:r>
                        <a:rPr sz="700" kern="0" spc="-20" dirty="0">
                          <a:solidFill>
                            <a:srgbClr val="231F20">
                              <a:alpha val="100000"/>
                            </a:srgbClr>
                          </a:solidFill>
                          <a:latin typeface="Arial" panose="020B0604020202020204"/>
                          <a:ea typeface="Arial" panose="020B0604020202020204"/>
                          <a:cs typeface="Arial" panose="020B0604020202020204"/>
                        </a:rPr>
                        <a:t>54</a:t>
                      </a:r>
                      <a:endParaRPr sz="700" dirty="0">
                        <a:latin typeface="Arial" panose="020B0604020202020204"/>
                        <a:ea typeface="Arial" panose="020B0604020202020204"/>
                        <a:cs typeface="Arial" panose="020B0604020202020204"/>
                      </a:endParaRPr>
                    </a:p>
                    <a:p>
                      <a:pPr algn="l" rtl="0" eaLnBrk="0">
                        <a:lnSpc>
                          <a:spcPct val="127000"/>
                        </a:lnSpc>
                      </a:pPr>
                      <a:endParaRPr sz="1000" dirty="0">
                        <a:latin typeface="Arial" panose="020B0604020202020204"/>
                        <a:ea typeface="Arial" panose="020B0604020202020204"/>
                        <a:cs typeface="Arial" panose="020B0604020202020204"/>
                      </a:endParaRPr>
                    </a:p>
                    <a:p>
                      <a:pPr marL="558800" algn="l" rtl="0" eaLnBrk="0">
                        <a:lnSpc>
                          <a:spcPts val="955"/>
                        </a:lnSpc>
                        <a:spcBef>
                          <a:spcPts val="215"/>
                        </a:spcBef>
                      </a:pPr>
                      <a:r>
                        <a:rPr sz="700" kern="0" spc="-20" dirty="0">
                          <a:solidFill>
                            <a:srgbClr val="231F20">
                              <a:alpha val="100000"/>
                            </a:srgbClr>
                          </a:solidFill>
                          <a:latin typeface="Arial" panose="020B0604020202020204"/>
                          <a:ea typeface="Arial" panose="020B0604020202020204"/>
                          <a:cs typeface="Arial" panose="020B0604020202020204"/>
                        </a:rPr>
                        <a:t>50</a:t>
                      </a:r>
                      <a:endParaRPr sz="700" dirty="0">
                        <a:latin typeface="Arial" panose="020B0604020202020204"/>
                        <a:ea typeface="Arial" panose="020B0604020202020204"/>
                        <a:cs typeface="Arial" panose="020B0604020202020204"/>
                      </a:endParaRPr>
                    </a:p>
                    <a:p>
                      <a:pPr marL="571500" algn="l" rtl="0" eaLnBrk="0">
                        <a:lnSpc>
                          <a:spcPts val="955"/>
                        </a:lnSpc>
                        <a:spcBef>
                          <a:spcPts val="800"/>
                        </a:spcBef>
                      </a:pPr>
                      <a:r>
                        <a:rPr sz="700" kern="0" spc="-30" dirty="0">
                          <a:solidFill>
                            <a:srgbClr val="231F20">
                              <a:alpha val="100000"/>
                            </a:srgbClr>
                          </a:solidFill>
                          <a:latin typeface="Arial" panose="020B0604020202020204"/>
                          <a:ea typeface="Arial" panose="020B0604020202020204"/>
                          <a:cs typeface="Arial" panose="020B0604020202020204"/>
                        </a:rPr>
                        <a:t>10</a:t>
                      </a:r>
                      <a:endParaRPr sz="700" dirty="0">
                        <a:latin typeface="Arial" panose="020B0604020202020204"/>
                        <a:ea typeface="Arial" panose="020B0604020202020204"/>
                        <a:cs typeface="Arial" panose="020B0604020202020204"/>
                      </a:endParaRPr>
                    </a:p>
                    <a:p>
                      <a:pPr algn="l" rtl="0" eaLnBrk="0">
                        <a:lnSpc>
                          <a:spcPct val="125000"/>
                        </a:lnSpc>
                      </a:pPr>
                      <a:endParaRPr sz="1000" dirty="0">
                        <a:latin typeface="Arial" panose="020B0604020202020204"/>
                        <a:ea typeface="Arial" panose="020B0604020202020204"/>
                        <a:cs typeface="Arial" panose="020B0604020202020204"/>
                      </a:endParaRPr>
                    </a:p>
                    <a:p>
                      <a:pPr algn="l" rtl="0" eaLnBrk="0">
                        <a:lnSpc>
                          <a:spcPct val="125000"/>
                        </a:lnSpc>
                      </a:pPr>
                      <a:endParaRPr sz="1000" dirty="0">
                        <a:latin typeface="Arial" panose="020B0604020202020204"/>
                        <a:ea typeface="Arial" panose="020B0604020202020204"/>
                        <a:cs typeface="Arial" panose="020B0604020202020204"/>
                      </a:endParaRPr>
                    </a:p>
                    <a:p>
                      <a:pPr marL="611505" algn="l" rtl="0" eaLnBrk="0">
                        <a:lnSpc>
                          <a:spcPct val="76000"/>
                        </a:lnSpc>
                        <a:spcBef>
                          <a:spcPts val="210"/>
                        </a:spcBef>
                      </a:pPr>
                      <a:r>
                        <a:rPr sz="700" kern="0" spc="-20" dirty="0">
                          <a:solidFill>
                            <a:srgbClr val="231F20">
                              <a:alpha val="100000"/>
                            </a:srgbClr>
                          </a:solidFill>
                          <a:latin typeface="Arial" panose="020B0604020202020204"/>
                          <a:ea typeface="Arial" panose="020B0604020202020204"/>
                          <a:cs typeface="Arial" panose="020B0604020202020204"/>
                        </a:rPr>
                        <a:t>1</a:t>
                      </a:r>
                      <a:endParaRPr sz="700" dirty="0">
                        <a:latin typeface="Arial" panose="020B0604020202020204"/>
                        <a:ea typeface="Arial" panose="020B0604020202020204"/>
                        <a:cs typeface="Arial" panose="020B0604020202020204"/>
                      </a:endParaRPr>
                    </a:p>
                    <a:p>
                      <a:pPr algn="l" rtl="0" eaLnBrk="0">
                        <a:lnSpc>
                          <a:spcPct val="129000"/>
                        </a:lnSpc>
                      </a:pPr>
                      <a:endParaRPr sz="1000" dirty="0">
                        <a:latin typeface="Arial" panose="020B0604020202020204"/>
                        <a:ea typeface="Arial" panose="020B0604020202020204"/>
                        <a:cs typeface="Arial" panose="020B0604020202020204"/>
                      </a:endParaRPr>
                    </a:p>
                    <a:p>
                      <a:pPr algn="l" rtl="0" eaLnBrk="0">
                        <a:lnSpc>
                          <a:spcPct val="130000"/>
                        </a:lnSpc>
                      </a:pPr>
                      <a:endParaRPr sz="1000" dirty="0">
                        <a:latin typeface="Arial" panose="020B0604020202020204"/>
                        <a:ea typeface="Arial" panose="020B0604020202020204"/>
                        <a:cs typeface="Arial" panose="020B0604020202020204"/>
                      </a:endParaRPr>
                    </a:p>
                    <a:p>
                      <a:pPr algn="l" rtl="0" eaLnBrk="0">
                        <a:lnSpc>
                          <a:spcPct val="130000"/>
                        </a:lnSpc>
                      </a:pPr>
                      <a:endParaRPr sz="1000" dirty="0">
                        <a:latin typeface="Arial" panose="020B0604020202020204"/>
                        <a:ea typeface="Arial" panose="020B0604020202020204"/>
                        <a:cs typeface="Arial" panose="020B0604020202020204"/>
                      </a:endParaRPr>
                    </a:p>
                    <a:p>
                      <a:pPr marL="579755" algn="l" rtl="0" eaLnBrk="0">
                        <a:lnSpc>
                          <a:spcPts val="955"/>
                        </a:lnSpc>
                        <a:spcBef>
                          <a:spcPts val="220"/>
                        </a:spcBef>
                      </a:pPr>
                      <a:r>
                        <a:rPr sz="700" kern="0" spc="-20" dirty="0">
                          <a:solidFill>
                            <a:srgbClr val="231F20">
                              <a:alpha val="100000"/>
                            </a:srgbClr>
                          </a:solidFill>
                          <a:latin typeface="Arial" panose="020B0604020202020204"/>
                          <a:ea typeface="Arial" panose="020B0604020202020204"/>
                          <a:cs typeface="Arial" panose="020B0604020202020204"/>
                        </a:rPr>
                        <a:t>28</a:t>
                      </a:r>
                      <a:endParaRPr sz="700" dirty="0">
                        <a:latin typeface="Arial" panose="020B0604020202020204"/>
                        <a:ea typeface="Arial" panose="020B0604020202020204"/>
                        <a:cs typeface="Arial" panose="020B0604020202020204"/>
                      </a:endParaRPr>
                    </a:p>
                    <a:p>
                      <a:pPr algn="l" rtl="0" eaLnBrk="0">
                        <a:lnSpc>
                          <a:spcPct val="151000"/>
                        </a:lnSpc>
                      </a:pPr>
                      <a:endParaRPr sz="1000" dirty="0">
                        <a:latin typeface="Arial" panose="020B0604020202020204"/>
                        <a:ea typeface="Arial" panose="020B0604020202020204"/>
                        <a:cs typeface="Arial" panose="020B0604020202020204"/>
                      </a:endParaRPr>
                    </a:p>
                    <a:p>
                      <a:pPr marL="604520" algn="l" rtl="0" eaLnBrk="0">
                        <a:lnSpc>
                          <a:spcPct val="76000"/>
                        </a:lnSpc>
                        <a:spcBef>
                          <a:spcPts val="220"/>
                        </a:spcBef>
                      </a:pPr>
                      <a:r>
                        <a:rPr sz="700" kern="0" spc="-20" dirty="0">
                          <a:solidFill>
                            <a:srgbClr val="231F20">
                              <a:alpha val="100000"/>
                            </a:srgbClr>
                          </a:solidFill>
                          <a:latin typeface="Arial" panose="020B0604020202020204"/>
                          <a:ea typeface="Arial" panose="020B0604020202020204"/>
                          <a:cs typeface="Arial" panose="020B0604020202020204"/>
                        </a:rPr>
                        <a:t>2</a:t>
                      </a:r>
                      <a:endParaRPr sz="700" dirty="0">
                        <a:latin typeface="Arial" panose="020B0604020202020204"/>
                        <a:ea typeface="Arial" panose="020B0604020202020204"/>
                        <a:cs typeface="Arial" panose="020B0604020202020204"/>
                      </a:endParaRPr>
                    </a:p>
                    <a:p>
                      <a:pPr algn="l" rtl="0" eaLnBrk="0">
                        <a:lnSpc>
                          <a:spcPct val="124000"/>
                        </a:lnSpc>
                      </a:pPr>
                      <a:endParaRPr sz="1000" dirty="0">
                        <a:latin typeface="Arial" panose="020B0604020202020204"/>
                        <a:ea typeface="Arial" panose="020B0604020202020204"/>
                        <a:cs typeface="Arial" panose="020B0604020202020204"/>
                      </a:endParaRPr>
                    </a:p>
                    <a:p>
                      <a:pPr algn="l" rtl="0" eaLnBrk="0">
                        <a:lnSpc>
                          <a:spcPct val="124000"/>
                        </a:lnSpc>
                      </a:pPr>
                      <a:endParaRPr sz="1000" dirty="0">
                        <a:latin typeface="Arial" panose="020B0604020202020204"/>
                        <a:ea typeface="Arial" panose="020B0604020202020204"/>
                        <a:cs typeface="Arial" panose="020B0604020202020204"/>
                      </a:endParaRPr>
                    </a:p>
                    <a:p>
                      <a:pPr algn="l" rtl="0" eaLnBrk="0">
                        <a:lnSpc>
                          <a:spcPct val="125000"/>
                        </a:lnSpc>
                      </a:pPr>
                      <a:endParaRPr sz="1000" dirty="0">
                        <a:latin typeface="Arial" panose="020B0604020202020204"/>
                        <a:ea typeface="Arial" panose="020B0604020202020204"/>
                        <a:cs typeface="Arial" panose="020B0604020202020204"/>
                      </a:endParaRPr>
                    </a:p>
                    <a:p>
                      <a:pPr marL="548005" algn="l" rtl="0" eaLnBrk="0">
                        <a:lnSpc>
                          <a:spcPts val="955"/>
                        </a:lnSpc>
                        <a:spcBef>
                          <a:spcPts val="220"/>
                        </a:spcBef>
                      </a:pPr>
                      <a:r>
                        <a:rPr sz="700" kern="0" spc="-20" dirty="0">
                          <a:solidFill>
                            <a:srgbClr val="231F20">
                              <a:alpha val="100000"/>
                            </a:srgbClr>
                          </a:solidFill>
                          <a:latin typeface="Arial" panose="020B0604020202020204"/>
                          <a:ea typeface="Arial" panose="020B0604020202020204"/>
                          <a:cs typeface="Arial" panose="020B0604020202020204"/>
                        </a:rPr>
                        <a:t>300</a:t>
                      </a:r>
                      <a:endParaRPr sz="700" dirty="0">
                        <a:latin typeface="Arial" panose="020B0604020202020204"/>
                        <a:ea typeface="Arial" panose="020B0604020202020204"/>
                        <a:cs typeface="Arial" panose="020B0604020202020204"/>
                      </a:endParaRPr>
                    </a:p>
                    <a:p>
                      <a:pPr marL="596900" algn="l" rtl="0" eaLnBrk="0">
                        <a:lnSpc>
                          <a:spcPts val="955"/>
                        </a:lnSpc>
                        <a:spcBef>
                          <a:spcPts val="410"/>
                        </a:spcBef>
                      </a:pPr>
                      <a:r>
                        <a:rPr sz="700" kern="0" spc="-20" dirty="0">
                          <a:solidFill>
                            <a:srgbClr val="231F20">
                              <a:alpha val="100000"/>
                            </a:srgbClr>
                          </a:solidFill>
                          <a:latin typeface="Arial" panose="020B0604020202020204"/>
                          <a:ea typeface="Arial" panose="020B0604020202020204"/>
                          <a:cs typeface="Arial" panose="020B0604020202020204"/>
                        </a:rPr>
                        <a:t>6</a:t>
                      </a:r>
                      <a:endParaRPr sz="700" dirty="0">
                        <a:latin typeface="Arial" panose="020B0604020202020204"/>
                        <a:ea typeface="Arial" panose="020B0604020202020204"/>
                        <a:cs typeface="Arial" panose="020B0604020202020204"/>
                      </a:endParaRPr>
                    </a:p>
                    <a:p>
                      <a:pPr algn="l" rtl="0" eaLnBrk="0">
                        <a:lnSpc>
                          <a:spcPct val="104000"/>
                        </a:lnSpc>
                      </a:pPr>
                      <a:endParaRPr sz="500" dirty="0">
                        <a:latin typeface="Arial" panose="020B0604020202020204"/>
                        <a:ea typeface="Arial" panose="020B0604020202020204"/>
                        <a:cs typeface="Arial" panose="020B0604020202020204"/>
                      </a:endParaRPr>
                    </a:p>
                    <a:p>
                      <a:pPr marL="567690" algn="l" rtl="0" eaLnBrk="0">
                        <a:lnSpc>
                          <a:spcPct val="75000"/>
                        </a:lnSpc>
                        <a:spcBef>
                          <a:spcPts val="0"/>
                        </a:spcBef>
                      </a:pPr>
                      <a:r>
                        <a:rPr sz="700" kern="0" spc="-10" dirty="0">
                          <a:solidFill>
                            <a:srgbClr val="231F20">
                              <a:alpha val="100000"/>
                            </a:srgbClr>
                          </a:solidFill>
                          <a:latin typeface="Arial" panose="020B0604020202020204"/>
                          <a:ea typeface="Arial" panose="020B0604020202020204"/>
                          <a:cs typeface="Arial" panose="020B0604020202020204"/>
                        </a:rPr>
                        <a:t>44</a:t>
                      </a:r>
                      <a:endParaRPr sz="700" dirty="0">
                        <a:latin typeface="Arial" panose="020B0604020202020204"/>
                        <a:ea typeface="Arial" panose="020B0604020202020204"/>
                        <a:cs typeface="Arial" panose="020B0604020202020204"/>
                      </a:endParaRPr>
                    </a:p>
                  </a:txBody>
                  <a:tcPr marL="0" marR="0" marT="635" marB="0" vert="horz">
                    <a:lnL w="9525" cap="flat" cmpd="sng" algn="ctr">
                      <a:solidFill>
                        <a:srgbClr val="202A4D"/>
                      </a:solidFill>
                      <a:prstDash val="solid"/>
                      <a:round/>
                      <a:headEnd type="none" w="med" len="med"/>
                      <a:tailEnd type="none" w="med" len="med"/>
                    </a:lnL>
                    <a:lnR w="9525" cap="flat" cmpd="sng" algn="ctr">
                      <a:solidFill>
                        <a:srgbClr val="202A4D"/>
                      </a:solidFill>
                      <a:prstDash val="solid"/>
                      <a:round/>
                      <a:headEnd type="none" w="med" len="med"/>
                      <a:tailEnd type="none" w="med" len="med"/>
                    </a:lnR>
                    <a:lnT>
                      <a:noFill/>
                    </a:lnT>
                    <a:lnB>
                      <a:noFill/>
                    </a:lnB>
                  </a:tcPr>
                </a:tc>
              </a:tr>
            </a:tbl>
          </a:graphicData>
        </a:graphic>
      </p:graphicFrame>
      <p:grpSp>
        <p:nvGrpSpPr>
          <p:cNvPr id="4" name="group 4"/>
          <p:cNvGrpSpPr/>
          <p:nvPr/>
        </p:nvGrpSpPr>
        <p:grpSpPr>
          <a:xfrm rot="21600000">
            <a:off x="444499" y="8480894"/>
            <a:ext cx="6370015" cy="1020824"/>
            <a:chOff x="0" y="0"/>
            <a:chExt cx="6370015" cy="1020824"/>
          </a:xfrm>
        </p:grpSpPr>
        <p:pic>
          <p:nvPicPr>
            <p:cNvPr id="58" name="picture 58"/>
            <p:cNvPicPr>
              <a:picLocks noChangeAspect="1"/>
            </p:cNvPicPr>
            <p:nvPr/>
          </p:nvPicPr>
          <p:blipFill>
            <a:blip r:embed="rId2"/>
            <a:stretch>
              <a:fillRect/>
            </a:stretch>
          </p:blipFill>
          <p:spPr>
            <a:xfrm rot="21600000">
              <a:off x="0" y="0"/>
              <a:ext cx="6370015" cy="1019175"/>
            </a:xfrm>
            <a:prstGeom prst="rect">
              <a:avLst/>
            </a:prstGeom>
          </p:spPr>
        </p:pic>
        <p:sp>
          <p:nvSpPr>
            <p:cNvPr id="60" name="textbox 60"/>
            <p:cNvSpPr/>
            <p:nvPr/>
          </p:nvSpPr>
          <p:spPr>
            <a:xfrm>
              <a:off x="3193082" y="35500"/>
              <a:ext cx="2884804" cy="998219"/>
            </a:xfrm>
            <a:prstGeom prst="rect">
              <a:avLst/>
            </a:prstGeom>
            <a:noFill/>
            <a:ln w="0" cap="flat">
              <a:noFill/>
              <a:prstDash val="solid"/>
              <a:miter lim="0"/>
            </a:ln>
          </p:spPr>
          <p:txBody>
            <a:bodyPr vert="horz" wrap="square" lIns="0" tIns="0" rIns="0" bIns="0"/>
            <a:p>
              <a:pPr algn="l" rtl="0" eaLnBrk="0">
                <a:lnSpc>
                  <a:spcPct val="85000"/>
                </a:lnSpc>
              </a:pPr>
              <a:endParaRPr sz="100" dirty="0">
                <a:latin typeface="Arial" panose="020B0604020202020204"/>
                <a:ea typeface="Arial" panose="020B0604020202020204"/>
                <a:cs typeface="Arial" panose="020B0604020202020204"/>
              </a:endParaRPr>
            </a:p>
            <a:p>
              <a:pPr marL="483235" algn="l" rtl="0" eaLnBrk="0">
                <a:lnSpc>
                  <a:spcPct val="75000"/>
                </a:lnSpc>
              </a:pPr>
              <a:r>
                <a:rPr sz="700" kern="0" spc="-10" dirty="0">
                  <a:solidFill>
                    <a:srgbClr val="FFFFFF">
                      <a:alpha val="100000"/>
                    </a:srgbClr>
                  </a:solidFill>
                  <a:latin typeface="Arial" panose="020B0604020202020204"/>
                  <a:ea typeface="Arial" panose="020B0604020202020204"/>
                  <a:cs typeface="Arial" panose="020B0604020202020204"/>
                </a:rPr>
                <a:t>VALUE</a:t>
              </a:r>
              <a:endParaRPr sz="700" dirty="0">
                <a:latin typeface="Arial" panose="020B0604020202020204"/>
                <a:ea typeface="Arial" panose="020B0604020202020204"/>
                <a:cs typeface="Arial" panose="020B0604020202020204"/>
              </a:endParaRPr>
            </a:p>
            <a:p>
              <a:pPr marL="327660" algn="l" rtl="0" eaLnBrk="0">
                <a:lnSpc>
                  <a:spcPts val="1230"/>
                </a:lnSpc>
                <a:spcBef>
                  <a:spcPts val="190"/>
                </a:spcBef>
              </a:pPr>
              <a:r>
                <a:rPr sz="900" kern="0" spc="-10" dirty="0">
                  <a:solidFill>
                    <a:srgbClr val="231F20">
                      <a:alpha val="100000"/>
                    </a:srgbClr>
                  </a:solidFill>
                  <a:latin typeface="Arial" panose="020B0604020202020204"/>
                  <a:ea typeface="Arial" panose="020B0604020202020204"/>
                  <a:cs typeface="Arial" panose="020B0604020202020204"/>
                </a:rPr>
                <a:t>200x200x30</a:t>
              </a:r>
              <a:endParaRPr sz="900" dirty="0">
                <a:latin typeface="Arial" panose="020B0604020202020204"/>
                <a:ea typeface="Arial" panose="020B0604020202020204"/>
                <a:cs typeface="Arial" panose="020B0604020202020204"/>
              </a:endParaRPr>
            </a:p>
            <a:p>
              <a:pPr marL="448945" algn="l" rtl="0" eaLnBrk="0">
                <a:lnSpc>
                  <a:spcPct val="73000"/>
                </a:lnSpc>
                <a:spcBef>
                  <a:spcPts val="140"/>
                </a:spcBef>
              </a:pPr>
              <a:r>
                <a:rPr sz="900" kern="0" spc="-20" dirty="0">
                  <a:solidFill>
                    <a:srgbClr val="231F20">
                      <a:alpha val="100000"/>
                    </a:srgbClr>
                  </a:solidFill>
                  <a:latin typeface="Arial" panose="020B0604020202020204"/>
                  <a:ea typeface="Arial" panose="020B0604020202020204"/>
                  <a:cs typeface="Arial" panose="020B0604020202020204"/>
                </a:rPr>
                <a:t>SMA-K</a:t>
              </a:r>
              <a:endParaRPr sz="900" dirty="0">
                <a:latin typeface="Arial" panose="020B0604020202020204"/>
                <a:ea typeface="Arial" panose="020B0604020202020204"/>
                <a:cs typeface="Arial" panose="020B0604020202020204"/>
              </a:endParaRPr>
            </a:p>
            <a:p>
              <a:pPr marL="2766695" algn="l" rtl="0" eaLnBrk="0">
                <a:lnSpc>
                  <a:spcPts val="345"/>
                </a:lnSpc>
              </a:pPr>
              <a:r>
                <a:rPr sz="900" kern="0" spc="-20" dirty="0">
                  <a:solidFill>
                    <a:srgbClr val="231F20">
                      <a:alpha val="100000"/>
                    </a:srgbClr>
                  </a:solidFill>
                  <a:latin typeface="HarmonyOS Sans SC" panose="00000500000000000000" charset="-122"/>
                  <a:ea typeface="HarmonyOS Sans SC" panose="00000500000000000000" charset="-122"/>
                  <a:cs typeface="HarmonyOS Sans SC" panose="00000500000000000000" charset="-122"/>
                </a:rPr>
                <a:t>--</a:t>
              </a:r>
              <a:endParaRPr sz="900" dirty="0">
                <a:latin typeface="HarmonyOS Sans SC" panose="00000500000000000000" charset="-122"/>
                <a:ea typeface="HarmonyOS Sans SC" panose="00000500000000000000" charset="-122"/>
                <a:cs typeface="HarmonyOS Sans SC" panose="00000500000000000000" charset="-122"/>
              </a:endParaRPr>
            </a:p>
            <a:p>
              <a:pPr marL="328295" algn="l" rtl="0" eaLnBrk="0">
                <a:lnSpc>
                  <a:spcPct val="85000"/>
                </a:lnSpc>
                <a:spcBef>
                  <a:spcPts val="5"/>
                </a:spcBef>
              </a:pPr>
              <a:r>
                <a:rPr sz="900" kern="0" spc="-20" dirty="0">
                  <a:solidFill>
                    <a:srgbClr val="231F20">
                      <a:alpha val="100000"/>
                    </a:srgbClr>
                  </a:solidFill>
                  <a:latin typeface="Arial" panose="020B0604020202020204"/>
                  <a:ea typeface="Arial" panose="020B0604020202020204"/>
                  <a:cs typeface="Arial" panose="020B0604020202020204"/>
                </a:rPr>
                <a:t>DB15 -</a:t>
              </a:r>
              <a:r>
                <a:rPr sz="900" kern="0" spc="60" dirty="0">
                  <a:solidFill>
                    <a:srgbClr val="231F20">
                      <a:alpha val="100000"/>
                    </a:srgbClr>
                  </a:solidFill>
                  <a:latin typeface="Arial" panose="020B0604020202020204"/>
                  <a:ea typeface="Arial" panose="020B0604020202020204"/>
                  <a:cs typeface="Arial" panose="020B0604020202020204"/>
                </a:rPr>
                <a:t> </a:t>
              </a:r>
              <a:r>
                <a:rPr sz="900" kern="0" spc="-20" dirty="0">
                  <a:solidFill>
                    <a:srgbClr val="231F20">
                      <a:alpha val="100000"/>
                    </a:srgbClr>
                  </a:solidFill>
                  <a:latin typeface="Arial" panose="020B0604020202020204"/>
                  <a:ea typeface="Arial" panose="020B0604020202020204"/>
                  <a:cs typeface="Arial" panose="020B0604020202020204"/>
                </a:rPr>
                <a:t>Type</a:t>
              </a:r>
              <a:endParaRPr sz="900" dirty="0">
                <a:latin typeface="Arial" panose="020B0604020202020204"/>
                <a:ea typeface="Arial" panose="020B0604020202020204"/>
                <a:cs typeface="Arial" panose="020B0604020202020204"/>
              </a:endParaRPr>
            </a:p>
            <a:p>
              <a:pPr marL="12700" algn="l" rtl="0" eaLnBrk="0">
                <a:lnSpc>
                  <a:spcPct val="79000"/>
                </a:lnSpc>
                <a:spcBef>
                  <a:spcPts val="170"/>
                </a:spcBef>
              </a:pPr>
              <a:r>
                <a:rPr sz="900" kern="0" spc="0" dirty="0">
                  <a:solidFill>
                    <a:srgbClr val="231F20">
                      <a:alpha val="100000"/>
                    </a:srgbClr>
                  </a:solidFill>
                  <a:latin typeface="Arial" panose="020B0604020202020204"/>
                  <a:ea typeface="Arial" panose="020B0604020202020204"/>
                  <a:cs typeface="Arial" panose="020B0604020202020204"/>
                </a:rPr>
                <a:t>Air Cooled</a:t>
              </a:r>
              <a:r>
                <a:rPr sz="900" kern="0" spc="20" dirty="0">
                  <a:solidFill>
                    <a:srgbClr val="231F20">
                      <a:alpha val="100000"/>
                    </a:srgbClr>
                  </a:solidFill>
                  <a:latin typeface="Arial" panose="020B0604020202020204"/>
                  <a:ea typeface="Arial" panose="020B0604020202020204"/>
                  <a:cs typeface="Arial" panose="020B0604020202020204"/>
                </a:rPr>
                <a:t>  </a:t>
              </a:r>
              <a:r>
                <a:rPr sz="900" kern="0" spc="0" dirty="0">
                  <a:solidFill>
                    <a:srgbClr val="231F20">
                      <a:alpha val="100000"/>
                    </a:srgbClr>
                  </a:solidFill>
                  <a:latin typeface="Arial" panose="020B0604020202020204"/>
                  <a:ea typeface="Arial" panose="020B0604020202020204"/>
                  <a:cs typeface="Arial" panose="020B0604020202020204"/>
                </a:rPr>
                <a:t>(Not Sup</a:t>
              </a:r>
              <a:r>
                <a:rPr sz="900" kern="0" spc="-10" dirty="0">
                  <a:solidFill>
                    <a:srgbClr val="231F20">
                      <a:alpha val="100000"/>
                    </a:srgbClr>
                  </a:solidFill>
                  <a:latin typeface="Arial" panose="020B0604020202020204"/>
                  <a:ea typeface="Arial" panose="020B0604020202020204"/>
                  <a:cs typeface="Arial" panose="020B0604020202020204"/>
                </a:rPr>
                <a:t>plied)</a:t>
              </a:r>
              <a:endParaRPr sz="900" dirty="0">
                <a:latin typeface="Arial" panose="020B0604020202020204"/>
                <a:ea typeface="Arial" panose="020B0604020202020204"/>
                <a:cs typeface="Arial" panose="020B0604020202020204"/>
              </a:endParaRPr>
            </a:p>
            <a:p>
              <a:pPr marL="332105" algn="l" rtl="0" eaLnBrk="0">
                <a:lnSpc>
                  <a:spcPts val="1230"/>
                </a:lnSpc>
              </a:pPr>
              <a:r>
                <a:rPr sz="900" kern="0" spc="-10" dirty="0">
                  <a:solidFill>
                    <a:srgbClr val="231F20">
                      <a:alpha val="100000"/>
                    </a:srgbClr>
                  </a:solidFill>
                  <a:latin typeface="Arial" panose="020B0604020202020204"/>
                  <a:ea typeface="Arial" panose="020B0604020202020204"/>
                  <a:cs typeface="Arial" panose="020B0604020202020204"/>
                </a:rPr>
                <a:t>3-4 Thru</a:t>
              </a:r>
              <a:r>
                <a:rPr sz="900" kern="0" spc="70" dirty="0">
                  <a:solidFill>
                    <a:srgbClr val="231F20">
                      <a:alpha val="100000"/>
                    </a:srgbClr>
                  </a:solidFill>
                  <a:latin typeface="Arial" panose="020B0604020202020204"/>
                  <a:ea typeface="Arial" panose="020B0604020202020204"/>
                  <a:cs typeface="Arial" panose="020B0604020202020204"/>
                </a:rPr>
                <a:t> </a:t>
              </a:r>
              <a:r>
                <a:rPr sz="900" kern="0" spc="-10" dirty="0">
                  <a:solidFill>
                    <a:srgbClr val="231F20">
                      <a:alpha val="100000"/>
                    </a:srgbClr>
                  </a:solidFill>
                  <a:latin typeface="Arial" panose="020B0604020202020204"/>
                  <a:ea typeface="Arial" panose="020B0604020202020204"/>
                  <a:cs typeface="Arial" panose="020B0604020202020204"/>
                </a:rPr>
                <a:t>Hole</a:t>
              </a:r>
              <a:endParaRPr sz="900" dirty="0">
                <a:latin typeface="Arial" panose="020B0604020202020204"/>
                <a:ea typeface="Arial" panose="020B0604020202020204"/>
                <a:cs typeface="Arial" panose="020B0604020202020204"/>
              </a:endParaRPr>
            </a:p>
            <a:p>
              <a:pPr marL="549275" algn="l" rtl="0" eaLnBrk="0">
                <a:lnSpc>
                  <a:spcPts val="1125"/>
                </a:lnSpc>
                <a:spcBef>
                  <a:spcPts val="35"/>
                </a:spcBef>
              </a:pPr>
              <a:r>
                <a:rPr sz="900" kern="0" spc="-20" dirty="0">
                  <a:solidFill>
                    <a:srgbClr val="231F20">
                      <a:alpha val="100000"/>
                    </a:srgbClr>
                  </a:solidFill>
                  <a:latin typeface="Arial" panose="020B0604020202020204"/>
                  <a:ea typeface="Arial" panose="020B0604020202020204"/>
                  <a:cs typeface="Arial" panose="020B0604020202020204"/>
                </a:rPr>
                <a:t>≤3</a:t>
              </a:r>
              <a:endParaRPr sz="900" dirty="0">
                <a:latin typeface="Arial" panose="020B0604020202020204"/>
                <a:ea typeface="Arial" panose="020B0604020202020204"/>
                <a:cs typeface="Arial" panose="020B0604020202020204"/>
              </a:endParaRPr>
            </a:p>
          </p:txBody>
        </p:sp>
        <p:pic>
          <p:nvPicPr>
            <p:cNvPr id="62" name="picture 62"/>
            <p:cNvPicPr>
              <a:picLocks noChangeAspect="1"/>
            </p:cNvPicPr>
            <p:nvPr/>
          </p:nvPicPr>
          <p:blipFill>
            <a:blip r:embed="rId3"/>
            <a:stretch>
              <a:fillRect/>
            </a:stretch>
          </p:blipFill>
          <p:spPr>
            <a:xfrm rot="21600000">
              <a:off x="5641632" y="32562"/>
              <a:ext cx="10705" cy="981392"/>
            </a:xfrm>
            <a:prstGeom prst="rect">
              <a:avLst/>
            </a:prstGeom>
          </p:spPr>
        </p:pic>
        <p:pic>
          <p:nvPicPr>
            <p:cNvPr id="64" name="picture 64"/>
            <p:cNvPicPr>
              <a:picLocks noChangeAspect="1"/>
            </p:cNvPicPr>
            <p:nvPr/>
          </p:nvPicPr>
          <p:blipFill>
            <a:blip r:embed="rId4"/>
            <a:stretch>
              <a:fillRect/>
            </a:stretch>
          </p:blipFill>
          <p:spPr>
            <a:xfrm rot="21600000">
              <a:off x="1899729" y="32575"/>
              <a:ext cx="8039" cy="977341"/>
            </a:xfrm>
            <a:prstGeom prst="rect">
              <a:avLst/>
            </a:prstGeom>
          </p:spPr>
        </p:pic>
      </p:grpSp>
      <p:sp>
        <p:nvSpPr>
          <p:cNvPr id="66" name="textbox 66"/>
          <p:cNvSpPr/>
          <p:nvPr/>
        </p:nvSpPr>
        <p:spPr>
          <a:xfrm>
            <a:off x="192227" y="576225"/>
            <a:ext cx="7094855" cy="721994"/>
          </a:xfrm>
          <a:prstGeom prst="rect">
            <a:avLst/>
          </a:prstGeom>
          <a:solidFill>
            <a:srgbClr val="E7E8E9">
              <a:alpha val="100000"/>
            </a:srgbClr>
          </a:solidFill>
          <a:ln w="0" cap="flat">
            <a:noFill/>
            <a:prstDash val="solid"/>
            <a:miter lim="0"/>
          </a:ln>
        </p:spPr>
        <p:txBody>
          <a:bodyPr vert="horz" wrap="square" lIns="0" tIns="0" rIns="0" bIns="0"/>
          <a:p>
            <a:pPr algn="l" rtl="0" eaLnBrk="0">
              <a:lnSpc>
                <a:spcPct val="105000"/>
              </a:lnSpc>
            </a:pPr>
            <a:endParaRPr sz="700" dirty="0">
              <a:latin typeface="Arial" panose="020B0604020202020204"/>
              <a:ea typeface="Arial" panose="020B0604020202020204"/>
              <a:cs typeface="Arial" panose="020B0604020202020204"/>
            </a:endParaRPr>
          </a:p>
          <a:p>
            <a:pPr marL="167640" algn="l" rtl="0" eaLnBrk="0">
              <a:lnSpc>
                <a:spcPct val="75000"/>
              </a:lnSpc>
              <a:spcBef>
                <a:spcPts val="5"/>
              </a:spcBef>
            </a:pPr>
            <a:r>
              <a:rPr sz="1200" b="1" kern="0" spc="-20" dirty="0">
                <a:solidFill>
                  <a:srgbClr val="231F20">
                    <a:alpha val="100000"/>
                  </a:srgbClr>
                </a:solidFill>
                <a:latin typeface="Arial" panose="020B0604020202020204"/>
                <a:ea typeface="Arial" panose="020B0604020202020204"/>
                <a:cs typeface="Arial" panose="020B0604020202020204"/>
              </a:rPr>
              <a:t>TR</a:t>
            </a:r>
            <a:r>
              <a:rPr sz="1200" b="1" kern="0" spc="110" dirty="0">
                <a:solidFill>
                  <a:srgbClr val="231F20">
                    <a:alpha val="100000"/>
                  </a:srgbClr>
                </a:solidFill>
                <a:latin typeface="Arial" panose="020B0604020202020204"/>
                <a:ea typeface="Arial" panose="020B0604020202020204"/>
                <a:cs typeface="Arial" panose="020B0604020202020204"/>
              </a:rPr>
              <a:t> </a:t>
            </a:r>
            <a:r>
              <a:rPr sz="1200" b="1" kern="0" spc="-20" dirty="0">
                <a:solidFill>
                  <a:srgbClr val="231F20">
                    <a:alpha val="100000"/>
                  </a:srgbClr>
                </a:solidFill>
                <a:latin typeface="Arial" panose="020B0604020202020204"/>
                <a:ea typeface="Arial" panose="020B0604020202020204"/>
                <a:cs typeface="Arial" panose="020B0604020202020204"/>
              </a:rPr>
              <a:t>Module</a:t>
            </a:r>
            <a:endParaRPr sz="1200" dirty="0">
              <a:latin typeface="Arial" panose="020B0604020202020204"/>
              <a:ea typeface="Arial" panose="020B0604020202020204"/>
              <a:cs typeface="Arial" panose="020B0604020202020204"/>
            </a:endParaRPr>
          </a:p>
          <a:p>
            <a:pPr marL="217170" algn="l" rtl="0" eaLnBrk="0">
              <a:lnSpc>
                <a:spcPct val="76000"/>
              </a:lnSpc>
              <a:spcBef>
                <a:spcPts val="290"/>
              </a:spcBef>
            </a:pPr>
            <a:r>
              <a:rPr sz="1200" kern="0" spc="-20" dirty="0">
                <a:solidFill>
                  <a:srgbClr val="231F20">
                    <a:alpha val="100000"/>
                  </a:srgbClr>
                </a:solidFill>
                <a:latin typeface="Arial" panose="020B0604020202020204"/>
                <a:ea typeface="Arial" panose="020B0604020202020204"/>
                <a:cs typeface="Arial" panose="020B0604020202020204"/>
              </a:rPr>
              <a:t>1-1.2GHz</a:t>
            </a:r>
            <a:r>
              <a:rPr sz="1200" kern="0" spc="160" dirty="0">
                <a:solidFill>
                  <a:srgbClr val="231F20">
                    <a:alpha val="100000"/>
                  </a:srgbClr>
                </a:solidFill>
                <a:latin typeface="Arial" panose="020B0604020202020204"/>
                <a:ea typeface="Arial" panose="020B0604020202020204"/>
                <a:cs typeface="Arial" panose="020B0604020202020204"/>
              </a:rPr>
              <a:t> </a:t>
            </a:r>
            <a:r>
              <a:rPr sz="1200" kern="0" spc="-20" dirty="0">
                <a:solidFill>
                  <a:srgbClr val="231F20">
                    <a:alpha val="100000"/>
                  </a:srgbClr>
                </a:solidFill>
                <a:latin typeface="Arial" panose="020B0604020202020204"/>
                <a:ea typeface="Arial" panose="020B0604020202020204"/>
                <a:cs typeface="Arial" panose="020B0604020202020204"/>
              </a:rPr>
              <a:t>100W  TRM</a:t>
            </a:r>
            <a:endParaRPr sz="1200" dirty="0">
              <a:latin typeface="Arial" panose="020B0604020202020204"/>
              <a:ea typeface="Arial" panose="020B0604020202020204"/>
              <a:cs typeface="Arial" panose="020B0604020202020204"/>
            </a:endParaRPr>
          </a:p>
          <a:p>
            <a:pPr marL="220345" algn="l" rtl="0" eaLnBrk="0">
              <a:lnSpc>
                <a:spcPts val="1640"/>
              </a:lnSpc>
              <a:spcBef>
                <a:spcPts val="265"/>
              </a:spcBef>
            </a:pPr>
            <a:r>
              <a:rPr sz="1200" kern="0" spc="0" dirty="0">
                <a:solidFill>
                  <a:srgbClr val="231F20">
                    <a:alpha val="100000"/>
                  </a:srgbClr>
                </a:solidFill>
                <a:latin typeface="Arial" panose="020B0604020202020204"/>
                <a:ea typeface="Arial" panose="020B0604020202020204"/>
                <a:cs typeface="Arial" panose="020B0604020202020204"/>
              </a:rPr>
              <a:t>Model: SW-TRM-100012</a:t>
            </a:r>
            <a:r>
              <a:rPr sz="1200" kern="0" spc="-10" dirty="0">
                <a:solidFill>
                  <a:srgbClr val="231F20">
                    <a:alpha val="100000"/>
                  </a:srgbClr>
                </a:solidFill>
                <a:latin typeface="Arial" panose="020B0604020202020204"/>
                <a:ea typeface="Arial" panose="020B0604020202020204"/>
                <a:cs typeface="Arial" panose="020B0604020202020204"/>
              </a:rPr>
              <a:t>00-50C-Diff RX</a:t>
            </a:r>
            <a:endParaRPr sz="1200" dirty="0">
              <a:latin typeface="Arial" panose="020B0604020202020204"/>
              <a:ea typeface="Arial" panose="020B0604020202020204"/>
              <a:cs typeface="Arial" panose="020B0604020202020204"/>
            </a:endParaRPr>
          </a:p>
        </p:txBody>
      </p:sp>
      <p:sp>
        <p:nvSpPr>
          <p:cNvPr id="72" name="textbox 72"/>
          <p:cNvSpPr/>
          <p:nvPr/>
        </p:nvSpPr>
        <p:spPr>
          <a:xfrm>
            <a:off x="586821" y="4009703"/>
            <a:ext cx="1201419" cy="3444875"/>
          </a:xfrm>
          <a:prstGeom prst="rect">
            <a:avLst/>
          </a:prstGeom>
          <a:noFill/>
          <a:ln w="0" cap="flat">
            <a:noFill/>
            <a:prstDash val="solid"/>
            <a:miter lim="0"/>
          </a:ln>
        </p:spPr>
        <p:txBody>
          <a:bodyPr vert="horz" wrap="square" lIns="0" tIns="0" rIns="0" bIns="0"/>
          <a:p>
            <a:pPr algn="l" rtl="0" eaLnBrk="0">
              <a:lnSpc>
                <a:spcPct val="81000"/>
              </a:lnSpc>
            </a:pPr>
            <a:endParaRPr sz="100" dirty="0">
              <a:latin typeface="Arial" panose="020B0604020202020204"/>
              <a:ea typeface="Arial" panose="020B0604020202020204"/>
              <a:cs typeface="Arial" panose="020B0604020202020204"/>
            </a:endParaRPr>
          </a:p>
          <a:p>
            <a:pPr marL="48260" algn="l" rtl="0" eaLnBrk="0">
              <a:lnSpc>
                <a:spcPct val="76000"/>
              </a:lnSpc>
            </a:pPr>
            <a:r>
              <a:rPr sz="700" kern="0" spc="120" dirty="0">
                <a:solidFill>
                  <a:srgbClr val="FFFFFF">
                    <a:alpha val="100000"/>
                  </a:srgbClr>
                </a:solidFill>
                <a:latin typeface="Arial" panose="020B0604020202020204"/>
                <a:ea typeface="Arial" panose="020B0604020202020204"/>
                <a:cs typeface="Arial" panose="020B0604020202020204"/>
              </a:rPr>
              <a:t>PARAMETER</a:t>
            </a:r>
            <a:endParaRPr sz="700" dirty="0">
              <a:latin typeface="Arial" panose="020B0604020202020204"/>
              <a:ea typeface="Arial" panose="020B0604020202020204"/>
              <a:cs typeface="Arial" panose="020B0604020202020204"/>
            </a:endParaRPr>
          </a:p>
          <a:p>
            <a:pPr marL="16510" algn="l" rtl="0" eaLnBrk="0">
              <a:lnSpc>
                <a:spcPct val="85000"/>
              </a:lnSpc>
              <a:spcBef>
                <a:spcPts val="570"/>
              </a:spcBef>
            </a:pPr>
            <a:r>
              <a:rPr sz="700" kern="0" spc="-10" dirty="0">
                <a:solidFill>
                  <a:srgbClr val="231F20">
                    <a:alpha val="100000"/>
                  </a:srgbClr>
                </a:solidFill>
                <a:latin typeface="Arial" panose="020B0604020202020204"/>
                <a:ea typeface="Arial" panose="020B0604020202020204"/>
                <a:cs typeface="Arial" panose="020B0604020202020204"/>
              </a:rPr>
              <a:t>Operating</a:t>
            </a:r>
            <a:r>
              <a:rPr sz="700" kern="0" spc="100" dirty="0">
                <a:solidFill>
                  <a:srgbClr val="231F20">
                    <a:alpha val="100000"/>
                  </a:srgbClr>
                </a:solidFill>
                <a:latin typeface="Arial" panose="020B0604020202020204"/>
                <a:ea typeface="Arial" panose="020B0604020202020204"/>
                <a:cs typeface="Arial" panose="020B0604020202020204"/>
              </a:rPr>
              <a:t> </a:t>
            </a:r>
            <a:r>
              <a:rPr sz="700" kern="0" spc="-10" dirty="0">
                <a:solidFill>
                  <a:srgbClr val="231F20">
                    <a:alpha val="100000"/>
                  </a:srgbClr>
                </a:solidFill>
                <a:latin typeface="Arial" panose="020B0604020202020204"/>
                <a:ea typeface="Arial" panose="020B0604020202020204"/>
                <a:cs typeface="Arial" panose="020B0604020202020204"/>
              </a:rPr>
              <a:t>Frequency</a:t>
            </a:r>
            <a:endParaRPr sz="700" dirty="0">
              <a:latin typeface="Arial" panose="020B0604020202020204"/>
              <a:ea typeface="Arial" panose="020B0604020202020204"/>
              <a:cs typeface="Arial" panose="020B0604020202020204"/>
            </a:endParaRPr>
          </a:p>
          <a:p>
            <a:pPr marL="19050" algn="l" rtl="0" eaLnBrk="0">
              <a:lnSpc>
                <a:spcPts val="955"/>
              </a:lnSpc>
              <a:spcBef>
                <a:spcPts val="420"/>
              </a:spcBef>
            </a:pPr>
            <a:r>
              <a:rPr sz="700" kern="0" spc="-10" dirty="0">
                <a:solidFill>
                  <a:srgbClr val="231F20">
                    <a:alpha val="100000"/>
                  </a:srgbClr>
                </a:solidFill>
                <a:latin typeface="Arial" panose="020B0604020202020204"/>
                <a:ea typeface="Arial" panose="020B0604020202020204"/>
                <a:cs typeface="Arial" panose="020B0604020202020204"/>
              </a:rPr>
              <a:t>No. of Tx /</a:t>
            </a:r>
            <a:r>
              <a:rPr sz="700" kern="0" spc="80" dirty="0">
                <a:solidFill>
                  <a:srgbClr val="231F20">
                    <a:alpha val="100000"/>
                  </a:srgbClr>
                </a:solidFill>
                <a:latin typeface="Arial" panose="020B0604020202020204"/>
                <a:ea typeface="Arial" panose="020B0604020202020204"/>
                <a:cs typeface="Arial" panose="020B0604020202020204"/>
              </a:rPr>
              <a:t> </a:t>
            </a:r>
            <a:r>
              <a:rPr sz="700" kern="0" spc="-10" dirty="0">
                <a:solidFill>
                  <a:srgbClr val="231F20">
                    <a:alpha val="100000"/>
                  </a:srgbClr>
                </a:solidFill>
                <a:latin typeface="Arial" panose="020B0604020202020204"/>
                <a:ea typeface="Arial" panose="020B0604020202020204"/>
                <a:cs typeface="Arial" panose="020B0604020202020204"/>
              </a:rPr>
              <a:t>Rx Channel</a:t>
            </a:r>
            <a:endParaRPr sz="700" dirty="0">
              <a:latin typeface="Arial" panose="020B0604020202020204"/>
              <a:ea typeface="Arial" panose="020B0604020202020204"/>
              <a:cs typeface="Arial" panose="020B0604020202020204"/>
            </a:endParaRPr>
          </a:p>
          <a:p>
            <a:pPr marL="19050" algn="l" rtl="0" eaLnBrk="0">
              <a:lnSpc>
                <a:spcPts val="955"/>
              </a:lnSpc>
              <a:spcBef>
                <a:spcPts val="455"/>
              </a:spcBef>
            </a:pPr>
            <a:r>
              <a:rPr sz="700" kern="0" spc="0" dirty="0">
                <a:solidFill>
                  <a:srgbClr val="231F20">
                    <a:alpha val="100000"/>
                  </a:srgbClr>
                </a:solidFill>
                <a:latin typeface="Arial" panose="020B0604020202020204"/>
                <a:ea typeface="Arial" panose="020B0604020202020204"/>
                <a:cs typeface="Arial" panose="020B0604020202020204"/>
              </a:rPr>
              <a:t>Peak Outp</a:t>
            </a:r>
            <a:r>
              <a:rPr sz="700" kern="0" spc="-10" dirty="0">
                <a:solidFill>
                  <a:srgbClr val="231F20">
                    <a:alpha val="100000"/>
                  </a:srgbClr>
                </a:solidFill>
                <a:latin typeface="Arial" panose="020B0604020202020204"/>
                <a:ea typeface="Arial" panose="020B0604020202020204"/>
                <a:cs typeface="Arial" panose="020B0604020202020204"/>
              </a:rPr>
              <a:t>ut</a:t>
            </a:r>
            <a:r>
              <a:rPr sz="700" kern="0" spc="50" dirty="0">
                <a:solidFill>
                  <a:srgbClr val="231F20">
                    <a:alpha val="100000"/>
                  </a:srgbClr>
                </a:solidFill>
                <a:latin typeface="Arial" panose="020B0604020202020204"/>
                <a:ea typeface="Arial" panose="020B0604020202020204"/>
                <a:cs typeface="Arial" panose="020B0604020202020204"/>
              </a:rPr>
              <a:t> </a:t>
            </a:r>
            <a:r>
              <a:rPr sz="700" kern="0" spc="-10" dirty="0">
                <a:solidFill>
                  <a:srgbClr val="231F20">
                    <a:alpha val="100000"/>
                  </a:srgbClr>
                </a:solidFill>
                <a:latin typeface="Arial" panose="020B0604020202020204"/>
                <a:ea typeface="Arial" panose="020B0604020202020204"/>
                <a:cs typeface="Arial" panose="020B0604020202020204"/>
              </a:rPr>
              <a:t>Power / Channel</a:t>
            </a:r>
            <a:endParaRPr sz="700" dirty="0">
              <a:latin typeface="Arial" panose="020B0604020202020204"/>
              <a:ea typeface="Arial" panose="020B0604020202020204"/>
              <a:cs typeface="Arial" panose="020B0604020202020204"/>
            </a:endParaRPr>
          </a:p>
          <a:p>
            <a:pPr marL="13970" algn="l" rtl="0" eaLnBrk="0">
              <a:lnSpc>
                <a:spcPct val="76000"/>
              </a:lnSpc>
              <a:spcBef>
                <a:spcPts val="695"/>
              </a:spcBef>
            </a:pPr>
            <a:r>
              <a:rPr sz="700" kern="0" spc="-10" dirty="0">
                <a:solidFill>
                  <a:srgbClr val="231F20">
                    <a:alpha val="100000"/>
                  </a:srgbClr>
                </a:solidFill>
                <a:latin typeface="Arial" panose="020B0604020202020204"/>
                <a:ea typeface="Arial" panose="020B0604020202020204"/>
                <a:cs typeface="Arial" panose="020B0604020202020204"/>
              </a:rPr>
              <a:t>Transmit Gain</a:t>
            </a:r>
            <a:endParaRPr sz="700" dirty="0">
              <a:latin typeface="Arial" panose="020B0604020202020204"/>
              <a:ea typeface="Arial" panose="020B0604020202020204"/>
              <a:cs typeface="Arial" panose="020B0604020202020204"/>
            </a:endParaRPr>
          </a:p>
          <a:p>
            <a:pPr marL="13970" algn="l" rtl="0" eaLnBrk="0">
              <a:lnSpc>
                <a:spcPct val="79000"/>
              </a:lnSpc>
              <a:spcBef>
                <a:spcPts val="825"/>
              </a:spcBef>
            </a:pPr>
            <a:r>
              <a:rPr sz="700" kern="0" spc="-10" dirty="0">
                <a:solidFill>
                  <a:srgbClr val="231F20">
                    <a:alpha val="100000"/>
                  </a:srgbClr>
                </a:solidFill>
                <a:latin typeface="Arial" panose="020B0604020202020204"/>
                <a:ea typeface="Arial" panose="020B0604020202020204"/>
                <a:cs typeface="Arial" panose="020B0604020202020204"/>
              </a:rPr>
              <a:t>Tx</a:t>
            </a:r>
            <a:r>
              <a:rPr sz="700" kern="0" spc="40" dirty="0">
                <a:solidFill>
                  <a:srgbClr val="231F20">
                    <a:alpha val="100000"/>
                  </a:srgbClr>
                </a:solidFill>
                <a:latin typeface="Arial" panose="020B0604020202020204"/>
                <a:ea typeface="Arial" panose="020B0604020202020204"/>
                <a:cs typeface="Arial" panose="020B0604020202020204"/>
              </a:rPr>
              <a:t> </a:t>
            </a:r>
            <a:r>
              <a:rPr sz="700" kern="0" spc="-10" dirty="0">
                <a:solidFill>
                  <a:srgbClr val="231F20">
                    <a:alpha val="100000"/>
                  </a:srgbClr>
                </a:solidFill>
                <a:latin typeface="Arial" panose="020B0604020202020204"/>
                <a:ea typeface="Arial" panose="020B0604020202020204"/>
                <a:cs typeface="Arial" panose="020B0604020202020204"/>
              </a:rPr>
              <a:t>input</a:t>
            </a:r>
            <a:r>
              <a:rPr sz="700" kern="0" spc="40" dirty="0">
                <a:solidFill>
                  <a:srgbClr val="231F20">
                    <a:alpha val="100000"/>
                  </a:srgbClr>
                </a:solidFill>
                <a:latin typeface="Arial" panose="020B0604020202020204"/>
                <a:ea typeface="Arial" panose="020B0604020202020204"/>
                <a:cs typeface="Arial" panose="020B0604020202020204"/>
              </a:rPr>
              <a:t> </a:t>
            </a:r>
            <a:r>
              <a:rPr sz="700" kern="0" spc="-10" dirty="0">
                <a:solidFill>
                  <a:srgbClr val="231F20">
                    <a:alpha val="100000"/>
                  </a:srgbClr>
                </a:solidFill>
                <a:latin typeface="Arial" panose="020B0604020202020204"/>
                <a:ea typeface="Arial" panose="020B0604020202020204"/>
                <a:cs typeface="Arial" panose="020B0604020202020204"/>
              </a:rPr>
              <a:t>Powe</a:t>
            </a:r>
            <a:r>
              <a:rPr sz="700" kern="0" spc="-20" dirty="0">
                <a:solidFill>
                  <a:srgbClr val="231F20">
                    <a:alpha val="100000"/>
                  </a:srgbClr>
                </a:solidFill>
                <a:latin typeface="Arial" panose="020B0604020202020204"/>
                <a:ea typeface="Arial" panose="020B0604020202020204"/>
                <a:cs typeface="Arial" panose="020B0604020202020204"/>
              </a:rPr>
              <a:t>r</a:t>
            </a:r>
            <a:endParaRPr sz="700" dirty="0">
              <a:latin typeface="Arial" panose="020B0604020202020204"/>
              <a:ea typeface="Arial" panose="020B0604020202020204"/>
              <a:cs typeface="Arial" panose="020B0604020202020204"/>
            </a:endParaRPr>
          </a:p>
          <a:p>
            <a:pPr marL="19050" algn="l" rtl="0" eaLnBrk="0">
              <a:lnSpc>
                <a:spcPct val="75000"/>
              </a:lnSpc>
              <a:spcBef>
                <a:spcPts val="700"/>
              </a:spcBef>
            </a:pPr>
            <a:r>
              <a:rPr sz="700" kern="0" spc="-10" dirty="0">
                <a:solidFill>
                  <a:srgbClr val="231F20">
                    <a:alpha val="100000"/>
                  </a:srgbClr>
                </a:solidFill>
                <a:latin typeface="Arial" panose="020B0604020202020204"/>
                <a:ea typeface="Arial" panose="020B0604020202020204"/>
                <a:cs typeface="Arial" panose="020B0604020202020204"/>
              </a:rPr>
              <a:t>Pulse Width</a:t>
            </a:r>
            <a:endParaRPr sz="700" dirty="0">
              <a:latin typeface="Arial" panose="020B0604020202020204"/>
              <a:ea typeface="Arial" panose="020B0604020202020204"/>
              <a:cs typeface="Arial" panose="020B0604020202020204"/>
            </a:endParaRPr>
          </a:p>
          <a:p>
            <a:pPr marL="19050" algn="l" rtl="0" eaLnBrk="0">
              <a:lnSpc>
                <a:spcPct val="85000"/>
              </a:lnSpc>
              <a:spcBef>
                <a:spcPts val="760"/>
              </a:spcBef>
            </a:pPr>
            <a:r>
              <a:rPr sz="700" kern="0" spc="-10" dirty="0">
                <a:solidFill>
                  <a:srgbClr val="231F20">
                    <a:alpha val="100000"/>
                  </a:srgbClr>
                </a:solidFill>
                <a:latin typeface="Arial" panose="020B0604020202020204"/>
                <a:ea typeface="Arial" panose="020B0604020202020204"/>
                <a:cs typeface="Arial" panose="020B0604020202020204"/>
              </a:rPr>
              <a:t>Max</a:t>
            </a:r>
            <a:r>
              <a:rPr sz="700" kern="0" spc="40" dirty="0">
                <a:solidFill>
                  <a:srgbClr val="231F20">
                    <a:alpha val="100000"/>
                  </a:srgbClr>
                </a:solidFill>
                <a:latin typeface="Arial" panose="020B0604020202020204"/>
                <a:ea typeface="Arial" panose="020B0604020202020204"/>
                <a:cs typeface="Arial" panose="020B0604020202020204"/>
              </a:rPr>
              <a:t> </a:t>
            </a:r>
            <a:r>
              <a:rPr sz="700" kern="0" spc="-10" dirty="0">
                <a:solidFill>
                  <a:srgbClr val="231F20">
                    <a:alpha val="100000"/>
                  </a:srgbClr>
                </a:solidFill>
                <a:latin typeface="Arial" panose="020B0604020202020204"/>
                <a:ea typeface="Arial" panose="020B0604020202020204"/>
                <a:cs typeface="Arial" panose="020B0604020202020204"/>
              </a:rPr>
              <a:t>Duty Cycle</a:t>
            </a:r>
            <a:endParaRPr sz="700" dirty="0">
              <a:latin typeface="Arial" panose="020B0604020202020204"/>
              <a:ea typeface="Arial" panose="020B0604020202020204"/>
              <a:cs typeface="Arial" panose="020B0604020202020204"/>
            </a:endParaRPr>
          </a:p>
          <a:p>
            <a:pPr marL="19685" algn="l" rtl="0" eaLnBrk="0">
              <a:lnSpc>
                <a:spcPct val="75000"/>
              </a:lnSpc>
              <a:spcBef>
                <a:spcPts val="695"/>
              </a:spcBef>
            </a:pPr>
            <a:r>
              <a:rPr sz="700" kern="0" spc="-20" dirty="0">
                <a:solidFill>
                  <a:srgbClr val="231F20">
                    <a:alpha val="100000"/>
                  </a:srgbClr>
                </a:solidFill>
                <a:latin typeface="Arial" panose="020B0604020202020204"/>
                <a:ea typeface="Arial" panose="020B0604020202020204"/>
                <a:cs typeface="Arial" panose="020B0604020202020204"/>
              </a:rPr>
              <a:t>Fall Time</a:t>
            </a:r>
            <a:endParaRPr sz="700" dirty="0">
              <a:latin typeface="Arial" panose="020B0604020202020204"/>
              <a:ea typeface="Arial" panose="020B0604020202020204"/>
              <a:cs typeface="Arial" panose="020B0604020202020204"/>
            </a:endParaRPr>
          </a:p>
          <a:p>
            <a:pPr marL="19050" algn="l" rtl="0" eaLnBrk="0">
              <a:lnSpc>
                <a:spcPct val="75000"/>
              </a:lnSpc>
              <a:spcBef>
                <a:spcPts val="700"/>
              </a:spcBef>
            </a:pPr>
            <a:r>
              <a:rPr sz="700" kern="0" spc="-10" dirty="0">
                <a:solidFill>
                  <a:srgbClr val="231F20">
                    <a:alpha val="100000"/>
                  </a:srgbClr>
                </a:solidFill>
                <a:latin typeface="Arial" panose="020B0604020202020204"/>
                <a:ea typeface="Arial" panose="020B0604020202020204"/>
                <a:cs typeface="Arial" panose="020B0604020202020204"/>
              </a:rPr>
              <a:t>Raise Tim</a:t>
            </a:r>
            <a:r>
              <a:rPr sz="700" kern="0" spc="-20" dirty="0">
                <a:solidFill>
                  <a:srgbClr val="231F20">
                    <a:alpha val="100000"/>
                  </a:srgbClr>
                </a:solidFill>
                <a:latin typeface="Arial" panose="020B0604020202020204"/>
                <a:ea typeface="Arial" panose="020B0604020202020204"/>
                <a:cs typeface="Arial" panose="020B0604020202020204"/>
              </a:rPr>
              <a:t>e</a:t>
            </a:r>
            <a:endParaRPr sz="700" dirty="0">
              <a:latin typeface="Arial" panose="020B0604020202020204"/>
              <a:ea typeface="Arial" panose="020B0604020202020204"/>
              <a:cs typeface="Arial" panose="020B0604020202020204"/>
            </a:endParaRPr>
          </a:p>
          <a:p>
            <a:pPr marL="13970" algn="l" rtl="0" eaLnBrk="0">
              <a:lnSpc>
                <a:spcPct val="85000"/>
              </a:lnSpc>
              <a:spcBef>
                <a:spcPts val="730"/>
              </a:spcBef>
            </a:pPr>
            <a:r>
              <a:rPr sz="700" kern="0" spc="0" dirty="0">
                <a:solidFill>
                  <a:srgbClr val="231F20">
                    <a:alpha val="100000"/>
                  </a:srgbClr>
                </a:solidFill>
                <a:latin typeface="Arial" panose="020B0604020202020204"/>
                <a:ea typeface="Arial" panose="020B0604020202020204"/>
                <a:cs typeface="Arial" panose="020B0604020202020204"/>
              </a:rPr>
              <a:t>TR switchin</a:t>
            </a:r>
            <a:r>
              <a:rPr sz="700" kern="0" spc="-10" dirty="0">
                <a:solidFill>
                  <a:srgbClr val="231F20">
                    <a:alpha val="100000"/>
                  </a:srgbClr>
                </a:solidFill>
                <a:latin typeface="Arial" panose="020B0604020202020204"/>
                <a:ea typeface="Arial" panose="020B0604020202020204"/>
                <a:cs typeface="Arial" panose="020B0604020202020204"/>
              </a:rPr>
              <a:t>g time</a:t>
            </a:r>
            <a:endParaRPr sz="700" dirty="0">
              <a:latin typeface="Arial" panose="020B0604020202020204"/>
              <a:ea typeface="Arial" panose="020B0604020202020204"/>
              <a:cs typeface="Arial" panose="020B0604020202020204"/>
            </a:endParaRPr>
          </a:p>
          <a:p>
            <a:pPr marL="13970" algn="l" rtl="0" eaLnBrk="0">
              <a:lnSpc>
                <a:spcPct val="85000"/>
              </a:lnSpc>
              <a:spcBef>
                <a:spcPts val="765"/>
              </a:spcBef>
            </a:pPr>
            <a:r>
              <a:rPr sz="700" kern="0" spc="0" dirty="0">
                <a:solidFill>
                  <a:srgbClr val="231F20">
                    <a:alpha val="100000"/>
                  </a:srgbClr>
                </a:solidFill>
                <a:latin typeface="Arial" panose="020B0604020202020204"/>
                <a:ea typeface="Arial" panose="020B0604020202020204"/>
                <a:cs typeface="Arial" panose="020B0604020202020204"/>
              </a:rPr>
              <a:t>Two channel swi</a:t>
            </a:r>
            <a:r>
              <a:rPr sz="700" kern="0" spc="-10" dirty="0">
                <a:solidFill>
                  <a:srgbClr val="231F20">
                    <a:alpha val="100000"/>
                  </a:srgbClr>
                </a:solidFill>
                <a:latin typeface="Arial" panose="020B0604020202020204"/>
                <a:ea typeface="Arial" panose="020B0604020202020204"/>
                <a:cs typeface="Arial" panose="020B0604020202020204"/>
              </a:rPr>
              <a:t>tching time</a:t>
            </a:r>
            <a:endParaRPr sz="700" dirty="0">
              <a:latin typeface="Arial" panose="020B0604020202020204"/>
              <a:ea typeface="Arial" panose="020B0604020202020204"/>
              <a:cs typeface="Arial" panose="020B0604020202020204"/>
            </a:endParaRPr>
          </a:p>
          <a:p>
            <a:pPr marL="13970" algn="l" rtl="0" eaLnBrk="0">
              <a:lnSpc>
                <a:spcPct val="79000"/>
              </a:lnSpc>
              <a:spcBef>
                <a:spcPts val="600"/>
              </a:spcBef>
            </a:pPr>
            <a:r>
              <a:rPr sz="700" kern="0" spc="-10" dirty="0">
                <a:solidFill>
                  <a:srgbClr val="231F20">
                    <a:alpha val="100000"/>
                  </a:srgbClr>
                </a:solidFill>
                <a:latin typeface="Arial" panose="020B0604020202020204"/>
                <a:ea typeface="Arial" panose="020B0604020202020204"/>
                <a:cs typeface="Arial" panose="020B0604020202020204"/>
              </a:rPr>
              <a:t>Tx</a:t>
            </a:r>
            <a:r>
              <a:rPr sz="700" kern="0" spc="60" dirty="0">
                <a:solidFill>
                  <a:srgbClr val="231F20">
                    <a:alpha val="100000"/>
                  </a:srgbClr>
                </a:solidFill>
                <a:latin typeface="Arial" panose="020B0604020202020204"/>
                <a:ea typeface="Arial" panose="020B0604020202020204"/>
                <a:cs typeface="Arial" panose="020B0604020202020204"/>
              </a:rPr>
              <a:t> </a:t>
            </a:r>
            <a:r>
              <a:rPr sz="700" kern="0" spc="-10" dirty="0">
                <a:solidFill>
                  <a:srgbClr val="231F20">
                    <a:alpha val="100000"/>
                  </a:srgbClr>
                </a:solidFill>
                <a:latin typeface="Arial" panose="020B0604020202020204"/>
                <a:ea typeface="Arial" panose="020B0604020202020204"/>
                <a:cs typeface="Arial" panose="020B0604020202020204"/>
              </a:rPr>
              <a:t>Input VSWR</a:t>
            </a:r>
            <a:endParaRPr sz="700" dirty="0">
              <a:latin typeface="Arial" panose="020B0604020202020204"/>
              <a:ea typeface="Arial" panose="020B0604020202020204"/>
              <a:cs typeface="Arial" panose="020B0604020202020204"/>
            </a:endParaRPr>
          </a:p>
          <a:p>
            <a:pPr marL="19050" algn="l" rtl="0" eaLnBrk="0">
              <a:lnSpc>
                <a:spcPct val="79000"/>
              </a:lnSpc>
              <a:spcBef>
                <a:spcPts val="765"/>
              </a:spcBef>
            </a:pPr>
            <a:r>
              <a:rPr sz="700" kern="0" spc="-10" dirty="0">
                <a:solidFill>
                  <a:srgbClr val="231F20">
                    <a:alpha val="100000"/>
                  </a:srgbClr>
                </a:solidFill>
                <a:latin typeface="Arial" panose="020B0604020202020204"/>
                <a:ea typeface="Arial" panose="020B0604020202020204"/>
                <a:cs typeface="Arial" panose="020B0604020202020204"/>
              </a:rPr>
              <a:t>Rx</a:t>
            </a:r>
            <a:r>
              <a:rPr sz="700" kern="0" spc="50" dirty="0">
                <a:solidFill>
                  <a:srgbClr val="231F20">
                    <a:alpha val="100000"/>
                  </a:srgbClr>
                </a:solidFill>
                <a:latin typeface="Arial" panose="020B0604020202020204"/>
                <a:ea typeface="Arial" panose="020B0604020202020204"/>
                <a:cs typeface="Arial" panose="020B0604020202020204"/>
              </a:rPr>
              <a:t> </a:t>
            </a:r>
            <a:r>
              <a:rPr sz="700" kern="0" spc="-10" dirty="0">
                <a:solidFill>
                  <a:srgbClr val="231F20">
                    <a:alpha val="100000"/>
                  </a:srgbClr>
                </a:solidFill>
                <a:latin typeface="Arial" panose="020B0604020202020204"/>
                <a:ea typeface="Arial" panose="020B0604020202020204"/>
                <a:cs typeface="Arial" panose="020B0604020202020204"/>
              </a:rPr>
              <a:t>Input V</a:t>
            </a:r>
            <a:r>
              <a:rPr sz="700" kern="0" spc="-20" dirty="0">
                <a:solidFill>
                  <a:srgbClr val="231F20">
                    <a:alpha val="100000"/>
                  </a:srgbClr>
                </a:solidFill>
                <a:latin typeface="Arial" panose="020B0604020202020204"/>
                <a:ea typeface="Arial" panose="020B0604020202020204"/>
                <a:cs typeface="Arial" panose="020B0604020202020204"/>
              </a:rPr>
              <a:t>SWR</a:t>
            </a:r>
            <a:endParaRPr sz="700" dirty="0">
              <a:latin typeface="Arial" panose="020B0604020202020204"/>
              <a:ea typeface="Arial" panose="020B0604020202020204"/>
              <a:cs typeface="Arial" panose="020B0604020202020204"/>
            </a:endParaRPr>
          </a:p>
          <a:p>
            <a:pPr marL="19050" algn="l" rtl="0" eaLnBrk="0">
              <a:lnSpc>
                <a:spcPct val="76000"/>
              </a:lnSpc>
              <a:spcBef>
                <a:spcPts val="700"/>
              </a:spcBef>
            </a:pPr>
            <a:r>
              <a:rPr sz="700" kern="0" spc="-20" dirty="0">
                <a:solidFill>
                  <a:srgbClr val="231F20">
                    <a:alpha val="100000"/>
                  </a:srgbClr>
                </a:solidFill>
                <a:latin typeface="Arial" panose="020B0604020202020204"/>
                <a:ea typeface="Arial" panose="020B0604020202020204"/>
                <a:cs typeface="Arial" panose="020B0604020202020204"/>
              </a:rPr>
              <a:t>Rx</a:t>
            </a:r>
            <a:r>
              <a:rPr sz="700" kern="0" spc="30" dirty="0">
                <a:solidFill>
                  <a:srgbClr val="231F20">
                    <a:alpha val="100000"/>
                  </a:srgbClr>
                </a:solidFill>
                <a:latin typeface="Arial" panose="020B0604020202020204"/>
                <a:ea typeface="Arial" panose="020B0604020202020204"/>
                <a:cs typeface="Arial" panose="020B0604020202020204"/>
              </a:rPr>
              <a:t> </a:t>
            </a:r>
            <a:r>
              <a:rPr sz="700" kern="0" spc="-20" dirty="0">
                <a:solidFill>
                  <a:srgbClr val="231F20">
                    <a:alpha val="100000"/>
                  </a:srgbClr>
                </a:solidFill>
                <a:latin typeface="Arial" panose="020B0604020202020204"/>
                <a:ea typeface="Arial" panose="020B0604020202020204"/>
                <a:cs typeface="Arial" panose="020B0604020202020204"/>
              </a:rPr>
              <a:t>Gain</a:t>
            </a:r>
            <a:endParaRPr sz="700" dirty="0">
              <a:latin typeface="Arial" panose="020B0604020202020204"/>
              <a:ea typeface="Arial" panose="020B0604020202020204"/>
              <a:cs typeface="Arial" panose="020B0604020202020204"/>
            </a:endParaRPr>
          </a:p>
          <a:p>
            <a:pPr marL="19050" algn="l" rtl="0" eaLnBrk="0">
              <a:lnSpc>
                <a:spcPct val="79000"/>
              </a:lnSpc>
              <a:spcBef>
                <a:spcPts val="755"/>
              </a:spcBef>
            </a:pPr>
            <a:r>
              <a:rPr sz="700" kern="0" spc="-10" dirty="0">
                <a:solidFill>
                  <a:srgbClr val="231F20">
                    <a:alpha val="100000"/>
                  </a:srgbClr>
                </a:solidFill>
                <a:latin typeface="Arial" panose="020B0604020202020204"/>
                <a:ea typeface="Arial" panose="020B0604020202020204"/>
                <a:cs typeface="Arial" panose="020B0604020202020204"/>
              </a:rPr>
              <a:t>Rx Output</a:t>
            </a:r>
            <a:r>
              <a:rPr sz="700" kern="0" spc="40" dirty="0">
                <a:solidFill>
                  <a:srgbClr val="231F20">
                    <a:alpha val="100000"/>
                  </a:srgbClr>
                </a:solidFill>
                <a:latin typeface="Arial" panose="020B0604020202020204"/>
                <a:ea typeface="Arial" panose="020B0604020202020204"/>
                <a:cs typeface="Arial" panose="020B0604020202020204"/>
              </a:rPr>
              <a:t> </a:t>
            </a:r>
            <a:r>
              <a:rPr sz="700" kern="0" spc="-10" dirty="0">
                <a:solidFill>
                  <a:srgbClr val="231F20">
                    <a:alpha val="100000"/>
                  </a:srgbClr>
                </a:solidFill>
                <a:latin typeface="Arial" panose="020B0604020202020204"/>
                <a:ea typeface="Arial" panose="020B0604020202020204"/>
                <a:cs typeface="Arial" panose="020B0604020202020204"/>
              </a:rPr>
              <a:t>P1dB</a:t>
            </a:r>
            <a:endParaRPr sz="700" dirty="0">
              <a:latin typeface="Arial" panose="020B0604020202020204"/>
              <a:ea typeface="Arial" panose="020B0604020202020204"/>
              <a:cs typeface="Arial" panose="020B0604020202020204"/>
            </a:endParaRPr>
          </a:p>
          <a:p>
            <a:pPr marL="19050" algn="l" rtl="0" eaLnBrk="0">
              <a:lnSpc>
                <a:spcPct val="85000"/>
              </a:lnSpc>
              <a:spcBef>
                <a:spcPts val="720"/>
              </a:spcBef>
            </a:pPr>
            <a:r>
              <a:rPr sz="700" kern="0" spc="-20" dirty="0">
                <a:solidFill>
                  <a:srgbClr val="231F20">
                    <a:alpha val="100000"/>
                  </a:srgbClr>
                </a:solidFill>
                <a:latin typeface="Arial" panose="020B0604020202020204"/>
                <a:ea typeface="Arial" panose="020B0604020202020204"/>
                <a:cs typeface="Arial" panose="020B0604020202020204"/>
              </a:rPr>
              <a:t>Rx</a:t>
            </a:r>
            <a:r>
              <a:rPr sz="700" kern="0" spc="120" dirty="0">
                <a:solidFill>
                  <a:srgbClr val="231F20">
                    <a:alpha val="100000"/>
                  </a:srgbClr>
                </a:solidFill>
                <a:latin typeface="Arial" panose="020B0604020202020204"/>
                <a:ea typeface="Arial" panose="020B0604020202020204"/>
                <a:cs typeface="Arial" panose="020B0604020202020204"/>
              </a:rPr>
              <a:t> </a:t>
            </a:r>
            <a:r>
              <a:rPr sz="700" kern="0" spc="-20" dirty="0">
                <a:solidFill>
                  <a:srgbClr val="231F20">
                    <a:alpha val="100000"/>
                  </a:srgbClr>
                </a:solidFill>
                <a:latin typeface="Arial" panose="020B0604020202020204"/>
                <a:ea typeface="Arial" panose="020B0604020202020204"/>
                <a:cs typeface="Arial" panose="020B0604020202020204"/>
              </a:rPr>
              <a:t>Noise</a:t>
            </a:r>
            <a:r>
              <a:rPr sz="700" kern="0" spc="60" dirty="0">
                <a:solidFill>
                  <a:srgbClr val="231F20">
                    <a:alpha val="100000"/>
                  </a:srgbClr>
                </a:solidFill>
                <a:latin typeface="Arial" panose="020B0604020202020204"/>
                <a:ea typeface="Arial" panose="020B0604020202020204"/>
                <a:cs typeface="Arial" panose="020B0604020202020204"/>
              </a:rPr>
              <a:t> </a:t>
            </a:r>
            <a:r>
              <a:rPr sz="700" kern="0" spc="-20" dirty="0">
                <a:solidFill>
                  <a:srgbClr val="231F20">
                    <a:alpha val="100000"/>
                  </a:srgbClr>
                </a:solidFill>
                <a:latin typeface="Arial" panose="020B0604020202020204"/>
                <a:ea typeface="Arial" panose="020B0604020202020204"/>
                <a:cs typeface="Arial" panose="020B0604020202020204"/>
              </a:rPr>
              <a:t>Figure</a:t>
            </a:r>
            <a:endParaRPr sz="700" dirty="0">
              <a:latin typeface="Arial" panose="020B0604020202020204"/>
              <a:ea typeface="Arial" panose="020B0604020202020204"/>
              <a:cs typeface="Arial" panose="020B0604020202020204"/>
            </a:endParaRPr>
          </a:p>
          <a:p>
            <a:pPr marL="12700" algn="l" rtl="0" eaLnBrk="0">
              <a:lnSpc>
                <a:spcPct val="75000"/>
              </a:lnSpc>
              <a:spcBef>
                <a:spcPts val="750"/>
              </a:spcBef>
            </a:pPr>
            <a:r>
              <a:rPr sz="700" kern="0" spc="-10" dirty="0">
                <a:solidFill>
                  <a:srgbClr val="231F20">
                    <a:alpha val="100000"/>
                  </a:srgbClr>
                </a:solidFill>
                <a:latin typeface="Arial" panose="020B0604020202020204"/>
                <a:ea typeface="Arial" panose="020B0604020202020204"/>
                <a:cs typeface="Arial" panose="020B0604020202020204"/>
              </a:rPr>
              <a:t>Attenuator</a:t>
            </a:r>
            <a:endParaRPr sz="700" dirty="0">
              <a:latin typeface="Arial" panose="020B0604020202020204"/>
              <a:ea typeface="Arial" panose="020B0604020202020204"/>
              <a:cs typeface="Arial" panose="020B0604020202020204"/>
            </a:endParaRPr>
          </a:p>
          <a:p>
            <a:pPr marL="16510" algn="l" rtl="0" eaLnBrk="0">
              <a:lnSpc>
                <a:spcPct val="76000"/>
              </a:lnSpc>
              <a:spcBef>
                <a:spcPts val="720"/>
              </a:spcBef>
            </a:pPr>
            <a:r>
              <a:rPr sz="700" kern="0" spc="-10" dirty="0">
                <a:solidFill>
                  <a:srgbClr val="231F20">
                    <a:alpha val="100000"/>
                  </a:srgbClr>
                </a:solidFill>
                <a:latin typeface="Arial" panose="020B0604020202020204"/>
                <a:ea typeface="Arial" panose="020B0604020202020204"/>
                <a:cs typeface="Arial" panose="020B0604020202020204"/>
              </a:rPr>
              <a:t>Channel</a:t>
            </a:r>
            <a:r>
              <a:rPr sz="700" kern="0" spc="90" dirty="0">
                <a:solidFill>
                  <a:srgbClr val="231F20">
                    <a:alpha val="100000"/>
                  </a:srgbClr>
                </a:solidFill>
                <a:latin typeface="Arial" panose="020B0604020202020204"/>
                <a:ea typeface="Arial" panose="020B0604020202020204"/>
                <a:cs typeface="Arial" panose="020B0604020202020204"/>
              </a:rPr>
              <a:t> </a:t>
            </a:r>
            <a:r>
              <a:rPr sz="700" kern="0" spc="-10" dirty="0">
                <a:solidFill>
                  <a:srgbClr val="231F20">
                    <a:alpha val="100000"/>
                  </a:srgbClr>
                </a:solidFill>
                <a:latin typeface="Arial" panose="020B0604020202020204"/>
                <a:ea typeface="Arial" panose="020B0604020202020204"/>
                <a:cs typeface="Arial" panose="020B0604020202020204"/>
              </a:rPr>
              <a:t>Isolation</a:t>
            </a:r>
            <a:endParaRPr sz="700" dirty="0">
              <a:latin typeface="Arial" panose="020B0604020202020204"/>
              <a:ea typeface="Arial" panose="020B0604020202020204"/>
              <a:cs typeface="Arial" panose="020B0604020202020204"/>
            </a:endParaRPr>
          </a:p>
          <a:p>
            <a:pPr algn="l" rtl="0" eaLnBrk="0">
              <a:lnSpc>
                <a:spcPct val="113000"/>
              </a:lnSpc>
            </a:pPr>
            <a:endParaRPr sz="500" dirty="0">
              <a:latin typeface="Arial" panose="020B0604020202020204"/>
              <a:ea typeface="Arial" panose="020B0604020202020204"/>
              <a:cs typeface="Arial" panose="020B0604020202020204"/>
            </a:endParaRPr>
          </a:p>
          <a:p>
            <a:pPr marL="19050" algn="l" rtl="0" eaLnBrk="0">
              <a:lnSpc>
                <a:spcPct val="85000"/>
              </a:lnSpc>
              <a:spcBef>
                <a:spcPts val="0"/>
              </a:spcBef>
            </a:pPr>
            <a:r>
              <a:rPr sz="700" kern="0" spc="-10" dirty="0">
                <a:solidFill>
                  <a:srgbClr val="231F20">
                    <a:alpha val="100000"/>
                  </a:srgbClr>
                </a:solidFill>
                <a:latin typeface="Arial" panose="020B0604020202020204"/>
                <a:ea typeface="Arial" panose="020B0604020202020204"/>
                <a:cs typeface="Arial" panose="020B0604020202020204"/>
              </a:rPr>
              <a:t>Power Supply</a:t>
            </a:r>
            <a:endParaRPr sz="700" dirty="0">
              <a:latin typeface="Arial" panose="020B0604020202020204"/>
              <a:ea typeface="Arial" panose="020B0604020202020204"/>
              <a:cs typeface="Arial" panose="020B0604020202020204"/>
            </a:endParaRPr>
          </a:p>
        </p:txBody>
      </p:sp>
      <p:pic>
        <p:nvPicPr>
          <p:cNvPr id="74" name="picture 74"/>
          <p:cNvPicPr>
            <a:picLocks noChangeAspect="1"/>
          </p:cNvPicPr>
          <p:nvPr/>
        </p:nvPicPr>
        <p:blipFill>
          <a:blip r:embed="rId5"/>
          <a:stretch>
            <a:fillRect/>
          </a:stretch>
        </p:blipFill>
        <p:spPr>
          <a:xfrm rot="21600000">
            <a:off x="4500572" y="1486423"/>
            <a:ext cx="2214493" cy="1795812"/>
          </a:xfrm>
          <a:prstGeom prst="rect">
            <a:avLst/>
          </a:prstGeom>
        </p:spPr>
      </p:pic>
      <p:pic>
        <p:nvPicPr>
          <p:cNvPr id="76" name="picture 76"/>
          <p:cNvPicPr>
            <a:picLocks noChangeAspect="1"/>
          </p:cNvPicPr>
          <p:nvPr/>
        </p:nvPicPr>
        <p:blipFill>
          <a:blip r:embed="rId6"/>
          <a:stretch>
            <a:fillRect/>
          </a:stretch>
        </p:blipFill>
        <p:spPr>
          <a:xfrm rot="21600000">
            <a:off x="721652" y="1366157"/>
            <a:ext cx="1944514" cy="1944514"/>
          </a:xfrm>
          <a:prstGeom prst="rect">
            <a:avLst/>
          </a:prstGeom>
        </p:spPr>
      </p:pic>
      <p:sp>
        <p:nvSpPr>
          <p:cNvPr id="80" name="textbox 80"/>
          <p:cNvSpPr/>
          <p:nvPr/>
        </p:nvSpPr>
        <p:spPr>
          <a:xfrm>
            <a:off x="405455" y="3315194"/>
            <a:ext cx="2150110" cy="622300"/>
          </a:xfrm>
          <a:prstGeom prst="rect">
            <a:avLst/>
          </a:prstGeom>
          <a:noFill/>
          <a:ln w="0" cap="flat">
            <a:noFill/>
            <a:prstDash val="solid"/>
            <a:miter lim="0"/>
          </a:ln>
        </p:spPr>
        <p:txBody>
          <a:bodyPr vert="horz" wrap="square" lIns="0" tIns="0" rIns="0" bIns="0"/>
          <a:p>
            <a:pPr algn="l" rtl="0" eaLnBrk="0">
              <a:lnSpc>
                <a:spcPct val="89000"/>
              </a:lnSpc>
            </a:pPr>
            <a:endParaRPr sz="100" dirty="0">
              <a:latin typeface="Arial" panose="020B0604020202020204"/>
              <a:ea typeface="Arial" panose="020B0604020202020204"/>
              <a:cs typeface="Arial" panose="020B0604020202020204"/>
            </a:endParaRPr>
          </a:p>
          <a:p>
            <a:pPr marL="26670" algn="l" rtl="0" eaLnBrk="0">
              <a:lnSpc>
                <a:spcPct val="78000"/>
              </a:lnSpc>
            </a:pPr>
            <a:r>
              <a:rPr sz="1400" b="1" kern="0" spc="-10" dirty="0">
                <a:solidFill>
                  <a:srgbClr val="231F20">
                    <a:alpha val="100000"/>
                  </a:srgbClr>
                </a:solidFill>
                <a:latin typeface="Arial" panose="020B0604020202020204"/>
                <a:ea typeface="Arial" panose="020B0604020202020204"/>
                <a:cs typeface="Arial" panose="020B0604020202020204"/>
              </a:rPr>
              <a:t>1.</a:t>
            </a:r>
            <a:r>
              <a:rPr sz="1400" b="1" kern="0" spc="90" dirty="0">
                <a:solidFill>
                  <a:srgbClr val="231F20">
                    <a:alpha val="100000"/>
                  </a:srgbClr>
                </a:solidFill>
                <a:latin typeface="Arial" panose="020B0604020202020204"/>
                <a:ea typeface="Arial" panose="020B0604020202020204"/>
                <a:cs typeface="Arial" panose="020B0604020202020204"/>
              </a:rPr>
              <a:t> </a:t>
            </a:r>
            <a:r>
              <a:rPr sz="1400" b="1" kern="0" spc="-10" dirty="0">
                <a:solidFill>
                  <a:srgbClr val="231F20">
                    <a:alpha val="100000"/>
                  </a:srgbClr>
                </a:solidFill>
                <a:latin typeface="Arial" panose="020B0604020202020204"/>
                <a:ea typeface="Arial" panose="020B0604020202020204"/>
                <a:cs typeface="Arial" panose="020B0604020202020204"/>
              </a:rPr>
              <a:t>Products Specification</a:t>
            </a:r>
            <a:endParaRPr sz="1400" dirty="0">
              <a:latin typeface="Arial" panose="020B0604020202020204"/>
              <a:ea typeface="Arial" panose="020B0604020202020204"/>
              <a:cs typeface="Arial" panose="020B0604020202020204"/>
            </a:endParaRPr>
          </a:p>
          <a:p>
            <a:pPr marL="39370" algn="l" rtl="0" eaLnBrk="0">
              <a:lnSpc>
                <a:spcPts val="1635"/>
              </a:lnSpc>
              <a:spcBef>
                <a:spcPts val="610"/>
              </a:spcBef>
            </a:pPr>
            <a:r>
              <a:rPr sz="1200" kern="0" spc="-20" dirty="0">
                <a:solidFill>
                  <a:srgbClr val="202A4D">
                    <a:alpha val="100000"/>
                  </a:srgbClr>
                </a:solidFill>
                <a:latin typeface="Arial" panose="020B0604020202020204"/>
                <a:ea typeface="Arial" panose="020B0604020202020204"/>
                <a:cs typeface="Arial" panose="020B0604020202020204"/>
              </a:rPr>
              <a:t>1.1</a:t>
            </a:r>
            <a:r>
              <a:rPr sz="1200" kern="0" spc="90" dirty="0">
                <a:solidFill>
                  <a:srgbClr val="202A4D">
                    <a:alpha val="100000"/>
                  </a:srgbClr>
                </a:solidFill>
                <a:latin typeface="Arial" panose="020B0604020202020204"/>
                <a:ea typeface="Arial" panose="020B0604020202020204"/>
                <a:cs typeface="Arial" panose="020B0604020202020204"/>
              </a:rPr>
              <a:t> </a:t>
            </a:r>
            <a:r>
              <a:rPr sz="1200" kern="0" spc="-20" dirty="0">
                <a:solidFill>
                  <a:srgbClr val="202A4D">
                    <a:alpha val="100000"/>
                  </a:srgbClr>
                </a:solidFill>
                <a:latin typeface="Arial" panose="020B0604020202020204"/>
                <a:ea typeface="Arial" panose="020B0604020202020204"/>
                <a:cs typeface="Arial" panose="020B0604020202020204"/>
              </a:rPr>
              <a:t>RF /</a:t>
            </a:r>
            <a:r>
              <a:rPr sz="1200" kern="0" spc="90" dirty="0">
                <a:solidFill>
                  <a:srgbClr val="202A4D">
                    <a:alpha val="100000"/>
                  </a:srgbClr>
                </a:solidFill>
                <a:latin typeface="Arial" panose="020B0604020202020204"/>
                <a:ea typeface="Arial" panose="020B0604020202020204"/>
                <a:cs typeface="Arial" panose="020B0604020202020204"/>
              </a:rPr>
              <a:t> </a:t>
            </a:r>
            <a:r>
              <a:rPr sz="1200" kern="0" spc="-20" dirty="0">
                <a:solidFill>
                  <a:srgbClr val="202A4D">
                    <a:alpha val="100000"/>
                  </a:srgbClr>
                </a:solidFill>
                <a:latin typeface="Arial" panose="020B0604020202020204"/>
                <a:ea typeface="Arial" panose="020B0604020202020204"/>
                <a:cs typeface="Arial" panose="020B0604020202020204"/>
              </a:rPr>
              <a:t>ELECTRICAL</a:t>
            </a:r>
            <a:endParaRPr sz="1200" dirty="0">
              <a:latin typeface="Arial" panose="020B0604020202020204"/>
              <a:ea typeface="Arial" panose="020B0604020202020204"/>
              <a:cs typeface="Arial" panose="020B0604020202020204"/>
            </a:endParaRPr>
          </a:p>
          <a:p>
            <a:pPr algn="l" rtl="0" eaLnBrk="0">
              <a:lnSpc>
                <a:spcPct val="131000"/>
              </a:lnSpc>
            </a:pPr>
            <a:endParaRPr sz="200" dirty="0">
              <a:latin typeface="Arial" panose="020B0604020202020204"/>
              <a:ea typeface="Arial" panose="020B0604020202020204"/>
              <a:cs typeface="Arial" panose="020B0604020202020204"/>
            </a:endParaRPr>
          </a:p>
          <a:p>
            <a:pPr marL="12700" algn="l" rtl="0" eaLnBrk="0">
              <a:lnSpc>
                <a:spcPts val="820"/>
              </a:lnSpc>
              <a:spcBef>
                <a:spcPts val="0"/>
              </a:spcBef>
            </a:pPr>
            <a:r>
              <a:rPr sz="600" kern="0" spc="0" dirty="0">
                <a:solidFill>
                  <a:srgbClr val="231F20">
                    <a:alpha val="100000"/>
                  </a:srgbClr>
                </a:solidFill>
                <a:latin typeface="Arial" panose="020B0604020202020204"/>
                <a:ea typeface="Arial" panose="020B0604020202020204"/>
                <a:cs typeface="Arial" panose="020B0604020202020204"/>
              </a:rPr>
              <a:t>Typical</a:t>
            </a:r>
            <a:r>
              <a:rPr sz="600" kern="0" spc="30" dirty="0">
                <a:solidFill>
                  <a:srgbClr val="231F20">
                    <a:alpha val="100000"/>
                  </a:srgbClr>
                </a:solidFill>
                <a:latin typeface="Arial" panose="020B0604020202020204"/>
                <a:ea typeface="Arial" panose="020B0604020202020204"/>
                <a:cs typeface="Arial" panose="020B0604020202020204"/>
              </a:rPr>
              <a:t> </a:t>
            </a:r>
            <a:r>
              <a:rPr sz="600" kern="0" spc="0" dirty="0">
                <a:solidFill>
                  <a:srgbClr val="231F20">
                    <a:alpha val="100000"/>
                  </a:srgbClr>
                </a:solidFill>
                <a:latin typeface="Arial" panose="020B0604020202020204"/>
                <a:ea typeface="Arial" panose="020B0604020202020204"/>
                <a:cs typeface="Arial" panose="020B0604020202020204"/>
              </a:rPr>
              <a:t>performance at 220</a:t>
            </a:r>
            <a:r>
              <a:rPr sz="600" kern="0" spc="-10" dirty="0">
                <a:solidFill>
                  <a:srgbClr val="231F20">
                    <a:alpha val="100000"/>
                  </a:srgbClr>
                </a:solidFill>
                <a:latin typeface="Arial" panose="020B0604020202020204"/>
                <a:ea typeface="Arial" panose="020B0604020202020204"/>
                <a:cs typeface="Arial" panose="020B0604020202020204"/>
              </a:rPr>
              <a:t>V  AC +25</a:t>
            </a:r>
            <a:r>
              <a:rPr sz="600" kern="0" spc="-10" dirty="0">
                <a:solidFill>
                  <a:srgbClr val="231F20">
                    <a:alpha val="100000"/>
                  </a:srgbClr>
                </a:solidFill>
                <a:latin typeface="HarmonyOS Sans SC" panose="00000500000000000000" charset="-122"/>
                <a:ea typeface="HarmonyOS Sans SC" panose="00000500000000000000" charset="-122"/>
                <a:cs typeface="HarmonyOS Sans SC" panose="00000500000000000000" charset="-122"/>
              </a:rPr>
              <a:t>°C</a:t>
            </a:r>
            <a:r>
              <a:rPr sz="600" kern="0" spc="-10" dirty="0">
                <a:solidFill>
                  <a:srgbClr val="231F20">
                    <a:alpha val="100000"/>
                  </a:srgbClr>
                </a:solidFill>
                <a:latin typeface="Arial" panose="020B0604020202020204"/>
                <a:ea typeface="Arial" panose="020B0604020202020204"/>
                <a:cs typeface="Arial" panose="020B0604020202020204"/>
              </a:rPr>
              <a:t>, and</a:t>
            </a:r>
            <a:r>
              <a:rPr sz="600" kern="0" spc="40" dirty="0">
                <a:solidFill>
                  <a:srgbClr val="231F20">
                    <a:alpha val="100000"/>
                  </a:srgbClr>
                </a:solidFill>
                <a:latin typeface="Arial" panose="020B0604020202020204"/>
                <a:ea typeface="Arial" panose="020B0604020202020204"/>
                <a:cs typeface="Arial" panose="020B0604020202020204"/>
              </a:rPr>
              <a:t> </a:t>
            </a:r>
            <a:r>
              <a:rPr sz="600" kern="0" spc="-10" dirty="0">
                <a:solidFill>
                  <a:srgbClr val="231F20">
                    <a:alpha val="100000"/>
                  </a:srgbClr>
                </a:solidFill>
                <a:latin typeface="Arial" panose="020B0604020202020204"/>
                <a:ea typeface="Arial" panose="020B0604020202020204"/>
                <a:cs typeface="Arial" panose="020B0604020202020204"/>
              </a:rPr>
              <a:t>in a</a:t>
            </a:r>
            <a:r>
              <a:rPr sz="600" kern="0" spc="30" dirty="0">
                <a:solidFill>
                  <a:srgbClr val="231F20">
                    <a:alpha val="100000"/>
                  </a:srgbClr>
                </a:solidFill>
                <a:latin typeface="Arial" panose="020B0604020202020204"/>
                <a:ea typeface="Arial" panose="020B0604020202020204"/>
                <a:cs typeface="Arial" panose="020B0604020202020204"/>
              </a:rPr>
              <a:t> </a:t>
            </a:r>
            <a:r>
              <a:rPr sz="600" kern="0" spc="-10" dirty="0">
                <a:solidFill>
                  <a:srgbClr val="231F20">
                    <a:alpha val="100000"/>
                  </a:srgbClr>
                </a:solidFill>
                <a:latin typeface="Arial" panose="020B0604020202020204"/>
                <a:ea typeface="Arial" panose="020B0604020202020204"/>
                <a:cs typeface="Arial" panose="020B0604020202020204"/>
              </a:rPr>
              <a:t>50Ω</a:t>
            </a:r>
            <a:r>
              <a:rPr sz="600" kern="0" spc="20" dirty="0">
                <a:solidFill>
                  <a:srgbClr val="231F20">
                    <a:alpha val="100000"/>
                  </a:srgbClr>
                </a:solidFill>
                <a:latin typeface="Arial" panose="020B0604020202020204"/>
                <a:ea typeface="Arial" panose="020B0604020202020204"/>
                <a:cs typeface="Arial" panose="020B0604020202020204"/>
              </a:rPr>
              <a:t> </a:t>
            </a:r>
            <a:r>
              <a:rPr sz="600" kern="0" spc="-10" dirty="0">
                <a:solidFill>
                  <a:srgbClr val="231F20">
                    <a:alpha val="100000"/>
                  </a:srgbClr>
                </a:solidFill>
                <a:latin typeface="Arial" panose="020B0604020202020204"/>
                <a:ea typeface="Arial" panose="020B0604020202020204"/>
                <a:cs typeface="Arial" panose="020B0604020202020204"/>
              </a:rPr>
              <a:t>system.</a:t>
            </a:r>
            <a:endParaRPr sz="600" dirty="0">
              <a:latin typeface="Arial" panose="020B0604020202020204"/>
              <a:ea typeface="Arial" panose="020B0604020202020204"/>
              <a:cs typeface="Arial" panose="020B0604020202020204"/>
            </a:endParaRPr>
          </a:p>
        </p:txBody>
      </p:sp>
      <p:sp>
        <p:nvSpPr>
          <p:cNvPr id="86" name="textbox 86"/>
          <p:cNvSpPr/>
          <p:nvPr/>
        </p:nvSpPr>
        <p:spPr>
          <a:xfrm>
            <a:off x="6286112" y="4011485"/>
            <a:ext cx="328295" cy="3978275"/>
          </a:xfrm>
          <a:prstGeom prst="rect">
            <a:avLst/>
          </a:prstGeom>
          <a:noFill/>
          <a:ln w="0" cap="flat">
            <a:noFill/>
            <a:prstDash val="solid"/>
            <a:miter lim="0"/>
          </a:ln>
        </p:spPr>
        <p:txBody>
          <a:bodyPr vert="horz" wrap="square" lIns="0" tIns="0" rIns="0" bIns="0"/>
          <a:p>
            <a:pPr algn="l" rtl="0" eaLnBrk="0">
              <a:lnSpc>
                <a:spcPct val="80000"/>
              </a:lnSpc>
            </a:pPr>
            <a:endParaRPr sz="100" dirty="0">
              <a:latin typeface="Arial" panose="020B0604020202020204"/>
              <a:ea typeface="Arial" panose="020B0604020202020204"/>
              <a:cs typeface="Arial" panose="020B0604020202020204"/>
            </a:endParaRPr>
          </a:p>
          <a:p>
            <a:pPr marL="19050" algn="l" rtl="0" eaLnBrk="0">
              <a:lnSpc>
                <a:spcPct val="76000"/>
              </a:lnSpc>
            </a:pPr>
            <a:r>
              <a:rPr sz="700" kern="0" spc="90" dirty="0">
                <a:solidFill>
                  <a:srgbClr val="FFFFFF">
                    <a:alpha val="100000"/>
                  </a:srgbClr>
                </a:solidFill>
                <a:latin typeface="Arial" panose="020B0604020202020204"/>
                <a:ea typeface="Arial" panose="020B0604020202020204"/>
                <a:cs typeface="Arial" panose="020B0604020202020204"/>
              </a:rPr>
              <a:t>UNIT</a:t>
            </a:r>
            <a:endParaRPr sz="700" dirty="0">
              <a:latin typeface="Arial" panose="020B0604020202020204"/>
              <a:ea typeface="Arial" panose="020B0604020202020204"/>
              <a:cs typeface="Arial" panose="020B0604020202020204"/>
            </a:endParaRPr>
          </a:p>
          <a:p>
            <a:pPr marL="55880" algn="l" rtl="0" eaLnBrk="0">
              <a:lnSpc>
                <a:spcPct val="75000"/>
              </a:lnSpc>
              <a:spcBef>
                <a:spcPts val="700"/>
              </a:spcBef>
            </a:pPr>
            <a:r>
              <a:rPr sz="700" kern="0" spc="-20" dirty="0">
                <a:solidFill>
                  <a:srgbClr val="231F20">
                    <a:alpha val="100000"/>
                  </a:srgbClr>
                </a:solidFill>
                <a:latin typeface="Arial" panose="020B0604020202020204"/>
                <a:ea typeface="Arial" panose="020B0604020202020204"/>
                <a:cs typeface="Arial" panose="020B0604020202020204"/>
              </a:rPr>
              <a:t>MHz</a:t>
            </a:r>
            <a:endParaRPr sz="700" dirty="0">
              <a:latin typeface="Arial" panose="020B0604020202020204"/>
              <a:ea typeface="Arial" panose="020B0604020202020204"/>
              <a:cs typeface="Arial" panose="020B0604020202020204"/>
            </a:endParaRPr>
          </a:p>
          <a:p>
            <a:pPr algn="l" rtl="0" eaLnBrk="0">
              <a:lnSpc>
                <a:spcPct val="155000"/>
              </a:lnSpc>
            </a:pPr>
            <a:endParaRPr sz="1000" dirty="0">
              <a:latin typeface="Arial" panose="020B0604020202020204"/>
              <a:ea typeface="Arial" panose="020B0604020202020204"/>
              <a:cs typeface="Arial" panose="020B0604020202020204"/>
            </a:endParaRPr>
          </a:p>
          <a:p>
            <a:pPr marL="73660" algn="l" rtl="0" eaLnBrk="0">
              <a:lnSpc>
                <a:spcPct val="75000"/>
              </a:lnSpc>
              <a:spcBef>
                <a:spcPts val="215"/>
              </a:spcBef>
            </a:pPr>
            <a:r>
              <a:rPr sz="700" kern="0" spc="-20" dirty="0">
                <a:solidFill>
                  <a:srgbClr val="231F20">
                    <a:alpha val="100000"/>
                  </a:srgbClr>
                </a:solidFill>
                <a:latin typeface="Arial" panose="020B0604020202020204"/>
                <a:ea typeface="Arial" panose="020B0604020202020204"/>
                <a:cs typeface="Arial" panose="020B0604020202020204"/>
              </a:rPr>
              <a:t>dBm</a:t>
            </a:r>
            <a:endParaRPr sz="700" dirty="0">
              <a:latin typeface="Arial" panose="020B0604020202020204"/>
              <a:ea typeface="Arial" panose="020B0604020202020204"/>
              <a:cs typeface="Arial" panose="020B0604020202020204"/>
            </a:endParaRPr>
          </a:p>
          <a:p>
            <a:pPr marL="110490" algn="l" rtl="0" eaLnBrk="0">
              <a:lnSpc>
                <a:spcPct val="75000"/>
              </a:lnSpc>
              <a:spcBef>
                <a:spcPts val="740"/>
              </a:spcBef>
            </a:pPr>
            <a:r>
              <a:rPr sz="700" kern="0" spc="-10" dirty="0">
                <a:solidFill>
                  <a:srgbClr val="231F20">
                    <a:alpha val="100000"/>
                  </a:srgbClr>
                </a:solidFill>
                <a:latin typeface="Arial" panose="020B0604020202020204"/>
                <a:ea typeface="Arial" panose="020B0604020202020204"/>
                <a:cs typeface="Arial" panose="020B0604020202020204"/>
              </a:rPr>
              <a:t>dB</a:t>
            </a:r>
            <a:endParaRPr sz="700" dirty="0">
              <a:latin typeface="Arial" panose="020B0604020202020204"/>
              <a:ea typeface="Arial" panose="020B0604020202020204"/>
              <a:cs typeface="Arial" panose="020B0604020202020204"/>
            </a:endParaRPr>
          </a:p>
          <a:p>
            <a:pPr marL="73660" algn="l" rtl="0" eaLnBrk="0">
              <a:lnSpc>
                <a:spcPct val="75000"/>
              </a:lnSpc>
              <a:spcBef>
                <a:spcPts val="805"/>
              </a:spcBef>
            </a:pPr>
            <a:r>
              <a:rPr sz="700" kern="0" spc="-20" dirty="0">
                <a:solidFill>
                  <a:srgbClr val="231F20">
                    <a:alpha val="100000"/>
                  </a:srgbClr>
                </a:solidFill>
                <a:latin typeface="Arial" panose="020B0604020202020204"/>
                <a:ea typeface="Arial" panose="020B0604020202020204"/>
                <a:cs typeface="Arial" panose="020B0604020202020204"/>
              </a:rPr>
              <a:t>dBm</a:t>
            </a:r>
            <a:endParaRPr sz="700" dirty="0">
              <a:latin typeface="Arial" panose="020B0604020202020204"/>
              <a:ea typeface="Arial" panose="020B0604020202020204"/>
              <a:cs typeface="Arial" panose="020B0604020202020204"/>
            </a:endParaRPr>
          </a:p>
          <a:p>
            <a:pPr marL="120650" algn="l" rtl="0" eaLnBrk="0">
              <a:lnSpc>
                <a:spcPts val="480"/>
              </a:lnSpc>
              <a:spcBef>
                <a:spcPts val="865"/>
              </a:spcBef>
            </a:pPr>
            <a:r>
              <a:rPr sz="700" kern="0" spc="-20" dirty="0">
                <a:solidFill>
                  <a:srgbClr val="231F20">
                    <a:alpha val="100000"/>
                  </a:srgbClr>
                </a:solidFill>
                <a:latin typeface="Arial" panose="020B0604020202020204"/>
                <a:ea typeface="Arial" panose="020B0604020202020204"/>
                <a:cs typeface="Arial" panose="020B0604020202020204"/>
              </a:rPr>
              <a:t>us</a:t>
            </a:r>
            <a:endParaRPr sz="700" dirty="0">
              <a:latin typeface="Arial" panose="020B0604020202020204"/>
              <a:ea typeface="Arial" panose="020B0604020202020204"/>
              <a:cs typeface="Arial" panose="020B0604020202020204"/>
            </a:endParaRPr>
          </a:p>
          <a:p>
            <a:pPr marL="127635" algn="l" rtl="0" eaLnBrk="0">
              <a:lnSpc>
                <a:spcPts val="955"/>
              </a:lnSpc>
              <a:spcBef>
                <a:spcPts val="560"/>
              </a:spcBef>
            </a:pPr>
            <a:r>
              <a:rPr sz="700" kern="0" spc="-20" dirty="0">
                <a:solidFill>
                  <a:srgbClr val="231F20">
                    <a:alpha val="100000"/>
                  </a:srgbClr>
                </a:solidFill>
                <a:latin typeface="Arial" panose="020B0604020202020204"/>
                <a:ea typeface="Arial" panose="020B0604020202020204"/>
                <a:cs typeface="Arial" panose="020B0604020202020204"/>
              </a:rPr>
              <a:t>%</a:t>
            </a:r>
            <a:endParaRPr sz="700" dirty="0">
              <a:latin typeface="Arial" panose="020B0604020202020204"/>
              <a:ea typeface="Arial" panose="020B0604020202020204"/>
              <a:cs typeface="Arial" panose="020B0604020202020204"/>
            </a:endParaRPr>
          </a:p>
          <a:p>
            <a:pPr marL="120650" algn="l" rtl="0" eaLnBrk="0">
              <a:lnSpc>
                <a:spcPts val="480"/>
              </a:lnSpc>
              <a:spcBef>
                <a:spcPts val="805"/>
              </a:spcBef>
            </a:pPr>
            <a:r>
              <a:rPr sz="700" kern="0" spc="-20" dirty="0">
                <a:solidFill>
                  <a:srgbClr val="231F20">
                    <a:alpha val="100000"/>
                  </a:srgbClr>
                </a:solidFill>
                <a:latin typeface="Arial" panose="020B0604020202020204"/>
                <a:ea typeface="Arial" panose="020B0604020202020204"/>
                <a:cs typeface="Arial" panose="020B0604020202020204"/>
              </a:rPr>
              <a:t>ns</a:t>
            </a:r>
            <a:endParaRPr sz="700" dirty="0">
              <a:latin typeface="Arial" panose="020B0604020202020204"/>
              <a:ea typeface="Arial" panose="020B0604020202020204"/>
              <a:cs typeface="Arial" panose="020B0604020202020204"/>
            </a:endParaRPr>
          </a:p>
          <a:p>
            <a:pPr marL="120650" algn="l" rtl="0" eaLnBrk="0">
              <a:lnSpc>
                <a:spcPts val="480"/>
              </a:lnSpc>
              <a:spcBef>
                <a:spcPts val="845"/>
              </a:spcBef>
            </a:pPr>
            <a:r>
              <a:rPr sz="700" kern="0" spc="-20" dirty="0">
                <a:solidFill>
                  <a:srgbClr val="231F20">
                    <a:alpha val="100000"/>
                  </a:srgbClr>
                </a:solidFill>
                <a:latin typeface="Arial" panose="020B0604020202020204"/>
                <a:ea typeface="Arial" panose="020B0604020202020204"/>
                <a:cs typeface="Arial" panose="020B0604020202020204"/>
              </a:rPr>
              <a:t>ns</a:t>
            </a:r>
            <a:endParaRPr sz="700" dirty="0">
              <a:latin typeface="Arial" panose="020B0604020202020204"/>
              <a:ea typeface="Arial" panose="020B0604020202020204"/>
              <a:cs typeface="Arial" panose="020B0604020202020204"/>
            </a:endParaRPr>
          </a:p>
          <a:p>
            <a:pPr marL="120650" algn="l" rtl="0" eaLnBrk="0">
              <a:lnSpc>
                <a:spcPts val="480"/>
              </a:lnSpc>
              <a:spcBef>
                <a:spcPts val="1030"/>
              </a:spcBef>
            </a:pPr>
            <a:r>
              <a:rPr sz="700" kern="0" spc="-20" dirty="0">
                <a:solidFill>
                  <a:srgbClr val="231F20">
                    <a:alpha val="100000"/>
                  </a:srgbClr>
                </a:solidFill>
                <a:latin typeface="Arial" panose="020B0604020202020204"/>
                <a:ea typeface="Arial" panose="020B0604020202020204"/>
                <a:cs typeface="Arial" panose="020B0604020202020204"/>
              </a:rPr>
              <a:t>us</a:t>
            </a:r>
            <a:endParaRPr sz="700" dirty="0">
              <a:latin typeface="Arial" panose="020B0604020202020204"/>
              <a:ea typeface="Arial" panose="020B0604020202020204"/>
              <a:cs typeface="Arial" panose="020B0604020202020204"/>
            </a:endParaRPr>
          </a:p>
          <a:p>
            <a:pPr marL="120650" algn="l" rtl="0" eaLnBrk="0">
              <a:lnSpc>
                <a:spcPts val="480"/>
              </a:lnSpc>
              <a:spcBef>
                <a:spcPts val="850"/>
              </a:spcBef>
            </a:pPr>
            <a:r>
              <a:rPr sz="700" kern="0" spc="-20" dirty="0">
                <a:solidFill>
                  <a:srgbClr val="231F20">
                    <a:alpha val="100000"/>
                  </a:srgbClr>
                </a:solidFill>
                <a:latin typeface="Arial" panose="020B0604020202020204"/>
                <a:ea typeface="Arial" panose="020B0604020202020204"/>
                <a:cs typeface="Arial" panose="020B0604020202020204"/>
              </a:rPr>
              <a:t>ns</a:t>
            </a:r>
            <a:endParaRPr sz="700" dirty="0">
              <a:latin typeface="Arial" panose="020B0604020202020204"/>
              <a:ea typeface="Arial" panose="020B0604020202020204"/>
              <a:cs typeface="Arial" panose="020B0604020202020204"/>
            </a:endParaRPr>
          </a:p>
          <a:p>
            <a:pPr algn="l" rtl="0" eaLnBrk="0">
              <a:lnSpc>
                <a:spcPct val="143000"/>
              </a:lnSpc>
            </a:pPr>
            <a:endParaRPr sz="1000" dirty="0">
              <a:latin typeface="Arial" panose="020B0604020202020204"/>
              <a:ea typeface="Arial" panose="020B0604020202020204"/>
              <a:cs typeface="Arial" panose="020B0604020202020204"/>
            </a:endParaRPr>
          </a:p>
          <a:p>
            <a:pPr algn="l" rtl="0" eaLnBrk="0">
              <a:lnSpc>
                <a:spcPct val="144000"/>
              </a:lnSpc>
            </a:pPr>
            <a:endParaRPr sz="1000" dirty="0">
              <a:latin typeface="Arial" panose="020B0604020202020204"/>
              <a:ea typeface="Arial" panose="020B0604020202020204"/>
              <a:cs typeface="Arial" panose="020B0604020202020204"/>
            </a:endParaRPr>
          </a:p>
          <a:p>
            <a:pPr marL="110490" algn="l" rtl="0" eaLnBrk="0">
              <a:lnSpc>
                <a:spcPct val="75000"/>
              </a:lnSpc>
              <a:spcBef>
                <a:spcPts val="220"/>
              </a:spcBef>
            </a:pPr>
            <a:r>
              <a:rPr sz="700" kern="0" spc="-10" dirty="0">
                <a:solidFill>
                  <a:srgbClr val="231F20">
                    <a:alpha val="100000"/>
                  </a:srgbClr>
                </a:solidFill>
                <a:latin typeface="Arial" panose="020B0604020202020204"/>
                <a:ea typeface="Arial" panose="020B0604020202020204"/>
                <a:cs typeface="Arial" panose="020B0604020202020204"/>
              </a:rPr>
              <a:t>dB</a:t>
            </a:r>
            <a:endParaRPr sz="700" dirty="0">
              <a:latin typeface="Arial" panose="020B0604020202020204"/>
              <a:ea typeface="Arial" panose="020B0604020202020204"/>
              <a:cs typeface="Arial" panose="020B0604020202020204"/>
            </a:endParaRPr>
          </a:p>
          <a:p>
            <a:pPr marL="73660" algn="l" rtl="0" eaLnBrk="0">
              <a:lnSpc>
                <a:spcPct val="75000"/>
              </a:lnSpc>
              <a:spcBef>
                <a:spcPts val="605"/>
              </a:spcBef>
            </a:pPr>
            <a:r>
              <a:rPr sz="700" kern="0" spc="-20" dirty="0">
                <a:solidFill>
                  <a:srgbClr val="231F20">
                    <a:alpha val="100000"/>
                  </a:srgbClr>
                </a:solidFill>
                <a:latin typeface="Arial" panose="020B0604020202020204"/>
                <a:ea typeface="Arial" panose="020B0604020202020204"/>
                <a:cs typeface="Arial" panose="020B0604020202020204"/>
              </a:rPr>
              <a:t>dBm</a:t>
            </a:r>
            <a:endParaRPr sz="700" dirty="0">
              <a:latin typeface="Arial" panose="020B0604020202020204"/>
              <a:ea typeface="Arial" panose="020B0604020202020204"/>
              <a:cs typeface="Arial" panose="020B0604020202020204"/>
            </a:endParaRPr>
          </a:p>
          <a:p>
            <a:pPr marL="110490" algn="l" rtl="0" eaLnBrk="0">
              <a:lnSpc>
                <a:spcPct val="75000"/>
              </a:lnSpc>
              <a:spcBef>
                <a:spcPts val="895"/>
              </a:spcBef>
            </a:pPr>
            <a:r>
              <a:rPr sz="700" kern="0" spc="-10" dirty="0">
                <a:solidFill>
                  <a:srgbClr val="231F20">
                    <a:alpha val="100000"/>
                  </a:srgbClr>
                </a:solidFill>
                <a:latin typeface="Arial" panose="020B0604020202020204"/>
                <a:ea typeface="Arial" panose="020B0604020202020204"/>
                <a:cs typeface="Arial" panose="020B0604020202020204"/>
              </a:rPr>
              <a:t>dB</a:t>
            </a:r>
            <a:endParaRPr sz="700" dirty="0">
              <a:latin typeface="Arial" panose="020B0604020202020204"/>
              <a:ea typeface="Arial" panose="020B0604020202020204"/>
              <a:cs typeface="Arial" panose="020B0604020202020204"/>
            </a:endParaRPr>
          </a:p>
          <a:p>
            <a:pPr marL="12700" algn="l" rtl="0" eaLnBrk="0">
              <a:lnSpc>
                <a:spcPts val="955"/>
              </a:lnSpc>
              <a:spcBef>
                <a:spcPts val="540"/>
              </a:spcBef>
            </a:pPr>
            <a:r>
              <a:rPr sz="700" kern="0" spc="-10" dirty="0">
                <a:solidFill>
                  <a:srgbClr val="231F20">
                    <a:alpha val="100000"/>
                  </a:srgbClr>
                </a:solidFill>
                <a:latin typeface="Arial" panose="020B0604020202020204"/>
                <a:ea typeface="Arial" panose="020B0604020202020204"/>
                <a:cs typeface="Arial" panose="020B0604020202020204"/>
              </a:rPr>
              <a:t>31.5</a:t>
            </a:r>
            <a:r>
              <a:rPr sz="700" kern="0" spc="10" dirty="0">
                <a:solidFill>
                  <a:srgbClr val="231F20">
                    <a:alpha val="100000"/>
                  </a:srgbClr>
                </a:solidFill>
                <a:latin typeface="Arial" panose="020B0604020202020204"/>
                <a:ea typeface="Arial" panose="020B0604020202020204"/>
                <a:cs typeface="Arial" panose="020B0604020202020204"/>
              </a:rPr>
              <a:t> </a:t>
            </a:r>
            <a:r>
              <a:rPr sz="700" kern="0" spc="-10" dirty="0">
                <a:solidFill>
                  <a:srgbClr val="231F20">
                    <a:alpha val="100000"/>
                  </a:srgbClr>
                </a:solidFill>
                <a:latin typeface="Arial" panose="020B0604020202020204"/>
                <a:ea typeface="Arial" panose="020B0604020202020204"/>
                <a:cs typeface="Arial" panose="020B0604020202020204"/>
              </a:rPr>
              <a:t>dB</a:t>
            </a:r>
            <a:endParaRPr sz="700" dirty="0">
              <a:latin typeface="Arial" panose="020B0604020202020204"/>
              <a:ea typeface="Arial" panose="020B0604020202020204"/>
              <a:cs typeface="Arial" panose="020B0604020202020204"/>
            </a:endParaRPr>
          </a:p>
          <a:p>
            <a:pPr marL="110490" algn="l" rtl="0" eaLnBrk="0">
              <a:lnSpc>
                <a:spcPct val="75000"/>
              </a:lnSpc>
              <a:spcBef>
                <a:spcPts val="735"/>
              </a:spcBef>
            </a:pPr>
            <a:r>
              <a:rPr sz="700" kern="0" spc="-10" dirty="0">
                <a:solidFill>
                  <a:srgbClr val="231F20">
                    <a:alpha val="100000"/>
                  </a:srgbClr>
                </a:solidFill>
                <a:latin typeface="Arial" panose="020B0604020202020204"/>
                <a:ea typeface="Arial" panose="020B0604020202020204"/>
                <a:cs typeface="Arial" panose="020B0604020202020204"/>
              </a:rPr>
              <a:t>dB</a:t>
            </a:r>
            <a:endParaRPr sz="700" dirty="0">
              <a:latin typeface="Arial" panose="020B0604020202020204"/>
              <a:ea typeface="Arial" panose="020B0604020202020204"/>
              <a:cs typeface="Arial" panose="020B0604020202020204"/>
            </a:endParaRPr>
          </a:p>
          <a:p>
            <a:pPr marL="55880" algn="l" rtl="0" eaLnBrk="0">
              <a:lnSpc>
                <a:spcPct val="76000"/>
              </a:lnSpc>
              <a:spcBef>
                <a:spcPts val="500"/>
              </a:spcBef>
            </a:pPr>
            <a:r>
              <a:rPr sz="700" kern="0" spc="-20" dirty="0">
                <a:solidFill>
                  <a:srgbClr val="231F20">
                    <a:alpha val="100000"/>
                  </a:srgbClr>
                </a:solidFill>
                <a:latin typeface="Arial" panose="020B0604020202020204"/>
                <a:ea typeface="Arial" panose="020B0604020202020204"/>
                <a:cs typeface="Arial" panose="020B0604020202020204"/>
              </a:rPr>
              <a:t>V</a:t>
            </a:r>
            <a:r>
              <a:rPr sz="700" kern="0" spc="60" dirty="0">
                <a:solidFill>
                  <a:srgbClr val="231F20">
                    <a:alpha val="100000"/>
                  </a:srgbClr>
                </a:solidFill>
                <a:latin typeface="Arial" panose="020B0604020202020204"/>
                <a:ea typeface="Arial" panose="020B0604020202020204"/>
                <a:cs typeface="Arial" panose="020B0604020202020204"/>
              </a:rPr>
              <a:t> </a:t>
            </a:r>
            <a:r>
              <a:rPr sz="700" kern="0" spc="-20" dirty="0">
                <a:solidFill>
                  <a:srgbClr val="231F20">
                    <a:alpha val="100000"/>
                  </a:srgbClr>
                </a:solidFill>
                <a:latin typeface="Arial" panose="020B0604020202020204"/>
                <a:ea typeface="Arial" panose="020B0604020202020204"/>
                <a:cs typeface="Arial" panose="020B0604020202020204"/>
              </a:rPr>
              <a:t>DC</a:t>
            </a:r>
            <a:endParaRPr sz="700" dirty="0">
              <a:latin typeface="Arial" panose="020B0604020202020204"/>
              <a:ea typeface="Arial" panose="020B0604020202020204"/>
              <a:cs typeface="Arial" panose="020B0604020202020204"/>
            </a:endParaRPr>
          </a:p>
          <a:p>
            <a:pPr marL="121285" algn="l" rtl="0" eaLnBrk="0">
              <a:lnSpc>
                <a:spcPct val="75000"/>
              </a:lnSpc>
              <a:spcBef>
                <a:spcPts val="925"/>
              </a:spcBef>
            </a:pPr>
            <a:r>
              <a:rPr sz="700" kern="0" spc="-20" dirty="0">
                <a:solidFill>
                  <a:srgbClr val="231F20">
                    <a:alpha val="100000"/>
                  </a:srgbClr>
                </a:solidFill>
                <a:latin typeface="Arial" panose="020B0604020202020204"/>
                <a:ea typeface="Arial" panose="020B0604020202020204"/>
                <a:cs typeface="Arial" panose="020B0604020202020204"/>
              </a:rPr>
              <a:t>W</a:t>
            </a:r>
            <a:endParaRPr sz="700" dirty="0">
              <a:latin typeface="Arial" panose="020B0604020202020204"/>
              <a:ea typeface="Arial" panose="020B0604020202020204"/>
              <a:cs typeface="Arial" panose="020B0604020202020204"/>
            </a:endParaRPr>
          </a:p>
          <a:p>
            <a:pPr marL="132080" algn="l" rtl="0" eaLnBrk="0">
              <a:lnSpc>
                <a:spcPct val="75000"/>
              </a:lnSpc>
              <a:spcBef>
                <a:spcPts val="740"/>
              </a:spcBef>
            </a:pPr>
            <a:r>
              <a:rPr sz="700" kern="0" spc="-10" dirty="0">
                <a:solidFill>
                  <a:srgbClr val="231F20">
                    <a:alpha val="100000"/>
                  </a:srgbClr>
                </a:solidFill>
                <a:latin typeface="Arial" panose="020B0604020202020204"/>
                <a:ea typeface="Arial" panose="020B0604020202020204"/>
                <a:cs typeface="Arial" panose="020B0604020202020204"/>
              </a:rPr>
              <a:t>A</a:t>
            </a:r>
            <a:endParaRPr sz="700" dirty="0">
              <a:latin typeface="Arial" panose="020B0604020202020204"/>
              <a:ea typeface="Arial" panose="020B0604020202020204"/>
              <a:cs typeface="Arial" panose="020B0604020202020204"/>
            </a:endParaRPr>
          </a:p>
          <a:p>
            <a:pPr algn="l" rtl="0" eaLnBrk="0">
              <a:lnSpc>
                <a:spcPct val="100000"/>
              </a:lnSpc>
            </a:pPr>
            <a:endParaRPr sz="600" dirty="0">
              <a:latin typeface="Arial" panose="020B0604020202020204"/>
              <a:ea typeface="Arial" panose="020B0604020202020204"/>
              <a:cs typeface="Arial" panose="020B0604020202020204"/>
            </a:endParaRPr>
          </a:p>
          <a:p>
            <a:pPr marL="132080" algn="l" rtl="0" eaLnBrk="0">
              <a:lnSpc>
                <a:spcPct val="75000"/>
              </a:lnSpc>
              <a:spcBef>
                <a:spcPts val="5"/>
              </a:spcBef>
            </a:pPr>
            <a:r>
              <a:rPr sz="700" kern="0" spc="-10" dirty="0">
                <a:solidFill>
                  <a:srgbClr val="231F20">
                    <a:alpha val="100000"/>
                  </a:srgbClr>
                </a:solidFill>
                <a:latin typeface="Arial" panose="020B0604020202020204"/>
                <a:ea typeface="Arial" panose="020B0604020202020204"/>
                <a:cs typeface="Arial" panose="020B0604020202020204"/>
              </a:rPr>
              <a:t>A</a:t>
            </a:r>
            <a:endParaRPr sz="700" dirty="0">
              <a:latin typeface="Arial" panose="020B0604020202020204"/>
              <a:ea typeface="Arial" panose="020B0604020202020204"/>
              <a:cs typeface="Arial" panose="020B0604020202020204"/>
            </a:endParaRPr>
          </a:p>
        </p:txBody>
      </p:sp>
      <p:sp>
        <p:nvSpPr>
          <p:cNvPr id="88" name="textbox 88"/>
          <p:cNvSpPr/>
          <p:nvPr/>
        </p:nvSpPr>
        <p:spPr>
          <a:xfrm>
            <a:off x="606771" y="8516387"/>
            <a:ext cx="1249680" cy="979805"/>
          </a:xfrm>
          <a:prstGeom prst="rect">
            <a:avLst/>
          </a:prstGeom>
          <a:noFill/>
          <a:ln w="0" cap="flat">
            <a:noFill/>
            <a:prstDash val="solid"/>
            <a:miter lim="0"/>
          </a:ln>
        </p:spPr>
        <p:txBody>
          <a:bodyPr vert="horz" wrap="square" lIns="0" tIns="0" rIns="0" bIns="0"/>
          <a:p>
            <a:pPr algn="l" rtl="0" eaLnBrk="0">
              <a:lnSpc>
                <a:spcPct val="86000"/>
              </a:lnSpc>
            </a:pPr>
            <a:endParaRPr sz="100" dirty="0">
              <a:latin typeface="Arial" panose="020B0604020202020204"/>
              <a:ea typeface="Arial" panose="020B0604020202020204"/>
              <a:cs typeface="Arial" panose="020B0604020202020204"/>
            </a:endParaRPr>
          </a:p>
          <a:p>
            <a:pPr marL="471170" algn="l" rtl="0" eaLnBrk="0">
              <a:lnSpc>
                <a:spcPct val="75000"/>
              </a:lnSpc>
            </a:pPr>
            <a:r>
              <a:rPr sz="700" kern="0" spc="-20" dirty="0">
                <a:solidFill>
                  <a:srgbClr val="FFFFFF">
                    <a:alpha val="100000"/>
                  </a:srgbClr>
                </a:solidFill>
                <a:latin typeface="Arial" panose="020B0604020202020204"/>
                <a:ea typeface="Arial" panose="020B0604020202020204"/>
                <a:cs typeface="Arial" panose="020B0604020202020204"/>
              </a:rPr>
              <a:t>PARAMETER</a:t>
            </a:r>
            <a:endParaRPr sz="700" dirty="0">
              <a:latin typeface="Arial" panose="020B0604020202020204"/>
              <a:ea typeface="Arial" panose="020B0604020202020204"/>
              <a:cs typeface="Arial" panose="020B0604020202020204"/>
            </a:endParaRPr>
          </a:p>
          <a:p>
            <a:pPr marL="40005" algn="l" rtl="0" eaLnBrk="0">
              <a:lnSpc>
                <a:spcPct val="85000"/>
              </a:lnSpc>
              <a:spcBef>
                <a:spcPts val="525"/>
              </a:spcBef>
            </a:pPr>
            <a:r>
              <a:rPr sz="700" kern="0" spc="-10" dirty="0">
                <a:solidFill>
                  <a:srgbClr val="231F20">
                    <a:alpha val="100000"/>
                  </a:srgbClr>
                </a:solidFill>
                <a:latin typeface="Arial" panose="020B0604020202020204"/>
                <a:ea typeface="Arial" panose="020B0604020202020204"/>
                <a:cs typeface="Arial" panose="020B0604020202020204"/>
              </a:rPr>
              <a:t>Dimensions  (L x W x</a:t>
            </a:r>
            <a:r>
              <a:rPr sz="700" kern="0" spc="40" dirty="0">
                <a:solidFill>
                  <a:srgbClr val="231F20">
                    <a:alpha val="100000"/>
                  </a:srgbClr>
                </a:solidFill>
                <a:latin typeface="Arial" panose="020B0604020202020204"/>
                <a:ea typeface="Arial" panose="020B0604020202020204"/>
                <a:cs typeface="Arial" panose="020B0604020202020204"/>
              </a:rPr>
              <a:t>  </a:t>
            </a:r>
            <a:r>
              <a:rPr sz="700" kern="0" spc="-10" dirty="0">
                <a:solidFill>
                  <a:srgbClr val="231F20">
                    <a:alpha val="100000"/>
                  </a:srgbClr>
                </a:solidFill>
                <a:latin typeface="Arial" panose="020B0604020202020204"/>
                <a:ea typeface="Arial" panose="020B0604020202020204"/>
                <a:cs typeface="Arial" panose="020B0604020202020204"/>
              </a:rPr>
              <a:t>H)</a:t>
            </a:r>
            <a:endParaRPr sz="700" dirty="0">
              <a:latin typeface="Arial" panose="020B0604020202020204"/>
              <a:ea typeface="Arial" panose="020B0604020202020204"/>
              <a:cs typeface="Arial" panose="020B0604020202020204"/>
            </a:endParaRPr>
          </a:p>
          <a:p>
            <a:pPr marL="12700" indent="10160" algn="l" rtl="0" eaLnBrk="0">
              <a:lnSpc>
                <a:spcPct val="134000"/>
              </a:lnSpc>
              <a:spcBef>
                <a:spcPts val="235"/>
              </a:spcBef>
            </a:pPr>
            <a:r>
              <a:rPr sz="700" kern="0" spc="0" dirty="0">
                <a:solidFill>
                  <a:srgbClr val="231F20">
                    <a:alpha val="100000"/>
                  </a:srgbClr>
                </a:solidFill>
                <a:latin typeface="Arial" panose="020B0604020202020204"/>
                <a:ea typeface="Arial" panose="020B0604020202020204"/>
                <a:cs typeface="Arial" panose="020B0604020202020204"/>
              </a:rPr>
              <a:t>RF Connecto</a:t>
            </a:r>
            <a:r>
              <a:rPr sz="700" kern="0" spc="-10" dirty="0">
                <a:solidFill>
                  <a:srgbClr val="231F20">
                    <a:alpha val="100000"/>
                  </a:srgbClr>
                </a:solidFill>
                <a:latin typeface="Arial" panose="020B0604020202020204"/>
                <a:ea typeface="Arial" panose="020B0604020202020204"/>
                <a:cs typeface="Arial" panose="020B0604020202020204"/>
              </a:rPr>
              <a:t>rs (Input /</a:t>
            </a:r>
            <a:r>
              <a:rPr sz="700" kern="0" spc="20" dirty="0">
                <a:solidFill>
                  <a:srgbClr val="231F20">
                    <a:alpha val="100000"/>
                  </a:srgbClr>
                </a:solidFill>
                <a:latin typeface="Arial" panose="020B0604020202020204"/>
                <a:ea typeface="Arial" panose="020B0604020202020204"/>
                <a:cs typeface="Arial" panose="020B0604020202020204"/>
              </a:rPr>
              <a:t> </a:t>
            </a:r>
            <a:r>
              <a:rPr sz="700" kern="0" spc="-10" dirty="0">
                <a:solidFill>
                  <a:srgbClr val="231F20">
                    <a:alpha val="100000"/>
                  </a:srgbClr>
                </a:solidFill>
                <a:latin typeface="Arial" panose="020B0604020202020204"/>
                <a:ea typeface="Arial" panose="020B0604020202020204"/>
                <a:cs typeface="Arial" panose="020B0604020202020204"/>
              </a:rPr>
              <a:t>Output)</a:t>
            </a:r>
            <a:r>
              <a:rPr sz="700" kern="0" spc="0" dirty="0">
                <a:solidFill>
                  <a:srgbClr val="231F20">
                    <a:alpha val="100000"/>
                  </a:srgbClr>
                </a:solidFill>
                <a:latin typeface="Arial" panose="020B0604020202020204"/>
                <a:ea typeface="Arial" panose="020B0604020202020204"/>
                <a:cs typeface="Arial" panose="020B0604020202020204"/>
              </a:rPr>
              <a:t>  </a:t>
            </a:r>
            <a:r>
              <a:rPr sz="700" kern="0" spc="-10" dirty="0">
                <a:solidFill>
                  <a:srgbClr val="231F20">
                    <a:alpha val="100000"/>
                  </a:srgbClr>
                </a:solidFill>
                <a:latin typeface="Arial" panose="020B0604020202020204"/>
                <a:ea typeface="Arial" panose="020B0604020202020204"/>
                <a:cs typeface="Arial" panose="020B0604020202020204"/>
              </a:rPr>
              <a:t>DC &amp; Control</a:t>
            </a:r>
            <a:r>
              <a:rPr sz="700" kern="0" spc="110" dirty="0">
                <a:solidFill>
                  <a:srgbClr val="231F20">
                    <a:alpha val="100000"/>
                  </a:srgbClr>
                </a:solidFill>
                <a:latin typeface="Arial" panose="020B0604020202020204"/>
                <a:ea typeface="Arial" panose="020B0604020202020204"/>
                <a:cs typeface="Arial" panose="020B0604020202020204"/>
              </a:rPr>
              <a:t> </a:t>
            </a:r>
            <a:r>
              <a:rPr sz="700" kern="0" spc="-10" dirty="0">
                <a:solidFill>
                  <a:srgbClr val="231F20">
                    <a:alpha val="100000"/>
                  </a:srgbClr>
                </a:solidFill>
                <a:latin typeface="Arial" panose="020B0604020202020204"/>
                <a:ea typeface="Arial" panose="020B0604020202020204"/>
                <a:cs typeface="Arial" panose="020B0604020202020204"/>
              </a:rPr>
              <a:t>Connector</a:t>
            </a:r>
            <a:endParaRPr sz="700" dirty="0">
              <a:latin typeface="Arial" panose="020B0604020202020204"/>
              <a:ea typeface="Arial" panose="020B0604020202020204"/>
              <a:cs typeface="Arial" panose="020B0604020202020204"/>
            </a:endParaRPr>
          </a:p>
          <a:p>
            <a:pPr marL="16510" algn="l" rtl="0" eaLnBrk="0">
              <a:lnSpc>
                <a:spcPct val="85000"/>
              </a:lnSpc>
              <a:spcBef>
                <a:spcPts val="205"/>
              </a:spcBef>
            </a:pPr>
            <a:r>
              <a:rPr sz="700" kern="0" spc="-10" dirty="0">
                <a:solidFill>
                  <a:srgbClr val="231F20">
                    <a:alpha val="100000"/>
                  </a:srgbClr>
                </a:solidFill>
                <a:latin typeface="Arial" panose="020B0604020202020204"/>
                <a:ea typeface="Arial" panose="020B0604020202020204"/>
                <a:cs typeface="Arial" panose="020B0604020202020204"/>
              </a:rPr>
              <a:t>Cooling</a:t>
            </a:r>
            <a:endParaRPr sz="700" dirty="0">
              <a:latin typeface="Arial" panose="020B0604020202020204"/>
              <a:ea typeface="Arial" panose="020B0604020202020204"/>
              <a:cs typeface="Arial" panose="020B0604020202020204"/>
            </a:endParaRPr>
          </a:p>
          <a:p>
            <a:pPr marL="19050" algn="l" rtl="0" eaLnBrk="0">
              <a:lnSpc>
                <a:spcPct val="77000"/>
              </a:lnSpc>
              <a:spcBef>
                <a:spcPts val="295"/>
              </a:spcBef>
            </a:pPr>
            <a:r>
              <a:rPr sz="700" kern="0" spc="-10" dirty="0">
                <a:solidFill>
                  <a:srgbClr val="231F20">
                    <a:alpha val="100000"/>
                  </a:srgbClr>
                </a:solidFill>
                <a:latin typeface="Arial" panose="020B0604020202020204"/>
                <a:ea typeface="Arial" panose="020B0604020202020204"/>
                <a:cs typeface="Arial" panose="020B0604020202020204"/>
              </a:rPr>
              <a:t>Mounting</a:t>
            </a:r>
            <a:endParaRPr sz="700" dirty="0">
              <a:latin typeface="Arial" panose="020B0604020202020204"/>
              <a:ea typeface="Arial" panose="020B0604020202020204"/>
              <a:cs typeface="Arial" panose="020B0604020202020204"/>
            </a:endParaRPr>
          </a:p>
          <a:p>
            <a:pPr marL="13335" algn="l" rtl="0" eaLnBrk="0">
              <a:lnSpc>
                <a:spcPts val="1295"/>
              </a:lnSpc>
            </a:pPr>
            <a:r>
              <a:rPr sz="700" kern="0" spc="-10" dirty="0">
                <a:solidFill>
                  <a:srgbClr val="231F20">
                    <a:alpha val="100000"/>
                  </a:srgbClr>
                </a:solidFill>
                <a:latin typeface="Arial" panose="020B0604020202020204"/>
                <a:ea typeface="Arial" panose="020B0604020202020204"/>
                <a:cs typeface="Arial" panose="020B0604020202020204"/>
              </a:rPr>
              <a:t>Weight</a:t>
            </a:r>
            <a:endParaRPr sz="700" dirty="0">
              <a:latin typeface="Arial" panose="020B0604020202020204"/>
              <a:ea typeface="Arial" panose="020B0604020202020204"/>
              <a:cs typeface="Arial" panose="020B0604020202020204"/>
            </a:endParaRPr>
          </a:p>
        </p:txBody>
      </p:sp>
      <p:sp>
        <p:nvSpPr>
          <p:cNvPr id="108" name="textbox 108"/>
          <p:cNvSpPr/>
          <p:nvPr/>
        </p:nvSpPr>
        <p:spPr>
          <a:xfrm>
            <a:off x="936020" y="7498102"/>
            <a:ext cx="801369" cy="495934"/>
          </a:xfrm>
          <a:prstGeom prst="rect">
            <a:avLst/>
          </a:prstGeom>
          <a:noFill/>
          <a:ln w="0" cap="flat">
            <a:noFill/>
            <a:prstDash val="solid"/>
            <a:miter lim="0"/>
          </a:ln>
        </p:spPr>
        <p:txBody>
          <a:bodyPr vert="horz" wrap="square" lIns="0" tIns="0" rIns="0" bIns="0"/>
          <a:p>
            <a:pPr algn="l" rtl="0" eaLnBrk="0">
              <a:lnSpc>
                <a:spcPct val="85000"/>
              </a:lnSpc>
            </a:pPr>
            <a:endParaRPr sz="100" dirty="0">
              <a:latin typeface="Arial" panose="020B0604020202020204"/>
              <a:ea typeface="Arial" panose="020B0604020202020204"/>
              <a:cs typeface="Arial" panose="020B0604020202020204"/>
            </a:endParaRPr>
          </a:p>
          <a:p>
            <a:pPr marL="23495" algn="l" rtl="0" eaLnBrk="0">
              <a:lnSpc>
                <a:spcPct val="79000"/>
              </a:lnSpc>
            </a:pPr>
            <a:r>
              <a:rPr sz="700" kern="0" spc="0" dirty="0">
                <a:solidFill>
                  <a:srgbClr val="231F20">
                    <a:alpha val="100000"/>
                  </a:srgbClr>
                </a:solidFill>
                <a:latin typeface="Arial" panose="020B0604020202020204"/>
                <a:ea typeface="Arial" panose="020B0604020202020204"/>
                <a:cs typeface="Arial" panose="020B0604020202020204"/>
              </a:rPr>
              <a:t>power con</a:t>
            </a:r>
            <a:r>
              <a:rPr sz="700" kern="0" spc="-10" dirty="0">
                <a:solidFill>
                  <a:srgbClr val="231F20">
                    <a:alpha val="100000"/>
                  </a:srgbClr>
                </a:solidFill>
                <a:latin typeface="Arial" panose="020B0604020202020204"/>
                <a:ea typeface="Arial" panose="020B0604020202020204"/>
                <a:cs typeface="Arial" panose="020B0604020202020204"/>
              </a:rPr>
              <a:t>sumption</a:t>
            </a:r>
            <a:endParaRPr sz="700" dirty="0">
              <a:latin typeface="Arial" panose="020B0604020202020204"/>
              <a:ea typeface="Arial" panose="020B0604020202020204"/>
              <a:cs typeface="Arial" panose="020B0604020202020204"/>
            </a:endParaRPr>
          </a:p>
          <a:p>
            <a:pPr marL="20955" algn="l" rtl="0" eaLnBrk="0">
              <a:lnSpc>
                <a:spcPts val="495"/>
              </a:lnSpc>
              <a:spcBef>
                <a:spcPts val="1025"/>
              </a:spcBef>
            </a:pPr>
            <a:r>
              <a:rPr sz="700" kern="0" spc="-10" dirty="0">
                <a:solidFill>
                  <a:srgbClr val="231F20">
                    <a:alpha val="100000"/>
                  </a:srgbClr>
                </a:solidFill>
                <a:latin typeface="Arial" panose="020B0604020202020204"/>
                <a:ea typeface="Arial" panose="020B0604020202020204"/>
                <a:cs typeface="Arial" panose="020B0604020202020204"/>
              </a:rPr>
              <a:t>currents</a:t>
            </a:r>
            <a:endParaRPr sz="700" dirty="0">
              <a:latin typeface="Arial" panose="020B0604020202020204"/>
              <a:ea typeface="Arial" panose="020B0604020202020204"/>
              <a:cs typeface="Arial" panose="020B0604020202020204"/>
            </a:endParaRPr>
          </a:p>
          <a:p>
            <a:pPr marL="12700" algn="l" rtl="0" eaLnBrk="0">
              <a:lnSpc>
                <a:spcPts val="1515"/>
              </a:lnSpc>
            </a:pPr>
            <a:r>
              <a:rPr sz="700" kern="0" spc="-10" dirty="0">
                <a:solidFill>
                  <a:srgbClr val="231F20">
                    <a:alpha val="100000"/>
                  </a:srgbClr>
                </a:solidFill>
                <a:latin typeface="Arial" panose="020B0604020202020204"/>
                <a:ea typeface="Arial" panose="020B0604020202020204"/>
                <a:cs typeface="Arial" panose="020B0604020202020204"/>
              </a:rPr>
              <a:t>currents</a:t>
            </a:r>
            <a:endParaRPr sz="700" dirty="0">
              <a:latin typeface="Arial" panose="020B0604020202020204"/>
              <a:ea typeface="Arial" panose="020B0604020202020204"/>
              <a:cs typeface="Arial" panose="020B0604020202020204"/>
            </a:endParaRPr>
          </a:p>
        </p:txBody>
      </p:sp>
      <p:sp>
        <p:nvSpPr>
          <p:cNvPr id="114" name="textbox 114"/>
          <p:cNvSpPr/>
          <p:nvPr/>
        </p:nvSpPr>
        <p:spPr>
          <a:xfrm>
            <a:off x="4171592" y="1353352"/>
            <a:ext cx="1649729" cy="147954"/>
          </a:xfrm>
          <a:prstGeom prst="rect">
            <a:avLst/>
          </a:prstGeom>
          <a:noFill/>
          <a:ln w="0" cap="flat">
            <a:noFill/>
            <a:prstDash val="solid"/>
            <a:miter lim="0"/>
          </a:ln>
        </p:spPr>
        <p:txBody>
          <a:bodyPr vert="horz" wrap="square" lIns="0" tIns="0" rIns="0" bIns="0"/>
          <a:p>
            <a:pPr algn="l" rtl="0" eaLnBrk="0">
              <a:lnSpc>
                <a:spcPct val="84000"/>
              </a:lnSpc>
            </a:pPr>
            <a:endParaRPr sz="100" dirty="0">
              <a:latin typeface="Arial" panose="020B0604020202020204"/>
              <a:ea typeface="Arial" panose="020B0604020202020204"/>
              <a:cs typeface="Arial" panose="020B0604020202020204"/>
            </a:endParaRPr>
          </a:p>
          <a:p>
            <a:pPr marL="12700" algn="l" rtl="0" eaLnBrk="0">
              <a:lnSpc>
                <a:spcPct val="80000"/>
              </a:lnSpc>
            </a:pPr>
            <a:r>
              <a:rPr sz="1000" kern="0" spc="10" dirty="0">
                <a:solidFill>
                  <a:srgbClr val="202C4B">
                    <a:alpha val="100000"/>
                  </a:srgbClr>
                </a:solidFill>
                <a:latin typeface="Arial" panose="020B0604020202020204"/>
                <a:ea typeface="Arial" panose="020B0604020202020204"/>
                <a:cs typeface="Arial" panose="020B0604020202020204"/>
              </a:rPr>
              <a:t>Output</a:t>
            </a:r>
            <a:r>
              <a:rPr sz="1000" kern="0" spc="110" dirty="0">
                <a:solidFill>
                  <a:srgbClr val="202C4B">
                    <a:alpha val="100000"/>
                  </a:srgbClr>
                </a:solidFill>
                <a:latin typeface="Arial" panose="020B0604020202020204"/>
                <a:ea typeface="Arial" panose="020B0604020202020204"/>
                <a:cs typeface="Arial" panose="020B0604020202020204"/>
              </a:rPr>
              <a:t> </a:t>
            </a:r>
            <a:r>
              <a:rPr sz="1000" kern="0" spc="10" dirty="0">
                <a:solidFill>
                  <a:srgbClr val="202C4B">
                    <a:alpha val="100000"/>
                  </a:srgbClr>
                </a:solidFill>
                <a:latin typeface="Arial" panose="020B0604020202020204"/>
                <a:ea typeface="Arial" panose="020B0604020202020204"/>
                <a:cs typeface="Arial" panose="020B0604020202020204"/>
              </a:rPr>
              <a:t>Power Curve Graph:</a:t>
            </a:r>
            <a:endParaRPr sz="1000" dirty="0">
              <a:latin typeface="Arial" panose="020B0604020202020204"/>
              <a:ea typeface="Arial" panose="020B0604020202020204"/>
              <a:cs typeface="Arial" panose="020B0604020202020204"/>
            </a:endParaRPr>
          </a:p>
        </p:txBody>
      </p:sp>
      <p:sp>
        <p:nvSpPr>
          <p:cNvPr id="116" name="textbox 116"/>
          <p:cNvSpPr/>
          <p:nvPr/>
        </p:nvSpPr>
        <p:spPr>
          <a:xfrm>
            <a:off x="586821" y="7498102"/>
            <a:ext cx="354965" cy="516255"/>
          </a:xfrm>
          <a:prstGeom prst="rect">
            <a:avLst/>
          </a:prstGeom>
          <a:noFill/>
          <a:ln w="0" cap="flat">
            <a:noFill/>
            <a:prstDash val="solid"/>
            <a:miter lim="0"/>
          </a:ln>
        </p:spPr>
        <p:txBody>
          <a:bodyPr vert="horz" wrap="square" lIns="0" tIns="0" rIns="0" bIns="0"/>
          <a:p>
            <a:pPr algn="l" rtl="0" eaLnBrk="0">
              <a:lnSpc>
                <a:spcPct val="84000"/>
              </a:lnSpc>
            </a:pPr>
            <a:endParaRPr sz="100" dirty="0">
              <a:latin typeface="Arial" panose="020B0604020202020204"/>
              <a:ea typeface="Arial" panose="020B0604020202020204"/>
              <a:cs typeface="Arial" panose="020B0604020202020204"/>
            </a:endParaRPr>
          </a:p>
          <a:p>
            <a:pPr marL="12700" algn="l" rtl="0" eaLnBrk="0">
              <a:lnSpc>
                <a:spcPct val="85000"/>
              </a:lnSpc>
            </a:pPr>
            <a:r>
              <a:rPr sz="700" kern="0" spc="-10" dirty="0">
                <a:solidFill>
                  <a:srgbClr val="231F20">
                    <a:alpha val="100000"/>
                  </a:srgbClr>
                </a:solidFill>
                <a:latin typeface="Arial" panose="020B0604020202020204"/>
                <a:ea typeface="Arial" panose="020B0604020202020204"/>
                <a:cs typeface="Arial" panose="020B0604020202020204"/>
              </a:rPr>
              <a:t>Average</a:t>
            </a:r>
            <a:endParaRPr sz="700" dirty="0">
              <a:latin typeface="Arial" panose="020B0604020202020204"/>
              <a:ea typeface="Arial" panose="020B0604020202020204"/>
              <a:cs typeface="Arial" panose="020B0604020202020204"/>
            </a:endParaRPr>
          </a:p>
          <a:p>
            <a:pPr marL="19050" indent="-6350" algn="l" rtl="0" eaLnBrk="0">
              <a:lnSpc>
                <a:spcPct val="175000"/>
              </a:lnSpc>
              <a:spcBef>
                <a:spcPts val="210"/>
              </a:spcBef>
            </a:pPr>
            <a:r>
              <a:rPr sz="700" kern="0" spc="-10" dirty="0">
                <a:solidFill>
                  <a:srgbClr val="231F20">
                    <a:alpha val="100000"/>
                  </a:srgbClr>
                </a:solidFill>
                <a:latin typeface="Arial" panose="020B0604020202020204"/>
                <a:ea typeface="Arial" panose="020B0604020202020204"/>
                <a:cs typeface="Arial" panose="020B0604020202020204"/>
              </a:rPr>
              <a:t>Average</a:t>
            </a:r>
            <a:r>
              <a:rPr sz="700" kern="0" spc="10" dirty="0">
                <a:solidFill>
                  <a:srgbClr val="231F20">
                    <a:alpha val="100000"/>
                  </a:srgbClr>
                </a:solidFill>
                <a:latin typeface="Arial" panose="020B0604020202020204"/>
                <a:ea typeface="Arial" panose="020B0604020202020204"/>
                <a:cs typeface="Arial" panose="020B0604020202020204"/>
              </a:rPr>
              <a:t>  </a:t>
            </a:r>
            <a:r>
              <a:rPr sz="700" kern="0" spc="-10" dirty="0">
                <a:solidFill>
                  <a:srgbClr val="231F20">
                    <a:alpha val="100000"/>
                  </a:srgbClr>
                </a:solidFill>
                <a:latin typeface="Arial" panose="020B0604020202020204"/>
                <a:ea typeface="Arial" panose="020B0604020202020204"/>
                <a:cs typeface="Arial" panose="020B0604020202020204"/>
              </a:rPr>
              <a:t>Peaking</a:t>
            </a:r>
            <a:endParaRPr sz="700" dirty="0">
              <a:latin typeface="Arial" panose="020B0604020202020204"/>
              <a:ea typeface="Arial" panose="020B0604020202020204"/>
              <a:cs typeface="Arial" panose="020B0604020202020204"/>
            </a:endParaRPr>
          </a:p>
        </p:txBody>
      </p:sp>
      <p:sp>
        <p:nvSpPr>
          <p:cNvPr id="118" name="textbox 118"/>
          <p:cNvSpPr/>
          <p:nvPr/>
        </p:nvSpPr>
        <p:spPr>
          <a:xfrm>
            <a:off x="448411" y="8289432"/>
            <a:ext cx="1262380" cy="165735"/>
          </a:xfrm>
          <a:prstGeom prst="rect">
            <a:avLst/>
          </a:prstGeom>
          <a:noFill/>
          <a:ln w="0" cap="flat">
            <a:noFill/>
            <a:prstDash val="solid"/>
            <a:miter lim="0"/>
          </a:ln>
        </p:spPr>
        <p:txBody>
          <a:bodyPr vert="horz" wrap="square" lIns="0" tIns="0" rIns="0" bIns="0"/>
          <a:p>
            <a:pPr algn="l" rtl="0" eaLnBrk="0">
              <a:lnSpc>
                <a:spcPct val="89000"/>
              </a:lnSpc>
            </a:pPr>
            <a:endParaRPr sz="100" dirty="0">
              <a:latin typeface="Arial" panose="020B0604020202020204"/>
              <a:ea typeface="Arial" panose="020B0604020202020204"/>
              <a:cs typeface="Arial" panose="020B0604020202020204"/>
            </a:endParaRPr>
          </a:p>
          <a:p>
            <a:pPr marL="12700" algn="l" rtl="0" eaLnBrk="0">
              <a:lnSpc>
                <a:spcPct val="76000"/>
              </a:lnSpc>
            </a:pPr>
            <a:r>
              <a:rPr sz="1200" kern="0" spc="-20" dirty="0">
                <a:solidFill>
                  <a:srgbClr val="202A4D">
                    <a:alpha val="100000"/>
                  </a:srgbClr>
                </a:solidFill>
                <a:latin typeface="Arial" panose="020B0604020202020204"/>
                <a:ea typeface="Arial" panose="020B0604020202020204"/>
                <a:cs typeface="Arial" panose="020B0604020202020204"/>
              </a:rPr>
              <a:t>1.2</a:t>
            </a:r>
            <a:r>
              <a:rPr sz="1200" kern="0" spc="120" dirty="0">
                <a:solidFill>
                  <a:srgbClr val="202A4D">
                    <a:alpha val="100000"/>
                  </a:srgbClr>
                </a:solidFill>
                <a:latin typeface="Arial" panose="020B0604020202020204"/>
                <a:ea typeface="Arial" panose="020B0604020202020204"/>
                <a:cs typeface="Arial" panose="020B0604020202020204"/>
              </a:rPr>
              <a:t> </a:t>
            </a:r>
            <a:r>
              <a:rPr sz="1200" kern="0" spc="-20" dirty="0">
                <a:solidFill>
                  <a:srgbClr val="202A4D">
                    <a:alpha val="100000"/>
                  </a:srgbClr>
                </a:solidFill>
                <a:latin typeface="Arial" panose="020B0604020202020204"/>
                <a:ea typeface="Arial" panose="020B0604020202020204"/>
                <a:cs typeface="Arial" panose="020B0604020202020204"/>
              </a:rPr>
              <a:t>MECHANICAL</a:t>
            </a:r>
            <a:endParaRPr sz="1200" dirty="0">
              <a:latin typeface="Arial" panose="020B0604020202020204"/>
              <a:ea typeface="Arial" panose="020B0604020202020204"/>
              <a:cs typeface="Arial" panose="020B0604020202020204"/>
            </a:endParaRPr>
          </a:p>
        </p:txBody>
      </p:sp>
      <p:sp>
        <p:nvSpPr>
          <p:cNvPr id="132" name="textbox 132"/>
          <p:cNvSpPr/>
          <p:nvPr/>
        </p:nvSpPr>
        <p:spPr>
          <a:xfrm>
            <a:off x="593488" y="8078263"/>
            <a:ext cx="850264" cy="107314"/>
          </a:xfrm>
          <a:prstGeom prst="rect">
            <a:avLst/>
          </a:prstGeom>
          <a:noFill/>
          <a:ln w="0" cap="flat">
            <a:noFill/>
            <a:prstDash val="solid"/>
            <a:miter lim="0"/>
          </a:ln>
        </p:spPr>
        <p:txBody>
          <a:bodyPr vert="horz" wrap="square" lIns="0" tIns="0" rIns="0" bIns="0"/>
          <a:p>
            <a:pPr algn="l" rtl="0" eaLnBrk="0">
              <a:lnSpc>
                <a:spcPct val="80000"/>
              </a:lnSpc>
            </a:pPr>
            <a:endParaRPr sz="100" dirty="0">
              <a:latin typeface="Arial" panose="020B0604020202020204"/>
              <a:ea typeface="Arial" panose="020B0604020202020204"/>
              <a:cs typeface="Arial" panose="020B0604020202020204"/>
            </a:endParaRPr>
          </a:p>
          <a:p>
            <a:pPr marL="12700" algn="l" rtl="0" eaLnBrk="0">
              <a:lnSpc>
                <a:spcPct val="77000"/>
              </a:lnSpc>
            </a:pPr>
            <a:r>
              <a:rPr sz="700" kern="0" spc="-10" dirty="0">
                <a:solidFill>
                  <a:srgbClr val="231F20">
                    <a:alpha val="100000"/>
                  </a:srgbClr>
                </a:solidFill>
                <a:latin typeface="Arial" panose="020B0604020202020204"/>
                <a:ea typeface="Arial" panose="020B0604020202020204"/>
                <a:cs typeface="Arial" panose="020B0604020202020204"/>
              </a:rPr>
              <a:t>Diff Rx</a:t>
            </a:r>
            <a:r>
              <a:rPr sz="700" kern="0" spc="50" dirty="0">
                <a:solidFill>
                  <a:srgbClr val="231F20">
                    <a:alpha val="100000"/>
                  </a:srgbClr>
                </a:solidFill>
                <a:latin typeface="Arial" panose="020B0604020202020204"/>
                <a:ea typeface="Arial" panose="020B0604020202020204"/>
                <a:cs typeface="Arial" panose="020B0604020202020204"/>
              </a:rPr>
              <a:t> </a:t>
            </a:r>
            <a:r>
              <a:rPr sz="700" kern="0" spc="-10" dirty="0">
                <a:solidFill>
                  <a:srgbClr val="231F20">
                    <a:alpha val="100000"/>
                  </a:srgbClr>
                </a:solidFill>
                <a:latin typeface="Arial" panose="020B0604020202020204"/>
                <a:ea typeface="Arial" panose="020B0604020202020204"/>
                <a:cs typeface="Arial" panose="020B0604020202020204"/>
              </a:rPr>
              <a:t>OUT Channel</a:t>
            </a:r>
            <a:endParaRPr sz="700" dirty="0">
              <a:latin typeface="Arial" panose="020B0604020202020204"/>
              <a:ea typeface="Arial" panose="020B0604020202020204"/>
              <a:cs typeface="Arial" panose="020B0604020202020204"/>
            </a:endParaRPr>
          </a:p>
        </p:txBody>
      </p:sp>
      <p:sp>
        <p:nvSpPr>
          <p:cNvPr id="134" name="textbox 134"/>
          <p:cNvSpPr/>
          <p:nvPr/>
        </p:nvSpPr>
        <p:spPr>
          <a:xfrm>
            <a:off x="6316196" y="8516395"/>
            <a:ext cx="247650" cy="273684"/>
          </a:xfrm>
          <a:prstGeom prst="rect">
            <a:avLst/>
          </a:prstGeom>
          <a:noFill/>
          <a:ln w="0" cap="flat">
            <a:noFill/>
            <a:prstDash val="solid"/>
            <a:miter lim="0"/>
          </a:ln>
        </p:spPr>
        <p:txBody>
          <a:bodyPr vert="horz" wrap="square" lIns="0" tIns="0" rIns="0" bIns="0"/>
          <a:p>
            <a:pPr algn="l" rtl="0" eaLnBrk="0">
              <a:lnSpc>
                <a:spcPct val="85000"/>
              </a:lnSpc>
            </a:pPr>
            <a:endParaRPr sz="100" dirty="0">
              <a:latin typeface="Arial" panose="020B0604020202020204"/>
              <a:ea typeface="Arial" panose="020B0604020202020204"/>
              <a:cs typeface="Arial" panose="020B0604020202020204"/>
            </a:endParaRPr>
          </a:p>
          <a:p>
            <a:pPr marL="12700" algn="l" rtl="0" eaLnBrk="0">
              <a:lnSpc>
                <a:spcPct val="75000"/>
              </a:lnSpc>
            </a:pPr>
            <a:r>
              <a:rPr sz="700" kern="0" spc="-20" dirty="0">
                <a:solidFill>
                  <a:srgbClr val="FFFFFF">
                    <a:alpha val="100000"/>
                  </a:srgbClr>
                </a:solidFill>
                <a:latin typeface="Arial" panose="020B0604020202020204"/>
                <a:ea typeface="Arial" panose="020B0604020202020204"/>
                <a:cs typeface="Arial" panose="020B0604020202020204"/>
              </a:rPr>
              <a:t>UNIT</a:t>
            </a:r>
            <a:endParaRPr sz="700" dirty="0">
              <a:latin typeface="Arial" panose="020B0604020202020204"/>
              <a:ea typeface="Arial" panose="020B0604020202020204"/>
              <a:cs typeface="Arial" panose="020B0604020202020204"/>
            </a:endParaRPr>
          </a:p>
          <a:p>
            <a:pPr algn="l" rtl="0" eaLnBrk="0">
              <a:lnSpc>
                <a:spcPct val="116000"/>
              </a:lnSpc>
            </a:pPr>
            <a:endParaRPr sz="500" dirty="0">
              <a:latin typeface="Arial" panose="020B0604020202020204"/>
              <a:ea typeface="Arial" panose="020B0604020202020204"/>
              <a:cs typeface="Arial" panose="020B0604020202020204"/>
            </a:endParaRPr>
          </a:p>
          <a:p>
            <a:pPr marL="48260" algn="l" rtl="0" eaLnBrk="0">
              <a:lnSpc>
                <a:spcPts val="620"/>
              </a:lnSpc>
              <a:spcBef>
                <a:spcPts val="0"/>
              </a:spcBef>
            </a:pPr>
            <a:r>
              <a:rPr sz="900" kern="0" spc="-30" dirty="0">
                <a:solidFill>
                  <a:srgbClr val="231F20">
                    <a:alpha val="100000"/>
                  </a:srgbClr>
                </a:solidFill>
                <a:latin typeface="HarmonyOS Sans SC" panose="00000500000000000000" charset="-122"/>
                <a:ea typeface="HarmonyOS Sans SC" panose="00000500000000000000" charset="-122"/>
                <a:cs typeface="HarmonyOS Sans SC" panose="00000500000000000000" charset="-122"/>
              </a:rPr>
              <a:t>mm</a:t>
            </a:r>
            <a:endParaRPr sz="900" dirty="0">
              <a:latin typeface="HarmonyOS Sans SC" panose="00000500000000000000" charset="-122"/>
              <a:ea typeface="HarmonyOS Sans SC" panose="00000500000000000000" charset="-122"/>
              <a:cs typeface="HarmonyOS Sans SC" panose="00000500000000000000" charset="-122"/>
            </a:endParaRPr>
          </a:p>
        </p:txBody>
      </p:sp>
      <p:sp>
        <p:nvSpPr>
          <p:cNvPr id="156" name="textbox 156"/>
          <p:cNvSpPr/>
          <p:nvPr/>
        </p:nvSpPr>
        <p:spPr>
          <a:xfrm>
            <a:off x="6393779" y="9075999"/>
            <a:ext cx="130175" cy="77469"/>
          </a:xfrm>
          <a:prstGeom prst="rect">
            <a:avLst/>
          </a:prstGeom>
          <a:noFill/>
          <a:ln w="0" cap="flat">
            <a:noFill/>
            <a:prstDash val="solid"/>
            <a:miter lim="0"/>
          </a:ln>
        </p:spPr>
        <p:txBody>
          <a:bodyPr vert="horz" wrap="square" lIns="0" tIns="0" rIns="0" bIns="0"/>
          <a:p>
            <a:pPr algn="l" rtl="0" eaLnBrk="0">
              <a:lnSpc>
                <a:spcPct val="83000"/>
              </a:lnSpc>
            </a:pPr>
            <a:endParaRPr sz="100" dirty="0">
              <a:latin typeface="Arial" panose="020B0604020202020204"/>
              <a:ea typeface="Arial" panose="020B0604020202020204"/>
              <a:cs typeface="Arial" panose="020B0604020202020204"/>
            </a:endParaRPr>
          </a:p>
          <a:p>
            <a:pPr marL="12700" algn="l" rtl="0" eaLnBrk="0">
              <a:lnSpc>
                <a:spcPts val="410"/>
              </a:lnSpc>
            </a:pPr>
            <a:r>
              <a:rPr sz="900" kern="0" spc="-20" dirty="0">
                <a:solidFill>
                  <a:srgbClr val="231F20">
                    <a:alpha val="100000"/>
                  </a:srgbClr>
                </a:solidFill>
                <a:latin typeface="HarmonyOS Sans SC" panose="00000500000000000000" charset="-122"/>
                <a:ea typeface="HarmonyOS Sans SC" panose="00000500000000000000" charset="-122"/>
                <a:cs typeface="HarmonyOS Sans SC" panose="00000500000000000000" charset="-122"/>
              </a:rPr>
              <a:t>--</a:t>
            </a:r>
            <a:endParaRPr sz="900" dirty="0">
              <a:latin typeface="HarmonyOS Sans SC" panose="00000500000000000000" charset="-122"/>
              <a:ea typeface="HarmonyOS Sans SC" panose="00000500000000000000" charset="-122"/>
              <a:cs typeface="HarmonyOS Sans SC" panose="00000500000000000000" charset="-122"/>
            </a:endParaRPr>
          </a:p>
        </p:txBody>
      </p:sp>
      <p:sp>
        <p:nvSpPr>
          <p:cNvPr id="158" name="textbox 158"/>
          <p:cNvSpPr/>
          <p:nvPr/>
        </p:nvSpPr>
        <p:spPr>
          <a:xfrm>
            <a:off x="6391950" y="9248935"/>
            <a:ext cx="130175" cy="77469"/>
          </a:xfrm>
          <a:prstGeom prst="rect">
            <a:avLst/>
          </a:prstGeom>
          <a:noFill/>
          <a:ln w="0" cap="flat">
            <a:noFill/>
            <a:prstDash val="solid"/>
            <a:miter lim="0"/>
          </a:ln>
        </p:spPr>
        <p:txBody>
          <a:bodyPr vert="horz" wrap="square" lIns="0" tIns="0" rIns="0" bIns="0"/>
          <a:p>
            <a:pPr algn="l" rtl="0" eaLnBrk="0">
              <a:lnSpc>
                <a:spcPct val="83000"/>
              </a:lnSpc>
            </a:pPr>
            <a:endParaRPr sz="100" dirty="0">
              <a:latin typeface="Arial" panose="020B0604020202020204"/>
              <a:ea typeface="Arial" panose="020B0604020202020204"/>
              <a:cs typeface="Arial" panose="020B0604020202020204"/>
            </a:endParaRPr>
          </a:p>
          <a:p>
            <a:pPr marL="12700" algn="l" rtl="0" eaLnBrk="0">
              <a:lnSpc>
                <a:spcPts val="410"/>
              </a:lnSpc>
            </a:pPr>
            <a:r>
              <a:rPr sz="900" kern="0" spc="-20" dirty="0">
                <a:solidFill>
                  <a:srgbClr val="231F20">
                    <a:alpha val="100000"/>
                  </a:srgbClr>
                </a:solidFill>
                <a:latin typeface="HarmonyOS Sans SC" panose="00000500000000000000" charset="-122"/>
                <a:ea typeface="HarmonyOS Sans SC" panose="00000500000000000000" charset="-122"/>
                <a:cs typeface="HarmonyOS Sans SC" panose="00000500000000000000" charset="-122"/>
              </a:rPr>
              <a:t>--</a:t>
            </a:r>
            <a:endParaRPr sz="900" dirty="0">
              <a:latin typeface="HarmonyOS Sans SC" panose="00000500000000000000" charset="-122"/>
              <a:ea typeface="HarmonyOS Sans SC" panose="00000500000000000000" charset="-122"/>
              <a:cs typeface="HarmonyOS Sans SC" panose="00000500000000000000" charset="-122"/>
            </a:endParaRPr>
          </a:p>
        </p:txBody>
      </p:sp>
      <p:pic>
        <p:nvPicPr>
          <p:cNvPr id="736" name="picture 736"/>
          <p:cNvPicPr>
            <a:picLocks noChangeAspect="1"/>
          </p:cNvPicPr>
          <p:nvPr/>
        </p:nvPicPr>
        <p:blipFill>
          <a:blip r:embed="rId7"/>
          <a:stretch>
            <a:fillRect/>
          </a:stretch>
        </p:blipFill>
        <p:spPr>
          <a:xfrm rot="21600000">
            <a:off x="192238" y="539985"/>
            <a:ext cx="7094709" cy="6596"/>
          </a:xfrm>
          <a:prstGeom prst="rect">
            <a:avLst/>
          </a:prstGeom>
        </p:spPr>
      </p:pic>
      <p:pic>
        <p:nvPicPr>
          <p:cNvPr id="670" name="picture 670"/>
          <p:cNvPicPr>
            <a:picLocks noChangeAspect="1"/>
          </p:cNvPicPr>
          <p:nvPr/>
        </p:nvPicPr>
        <p:blipFill>
          <a:blip r:embed="rId8"/>
          <a:stretch>
            <a:fillRect/>
          </a:stretch>
        </p:blipFill>
        <p:spPr>
          <a:xfrm rot="21600000">
            <a:off x="263985" y="9719952"/>
            <a:ext cx="7094709" cy="10501"/>
          </a:xfrm>
          <a:prstGeom prst="rect">
            <a:avLst/>
          </a:prstGeom>
        </p:spPr>
      </p:pic>
      <p:sp>
        <p:nvSpPr>
          <p:cNvPr id="5" name="文本框 4"/>
          <p:cNvSpPr txBox="1"/>
          <p:nvPr/>
        </p:nvSpPr>
        <p:spPr>
          <a:xfrm>
            <a:off x="577215" y="9781858"/>
            <a:ext cx="5080000" cy="275590"/>
          </a:xfrm>
          <a:prstGeom prst="rect">
            <a:avLst/>
          </a:prstGeom>
        </p:spPr>
        <p:txBody>
          <a:bodyPr>
            <a:spAutoFit/>
          </a:bodyPr>
          <a:p>
            <a:pPr algn="ctr"/>
            <a:r>
              <a:rPr lang="zh-CN" altLang="en-US" sz="1200" b="1">
                <a:solidFill>
                  <a:schemeClr val="tx1"/>
                </a:solidFill>
                <a:latin typeface="微软雅黑" panose="020B0503020204020204" charset="-122"/>
                <a:ea typeface="微软雅黑" panose="020B0503020204020204" charset="-122"/>
              </a:rPr>
              <a:t>南京市雨花区软件大道</a:t>
            </a:r>
            <a:r>
              <a:rPr lang="en-US" altLang="zh-CN" sz="1200" b="1">
                <a:solidFill>
                  <a:schemeClr val="tx1"/>
                </a:solidFill>
                <a:latin typeface="微软雅黑" panose="020B0503020204020204" charset="-122"/>
                <a:ea typeface="微软雅黑" panose="020B0503020204020204" charset="-122"/>
              </a:rPr>
              <a:t>180</a:t>
            </a:r>
            <a:r>
              <a:rPr lang="zh-CN" altLang="en-US" sz="1200" b="1">
                <a:solidFill>
                  <a:schemeClr val="tx1"/>
                </a:solidFill>
                <a:latin typeface="微软雅黑" panose="020B0503020204020204" charset="-122"/>
                <a:ea typeface="微软雅黑" panose="020B0503020204020204" charset="-122"/>
              </a:rPr>
              <a:t>号大数据产业基地</a:t>
            </a:r>
            <a:r>
              <a:rPr lang="en-US" altLang="zh-CN" sz="1200" b="1">
                <a:solidFill>
                  <a:schemeClr val="tx1"/>
                </a:solidFill>
                <a:latin typeface="微软雅黑" panose="020B0503020204020204" charset="-122"/>
                <a:ea typeface="微软雅黑" panose="020B0503020204020204" charset="-122"/>
              </a:rPr>
              <a:t>2</a:t>
            </a:r>
            <a:r>
              <a:rPr lang="zh-CN" altLang="en-US" sz="1200" b="1">
                <a:solidFill>
                  <a:schemeClr val="tx1"/>
                </a:solidFill>
                <a:latin typeface="微软雅黑" panose="020B0503020204020204" charset="-122"/>
                <a:ea typeface="微软雅黑" panose="020B0503020204020204" charset="-122"/>
              </a:rPr>
              <a:t>栋</a:t>
            </a:r>
            <a:endParaRPr lang="zh-CN" altLang="en-US" sz="1200" b="1">
              <a:solidFill>
                <a:schemeClr val="tx1"/>
              </a:solidFill>
              <a:latin typeface="微软雅黑" panose="020B0503020204020204" charset="-122"/>
              <a:ea typeface="微软雅黑" panose="020B0503020204020204" charset="-122"/>
            </a:endParaRPr>
          </a:p>
        </p:txBody>
      </p:sp>
      <p:pic>
        <p:nvPicPr>
          <p:cNvPr id="6" name="图片 5" descr="定位标志"/>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1160145" y="9782175"/>
            <a:ext cx="204470" cy="204470"/>
          </a:xfrm>
          <a:prstGeom prst="rect">
            <a:avLst/>
          </a:prstGeom>
        </p:spPr>
      </p:pic>
      <p:pic>
        <p:nvPicPr>
          <p:cNvPr id="7" name="图片 6" descr="电话"/>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4900930" y="9832340"/>
            <a:ext cx="186690" cy="186690"/>
          </a:xfrm>
          <a:prstGeom prst="rect">
            <a:avLst/>
          </a:prstGeom>
        </p:spPr>
      </p:pic>
      <p:sp>
        <p:nvSpPr>
          <p:cNvPr id="8" name="文本框 7"/>
          <p:cNvSpPr txBox="1"/>
          <p:nvPr/>
        </p:nvSpPr>
        <p:spPr>
          <a:xfrm>
            <a:off x="5072380" y="9782175"/>
            <a:ext cx="1979930" cy="282575"/>
          </a:xfrm>
          <a:prstGeom prst="rect">
            <a:avLst/>
          </a:prstGeom>
        </p:spPr>
        <p:txBody>
          <a:bodyPr>
            <a:noAutofit/>
          </a:bodyPr>
          <a:p>
            <a:r>
              <a:rPr lang="en-US" altLang="zh-CN" sz="1200" b="1">
                <a:solidFill>
                  <a:schemeClr val="tx1"/>
                </a:solidFill>
                <a:latin typeface="微软雅黑" panose="020B0503020204020204" charset="-122"/>
                <a:ea typeface="微软雅黑" panose="020B0503020204020204" charset="-122"/>
              </a:rPr>
              <a:t>+86-13951873509</a:t>
            </a:r>
            <a:endParaRPr lang="en-US" altLang="zh-CN" sz="1200" b="1">
              <a:solidFill>
                <a:schemeClr val="tx1"/>
              </a:solidFill>
              <a:latin typeface="微软雅黑" panose="020B0503020204020204" charset="-122"/>
              <a:ea typeface="微软雅黑" panose="020B0503020204020204" charset="-122"/>
            </a:endParaRPr>
          </a:p>
        </p:txBody>
      </p:sp>
      <p:pic>
        <p:nvPicPr>
          <p:cNvPr id="9" name="图片 8" descr="网页"/>
          <p:cNvPicPr>
            <a:picLocks noChangeAspect="1"/>
          </p:cNvPicPr>
          <p:nvPr/>
        </p:nvPicPr>
        <p:blipFill>
          <a:blip r:embed="rId13">
            <a:extLst>
              <a:ext uri="{96DAC541-7B7A-43D3-8B79-37D633B846F1}">
                <asvg:svgBlip xmlns:asvg="http://schemas.microsoft.com/office/drawing/2016/SVG/main" r:embed="rId14"/>
              </a:ext>
            </a:extLst>
          </a:blip>
          <a:stretch>
            <a:fillRect/>
          </a:stretch>
        </p:blipFill>
        <p:spPr>
          <a:xfrm>
            <a:off x="1165225" y="10027920"/>
            <a:ext cx="192405" cy="192405"/>
          </a:xfrm>
          <a:prstGeom prst="rect">
            <a:avLst/>
          </a:prstGeom>
        </p:spPr>
      </p:pic>
      <p:sp>
        <p:nvSpPr>
          <p:cNvPr id="10" name="文本框 9"/>
          <p:cNvSpPr txBox="1"/>
          <p:nvPr/>
        </p:nvSpPr>
        <p:spPr>
          <a:xfrm>
            <a:off x="1342390" y="9980613"/>
            <a:ext cx="5080000" cy="275590"/>
          </a:xfrm>
          <a:prstGeom prst="rect">
            <a:avLst/>
          </a:prstGeom>
        </p:spPr>
        <p:txBody>
          <a:bodyPr>
            <a:spAutoFit/>
          </a:bodyPr>
          <a:p>
            <a:r>
              <a:rPr lang="en-US" altLang="zh-CN" sz="1200" b="1">
                <a:solidFill>
                  <a:schemeClr val="tx1"/>
                </a:solidFill>
                <a:latin typeface="微软雅黑" panose="020B0503020204020204" charset="-122"/>
                <a:ea typeface="微软雅黑" panose="020B0503020204020204" charset="-122"/>
              </a:rPr>
              <a:t>https://www.shinewave-tech.com</a:t>
            </a:r>
            <a:endParaRPr lang="en-US" altLang="zh-CN" sz="1200" b="1">
              <a:solidFill>
                <a:schemeClr val="tx1"/>
              </a:solidFill>
              <a:latin typeface="微软雅黑" panose="020B0503020204020204" charset="-122"/>
              <a:ea typeface="微软雅黑" panose="020B0503020204020204" charset="-122"/>
            </a:endParaRPr>
          </a:p>
        </p:txBody>
      </p:sp>
      <p:pic>
        <p:nvPicPr>
          <p:cNvPr id="13" name="图片 12" descr="信息"/>
          <p:cNvPicPr>
            <a:picLocks noChangeAspect="1"/>
          </p:cNvPicPr>
          <p:nvPr/>
        </p:nvPicPr>
        <p:blipFill>
          <a:blip r:embed="rId15">
            <a:extLst>
              <a:ext uri="{96DAC541-7B7A-43D3-8B79-37D633B846F1}">
                <asvg:svgBlip xmlns:asvg="http://schemas.microsoft.com/office/drawing/2016/SVG/main" r:embed="rId16"/>
              </a:ext>
            </a:extLst>
          </a:blip>
          <a:stretch>
            <a:fillRect/>
          </a:stretch>
        </p:blipFill>
        <p:spPr>
          <a:xfrm>
            <a:off x="4202430" y="9991090"/>
            <a:ext cx="239395" cy="239395"/>
          </a:xfrm>
          <a:prstGeom prst="rect">
            <a:avLst/>
          </a:prstGeom>
        </p:spPr>
      </p:pic>
      <p:sp>
        <p:nvSpPr>
          <p:cNvPr id="14" name="文本框 13"/>
          <p:cNvSpPr txBox="1"/>
          <p:nvPr/>
        </p:nvSpPr>
        <p:spPr>
          <a:xfrm>
            <a:off x="4426585" y="9980930"/>
            <a:ext cx="2519680" cy="282575"/>
          </a:xfrm>
          <a:prstGeom prst="rect">
            <a:avLst/>
          </a:prstGeom>
        </p:spPr>
        <p:txBody>
          <a:bodyPr>
            <a:noAutofit/>
          </a:bodyPr>
          <a:p>
            <a:pPr marL="0" indent="0">
              <a:spcBef>
                <a:spcPct val="0"/>
              </a:spcBef>
              <a:spcAft>
                <a:spcPct val="0"/>
              </a:spcAft>
            </a:pPr>
            <a:r>
              <a:rPr lang="en-US" altLang="zh-CN" sz="1200" b="1" i="0">
                <a:solidFill>
                  <a:schemeClr val="tx1"/>
                </a:solidFill>
                <a:latin typeface="微软雅黑" panose="020B0503020204020204" charset="-122"/>
                <a:ea typeface="微软雅黑" panose="020B0503020204020204" charset="-122"/>
              </a:rPr>
              <a:t>info@shinewave-tech.com</a:t>
            </a:r>
            <a:endParaRPr lang="en-US" altLang="zh-CN" sz="1200" b="1" i="0">
              <a:solidFill>
                <a:schemeClr val="tx1"/>
              </a:solidFill>
              <a:latin typeface="微软雅黑" panose="020B0503020204020204" charset="-122"/>
              <a:ea typeface="微软雅黑" panose="020B0503020204020204" charset="-122"/>
            </a:endParaRPr>
          </a:p>
        </p:txBody>
      </p:sp>
      <p:pic>
        <p:nvPicPr>
          <p:cNvPr id="16" name="图片 15" descr="SWT公司logo-透明"/>
          <p:cNvPicPr>
            <a:picLocks noChangeAspect="1"/>
          </p:cNvPicPr>
          <p:nvPr/>
        </p:nvPicPr>
        <p:blipFill>
          <a:blip r:embed="rId17"/>
          <a:stretch>
            <a:fillRect/>
          </a:stretch>
        </p:blipFill>
        <p:spPr>
          <a:xfrm>
            <a:off x="281305" y="9782175"/>
            <a:ext cx="744220" cy="434975"/>
          </a:xfrm>
          <a:prstGeom prst="rect">
            <a:avLst/>
          </a:prstGeom>
        </p:spPr>
      </p:pic>
      <p:sp>
        <p:nvSpPr>
          <p:cNvPr id="22" name="文本框 21"/>
          <p:cNvSpPr txBox="1"/>
          <p:nvPr/>
        </p:nvSpPr>
        <p:spPr>
          <a:xfrm>
            <a:off x="0" y="57150"/>
            <a:ext cx="7559675" cy="460375"/>
          </a:xfrm>
          <a:prstGeom prst="rect">
            <a:avLst/>
          </a:prstGeom>
        </p:spPr>
        <p:txBody>
          <a:bodyPr wrap="square">
            <a:spAutoFit/>
          </a:bodyPr>
          <a:p>
            <a:pPr marL="0" indent="0" algn="ctr">
              <a:lnSpc>
                <a:spcPts val="1440"/>
              </a:lnSpc>
              <a:spcBef>
                <a:spcPct val="0"/>
              </a:spcBef>
              <a:spcAft>
                <a:spcPct val="0"/>
              </a:spcAft>
            </a:pPr>
            <a:r>
              <a:rPr lang="zh-CN" altLang="en-US" sz="1600" b="1">
                <a:solidFill>
                  <a:schemeClr val="tx1"/>
                </a:solidFill>
              </a:rPr>
              <a:t>本图册为代表性规格产品，如需定制，可随时联系我司业务人员。</a:t>
            </a:r>
            <a:endParaRPr lang="zh-CN" altLang="en-US" sz="1600" b="1">
              <a:solidFill>
                <a:schemeClr val="tx1"/>
              </a:solidFill>
            </a:endParaRPr>
          </a:p>
          <a:p>
            <a:pPr marL="0" indent="0" algn="ctr">
              <a:lnSpc>
                <a:spcPts val="1440"/>
              </a:lnSpc>
              <a:spcBef>
                <a:spcPct val="0"/>
              </a:spcBef>
              <a:spcAft>
                <a:spcPct val="0"/>
              </a:spcAft>
            </a:pPr>
            <a:r>
              <a:rPr lang="en-US" altLang="zh-CN" sz="1200" b="1">
                <a:solidFill>
                  <a:srgbClr val="1F2329"/>
                </a:solidFill>
              </a:rPr>
              <a:t>This catalog features representative products. For customization, please contact our sales team.</a:t>
            </a:r>
            <a:endParaRPr lang="en-US" altLang="zh-CN" sz="1200" b="1">
              <a:solidFill>
                <a:srgbClr val="1F2329"/>
              </a:solidFill>
            </a:endParaRP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42" name="picture 42"/>
          <p:cNvPicPr>
            <a:picLocks noChangeAspect="1"/>
          </p:cNvPicPr>
          <p:nvPr/>
        </p:nvPicPr>
        <p:blipFill>
          <a:blip r:embed="rId1"/>
          <a:stretch>
            <a:fillRect/>
          </a:stretch>
        </p:blipFill>
        <p:spPr>
          <a:xfrm rot="21600000">
            <a:off x="1113284" y="5871108"/>
            <a:ext cx="5435241" cy="3636619"/>
          </a:xfrm>
          <a:prstGeom prst="rect">
            <a:avLst/>
          </a:prstGeom>
        </p:spPr>
      </p:pic>
      <p:grpSp>
        <p:nvGrpSpPr>
          <p:cNvPr id="2" name="group 2"/>
          <p:cNvGrpSpPr/>
          <p:nvPr/>
        </p:nvGrpSpPr>
        <p:grpSpPr>
          <a:xfrm rot="21600000">
            <a:off x="584022" y="3449282"/>
            <a:ext cx="6390868" cy="2008733"/>
            <a:chOff x="0" y="0"/>
            <a:chExt cx="6390868" cy="2008733"/>
          </a:xfrm>
        </p:grpSpPr>
        <p:pic>
          <p:nvPicPr>
            <p:cNvPr id="46" name="picture 46"/>
            <p:cNvPicPr>
              <a:picLocks noChangeAspect="1"/>
            </p:cNvPicPr>
            <p:nvPr/>
          </p:nvPicPr>
          <p:blipFill>
            <a:blip r:embed="rId2"/>
            <a:stretch>
              <a:fillRect/>
            </a:stretch>
          </p:blipFill>
          <p:spPr>
            <a:xfrm rot="21600000">
              <a:off x="0" y="0"/>
              <a:ext cx="6390868" cy="2008733"/>
            </a:xfrm>
            <a:prstGeom prst="rect">
              <a:avLst/>
            </a:prstGeom>
          </p:spPr>
        </p:pic>
        <p:sp>
          <p:nvSpPr>
            <p:cNvPr id="48" name="textbox 48"/>
            <p:cNvSpPr/>
            <p:nvPr/>
          </p:nvSpPr>
          <p:spPr>
            <a:xfrm>
              <a:off x="608139" y="14507"/>
              <a:ext cx="5330825" cy="1952625"/>
            </a:xfrm>
            <a:prstGeom prst="rect">
              <a:avLst/>
            </a:prstGeom>
            <a:noFill/>
            <a:ln w="0" cap="flat">
              <a:noFill/>
              <a:prstDash val="solid"/>
              <a:miter lim="0"/>
            </a:ln>
          </p:spPr>
          <p:txBody>
            <a:bodyPr vert="horz" wrap="square" lIns="0" tIns="0" rIns="0" bIns="0"/>
            <a:p>
              <a:pPr algn="l" rtl="0" eaLnBrk="0">
                <a:lnSpc>
                  <a:spcPct val="81000"/>
                </a:lnSpc>
              </a:pPr>
              <a:endParaRPr sz="100" dirty="0">
                <a:latin typeface="Arial" panose="020B0604020202020204"/>
                <a:ea typeface="Arial" panose="020B0604020202020204"/>
                <a:cs typeface="Arial" panose="020B0604020202020204"/>
              </a:endParaRPr>
            </a:p>
            <a:p>
              <a:pPr marL="2124710" algn="l" rtl="0" eaLnBrk="0">
                <a:lnSpc>
                  <a:spcPct val="76000"/>
                </a:lnSpc>
              </a:pPr>
              <a:r>
                <a:rPr sz="900" kern="0" spc="-20" dirty="0">
                  <a:solidFill>
                    <a:srgbClr val="231F20">
                      <a:alpha val="100000"/>
                    </a:srgbClr>
                  </a:solidFill>
                  <a:latin typeface="Arial" panose="020B0604020202020204"/>
                  <a:ea typeface="Arial" panose="020B0604020202020204"/>
                  <a:cs typeface="Arial" panose="020B0604020202020204"/>
                </a:rPr>
                <a:t>DB15-M</a:t>
              </a:r>
              <a:endParaRPr sz="900" dirty="0">
                <a:latin typeface="Arial" panose="020B0604020202020204"/>
                <a:ea typeface="Arial" panose="020B0604020202020204"/>
                <a:cs typeface="Arial" panose="020B0604020202020204"/>
              </a:endParaRPr>
            </a:p>
            <a:p>
              <a:pPr marL="2165985" algn="l" rtl="0" eaLnBrk="0">
                <a:lnSpc>
                  <a:spcPts val="360"/>
                </a:lnSpc>
                <a:spcBef>
                  <a:spcPts val="940"/>
                </a:spcBef>
              </a:pPr>
              <a:r>
                <a:rPr sz="900" kern="0" spc="-10" dirty="0">
                  <a:solidFill>
                    <a:srgbClr val="231F20">
                      <a:alpha val="100000"/>
                    </a:srgbClr>
                  </a:solidFill>
                  <a:latin typeface="Arial" panose="020B0604020202020204"/>
                  <a:ea typeface="Arial" panose="020B0604020202020204"/>
                  <a:cs typeface="Arial" panose="020B0604020202020204"/>
                </a:rPr>
                <a:t>——</a:t>
              </a:r>
              <a:endParaRPr sz="900" dirty="0">
                <a:latin typeface="Arial" panose="020B0604020202020204"/>
                <a:ea typeface="Arial" panose="020B0604020202020204"/>
                <a:cs typeface="Arial" panose="020B0604020202020204"/>
              </a:endParaRPr>
            </a:p>
            <a:p>
              <a:pPr marL="3564890" algn="l" rtl="0" eaLnBrk="0">
                <a:lnSpc>
                  <a:spcPct val="77000"/>
                </a:lnSpc>
                <a:spcBef>
                  <a:spcPts val="570"/>
                </a:spcBef>
              </a:pPr>
              <a:r>
                <a:rPr sz="900" kern="0" spc="-10" dirty="0">
                  <a:solidFill>
                    <a:srgbClr val="FFFFFF">
                      <a:alpha val="100000"/>
                    </a:srgbClr>
                  </a:solidFill>
                  <a:latin typeface="Arial Narrow" panose="020B0606020202030204"/>
                  <a:ea typeface="Arial Narrow" panose="020B0606020202030204"/>
                  <a:cs typeface="Arial Narrow" panose="020B0606020202030204"/>
                </a:rPr>
                <a:t>DESCRIPTION</a:t>
              </a:r>
              <a:endParaRPr sz="900" dirty="0">
                <a:latin typeface="Arial Narrow" panose="020B0606020202030204"/>
                <a:ea typeface="Arial Narrow" panose="020B0606020202030204"/>
                <a:cs typeface="Arial Narrow" panose="020B0606020202030204"/>
              </a:endParaRPr>
            </a:p>
            <a:p>
              <a:pPr marL="3731895" algn="l" rtl="0" eaLnBrk="0">
                <a:lnSpc>
                  <a:spcPct val="76000"/>
                </a:lnSpc>
                <a:spcBef>
                  <a:spcPts val="470"/>
                </a:spcBef>
              </a:pPr>
              <a:r>
                <a:rPr sz="900" kern="0" spc="-20" dirty="0">
                  <a:solidFill>
                    <a:srgbClr val="231F20">
                      <a:alpha val="100000"/>
                    </a:srgbClr>
                  </a:solidFill>
                  <a:latin typeface="Arial" panose="020B0604020202020204"/>
                  <a:ea typeface="Arial" panose="020B0604020202020204"/>
                  <a:cs typeface="Arial" panose="020B0604020202020204"/>
                </a:rPr>
                <a:t>+28V</a:t>
              </a:r>
              <a:endParaRPr sz="900" dirty="0">
                <a:latin typeface="Arial" panose="020B0604020202020204"/>
                <a:ea typeface="Arial" panose="020B0604020202020204"/>
                <a:cs typeface="Arial" panose="020B0604020202020204"/>
              </a:endParaRPr>
            </a:p>
            <a:p>
              <a:pPr marL="3759200" algn="l" rtl="0" eaLnBrk="0">
                <a:lnSpc>
                  <a:spcPct val="76000"/>
                </a:lnSpc>
                <a:spcBef>
                  <a:spcPts val="410"/>
                </a:spcBef>
              </a:pPr>
              <a:r>
                <a:rPr sz="900" kern="0" spc="-20" dirty="0">
                  <a:solidFill>
                    <a:srgbClr val="231F20">
                      <a:alpha val="100000"/>
                    </a:srgbClr>
                  </a:solidFill>
                  <a:latin typeface="Arial" panose="020B0604020202020204"/>
                  <a:ea typeface="Arial" panose="020B0604020202020204"/>
                  <a:cs typeface="Arial" panose="020B0604020202020204"/>
                </a:rPr>
                <a:t>GND</a:t>
              </a:r>
              <a:endParaRPr sz="900" dirty="0">
                <a:latin typeface="Arial" panose="020B0604020202020204"/>
                <a:ea typeface="Arial" panose="020B0604020202020204"/>
                <a:cs typeface="Arial" panose="020B0604020202020204"/>
              </a:endParaRPr>
            </a:p>
            <a:p>
              <a:pPr marL="3759200" indent="-1083945" algn="l" rtl="0" eaLnBrk="0">
                <a:lnSpc>
                  <a:spcPct val="119000"/>
                </a:lnSpc>
                <a:spcBef>
                  <a:spcPts val="145"/>
                </a:spcBef>
              </a:pPr>
              <a:r>
                <a:rPr sz="900" kern="0" spc="-10" dirty="0">
                  <a:solidFill>
                    <a:srgbClr val="231F20">
                      <a:alpha val="100000"/>
                    </a:srgbClr>
                  </a:solidFill>
                  <a:latin typeface="Arial" panose="020B0604020202020204"/>
                  <a:ea typeface="Arial" panose="020B0604020202020204"/>
                  <a:cs typeface="Arial" panose="020B0604020202020204"/>
                </a:rPr>
                <a:t>TTL Hi=</a:t>
              </a:r>
              <a:r>
                <a:rPr sz="900" kern="0" spc="120" dirty="0">
                  <a:solidFill>
                    <a:srgbClr val="231F20">
                      <a:alpha val="100000"/>
                    </a:srgbClr>
                  </a:solidFill>
                  <a:latin typeface="Arial" panose="020B0604020202020204"/>
                  <a:ea typeface="Arial" panose="020B0604020202020204"/>
                  <a:cs typeface="Arial" panose="020B0604020202020204"/>
                </a:rPr>
                <a:t> </a:t>
              </a:r>
              <a:r>
                <a:rPr sz="900" kern="0" spc="-10" dirty="0">
                  <a:solidFill>
                    <a:srgbClr val="231F20">
                      <a:alpha val="100000"/>
                    </a:srgbClr>
                  </a:solidFill>
                  <a:latin typeface="Arial" panose="020B0604020202020204"/>
                  <a:ea typeface="Arial" panose="020B0604020202020204"/>
                  <a:cs typeface="Arial" panose="020B0604020202020204"/>
                </a:rPr>
                <a:t>Enable, TTL Lo =</a:t>
              </a:r>
              <a:r>
                <a:rPr sz="900" kern="0" spc="70" dirty="0">
                  <a:solidFill>
                    <a:srgbClr val="231F20">
                      <a:alpha val="100000"/>
                    </a:srgbClr>
                  </a:solidFill>
                  <a:latin typeface="Arial" panose="020B0604020202020204"/>
                  <a:ea typeface="Arial" panose="020B0604020202020204"/>
                  <a:cs typeface="Arial" panose="020B0604020202020204"/>
                </a:rPr>
                <a:t> </a:t>
              </a:r>
              <a:r>
                <a:rPr sz="900" kern="0" spc="-10" dirty="0">
                  <a:solidFill>
                    <a:srgbClr val="231F20">
                      <a:alpha val="100000"/>
                    </a:srgbClr>
                  </a:solidFill>
                  <a:latin typeface="Arial" panose="020B0604020202020204"/>
                  <a:ea typeface="Arial" panose="020B0604020202020204"/>
                  <a:cs typeface="Arial" panose="020B0604020202020204"/>
                </a:rPr>
                <a:t>Disable</a:t>
              </a:r>
              <a:r>
                <a:rPr sz="900" kern="0" spc="30" dirty="0">
                  <a:solidFill>
                    <a:srgbClr val="231F20">
                      <a:alpha val="100000"/>
                    </a:srgbClr>
                  </a:solidFill>
                  <a:latin typeface="Arial" panose="020B0604020202020204"/>
                  <a:ea typeface="Arial" panose="020B0604020202020204"/>
                  <a:cs typeface="Arial" panose="020B0604020202020204"/>
                </a:rPr>
                <a:t> </a:t>
              </a:r>
              <a:r>
                <a:rPr sz="900" kern="0" spc="-10" dirty="0">
                  <a:solidFill>
                    <a:srgbClr val="231F20">
                      <a:alpha val="100000"/>
                    </a:srgbClr>
                  </a:solidFill>
                  <a:latin typeface="Arial" panose="020B0604020202020204"/>
                  <a:ea typeface="Arial" panose="020B0604020202020204"/>
                  <a:cs typeface="Arial" panose="020B0604020202020204"/>
                </a:rPr>
                <a:t>or</a:t>
              </a:r>
              <a:r>
                <a:rPr sz="900" kern="0" spc="60" dirty="0">
                  <a:solidFill>
                    <a:srgbClr val="231F20">
                      <a:alpha val="100000"/>
                    </a:srgbClr>
                  </a:solidFill>
                  <a:latin typeface="Arial" panose="020B0604020202020204"/>
                  <a:ea typeface="Arial" panose="020B0604020202020204"/>
                  <a:cs typeface="Arial" panose="020B0604020202020204"/>
                </a:rPr>
                <a:t> </a:t>
              </a:r>
              <a:r>
                <a:rPr sz="900" kern="0" spc="-10" dirty="0">
                  <a:solidFill>
                    <a:srgbClr val="231F20">
                      <a:alpha val="100000"/>
                    </a:srgbClr>
                  </a:solidFill>
                  <a:latin typeface="Arial" panose="020B0604020202020204"/>
                  <a:ea typeface="Arial" panose="020B0604020202020204"/>
                  <a:cs typeface="Arial" panose="020B0604020202020204"/>
                </a:rPr>
                <a:t>No</a:t>
              </a:r>
              <a:r>
                <a:rPr sz="900" kern="0" spc="50" dirty="0">
                  <a:solidFill>
                    <a:srgbClr val="231F20">
                      <a:alpha val="100000"/>
                    </a:srgbClr>
                  </a:solidFill>
                  <a:latin typeface="Arial" panose="020B0604020202020204"/>
                  <a:ea typeface="Arial" panose="020B0604020202020204"/>
                  <a:cs typeface="Arial" panose="020B0604020202020204"/>
                </a:rPr>
                <a:t> </a:t>
              </a:r>
              <a:r>
                <a:rPr sz="900" kern="0" spc="-10" dirty="0">
                  <a:solidFill>
                    <a:srgbClr val="231F20">
                      <a:alpha val="100000"/>
                    </a:srgbClr>
                  </a:solidFill>
                  <a:latin typeface="Arial" panose="020B0604020202020204"/>
                  <a:ea typeface="Arial" panose="020B0604020202020204"/>
                  <a:cs typeface="Arial" panose="020B0604020202020204"/>
                </a:rPr>
                <a:t>Connection</a:t>
              </a:r>
              <a:r>
                <a:rPr sz="900" kern="0" spc="0" dirty="0">
                  <a:solidFill>
                    <a:srgbClr val="231F20">
                      <a:alpha val="100000"/>
                    </a:srgbClr>
                  </a:solidFill>
                  <a:latin typeface="Arial" panose="020B0604020202020204"/>
                  <a:ea typeface="Arial" panose="020B0604020202020204"/>
                  <a:cs typeface="Arial" panose="020B0604020202020204"/>
                </a:rPr>
                <a:t> </a:t>
              </a:r>
              <a:r>
                <a:rPr sz="900" kern="0" spc="-20" dirty="0">
                  <a:solidFill>
                    <a:srgbClr val="231F20">
                      <a:alpha val="100000"/>
                    </a:srgbClr>
                  </a:solidFill>
                  <a:latin typeface="Arial" panose="020B0604020202020204"/>
                  <a:ea typeface="Arial" panose="020B0604020202020204"/>
                  <a:cs typeface="Arial" panose="020B0604020202020204"/>
                </a:rPr>
                <a:t>GND</a:t>
              </a:r>
              <a:endParaRPr sz="900" dirty="0">
                <a:latin typeface="Arial" panose="020B0604020202020204"/>
                <a:ea typeface="Arial" panose="020B0604020202020204"/>
                <a:cs typeface="Arial" panose="020B0604020202020204"/>
              </a:endParaRPr>
            </a:p>
            <a:p>
              <a:pPr marL="103505" algn="l" rtl="0" eaLnBrk="0">
                <a:lnSpc>
                  <a:spcPts val="1230"/>
                </a:lnSpc>
                <a:spcBef>
                  <a:spcPts val="280"/>
                </a:spcBef>
              </a:pPr>
              <a:r>
                <a:rPr sz="900" kern="0" spc="-10" dirty="0">
                  <a:solidFill>
                    <a:srgbClr val="231F20">
                      <a:alpha val="100000"/>
                    </a:srgbClr>
                  </a:solidFill>
                  <a:latin typeface="Arial" panose="020B0604020202020204"/>
                  <a:ea typeface="Arial" panose="020B0604020202020204"/>
                  <a:cs typeface="Arial" panose="020B0604020202020204"/>
                </a:rPr>
                <a:t>9</a:t>
              </a:r>
              <a:endParaRPr sz="900" dirty="0">
                <a:latin typeface="Arial" panose="020B0604020202020204"/>
                <a:ea typeface="Arial" panose="020B0604020202020204"/>
                <a:cs typeface="Arial" panose="020B0604020202020204"/>
              </a:endParaRPr>
            </a:p>
            <a:p>
              <a:pPr marL="76200" algn="l" rtl="0" eaLnBrk="0">
                <a:lnSpc>
                  <a:spcPts val="1230"/>
                </a:lnSpc>
                <a:spcBef>
                  <a:spcPts val="80"/>
                </a:spcBef>
              </a:pPr>
              <a:r>
                <a:rPr sz="900" kern="0" spc="-30" dirty="0">
                  <a:solidFill>
                    <a:srgbClr val="231F20">
                      <a:alpha val="100000"/>
                    </a:srgbClr>
                  </a:solidFill>
                  <a:latin typeface="Arial" panose="020B0604020202020204"/>
                  <a:ea typeface="Arial" panose="020B0604020202020204"/>
                  <a:cs typeface="Arial" panose="020B0604020202020204"/>
                </a:rPr>
                <a:t>10</a:t>
              </a:r>
              <a:endParaRPr sz="900" dirty="0">
                <a:latin typeface="Arial" panose="020B0604020202020204"/>
                <a:ea typeface="Arial" panose="020B0604020202020204"/>
                <a:cs typeface="Arial" panose="020B0604020202020204"/>
              </a:endParaRPr>
            </a:p>
            <a:p>
              <a:pPr marL="88900" algn="l" rtl="0" eaLnBrk="0">
                <a:lnSpc>
                  <a:spcPct val="76000"/>
                </a:lnSpc>
                <a:spcBef>
                  <a:spcPts val="325"/>
                </a:spcBef>
              </a:pPr>
              <a:r>
                <a:rPr sz="900" kern="0" spc="-50" dirty="0">
                  <a:solidFill>
                    <a:srgbClr val="231F20">
                      <a:alpha val="100000"/>
                    </a:srgbClr>
                  </a:solidFill>
                  <a:latin typeface="Arial" panose="020B0604020202020204"/>
                  <a:ea typeface="Arial" panose="020B0604020202020204"/>
                  <a:cs typeface="Arial" panose="020B0604020202020204"/>
                </a:rPr>
                <a:t>11</a:t>
              </a:r>
              <a:endParaRPr sz="900" dirty="0">
                <a:latin typeface="Arial" panose="020B0604020202020204"/>
                <a:ea typeface="Arial" panose="020B0604020202020204"/>
                <a:cs typeface="Arial" panose="020B0604020202020204"/>
              </a:endParaRPr>
            </a:p>
            <a:p>
              <a:pPr marL="88900" algn="l" rtl="0" eaLnBrk="0">
                <a:lnSpc>
                  <a:spcPct val="76000"/>
                </a:lnSpc>
                <a:spcBef>
                  <a:spcPts val="220"/>
                </a:spcBef>
              </a:pPr>
              <a:r>
                <a:rPr sz="900" kern="0" spc="-30" dirty="0">
                  <a:solidFill>
                    <a:srgbClr val="231F20">
                      <a:alpha val="100000"/>
                    </a:srgbClr>
                  </a:solidFill>
                  <a:latin typeface="Arial" panose="020B0604020202020204"/>
                  <a:ea typeface="Arial" panose="020B0604020202020204"/>
                  <a:cs typeface="Arial" panose="020B0604020202020204"/>
                </a:rPr>
                <a:t>12</a:t>
              </a:r>
              <a:endParaRPr sz="900" dirty="0">
                <a:latin typeface="Arial" panose="020B0604020202020204"/>
                <a:ea typeface="Arial" panose="020B0604020202020204"/>
                <a:cs typeface="Arial" panose="020B0604020202020204"/>
              </a:endParaRPr>
            </a:p>
            <a:p>
              <a:pPr marL="12700" algn="l" rtl="0" eaLnBrk="0">
                <a:lnSpc>
                  <a:spcPts val="1230"/>
                </a:lnSpc>
                <a:spcBef>
                  <a:spcPts val="180"/>
                </a:spcBef>
              </a:pPr>
              <a:r>
                <a:rPr sz="900" kern="0" spc="-30" dirty="0">
                  <a:solidFill>
                    <a:srgbClr val="231F20">
                      <a:alpha val="100000"/>
                    </a:srgbClr>
                  </a:solidFill>
                  <a:latin typeface="Arial" panose="020B0604020202020204"/>
                  <a:ea typeface="Arial" panose="020B0604020202020204"/>
                  <a:cs typeface="Arial" panose="020B0604020202020204"/>
                </a:rPr>
                <a:t>13-15</a:t>
              </a:r>
              <a:endParaRPr sz="900" dirty="0">
                <a:latin typeface="Arial" panose="020B0604020202020204"/>
                <a:ea typeface="Arial" panose="020B0604020202020204"/>
                <a:cs typeface="Arial" panose="020B0604020202020204"/>
              </a:endParaRPr>
            </a:p>
          </p:txBody>
        </p:sp>
        <p:sp>
          <p:nvSpPr>
            <p:cNvPr id="50" name="rect 50"/>
            <p:cNvSpPr/>
            <p:nvPr/>
          </p:nvSpPr>
          <p:spPr>
            <a:xfrm>
              <a:off x="2615361" y="1162977"/>
              <a:ext cx="3769030" cy="671055"/>
            </a:xfrm>
            <a:prstGeom prst="rect">
              <a:avLst/>
            </a:prstGeom>
            <a:solidFill>
              <a:srgbClr val="D1D2D4">
                <a:alpha val="100000"/>
              </a:srgbClr>
            </a:solidFill>
            <a:ln w="0" cap="flat">
              <a:noFill/>
              <a:prstDash val="solid"/>
              <a:miter lim="0"/>
            </a:ln>
          </p:spPr>
          <p:txBody>
            <a:bodyPr rtlCol="0"/>
            <a:p>
              <a:pPr algn="ctr"/>
              <a:endParaRPr lang="zh-CN" altLang="en-US"/>
            </a:p>
          </p:txBody>
        </p:sp>
        <p:pic>
          <p:nvPicPr>
            <p:cNvPr id="52" name="picture 52"/>
            <p:cNvPicPr>
              <a:picLocks noChangeAspect="1"/>
            </p:cNvPicPr>
            <p:nvPr/>
          </p:nvPicPr>
          <p:blipFill>
            <a:blip r:embed="rId3"/>
            <a:stretch>
              <a:fillRect/>
            </a:stretch>
          </p:blipFill>
          <p:spPr>
            <a:xfrm rot="21600000">
              <a:off x="2609349" y="13"/>
              <a:ext cx="6350" cy="2005799"/>
            </a:xfrm>
            <a:prstGeom prst="rect">
              <a:avLst/>
            </a:prstGeom>
          </p:spPr>
        </p:pic>
        <p:pic>
          <p:nvPicPr>
            <p:cNvPr id="54" name="picture 54"/>
            <p:cNvPicPr>
              <a:picLocks noChangeAspect="1"/>
            </p:cNvPicPr>
            <p:nvPr/>
          </p:nvPicPr>
          <p:blipFill>
            <a:blip r:embed="rId4"/>
            <a:stretch>
              <a:fillRect/>
            </a:stretch>
          </p:blipFill>
          <p:spPr>
            <a:xfrm rot="21600000">
              <a:off x="1475378" y="265544"/>
              <a:ext cx="6350" cy="1743176"/>
            </a:xfrm>
            <a:prstGeom prst="rect">
              <a:avLst/>
            </a:prstGeom>
          </p:spPr>
        </p:pic>
      </p:grpSp>
      <p:pic>
        <p:nvPicPr>
          <p:cNvPr id="56" name="picture 56"/>
          <p:cNvPicPr>
            <a:picLocks noChangeAspect="1"/>
          </p:cNvPicPr>
          <p:nvPr/>
        </p:nvPicPr>
        <p:blipFill>
          <a:blip r:embed="rId5"/>
          <a:stretch>
            <a:fillRect/>
          </a:stretch>
        </p:blipFill>
        <p:spPr>
          <a:xfrm rot="21600000">
            <a:off x="594448" y="1714525"/>
            <a:ext cx="6370015" cy="1413472"/>
          </a:xfrm>
          <a:prstGeom prst="rect">
            <a:avLst/>
          </a:prstGeom>
        </p:spPr>
      </p:pic>
      <p:pic>
        <p:nvPicPr>
          <p:cNvPr id="68" name="picture 68"/>
          <p:cNvPicPr>
            <a:picLocks noChangeAspect="1"/>
          </p:cNvPicPr>
          <p:nvPr/>
        </p:nvPicPr>
        <p:blipFill>
          <a:blip r:embed="rId6"/>
          <a:stretch>
            <a:fillRect/>
          </a:stretch>
        </p:blipFill>
        <p:spPr>
          <a:xfrm rot="21600000">
            <a:off x="615645" y="802614"/>
            <a:ext cx="6400266" cy="636016"/>
          </a:xfrm>
          <a:prstGeom prst="rect">
            <a:avLst/>
          </a:prstGeom>
        </p:spPr>
      </p:pic>
      <p:sp>
        <p:nvSpPr>
          <p:cNvPr id="70" name="textbox 70"/>
          <p:cNvSpPr/>
          <p:nvPr/>
        </p:nvSpPr>
        <p:spPr>
          <a:xfrm>
            <a:off x="598358" y="833830"/>
            <a:ext cx="1986914" cy="2282189"/>
          </a:xfrm>
          <a:prstGeom prst="rect">
            <a:avLst/>
          </a:prstGeom>
          <a:noFill/>
          <a:ln w="0" cap="flat">
            <a:noFill/>
            <a:prstDash val="solid"/>
            <a:miter lim="0"/>
          </a:ln>
        </p:spPr>
        <p:txBody>
          <a:bodyPr vert="horz" wrap="square" lIns="0" tIns="0" rIns="0" bIns="0"/>
          <a:p>
            <a:pPr algn="l" rtl="0" eaLnBrk="0">
              <a:lnSpc>
                <a:spcPct val="87000"/>
              </a:lnSpc>
            </a:pPr>
            <a:endParaRPr sz="100" dirty="0">
              <a:latin typeface="Arial" panose="020B0604020202020204"/>
              <a:ea typeface="Arial" panose="020B0604020202020204"/>
              <a:cs typeface="Arial" panose="020B0604020202020204"/>
            </a:endParaRPr>
          </a:p>
          <a:p>
            <a:pPr marL="219075" algn="l" rtl="0" eaLnBrk="0">
              <a:lnSpc>
                <a:spcPct val="75000"/>
              </a:lnSpc>
            </a:pPr>
            <a:r>
              <a:rPr sz="700" kern="0" spc="120" dirty="0">
                <a:solidFill>
                  <a:srgbClr val="FFFFFF">
                    <a:alpha val="100000"/>
                  </a:srgbClr>
                </a:solidFill>
                <a:latin typeface="Arial" panose="020B0604020202020204"/>
                <a:ea typeface="Arial" panose="020B0604020202020204"/>
                <a:cs typeface="Arial" panose="020B0604020202020204"/>
              </a:rPr>
              <a:t>PARAMETER</a:t>
            </a:r>
            <a:endParaRPr sz="700" dirty="0">
              <a:latin typeface="Arial" panose="020B0604020202020204"/>
              <a:ea typeface="Arial" panose="020B0604020202020204"/>
              <a:cs typeface="Arial" panose="020B0604020202020204"/>
            </a:endParaRPr>
          </a:p>
          <a:p>
            <a:pPr marL="209550" indent="-3175" algn="l" rtl="0" eaLnBrk="0">
              <a:lnSpc>
                <a:spcPct val="152000"/>
              </a:lnSpc>
              <a:spcBef>
                <a:spcPts val="20"/>
              </a:spcBef>
            </a:pPr>
            <a:r>
              <a:rPr sz="700" kern="0" spc="90" dirty="0">
                <a:solidFill>
                  <a:srgbClr val="231F20">
                    <a:alpha val="100000"/>
                  </a:srgbClr>
                </a:solidFill>
                <a:latin typeface="Arial" panose="020B0604020202020204"/>
                <a:ea typeface="Arial" panose="020B0604020202020204"/>
                <a:cs typeface="Arial" panose="020B0604020202020204"/>
              </a:rPr>
              <a:t>Operating Temp. (Hou</a:t>
            </a:r>
            <a:r>
              <a:rPr sz="700" kern="0" spc="80" dirty="0">
                <a:solidFill>
                  <a:srgbClr val="231F20">
                    <a:alpha val="100000"/>
                  </a:srgbClr>
                </a:solidFill>
                <a:latin typeface="Arial" panose="020B0604020202020204"/>
                <a:ea typeface="Arial" panose="020B0604020202020204"/>
                <a:cs typeface="Arial" panose="020B0604020202020204"/>
              </a:rPr>
              <a:t>sing Temp.)</a:t>
            </a:r>
            <a:r>
              <a:rPr sz="700" kern="0" spc="0" dirty="0">
                <a:solidFill>
                  <a:srgbClr val="231F20">
                    <a:alpha val="100000"/>
                  </a:srgbClr>
                </a:solidFill>
                <a:latin typeface="Arial" panose="020B0604020202020204"/>
                <a:ea typeface="Arial" panose="020B0604020202020204"/>
                <a:cs typeface="Arial" panose="020B0604020202020204"/>
              </a:rPr>
              <a:t>     </a:t>
            </a:r>
            <a:r>
              <a:rPr sz="700" kern="0" spc="90" dirty="0">
                <a:solidFill>
                  <a:srgbClr val="231F20">
                    <a:alpha val="100000"/>
                  </a:srgbClr>
                </a:solidFill>
                <a:latin typeface="Arial" panose="020B0604020202020204"/>
                <a:ea typeface="Arial" panose="020B0604020202020204"/>
                <a:cs typeface="Arial" panose="020B0604020202020204"/>
              </a:rPr>
              <a:t>Humidity</a:t>
            </a:r>
            <a:r>
              <a:rPr sz="700" kern="0" spc="140" dirty="0">
                <a:solidFill>
                  <a:srgbClr val="231F20">
                    <a:alpha val="100000"/>
                  </a:srgbClr>
                </a:solidFill>
                <a:latin typeface="Arial" panose="020B0604020202020204"/>
                <a:ea typeface="Arial" panose="020B0604020202020204"/>
                <a:cs typeface="Arial" panose="020B0604020202020204"/>
              </a:rPr>
              <a:t> </a:t>
            </a:r>
            <a:r>
              <a:rPr sz="700" kern="0" spc="90" dirty="0">
                <a:solidFill>
                  <a:srgbClr val="231F20">
                    <a:alpha val="100000"/>
                  </a:srgbClr>
                </a:solidFill>
                <a:latin typeface="Arial" panose="020B0604020202020204"/>
                <a:ea typeface="Arial" panose="020B0604020202020204"/>
                <a:cs typeface="Arial" panose="020B0604020202020204"/>
              </a:rPr>
              <a:t>Range</a:t>
            </a:r>
            <a:endParaRPr sz="700" dirty="0">
              <a:latin typeface="Arial" panose="020B0604020202020204"/>
              <a:ea typeface="Arial" panose="020B0604020202020204"/>
              <a:cs typeface="Arial" panose="020B0604020202020204"/>
            </a:endParaRPr>
          </a:p>
          <a:p>
            <a:pPr algn="r" rtl="0" eaLnBrk="0">
              <a:lnSpc>
                <a:spcPct val="86000"/>
              </a:lnSpc>
              <a:spcBef>
                <a:spcPts val="495"/>
              </a:spcBef>
            </a:pPr>
            <a:r>
              <a:rPr sz="700" kern="0" spc="90" dirty="0">
                <a:solidFill>
                  <a:srgbClr val="231F20">
                    <a:alpha val="100000"/>
                  </a:srgbClr>
                </a:solidFill>
                <a:latin typeface="Arial" panose="020B0604020202020204"/>
                <a:ea typeface="Arial" panose="020B0604020202020204"/>
                <a:cs typeface="Arial" panose="020B0604020202020204"/>
              </a:rPr>
              <a:t>PA  Baseplat</a:t>
            </a:r>
            <a:r>
              <a:rPr sz="700" kern="0" spc="80" dirty="0">
                <a:solidFill>
                  <a:srgbClr val="231F20">
                    <a:alpha val="100000"/>
                  </a:srgbClr>
                </a:solidFill>
                <a:latin typeface="Arial" panose="020B0604020202020204"/>
                <a:ea typeface="Arial" panose="020B0604020202020204"/>
                <a:cs typeface="Arial" panose="020B0604020202020204"/>
              </a:rPr>
              <a:t>e Shutoff Temperature</a:t>
            </a:r>
            <a:endParaRPr sz="700" dirty="0">
              <a:latin typeface="Arial" panose="020B0604020202020204"/>
              <a:ea typeface="Arial" panose="020B0604020202020204"/>
              <a:cs typeface="Arial" panose="020B0604020202020204"/>
            </a:endParaRPr>
          </a:p>
          <a:p>
            <a:pPr marL="12700" algn="l" rtl="0" eaLnBrk="0">
              <a:lnSpc>
                <a:spcPts val="1640"/>
              </a:lnSpc>
              <a:spcBef>
                <a:spcPts val="765"/>
              </a:spcBef>
            </a:pPr>
            <a:r>
              <a:rPr sz="1200" kern="0" spc="-10" dirty="0">
                <a:solidFill>
                  <a:srgbClr val="202A4D">
                    <a:alpha val="100000"/>
                  </a:srgbClr>
                </a:solidFill>
                <a:latin typeface="Arial" panose="020B0604020202020204"/>
                <a:ea typeface="Arial" panose="020B0604020202020204"/>
                <a:cs typeface="Arial" panose="020B0604020202020204"/>
              </a:rPr>
              <a:t>1.4</a:t>
            </a:r>
            <a:r>
              <a:rPr sz="1200" kern="0" spc="90" dirty="0">
                <a:solidFill>
                  <a:srgbClr val="202A4D">
                    <a:alpha val="100000"/>
                  </a:srgbClr>
                </a:solidFill>
                <a:latin typeface="Arial" panose="020B0604020202020204"/>
                <a:ea typeface="Arial" panose="020B0604020202020204"/>
                <a:cs typeface="Arial" panose="020B0604020202020204"/>
              </a:rPr>
              <a:t> </a:t>
            </a:r>
            <a:r>
              <a:rPr sz="1200" kern="0" spc="-10" dirty="0">
                <a:solidFill>
                  <a:srgbClr val="202A4D">
                    <a:alpha val="100000"/>
                  </a:srgbClr>
                </a:solidFill>
                <a:latin typeface="Arial" panose="020B0604020202020204"/>
                <a:ea typeface="Arial" panose="020B0604020202020204"/>
                <a:cs typeface="Arial" panose="020B0604020202020204"/>
              </a:rPr>
              <a:t>Function</a:t>
            </a:r>
            <a:r>
              <a:rPr sz="1200" kern="0" spc="-20" dirty="0">
                <a:solidFill>
                  <a:srgbClr val="202A4D">
                    <a:alpha val="100000"/>
                  </a:srgbClr>
                </a:solidFill>
                <a:latin typeface="Arial" panose="020B0604020202020204"/>
                <a:ea typeface="Arial" panose="020B0604020202020204"/>
                <a:cs typeface="Arial" panose="020B0604020202020204"/>
              </a:rPr>
              <a:t>s /</a:t>
            </a:r>
            <a:r>
              <a:rPr sz="1200" kern="0" spc="110" dirty="0">
                <a:solidFill>
                  <a:srgbClr val="202A4D">
                    <a:alpha val="100000"/>
                  </a:srgbClr>
                </a:solidFill>
                <a:latin typeface="Arial" panose="020B0604020202020204"/>
                <a:ea typeface="Arial" panose="020B0604020202020204"/>
                <a:cs typeface="Arial" panose="020B0604020202020204"/>
              </a:rPr>
              <a:t> </a:t>
            </a:r>
            <a:r>
              <a:rPr sz="1200" kern="0" spc="-20" dirty="0">
                <a:solidFill>
                  <a:srgbClr val="202A4D">
                    <a:alpha val="100000"/>
                  </a:srgbClr>
                </a:solidFill>
                <a:latin typeface="Arial" panose="020B0604020202020204"/>
                <a:ea typeface="Arial" panose="020B0604020202020204"/>
                <a:cs typeface="Arial" panose="020B0604020202020204"/>
              </a:rPr>
              <a:t>Interface</a:t>
            </a:r>
            <a:endParaRPr sz="1200" dirty="0">
              <a:latin typeface="Arial" panose="020B0604020202020204"/>
              <a:ea typeface="Arial" panose="020B0604020202020204"/>
              <a:cs typeface="Arial" panose="020B0604020202020204"/>
            </a:endParaRPr>
          </a:p>
          <a:p>
            <a:pPr marL="197485" algn="l" rtl="0" eaLnBrk="0">
              <a:lnSpc>
                <a:spcPct val="75000"/>
              </a:lnSpc>
              <a:spcBef>
                <a:spcPts val="400"/>
              </a:spcBef>
            </a:pPr>
            <a:r>
              <a:rPr sz="700" kern="0" spc="120" dirty="0">
                <a:solidFill>
                  <a:srgbClr val="FFFFFF">
                    <a:alpha val="100000"/>
                  </a:srgbClr>
                </a:solidFill>
                <a:latin typeface="Arial" panose="020B0604020202020204"/>
                <a:ea typeface="Arial" panose="020B0604020202020204"/>
                <a:cs typeface="Arial" panose="020B0604020202020204"/>
              </a:rPr>
              <a:t>PARAMETER</a:t>
            </a:r>
            <a:endParaRPr sz="700" dirty="0">
              <a:latin typeface="Arial" panose="020B0604020202020204"/>
              <a:ea typeface="Arial" panose="020B0604020202020204"/>
              <a:cs typeface="Arial" panose="020B0604020202020204"/>
            </a:endParaRPr>
          </a:p>
          <a:p>
            <a:pPr algn="l" rtl="0" eaLnBrk="0">
              <a:lnSpc>
                <a:spcPct val="112000"/>
              </a:lnSpc>
            </a:pPr>
            <a:endParaRPr sz="1000" dirty="0">
              <a:latin typeface="Arial" panose="020B0604020202020204"/>
              <a:ea typeface="Arial" panose="020B0604020202020204"/>
              <a:cs typeface="Arial" panose="020B0604020202020204"/>
            </a:endParaRPr>
          </a:p>
          <a:p>
            <a:pPr algn="l" rtl="0" eaLnBrk="0">
              <a:lnSpc>
                <a:spcPct val="113000"/>
              </a:lnSpc>
            </a:pPr>
            <a:endParaRPr sz="1000" dirty="0">
              <a:latin typeface="Arial" panose="020B0604020202020204"/>
              <a:ea typeface="Arial" panose="020B0604020202020204"/>
              <a:cs typeface="Arial" panose="020B0604020202020204"/>
            </a:endParaRPr>
          </a:p>
          <a:p>
            <a:pPr marL="179705" algn="l" rtl="0" eaLnBrk="0">
              <a:lnSpc>
                <a:spcPct val="87000"/>
              </a:lnSpc>
              <a:spcBef>
                <a:spcPts val="210"/>
              </a:spcBef>
            </a:pPr>
            <a:r>
              <a:rPr sz="700" kern="0" spc="90" dirty="0">
                <a:solidFill>
                  <a:srgbClr val="231F20">
                    <a:alpha val="100000"/>
                  </a:srgbClr>
                </a:solidFill>
                <a:latin typeface="Arial" panose="020B0604020202020204"/>
                <a:ea typeface="Arial" panose="020B0604020202020204"/>
                <a:cs typeface="Arial" panose="020B0604020202020204"/>
              </a:rPr>
              <a:t>Additional Opt</a:t>
            </a:r>
            <a:r>
              <a:rPr sz="700" kern="0" spc="80" dirty="0">
                <a:solidFill>
                  <a:srgbClr val="231F20">
                    <a:alpha val="100000"/>
                  </a:srgbClr>
                </a:solidFill>
                <a:latin typeface="Arial" panose="020B0604020202020204"/>
                <a:ea typeface="Arial" panose="020B0604020202020204"/>
                <a:cs typeface="Arial" panose="020B0604020202020204"/>
              </a:rPr>
              <a:t>ions</a:t>
            </a:r>
            <a:endParaRPr sz="700" dirty="0">
              <a:latin typeface="Arial" panose="020B0604020202020204"/>
              <a:ea typeface="Arial" panose="020B0604020202020204"/>
              <a:cs typeface="Arial" panose="020B0604020202020204"/>
            </a:endParaRPr>
          </a:p>
          <a:p>
            <a:pPr algn="l" rtl="0" eaLnBrk="0">
              <a:lnSpc>
                <a:spcPct val="125000"/>
              </a:lnSpc>
            </a:pPr>
            <a:endParaRPr sz="1000" dirty="0">
              <a:latin typeface="Arial" panose="020B0604020202020204"/>
              <a:ea typeface="Arial" panose="020B0604020202020204"/>
              <a:cs typeface="Arial" panose="020B0604020202020204"/>
            </a:endParaRPr>
          </a:p>
          <a:p>
            <a:pPr algn="l" rtl="0" eaLnBrk="0">
              <a:lnSpc>
                <a:spcPct val="125000"/>
              </a:lnSpc>
            </a:pPr>
            <a:endParaRPr sz="1000" dirty="0">
              <a:latin typeface="Arial" panose="020B0604020202020204"/>
              <a:ea typeface="Arial" panose="020B0604020202020204"/>
              <a:cs typeface="Arial" panose="020B0604020202020204"/>
            </a:endParaRPr>
          </a:p>
          <a:p>
            <a:pPr marL="185420" algn="l" rtl="0" eaLnBrk="0">
              <a:lnSpc>
                <a:spcPct val="77000"/>
              </a:lnSpc>
              <a:spcBef>
                <a:spcPts val="220"/>
              </a:spcBef>
            </a:pPr>
            <a:r>
              <a:rPr sz="700" kern="0" spc="90" dirty="0">
                <a:solidFill>
                  <a:srgbClr val="231F20">
                    <a:alpha val="100000"/>
                  </a:srgbClr>
                </a:solidFill>
                <a:latin typeface="Arial" panose="020B0604020202020204"/>
                <a:ea typeface="Arial" panose="020B0604020202020204"/>
                <a:cs typeface="Arial" panose="020B0604020202020204"/>
              </a:rPr>
              <a:t>Communication</a:t>
            </a:r>
            <a:r>
              <a:rPr sz="700" kern="0" spc="190" dirty="0">
                <a:solidFill>
                  <a:srgbClr val="231F20">
                    <a:alpha val="100000"/>
                  </a:srgbClr>
                </a:solidFill>
                <a:latin typeface="Arial" panose="020B0604020202020204"/>
                <a:ea typeface="Arial" panose="020B0604020202020204"/>
                <a:cs typeface="Arial" panose="020B0604020202020204"/>
              </a:rPr>
              <a:t> </a:t>
            </a:r>
            <a:r>
              <a:rPr sz="700" kern="0" spc="90" dirty="0">
                <a:solidFill>
                  <a:srgbClr val="231F20">
                    <a:alpha val="100000"/>
                  </a:srgbClr>
                </a:solidFill>
                <a:latin typeface="Arial" panose="020B0604020202020204"/>
                <a:ea typeface="Arial" panose="020B0604020202020204"/>
                <a:cs typeface="Arial" panose="020B0604020202020204"/>
              </a:rPr>
              <a:t>Protocol</a:t>
            </a:r>
            <a:endParaRPr sz="700" dirty="0">
              <a:latin typeface="Arial" panose="020B0604020202020204"/>
              <a:ea typeface="Arial" panose="020B0604020202020204"/>
              <a:cs typeface="Arial" panose="020B0604020202020204"/>
            </a:endParaRPr>
          </a:p>
          <a:p>
            <a:pPr algn="l" rtl="0" eaLnBrk="0">
              <a:lnSpc>
                <a:spcPct val="100000"/>
              </a:lnSpc>
            </a:pPr>
            <a:endParaRPr sz="1100" dirty="0">
              <a:latin typeface="Arial" panose="020B0604020202020204"/>
              <a:ea typeface="Arial" panose="020B0604020202020204"/>
              <a:cs typeface="Arial" panose="020B0604020202020204"/>
            </a:endParaRPr>
          </a:p>
          <a:p>
            <a:pPr algn="l" rtl="0" eaLnBrk="0">
              <a:lnSpc>
                <a:spcPct val="9000"/>
              </a:lnSpc>
            </a:pPr>
            <a:endParaRPr sz="100" dirty="0">
              <a:latin typeface="Arial" panose="020B0604020202020204"/>
              <a:ea typeface="Arial" panose="020B0604020202020204"/>
              <a:cs typeface="Arial" panose="020B0604020202020204"/>
            </a:endParaRPr>
          </a:p>
          <a:p>
            <a:pPr marL="188595" algn="l" rtl="0" eaLnBrk="0">
              <a:lnSpc>
                <a:spcPts val="1070"/>
              </a:lnSpc>
            </a:pPr>
            <a:r>
              <a:rPr sz="700" kern="0" spc="90" dirty="0">
                <a:solidFill>
                  <a:srgbClr val="231F20">
                    <a:alpha val="100000"/>
                  </a:srgbClr>
                </a:solidFill>
                <a:latin typeface="Arial" panose="020B0604020202020204"/>
                <a:ea typeface="Arial" panose="020B0604020202020204"/>
                <a:cs typeface="Arial" panose="020B0604020202020204"/>
              </a:rPr>
              <a:t>Beam /</a:t>
            </a:r>
            <a:r>
              <a:rPr sz="700" kern="0" spc="120" dirty="0">
                <a:solidFill>
                  <a:srgbClr val="231F20">
                    <a:alpha val="100000"/>
                  </a:srgbClr>
                </a:solidFill>
                <a:latin typeface="Arial" panose="020B0604020202020204"/>
                <a:ea typeface="Arial" panose="020B0604020202020204"/>
                <a:cs typeface="Arial" panose="020B0604020202020204"/>
              </a:rPr>
              <a:t> </a:t>
            </a:r>
            <a:r>
              <a:rPr sz="700" kern="0" spc="90" dirty="0">
                <a:solidFill>
                  <a:srgbClr val="231F20">
                    <a:alpha val="100000"/>
                  </a:srgbClr>
                </a:solidFill>
                <a:latin typeface="Arial" panose="020B0604020202020204"/>
                <a:ea typeface="Arial" panose="020B0604020202020204"/>
                <a:cs typeface="Arial" panose="020B0604020202020204"/>
              </a:rPr>
              <a:t>PRF Trig</a:t>
            </a:r>
            <a:r>
              <a:rPr sz="700" kern="0" spc="80" dirty="0">
                <a:solidFill>
                  <a:srgbClr val="231F20">
                    <a:alpha val="100000"/>
                  </a:srgbClr>
                </a:solidFill>
                <a:latin typeface="Arial" panose="020B0604020202020204"/>
                <a:ea typeface="Arial" panose="020B0604020202020204"/>
                <a:cs typeface="Arial" panose="020B0604020202020204"/>
              </a:rPr>
              <a:t>ger</a:t>
            </a:r>
            <a:endParaRPr sz="700" dirty="0">
              <a:latin typeface="Arial" panose="020B0604020202020204"/>
              <a:ea typeface="Arial" panose="020B0604020202020204"/>
              <a:cs typeface="Arial" panose="020B0604020202020204"/>
            </a:endParaRPr>
          </a:p>
        </p:txBody>
      </p:sp>
      <p:sp>
        <p:nvSpPr>
          <p:cNvPr id="78" name="textbox 78"/>
          <p:cNvSpPr/>
          <p:nvPr/>
        </p:nvSpPr>
        <p:spPr>
          <a:xfrm>
            <a:off x="3472613" y="1930481"/>
            <a:ext cx="2359025" cy="1153794"/>
          </a:xfrm>
          <a:prstGeom prst="rect">
            <a:avLst/>
          </a:prstGeom>
          <a:noFill/>
          <a:ln w="0" cap="flat">
            <a:noFill/>
            <a:prstDash val="solid"/>
            <a:miter lim="0"/>
          </a:ln>
        </p:spPr>
        <p:txBody>
          <a:bodyPr vert="horz" wrap="square" lIns="0" tIns="0" rIns="0" bIns="0"/>
          <a:p>
            <a:pPr algn="l" rtl="0" eaLnBrk="0">
              <a:lnSpc>
                <a:spcPct val="84000"/>
              </a:lnSpc>
            </a:pPr>
            <a:endParaRPr sz="100" dirty="0">
              <a:latin typeface="Arial" panose="020B0604020202020204"/>
              <a:ea typeface="Arial" panose="020B0604020202020204"/>
              <a:cs typeface="Arial" panose="020B0604020202020204"/>
            </a:endParaRPr>
          </a:p>
          <a:p>
            <a:pPr marL="31115" algn="l" rtl="0" eaLnBrk="0">
              <a:lnSpc>
                <a:spcPct val="76000"/>
              </a:lnSpc>
            </a:pPr>
            <a:r>
              <a:rPr sz="600" kern="0" spc="40" dirty="0">
                <a:solidFill>
                  <a:srgbClr val="231F20">
                    <a:alpha val="100000"/>
                  </a:srgbClr>
                </a:solidFill>
                <a:latin typeface="Arial" panose="020B0604020202020204"/>
                <a:ea typeface="Arial" panose="020B0604020202020204"/>
                <a:cs typeface="Arial" panose="020B0604020202020204"/>
              </a:rPr>
              <a:t>1.VSWR</a:t>
            </a:r>
            <a:r>
              <a:rPr sz="600" kern="0" spc="80" dirty="0">
                <a:solidFill>
                  <a:srgbClr val="231F20">
                    <a:alpha val="100000"/>
                  </a:srgbClr>
                </a:solidFill>
                <a:latin typeface="Arial" panose="020B0604020202020204"/>
                <a:ea typeface="Arial" panose="020B0604020202020204"/>
                <a:cs typeface="Arial" panose="020B0604020202020204"/>
              </a:rPr>
              <a:t> </a:t>
            </a:r>
            <a:r>
              <a:rPr sz="600" kern="0" spc="40" dirty="0">
                <a:solidFill>
                  <a:srgbClr val="231F20">
                    <a:alpha val="100000"/>
                  </a:srgbClr>
                </a:solidFill>
                <a:latin typeface="Arial" panose="020B0604020202020204"/>
                <a:ea typeface="Arial" panose="020B0604020202020204"/>
                <a:cs typeface="Arial" panose="020B0604020202020204"/>
              </a:rPr>
              <a:t>Moni</a:t>
            </a:r>
            <a:r>
              <a:rPr sz="600" kern="0" spc="30" dirty="0">
                <a:solidFill>
                  <a:srgbClr val="231F20">
                    <a:alpha val="100000"/>
                  </a:srgbClr>
                </a:solidFill>
                <a:latin typeface="Arial" panose="020B0604020202020204"/>
                <a:ea typeface="Arial" panose="020B0604020202020204"/>
                <a:cs typeface="Arial" panose="020B0604020202020204"/>
              </a:rPr>
              <a:t>toring</a:t>
            </a:r>
            <a:endParaRPr sz="600" dirty="0">
              <a:latin typeface="Arial" panose="020B0604020202020204"/>
              <a:ea typeface="Arial" panose="020B0604020202020204"/>
              <a:cs typeface="Arial" panose="020B0604020202020204"/>
            </a:endParaRPr>
          </a:p>
          <a:p>
            <a:pPr marL="24130" algn="l" rtl="0" eaLnBrk="0">
              <a:lnSpc>
                <a:spcPts val="755"/>
              </a:lnSpc>
            </a:pPr>
            <a:r>
              <a:rPr sz="600" kern="0" spc="40" dirty="0">
                <a:solidFill>
                  <a:srgbClr val="231F20">
                    <a:alpha val="100000"/>
                  </a:srgbClr>
                </a:solidFill>
                <a:latin typeface="Arial" panose="020B0604020202020204"/>
                <a:ea typeface="Arial" panose="020B0604020202020204"/>
                <a:cs typeface="Arial" panose="020B0604020202020204"/>
              </a:rPr>
              <a:t>2.</a:t>
            </a:r>
            <a:r>
              <a:rPr sz="600" kern="0" spc="70" dirty="0">
                <a:solidFill>
                  <a:srgbClr val="231F20">
                    <a:alpha val="100000"/>
                  </a:srgbClr>
                </a:solidFill>
                <a:latin typeface="Arial" panose="020B0604020202020204"/>
                <a:ea typeface="Arial" panose="020B0604020202020204"/>
                <a:cs typeface="Arial" panose="020B0604020202020204"/>
              </a:rPr>
              <a:t> </a:t>
            </a:r>
            <a:r>
              <a:rPr sz="600" kern="0" spc="40" dirty="0">
                <a:solidFill>
                  <a:srgbClr val="231F20">
                    <a:alpha val="100000"/>
                  </a:srgbClr>
                </a:solidFill>
                <a:latin typeface="Arial" panose="020B0604020202020204"/>
                <a:ea typeface="Arial" panose="020B0604020202020204"/>
                <a:cs typeface="Arial" panose="020B0604020202020204"/>
              </a:rPr>
              <a:t>Power</a:t>
            </a:r>
            <a:r>
              <a:rPr sz="600" kern="0" spc="70" dirty="0">
                <a:solidFill>
                  <a:srgbClr val="231F20">
                    <a:alpha val="100000"/>
                  </a:srgbClr>
                </a:solidFill>
                <a:latin typeface="Arial" panose="020B0604020202020204"/>
                <a:ea typeface="Arial" panose="020B0604020202020204"/>
                <a:cs typeface="Arial" panose="020B0604020202020204"/>
              </a:rPr>
              <a:t> </a:t>
            </a:r>
            <a:r>
              <a:rPr sz="600" kern="0" spc="40" dirty="0">
                <a:solidFill>
                  <a:srgbClr val="231F20">
                    <a:alpha val="100000"/>
                  </a:srgbClr>
                </a:solidFill>
                <a:latin typeface="Arial" panose="020B0604020202020204"/>
                <a:ea typeface="Arial" panose="020B0604020202020204"/>
                <a:cs typeface="Arial" panose="020B0604020202020204"/>
              </a:rPr>
              <a:t>Monitorin</a:t>
            </a:r>
            <a:r>
              <a:rPr sz="600" kern="0" spc="30" dirty="0">
                <a:solidFill>
                  <a:srgbClr val="231F20">
                    <a:alpha val="100000"/>
                  </a:srgbClr>
                </a:solidFill>
                <a:latin typeface="Arial" panose="020B0604020202020204"/>
                <a:ea typeface="Arial" panose="020B0604020202020204"/>
                <a:cs typeface="Arial" panose="020B0604020202020204"/>
              </a:rPr>
              <a:t>g</a:t>
            </a:r>
            <a:r>
              <a:rPr sz="600" kern="0" spc="70" dirty="0">
                <a:solidFill>
                  <a:srgbClr val="231F20">
                    <a:alpha val="100000"/>
                  </a:srgbClr>
                </a:solidFill>
                <a:latin typeface="Arial" panose="020B0604020202020204"/>
                <a:ea typeface="Arial" panose="020B0604020202020204"/>
                <a:cs typeface="Arial" panose="020B0604020202020204"/>
              </a:rPr>
              <a:t> </a:t>
            </a:r>
            <a:r>
              <a:rPr sz="600" kern="0" spc="30" dirty="0">
                <a:solidFill>
                  <a:srgbClr val="231F20">
                    <a:alpha val="100000"/>
                  </a:srgbClr>
                </a:solidFill>
                <a:latin typeface="Arial" panose="020B0604020202020204"/>
                <a:ea typeface="Arial" panose="020B0604020202020204"/>
                <a:cs typeface="Arial" panose="020B0604020202020204"/>
              </a:rPr>
              <a:t>(Input &amp; Output)</a:t>
            </a:r>
            <a:endParaRPr sz="600" dirty="0">
              <a:latin typeface="Arial" panose="020B0604020202020204"/>
              <a:ea typeface="Arial" panose="020B0604020202020204"/>
              <a:cs typeface="Arial" panose="020B0604020202020204"/>
            </a:endParaRPr>
          </a:p>
          <a:p>
            <a:pPr marL="25400" algn="l" rtl="0" eaLnBrk="0">
              <a:lnSpc>
                <a:spcPct val="100000"/>
              </a:lnSpc>
            </a:pPr>
            <a:r>
              <a:rPr sz="600" kern="0" spc="40" dirty="0">
                <a:solidFill>
                  <a:srgbClr val="231F20">
                    <a:alpha val="100000"/>
                  </a:srgbClr>
                </a:solidFill>
                <a:latin typeface="Arial" panose="020B0604020202020204"/>
                <a:ea typeface="Arial" panose="020B0604020202020204"/>
                <a:cs typeface="Arial" panose="020B0604020202020204"/>
              </a:rPr>
              <a:t>3.Transmit</a:t>
            </a:r>
            <a:r>
              <a:rPr sz="600" kern="0" spc="80" dirty="0">
                <a:solidFill>
                  <a:srgbClr val="231F20">
                    <a:alpha val="100000"/>
                  </a:srgbClr>
                </a:solidFill>
                <a:latin typeface="Arial" panose="020B0604020202020204"/>
                <a:ea typeface="Arial" panose="020B0604020202020204"/>
                <a:cs typeface="Arial" panose="020B0604020202020204"/>
              </a:rPr>
              <a:t> </a:t>
            </a:r>
            <a:r>
              <a:rPr sz="600" kern="0" spc="40" dirty="0">
                <a:solidFill>
                  <a:srgbClr val="231F20">
                    <a:alpha val="100000"/>
                  </a:srgbClr>
                </a:solidFill>
                <a:latin typeface="Arial" panose="020B0604020202020204"/>
                <a:ea typeface="Arial" panose="020B0604020202020204"/>
                <a:cs typeface="Arial" panose="020B0604020202020204"/>
              </a:rPr>
              <a:t>En</a:t>
            </a:r>
            <a:r>
              <a:rPr sz="600" kern="0" spc="30" dirty="0">
                <a:solidFill>
                  <a:srgbClr val="231F20">
                    <a:alpha val="100000"/>
                  </a:srgbClr>
                </a:solidFill>
                <a:latin typeface="Arial" panose="020B0604020202020204"/>
                <a:ea typeface="Arial" panose="020B0604020202020204"/>
                <a:cs typeface="Arial" panose="020B0604020202020204"/>
              </a:rPr>
              <a:t>able/Disable</a:t>
            </a:r>
            <a:endParaRPr sz="600" dirty="0">
              <a:latin typeface="Arial" panose="020B0604020202020204"/>
              <a:ea typeface="Arial" panose="020B0604020202020204"/>
              <a:cs typeface="Arial" panose="020B0604020202020204"/>
            </a:endParaRPr>
          </a:p>
          <a:p>
            <a:pPr marL="22860" algn="l" rtl="0" eaLnBrk="0">
              <a:lnSpc>
                <a:spcPts val="770"/>
              </a:lnSpc>
            </a:pPr>
            <a:r>
              <a:rPr sz="600" kern="0" spc="30" dirty="0">
                <a:solidFill>
                  <a:srgbClr val="231F20">
                    <a:alpha val="100000"/>
                  </a:srgbClr>
                </a:solidFill>
                <a:latin typeface="Arial" panose="020B0604020202020204"/>
                <a:ea typeface="Arial" panose="020B0604020202020204"/>
                <a:cs typeface="Arial" panose="020B0604020202020204"/>
              </a:rPr>
              <a:t>4.</a:t>
            </a:r>
            <a:r>
              <a:rPr sz="600" kern="0" spc="160" dirty="0">
                <a:solidFill>
                  <a:srgbClr val="231F20">
                    <a:alpha val="100000"/>
                  </a:srgbClr>
                </a:solidFill>
                <a:latin typeface="Arial" panose="020B0604020202020204"/>
                <a:ea typeface="Arial" panose="020B0604020202020204"/>
                <a:cs typeface="Arial" panose="020B0604020202020204"/>
              </a:rPr>
              <a:t> </a:t>
            </a:r>
            <a:r>
              <a:rPr sz="600" kern="0" spc="30" dirty="0">
                <a:solidFill>
                  <a:srgbClr val="231F20">
                    <a:alpha val="100000"/>
                  </a:srgbClr>
                </a:solidFill>
                <a:latin typeface="Arial" panose="020B0604020202020204"/>
                <a:ea typeface="Arial" panose="020B0604020202020204"/>
                <a:cs typeface="Arial" panose="020B0604020202020204"/>
              </a:rPr>
              <a:t>Input /output open</a:t>
            </a:r>
            <a:r>
              <a:rPr sz="600" kern="0" spc="80" dirty="0">
                <a:solidFill>
                  <a:srgbClr val="231F20">
                    <a:alpha val="100000"/>
                  </a:srgbClr>
                </a:solidFill>
                <a:latin typeface="Arial" panose="020B0604020202020204"/>
                <a:ea typeface="Arial" panose="020B0604020202020204"/>
                <a:cs typeface="Arial" panose="020B0604020202020204"/>
              </a:rPr>
              <a:t> </a:t>
            </a:r>
            <a:r>
              <a:rPr sz="600" kern="0" spc="30" dirty="0">
                <a:solidFill>
                  <a:srgbClr val="231F20">
                    <a:alpha val="100000"/>
                  </a:srgbClr>
                </a:solidFill>
                <a:latin typeface="Arial" panose="020B0604020202020204"/>
                <a:ea typeface="Arial" panose="020B0604020202020204"/>
                <a:cs typeface="Arial" panose="020B0604020202020204"/>
              </a:rPr>
              <a:t>, short</a:t>
            </a:r>
            <a:r>
              <a:rPr sz="600" kern="0" spc="70" dirty="0">
                <a:solidFill>
                  <a:srgbClr val="231F20">
                    <a:alpha val="100000"/>
                  </a:srgbClr>
                </a:solidFill>
                <a:latin typeface="Arial" panose="020B0604020202020204"/>
                <a:ea typeface="Arial" panose="020B0604020202020204"/>
                <a:cs typeface="Arial" panose="020B0604020202020204"/>
              </a:rPr>
              <a:t> </a:t>
            </a:r>
            <a:r>
              <a:rPr sz="600" kern="0" spc="30" dirty="0">
                <a:solidFill>
                  <a:srgbClr val="231F20">
                    <a:alpha val="100000"/>
                  </a:srgbClr>
                </a:solidFill>
                <a:latin typeface="Arial" panose="020B0604020202020204"/>
                <a:ea typeface="Arial" panose="020B0604020202020204"/>
                <a:cs typeface="Arial" panose="020B0604020202020204"/>
              </a:rPr>
              <a:t>protection</a:t>
            </a:r>
            <a:endParaRPr sz="600" dirty="0">
              <a:latin typeface="Arial" panose="020B0604020202020204"/>
              <a:ea typeface="Arial" panose="020B0604020202020204"/>
              <a:cs typeface="Arial" panose="020B0604020202020204"/>
            </a:endParaRPr>
          </a:p>
          <a:p>
            <a:pPr marL="25400" algn="l" rtl="0" eaLnBrk="0">
              <a:lnSpc>
                <a:spcPct val="75000"/>
              </a:lnSpc>
              <a:spcBef>
                <a:spcPts val="95"/>
              </a:spcBef>
            </a:pPr>
            <a:r>
              <a:rPr sz="600" kern="0" spc="30" dirty="0">
                <a:solidFill>
                  <a:srgbClr val="231F20">
                    <a:alpha val="100000"/>
                  </a:srgbClr>
                </a:solidFill>
                <a:latin typeface="Arial" panose="020B0604020202020204"/>
                <a:ea typeface="Arial" panose="020B0604020202020204"/>
                <a:cs typeface="Arial" panose="020B0604020202020204"/>
              </a:rPr>
              <a:t>5. Temp</a:t>
            </a:r>
            <a:r>
              <a:rPr sz="600" kern="0" spc="90" dirty="0">
                <a:solidFill>
                  <a:srgbClr val="231F20">
                    <a:alpha val="100000"/>
                  </a:srgbClr>
                </a:solidFill>
                <a:latin typeface="Arial" panose="020B0604020202020204"/>
                <a:ea typeface="Arial" panose="020B0604020202020204"/>
                <a:cs typeface="Arial" panose="020B0604020202020204"/>
              </a:rPr>
              <a:t> </a:t>
            </a:r>
            <a:r>
              <a:rPr sz="600" kern="0" spc="30" dirty="0">
                <a:solidFill>
                  <a:srgbClr val="231F20">
                    <a:alpha val="100000"/>
                  </a:srgbClr>
                </a:solidFill>
                <a:latin typeface="Arial" panose="020B0604020202020204"/>
                <a:ea typeface="Arial" panose="020B0604020202020204"/>
                <a:cs typeface="Arial" panose="020B0604020202020204"/>
              </a:rPr>
              <a:t>Monitoring</a:t>
            </a:r>
            <a:endParaRPr sz="600" dirty="0">
              <a:latin typeface="Arial" panose="020B0604020202020204"/>
              <a:ea typeface="Arial" panose="020B0604020202020204"/>
              <a:cs typeface="Arial" panose="020B0604020202020204"/>
            </a:endParaRPr>
          </a:p>
          <a:p>
            <a:pPr marL="24765" algn="l" rtl="0" eaLnBrk="0">
              <a:lnSpc>
                <a:spcPts val="805"/>
              </a:lnSpc>
            </a:pPr>
            <a:r>
              <a:rPr sz="600" kern="0" spc="40" dirty="0">
                <a:solidFill>
                  <a:srgbClr val="231F20">
                    <a:alpha val="100000"/>
                  </a:srgbClr>
                </a:solidFill>
                <a:latin typeface="Arial" panose="020B0604020202020204"/>
                <a:ea typeface="Arial" panose="020B0604020202020204"/>
                <a:cs typeface="Arial" panose="020B0604020202020204"/>
              </a:rPr>
              <a:t>6.</a:t>
            </a:r>
            <a:r>
              <a:rPr sz="600" kern="0" spc="80" dirty="0">
                <a:solidFill>
                  <a:srgbClr val="231F20">
                    <a:alpha val="100000"/>
                  </a:srgbClr>
                </a:solidFill>
                <a:latin typeface="Arial" panose="020B0604020202020204"/>
                <a:ea typeface="Arial" panose="020B0604020202020204"/>
                <a:cs typeface="Arial" panose="020B0604020202020204"/>
              </a:rPr>
              <a:t> </a:t>
            </a:r>
            <a:r>
              <a:rPr sz="600" kern="0" spc="40" dirty="0">
                <a:solidFill>
                  <a:srgbClr val="231F20">
                    <a:alpha val="100000"/>
                  </a:srgbClr>
                </a:solidFill>
                <a:latin typeface="Arial" panose="020B0604020202020204"/>
                <a:ea typeface="Arial" panose="020B0604020202020204"/>
                <a:cs typeface="Arial" panose="020B0604020202020204"/>
              </a:rPr>
              <a:t>Monitoring of voltage and </a:t>
            </a:r>
            <a:r>
              <a:rPr sz="600" kern="0" spc="30" dirty="0">
                <a:solidFill>
                  <a:srgbClr val="231F20">
                    <a:alpha val="100000"/>
                  </a:srgbClr>
                </a:solidFill>
                <a:latin typeface="Arial" panose="020B0604020202020204"/>
                <a:ea typeface="Arial" panose="020B0604020202020204"/>
                <a:cs typeface="Arial" panose="020B0604020202020204"/>
              </a:rPr>
              <a:t>current of each</a:t>
            </a:r>
            <a:r>
              <a:rPr sz="600" kern="0" spc="50" dirty="0">
                <a:solidFill>
                  <a:srgbClr val="231F20">
                    <a:alpha val="100000"/>
                  </a:srgbClr>
                </a:solidFill>
                <a:latin typeface="Arial" panose="020B0604020202020204"/>
                <a:ea typeface="Arial" panose="020B0604020202020204"/>
                <a:cs typeface="Arial" panose="020B0604020202020204"/>
              </a:rPr>
              <a:t> </a:t>
            </a:r>
            <a:r>
              <a:rPr sz="600" kern="0" spc="30" dirty="0">
                <a:solidFill>
                  <a:srgbClr val="231F20">
                    <a:alpha val="100000"/>
                  </a:srgbClr>
                </a:solidFill>
                <a:latin typeface="Arial" panose="020B0604020202020204"/>
                <a:ea typeface="Arial" panose="020B0604020202020204"/>
                <a:cs typeface="Arial" panose="020B0604020202020204"/>
              </a:rPr>
              <a:t>channel</a:t>
            </a:r>
            <a:endParaRPr sz="600" dirty="0">
              <a:latin typeface="Arial" panose="020B0604020202020204"/>
              <a:ea typeface="Arial" panose="020B0604020202020204"/>
              <a:cs typeface="Arial" panose="020B0604020202020204"/>
            </a:endParaRPr>
          </a:p>
          <a:p>
            <a:pPr marL="26035" algn="l" rtl="0" eaLnBrk="0">
              <a:lnSpc>
                <a:spcPct val="85000"/>
              </a:lnSpc>
              <a:spcBef>
                <a:spcPts val="95"/>
              </a:spcBef>
            </a:pPr>
            <a:r>
              <a:rPr sz="600" kern="0" spc="40" dirty="0">
                <a:solidFill>
                  <a:srgbClr val="231F20">
                    <a:alpha val="100000"/>
                  </a:srgbClr>
                </a:solidFill>
                <a:latin typeface="Arial" panose="020B0604020202020204"/>
                <a:ea typeface="Arial" panose="020B0604020202020204"/>
                <a:cs typeface="Arial" panose="020B0604020202020204"/>
              </a:rPr>
              <a:t>7. 4 channels</a:t>
            </a:r>
            <a:r>
              <a:rPr sz="600" kern="0" spc="70" dirty="0">
                <a:solidFill>
                  <a:srgbClr val="231F20">
                    <a:alpha val="100000"/>
                  </a:srgbClr>
                </a:solidFill>
                <a:latin typeface="Arial" panose="020B0604020202020204"/>
                <a:ea typeface="Arial" panose="020B0604020202020204"/>
                <a:cs typeface="Arial" panose="020B0604020202020204"/>
              </a:rPr>
              <a:t> </a:t>
            </a:r>
            <a:r>
              <a:rPr sz="600" kern="0" spc="40" dirty="0">
                <a:solidFill>
                  <a:srgbClr val="231F20">
                    <a:alpha val="100000"/>
                  </a:srgbClr>
                </a:solidFill>
                <a:latin typeface="Arial" panose="020B0604020202020204"/>
                <a:ea typeface="Arial" panose="020B0604020202020204"/>
                <a:cs typeface="Arial" panose="020B0604020202020204"/>
              </a:rPr>
              <a:t>power supply and</a:t>
            </a:r>
            <a:r>
              <a:rPr sz="600" kern="0" spc="80" dirty="0">
                <a:solidFill>
                  <a:srgbClr val="231F20">
                    <a:alpha val="100000"/>
                  </a:srgbClr>
                </a:solidFill>
                <a:latin typeface="Arial" panose="020B0604020202020204"/>
                <a:ea typeface="Arial" panose="020B0604020202020204"/>
                <a:cs typeface="Arial" panose="020B0604020202020204"/>
              </a:rPr>
              <a:t> </a:t>
            </a:r>
            <a:r>
              <a:rPr sz="600" kern="0" spc="40" dirty="0">
                <a:solidFill>
                  <a:srgbClr val="231F20">
                    <a:alpha val="100000"/>
                  </a:srgbClr>
                </a:solidFill>
                <a:latin typeface="Arial" panose="020B0604020202020204"/>
                <a:ea typeface="Arial" panose="020B0604020202020204"/>
                <a:cs typeface="Arial" panose="020B0604020202020204"/>
              </a:rPr>
              <a:t>R</a:t>
            </a:r>
            <a:r>
              <a:rPr sz="600" kern="0" spc="30" dirty="0">
                <a:solidFill>
                  <a:srgbClr val="231F20">
                    <a:alpha val="100000"/>
                  </a:srgbClr>
                </a:solidFill>
                <a:latin typeface="Arial" panose="020B0604020202020204"/>
                <a:ea typeface="Arial" panose="020B0604020202020204"/>
                <a:cs typeface="Arial" panose="020B0604020202020204"/>
              </a:rPr>
              <a:t>F circuits</a:t>
            </a:r>
            <a:r>
              <a:rPr sz="600" kern="0" spc="50" dirty="0">
                <a:solidFill>
                  <a:srgbClr val="231F20">
                    <a:alpha val="100000"/>
                  </a:srgbClr>
                </a:solidFill>
                <a:latin typeface="Arial" panose="020B0604020202020204"/>
                <a:ea typeface="Arial" panose="020B0604020202020204"/>
                <a:cs typeface="Arial" panose="020B0604020202020204"/>
              </a:rPr>
              <a:t> </a:t>
            </a:r>
            <a:r>
              <a:rPr sz="600" kern="0" spc="30" dirty="0">
                <a:solidFill>
                  <a:srgbClr val="231F20">
                    <a:alpha val="100000"/>
                  </a:srgbClr>
                </a:solidFill>
                <a:latin typeface="Arial" panose="020B0604020202020204"/>
                <a:ea typeface="Arial" panose="020B0604020202020204"/>
                <a:cs typeface="Arial" panose="020B0604020202020204"/>
              </a:rPr>
              <a:t>are</a:t>
            </a:r>
            <a:r>
              <a:rPr sz="600" kern="0" spc="70" dirty="0">
                <a:solidFill>
                  <a:srgbClr val="231F20">
                    <a:alpha val="100000"/>
                  </a:srgbClr>
                </a:solidFill>
                <a:latin typeface="Arial" panose="020B0604020202020204"/>
                <a:ea typeface="Arial" panose="020B0604020202020204"/>
                <a:cs typeface="Arial" panose="020B0604020202020204"/>
              </a:rPr>
              <a:t> </a:t>
            </a:r>
            <a:r>
              <a:rPr sz="600" kern="0" spc="30" dirty="0">
                <a:solidFill>
                  <a:srgbClr val="231F20">
                    <a:alpha val="100000"/>
                  </a:srgbClr>
                </a:solidFill>
                <a:latin typeface="Arial" panose="020B0604020202020204"/>
                <a:ea typeface="Arial" panose="020B0604020202020204"/>
                <a:cs typeface="Arial" panose="020B0604020202020204"/>
              </a:rPr>
              <a:t>independent</a:t>
            </a:r>
            <a:endParaRPr sz="600" dirty="0">
              <a:latin typeface="Arial" panose="020B0604020202020204"/>
              <a:ea typeface="Arial" panose="020B0604020202020204"/>
              <a:cs typeface="Arial" panose="020B0604020202020204"/>
            </a:endParaRPr>
          </a:p>
          <a:p>
            <a:pPr marL="19685" algn="l" rtl="0" eaLnBrk="0">
              <a:lnSpc>
                <a:spcPts val="770"/>
              </a:lnSpc>
              <a:spcBef>
                <a:spcPts val="520"/>
              </a:spcBef>
            </a:pPr>
            <a:r>
              <a:rPr sz="600" kern="0" spc="40" dirty="0">
                <a:solidFill>
                  <a:srgbClr val="231F20">
                    <a:alpha val="100000"/>
                  </a:srgbClr>
                </a:solidFill>
                <a:latin typeface="Arial" panose="020B0604020202020204"/>
                <a:ea typeface="Arial" panose="020B0604020202020204"/>
                <a:cs typeface="Arial" panose="020B0604020202020204"/>
              </a:rPr>
              <a:t>1.4</a:t>
            </a:r>
            <a:r>
              <a:rPr sz="600" kern="0" spc="70" dirty="0">
                <a:solidFill>
                  <a:srgbClr val="231F20">
                    <a:alpha val="100000"/>
                  </a:srgbClr>
                </a:solidFill>
                <a:latin typeface="Arial" panose="020B0604020202020204"/>
                <a:ea typeface="Arial" panose="020B0604020202020204"/>
                <a:cs typeface="Arial" panose="020B0604020202020204"/>
              </a:rPr>
              <a:t> </a:t>
            </a:r>
            <a:r>
              <a:rPr sz="600" kern="0" spc="40" dirty="0">
                <a:solidFill>
                  <a:srgbClr val="231F20">
                    <a:alpha val="100000"/>
                  </a:srgbClr>
                </a:solidFill>
                <a:latin typeface="Arial" panose="020B0604020202020204"/>
                <a:ea typeface="Arial" panose="020B0604020202020204"/>
                <a:cs typeface="Arial" panose="020B0604020202020204"/>
              </a:rPr>
              <a:t>bit Add</a:t>
            </a:r>
            <a:r>
              <a:rPr sz="600" kern="0" spc="30" dirty="0">
                <a:solidFill>
                  <a:srgbClr val="231F20">
                    <a:alpha val="100000"/>
                  </a:srgbClr>
                </a:solidFill>
                <a:latin typeface="Arial" panose="020B0604020202020204"/>
                <a:ea typeface="Arial" panose="020B0604020202020204"/>
                <a:cs typeface="Arial" panose="020B0604020202020204"/>
              </a:rPr>
              <a:t>ress code for TRM</a:t>
            </a:r>
            <a:endParaRPr sz="600" dirty="0">
              <a:latin typeface="Arial" panose="020B0604020202020204"/>
              <a:ea typeface="Arial" panose="020B0604020202020204"/>
              <a:cs typeface="Arial" panose="020B0604020202020204"/>
            </a:endParaRPr>
          </a:p>
          <a:p>
            <a:pPr marL="12700" algn="l" rtl="0" eaLnBrk="0">
              <a:lnSpc>
                <a:spcPct val="100000"/>
              </a:lnSpc>
            </a:pPr>
            <a:r>
              <a:rPr sz="600" kern="0" spc="40" dirty="0">
                <a:solidFill>
                  <a:srgbClr val="231F20">
                    <a:alpha val="100000"/>
                  </a:srgbClr>
                </a:solidFill>
                <a:latin typeface="Arial" panose="020B0604020202020204"/>
                <a:ea typeface="Arial" panose="020B0604020202020204"/>
                <a:cs typeface="Arial" panose="020B0604020202020204"/>
              </a:rPr>
              <a:t>2.RS422 Serial</a:t>
            </a:r>
            <a:r>
              <a:rPr sz="600" kern="0" spc="80" dirty="0">
                <a:solidFill>
                  <a:srgbClr val="231F20">
                    <a:alpha val="100000"/>
                  </a:srgbClr>
                </a:solidFill>
                <a:latin typeface="Arial" panose="020B0604020202020204"/>
                <a:ea typeface="Arial" panose="020B0604020202020204"/>
                <a:cs typeface="Arial" panose="020B0604020202020204"/>
              </a:rPr>
              <a:t> </a:t>
            </a:r>
            <a:r>
              <a:rPr sz="600" kern="0" spc="30" dirty="0">
                <a:solidFill>
                  <a:srgbClr val="231F20">
                    <a:alpha val="100000"/>
                  </a:srgbClr>
                </a:solidFill>
                <a:latin typeface="Arial" panose="020B0604020202020204"/>
                <a:ea typeface="Arial" panose="020B0604020202020204"/>
                <a:cs typeface="Arial" panose="020B0604020202020204"/>
              </a:rPr>
              <a:t>Link</a:t>
            </a:r>
            <a:r>
              <a:rPr sz="600" kern="0" spc="60" dirty="0">
                <a:solidFill>
                  <a:srgbClr val="231F20">
                    <a:alpha val="100000"/>
                  </a:srgbClr>
                </a:solidFill>
                <a:latin typeface="Arial" panose="020B0604020202020204"/>
                <a:ea typeface="Arial" panose="020B0604020202020204"/>
                <a:cs typeface="Arial" panose="020B0604020202020204"/>
              </a:rPr>
              <a:t> </a:t>
            </a:r>
            <a:r>
              <a:rPr sz="600" kern="0" spc="30" dirty="0">
                <a:solidFill>
                  <a:srgbClr val="231F20">
                    <a:alpha val="100000"/>
                  </a:srgbClr>
                </a:solidFill>
                <a:latin typeface="Arial" panose="020B0604020202020204"/>
                <a:ea typeface="Arial" panose="020B0604020202020204"/>
                <a:cs typeface="Arial" panose="020B0604020202020204"/>
              </a:rPr>
              <a:t>(5</a:t>
            </a:r>
            <a:r>
              <a:rPr sz="600" kern="0" spc="80" dirty="0">
                <a:solidFill>
                  <a:srgbClr val="231F20">
                    <a:alpha val="100000"/>
                  </a:srgbClr>
                </a:solidFill>
                <a:latin typeface="Arial" panose="020B0604020202020204"/>
                <a:ea typeface="Arial" panose="020B0604020202020204"/>
                <a:cs typeface="Arial" panose="020B0604020202020204"/>
              </a:rPr>
              <a:t> </a:t>
            </a:r>
            <a:r>
              <a:rPr sz="600" kern="0" spc="30" dirty="0">
                <a:solidFill>
                  <a:srgbClr val="231F20">
                    <a:alpha val="100000"/>
                  </a:srgbClr>
                </a:solidFill>
                <a:latin typeface="Arial" panose="020B0604020202020204"/>
                <a:ea typeface="Arial" panose="020B0604020202020204"/>
                <a:cs typeface="Arial" panose="020B0604020202020204"/>
              </a:rPr>
              <a:t>MBPS)</a:t>
            </a:r>
            <a:endParaRPr sz="600" dirty="0">
              <a:latin typeface="Arial" panose="020B0604020202020204"/>
              <a:ea typeface="Arial" panose="020B0604020202020204"/>
              <a:cs typeface="Arial" panose="020B0604020202020204"/>
            </a:endParaRPr>
          </a:p>
          <a:p>
            <a:pPr marL="13335" algn="l" rtl="0" eaLnBrk="0">
              <a:lnSpc>
                <a:spcPts val="770"/>
              </a:lnSpc>
            </a:pPr>
            <a:r>
              <a:rPr sz="600" kern="0" spc="40" dirty="0">
                <a:solidFill>
                  <a:srgbClr val="231F20">
                    <a:alpha val="100000"/>
                  </a:srgbClr>
                </a:solidFill>
                <a:latin typeface="Arial" panose="020B0604020202020204"/>
                <a:ea typeface="Arial" panose="020B0604020202020204"/>
                <a:cs typeface="Arial" panose="020B0604020202020204"/>
              </a:rPr>
              <a:t>3.Packet</a:t>
            </a:r>
            <a:r>
              <a:rPr sz="600" kern="0" spc="80" dirty="0">
                <a:solidFill>
                  <a:srgbClr val="231F20">
                    <a:alpha val="100000"/>
                  </a:srgbClr>
                </a:solidFill>
                <a:latin typeface="Arial" panose="020B0604020202020204"/>
                <a:ea typeface="Arial" panose="020B0604020202020204"/>
                <a:cs typeface="Arial" panose="020B0604020202020204"/>
              </a:rPr>
              <a:t> </a:t>
            </a:r>
            <a:r>
              <a:rPr sz="600" kern="0" spc="40" dirty="0">
                <a:solidFill>
                  <a:srgbClr val="231F20">
                    <a:alpha val="100000"/>
                  </a:srgbClr>
                </a:solidFill>
                <a:latin typeface="Arial" panose="020B0604020202020204"/>
                <a:ea typeface="Arial" panose="020B0604020202020204"/>
                <a:cs typeface="Arial" panose="020B0604020202020204"/>
              </a:rPr>
              <a:t>Format t</a:t>
            </a:r>
            <a:r>
              <a:rPr sz="600" kern="0" spc="30" dirty="0">
                <a:solidFill>
                  <a:srgbClr val="231F20">
                    <a:alpha val="100000"/>
                  </a:srgbClr>
                </a:solidFill>
                <a:latin typeface="Arial" panose="020B0604020202020204"/>
                <a:ea typeface="Arial" panose="020B0604020202020204"/>
                <a:cs typeface="Arial" panose="020B0604020202020204"/>
              </a:rPr>
              <a:t>o</a:t>
            </a:r>
            <a:r>
              <a:rPr sz="600" kern="0" spc="70" dirty="0">
                <a:solidFill>
                  <a:srgbClr val="231F20">
                    <a:alpha val="100000"/>
                  </a:srgbClr>
                </a:solidFill>
                <a:latin typeface="Arial" panose="020B0604020202020204"/>
                <a:ea typeface="Arial" panose="020B0604020202020204"/>
                <a:cs typeface="Arial" panose="020B0604020202020204"/>
              </a:rPr>
              <a:t> </a:t>
            </a:r>
            <a:r>
              <a:rPr sz="600" kern="0" spc="30" dirty="0">
                <a:solidFill>
                  <a:srgbClr val="231F20">
                    <a:alpha val="100000"/>
                  </a:srgbClr>
                </a:solidFill>
                <a:latin typeface="Arial" panose="020B0604020202020204"/>
                <a:ea typeface="Arial" panose="020B0604020202020204"/>
                <a:cs typeface="Arial" panose="020B0604020202020204"/>
              </a:rPr>
              <a:t>be decided</a:t>
            </a:r>
            <a:endParaRPr sz="600" dirty="0">
              <a:latin typeface="Arial" panose="020B0604020202020204"/>
              <a:ea typeface="Arial" panose="020B0604020202020204"/>
              <a:cs typeface="Arial" panose="020B0604020202020204"/>
            </a:endParaRPr>
          </a:p>
          <a:p>
            <a:pPr algn="l" rtl="0" eaLnBrk="0">
              <a:lnSpc>
                <a:spcPct val="103000"/>
              </a:lnSpc>
            </a:pPr>
            <a:endParaRPr sz="500" dirty="0">
              <a:latin typeface="Arial" panose="020B0604020202020204"/>
              <a:ea typeface="Arial" panose="020B0604020202020204"/>
              <a:cs typeface="Arial" panose="020B0604020202020204"/>
            </a:endParaRPr>
          </a:p>
          <a:p>
            <a:pPr marL="172720" algn="l" rtl="0" eaLnBrk="0">
              <a:lnSpc>
                <a:spcPct val="76000"/>
              </a:lnSpc>
              <a:spcBef>
                <a:spcPts val="0"/>
              </a:spcBef>
            </a:pPr>
            <a:r>
              <a:rPr sz="600" kern="0" spc="30" dirty="0">
                <a:solidFill>
                  <a:srgbClr val="231F20">
                    <a:alpha val="100000"/>
                  </a:srgbClr>
                </a:solidFill>
                <a:latin typeface="Arial" panose="020B0604020202020204"/>
                <a:ea typeface="Arial" panose="020B0604020202020204"/>
                <a:cs typeface="Arial" panose="020B0604020202020204"/>
              </a:rPr>
              <a:t>Differential</a:t>
            </a:r>
            <a:r>
              <a:rPr sz="600" kern="0" spc="80" dirty="0">
                <a:solidFill>
                  <a:srgbClr val="231F20">
                    <a:alpha val="100000"/>
                  </a:srgbClr>
                </a:solidFill>
                <a:latin typeface="Arial" panose="020B0604020202020204"/>
                <a:ea typeface="Arial" panose="020B0604020202020204"/>
                <a:cs typeface="Arial" panose="020B0604020202020204"/>
              </a:rPr>
              <a:t> </a:t>
            </a:r>
            <a:r>
              <a:rPr sz="600" kern="0" spc="30" dirty="0">
                <a:solidFill>
                  <a:srgbClr val="231F20">
                    <a:alpha val="100000"/>
                  </a:srgbClr>
                </a:solidFill>
                <a:latin typeface="Arial" panose="020B0604020202020204"/>
                <a:ea typeface="Arial" panose="020B0604020202020204"/>
                <a:cs typeface="Arial" panose="020B0604020202020204"/>
              </a:rPr>
              <a:t>RS422</a:t>
            </a:r>
            <a:endParaRPr sz="600" dirty="0">
              <a:latin typeface="Arial" panose="020B0604020202020204"/>
              <a:ea typeface="Arial" panose="020B0604020202020204"/>
              <a:cs typeface="Arial" panose="020B0604020202020204"/>
            </a:endParaRPr>
          </a:p>
        </p:txBody>
      </p:sp>
      <p:sp>
        <p:nvSpPr>
          <p:cNvPr id="90" name="textbox 90"/>
          <p:cNvSpPr/>
          <p:nvPr/>
        </p:nvSpPr>
        <p:spPr>
          <a:xfrm>
            <a:off x="3322912" y="4705223"/>
            <a:ext cx="3448684" cy="318770"/>
          </a:xfrm>
          <a:prstGeom prst="rect">
            <a:avLst/>
          </a:prstGeom>
          <a:noFill/>
          <a:ln w="0" cap="flat">
            <a:noFill/>
            <a:prstDash val="solid"/>
            <a:miter lim="0"/>
          </a:ln>
        </p:spPr>
        <p:txBody>
          <a:bodyPr vert="horz" wrap="square" lIns="0" tIns="0" rIns="0" bIns="0"/>
          <a:p>
            <a:pPr algn="l" rtl="0" eaLnBrk="0">
              <a:lnSpc>
                <a:spcPct val="83000"/>
              </a:lnSpc>
            </a:pPr>
            <a:endParaRPr sz="100" dirty="0">
              <a:latin typeface="Arial" panose="020B0604020202020204"/>
              <a:ea typeface="Arial" panose="020B0604020202020204"/>
              <a:cs typeface="Arial" panose="020B0604020202020204"/>
            </a:endParaRPr>
          </a:p>
          <a:p>
            <a:pPr marL="1043305" algn="l" rtl="0" eaLnBrk="0">
              <a:lnSpc>
                <a:spcPts val="1155"/>
              </a:lnSpc>
            </a:pPr>
            <a:r>
              <a:rPr sz="900" kern="0" spc="-10" dirty="0">
                <a:solidFill>
                  <a:srgbClr val="231F20">
                    <a:alpha val="100000"/>
                  </a:srgbClr>
                </a:solidFill>
                <a:latin typeface="Arial" panose="020B0604020202020204"/>
                <a:ea typeface="Arial" panose="020B0604020202020204"/>
                <a:cs typeface="Arial" panose="020B0604020202020204"/>
              </a:rPr>
              <a:t>RS422 serial</a:t>
            </a:r>
            <a:r>
              <a:rPr sz="900" kern="0" spc="100" dirty="0">
                <a:solidFill>
                  <a:srgbClr val="231F20">
                    <a:alpha val="100000"/>
                  </a:srgbClr>
                </a:solidFill>
                <a:latin typeface="Arial" panose="020B0604020202020204"/>
                <a:ea typeface="Arial" panose="020B0604020202020204"/>
                <a:cs typeface="Arial" panose="020B0604020202020204"/>
              </a:rPr>
              <a:t> </a:t>
            </a:r>
            <a:r>
              <a:rPr sz="900" kern="0" spc="-10" dirty="0">
                <a:solidFill>
                  <a:srgbClr val="231F20">
                    <a:alpha val="100000"/>
                  </a:srgbClr>
                </a:solidFill>
                <a:latin typeface="Arial" panose="020B0604020202020204"/>
                <a:ea typeface="Arial" panose="020B0604020202020204"/>
                <a:cs typeface="Arial" panose="020B0604020202020204"/>
              </a:rPr>
              <a:t>bus</a:t>
            </a:r>
            <a:r>
              <a:rPr sz="900" kern="0" spc="60" dirty="0">
                <a:solidFill>
                  <a:srgbClr val="231F20">
                    <a:alpha val="100000"/>
                  </a:srgbClr>
                </a:solidFill>
                <a:latin typeface="Arial" panose="020B0604020202020204"/>
                <a:ea typeface="Arial" panose="020B0604020202020204"/>
                <a:cs typeface="Arial" panose="020B0604020202020204"/>
              </a:rPr>
              <a:t> </a:t>
            </a:r>
            <a:r>
              <a:rPr sz="900" kern="0" spc="-10" dirty="0">
                <a:solidFill>
                  <a:srgbClr val="231F20">
                    <a:alpha val="100000"/>
                  </a:srgbClr>
                </a:solidFill>
                <a:latin typeface="Arial" panose="020B0604020202020204"/>
                <a:ea typeface="Arial" panose="020B0604020202020204"/>
                <a:cs typeface="Arial" panose="020B0604020202020204"/>
              </a:rPr>
              <a:t>interface</a:t>
            </a:r>
            <a:endParaRPr sz="900" dirty="0">
              <a:latin typeface="Arial" panose="020B0604020202020204"/>
              <a:ea typeface="Arial" panose="020B0604020202020204"/>
              <a:cs typeface="Arial" panose="020B0604020202020204"/>
            </a:endParaRPr>
          </a:p>
          <a:p>
            <a:pPr marL="12700" algn="l" rtl="0" eaLnBrk="0">
              <a:lnSpc>
                <a:spcPts val="1155"/>
              </a:lnSpc>
            </a:pPr>
            <a:r>
              <a:rPr sz="900" kern="0" spc="0" dirty="0">
                <a:solidFill>
                  <a:srgbClr val="231F20">
                    <a:alpha val="100000"/>
                  </a:srgbClr>
                </a:solidFill>
                <a:latin typeface="Arial" panose="020B0604020202020204"/>
                <a:ea typeface="Arial" panose="020B0604020202020204"/>
                <a:cs typeface="Arial" panose="020B0604020202020204"/>
              </a:rPr>
              <a:t>(Channel selection, switches, parameter settings, status monit</a:t>
            </a:r>
            <a:r>
              <a:rPr sz="900" kern="0" spc="-10" dirty="0">
                <a:solidFill>
                  <a:srgbClr val="231F20">
                    <a:alpha val="100000"/>
                  </a:srgbClr>
                </a:solidFill>
                <a:latin typeface="Arial" panose="020B0604020202020204"/>
                <a:ea typeface="Arial" panose="020B0604020202020204"/>
                <a:cs typeface="Arial" panose="020B0604020202020204"/>
              </a:rPr>
              <a:t>oring)</a:t>
            </a:r>
            <a:endParaRPr sz="900" dirty="0">
              <a:latin typeface="Arial" panose="020B0604020202020204"/>
              <a:ea typeface="Arial" panose="020B0604020202020204"/>
              <a:cs typeface="Arial" panose="020B0604020202020204"/>
            </a:endParaRPr>
          </a:p>
        </p:txBody>
      </p:sp>
      <p:sp>
        <p:nvSpPr>
          <p:cNvPr id="92" name="textbox 92"/>
          <p:cNvSpPr/>
          <p:nvPr/>
        </p:nvSpPr>
        <p:spPr>
          <a:xfrm>
            <a:off x="2341791" y="3807662"/>
            <a:ext cx="542290" cy="1644650"/>
          </a:xfrm>
          <a:prstGeom prst="rect">
            <a:avLst/>
          </a:prstGeom>
          <a:noFill/>
          <a:ln w="0" cap="flat">
            <a:noFill/>
            <a:prstDash val="solid"/>
            <a:miter lim="0"/>
          </a:ln>
        </p:spPr>
        <p:txBody>
          <a:bodyPr vert="horz" wrap="square" lIns="0" tIns="0" rIns="0" bIns="0"/>
          <a:p>
            <a:pPr algn="l" rtl="0" eaLnBrk="0">
              <a:lnSpc>
                <a:spcPct val="86000"/>
              </a:lnSpc>
            </a:pPr>
            <a:endParaRPr sz="100" dirty="0">
              <a:latin typeface="Arial" panose="020B0604020202020204"/>
              <a:ea typeface="Arial" panose="020B0604020202020204"/>
              <a:cs typeface="Arial" panose="020B0604020202020204"/>
            </a:endParaRPr>
          </a:p>
          <a:p>
            <a:pPr marL="106680" algn="l" rtl="0" eaLnBrk="0">
              <a:lnSpc>
                <a:spcPct val="75000"/>
              </a:lnSpc>
            </a:pPr>
            <a:r>
              <a:rPr sz="900" kern="0" spc="-20" dirty="0">
                <a:solidFill>
                  <a:srgbClr val="FFFFFF">
                    <a:alpha val="100000"/>
                  </a:srgbClr>
                </a:solidFill>
                <a:latin typeface="Arial Narrow" panose="020B0606020202030204"/>
                <a:ea typeface="Arial Narrow" panose="020B0606020202030204"/>
                <a:cs typeface="Arial Narrow" panose="020B0606020202030204"/>
              </a:rPr>
              <a:t>LABEL</a:t>
            </a:r>
            <a:endParaRPr sz="900" dirty="0">
              <a:latin typeface="Arial Narrow" panose="020B0606020202030204"/>
              <a:ea typeface="Arial Narrow" panose="020B0606020202030204"/>
              <a:cs typeface="Arial Narrow" panose="020B0606020202030204"/>
            </a:endParaRPr>
          </a:p>
          <a:p>
            <a:pPr marL="107315" algn="l" rtl="0" eaLnBrk="0">
              <a:lnSpc>
                <a:spcPct val="75000"/>
              </a:lnSpc>
              <a:spcBef>
                <a:spcPts val="375"/>
              </a:spcBef>
            </a:pPr>
            <a:r>
              <a:rPr sz="900" kern="0" spc="-10" dirty="0">
                <a:solidFill>
                  <a:srgbClr val="231F20">
                    <a:alpha val="100000"/>
                  </a:srgbClr>
                </a:solidFill>
                <a:latin typeface="Arial" panose="020B0604020202020204"/>
                <a:ea typeface="Arial" panose="020B0604020202020204"/>
                <a:cs typeface="Arial" panose="020B0604020202020204"/>
              </a:rPr>
              <a:t>VDD</a:t>
            </a:r>
            <a:endParaRPr sz="900" dirty="0">
              <a:latin typeface="Arial" panose="020B0604020202020204"/>
              <a:ea typeface="Arial" panose="020B0604020202020204"/>
              <a:cs typeface="Arial" panose="020B0604020202020204"/>
            </a:endParaRPr>
          </a:p>
          <a:p>
            <a:pPr marL="96520" algn="l" rtl="0" eaLnBrk="0">
              <a:lnSpc>
                <a:spcPct val="76000"/>
              </a:lnSpc>
              <a:spcBef>
                <a:spcPts val="525"/>
              </a:spcBef>
            </a:pPr>
            <a:r>
              <a:rPr sz="900" kern="0" spc="-20" dirty="0">
                <a:solidFill>
                  <a:srgbClr val="231F20">
                    <a:alpha val="100000"/>
                  </a:srgbClr>
                </a:solidFill>
                <a:latin typeface="Arial" panose="020B0604020202020204"/>
                <a:ea typeface="Arial" panose="020B0604020202020204"/>
                <a:cs typeface="Arial" panose="020B0604020202020204"/>
              </a:rPr>
              <a:t>GND</a:t>
            </a:r>
            <a:endParaRPr sz="900" dirty="0">
              <a:latin typeface="Arial" panose="020B0604020202020204"/>
              <a:ea typeface="Arial" panose="020B0604020202020204"/>
              <a:cs typeface="Arial" panose="020B0604020202020204"/>
            </a:endParaRPr>
          </a:p>
          <a:p>
            <a:pPr marL="12700" algn="l" rtl="0" eaLnBrk="0">
              <a:lnSpc>
                <a:spcPct val="75000"/>
              </a:lnSpc>
              <a:spcBef>
                <a:spcPts val="545"/>
              </a:spcBef>
            </a:pPr>
            <a:r>
              <a:rPr sz="900" kern="0" spc="-30" dirty="0">
                <a:solidFill>
                  <a:srgbClr val="231F20">
                    <a:alpha val="100000"/>
                  </a:srgbClr>
                </a:solidFill>
                <a:latin typeface="Arial" panose="020B0604020202020204"/>
                <a:ea typeface="Arial" panose="020B0604020202020204"/>
                <a:cs typeface="Arial" panose="020B0604020202020204"/>
              </a:rPr>
              <a:t>PA Enable</a:t>
            </a:r>
            <a:endParaRPr sz="900" dirty="0">
              <a:latin typeface="Arial" panose="020B0604020202020204"/>
              <a:ea typeface="Arial" panose="020B0604020202020204"/>
              <a:cs typeface="Arial" panose="020B0604020202020204"/>
            </a:endParaRPr>
          </a:p>
          <a:p>
            <a:pPr marL="96520" algn="l" rtl="0" eaLnBrk="0">
              <a:lnSpc>
                <a:spcPct val="76000"/>
              </a:lnSpc>
              <a:spcBef>
                <a:spcPts val="620"/>
              </a:spcBef>
            </a:pPr>
            <a:r>
              <a:rPr sz="900" kern="0" spc="-20" dirty="0">
                <a:solidFill>
                  <a:srgbClr val="231F20">
                    <a:alpha val="100000"/>
                  </a:srgbClr>
                </a:solidFill>
                <a:latin typeface="Arial" panose="020B0604020202020204"/>
                <a:ea typeface="Arial" panose="020B0604020202020204"/>
                <a:cs typeface="Arial" panose="020B0604020202020204"/>
              </a:rPr>
              <a:t>GND</a:t>
            </a:r>
            <a:endParaRPr sz="900" dirty="0">
              <a:latin typeface="Arial" panose="020B0604020202020204"/>
              <a:ea typeface="Arial" panose="020B0604020202020204"/>
              <a:cs typeface="Arial" panose="020B0604020202020204"/>
            </a:endParaRPr>
          </a:p>
          <a:p>
            <a:pPr marL="127000" algn="l" rtl="0" eaLnBrk="0">
              <a:lnSpc>
                <a:spcPct val="75000"/>
              </a:lnSpc>
              <a:spcBef>
                <a:spcPts val="415"/>
              </a:spcBef>
            </a:pPr>
            <a:r>
              <a:rPr sz="900" kern="0" spc="-10" dirty="0">
                <a:solidFill>
                  <a:srgbClr val="231F20">
                    <a:alpha val="100000"/>
                  </a:srgbClr>
                </a:solidFill>
                <a:latin typeface="Arial" panose="020B0604020202020204"/>
                <a:ea typeface="Arial" panose="020B0604020202020204"/>
                <a:cs typeface="Arial" panose="020B0604020202020204"/>
              </a:rPr>
              <a:t>Tx+</a:t>
            </a:r>
            <a:endParaRPr sz="900" dirty="0">
              <a:latin typeface="Arial" panose="020B0604020202020204"/>
              <a:ea typeface="Arial" panose="020B0604020202020204"/>
              <a:cs typeface="Arial" panose="020B0604020202020204"/>
            </a:endParaRPr>
          </a:p>
          <a:p>
            <a:pPr marL="127000" algn="l" rtl="0" eaLnBrk="0">
              <a:lnSpc>
                <a:spcPct val="75000"/>
              </a:lnSpc>
              <a:spcBef>
                <a:spcPts val="470"/>
              </a:spcBef>
            </a:pPr>
            <a:r>
              <a:rPr sz="900" kern="0" spc="-20" dirty="0">
                <a:solidFill>
                  <a:srgbClr val="231F20">
                    <a:alpha val="100000"/>
                  </a:srgbClr>
                </a:solidFill>
                <a:latin typeface="Arial" panose="020B0604020202020204"/>
                <a:ea typeface="Arial" panose="020B0604020202020204"/>
                <a:cs typeface="Arial" panose="020B0604020202020204"/>
              </a:rPr>
              <a:t>Tx-</a:t>
            </a:r>
            <a:endParaRPr sz="900" dirty="0">
              <a:latin typeface="Arial" panose="020B0604020202020204"/>
              <a:ea typeface="Arial" panose="020B0604020202020204"/>
              <a:cs typeface="Arial" panose="020B0604020202020204"/>
            </a:endParaRPr>
          </a:p>
          <a:p>
            <a:pPr marL="133350" algn="l" rtl="0" eaLnBrk="0">
              <a:lnSpc>
                <a:spcPct val="75000"/>
              </a:lnSpc>
              <a:spcBef>
                <a:spcPts val="570"/>
              </a:spcBef>
            </a:pPr>
            <a:r>
              <a:rPr sz="900" kern="0" spc="-30" dirty="0">
                <a:solidFill>
                  <a:srgbClr val="231F20">
                    <a:alpha val="100000"/>
                  </a:srgbClr>
                </a:solidFill>
                <a:latin typeface="Arial" panose="020B0604020202020204"/>
                <a:ea typeface="Arial" panose="020B0604020202020204"/>
                <a:cs typeface="Arial" panose="020B0604020202020204"/>
              </a:rPr>
              <a:t>Rx+</a:t>
            </a:r>
            <a:endParaRPr sz="900" dirty="0">
              <a:latin typeface="Arial" panose="020B0604020202020204"/>
              <a:ea typeface="Arial" panose="020B0604020202020204"/>
              <a:cs typeface="Arial" panose="020B0604020202020204"/>
            </a:endParaRPr>
          </a:p>
          <a:p>
            <a:pPr marL="133350" algn="l" rtl="0" eaLnBrk="0">
              <a:lnSpc>
                <a:spcPct val="75000"/>
              </a:lnSpc>
              <a:spcBef>
                <a:spcPts val="525"/>
              </a:spcBef>
            </a:pPr>
            <a:r>
              <a:rPr sz="900" kern="0" spc="-30" dirty="0">
                <a:solidFill>
                  <a:srgbClr val="231F20">
                    <a:alpha val="100000"/>
                  </a:srgbClr>
                </a:solidFill>
                <a:latin typeface="Arial" panose="020B0604020202020204"/>
                <a:ea typeface="Arial" panose="020B0604020202020204"/>
                <a:cs typeface="Arial" panose="020B0604020202020204"/>
              </a:rPr>
              <a:t>Rx-</a:t>
            </a:r>
            <a:endParaRPr sz="900" dirty="0">
              <a:latin typeface="Arial" panose="020B0604020202020204"/>
              <a:ea typeface="Arial" panose="020B0604020202020204"/>
              <a:cs typeface="Arial" panose="020B0604020202020204"/>
            </a:endParaRPr>
          </a:p>
          <a:p>
            <a:pPr algn="l" rtl="0" eaLnBrk="0">
              <a:lnSpc>
                <a:spcPct val="120000"/>
              </a:lnSpc>
            </a:pPr>
            <a:endParaRPr sz="400" dirty="0">
              <a:latin typeface="Arial" panose="020B0604020202020204"/>
              <a:ea typeface="Arial" panose="020B0604020202020204"/>
              <a:cs typeface="Arial" panose="020B0604020202020204"/>
            </a:endParaRPr>
          </a:p>
          <a:p>
            <a:pPr marL="142240" algn="l" rtl="0" eaLnBrk="0">
              <a:lnSpc>
                <a:spcPct val="76000"/>
              </a:lnSpc>
              <a:spcBef>
                <a:spcPts val="0"/>
              </a:spcBef>
            </a:pPr>
            <a:r>
              <a:rPr sz="900" kern="0" spc="-30" dirty="0">
                <a:solidFill>
                  <a:srgbClr val="231F20">
                    <a:alpha val="100000"/>
                  </a:srgbClr>
                </a:solidFill>
                <a:latin typeface="Arial" panose="020B0604020202020204"/>
                <a:ea typeface="Arial" panose="020B0604020202020204"/>
                <a:cs typeface="Arial" panose="020B0604020202020204"/>
              </a:rPr>
              <a:t>NC</a:t>
            </a:r>
            <a:endParaRPr sz="900" dirty="0">
              <a:latin typeface="Arial" panose="020B0604020202020204"/>
              <a:ea typeface="Arial" panose="020B0604020202020204"/>
              <a:cs typeface="Arial" panose="020B0604020202020204"/>
            </a:endParaRPr>
          </a:p>
        </p:txBody>
      </p:sp>
      <p:sp>
        <p:nvSpPr>
          <p:cNvPr id="94" name="textbox 94"/>
          <p:cNvSpPr/>
          <p:nvPr/>
        </p:nvSpPr>
        <p:spPr>
          <a:xfrm>
            <a:off x="954303" y="3475850"/>
            <a:ext cx="715644" cy="1136650"/>
          </a:xfrm>
          <a:prstGeom prst="rect">
            <a:avLst/>
          </a:prstGeom>
          <a:noFill/>
          <a:ln w="0" cap="flat">
            <a:noFill/>
            <a:prstDash val="solid"/>
            <a:miter lim="0"/>
          </a:ln>
        </p:spPr>
        <p:txBody>
          <a:bodyPr vert="horz" wrap="square" lIns="0" tIns="0" rIns="0" bIns="0"/>
          <a:p>
            <a:pPr algn="l" rtl="0" eaLnBrk="0">
              <a:lnSpc>
                <a:spcPct val="86000"/>
              </a:lnSpc>
            </a:pPr>
            <a:endParaRPr sz="100" dirty="0">
              <a:latin typeface="Arial" panose="020B0604020202020204"/>
              <a:ea typeface="Arial" panose="020B0604020202020204"/>
              <a:cs typeface="Arial" panose="020B0604020202020204"/>
            </a:endParaRPr>
          </a:p>
          <a:p>
            <a:pPr marL="81915" algn="l" rtl="0" eaLnBrk="0">
              <a:lnSpc>
                <a:spcPct val="75000"/>
              </a:lnSpc>
            </a:pPr>
            <a:r>
              <a:rPr sz="900" kern="0" spc="-10" dirty="0">
                <a:solidFill>
                  <a:srgbClr val="231F20">
                    <a:alpha val="100000"/>
                  </a:srgbClr>
                </a:solidFill>
                <a:latin typeface="Arial" panose="020B0604020202020204"/>
                <a:ea typeface="Arial" panose="020B0604020202020204"/>
                <a:cs typeface="Arial" panose="020B0604020202020204"/>
              </a:rPr>
              <a:t>AMPLIFIER</a:t>
            </a:r>
            <a:endParaRPr sz="900" dirty="0">
              <a:latin typeface="Arial" panose="020B0604020202020204"/>
              <a:ea typeface="Arial" panose="020B0604020202020204"/>
              <a:cs typeface="Arial" panose="020B0604020202020204"/>
            </a:endParaRPr>
          </a:p>
          <a:p>
            <a:pPr marL="38100" algn="l" rtl="0" eaLnBrk="0">
              <a:lnSpc>
                <a:spcPct val="76000"/>
              </a:lnSpc>
              <a:spcBef>
                <a:spcPts val="490"/>
              </a:spcBef>
            </a:pPr>
            <a:r>
              <a:rPr sz="800" kern="0" spc="-10" dirty="0">
                <a:solidFill>
                  <a:srgbClr val="231F20">
                    <a:alpha val="100000"/>
                  </a:srgbClr>
                </a:solidFill>
                <a:latin typeface="Arial" panose="020B0604020202020204"/>
                <a:ea typeface="Arial" panose="020B0604020202020204"/>
                <a:cs typeface="Arial" panose="020B0604020202020204"/>
              </a:rPr>
              <a:t>TRIAD CABLE</a:t>
            </a:r>
            <a:endParaRPr sz="800" dirty="0">
              <a:latin typeface="Arial" panose="020B0604020202020204"/>
              <a:ea typeface="Arial" panose="020B0604020202020204"/>
              <a:cs typeface="Arial" panose="020B0604020202020204"/>
            </a:endParaRPr>
          </a:p>
          <a:p>
            <a:pPr marL="12700" algn="l" rtl="0" eaLnBrk="0">
              <a:lnSpc>
                <a:spcPct val="75000"/>
              </a:lnSpc>
              <a:spcBef>
                <a:spcPts val="585"/>
              </a:spcBef>
            </a:pPr>
            <a:r>
              <a:rPr sz="900" kern="0" spc="-20" dirty="0">
                <a:solidFill>
                  <a:srgbClr val="FFFFFF">
                    <a:alpha val="100000"/>
                  </a:srgbClr>
                </a:solidFill>
                <a:latin typeface="Arial Narrow" panose="020B0606020202030204"/>
                <a:ea typeface="Arial Narrow" panose="020B0606020202030204"/>
                <a:cs typeface="Arial Narrow" panose="020B0606020202030204"/>
              </a:rPr>
              <a:t>PIN</a:t>
            </a:r>
            <a:r>
              <a:rPr sz="900" kern="0" spc="50" dirty="0">
                <a:solidFill>
                  <a:srgbClr val="FFFFFF">
                    <a:alpha val="100000"/>
                  </a:srgbClr>
                </a:solidFill>
                <a:latin typeface="Arial Narrow" panose="020B0606020202030204"/>
                <a:ea typeface="Arial Narrow" panose="020B0606020202030204"/>
                <a:cs typeface="Arial Narrow" panose="020B0606020202030204"/>
              </a:rPr>
              <a:t>  </a:t>
            </a:r>
            <a:r>
              <a:rPr sz="900" kern="0" spc="-20" dirty="0">
                <a:solidFill>
                  <a:srgbClr val="FFFFFF">
                    <a:alpha val="100000"/>
                  </a:srgbClr>
                </a:solidFill>
                <a:latin typeface="Arial Narrow" panose="020B0606020202030204"/>
                <a:ea typeface="Arial Narrow" panose="020B0606020202030204"/>
                <a:cs typeface="Arial Narrow" panose="020B0606020202030204"/>
              </a:rPr>
              <a:t>NUMBER</a:t>
            </a:r>
            <a:endParaRPr sz="900" dirty="0">
              <a:latin typeface="Arial Narrow" panose="020B0606020202030204"/>
              <a:ea typeface="Arial Narrow" panose="020B0606020202030204"/>
              <a:cs typeface="Arial Narrow" panose="020B0606020202030204"/>
            </a:endParaRPr>
          </a:p>
          <a:p>
            <a:pPr marL="281940" algn="l" rtl="0" eaLnBrk="0">
              <a:lnSpc>
                <a:spcPts val="1230"/>
              </a:lnSpc>
              <a:spcBef>
                <a:spcPts val="70"/>
              </a:spcBef>
            </a:pPr>
            <a:r>
              <a:rPr sz="900" kern="0" spc="-40" dirty="0">
                <a:solidFill>
                  <a:srgbClr val="231F20">
                    <a:alpha val="100000"/>
                  </a:srgbClr>
                </a:solidFill>
                <a:latin typeface="Arial" panose="020B0604020202020204"/>
                <a:ea typeface="Arial" panose="020B0604020202020204"/>
                <a:cs typeface="Arial" panose="020B0604020202020204"/>
              </a:rPr>
              <a:t>1-3</a:t>
            </a:r>
            <a:endParaRPr sz="900" dirty="0">
              <a:latin typeface="Arial" panose="020B0604020202020204"/>
              <a:ea typeface="Arial" panose="020B0604020202020204"/>
              <a:cs typeface="Arial" panose="020B0604020202020204"/>
            </a:endParaRPr>
          </a:p>
          <a:p>
            <a:pPr marL="262255" algn="l" rtl="0" eaLnBrk="0">
              <a:lnSpc>
                <a:spcPts val="1230"/>
              </a:lnSpc>
              <a:spcBef>
                <a:spcPts val="125"/>
              </a:spcBef>
            </a:pPr>
            <a:r>
              <a:rPr sz="900" kern="0" spc="-10" dirty="0">
                <a:solidFill>
                  <a:srgbClr val="231F20">
                    <a:alpha val="100000"/>
                  </a:srgbClr>
                </a:solidFill>
                <a:latin typeface="Arial" panose="020B0604020202020204"/>
                <a:ea typeface="Arial" panose="020B0604020202020204"/>
                <a:cs typeface="Arial" panose="020B0604020202020204"/>
              </a:rPr>
              <a:t>4-6</a:t>
            </a:r>
            <a:endParaRPr sz="900" dirty="0">
              <a:latin typeface="Arial" panose="020B0604020202020204"/>
              <a:ea typeface="Arial" panose="020B0604020202020204"/>
              <a:cs typeface="Arial" panose="020B0604020202020204"/>
            </a:endParaRPr>
          </a:p>
          <a:p>
            <a:pPr marL="336550" algn="l" rtl="0" eaLnBrk="0">
              <a:lnSpc>
                <a:spcPct val="75000"/>
              </a:lnSpc>
              <a:spcBef>
                <a:spcPts val="425"/>
              </a:spcBef>
            </a:pPr>
            <a:r>
              <a:rPr sz="900" kern="0" spc="-10" dirty="0">
                <a:solidFill>
                  <a:srgbClr val="231F20">
                    <a:alpha val="100000"/>
                  </a:srgbClr>
                </a:solidFill>
                <a:latin typeface="Arial" panose="020B0604020202020204"/>
                <a:ea typeface="Arial" panose="020B0604020202020204"/>
                <a:cs typeface="Arial" panose="020B0604020202020204"/>
              </a:rPr>
              <a:t>7</a:t>
            </a:r>
            <a:endParaRPr sz="900" dirty="0">
              <a:latin typeface="Arial" panose="020B0604020202020204"/>
              <a:ea typeface="Arial" panose="020B0604020202020204"/>
              <a:cs typeface="Arial" panose="020B0604020202020204"/>
            </a:endParaRPr>
          </a:p>
          <a:p>
            <a:pPr marL="340995" algn="l" rtl="0" eaLnBrk="0">
              <a:lnSpc>
                <a:spcPts val="1230"/>
              </a:lnSpc>
              <a:spcBef>
                <a:spcPts val="210"/>
              </a:spcBef>
            </a:pPr>
            <a:r>
              <a:rPr sz="900" kern="0" spc="-10" dirty="0">
                <a:solidFill>
                  <a:srgbClr val="231F20">
                    <a:alpha val="100000"/>
                  </a:srgbClr>
                </a:solidFill>
                <a:latin typeface="Arial" panose="020B0604020202020204"/>
                <a:ea typeface="Arial" panose="020B0604020202020204"/>
                <a:cs typeface="Arial" panose="020B0604020202020204"/>
              </a:rPr>
              <a:t>8</a:t>
            </a:r>
            <a:endParaRPr sz="900" dirty="0">
              <a:latin typeface="Arial" panose="020B0604020202020204"/>
              <a:ea typeface="Arial" panose="020B0604020202020204"/>
              <a:cs typeface="Arial" panose="020B0604020202020204"/>
            </a:endParaRPr>
          </a:p>
        </p:txBody>
      </p:sp>
      <p:sp>
        <p:nvSpPr>
          <p:cNvPr id="96" name="textbox 96"/>
          <p:cNvSpPr/>
          <p:nvPr/>
        </p:nvSpPr>
        <p:spPr>
          <a:xfrm>
            <a:off x="607084" y="542675"/>
            <a:ext cx="2787014" cy="233679"/>
          </a:xfrm>
          <a:prstGeom prst="rect">
            <a:avLst/>
          </a:prstGeom>
          <a:noFill/>
          <a:ln w="0" cap="flat">
            <a:noFill/>
            <a:prstDash val="solid"/>
            <a:miter lim="0"/>
          </a:ln>
        </p:spPr>
        <p:txBody>
          <a:bodyPr vert="horz" wrap="square" lIns="0" tIns="0" rIns="0" bIns="0"/>
          <a:p>
            <a:pPr algn="l" rtl="0" eaLnBrk="0">
              <a:lnSpc>
                <a:spcPct val="83000"/>
              </a:lnSpc>
            </a:pPr>
            <a:endParaRPr sz="100" dirty="0">
              <a:latin typeface="Arial" panose="020B0604020202020204"/>
              <a:ea typeface="Arial" panose="020B0604020202020204"/>
              <a:cs typeface="Arial" panose="020B0604020202020204"/>
            </a:endParaRPr>
          </a:p>
          <a:p>
            <a:pPr marL="12700" algn="l" rtl="0" eaLnBrk="0">
              <a:lnSpc>
                <a:spcPts val="1640"/>
              </a:lnSpc>
            </a:pPr>
            <a:r>
              <a:rPr sz="1200" kern="0" spc="-10" dirty="0">
                <a:solidFill>
                  <a:srgbClr val="202A4D">
                    <a:alpha val="100000"/>
                  </a:srgbClr>
                </a:solidFill>
                <a:latin typeface="Arial" panose="020B0604020202020204"/>
                <a:ea typeface="Arial" panose="020B0604020202020204"/>
                <a:cs typeface="Arial" panose="020B0604020202020204"/>
              </a:rPr>
              <a:t>1.3</a:t>
            </a:r>
            <a:r>
              <a:rPr sz="1200" kern="0" spc="80" dirty="0">
                <a:solidFill>
                  <a:srgbClr val="202A4D">
                    <a:alpha val="100000"/>
                  </a:srgbClr>
                </a:solidFill>
                <a:latin typeface="Arial" panose="020B0604020202020204"/>
                <a:ea typeface="Arial" panose="020B0604020202020204"/>
                <a:cs typeface="Arial" panose="020B0604020202020204"/>
              </a:rPr>
              <a:t> </a:t>
            </a:r>
            <a:r>
              <a:rPr sz="1200" kern="0" spc="-10" dirty="0">
                <a:solidFill>
                  <a:srgbClr val="202A4D">
                    <a:alpha val="100000"/>
                  </a:srgbClr>
                </a:solidFill>
                <a:latin typeface="Arial" panose="020B0604020202020204"/>
                <a:ea typeface="Arial" panose="020B0604020202020204"/>
                <a:cs typeface="Arial" panose="020B0604020202020204"/>
              </a:rPr>
              <a:t>ENVIRON</a:t>
            </a:r>
            <a:r>
              <a:rPr sz="1200" kern="0" spc="-20" dirty="0">
                <a:solidFill>
                  <a:srgbClr val="202A4D">
                    <a:alpha val="100000"/>
                  </a:srgbClr>
                </a:solidFill>
                <a:latin typeface="Arial" panose="020B0604020202020204"/>
                <a:ea typeface="Arial" panose="020B0604020202020204"/>
                <a:cs typeface="Arial" panose="020B0604020202020204"/>
              </a:rPr>
              <a:t>MENTAL /</a:t>
            </a:r>
            <a:r>
              <a:rPr sz="1200" kern="0" spc="90" dirty="0">
                <a:solidFill>
                  <a:srgbClr val="202A4D">
                    <a:alpha val="100000"/>
                  </a:srgbClr>
                </a:solidFill>
                <a:latin typeface="Arial" panose="020B0604020202020204"/>
                <a:ea typeface="Arial" panose="020B0604020202020204"/>
                <a:cs typeface="Arial" panose="020B0604020202020204"/>
              </a:rPr>
              <a:t> </a:t>
            </a:r>
            <a:r>
              <a:rPr sz="1200" kern="0" spc="-20" dirty="0">
                <a:solidFill>
                  <a:srgbClr val="202A4D">
                    <a:alpha val="100000"/>
                  </a:srgbClr>
                </a:solidFill>
                <a:latin typeface="Arial" panose="020B0604020202020204"/>
                <a:ea typeface="Arial" panose="020B0604020202020204"/>
                <a:cs typeface="Arial" panose="020B0604020202020204"/>
              </a:rPr>
              <a:t>PROTECTIONS</a:t>
            </a:r>
            <a:endParaRPr sz="1200" dirty="0">
              <a:latin typeface="Arial" panose="020B0604020202020204"/>
              <a:ea typeface="Arial" panose="020B0604020202020204"/>
              <a:cs typeface="Arial" panose="020B0604020202020204"/>
            </a:endParaRPr>
          </a:p>
        </p:txBody>
      </p:sp>
      <p:sp>
        <p:nvSpPr>
          <p:cNvPr id="98" name="textbox 98"/>
          <p:cNvSpPr/>
          <p:nvPr/>
        </p:nvSpPr>
        <p:spPr>
          <a:xfrm>
            <a:off x="6453178" y="846175"/>
            <a:ext cx="283209" cy="2244725"/>
          </a:xfrm>
          <a:prstGeom prst="rect">
            <a:avLst/>
          </a:prstGeom>
          <a:noFill/>
          <a:ln w="0" cap="flat">
            <a:noFill/>
            <a:prstDash val="solid"/>
            <a:miter lim="0"/>
          </a:ln>
        </p:spPr>
        <p:txBody>
          <a:bodyPr vert="horz" wrap="square" lIns="0" tIns="0" rIns="0" bIns="0"/>
          <a:p>
            <a:pPr algn="l" rtl="0" eaLnBrk="0">
              <a:lnSpc>
                <a:spcPct val="80000"/>
              </a:lnSpc>
            </a:pPr>
            <a:endParaRPr sz="100" dirty="0">
              <a:latin typeface="Arial" panose="020B0604020202020204"/>
              <a:ea typeface="Arial" panose="020B0604020202020204"/>
              <a:cs typeface="Arial" panose="020B0604020202020204"/>
            </a:endParaRPr>
          </a:p>
          <a:p>
            <a:pPr marL="12700" algn="l" rtl="0" eaLnBrk="0">
              <a:lnSpc>
                <a:spcPct val="76000"/>
              </a:lnSpc>
            </a:pPr>
            <a:r>
              <a:rPr sz="700" kern="0" spc="90" dirty="0">
                <a:solidFill>
                  <a:srgbClr val="FFFFFF">
                    <a:alpha val="100000"/>
                  </a:srgbClr>
                </a:solidFill>
                <a:latin typeface="Arial" panose="020B0604020202020204"/>
                <a:ea typeface="Arial" panose="020B0604020202020204"/>
                <a:cs typeface="Arial" panose="020B0604020202020204"/>
              </a:rPr>
              <a:t>UNIT</a:t>
            </a:r>
            <a:endParaRPr sz="700" dirty="0">
              <a:latin typeface="Arial" panose="020B0604020202020204"/>
              <a:ea typeface="Arial" panose="020B0604020202020204"/>
              <a:cs typeface="Arial" panose="020B0604020202020204"/>
            </a:endParaRPr>
          </a:p>
          <a:p>
            <a:pPr marL="59055" algn="l" rtl="0" eaLnBrk="0">
              <a:lnSpc>
                <a:spcPct val="77000"/>
              </a:lnSpc>
              <a:spcBef>
                <a:spcPts val="445"/>
              </a:spcBef>
            </a:pPr>
            <a:r>
              <a:rPr sz="700" kern="0" spc="70" dirty="0">
                <a:solidFill>
                  <a:srgbClr val="231F20">
                    <a:alpha val="100000"/>
                  </a:srgbClr>
                </a:solidFill>
                <a:latin typeface="Arial" panose="020B0604020202020204"/>
                <a:ea typeface="Arial" panose="020B0604020202020204"/>
                <a:cs typeface="Arial" panose="020B0604020202020204"/>
              </a:rPr>
              <a:t>°C</a:t>
            </a:r>
            <a:endParaRPr sz="700" dirty="0">
              <a:latin typeface="Arial" panose="020B0604020202020204"/>
              <a:ea typeface="Arial" panose="020B0604020202020204"/>
              <a:cs typeface="Arial" panose="020B0604020202020204"/>
            </a:endParaRPr>
          </a:p>
          <a:p>
            <a:pPr marL="66040" algn="l" rtl="0" eaLnBrk="0">
              <a:lnSpc>
                <a:spcPts val="1070"/>
              </a:lnSpc>
              <a:spcBef>
                <a:spcPts val="385"/>
              </a:spcBef>
            </a:pPr>
            <a:r>
              <a:rPr sz="700" kern="0" spc="110" dirty="0">
                <a:solidFill>
                  <a:srgbClr val="231F20">
                    <a:alpha val="100000"/>
                  </a:srgbClr>
                </a:solidFill>
                <a:latin typeface="Arial" panose="020B0604020202020204"/>
                <a:ea typeface="Arial" panose="020B0604020202020204"/>
                <a:cs typeface="Arial" panose="020B0604020202020204"/>
              </a:rPr>
              <a:t>%</a:t>
            </a:r>
            <a:endParaRPr sz="700" dirty="0">
              <a:latin typeface="Arial" panose="020B0604020202020204"/>
              <a:ea typeface="Arial" panose="020B0604020202020204"/>
              <a:cs typeface="Arial" panose="020B0604020202020204"/>
            </a:endParaRPr>
          </a:p>
          <a:p>
            <a:pPr marL="66040" algn="l" rtl="0" eaLnBrk="0">
              <a:lnSpc>
                <a:spcPct val="77000"/>
              </a:lnSpc>
              <a:spcBef>
                <a:spcPts val="575"/>
              </a:spcBef>
            </a:pPr>
            <a:r>
              <a:rPr sz="700" kern="0" spc="70" dirty="0">
                <a:solidFill>
                  <a:srgbClr val="231F20">
                    <a:alpha val="100000"/>
                  </a:srgbClr>
                </a:solidFill>
                <a:latin typeface="Arial" panose="020B0604020202020204"/>
                <a:ea typeface="Arial" panose="020B0604020202020204"/>
                <a:cs typeface="Arial" panose="020B0604020202020204"/>
              </a:rPr>
              <a:t>°C</a:t>
            </a:r>
            <a:endParaRPr sz="700" dirty="0">
              <a:latin typeface="Arial" panose="020B0604020202020204"/>
              <a:ea typeface="Arial" panose="020B0604020202020204"/>
              <a:cs typeface="Arial" panose="020B0604020202020204"/>
            </a:endParaRPr>
          </a:p>
          <a:p>
            <a:pPr algn="l" rtl="0" eaLnBrk="0">
              <a:lnSpc>
                <a:spcPct val="106000"/>
              </a:lnSpc>
            </a:pPr>
            <a:endParaRPr sz="1000" dirty="0">
              <a:latin typeface="Arial" panose="020B0604020202020204"/>
              <a:ea typeface="Arial" panose="020B0604020202020204"/>
              <a:cs typeface="Arial" panose="020B0604020202020204"/>
            </a:endParaRPr>
          </a:p>
          <a:p>
            <a:pPr algn="l" rtl="0" eaLnBrk="0">
              <a:lnSpc>
                <a:spcPct val="106000"/>
              </a:lnSpc>
            </a:pPr>
            <a:endParaRPr sz="1000" dirty="0">
              <a:latin typeface="Arial" panose="020B0604020202020204"/>
              <a:ea typeface="Arial" panose="020B0604020202020204"/>
              <a:cs typeface="Arial" panose="020B0604020202020204"/>
            </a:endParaRPr>
          </a:p>
          <a:p>
            <a:pPr algn="l" rtl="0" eaLnBrk="0">
              <a:lnSpc>
                <a:spcPct val="107000"/>
              </a:lnSpc>
            </a:pPr>
            <a:endParaRPr sz="1000" dirty="0">
              <a:latin typeface="Arial" panose="020B0604020202020204"/>
              <a:ea typeface="Arial" panose="020B0604020202020204"/>
              <a:cs typeface="Arial" panose="020B0604020202020204"/>
            </a:endParaRPr>
          </a:p>
          <a:p>
            <a:pPr algn="l" rtl="0" eaLnBrk="0">
              <a:lnSpc>
                <a:spcPct val="107000"/>
              </a:lnSpc>
            </a:pPr>
            <a:endParaRPr sz="1000" dirty="0">
              <a:latin typeface="Arial" panose="020B0604020202020204"/>
              <a:ea typeface="Arial" panose="020B0604020202020204"/>
              <a:cs typeface="Arial" panose="020B0604020202020204"/>
            </a:endParaRPr>
          </a:p>
          <a:p>
            <a:pPr algn="l" rtl="0" eaLnBrk="0">
              <a:lnSpc>
                <a:spcPct val="107000"/>
              </a:lnSpc>
            </a:pPr>
            <a:endParaRPr sz="1000" dirty="0">
              <a:latin typeface="Arial" panose="020B0604020202020204"/>
              <a:ea typeface="Arial" panose="020B0604020202020204"/>
              <a:cs typeface="Arial" panose="020B0604020202020204"/>
            </a:endParaRPr>
          </a:p>
          <a:p>
            <a:pPr marL="120650" algn="l" rtl="0" eaLnBrk="0">
              <a:lnSpc>
                <a:spcPts val="290"/>
              </a:lnSpc>
              <a:spcBef>
                <a:spcPts val="215"/>
              </a:spcBef>
            </a:pPr>
            <a:r>
              <a:rPr sz="700" kern="0" spc="40" dirty="0">
                <a:solidFill>
                  <a:srgbClr val="231F20">
                    <a:alpha val="100000"/>
                  </a:srgbClr>
                </a:solidFill>
                <a:latin typeface="Arial" panose="020B0604020202020204"/>
                <a:ea typeface="Arial" panose="020B0604020202020204"/>
                <a:cs typeface="Arial" panose="020B0604020202020204"/>
              </a:rPr>
              <a:t>--</a:t>
            </a:r>
            <a:endParaRPr sz="700" dirty="0">
              <a:latin typeface="Arial" panose="020B0604020202020204"/>
              <a:ea typeface="Arial" panose="020B0604020202020204"/>
              <a:cs typeface="Arial" panose="020B0604020202020204"/>
            </a:endParaRPr>
          </a:p>
          <a:p>
            <a:pPr algn="l" rtl="0" eaLnBrk="0">
              <a:lnSpc>
                <a:spcPct val="149000"/>
              </a:lnSpc>
            </a:pPr>
            <a:endParaRPr sz="1000" dirty="0">
              <a:latin typeface="Arial" panose="020B0604020202020204"/>
              <a:ea typeface="Arial" panose="020B0604020202020204"/>
              <a:cs typeface="Arial" panose="020B0604020202020204"/>
            </a:endParaRPr>
          </a:p>
          <a:p>
            <a:pPr algn="l" rtl="0" eaLnBrk="0">
              <a:lnSpc>
                <a:spcPct val="149000"/>
              </a:lnSpc>
            </a:pPr>
            <a:endParaRPr sz="1000" dirty="0">
              <a:latin typeface="Arial" panose="020B0604020202020204"/>
              <a:ea typeface="Arial" panose="020B0604020202020204"/>
              <a:cs typeface="Arial" panose="020B0604020202020204"/>
            </a:endParaRPr>
          </a:p>
          <a:p>
            <a:pPr marL="120650" algn="l" rtl="0" eaLnBrk="0">
              <a:lnSpc>
                <a:spcPts val="290"/>
              </a:lnSpc>
              <a:spcBef>
                <a:spcPts val="215"/>
              </a:spcBef>
            </a:pPr>
            <a:r>
              <a:rPr sz="700" kern="0" spc="40" dirty="0">
                <a:solidFill>
                  <a:srgbClr val="231F20">
                    <a:alpha val="100000"/>
                  </a:srgbClr>
                </a:solidFill>
                <a:latin typeface="Arial" panose="020B0604020202020204"/>
                <a:ea typeface="Arial" panose="020B0604020202020204"/>
                <a:cs typeface="Arial" panose="020B0604020202020204"/>
              </a:rPr>
              <a:t>--</a:t>
            </a:r>
            <a:endParaRPr sz="700" dirty="0">
              <a:latin typeface="Arial" panose="020B0604020202020204"/>
              <a:ea typeface="Arial" panose="020B0604020202020204"/>
              <a:cs typeface="Arial" panose="020B0604020202020204"/>
            </a:endParaRPr>
          </a:p>
          <a:p>
            <a:pPr algn="l" rtl="0" eaLnBrk="0">
              <a:lnSpc>
                <a:spcPct val="131000"/>
              </a:lnSpc>
            </a:pPr>
            <a:endParaRPr sz="1000" dirty="0">
              <a:latin typeface="Arial" panose="020B0604020202020204"/>
              <a:ea typeface="Arial" panose="020B0604020202020204"/>
              <a:cs typeface="Arial" panose="020B0604020202020204"/>
            </a:endParaRPr>
          </a:p>
          <a:p>
            <a:pPr algn="l" rtl="0" eaLnBrk="0">
              <a:lnSpc>
                <a:spcPct val="179000"/>
              </a:lnSpc>
            </a:pPr>
            <a:endParaRPr sz="100" dirty="0">
              <a:latin typeface="Arial" panose="020B0604020202020204"/>
              <a:ea typeface="Arial" panose="020B0604020202020204"/>
              <a:cs typeface="Arial" panose="020B0604020202020204"/>
            </a:endParaRPr>
          </a:p>
          <a:p>
            <a:pPr marL="120650" algn="l" rtl="0" eaLnBrk="0">
              <a:lnSpc>
                <a:spcPts val="290"/>
              </a:lnSpc>
            </a:pPr>
            <a:r>
              <a:rPr sz="700" kern="0" spc="40" dirty="0">
                <a:solidFill>
                  <a:srgbClr val="231F20">
                    <a:alpha val="100000"/>
                  </a:srgbClr>
                </a:solidFill>
                <a:latin typeface="Arial" panose="020B0604020202020204"/>
                <a:ea typeface="Arial" panose="020B0604020202020204"/>
                <a:cs typeface="Arial" panose="020B0604020202020204"/>
              </a:rPr>
              <a:t>--</a:t>
            </a:r>
            <a:endParaRPr sz="700" dirty="0">
              <a:latin typeface="Arial" panose="020B0604020202020204"/>
              <a:ea typeface="Arial" panose="020B0604020202020204"/>
              <a:cs typeface="Arial" panose="020B0604020202020204"/>
            </a:endParaRPr>
          </a:p>
        </p:txBody>
      </p:sp>
      <p:sp>
        <p:nvSpPr>
          <p:cNvPr id="100" name="textbox 100"/>
          <p:cNvSpPr/>
          <p:nvPr/>
        </p:nvSpPr>
        <p:spPr>
          <a:xfrm>
            <a:off x="518695" y="5591924"/>
            <a:ext cx="3076575" cy="207645"/>
          </a:xfrm>
          <a:prstGeom prst="rect">
            <a:avLst/>
          </a:prstGeom>
          <a:noFill/>
          <a:ln w="0" cap="flat">
            <a:noFill/>
            <a:prstDash val="solid"/>
            <a:miter lim="0"/>
          </a:ln>
        </p:spPr>
        <p:txBody>
          <a:bodyPr vert="horz" wrap="square" lIns="0" tIns="0" rIns="0" bIns="0"/>
          <a:p>
            <a:pPr algn="l" rtl="0" eaLnBrk="0">
              <a:lnSpc>
                <a:spcPct val="87000"/>
              </a:lnSpc>
            </a:pPr>
            <a:endParaRPr sz="100" dirty="0">
              <a:latin typeface="Arial" panose="020B0604020202020204"/>
              <a:ea typeface="Arial" panose="020B0604020202020204"/>
              <a:cs typeface="Arial" panose="020B0604020202020204"/>
            </a:endParaRPr>
          </a:p>
          <a:p>
            <a:pPr marL="12700" algn="l" rtl="0" eaLnBrk="0">
              <a:lnSpc>
                <a:spcPct val="85000"/>
              </a:lnSpc>
            </a:pPr>
            <a:r>
              <a:rPr sz="1400" b="1" kern="0" spc="0" dirty="0">
                <a:solidFill>
                  <a:srgbClr val="231F20">
                    <a:alpha val="100000"/>
                  </a:srgbClr>
                </a:solidFill>
                <a:latin typeface="Arial" panose="020B0604020202020204"/>
                <a:ea typeface="Arial" panose="020B0604020202020204"/>
                <a:cs typeface="Arial" panose="020B0604020202020204"/>
              </a:rPr>
              <a:t>2. Outline</a:t>
            </a:r>
            <a:r>
              <a:rPr sz="1400" b="1" kern="0" spc="100" dirty="0">
                <a:solidFill>
                  <a:srgbClr val="231F20">
                    <a:alpha val="100000"/>
                  </a:srgbClr>
                </a:solidFill>
                <a:latin typeface="Arial" panose="020B0604020202020204"/>
                <a:ea typeface="Arial" panose="020B0604020202020204"/>
                <a:cs typeface="Arial" panose="020B0604020202020204"/>
              </a:rPr>
              <a:t> </a:t>
            </a:r>
            <a:r>
              <a:rPr sz="1400" b="1" kern="0" spc="0" dirty="0">
                <a:solidFill>
                  <a:srgbClr val="231F20">
                    <a:alpha val="100000"/>
                  </a:srgbClr>
                </a:solidFill>
                <a:latin typeface="Arial" panose="020B0604020202020204"/>
                <a:ea typeface="Arial" panose="020B0604020202020204"/>
                <a:cs typeface="Arial" panose="020B0604020202020204"/>
              </a:rPr>
              <a:t>Dimension</a:t>
            </a:r>
            <a:r>
              <a:rPr sz="1400" b="1" kern="0" spc="100" dirty="0">
                <a:solidFill>
                  <a:srgbClr val="231F20">
                    <a:alpha val="100000"/>
                  </a:srgbClr>
                </a:solidFill>
                <a:latin typeface="Arial" panose="020B0604020202020204"/>
                <a:ea typeface="Arial" panose="020B0604020202020204"/>
                <a:cs typeface="Arial" panose="020B0604020202020204"/>
              </a:rPr>
              <a:t> </a:t>
            </a:r>
            <a:r>
              <a:rPr sz="1400" b="1" kern="0" spc="0" dirty="0">
                <a:solidFill>
                  <a:srgbClr val="231F20">
                    <a:alpha val="100000"/>
                  </a:srgbClr>
                </a:solidFill>
                <a:latin typeface="Arial" panose="020B0604020202020204"/>
                <a:ea typeface="Arial" panose="020B0604020202020204"/>
                <a:cs typeface="Arial" panose="020B0604020202020204"/>
              </a:rPr>
              <a:t>Drawing</a:t>
            </a:r>
            <a:r>
              <a:rPr sz="1400" b="1" kern="0" spc="-160" dirty="0">
                <a:solidFill>
                  <a:srgbClr val="231F20">
                    <a:alpha val="100000"/>
                  </a:srgbClr>
                </a:solidFill>
                <a:latin typeface="Arial" panose="020B0604020202020204"/>
                <a:ea typeface="Arial" panose="020B0604020202020204"/>
                <a:cs typeface="Arial" panose="020B0604020202020204"/>
              </a:rPr>
              <a:t> </a:t>
            </a:r>
            <a:r>
              <a:rPr sz="900" kern="0" spc="-10" dirty="0">
                <a:solidFill>
                  <a:srgbClr val="231F20">
                    <a:alpha val="100000"/>
                  </a:srgbClr>
                </a:solidFill>
                <a:latin typeface="Arial" panose="020B0604020202020204"/>
                <a:ea typeface="Arial" panose="020B0604020202020204"/>
                <a:cs typeface="Arial" panose="020B0604020202020204"/>
              </a:rPr>
              <a:t>(unit:mm)</a:t>
            </a:r>
            <a:endParaRPr sz="900" dirty="0">
              <a:latin typeface="Arial" panose="020B0604020202020204"/>
              <a:ea typeface="Arial" panose="020B0604020202020204"/>
              <a:cs typeface="Arial" panose="020B0604020202020204"/>
            </a:endParaRPr>
          </a:p>
        </p:txBody>
      </p:sp>
      <p:sp>
        <p:nvSpPr>
          <p:cNvPr id="106" name="textbox 106"/>
          <p:cNvSpPr/>
          <p:nvPr/>
        </p:nvSpPr>
        <p:spPr>
          <a:xfrm>
            <a:off x="598352" y="3185069"/>
            <a:ext cx="2067560" cy="233679"/>
          </a:xfrm>
          <a:prstGeom prst="rect">
            <a:avLst/>
          </a:prstGeom>
          <a:noFill/>
          <a:ln w="0" cap="flat">
            <a:noFill/>
            <a:prstDash val="solid"/>
            <a:miter lim="0"/>
          </a:ln>
        </p:spPr>
        <p:txBody>
          <a:bodyPr vert="horz" wrap="square" lIns="0" tIns="0" rIns="0" bIns="0"/>
          <a:p>
            <a:pPr algn="l" rtl="0" eaLnBrk="0">
              <a:lnSpc>
                <a:spcPct val="83000"/>
              </a:lnSpc>
            </a:pPr>
            <a:endParaRPr sz="100" dirty="0">
              <a:latin typeface="Arial" panose="020B0604020202020204"/>
              <a:ea typeface="Arial" panose="020B0604020202020204"/>
              <a:cs typeface="Arial" panose="020B0604020202020204"/>
            </a:endParaRPr>
          </a:p>
          <a:p>
            <a:pPr marL="12700" algn="l" rtl="0" eaLnBrk="0">
              <a:lnSpc>
                <a:spcPts val="1640"/>
              </a:lnSpc>
            </a:pPr>
            <a:r>
              <a:rPr sz="1200" kern="0" spc="-10" dirty="0">
                <a:solidFill>
                  <a:srgbClr val="202A4D">
                    <a:alpha val="100000"/>
                  </a:srgbClr>
                </a:solidFill>
                <a:latin typeface="Arial" panose="020B0604020202020204"/>
                <a:ea typeface="Arial" panose="020B0604020202020204"/>
                <a:cs typeface="Arial" panose="020B0604020202020204"/>
              </a:rPr>
              <a:t>1.5</a:t>
            </a:r>
            <a:r>
              <a:rPr sz="1200" kern="0" spc="80" dirty="0">
                <a:solidFill>
                  <a:srgbClr val="202A4D">
                    <a:alpha val="100000"/>
                  </a:srgbClr>
                </a:solidFill>
                <a:latin typeface="Arial" panose="020B0604020202020204"/>
                <a:ea typeface="Arial" panose="020B0604020202020204"/>
                <a:cs typeface="Arial" panose="020B0604020202020204"/>
              </a:rPr>
              <a:t> </a:t>
            </a:r>
            <a:r>
              <a:rPr sz="1200" kern="0" spc="-10" dirty="0">
                <a:solidFill>
                  <a:srgbClr val="202A4D">
                    <a:alpha val="100000"/>
                  </a:srgbClr>
                </a:solidFill>
                <a:latin typeface="Arial" panose="020B0604020202020204"/>
                <a:ea typeface="Arial" panose="020B0604020202020204"/>
                <a:cs typeface="Arial" panose="020B0604020202020204"/>
              </a:rPr>
              <a:t>DSUB 2W2 male</a:t>
            </a:r>
            <a:r>
              <a:rPr sz="1200" kern="0" spc="40" dirty="0">
                <a:solidFill>
                  <a:srgbClr val="202A4D">
                    <a:alpha val="100000"/>
                  </a:srgbClr>
                </a:solidFill>
                <a:latin typeface="Arial" panose="020B0604020202020204"/>
                <a:ea typeface="Arial" panose="020B0604020202020204"/>
                <a:cs typeface="Arial" panose="020B0604020202020204"/>
              </a:rPr>
              <a:t> </a:t>
            </a:r>
            <a:r>
              <a:rPr sz="1200" kern="0" spc="-10" dirty="0">
                <a:solidFill>
                  <a:srgbClr val="202A4D">
                    <a:alpha val="100000"/>
                  </a:srgbClr>
                </a:solidFill>
                <a:latin typeface="Arial" panose="020B0604020202020204"/>
                <a:ea typeface="Arial" panose="020B0604020202020204"/>
                <a:cs typeface="Arial" panose="020B0604020202020204"/>
              </a:rPr>
              <a:t>definition</a:t>
            </a:r>
            <a:endParaRPr sz="1200" dirty="0">
              <a:latin typeface="Arial" panose="020B0604020202020204"/>
              <a:ea typeface="Arial" panose="020B0604020202020204"/>
              <a:cs typeface="Arial" panose="020B0604020202020204"/>
            </a:endParaRPr>
          </a:p>
        </p:txBody>
      </p:sp>
      <p:sp>
        <p:nvSpPr>
          <p:cNvPr id="110" name="textbox 110"/>
          <p:cNvSpPr/>
          <p:nvPr/>
        </p:nvSpPr>
        <p:spPr>
          <a:xfrm>
            <a:off x="1664758" y="3474364"/>
            <a:ext cx="1114425" cy="285115"/>
          </a:xfrm>
          <a:prstGeom prst="rect">
            <a:avLst/>
          </a:prstGeom>
          <a:noFill/>
          <a:ln w="0" cap="flat">
            <a:noFill/>
            <a:prstDash val="solid"/>
            <a:miter lim="0"/>
          </a:ln>
        </p:spPr>
        <p:txBody>
          <a:bodyPr vert="horz" wrap="square" lIns="0" tIns="0" rIns="0" bIns="0"/>
          <a:p>
            <a:pPr algn="l" rtl="0" eaLnBrk="0">
              <a:lnSpc>
                <a:spcPct val="80000"/>
              </a:lnSpc>
            </a:pPr>
            <a:endParaRPr sz="100" dirty="0">
              <a:latin typeface="Arial" panose="020B0604020202020204"/>
              <a:ea typeface="Arial" panose="020B0604020202020204"/>
              <a:cs typeface="Arial" panose="020B0604020202020204"/>
            </a:endParaRPr>
          </a:p>
          <a:p>
            <a:pPr marL="12700" algn="l" rtl="0" eaLnBrk="0">
              <a:lnSpc>
                <a:spcPct val="77000"/>
              </a:lnSpc>
            </a:pPr>
            <a:r>
              <a:rPr sz="900" kern="0" spc="-10" dirty="0">
                <a:solidFill>
                  <a:srgbClr val="231F20">
                    <a:alpha val="100000"/>
                  </a:srgbClr>
                </a:solidFill>
                <a:latin typeface="Arial" panose="020B0604020202020204"/>
                <a:ea typeface="Arial" panose="020B0604020202020204"/>
                <a:cs typeface="Arial" panose="020B0604020202020204"/>
              </a:rPr>
              <a:t>CONNECTOR TYPE:</a:t>
            </a:r>
            <a:endParaRPr sz="900" dirty="0">
              <a:latin typeface="Arial" panose="020B0604020202020204"/>
              <a:ea typeface="Arial" panose="020B0604020202020204"/>
              <a:cs typeface="Arial" panose="020B0604020202020204"/>
            </a:endParaRPr>
          </a:p>
          <a:p>
            <a:pPr algn="l" rtl="0" eaLnBrk="0">
              <a:lnSpc>
                <a:spcPct val="102000"/>
              </a:lnSpc>
            </a:pPr>
            <a:endParaRPr sz="400" dirty="0">
              <a:latin typeface="Arial" panose="020B0604020202020204"/>
              <a:ea typeface="Arial" panose="020B0604020202020204"/>
              <a:cs typeface="Arial" panose="020B0604020202020204"/>
            </a:endParaRPr>
          </a:p>
          <a:p>
            <a:pPr marL="27940" algn="l" rtl="0" eaLnBrk="0">
              <a:lnSpc>
                <a:spcPct val="75000"/>
              </a:lnSpc>
              <a:spcBef>
                <a:spcPts val="5"/>
              </a:spcBef>
            </a:pPr>
            <a:r>
              <a:rPr sz="800" kern="0" spc="-20" dirty="0">
                <a:solidFill>
                  <a:srgbClr val="231F20">
                    <a:alpha val="100000"/>
                  </a:srgbClr>
                </a:solidFill>
                <a:latin typeface="Arial" panose="020B0604020202020204"/>
                <a:ea typeface="Arial" panose="020B0604020202020204"/>
                <a:cs typeface="Arial" panose="020B0604020202020204"/>
              </a:rPr>
              <a:t>PART NUMBER:</a:t>
            </a:r>
            <a:endParaRPr sz="800" dirty="0">
              <a:latin typeface="Arial" panose="020B0604020202020204"/>
              <a:ea typeface="Arial" panose="020B0604020202020204"/>
              <a:cs typeface="Arial" panose="020B0604020202020204"/>
            </a:endParaRPr>
          </a:p>
        </p:txBody>
      </p:sp>
      <p:sp>
        <p:nvSpPr>
          <p:cNvPr id="112" name="textbox 112"/>
          <p:cNvSpPr/>
          <p:nvPr/>
        </p:nvSpPr>
        <p:spPr>
          <a:xfrm>
            <a:off x="3322159" y="835722"/>
            <a:ext cx="248284" cy="1024255"/>
          </a:xfrm>
          <a:prstGeom prst="rect">
            <a:avLst/>
          </a:prstGeom>
          <a:noFill/>
          <a:ln w="0" cap="flat">
            <a:noFill/>
            <a:prstDash val="solid"/>
            <a:miter lim="0"/>
          </a:ln>
        </p:spPr>
        <p:txBody>
          <a:bodyPr vert="horz" wrap="square" lIns="0" tIns="0" rIns="0" bIns="0"/>
          <a:p>
            <a:pPr algn="l" rtl="0" eaLnBrk="0">
              <a:lnSpc>
                <a:spcPct val="87000"/>
              </a:lnSpc>
            </a:pPr>
            <a:endParaRPr sz="100" dirty="0">
              <a:latin typeface="Arial" panose="020B0604020202020204"/>
              <a:ea typeface="Arial" panose="020B0604020202020204"/>
              <a:cs typeface="Arial" panose="020B0604020202020204"/>
            </a:endParaRPr>
          </a:p>
          <a:p>
            <a:pPr marL="33655" algn="l" rtl="0" eaLnBrk="0">
              <a:lnSpc>
                <a:spcPct val="75000"/>
              </a:lnSpc>
            </a:pPr>
            <a:r>
              <a:rPr sz="700" kern="0" spc="90" dirty="0">
                <a:solidFill>
                  <a:srgbClr val="FFFFFF">
                    <a:alpha val="100000"/>
                  </a:srgbClr>
                </a:solidFill>
                <a:latin typeface="Arial" panose="020B0604020202020204"/>
                <a:ea typeface="Arial" panose="020B0604020202020204"/>
                <a:cs typeface="Arial" panose="020B0604020202020204"/>
              </a:rPr>
              <a:t>MIN</a:t>
            </a:r>
            <a:endParaRPr sz="700" dirty="0">
              <a:latin typeface="Arial" panose="020B0604020202020204"/>
              <a:ea typeface="Arial" panose="020B0604020202020204"/>
              <a:cs typeface="Arial" panose="020B0604020202020204"/>
            </a:endParaRPr>
          </a:p>
          <a:p>
            <a:pPr marL="37465" algn="l" rtl="0" eaLnBrk="0">
              <a:lnSpc>
                <a:spcPts val="1070"/>
              </a:lnSpc>
              <a:spcBef>
                <a:spcPts val="285"/>
              </a:spcBef>
            </a:pPr>
            <a:r>
              <a:rPr sz="700" kern="0" spc="80" dirty="0">
                <a:solidFill>
                  <a:srgbClr val="231F20">
                    <a:alpha val="100000"/>
                  </a:srgbClr>
                </a:solidFill>
                <a:latin typeface="Arial" panose="020B0604020202020204"/>
                <a:ea typeface="Arial" panose="020B0604020202020204"/>
                <a:cs typeface="Arial" panose="020B0604020202020204"/>
              </a:rPr>
              <a:t>-40</a:t>
            </a:r>
            <a:endParaRPr sz="700" dirty="0">
              <a:latin typeface="Arial" panose="020B0604020202020204"/>
              <a:ea typeface="Arial" panose="020B0604020202020204"/>
              <a:cs typeface="Arial" panose="020B0604020202020204"/>
            </a:endParaRPr>
          </a:p>
          <a:p>
            <a:pPr algn="l" rtl="0" eaLnBrk="0">
              <a:lnSpc>
                <a:spcPct val="104000"/>
              </a:lnSpc>
            </a:pPr>
            <a:endParaRPr sz="1000" dirty="0">
              <a:latin typeface="Arial" panose="020B0604020202020204"/>
              <a:ea typeface="Arial" panose="020B0604020202020204"/>
              <a:cs typeface="Arial" panose="020B0604020202020204"/>
            </a:endParaRPr>
          </a:p>
          <a:p>
            <a:pPr algn="l" rtl="0" eaLnBrk="0">
              <a:lnSpc>
                <a:spcPct val="105000"/>
              </a:lnSpc>
            </a:pPr>
            <a:endParaRPr sz="1000" dirty="0">
              <a:latin typeface="Arial" panose="020B0604020202020204"/>
              <a:ea typeface="Arial" panose="020B0604020202020204"/>
              <a:cs typeface="Arial" panose="020B0604020202020204"/>
            </a:endParaRPr>
          </a:p>
          <a:p>
            <a:pPr algn="l" rtl="0" eaLnBrk="0">
              <a:lnSpc>
                <a:spcPct val="105000"/>
              </a:lnSpc>
            </a:pPr>
            <a:endParaRPr sz="1000" dirty="0">
              <a:latin typeface="Arial" panose="020B0604020202020204"/>
              <a:ea typeface="Arial" panose="020B0604020202020204"/>
              <a:cs typeface="Arial" panose="020B0604020202020204"/>
            </a:endParaRPr>
          </a:p>
          <a:p>
            <a:pPr algn="l" rtl="0" eaLnBrk="0">
              <a:lnSpc>
                <a:spcPct val="105000"/>
              </a:lnSpc>
            </a:pPr>
            <a:endParaRPr sz="1000" dirty="0">
              <a:latin typeface="Arial" panose="020B0604020202020204"/>
              <a:ea typeface="Arial" panose="020B0604020202020204"/>
              <a:cs typeface="Arial" panose="020B0604020202020204"/>
            </a:endParaRPr>
          </a:p>
          <a:p>
            <a:pPr algn="l" rtl="0" eaLnBrk="0">
              <a:lnSpc>
                <a:spcPct val="178000"/>
              </a:lnSpc>
            </a:pPr>
            <a:endParaRPr sz="100" dirty="0">
              <a:latin typeface="Arial" panose="020B0604020202020204"/>
              <a:ea typeface="Arial" panose="020B0604020202020204"/>
              <a:cs typeface="Arial" panose="020B0604020202020204"/>
            </a:endParaRPr>
          </a:p>
          <a:p>
            <a:pPr marL="12700" algn="l" rtl="0" eaLnBrk="0">
              <a:lnSpc>
                <a:spcPct val="75000"/>
              </a:lnSpc>
              <a:spcBef>
                <a:spcPts val="0"/>
              </a:spcBef>
            </a:pPr>
            <a:r>
              <a:rPr sz="700" kern="0" spc="90" dirty="0">
                <a:solidFill>
                  <a:srgbClr val="FFFFFF">
                    <a:alpha val="100000"/>
                  </a:srgbClr>
                </a:solidFill>
                <a:latin typeface="Arial" panose="020B0604020202020204"/>
                <a:ea typeface="Arial" panose="020B0604020202020204"/>
                <a:cs typeface="Arial" panose="020B0604020202020204"/>
              </a:rPr>
              <a:t>MIN</a:t>
            </a:r>
            <a:endParaRPr sz="700" dirty="0">
              <a:latin typeface="Arial" panose="020B0604020202020204"/>
              <a:ea typeface="Arial" panose="020B0604020202020204"/>
              <a:cs typeface="Arial" panose="020B0604020202020204"/>
            </a:endParaRPr>
          </a:p>
        </p:txBody>
      </p:sp>
      <p:sp>
        <p:nvSpPr>
          <p:cNvPr id="124" name="textbox 124"/>
          <p:cNvSpPr/>
          <p:nvPr/>
        </p:nvSpPr>
        <p:spPr>
          <a:xfrm>
            <a:off x="4388349" y="1121455"/>
            <a:ext cx="313054" cy="333375"/>
          </a:xfrm>
          <a:prstGeom prst="rect">
            <a:avLst/>
          </a:prstGeom>
          <a:noFill/>
          <a:ln w="0" cap="flat">
            <a:noFill/>
            <a:prstDash val="solid"/>
            <a:miter lim="0"/>
          </a:ln>
        </p:spPr>
        <p:txBody>
          <a:bodyPr vert="horz" wrap="square" lIns="0" tIns="0" rIns="0" bIns="0"/>
          <a:p>
            <a:pPr algn="l" rtl="0" eaLnBrk="0">
              <a:lnSpc>
                <a:spcPct val="88000"/>
              </a:lnSpc>
            </a:pPr>
            <a:endParaRPr sz="100" dirty="0">
              <a:latin typeface="Arial" panose="020B0604020202020204"/>
              <a:ea typeface="Arial" panose="020B0604020202020204"/>
              <a:cs typeface="Arial" panose="020B0604020202020204"/>
            </a:endParaRPr>
          </a:p>
          <a:p>
            <a:pPr marL="18415" indent="-5715" algn="l" rtl="0" eaLnBrk="0">
              <a:lnSpc>
                <a:spcPct val="144000"/>
              </a:lnSpc>
            </a:pPr>
            <a:r>
              <a:rPr sz="700" kern="0" spc="90" dirty="0">
                <a:solidFill>
                  <a:srgbClr val="231F20">
                    <a:alpha val="100000"/>
                  </a:srgbClr>
                </a:solidFill>
                <a:latin typeface="Arial" panose="020B0604020202020204"/>
                <a:ea typeface="Arial" panose="020B0604020202020204"/>
                <a:cs typeface="Arial" panose="020B0604020202020204"/>
              </a:rPr>
              <a:t>0-100</a:t>
            </a:r>
            <a:r>
              <a:rPr sz="700" kern="0" spc="0" dirty="0">
                <a:solidFill>
                  <a:srgbClr val="231F20">
                    <a:alpha val="100000"/>
                  </a:srgbClr>
                </a:solidFill>
                <a:latin typeface="Arial" panose="020B0604020202020204"/>
                <a:ea typeface="Arial" panose="020B0604020202020204"/>
                <a:cs typeface="Arial" panose="020B0604020202020204"/>
              </a:rPr>
              <a:t>  </a:t>
            </a:r>
            <a:r>
              <a:rPr sz="700" kern="0" spc="90" dirty="0">
                <a:solidFill>
                  <a:srgbClr val="231F20">
                    <a:alpha val="100000"/>
                  </a:srgbClr>
                </a:solidFill>
                <a:latin typeface="Arial" panose="020B0604020202020204"/>
                <a:ea typeface="Arial" panose="020B0604020202020204"/>
                <a:cs typeface="Arial" panose="020B0604020202020204"/>
              </a:rPr>
              <a:t>+70</a:t>
            </a:r>
            <a:endParaRPr sz="700" dirty="0">
              <a:latin typeface="Arial" panose="020B0604020202020204"/>
              <a:ea typeface="Arial" panose="020B0604020202020204"/>
              <a:cs typeface="Arial" panose="020B0604020202020204"/>
            </a:endParaRPr>
          </a:p>
        </p:txBody>
      </p:sp>
      <p:sp>
        <p:nvSpPr>
          <p:cNvPr id="130" name="textbox 130"/>
          <p:cNvSpPr/>
          <p:nvPr/>
        </p:nvSpPr>
        <p:spPr>
          <a:xfrm>
            <a:off x="5311436" y="846175"/>
            <a:ext cx="264795" cy="267970"/>
          </a:xfrm>
          <a:prstGeom prst="rect">
            <a:avLst/>
          </a:prstGeom>
          <a:noFill/>
          <a:ln w="0" cap="flat">
            <a:noFill/>
            <a:prstDash val="solid"/>
            <a:miter lim="0"/>
          </a:ln>
        </p:spPr>
        <p:txBody>
          <a:bodyPr vert="horz" wrap="square" lIns="0" tIns="0" rIns="0" bIns="0"/>
          <a:p>
            <a:pPr algn="l" rtl="0" eaLnBrk="0">
              <a:lnSpc>
                <a:spcPct val="87000"/>
              </a:lnSpc>
            </a:pPr>
            <a:endParaRPr sz="100" dirty="0">
              <a:latin typeface="Arial" panose="020B0604020202020204"/>
              <a:ea typeface="Arial" panose="020B0604020202020204"/>
              <a:cs typeface="Arial" panose="020B0604020202020204"/>
            </a:endParaRPr>
          </a:p>
          <a:p>
            <a:pPr marL="12700" algn="l" rtl="0" eaLnBrk="0">
              <a:lnSpc>
                <a:spcPct val="75000"/>
              </a:lnSpc>
            </a:pPr>
            <a:r>
              <a:rPr sz="700" kern="0" spc="110" dirty="0">
                <a:solidFill>
                  <a:srgbClr val="FFFFFF">
                    <a:alpha val="100000"/>
                  </a:srgbClr>
                </a:solidFill>
                <a:latin typeface="Arial" panose="020B0604020202020204"/>
                <a:ea typeface="Arial" panose="020B0604020202020204"/>
                <a:cs typeface="Arial" panose="020B0604020202020204"/>
              </a:rPr>
              <a:t>MAX</a:t>
            </a:r>
            <a:endParaRPr sz="700" dirty="0">
              <a:latin typeface="Arial" panose="020B0604020202020204"/>
              <a:ea typeface="Arial" panose="020B0604020202020204"/>
              <a:cs typeface="Arial" panose="020B0604020202020204"/>
            </a:endParaRPr>
          </a:p>
          <a:p>
            <a:pPr marL="20320" algn="l" rtl="0" eaLnBrk="0">
              <a:lnSpc>
                <a:spcPts val="1070"/>
              </a:lnSpc>
              <a:spcBef>
                <a:spcPts val="205"/>
              </a:spcBef>
            </a:pPr>
            <a:r>
              <a:rPr sz="700" kern="0" spc="90" dirty="0">
                <a:solidFill>
                  <a:srgbClr val="231F20">
                    <a:alpha val="100000"/>
                  </a:srgbClr>
                </a:solidFill>
                <a:latin typeface="Arial" panose="020B0604020202020204"/>
                <a:ea typeface="Arial" panose="020B0604020202020204"/>
                <a:cs typeface="Arial" panose="020B0604020202020204"/>
              </a:rPr>
              <a:t>+60</a:t>
            </a:r>
            <a:endParaRPr sz="700" dirty="0">
              <a:latin typeface="Arial" panose="020B0604020202020204"/>
              <a:ea typeface="Arial" panose="020B0604020202020204"/>
              <a:cs typeface="Arial" panose="020B0604020202020204"/>
            </a:endParaRPr>
          </a:p>
        </p:txBody>
      </p:sp>
      <p:sp>
        <p:nvSpPr>
          <p:cNvPr id="142" name="textbox 142"/>
          <p:cNvSpPr/>
          <p:nvPr/>
        </p:nvSpPr>
        <p:spPr>
          <a:xfrm>
            <a:off x="5290176" y="1764210"/>
            <a:ext cx="264795" cy="106045"/>
          </a:xfrm>
          <a:prstGeom prst="rect">
            <a:avLst/>
          </a:prstGeom>
          <a:noFill/>
          <a:ln w="0" cap="flat">
            <a:noFill/>
            <a:prstDash val="solid"/>
            <a:miter lim="0"/>
          </a:ln>
        </p:spPr>
        <p:txBody>
          <a:bodyPr vert="horz" wrap="square" lIns="0" tIns="0" rIns="0" bIns="0"/>
          <a:p>
            <a:pPr algn="l" rtl="0" eaLnBrk="0">
              <a:lnSpc>
                <a:spcPct val="87000"/>
              </a:lnSpc>
            </a:pPr>
            <a:endParaRPr sz="100" dirty="0">
              <a:latin typeface="Arial" panose="020B0604020202020204"/>
              <a:ea typeface="Arial" panose="020B0604020202020204"/>
              <a:cs typeface="Arial" panose="020B0604020202020204"/>
            </a:endParaRPr>
          </a:p>
          <a:p>
            <a:pPr marL="12700" algn="l" rtl="0" eaLnBrk="0">
              <a:lnSpc>
                <a:spcPct val="75000"/>
              </a:lnSpc>
            </a:pPr>
            <a:r>
              <a:rPr sz="700" kern="0" spc="110" dirty="0">
                <a:solidFill>
                  <a:srgbClr val="FFFFFF">
                    <a:alpha val="100000"/>
                  </a:srgbClr>
                </a:solidFill>
                <a:latin typeface="Arial" panose="020B0604020202020204"/>
                <a:ea typeface="Arial" panose="020B0604020202020204"/>
                <a:cs typeface="Arial" panose="020B0604020202020204"/>
              </a:rPr>
              <a:t>MAX</a:t>
            </a:r>
            <a:endParaRPr sz="700" dirty="0">
              <a:latin typeface="Arial" panose="020B0604020202020204"/>
              <a:ea typeface="Arial" panose="020B0604020202020204"/>
              <a:cs typeface="Arial" panose="020B0604020202020204"/>
            </a:endParaRPr>
          </a:p>
        </p:txBody>
      </p:sp>
      <p:sp>
        <p:nvSpPr>
          <p:cNvPr id="144" name="textbox 144"/>
          <p:cNvSpPr/>
          <p:nvPr/>
        </p:nvSpPr>
        <p:spPr>
          <a:xfrm>
            <a:off x="4973320" y="5321908"/>
            <a:ext cx="182245" cy="130810"/>
          </a:xfrm>
          <a:prstGeom prst="rect">
            <a:avLst/>
          </a:prstGeom>
          <a:noFill/>
          <a:ln w="0" cap="flat">
            <a:noFill/>
            <a:prstDash val="solid"/>
            <a:miter lim="0"/>
          </a:ln>
        </p:spPr>
        <p:txBody>
          <a:bodyPr vert="horz" wrap="square" lIns="0" tIns="0" rIns="0" bIns="0"/>
          <a:p>
            <a:pPr algn="l" rtl="0" eaLnBrk="0">
              <a:lnSpc>
                <a:spcPct val="87000"/>
              </a:lnSpc>
            </a:pPr>
            <a:endParaRPr sz="100" dirty="0">
              <a:latin typeface="Arial" panose="020B0604020202020204"/>
              <a:ea typeface="Arial" panose="020B0604020202020204"/>
              <a:cs typeface="Arial" panose="020B0604020202020204"/>
            </a:endParaRPr>
          </a:p>
          <a:p>
            <a:pPr marL="12700" algn="l" rtl="0" eaLnBrk="0">
              <a:lnSpc>
                <a:spcPct val="76000"/>
              </a:lnSpc>
            </a:pPr>
            <a:r>
              <a:rPr sz="900" kern="0" spc="-30" dirty="0">
                <a:solidFill>
                  <a:srgbClr val="231F20">
                    <a:alpha val="100000"/>
                  </a:srgbClr>
                </a:solidFill>
                <a:latin typeface="Arial" panose="020B0604020202020204"/>
                <a:ea typeface="Arial" panose="020B0604020202020204"/>
                <a:cs typeface="Arial" panose="020B0604020202020204"/>
              </a:rPr>
              <a:t>NC</a:t>
            </a:r>
            <a:endParaRPr sz="900" dirty="0">
              <a:latin typeface="Arial" panose="020B0604020202020204"/>
              <a:ea typeface="Arial" panose="020B0604020202020204"/>
              <a:cs typeface="Arial" panose="020B0604020202020204"/>
            </a:endParaRPr>
          </a:p>
        </p:txBody>
      </p:sp>
      <p:pic>
        <p:nvPicPr>
          <p:cNvPr id="146" name="picture 146"/>
          <p:cNvPicPr>
            <a:picLocks noChangeAspect="1"/>
          </p:cNvPicPr>
          <p:nvPr/>
        </p:nvPicPr>
        <p:blipFill>
          <a:blip r:embed="rId7"/>
          <a:stretch>
            <a:fillRect/>
          </a:stretch>
        </p:blipFill>
        <p:spPr>
          <a:xfrm rot="21600000">
            <a:off x="2713800" y="1633257"/>
            <a:ext cx="8026" cy="1494752"/>
          </a:xfrm>
          <a:prstGeom prst="rect">
            <a:avLst/>
          </a:prstGeom>
        </p:spPr>
      </p:pic>
      <p:pic>
        <p:nvPicPr>
          <p:cNvPr id="148" name="picture 148"/>
          <p:cNvPicPr>
            <a:picLocks noChangeAspect="1"/>
          </p:cNvPicPr>
          <p:nvPr/>
        </p:nvPicPr>
        <p:blipFill>
          <a:blip r:embed="rId8"/>
          <a:stretch>
            <a:fillRect/>
          </a:stretch>
        </p:blipFill>
        <p:spPr>
          <a:xfrm rot="21600000">
            <a:off x="6206561" y="1640789"/>
            <a:ext cx="6350" cy="1494738"/>
          </a:xfrm>
          <a:prstGeom prst="rect">
            <a:avLst/>
          </a:prstGeom>
        </p:spPr>
      </p:pic>
      <p:pic>
        <p:nvPicPr>
          <p:cNvPr id="150" name="picture 150"/>
          <p:cNvPicPr>
            <a:picLocks noChangeAspect="1"/>
          </p:cNvPicPr>
          <p:nvPr/>
        </p:nvPicPr>
        <p:blipFill>
          <a:blip r:embed="rId9"/>
          <a:stretch>
            <a:fillRect/>
          </a:stretch>
        </p:blipFill>
        <p:spPr>
          <a:xfrm rot="21600000">
            <a:off x="2734995" y="897140"/>
            <a:ext cx="8026" cy="538771"/>
          </a:xfrm>
          <a:prstGeom prst="rect">
            <a:avLst/>
          </a:prstGeom>
        </p:spPr>
      </p:pic>
      <p:pic>
        <p:nvPicPr>
          <p:cNvPr id="152" name="picture 152"/>
          <p:cNvPicPr>
            <a:picLocks noChangeAspect="1"/>
          </p:cNvPicPr>
          <p:nvPr/>
        </p:nvPicPr>
        <p:blipFill>
          <a:blip r:embed="rId10"/>
          <a:stretch>
            <a:fillRect/>
          </a:stretch>
        </p:blipFill>
        <p:spPr>
          <a:xfrm rot="21600000">
            <a:off x="6227756" y="899858"/>
            <a:ext cx="6350" cy="538784"/>
          </a:xfrm>
          <a:prstGeom prst="rect">
            <a:avLst/>
          </a:prstGeom>
        </p:spPr>
      </p:pic>
      <p:pic>
        <p:nvPicPr>
          <p:cNvPr id="154" name="picture 154"/>
          <p:cNvPicPr>
            <a:picLocks noChangeAspect="1"/>
          </p:cNvPicPr>
          <p:nvPr/>
        </p:nvPicPr>
        <p:blipFill>
          <a:blip r:embed="rId11"/>
          <a:stretch>
            <a:fillRect/>
          </a:stretch>
        </p:blipFill>
        <p:spPr>
          <a:xfrm rot="21600000">
            <a:off x="4491736" y="930325"/>
            <a:ext cx="9308" cy="194144"/>
          </a:xfrm>
          <a:prstGeom prst="rect">
            <a:avLst/>
          </a:prstGeom>
        </p:spPr>
      </p:pic>
      <p:pic>
        <p:nvPicPr>
          <p:cNvPr id="736" name="picture 736"/>
          <p:cNvPicPr>
            <a:picLocks noChangeAspect="1"/>
          </p:cNvPicPr>
          <p:nvPr/>
        </p:nvPicPr>
        <p:blipFill>
          <a:blip r:embed="rId12"/>
          <a:stretch>
            <a:fillRect/>
          </a:stretch>
        </p:blipFill>
        <p:spPr>
          <a:xfrm rot="21600000">
            <a:off x="192238" y="539985"/>
            <a:ext cx="7094709" cy="6596"/>
          </a:xfrm>
          <a:prstGeom prst="rect">
            <a:avLst/>
          </a:prstGeom>
        </p:spPr>
      </p:pic>
      <p:pic>
        <p:nvPicPr>
          <p:cNvPr id="670" name="picture 670"/>
          <p:cNvPicPr>
            <a:picLocks noChangeAspect="1"/>
          </p:cNvPicPr>
          <p:nvPr/>
        </p:nvPicPr>
        <p:blipFill>
          <a:blip r:embed="rId13"/>
          <a:stretch>
            <a:fillRect/>
          </a:stretch>
        </p:blipFill>
        <p:spPr>
          <a:xfrm rot="21600000">
            <a:off x="263985" y="9719952"/>
            <a:ext cx="7094709" cy="10501"/>
          </a:xfrm>
          <a:prstGeom prst="rect">
            <a:avLst/>
          </a:prstGeom>
        </p:spPr>
      </p:pic>
      <p:sp>
        <p:nvSpPr>
          <p:cNvPr id="5" name="文本框 4"/>
          <p:cNvSpPr txBox="1"/>
          <p:nvPr/>
        </p:nvSpPr>
        <p:spPr>
          <a:xfrm>
            <a:off x="577215" y="9781858"/>
            <a:ext cx="5080000" cy="275590"/>
          </a:xfrm>
          <a:prstGeom prst="rect">
            <a:avLst/>
          </a:prstGeom>
        </p:spPr>
        <p:txBody>
          <a:bodyPr>
            <a:spAutoFit/>
          </a:bodyPr>
          <a:p>
            <a:pPr algn="ctr"/>
            <a:r>
              <a:rPr lang="zh-CN" altLang="en-US" sz="1200" b="1">
                <a:solidFill>
                  <a:schemeClr val="tx1"/>
                </a:solidFill>
                <a:latin typeface="微软雅黑" panose="020B0503020204020204" charset="-122"/>
                <a:ea typeface="微软雅黑" panose="020B0503020204020204" charset="-122"/>
              </a:rPr>
              <a:t>南京市雨花区软件大道</a:t>
            </a:r>
            <a:r>
              <a:rPr lang="en-US" altLang="zh-CN" sz="1200" b="1">
                <a:solidFill>
                  <a:schemeClr val="tx1"/>
                </a:solidFill>
                <a:latin typeface="微软雅黑" panose="020B0503020204020204" charset="-122"/>
                <a:ea typeface="微软雅黑" panose="020B0503020204020204" charset="-122"/>
              </a:rPr>
              <a:t>180</a:t>
            </a:r>
            <a:r>
              <a:rPr lang="zh-CN" altLang="en-US" sz="1200" b="1">
                <a:solidFill>
                  <a:schemeClr val="tx1"/>
                </a:solidFill>
                <a:latin typeface="微软雅黑" panose="020B0503020204020204" charset="-122"/>
                <a:ea typeface="微软雅黑" panose="020B0503020204020204" charset="-122"/>
              </a:rPr>
              <a:t>号大数据产业基地</a:t>
            </a:r>
            <a:r>
              <a:rPr lang="en-US" altLang="zh-CN" sz="1200" b="1">
                <a:solidFill>
                  <a:schemeClr val="tx1"/>
                </a:solidFill>
                <a:latin typeface="微软雅黑" panose="020B0503020204020204" charset="-122"/>
                <a:ea typeface="微软雅黑" panose="020B0503020204020204" charset="-122"/>
              </a:rPr>
              <a:t>2</a:t>
            </a:r>
            <a:r>
              <a:rPr lang="zh-CN" altLang="en-US" sz="1200" b="1">
                <a:solidFill>
                  <a:schemeClr val="tx1"/>
                </a:solidFill>
                <a:latin typeface="微软雅黑" panose="020B0503020204020204" charset="-122"/>
                <a:ea typeface="微软雅黑" panose="020B0503020204020204" charset="-122"/>
              </a:rPr>
              <a:t>栋</a:t>
            </a:r>
            <a:endParaRPr lang="zh-CN" altLang="en-US" sz="1200" b="1">
              <a:solidFill>
                <a:schemeClr val="tx1"/>
              </a:solidFill>
              <a:latin typeface="微软雅黑" panose="020B0503020204020204" charset="-122"/>
              <a:ea typeface="微软雅黑" panose="020B0503020204020204" charset="-122"/>
            </a:endParaRPr>
          </a:p>
        </p:txBody>
      </p:sp>
      <p:pic>
        <p:nvPicPr>
          <p:cNvPr id="6" name="图片 5" descr="定位标志"/>
          <p:cNvPicPr>
            <a:picLocks noChangeAspect="1"/>
          </p:cNvPicPr>
          <p:nvPr/>
        </p:nvPicPr>
        <p:blipFill>
          <a:blip r:embed="rId14">
            <a:extLst>
              <a:ext uri="{96DAC541-7B7A-43D3-8B79-37D633B846F1}">
                <asvg:svgBlip xmlns:asvg="http://schemas.microsoft.com/office/drawing/2016/SVG/main" r:embed="rId15"/>
              </a:ext>
            </a:extLst>
          </a:blip>
          <a:stretch>
            <a:fillRect/>
          </a:stretch>
        </p:blipFill>
        <p:spPr>
          <a:xfrm>
            <a:off x="1160145" y="9782175"/>
            <a:ext cx="204470" cy="204470"/>
          </a:xfrm>
          <a:prstGeom prst="rect">
            <a:avLst/>
          </a:prstGeom>
        </p:spPr>
      </p:pic>
      <p:pic>
        <p:nvPicPr>
          <p:cNvPr id="7" name="图片 6" descr="电话"/>
          <p:cNvPicPr>
            <a:picLocks noChangeAspect="1"/>
          </p:cNvPicPr>
          <p:nvPr/>
        </p:nvPicPr>
        <p:blipFill>
          <a:blip r:embed="rId16">
            <a:extLst>
              <a:ext uri="{96DAC541-7B7A-43D3-8B79-37D633B846F1}">
                <asvg:svgBlip xmlns:asvg="http://schemas.microsoft.com/office/drawing/2016/SVG/main" r:embed="rId17"/>
              </a:ext>
            </a:extLst>
          </a:blip>
          <a:stretch>
            <a:fillRect/>
          </a:stretch>
        </p:blipFill>
        <p:spPr>
          <a:xfrm>
            <a:off x="4900930" y="9832340"/>
            <a:ext cx="186690" cy="186690"/>
          </a:xfrm>
          <a:prstGeom prst="rect">
            <a:avLst/>
          </a:prstGeom>
        </p:spPr>
      </p:pic>
      <p:sp>
        <p:nvSpPr>
          <p:cNvPr id="8" name="文本框 7"/>
          <p:cNvSpPr txBox="1"/>
          <p:nvPr/>
        </p:nvSpPr>
        <p:spPr>
          <a:xfrm>
            <a:off x="5072380" y="9782175"/>
            <a:ext cx="1979930" cy="282575"/>
          </a:xfrm>
          <a:prstGeom prst="rect">
            <a:avLst/>
          </a:prstGeom>
        </p:spPr>
        <p:txBody>
          <a:bodyPr>
            <a:noAutofit/>
          </a:bodyPr>
          <a:p>
            <a:r>
              <a:rPr lang="en-US" altLang="zh-CN" sz="1200" b="1">
                <a:solidFill>
                  <a:schemeClr val="tx1"/>
                </a:solidFill>
                <a:latin typeface="微软雅黑" panose="020B0503020204020204" charset="-122"/>
                <a:ea typeface="微软雅黑" panose="020B0503020204020204" charset="-122"/>
              </a:rPr>
              <a:t>+86-13951873509</a:t>
            </a:r>
            <a:endParaRPr lang="en-US" altLang="zh-CN" sz="1200" b="1">
              <a:solidFill>
                <a:schemeClr val="tx1"/>
              </a:solidFill>
              <a:latin typeface="微软雅黑" panose="020B0503020204020204" charset="-122"/>
              <a:ea typeface="微软雅黑" panose="020B0503020204020204" charset="-122"/>
            </a:endParaRPr>
          </a:p>
        </p:txBody>
      </p:sp>
      <p:pic>
        <p:nvPicPr>
          <p:cNvPr id="9" name="图片 8" descr="网页"/>
          <p:cNvPicPr>
            <a:picLocks noChangeAspect="1"/>
          </p:cNvPicPr>
          <p:nvPr/>
        </p:nvPicPr>
        <p:blipFill>
          <a:blip r:embed="rId18">
            <a:extLst>
              <a:ext uri="{96DAC541-7B7A-43D3-8B79-37D633B846F1}">
                <asvg:svgBlip xmlns:asvg="http://schemas.microsoft.com/office/drawing/2016/SVG/main" r:embed="rId19"/>
              </a:ext>
            </a:extLst>
          </a:blip>
          <a:stretch>
            <a:fillRect/>
          </a:stretch>
        </p:blipFill>
        <p:spPr>
          <a:xfrm>
            <a:off x="1165225" y="10027920"/>
            <a:ext cx="192405" cy="192405"/>
          </a:xfrm>
          <a:prstGeom prst="rect">
            <a:avLst/>
          </a:prstGeom>
        </p:spPr>
      </p:pic>
      <p:sp>
        <p:nvSpPr>
          <p:cNvPr id="10" name="文本框 9"/>
          <p:cNvSpPr txBox="1"/>
          <p:nvPr/>
        </p:nvSpPr>
        <p:spPr>
          <a:xfrm>
            <a:off x="1342390" y="9980613"/>
            <a:ext cx="5080000" cy="275590"/>
          </a:xfrm>
          <a:prstGeom prst="rect">
            <a:avLst/>
          </a:prstGeom>
        </p:spPr>
        <p:txBody>
          <a:bodyPr>
            <a:spAutoFit/>
          </a:bodyPr>
          <a:p>
            <a:r>
              <a:rPr lang="en-US" altLang="zh-CN" sz="1200" b="1">
                <a:solidFill>
                  <a:schemeClr val="tx1"/>
                </a:solidFill>
                <a:latin typeface="微软雅黑" panose="020B0503020204020204" charset="-122"/>
                <a:ea typeface="微软雅黑" panose="020B0503020204020204" charset="-122"/>
              </a:rPr>
              <a:t>https://www.shinewave-tech.com</a:t>
            </a:r>
            <a:endParaRPr lang="en-US" altLang="zh-CN" sz="1200" b="1">
              <a:solidFill>
                <a:schemeClr val="tx1"/>
              </a:solidFill>
              <a:latin typeface="微软雅黑" panose="020B0503020204020204" charset="-122"/>
              <a:ea typeface="微软雅黑" panose="020B0503020204020204" charset="-122"/>
            </a:endParaRPr>
          </a:p>
        </p:txBody>
      </p:sp>
      <p:pic>
        <p:nvPicPr>
          <p:cNvPr id="13" name="图片 12" descr="信息"/>
          <p:cNvPicPr>
            <a:picLocks noChangeAspect="1"/>
          </p:cNvPicPr>
          <p:nvPr/>
        </p:nvPicPr>
        <p:blipFill>
          <a:blip r:embed="rId20">
            <a:extLst>
              <a:ext uri="{96DAC541-7B7A-43D3-8B79-37D633B846F1}">
                <asvg:svgBlip xmlns:asvg="http://schemas.microsoft.com/office/drawing/2016/SVG/main" r:embed="rId21"/>
              </a:ext>
            </a:extLst>
          </a:blip>
          <a:stretch>
            <a:fillRect/>
          </a:stretch>
        </p:blipFill>
        <p:spPr>
          <a:xfrm>
            <a:off x="4202430" y="9991090"/>
            <a:ext cx="239395" cy="239395"/>
          </a:xfrm>
          <a:prstGeom prst="rect">
            <a:avLst/>
          </a:prstGeom>
        </p:spPr>
      </p:pic>
      <p:sp>
        <p:nvSpPr>
          <p:cNvPr id="14" name="文本框 13"/>
          <p:cNvSpPr txBox="1"/>
          <p:nvPr/>
        </p:nvSpPr>
        <p:spPr>
          <a:xfrm>
            <a:off x="4426585" y="9980930"/>
            <a:ext cx="2519680" cy="282575"/>
          </a:xfrm>
          <a:prstGeom prst="rect">
            <a:avLst/>
          </a:prstGeom>
        </p:spPr>
        <p:txBody>
          <a:bodyPr>
            <a:noAutofit/>
          </a:bodyPr>
          <a:p>
            <a:pPr marL="0" indent="0">
              <a:spcBef>
                <a:spcPct val="0"/>
              </a:spcBef>
              <a:spcAft>
                <a:spcPct val="0"/>
              </a:spcAft>
            </a:pPr>
            <a:r>
              <a:rPr lang="en-US" altLang="zh-CN" sz="1200" b="1" i="0">
                <a:solidFill>
                  <a:schemeClr val="tx1"/>
                </a:solidFill>
                <a:latin typeface="微软雅黑" panose="020B0503020204020204" charset="-122"/>
                <a:ea typeface="微软雅黑" panose="020B0503020204020204" charset="-122"/>
              </a:rPr>
              <a:t>info@shinewave-tech.com</a:t>
            </a:r>
            <a:endParaRPr lang="en-US" altLang="zh-CN" sz="1200" b="1" i="0">
              <a:solidFill>
                <a:schemeClr val="tx1"/>
              </a:solidFill>
              <a:latin typeface="微软雅黑" panose="020B0503020204020204" charset="-122"/>
              <a:ea typeface="微软雅黑" panose="020B0503020204020204" charset="-122"/>
            </a:endParaRPr>
          </a:p>
        </p:txBody>
      </p:sp>
      <p:pic>
        <p:nvPicPr>
          <p:cNvPr id="16" name="图片 15" descr="SWT公司logo-透明"/>
          <p:cNvPicPr>
            <a:picLocks noChangeAspect="1"/>
          </p:cNvPicPr>
          <p:nvPr/>
        </p:nvPicPr>
        <p:blipFill>
          <a:blip r:embed="rId22"/>
          <a:stretch>
            <a:fillRect/>
          </a:stretch>
        </p:blipFill>
        <p:spPr>
          <a:xfrm>
            <a:off x="281305" y="9782175"/>
            <a:ext cx="744220" cy="434975"/>
          </a:xfrm>
          <a:prstGeom prst="rect">
            <a:avLst/>
          </a:prstGeom>
        </p:spPr>
      </p:pic>
      <p:sp>
        <p:nvSpPr>
          <p:cNvPr id="22" name="文本框 21"/>
          <p:cNvSpPr txBox="1"/>
          <p:nvPr/>
        </p:nvSpPr>
        <p:spPr>
          <a:xfrm>
            <a:off x="0" y="57150"/>
            <a:ext cx="7559675" cy="460375"/>
          </a:xfrm>
          <a:prstGeom prst="rect">
            <a:avLst/>
          </a:prstGeom>
        </p:spPr>
        <p:txBody>
          <a:bodyPr wrap="square">
            <a:spAutoFit/>
          </a:bodyPr>
          <a:p>
            <a:pPr marL="0" indent="0" algn="ctr">
              <a:lnSpc>
                <a:spcPts val="1440"/>
              </a:lnSpc>
              <a:spcBef>
                <a:spcPct val="0"/>
              </a:spcBef>
              <a:spcAft>
                <a:spcPct val="0"/>
              </a:spcAft>
            </a:pPr>
            <a:r>
              <a:rPr lang="zh-CN" altLang="en-US" sz="1600" b="1">
                <a:solidFill>
                  <a:schemeClr val="tx1"/>
                </a:solidFill>
              </a:rPr>
              <a:t>本图册为代表性规格产品，如需定制，可随时联系我司业务人员。</a:t>
            </a:r>
            <a:endParaRPr lang="zh-CN" altLang="en-US" sz="1600" b="1">
              <a:solidFill>
                <a:schemeClr val="tx1"/>
              </a:solidFill>
            </a:endParaRPr>
          </a:p>
          <a:p>
            <a:pPr marL="0" indent="0" algn="ctr">
              <a:lnSpc>
                <a:spcPts val="1440"/>
              </a:lnSpc>
              <a:spcBef>
                <a:spcPct val="0"/>
              </a:spcBef>
              <a:spcAft>
                <a:spcPct val="0"/>
              </a:spcAft>
            </a:pPr>
            <a:r>
              <a:rPr lang="en-US" altLang="zh-CN" sz="1200" b="1">
                <a:solidFill>
                  <a:srgbClr val="1F2329"/>
                </a:solidFill>
              </a:rPr>
              <a:t>This catalog features representative products. For customization, please contact our sales team.</a:t>
            </a:r>
            <a:endParaRPr lang="en-US" altLang="zh-CN" sz="1200" b="1">
              <a:solidFill>
                <a:srgbClr val="1F2329"/>
              </a:solidFill>
            </a:endParaRP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160" name="picture 160"/>
          <p:cNvPicPr>
            <a:picLocks noChangeAspect="1"/>
          </p:cNvPicPr>
          <p:nvPr/>
        </p:nvPicPr>
        <p:blipFill>
          <a:blip r:embed="rId1"/>
          <a:stretch>
            <a:fillRect/>
          </a:stretch>
        </p:blipFill>
        <p:spPr>
          <a:xfrm rot="21600000">
            <a:off x="568616" y="3976560"/>
            <a:ext cx="6370015" cy="4223511"/>
          </a:xfrm>
          <a:prstGeom prst="rect">
            <a:avLst/>
          </a:prstGeom>
        </p:spPr>
      </p:pic>
      <p:graphicFrame>
        <p:nvGraphicFramePr>
          <p:cNvPr id="168" name="table 168"/>
          <p:cNvGraphicFramePr>
            <a:graphicFrameLocks noGrp="1"/>
          </p:cNvGraphicFramePr>
          <p:nvPr/>
        </p:nvGraphicFramePr>
        <p:xfrm>
          <a:off x="2433713" y="4027770"/>
          <a:ext cx="3752215" cy="4171950"/>
        </p:xfrm>
        <a:graphic>
          <a:graphicData uri="http://schemas.openxmlformats.org/drawingml/2006/table">
            <a:tbl>
              <a:tblPr/>
              <a:tblGrid>
                <a:gridCol w="1251585"/>
                <a:gridCol w="1247775"/>
                <a:gridCol w="1252855"/>
              </a:tblGrid>
              <a:tr h="4171950">
                <a:tc>
                  <a:txBody>
                    <a:bodyPr/>
                    <a:p>
                      <a:pPr algn="l" rtl="0" eaLnBrk="0">
                        <a:lnSpc>
                          <a:spcPct val="9000"/>
                        </a:lnSpc>
                      </a:pPr>
                      <a:endParaRPr sz="100" dirty="0">
                        <a:latin typeface="Arial" panose="020B0604020202020204"/>
                        <a:ea typeface="Arial" panose="020B0604020202020204"/>
                        <a:cs typeface="Arial" panose="020B0604020202020204"/>
                      </a:endParaRPr>
                    </a:p>
                    <a:p>
                      <a:pPr marL="520065" algn="l" rtl="0" eaLnBrk="0">
                        <a:lnSpc>
                          <a:spcPct val="76000"/>
                        </a:lnSpc>
                      </a:pPr>
                      <a:r>
                        <a:rPr sz="700" kern="0" spc="90" dirty="0">
                          <a:solidFill>
                            <a:srgbClr val="FFFFFF">
                              <a:alpha val="100000"/>
                            </a:srgbClr>
                          </a:solidFill>
                          <a:latin typeface="Arial" panose="020B0604020202020204"/>
                          <a:ea typeface="Arial" panose="020B0604020202020204"/>
                          <a:cs typeface="Arial" panose="020B0604020202020204"/>
                        </a:rPr>
                        <a:t>MIN</a:t>
                      </a:r>
                      <a:endParaRPr sz="700" dirty="0">
                        <a:latin typeface="Arial" panose="020B0604020202020204"/>
                        <a:ea typeface="Arial" panose="020B0604020202020204"/>
                        <a:cs typeface="Arial" panose="020B0604020202020204"/>
                      </a:endParaRPr>
                    </a:p>
                    <a:p>
                      <a:pPr marL="492125" algn="l" rtl="0" eaLnBrk="0">
                        <a:lnSpc>
                          <a:spcPts val="955"/>
                        </a:lnSpc>
                        <a:spcBef>
                          <a:spcPts val="450"/>
                        </a:spcBef>
                      </a:pPr>
                      <a:r>
                        <a:rPr sz="700" kern="0" spc="-10" dirty="0">
                          <a:solidFill>
                            <a:srgbClr val="231F20">
                              <a:alpha val="100000"/>
                            </a:srgbClr>
                          </a:solidFill>
                          <a:latin typeface="Arial" panose="020B0604020202020204"/>
                          <a:ea typeface="Arial" panose="020B0604020202020204"/>
                          <a:cs typeface="Arial" panose="020B0604020202020204"/>
                        </a:rPr>
                        <a:t>8500</a:t>
                      </a:r>
                      <a:endParaRPr sz="700" dirty="0">
                        <a:latin typeface="Arial" panose="020B0604020202020204"/>
                        <a:ea typeface="Arial" panose="020B0604020202020204"/>
                        <a:cs typeface="Arial" panose="020B0604020202020204"/>
                      </a:endParaRPr>
                    </a:p>
                    <a:p>
                      <a:pPr algn="l" rtl="0" eaLnBrk="0">
                        <a:lnSpc>
                          <a:spcPct val="119000"/>
                        </a:lnSpc>
                      </a:pPr>
                      <a:endParaRPr sz="1000" dirty="0">
                        <a:latin typeface="Arial" panose="020B0604020202020204"/>
                        <a:ea typeface="Arial" panose="020B0604020202020204"/>
                        <a:cs typeface="Arial" panose="020B0604020202020204"/>
                      </a:endParaRPr>
                    </a:p>
                    <a:p>
                      <a:pPr algn="l" rtl="0" eaLnBrk="0">
                        <a:lnSpc>
                          <a:spcPct val="119000"/>
                        </a:lnSpc>
                      </a:pPr>
                      <a:endParaRPr sz="1000" dirty="0">
                        <a:latin typeface="Arial" panose="020B0604020202020204"/>
                        <a:ea typeface="Arial" panose="020B0604020202020204"/>
                        <a:cs typeface="Arial" panose="020B0604020202020204"/>
                      </a:endParaRPr>
                    </a:p>
                    <a:p>
                      <a:pPr algn="l" rtl="0" eaLnBrk="0">
                        <a:lnSpc>
                          <a:spcPct val="119000"/>
                        </a:lnSpc>
                      </a:pPr>
                      <a:endParaRPr sz="1000" dirty="0">
                        <a:latin typeface="Arial" panose="020B0604020202020204"/>
                        <a:ea typeface="Arial" panose="020B0604020202020204"/>
                        <a:cs typeface="Arial" panose="020B0604020202020204"/>
                      </a:endParaRPr>
                    </a:p>
                    <a:p>
                      <a:pPr algn="l" rtl="0" eaLnBrk="0">
                        <a:lnSpc>
                          <a:spcPct val="119000"/>
                        </a:lnSpc>
                      </a:pPr>
                      <a:endParaRPr sz="1000" dirty="0">
                        <a:latin typeface="Arial" panose="020B0604020202020204"/>
                        <a:ea typeface="Arial" panose="020B0604020202020204"/>
                        <a:cs typeface="Arial" panose="020B0604020202020204"/>
                      </a:endParaRPr>
                    </a:p>
                    <a:p>
                      <a:pPr marL="553720" algn="l" rtl="0" eaLnBrk="0">
                        <a:lnSpc>
                          <a:spcPts val="955"/>
                        </a:lnSpc>
                        <a:spcBef>
                          <a:spcPts val="215"/>
                        </a:spcBef>
                      </a:pPr>
                      <a:r>
                        <a:rPr sz="700" kern="0" spc="-20" dirty="0">
                          <a:solidFill>
                            <a:srgbClr val="231F20">
                              <a:alpha val="100000"/>
                            </a:srgbClr>
                          </a:solidFill>
                          <a:latin typeface="Arial" panose="020B0604020202020204"/>
                          <a:ea typeface="Arial" panose="020B0604020202020204"/>
                          <a:cs typeface="Arial" panose="020B0604020202020204"/>
                        </a:rPr>
                        <a:t>0.5</a:t>
                      </a:r>
                      <a:endParaRPr sz="700" dirty="0">
                        <a:latin typeface="Arial" panose="020B0604020202020204"/>
                        <a:ea typeface="Arial" panose="020B0604020202020204"/>
                        <a:cs typeface="Arial" panose="020B0604020202020204"/>
                      </a:endParaRPr>
                    </a:p>
                    <a:p>
                      <a:pPr algn="l" rtl="0" eaLnBrk="0">
                        <a:lnSpc>
                          <a:spcPct val="104000"/>
                        </a:lnSpc>
                      </a:pPr>
                      <a:endParaRPr sz="1000" dirty="0">
                        <a:latin typeface="Arial" panose="020B0604020202020204"/>
                        <a:ea typeface="Arial" panose="020B0604020202020204"/>
                        <a:cs typeface="Arial" panose="020B0604020202020204"/>
                      </a:endParaRPr>
                    </a:p>
                    <a:p>
                      <a:pPr algn="l" rtl="0" eaLnBrk="0">
                        <a:lnSpc>
                          <a:spcPct val="105000"/>
                        </a:lnSpc>
                      </a:pPr>
                      <a:endParaRPr sz="1000" dirty="0">
                        <a:latin typeface="Arial" panose="020B0604020202020204"/>
                        <a:ea typeface="Arial" panose="020B0604020202020204"/>
                        <a:cs typeface="Arial" panose="020B0604020202020204"/>
                      </a:endParaRPr>
                    </a:p>
                    <a:p>
                      <a:pPr algn="l" rtl="0" eaLnBrk="0">
                        <a:lnSpc>
                          <a:spcPct val="105000"/>
                        </a:lnSpc>
                      </a:pPr>
                      <a:endParaRPr sz="1000" dirty="0">
                        <a:latin typeface="Arial" panose="020B0604020202020204"/>
                        <a:ea typeface="Arial" panose="020B0604020202020204"/>
                        <a:cs typeface="Arial" panose="020B0604020202020204"/>
                      </a:endParaRPr>
                    </a:p>
                    <a:p>
                      <a:pPr algn="l" rtl="0" eaLnBrk="0">
                        <a:lnSpc>
                          <a:spcPct val="105000"/>
                        </a:lnSpc>
                      </a:pPr>
                      <a:endParaRPr sz="1000" dirty="0">
                        <a:latin typeface="Arial" panose="020B0604020202020204"/>
                        <a:ea typeface="Arial" panose="020B0604020202020204"/>
                        <a:cs typeface="Arial" panose="020B0604020202020204"/>
                      </a:endParaRPr>
                    </a:p>
                    <a:p>
                      <a:pPr algn="l" rtl="0" eaLnBrk="0">
                        <a:lnSpc>
                          <a:spcPct val="105000"/>
                        </a:lnSpc>
                      </a:pPr>
                      <a:endParaRPr sz="1000" dirty="0">
                        <a:latin typeface="Arial" panose="020B0604020202020204"/>
                        <a:ea typeface="Arial" panose="020B0604020202020204"/>
                        <a:cs typeface="Arial" panose="020B0604020202020204"/>
                      </a:endParaRPr>
                    </a:p>
                    <a:p>
                      <a:pPr algn="l" rtl="0" eaLnBrk="0">
                        <a:lnSpc>
                          <a:spcPct val="105000"/>
                        </a:lnSpc>
                      </a:pPr>
                      <a:endParaRPr sz="1000" dirty="0">
                        <a:latin typeface="Arial" panose="020B0604020202020204"/>
                        <a:ea typeface="Arial" panose="020B0604020202020204"/>
                        <a:cs typeface="Arial" panose="020B0604020202020204"/>
                      </a:endParaRPr>
                    </a:p>
                    <a:p>
                      <a:pPr algn="l" rtl="0" eaLnBrk="0">
                        <a:lnSpc>
                          <a:spcPct val="105000"/>
                        </a:lnSpc>
                      </a:pPr>
                      <a:endParaRPr sz="1000" dirty="0">
                        <a:latin typeface="Arial" panose="020B0604020202020204"/>
                        <a:ea typeface="Arial" panose="020B0604020202020204"/>
                        <a:cs typeface="Arial" panose="020B0604020202020204"/>
                      </a:endParaRPr>
                    </a:p>
                    <a:p>
                      <a:pPr algn="l" rtl="0" eaLnBrk="0">
                        <a:lnSpc>
                          <a:spcPct val="105000"/>
                        </a:lnSpc>
                      </a:pPr>
                      <a:endParaRPr sz="1000" dirty="0">
                        <a:latin typeface="Arial" panose="020B0604020202020204"/>
                        <a:ea typeface="Arial" panose="020B0604020202020204"/>
                        <a:cs typeface="Arial" panose="020B0604020202020204"/>
                      </a:endParaRPr>
                    </a:p>
                    <a:p>
                      <a:pPr algn="l" rtl="0" eaLnBrk="0">
                        <a:lnSpc>
                          <a:spcPct val="179000"/>
                        </a:lnSpc>
                      </a:pPr>
                      <a:endParaRPr sz="100" dirty="0">
                        <a:latin typeface="Arial" panose="020B0604020202020204"/>
                        <a:ea typeface="Arial" panose="020B0604020202020204"/>
                        <a:cs typeface="Arial" panose="020B0604020202020204"/>
                      </a:endParaRPr>
                    </a:p>
                    <a:p>
                      <a:pPr marL="584200" algn="l" rtl="0" eaLnBrk="0">
                        <a:lnSpc>
                          <a:spcPts val="955"/>
                        </a:lnSpc>
                      </a:pPr>
                      <a:r>
                        <a:rPr sz="700" kern="0" spc="-20" dirty="0">
                          <a:solidFill>
                            <a:srgbClr val="231F20">
                              <a:alpha val="100000"/>
                            </a:srgbClr>
                          </a:solidFill>
                          <a:latin typeface="Arial" panose="020B0604020202020204"/>
                          <a:ea typeface="Arial" panose="020B0604020202020204"/>
                          <a:cs typeface="Arial" panose="020B0604020202020204"/>
                        </a:rPr>
                        <a:t>26</a:t>
                      </a:r>
                      <a:endParaRPr sz="700" dirty="0">
                        <a:latin typeface="Arial" panose="020B0604020202020204"/>
                        <a:ea typeface="Arial" panose="020B0604020202020204"/>
                        <a:cs typeface="Arial" panose="020B0604020202020204"/>
                      </a:endParaRPr>
                    </a:p>
                  </a:txBody>
                  <a:tcPr marL="0" marR="0" marT="0" marB="0" vert="horz">
                    <a:lnL w="6350" cap="flat" cmpd="sng" algn="ctr">
                      <a:solidFill>
                        <a:srgbClr val="202A4D"/>
                      </a:solidFill>
                      <a:prstDash val="solid"/>
                      <a:round/>
                      <a:headEnd type="none" w="med" len="med"/>
                      <a:tailEnd type="none" w="med" len="med"/>
                    </a:lnL>
                    <a:lnR w="9525" cap="flat" cmpd="sng" algn="ctr">
                      <a:solidFill>
                        <a:srgbClr val="202A4D"/>
                      </a:solidFill>
                      <a:prstDash val="solid"/>
                      <a:round/>
                      <a:headEnd type="none" w="med" len="med"/>
                      <a:tailEnd type="none" w="med" len="med"/>
                    </a:lnR>
                    <a:lnT>
                      <a:noFill/>
                    </a:lnT>
                    <a:lnB>
                      <a:noFill/>
                    </a:lnB>
                  </a:tcPr>
                </a:tc>
                <a:tc>
                  <a:txBody>
                    <a:bodyPr/>
                    <a:p>
                      <a:pPr algn="l" rtl="0" eaLnBrk="0">
                        <a:lnSpc>
                          <a:spcPct val="9000"/>
                        </a:lnSpc>
                      </a:pPr>
                      <a:endParaRPr sz="100" dirty="0">
                        <a:latin typeface="Arial" panose="020B0604020202020204"/>
                        <a:ea typeface="Arial" panose="020B0604020202020204"/>
                        <a:cs typeface="Arial" panose="020B0604020202020204"/>
                      </a:endParaRPr>
                    </a:p>
                    <a:p>
                      <a:pPr marL="492125" algn="l" rtl="0" eaLnBrk="0">
                        <a:lnSpc>
                          <a:spcPct val="76000"/>
                        </a:lnSpc>
                      </a:pPr>
                      <a:r>
                        <a:rPr sz="700" kern="0" spc="80" dirty="0">
                          <a:solidFill>
                            <a:srgbClr val="FFFFFF">
                              <a:alpha val="100000"/>
                            </a:srgbClr>
                          </a:solidFill>
                          <a:latin typeface="Arial" panose="020B0604020202020204"/>
                          <a:ea typeface="Arial" panose="020B0604020202020204"/>
                          <a:cs typeface="Arial" panose="020B0604020202020204"/>
                        </a:rPr>
                        <a:t>TYP.</a:t>
                      </a:r>
                      <a:endParaRPr sz="700" dirty="0">
                        <a:latin typeface="Arial" panose="020B0604020202020204"/>
                        <a:ea typeface="Arial" panose="020B0604020202020204"/>
                        <a:cs typeface="Arial" panose="020B0604020202020204"/>
                      </a:endParaRPr>
                    </a:p>
                    <a:p>
                      <a:pPr algn="l" rtl="0" eaLnBrk="0">
                        <a:lnSpc>
                          <a:spcPct val="159000"/>
                        </a:lnSpc>
                      </a:pPr>
                      <a:endParaRPr sz="1000" dirty="0">
                        <a:latin typeface="Arial" panose="020B0604020202020204"/>
                        <a:ea typeface="Arial" panose="020B0604020202020204"/>
                        <a:cs typeface="Arial" panose="020B0604020202020204"/>
                      </a:endParaRPr>
                    </a:p>
                    <a:p>
                      <a:pPr marL="591185" algn="l" rtl="0" eaLnBrk="0">
                        <a:lnSpc>
                          <a:spcPct val="76000"/>
                        </a:lnSpc>
                        <a:spcBef>
                          <a:spcPts val="210"/>
                        </a:spcBef>
                      </a:pPr>
                      <a:r>
                        <a:rPr sz="700" kern="0" spc="-20" dirty="0">
                          <a:solidFill>
                            <a:srgbClr val="231F20">
                              <a:alpha val="100000"/>
                            </a:srgbClr>
                          </a:solidFill>
                          <a:latin typeface="Arial" panose="020B0604020202020204"/>
                          <a:ea typeface="Arial" panose="020B0604020202020204"/>
                          <a:cs typeface="Arial" panose="020B0604020202020204"/>
                        </a:rPr>
                        <a:t>1</a:t>
                      </a:r>
                      <a:endParaRPr sz="700" dirty="0">
                        <a:latin typeface="Arial" panose="020B0604020202020204"/>
                        <a:ea typeface="Arial" panose="020B0604020202020204"/>
                        <a:cs typeface="Arial" panose="020B0604020202020204"/>
                      </a:endParaRPr>
                    </a:p>
                    <a:p>
                      <a:pPr marL="556895" algn="l" rtl="0" eaLnBrk="0">
                        <a:lnSpc>
                          <a:spcPct val="75000"/>
                        </a:lnSpc>
                        <a:spcBef>
                          <a:spcPts val="705"/>
                        </a:spcBef>
                      </a:pPr>
                      <a:r>
                        <a:rPr sz="700" kern="0" spc="-10" dirty="0">
                          <a:solidFill>
                            <a:srgbClr val="231F20">
                              <a:alpha val="100000"/>
                            </a:srgbClr>
                          </a:solidFill>
                          <a:latin typeface="Arial" panose="020B0604020202020204"/>
                          <a:ea typeface="Arial" panose="020B0604020202020204"/>
                          <a:cs typeface="Arial" panose="020B0604020202020204"/>
                        </a:rPr>
                        <a:t>47</a:t>
                      </a:r>
                      <a:endParaRPr sz="700" dirty="0">
                        <a:latin typeface="Arial" panose="020B0604020202020204"/>
                        <a:ea typeface="Arial" panose="020B0604020202020204"/>
                        <a:cs typeface="Arial" panose="020B0604020202020204"/>
                      </a:endParaRPr>
                    </a:p>
                    <a:p>
                      <a:pPr marL="542290" algn="l" rtl="0" eaLnBrk="0">
                        <a:lnSpc>
                          <a:spcPct val="75000"/>
                        </a:lnSpc>
                        <a:spcBef>
                          <a:spcPts val="650"/>
                        </a:spcBef>
                      </a:pPr>
                      <a:r>
                        <a:rPr sz="700" kern="0" spc="-10" dirty="0">
                          <a:solidFill>
                            <a:srgbClr val="231F20">
                              <a:alpha val="100000"/>
                            </a:srgbClr>
                          </a:solidFill>
                          <a:latin typeface="Arial" panose="020B0604020202020204"/>
                          <a:ea typeface="Arial" panose="020B0604020202020204"/>
                          <a:cs typeface="Arial" panose="020B0604020202020204"/>
                        </a:rPr>
                        <a:t>45</a:t>
                      </a:r>
                      <a:endParaRPr sz="700" dirty="0">
                        <a:latin typeface="Arial" panose="020B0604020202020204"/>
                        <a:ea typeface="Arial" panose="020B0604020202020204"/>
                        <a:cs typeface="Arial" panose="020B0604020202020204"/>
                      </a:endParaRPr>
                    </a:p>
                    <a:p>
                      <a:pPr marL="589915" algn="l" rtl="0" eaLnBrk="0">
                        <a:lnSpc>
                          <a:spcPct val="76000"/>
                        </a:lnSpc>
                        <a:spcBef>
                          <a:spcPts val="960"/>
                        </a:spcBef>
                      </a:pPr>
                      <a:r>
                        <a:rPr sz="700" kern="0" spc="-20" dirty="0">
                          <a:solidFill>
                            <a:srgbClr val="231F20">
                              <a:alpha val="100000"/>
                            </a:srgbClr>
                          </a:solidFill>
                          <a:latin typeface="Arial" panose="020B0604020202020204"/>
                          <a:ea typeface="Arial" panose="020B0604020202020204"/>
                          <a:cs typeface="Arial" panose="020B0604020202020204"/>
                        </a:rPr>
                        <a:t>2</a:t>
                      </a:r>
                      <a:endParaRPr sz="700" dirty="0">
                        <a:latin typeface="Arial" panose="020B0604020202020204"/>
                        <a:ea typeface="Arial" panose="020B0604020202020204"/>
                        <a:cs typeface="Arial" panose="020B0604020202020204"/>
                      </a:endParaRPr>
                    </a:p>
                    <a:p>
                      <a:pPr algn="l" rtl="0" eaLnBrk="0">
                        <a:lnSpc>
                          <a:spcPct val="122000"/>
                        </a:lnSpc>
                      </a:pPr>
                      <a:endParaRPr sz="1000" dirty="0">
                        <a:latin typeface="Arial" panose="020B0604020202020204"/>
                        <a:ea typeface="Arial" panose="020B0604020202020204"/>
                        <a:cs typeface="Arial" panose="020B0604020202020204"/>
                      </a:endParaRPr>
                    </a:p>
                    <a:p>
                      <a:pPr algn="l" rtl="0" eaLnBrk="0">
                        <a:lnSpc>
                          <a:spcPct val="123000"/>
                        </a:lnSpc>
                      </a:pPr>
                      <a:endParaRPr sz="1000" dirty="0">
                        <a:latin typeface="Arial" panose="020B0604020202020204"/>
                        <a:ea typeface="Arial" panose="020B0604020202020204"/>
                        <a:cs typeface="Arial" panose="020B0604020202020204"/>
                      </a:endParaRPr>
                    </a:p>
                    <a:p>
                      <a:pPr marL="554990" algn="l" rtl="0" eaLnBrk="0">
                        <a:lnSpc>
                          <a:spcPts val="955"/>
                        </a:lnSpc>
                        <a:spcBef>
                          <a:spcPts val="220"/>
                        </a:spcBef>
                      </a:pPr>
                      <a:r>
                        <a:rPr sz="700" kern="0" spc="-10" dirty="0">
                          <a:solidFill>
                            <a:srgbClr val="231F20">
                              <a:alpha val="100000"/>
                            </a:srgbClr>
                          </a:solidFill>
                          <a:latin typeface="Arial" panose="020B0604020202020204"/>
                          <a:ea typeface="Arial" panose="020B0604020202020204"/>
                          <a:cs typeface="Arial" panose="020B0604020202020204"/>
                        </a:rPr>
                        <a:t>200</a:t>
                      </a:r>
                      <a:endParaRPr sz="700" dirty="0">
                        <a:latin typeface="Arial" panose="020B0604020202020204"/>
                        <a:ea typeface="Arial" panose="020B0604020202020204"/>
                        <a:cs typeface="Arial" panose="020B0604020202020204"/>
                      </a:endParaRPr>
                    </a:p>
                    <a:p>
                      <a:pPr marL="556260" algn="l" rtl="0" eaLnBrk="0">
                        <a:lnSpc>
                          <a:spcPts val="955"/>
                        </a:lnSpc>
                        <a:spcBef>
                          <a:spcPts val="530"/>
                        </a:spcBef>
                      </a:pPr>
                      <a:r>
                        <a:rPr sz="700" kern="0" spc="-20" dirty="0">
                          <a:solidFill>
                            <a:srgbClr val="231F20">
                              <a:alpha val="100000"/>
                            </a:srgbClr>
                          </a:solidFill>
                          <a:latin typeface="Arial" panose="020B0604020202020204"/>
                          <a:ea typeface="Arial" panose="020B0604020202020204"/>
                          <a:cs typeface="Arial" panose="020B0604020202020204"/>
                        </a:rPr>
                        <a:t>500</a:t>
                      </a:r>
                      <a:endParaRPr sz="700" dirty="0">
                        <a:latin typeface="Arial" panose="020B0604020202020204"/>
                        <a:ea typeface="Arial" panose="020B0604020202020204"/>
                        <a:cs typeface="Arial" panose="020B0604020202020204"/>
                      </a:endParaRPr>
                    </a:p>
                    <a:p>
                      <a:pPr algn="l" rtl="0" eaLnBrk="0">
                        <a:lnSpc>
                          <a:spcPct val="138000"/>
                        </a:lnSpc>
                      </a:pPr>
                      <a:endParaRPr sz="1000" dirty="0">
                        <a:latin typeface="Arial" panose="020B0604020202020204"/>
                        <a:ea typeface="Arial" panose="020B0604020202020204"/>
                        <a:cs typeface="Arial" panose="020B0604020202020204"/>
                      </a:endParaRPr>
                    </a:p>
                    <a:p>
                      <a:pPr marL="533400" algn="l" rtl="0" eaLnBrk="0">
                        <a:lnSpc>
                          <a:spcPts val="955"/>
                        </a:lnSpc>
                        <a:spcBef>
                          <a:spcPts val="220"/>
                        </a:spcBef>
                      </a:pPr>
                      <a:r>
                        <a:rPr sz="700" kern="0" spc="-10" dirty="0">
                          <a:solidFill>
                            <a:srgbClr val="231F20">
                              <a:alpha val="100000"/>
                            </a:srgbClr>
                          </a:solidFill>
                          <a:latin typeface="Arial" panose="020B0604020202020204"/>
                          <a:ea typeface="Arial" panose="020B0604020202020204"/>
                          <a:cs typeface="Arial" panose="020B0604020202020204"/>
                        </a:rPr>
                        <a:t>200</a:t>
                      </a:r>
                      <a:endParaRPr sz="700" dirty="0">
                        <a:latin typeface="Arial" panose="020B0604020202020204"/>
                        <a:ea typeface="Arial" panose="020B0604020202020204"/>
                        <a:cs typeface="Arial" panose="020B0604020202020204"/>
                      </a:endParaRPr>
                    </a:p>
                    <a:p>
                      <a:pPr marL="493395" algn="l" rtl="0" eaLnBrk="0">
                        <a:lnSpc>
                          <a:spcPts val="955"/>
                        </a:lnSpc>
                        <a:spcBef>
                          <a:spcPts val="360"/>
                        </a:spcBef>
                      </a:pPr>
                      <a:r>
                        <a:rPr sz="700" kern="0" spc="-20" dirty="0">
                          <a:solidFill>
                            <a:srgbClr val="231F20">
                              <a:alpha val="100000"/>
                            </a:srgbClr>
                          </a:solidFill>
                          <a:latin typeface="Arial" panose="020B0604020202020204"/>
                          <a:ea typeface="Arial" panose="020B0604020202020204"/>
                          <a:cs typeface="Arial" panose="020B0604020202020204"/>
                        </a:rPr>
                        <a:t>1.8:1</a:t>
                      </a:r>
                      <a:endParaRPr sz="700" dirty="0">
                        <a:latin typeface="Arial" panose="020B0604020202020204"/>
                        <a:ea typeface="Arial" panose="020B0604020202020204"/>
                        <a:cs typeface="Arial" panose="020B0604020202020204"/>
                      </a:endParaRPr>
                    </a:p>
                    <a:p>
                      <a:pPr marL="553085" algn="l" rtl="0" eaLnBrk="0">
                        <a:lnSpc>
                          <a:spcPct val="76000"/>
                        </a:lnSpc>
                        <a:spcBef>
                          <a:spcPts val="560"/>
                        </a:spcBef>
                      </a:pPr>
                      <a:r>
                        <a:rPr sz="700" kern="0" spc="-10" dirty="0">
                          <a:solidFill>
                            <a:srgbClr val="231F20">
                              <a:alpha val="100000"/>
                            </a:srgbClr>
                          </a:solidFill>
                          <a:latin typeface="Arial" panose="020B0604020202020204"/>
                          <a:ea typeface="Arial" panose="020B0604020202020204"/>
                          <a:cs typeface="Arial" panose="020B0604020202020204"/>
                        </a:rPr>
                        <a:t>2:1</a:t>
                      </a:r>
                      <a:endParaRPr sz="700" dirty="0">
                        <a:latin typeface="Arial" panose="020B0604020202020204"/>
                        <a:ea typeface="Arial" panose="020B0604020202020204"/>
                        <a:cs typeface="Arial" panose="020B0604020202020204"/>
                      </a:endParaRPr>
                    </a:p>
                    <a:p>
                      <a:pPr marL="565150" algn="l" rtl="0" eaLnBrk="0">
                        <a:lnSpc>
                          <a:spcPct val="76000"/>
                        </a:lnSpc>
                        <a:spcBef>
                          <a:spcPts val="885"/>
                        </a:spcBef>
                      </a:pPr>
                      <a:r>
                        <a:rPr sz="700" kern="0" spc="-20" dirty="0">
                          <a:solidFill>
                            <a:srgbClr val="231F20">
                              <a:alpha val="100000"/>
                            </a:srgbClr>
                          </a:solidFill>
                          <a:latin typeface="Arial" panose="020B0604020202020204"/>
                          <a:ea typeface="Arial" panose="020B0604020202020204"/>
                          <a:cs typeface="Arial" panose="020B0604020202020204"/>
                        </a:rPr>
                        <a:t>27</a:t>
                      </a:r>
                      <a:endParaRPr sz="700" dirty="0">
                        <a:latin typeface="Arial" panose="020B0604020202020204"/>
                        <a:ea typeface="Arial" panose="020B0604020202020204"/>
                        <a:cs typeface="Arial" panose="020B0604020202020204"/>
                      </a:endParaRPr>
                    </a:p>
                    <a:p>
                      <a:pPr marL="541655" algn="l" rtl="0" eaLnBrk="0">
                        <a:lnSpc>
                          <a:spcPts val="955"/>
                        </a:lnSpc>
                        <a:spcBef>
                          <a:spcPts val="375"/>
                        </a:spcBef>
                      </a:pPr>
                      <a:r>
                        <a:rPr sz="700" kern="0" spc="-20" dirty="0">
                          <a:solidFill>
                            <a:srgbClr val="231F20">
                              <a:alpha val="100000"/>
                            </a:srgbClr>
                          </a:solidFill>
                          <a:latin typeface="Arial" panose="020B0604020202020204"/>
                          <a:ea typeface="Arial" panose="020B0604020202020204"/>
                          <a:cs typeface="Arial" panose="020B0604020202020204"/>
                        </a:rPr>
                        <a:t>+10</a:t>
                      </a:r>
                      <a:endParaRPr sz="700" dirty="0">
                        <a:latin typeface="Arial" panose="020B0604020202020204"/>
                        <a:ea typeface="Arial" panose="020B0604020202020204"/>
                        <a:cs typeface="Arial" panose="020B0604020202020204"/>
                      </a:endParaRPr>
                    </a:p>
                    <a:p>
                      <a:pPr algn="l" rtl="0" eaLnBrk="0">
                        <a:lnSpc>
                          <a:spcPct val="140000"/>
                        </a:lnSpc>
                      </a:pPr>
                      <a:endParaRPr sz="1000" dirty="0">
                        <a:latin typeface="Arial" panose="020B0604020202020204"/>
                        <a:ea typeface="Arial" panose="020B0604020202020204"/>
                        <a:cs typeface="Arial" panose="020B0604020202020204"/>
                      </a:endParaRPr>
                    </a:p>
                    <a:p>
                      <a:pPr marL="509270" algn="l" rtl="0" eaLnBrk="0">
                        <a:lnSpc>
                          <a:spcPts val="955"/>
                        </a:lnSpc>
                        <a:spcBef>
                          <a:spcPts val="215"/>
                        </a:spcBef>
                      </a:pPr>
                      <a:r>
                        <a:rPr sz="700" kern="0" spc="-20" dirty="0">
                          <a:solidFill>
                            <a:srgbClr val="231F20">
                              <a:alpha val="100000"/>
                            </a:srgbClr>
                          </a:solidFill>
                          <a:latin typeface="Arial" panose="020B0604020202020204"/>
                          <a:ea typeface="Arial" panose="020B0604020202020204"/>
                          <a:cs typeface="Arial" panose="020B0604020202020204"/>
                        </a:rPr>
                        <a:t>6</a:t>
                      </a:r>
                      <a:r>
                        <a:rPr sz="700" kern="0" spc="60" dirty="0">
                          <a:solidFill>
                            <a:srgbClr val="231F20">
                              <a:alpha val="100000"/>
                            </a:srgbClr>
                          </a:solidFill>
                          <a:latin typeface="Arial" panose="020B0604020202020204"/>
                          <a:ea typeface="Arial" panose="020B0604020202020204"/>
                          <a:cs typeface="Arial" panose="020B0604020202020204"/>
                        </a:rPr>
                        <a:t> </a:t>
                      </a:r>
                      <a:r>
                        <a:rPr sz="700" kern="0" spc="-20" dirty="0">
                          <a:solidFill>
                            <a:srgbClr val="231F20">
                              <a:alpha val="100000"/>
                            </a:srgbClr>
                          </a:solidFill>
                          <a:latin typeface="Arial" panose="020B0604020202020204"/>
                          <a:ea typeface="Arial" panose="020B0604020202020204"/>
                          <a:cs typeface="Arial" panose="020B0604020202020204"/>
                        </a:rPr>
                        <a:t>bits</a:t>
                      </a:r>
                      <a:endParaRPr sz="700" dirty="0">
                        <a:latin typeface="Arial" panose="020B0604020202020204"/>
                        <a:ea typeface="Arial" panose="020B0604020202020204"/>
                        <a:cs typeface="Arial" panose="020B0604020202020204"/>
                      </a:endParaRPr>
                    </a:p>
                    <a:p>
                      <a:pPr marL="566420" algn="l" rtl="0" eaLnBrk="0">
                        <a:lnSpc>
                          <a:spcPts val="955"/>
                        </a:lnSpc>
                        <a:spcBef>
                          <a:spcPts val="400"/>
                        </a:spcBef>
                      </a:pPr>
                      <a:r>
                        <a:rPr sz="700" kern="0" spc="-20" dirty="0">
                          <a:solidFill>
                            <a:srgbClr val="231F20">
                              <a:alpha val="100000"/>
                            </a:srgbClr>
                          </a:solidFill>
                          <a:latin typeface="Arial" panose="020B0604020202020204"/>
                          <a:ea typeface="Arial" panose="020B0604020202020204"/>
                          <a:cs typeface="Arial" panose="020B0604020202020204"/>
                        </a:rPr>
                        <a:t>80</a:t>
                      </a:r>
                      <a:endParaRPr sz="700" dirty="0">
                        <a:latin typeface="Arial" panose="020B0604020202020204"/>
                        <a:ea typeface="Arial" panose="020B0604020202020204"/>
                        <a:cs typeface="Arial" panose="020B0604020202020204"/>
                      </a:endParaRPr>
                    </a:p>
                    <a:p>
                      <a:pPr marL="565150" algn="l" rtl="0" eaLnBrk="0">
                        <a:lnSpc>
                          <a:spcPts val="955"/>
                        </a:lnSpc>
                        <a:spcBef>
                          <a:spcPts val="355"/>
                        </a:spcBef>
                      </a:pPr>
                      <a:r>
                        <a:rPr sz="700" kern="0" spc="-20" dirty="0">
                          <a:solidFill>
                            <a:srgbClr val="231F20">
                              <a:alpha val="100000"/>
                            </a:srgbClr>
                          </a:solidFill>
                          <a:latin typeface="Arial" panose="020B0604020202020204"/>
                          <a:ea typeface="Arial" panose="020B0604020202020204"/>
                          <a:cs typeface="Arial" panose="020B0604020202020204"/>
                        </a:rPr>
                        <a:t>28</a:t>
                      </a:r>
                      <a:endParaRPr sz="700" dirty="0">
                        <a:latin typeface="Arial" panose="020B0604020202020204"/>
                        <a:ea typeface="Arial" panose="020B0604020202020204"/>
                        <a:cs typeface="Arial" panose="020B0604020202020204"/>
                      </a:endParaRPr>
                    </a:p>
                    <a:p>
                      <a:pPr algn="l" rtl="0" eaLnBrk="0">
                        <a:lnSpc>
                          <a:spcPct val="101000"/>
                        </a:lnSpc>
                      </a:pPr>
                      <a:endParaRPr sz="1000" dirty="0">
                        <a:latin typeface="Arial" panose="020B0604020202020204"/>
                        <a:ea typeface="Arial" panose="020B0604020202020204"/>
                        <a:cs typeface="Arial" panose="020B0604020202020204"/>
                      </a:endParaRPr>
                    </a:p>
                    <a:p>
                      <a:pPr algn="l" rtl="0" eaLnBrk="0">
                        <a:lnSpc>
                          <a:spcPct val="102000"/>
                        </a:lnSpc>
                      </a:pPr>
                      <a:endParaRPr sz="1000" dirty="0">
                        <a:latin typeface="Arial" panose="020B0604020202020204"/>
                        <a:ea typeface="Arial" panose="020B0604020202020204"/>
                        <a:cs typeface="Arial" panose="020B0604020202020204"/>
                      </a:endParaRPr>
                    </a:p>
                    <a:p>
                      <a:pPr algn="l" rtl="0" eaLnBrk="0">
                        <a:lnSpc>
                          <a:spcPct val="102000"/>
                        </a:lnSpc>
                      </a:pPr>
                      <a:endParaRPr sz="1000" dirty="0">
                        <a:latin typeface="Arial" panose="020B0604020202020204"/>
                        <a:ea typeface="Arial" panose="020B0604020202020204"/>
                        <a:cs typeface="Arial" panose="020B0604020202020204"/>
                      </a:endParaRPr>
                    </a:p>
                    <a:p>
                      <a:pPr algn="l" rtl="0" eaLnBrk="0">
                        <a:lnSpc>
                          <a:spcPct val="102000"/>
                        </a:lnSpc>
                      </a:pPr>
                      <a:endParaRPr sz="1000" dirty="0">
                        <a:latin typeface="Arial" panose="020B0604020202020204"/>
                        <a:ea typeface="Arial" panose="020B0604020202020204"/>
                        <a:cs typeface="Arial" panose="020B0604020202020204"/>
                      </a:endParaRPr>
                    </a:p>
                    <a:p>
                      <a:pPr algn="l" rtl="0" eaLnBrk="0">
                        <a:lnSpc>
                          <a:spcPct val="180000"/>
                        </a:lnSpc>
                      </a:pPr>
                      <a:endParaRPr sz="100" dirty="0">
                        <a:latin typeface="Arial" panose="020B0604020202020204"/>
                        <a:ea typeface="Arial" panose="020B0604020202020204"/>
                        <a:cs typeface="Arial" panose="020B0604020202020204"/>
                      </a:endParaRPr>
                    </a:p>
                    <a:p>
                      <a:pPr marL="605155" algn="l" rtl="0" eaLnBrk="0">
                        <a:lnSpc>
                          <a:spcPct val="76000"/>
                        </a:lnSpc>
                      </a:pPr>
                      <a:r>
                        <a:rPr sz="700" kern="0" spc="-20" dirty="0">
                          <a:solidFill>
                            <a:srgbClr val="231F20">
                              <a:alpha val="100000"/>
                            </a:srgbClr>
                          </a:solidFill>
                          <a:latin typeface="Arial" panose="020B0604020202020204"/>
                          <a:ea typeface="Arial" panose="020B0604020202020204"/>
                          <a:cs typeface="Arial" panose="020B0604020202020204"/>
                        </a:rPr>
                        <a:t>1</a:t>
                      </a:r>
                      <a:endParaRPr sz="700" dirty="0">
                        <a:latin typeface="Arial" panose="020B0604020202020204"/>
                        <a:ea typeface="Arial" panose="020B0604020202020204"/>
                        <a:cs typeface="Arial" panose="020B0604020202020204"/>
                      </a:endParaRPr>
                    </a:p>
                  </a:txBody>
                  <a:tcPr marL="0" marR="0" marT="0" marB="0" vert="horz">
                    <a:lnL w="9525" cap="flat" cmpd="sng" algn="ctr">
                      <a:solidFill>
                        <a:srgbClr val="202A4D"/>
                      </a:solidFill>
                      <a:prstDash val="solid"/>
                      <a:round/>
                      <a:headEnd type="none" w="med" len="med"/>
                      <a:tailEnd type="none" w="med" len="med"/>
                    </a:lnL>
                    <a:lnR w="9525" cap="flat" cmpd="sng" algn="ctr">
                      <a:solidFill>
                        <a:srgbClr val="202A4D"/>
                      </a:solidFill>
                      <a:prstDash val="solid"/>
                      <a:round/>
                      <a:headEnd type="none" w="med" len="med"/>
                      <a:tailEnd type="none" w="med" len="med"/>
                    </a:lnR>
                    <a:lnT>
                      <a:noFill/>
                    </a:lnT>
                    <a:lnB>
                      <a:noFill/>
                    </a:lnB>
                  </a:tcPr>
                </a:tc>
                <a:tc>
                  <a:txBody>
                    <a:bodyPr/>
                    <a:p>
                      <a:pPr marL="487680" algn="l" rtl="0" eaLnBrk="0">
                        <a:lnSpc>
                          <a:spcPct val="76000"/>
                        </a:lnSpc>
                        <a:spcBef>
                          <a:spcPts val="5"/>
                        </a:spcBef>
                      </a:pPr>
                      <a:r>
                        <a:rPr sz="700" kern="0" spc="110" dirty="0">
                          <a:solidFill>
                            <a:srgbClr val="FFFFFF">
                              <a:alpha val="100000"/>
                            </a:srgbClr>
                          </a:solidFill>
                          <a:latin typeface="Arial" panose="020B0604020202020204"/>
                          <a:ea typeface="Arial" panose="020B0604020202020204"/>
                          <a:cs typeface="Arial" panose="020B0604020202020204"/>
                        </a:rPr>
                        <a:t>MAX</a:t>
                      </a:r>
                      <a:endParaRPr sz="700" dirty="0">
                        <a:latin typeface="Arial" panose="020B0604020202020204"/>
                        <a:ea typeface="Arial" panose="020B0604020202020204"/>
                        <a:cs typeface="Arial" panose="020B0604020202020204"/>
                      </a:endParaRPr>
                    </a:p>
                    <a:p>
                      <a:pPr marL="484505" algn="l" rtl="0" eaLnBrk="0">
                        <a:lnSpc>
                          <a:spcPts val="955"/>
                        </a:lnSpc>
                        <a:spcBef>
                          <a:spcPts val="455"/>
                        </a:spcBef>
                      </a:pPr>
                      <a:r>
                        <a:rPr sz="700" kern="0" spc="-10" dirty="0">
                          <a:solidFill>
                            <a:srgbClr val="231F20">
                              <a:alpha val="100000"/>
                            </a:srgbClr>
                          </a:solidFill>
                          <a:latin typeface="Arial" panose="020B0604020202020204"/>
                          <a:ea typeface="Arial" panose="020B0604020202020204"/>
                          <a:cs typeface="Arial" panose="020B0604020202020204"/>
                        </a:rPr>
                        <a:t>9500</a:t>
                      </a:r>
                      <a:endParaRPr sz="700" dirty="0">
                        <a:latin typeface="Arial" panose="020B0604020202020204"/>
                        <a:ea typeface="Arial" panose="020B0604020202020204"/>
                        <a:cs typeface="Arial" panose="020B0604020202020204"/>
                      </a:endParaRPr>
                    </a:p>
                    <a:p>
                      <a:pPr algn="l" rtl="0" eaLnBrk="0">
                        <a:lnSpc>
                          <a:spcPct val="124000"/>
                        </a:lnSpc>
                      </a:pPr>
                      <a:endParaRPr sz="1000" dirty="0">
                        <a:latin typeface="Arial" panose="020B0604020202020204"/>
                        <a:ea typeface="Arial" panose="020B0604020202020204"/>
                        <a:cs typeface="Arial" panose="020B0604020202020204"/>
                      </a:endParaRPr>
                    </a:p>
                    <a:p>
                      <a:pPr algn="l" rtl="0" eaLnBrk="0">
                        <a:lnSpc>
                          <a:spcPct val="125000"/>
                        </a:lnSpc>
                      </a:pPr>
                      <a:endParaRPr sz="1000" dirty="0">
                        <a:latin typeface="Arial" panose="020B0604020202020204"/>
                        <a:ea typeface="Arial" panose="020B0604020202020204"/>
                        <a:cs typeface="Arial" panose="020B0604020202020204"/>
                      </a:endParaRPr>
                    </a:p>
                    <a:p>
                      <a:pPr algn="l" rtl="0" eaLnBrk="0">
                        <a:lnSpc>
                          <a:spcPct val="125000"/>
                        </a:lnSpc>
                      </a:pPr>
                      <a:endParaRPr sz="1000" dirty="0">
                        <a:latin typeface="Arial" panose="020B0604020202020204"/>
                        <a:ea typeface="Arial" panose="020B0604020202020204"/>
                        <a:cs typeface="Arial" panose="020B0604020202020204"/>
                      </a:endParaRPr>
                    </a:p>
                    <a:p>
                      <a:pPr marL="577215" algn="l" rtl="0" eaLnBrk="0">
                        <a:lnSpc>
                          <a:spcPts val="955"/>
                        </a:lnSpc>
                        <a:spcBef>
                          <a:spcPts val="215"/>
                        </a:spcBef>
                      </a:pPr>
                      <a:r>
                        <a:rPr sz="700" kern="0" spc="-20" dirty="0">
                          <a:solidFill>
                            <a:srgbClr val="231F20">
                              <a:alpha val="100000"/>
                            </a:srgbClr>
                          </a:solidFill>
                          <a:latin typeface="Arial" panose="020B0604020202020204"/>
                          <a:ea typeface="Arial" panose="020B0604020202020204"/>
                          <a:cs typeface="Arial" panose="020B0604020202020204"/>
                        </a:rPr>
                        <a:t>6</a:t>
                      </a:r>
                      <a:endParaRPr sz="700" dirty="0">
                        <a:latin typeface="Arial" panose="020B0604020202020204"/>
                        <a:ea typeface="Arial" panose="020B0604020202020204"/>
                        <a:cs typeface="Arial" panose="020B0604020202020204"/>
                      </a:endParaRPr>
                    </a:p>
                    <a:p>
                      <a:pPr marL="534035" algn="l" rtl="0" eaLnBrk="0">
                        <a:lnSpc>
                          <a:spcPts val="955"/>
                        </a:lnSpc>
                        <a:spcBef>
                          <a:spcPts val="395"/>
                        </a:spcBef>
                      </a:pPr>
                      <a:r>
                        <a:rPr sz="700" kern="0" spc="-20" dirty="0">
                          <a:solidFill>
                            <a:srgbClr val="231F20">
                              <a:alpha val="100000"/>
                            </a:srgbClr>
                          </a:solidFill>
                          <a:latin typeface="Arial" panose="020B0604020202020204"/>
                          <a:ea typeface="Arial" panose="020B0604020202020204"/>
                          <a:cs typeface="Arial" panose="020B0604020202020204"/>
                        </a:rPr>
                        <a:t>300</a:t>
                      </a:r>
                      <a:endParaRPr sz="700" dirty="0">
                        <a:latin typeface="Arial" panose="020B0604020202020204"/>
                        <a:ea typeface="Arial" panose="020B0604020202020204"/>
                        <a:cs typeface="Arial" panose="020B0604020202020204"/>
                      </a:endParaRPr>
                    </a:p>
                    <a:p>
                      <a:pPr marL="564515" algn="l" rtl="0" eaLnBrk="0">
                        <a:lnSpc>
                          <a:spcPts val="955"/>
                        </a:lnSpc>
                        <a:spcBef>
                          <a:spcPts val="460"/>
                        </a:spcBef>
                      </a:pPr>
                      <a:r>
                        <a:rPr sz="700" kern="0" spc="-20" dirty="0">
                          <a:solidFill>
                            <a:srgbClr val="231F20">
                              <a:alpha val="100000"/>
                            </a:srgbClr>
                          </a:solidFill>
                          <a:latin typeface="Arial" panose="020B0604020202020204"/>
                          <a:ea typeface="Arial" panose="020B0604020202020204"/>
                          <a:cs typeface="Arial" panose="020B0604020202020204"/>
                        </a:rPr>
                        <a:t>25</a:t>
                      </a:r>
                      <a:endParaRPr sz="700" dirty="0">
                        <a:latin typeface="Arial" panose="020B0604020202020204"/>
                        <a:ea typeface="Arial" panose="020B0604020202020204"/>
                        <a:cs typeface="Arial" panose="020B0604020202020204"/>
                      </a:endParaRPr>
                    </a:p>
                    <a:p>
                      <a:pPr algn="l" rtl="0" eaLnBrk="0">
                        <a:lnSpc>
                          <a:spcPct val="125000"/>
                        </a:lnSpc>
                      </a:pPr>
                      <a:endParaRPr sz="1000" dirty="0">
                        <a:latin typeface="Arial" panose="020B0604020202020204"/>
                        <a:ea typeface="Arial" panose="020B0604020202020204"/>
                        <a:cs typeface="Arial" panose="020B0604020202020204"/>
                      </a:endParaRPr>
                    </a:p>
                    <a:p>
                      <a:pPr algn="l" rtl="0" eaLnBrk="0">
                        <a:lnSpc>
                          <a:spcPct val="125000"/>
                        </a:lnSpc>
                      </a:pPr>
                      <a:endParaRPr sz="1000" dirty="0">
                        <a:latin typeface="Arial" panose="020B0604020202020204"/>
                        <a:ea typeface="Arial" panose="020B0604020202020204"/>
                        <a:cs typeface="Arial" panose="020B0604020202020204"/>
                      </a:endParaRPr>
                    </a:p>
                    <a:p>
                      <a:pPr marL="611505" algn="l" rtl="0" eaLnBrk="0">
                        <a:lnSpc>
                          <a:spcPct val="76000"/>
                        </a:lnSpc>
                        <a:spcBef>
                          <a:spcPts val="210"/>
                        </a:spcBef>
                      </a:pPr>
                      <a:r>
                        <a:rPr sz="700" kern="0" spc="-20" dirty="0">
                          <a:solidFill>
                            <a:srgbClr val="231F20">
                              <a:alpha val="100000"/>
                            </a:srgbClr>
                          </a:solidFill>
                          <a:latin typeface="Arial" panose="020B0604020202020204"/>
                          <a:ea typeface="Arial" panose="020B0604020202020204"/>
                          <a:cs typeface="Arial" panose="020B0604020202020204"/>
                        </a:rPr>
                        <a:t>1</a:t>
                      </a:r>
                      <a:endParaRPr sz="700" dirty="0">
                        <a:latin typeface="Arial" panose="020B0604020202020204"/>
                        <a:ea typeface="Arial" panose="020B0604020202020204"/>
                        <a:cs typeface="Arial" panose="020B0604020202020204"/>
                      </a:endParaRPr>
                    </a:p>
                    <a:p>
                      <a:pPr algn="l" rtl="0" eaLnBrk="0">
                        <a:lnSpc>
                          <a:spcPct val="129000"/>
                        </a:lnSpc>
                      </a:pPr>
                      <a:endParaRPr sz="1000" dirty="0">
                        <a:latin typeface="Arial" panose="020B0604020202020204"/>
                        <a:ea typeface="Arial" panose="020B0604020202020204"/>
                        <a:cs typeface="Arial" panose="020B0604020202020204"/>
                      </a:endParaRPr>
                    </a:p>
                    <a:p>
                      <a:pPr algn="l" rtl="0" eaLnBrk="0">
                        <a:lnSpc>
                          <a:spcPct val="130000"/>
                        </a:lnSpc>
                      </a:pPr>
                      <a:endParaRPr sz="1000" dirty="0">
                        <a:latin typeface="Arial" panose="020B0604020202020204"/>
                        <a:ea typeface="Arial" panose="020B0604020202020204"/>
                        <a:cs typeface="Arial" panose="020B0604020202020204"/>
                      </a:endParaRPr>
                    </a:p>
                    <a:p>
                      <a:pPr algn="l" rtl="0" eaLnBrk="0">
                        <a:lnSpc>
                          <a:spcPct val="130000"/>
                        </a:lnSpc>
                      </a:pPr>
                      <a:endParaRPr sz="1000" dirty="0">
                        <a:latin typeface="Arial" panose="020B0604020202020204"/>
                        <a:ea typeface="Arial" panose="020B0604020202020204"/>
                        <a:cs typeface="Arial" panose="020B0604020202020204"/>
                      </a:endParaRPr>
                    </a:p>
                    <a:p>
                      <a:pPr marL="579755" algn="l" rtl="0" eaLnBrk="0">
                        <a:lnSpc>
                          <a:spcPts val="955"/>
                        </a:lnSpc>
                        <a:spcBef>
                          <a:spcPts val="220"/>
                        </a:spcBef>
                      </a:pPr>
                      <a:r>
                        <a:rPr sz="700" kern="0" spc="-20" dirty="0">
                          <a:solidFill>
                            <a:srgbClr val="231F20">
                              <a:alpha val="100000"/>
                            </a:srgbClr>
                          </a:solidFill>
                          <a:latin typeface="Arial" panose="020B0604020202020204"/>
                          <a:ea typeface="Arial" panose="020B0604020202020204"/>
                          <a:cs typeface="Arial" panose="020B0604020202020204"/>
                        </a:rPr>
                        <a:t>28</a:t>
                      </a:r>
                      <a:endParaRPr sz="700" dirty="0">
                        <a:latin typeface="Arial" panose="020B0604020202020204"/>
                        <a:ea typeface="Arial" panose="020B0604020202020204"/>
                        <a:cs typeface="Arial" panose="020B0604020202020204"/>
                      </a:endParaRPr>
                    </a:p>
                    <a:p>
                      <a:pPr algn="l" rtl="0" eaLnBrk="0">
                        <a:lnSpc>
                          <a:spcPct val="151000"/>
                        </a:lnSpc>
                      </a:pPr>
                      <a:endParaRPr sz="1000" dirty="0">
                        <a:latin typeface="Arial" panose="020B0604020202020204"/>
                        <a:ea typeface="Arial" panose="020B0604020202020204"/>
                        <a:cs typeface="Arial" panose="020B0604020202020204"/>
                      </a:endParaRPr>
                    </a:p>
                    <a:p>
                      <a:pPr marL="604520" algn="l" rtl="0" eaLnBrk="0">
                        <a:lnSpc>
                          <a:spcPct val="76000"/>
                        </a:lnSpc>
                        <a:spcBef>
                          <a:spcPts val="220"/>
                        </a:spcBef>
                      </a:pPr>
                      <a:r>
                        <a:rPr sz="700" kern="0" spc="-20" dirty="0">
                          <a:solidFill>
                            <a:srgbClr val="231F20">
                              <a:alpha val="100000"/>
                            </a:srgbClr>
                          </a:solidFill>
                          <a:latin typeface="Arial" panose="020B0604020202020204"/>
                          <a:ea typeface="Arial" panose="020B0604020202020204"/>
                          <a:cs typeface="Arial" panose="020B0604020202020204"/>
                        </a:rPr>
                        <a:t>2</a:t>
                      </a:r>
                      <a:endParaRPr sz="700" dirty="0">
                        <a:latin typeface="Arial" panose="020B0604020202020204"/>
                        <a:ea typeface="Arial" panose="020B0604020202020204"/>
                        <a:cs typeface="Arial" panose="020B0604020202020204"/>
                      </a:endParaRPr>
                    </a:p>
                    <a:p>
                      <a:pPr algn="l" rtl="0" eaLnBrk="0">
                        <a:lnSpc>
                          <a:spcPct val="124000"/>
                        </a:lnSpc>
                      </a:pPr>
                      <a:endParaRPr sz="1000" dirty="0">
                        <a:latin typeface="Arial" panose="020B0604020202020204"/>
                        <a:ea typeface="Arial" panose="020B0604020202020204"/>
                        <a:cs typeface="Arial" panose="020B0604020202020204"/>
                      </a:endParaRPr>
                    </a:p>
                    <a:p>
                      <a:pPr algn="l" rtl="0" eaLnBrk="0">
                        <a:lnSpc>
                          <a:spcPct val="124000"/>
                        </a:lnSpc>
                      </a:pPr>
                      <a:endParaRPr sz="1000" dirty="0">
                        <a:latin typeface="Arial" panose="020B0604020202020204"/>
                        <a:ea typeface="Arial" panose="020B0604020202020204"/>
                        <a:cs typeface="Arial" panose="020B0604020202020204"/>
                      </a:endParaRPr>
                    </a:p>
                    <a:p>
                      <a:pPr algn="l" rtl="0" eaLnBrk="0">
                        <a:lnSpc>
                          <a:spcPct val="125000"/>
                        </a:lnSpc>
                      </a:pPr>
                      <a:endParaRPr sz="1000" dirty="0">
                        <a:latin typeface="Arial" panose="020B0604020202020204"/>
                        <a:ea typeface="Arial" panose="020B0604020202020204"/>
                        <a:cs typeface="Arial" panose="020B0604020202020204"/>
                      </a:endParaRPr>
                    </a:p>
                    <a:p>
                      <a:pPr marL="548005" algn="l" rtl="0" eaLnBrk="0">
                        <a:lnSpc>
                          <a:spcPts val="955"/>
                        </a:lnSpc>
                        <a:spcBef>
                          <a:spcPts val="220"/>
                        </a:spcBef>
                      </a:pPr>
                      <a:r>
                        <a:rPr sz="700" kern="0" spc="-20" dirty="0">
                          <a:solidFill>
                            <a:srgbClr val="231F20">
                              <a:alpha val="100000"/>
                            </a:srgbClr>
                          </a:solidFill>
                          <a:latin typeface="Arial" panose="020B0604020202020204"/>
                          <a:ea typeface="Arial" panose="020B0604020202020204"/>
                          <a:cs typeface="Arial" panose="020B0604020202020204"/>
                        </a:rPr>
                        <a:t>300</a:t>
                      </a:r>
                      <a:endParaRPr sz="700" dirty="0">
                        <a:latin typeface="Arial" panose="020B0604020202020204"/>
                        <a:ea typeface="Arial" panose="020B0604020202020204"/>
                        <a:cs typeface="Arial" panose="020B0604020202020204"/>
                      </a:endParaRPr>
                    </a:p>
                    <a:p>
                      <a:pPr marL="596900" algn="l" rtl="0" eaLnBrk="0">
                        <a:lnSpc>
                          <a:spcPts val="955"/>
                        </a:lnSpc>
                        <a:spcBef>
                          <a:spcPts val="410"/>
                        </a:spcBef>
                      </a:pPr>
                      <a:r>
                        <a:rPr sz="700" kern="0" spc="-20" dirty="0">
                          <a:solidFill>
                            <a:srgbClr val="231F20">
                              <a:alpha val="100000"/>
                            </a:srgbClr>
                          </a:solidFill>
                          <a:latin typeface="Arial" panose="020B0604020202020204"/>
                          <a:ea typeface="Arial" panose="020B0604020202020204"/>
                          <a:cs typeface="Arial" panose="020B0604020202020204"/>
                        </a:rPr>
                        <a:t>6</a:t>
                      </a:r>
                      <a:endParaRPr sz="700" dirty="0">
                        <a:latin typeface="Arial" panose="020B0604020202020204"/>
                        <a:ea typeface="Arial" panose="020B0604020202020204"/>
                        <a:cs typeface="Arial" panose="020B0604020202020204"/>
                      </a:endParaRPr>
                    </a:p>
                    <a:p>
                      <a:pPr algn="l" rtl="0" eaLnBrk="0">
                        <a:lnSpc>
                          <a:spcPct val="104000"/>
                        </a:lnSpc>
                      </a:pPr>
                      <a:endParaRPr sz="500" dirty="0">
                        <a:latin typeface="Arial" panose="020B0604020202020204"/>
                        <a:ea typeface="Arial" panose="020B0604020202020204"/>
                        <a:cs typeface="Arial" panose="020B0604020202020204"/>
                      </a:endParaRPr>
                    </a:p>
                    <a:p>
                      <a:pPr marL="567690" algn="l" rtl="0" eaLnBrk="0">
                        <a:lnSpc>
                          <a:spcPct val="75000"/>
                        </a:lnSpc>
                        <a:spcBef>
                          <a:spcPts val="5"/>
                        </a:spcBef>
                      </a:pPr>
                      <a:r>
                        <a:rPr sz="700" kern="0" spc="-10" dirty="0">
                          <a:solidFill>
                            <a:srgbClr val="231F20">
                              <a:alpha val="100000"/>
                            </a:srgbClr>
                          </a:solidFill>
                          <a:latin typeface="Arial" panose="020B0604020202020204"/>
                          <a:ea typeface="Arial" panose="020B0604020202020204"/>
                          <a:cs typeface="Arial" panose="020B0604020202020204"/>
                        </a:rPr>
                        <a:t>44</a:t>
                      </a:r>
                      <a:endParaRPr sz="700" dirty="0">
                        <a:latin typeface="Arial" panose="020B0604020202020204"/>
                        <a:ea typeface="Arial" panose="020B0604020202020204"/>
                        <a:cs typeface="Arial" panose="020B0604020202020204"/>
                      </a:endParaRPr>
                    </a:p>
                  </a:txBody>
                  <a:tcPr marL="0" marR="0" marT="635" marB="0" vert="horz">
                    <a:lnL w="9525" cap="flat" cmpd="sng" algn="ctr">
                      <a:solidFill>
                        <a:srgbClr val="202A4D"/>
                      </a:solidFill>
                      <a:prstDash val="solid"/>
                      <a:round/>
                      <a:headEnd type="none" w="med" len="med"/>
                      <a:tailEnd type="none" w="med" len="med"/>
                    </a:lnL>
                    <a:lnR w="9525" cap="flat" cmpd="sng" algn="ctr">
                      <a:solidFill>
                        <a:srgbClr val="202A4D"/>
                      </a:solidFill>
                      <a:prstDash val="solid"/>
                      <a:round/>
                      <a:headEnd type="none" w="med" len="med"/>
                      <a:tailEnd type="none" w="med" len="med"/>
                    </a:lnR>
                    <a:lnT>
                      <a:noFill/>
                    </a:lnT>
                    <a:lnB>
                      <a:noFill/>
                    </a:lnB>
                  </a:tcPr>
                </a:tc>
              </a:tr>
            </a:tbl>
          </a:graphicData>
        </a:graphic>
      </p:graphicFrame>
      <p:grpSp>
        <p:nvGrpSpPr>
          <p:cNvPr id="6" name="group 6"/>
          <p:cNvGrpSpPr/>
          <p:nvPr/>
        </p:nvGrpSpPr>
        <p:grpSpPr>
          <a:xfrm rot="21600000">
            <a:off x="568616" y="8438604"/>
            <a:ext cx="6370015" cy="1020829"/>
            <a:chOff x="0" y="0"/>
            <a:chExt cx="6370015" cy="1020829"/>
          </a:xfrm>
        </p:grpSpPr>
        <p:pic>
          <p:nvPicPr>
            <p:cNvPr id="172" name="picture 172"/>
            <p:cNvPicPr>
              <a:picLocks noChangeAspect="1"/>
            </p:cNvPicPr>
            <p:nvPr/>
          </p:nvPicPr>
          <p:blipFill>
            <a:blip r:embed="rId2"/>
            <a:stretch>
              <a:fillRect/>
            </a:stretch>
          </p:blipFill>
          <p:spPr>
            <a:xfrm rot="21600000">
              <a:off x="0" y="0"/>
              <a:ext cx="6370015" cy="1019174"/>
            </a:xfrm>
            <a:prstGeom prst="rect">
              <a:avLst/>
            </a:prstGeom>
          </p:spPr>
        </p:pic>
        <p:sp>
          <p:nvSpPr>
            <p:cNvPr id="174" name="textbox 174"/>
            <p:cNvSpPr/>
            <p:nvPr/>
          </p:nvSpPr>
          <p:spPr>
            <a:xfrm>
              <a:off x="3193088" y="35594"/>
              <a:ext cx="2884804" cy="998219"/>
            </a:xfrm>
            <a:prstGeom prst="rect">
              <a:avLst/>
            </a:prstGeom>
            <a:noFill/>
            <a:ln w="0" cap="flat">
              <a:noFill/>
              <a:prstDash val="solid"/>
              <a:miter lim="0"/>
            </a:ln>
          </p:spPr>
          <p:txBody>
            <a:bodyPr vert="horz" wrap="square" lIns="0" tIns="0" rIns="0" bIns="0"/>
            <a:p>
              <a:pPr algn="l" rtl="0" eaLnBrk="0">
                <a:lnSpc>
                  <a:spcPct val="85000"/>
                </a:lnSpc>
              </a:pPr>
              <a:endParaRPr sz="100" dirty="0">
                <a:latin typeface="Arial" panose="020B0604020202020204"/>
                <a:ea typeface="Arial" panose="020B0604020202020204"/>
                <a:cs typeface="Arial" panose="020B0604020202020204"/>
              </a:endParaRPr>
            </a:p>
            <a:p>
              <a:pPr marL="483235" algn="l" rtl="0" eaLnBrk="0">
                <a:lnSpc>
                  <a:spcPct val="75000"/>
                </a:lnSpc>
              </a:pPr>
              <a:r>
                <a:rPr sz="700" kern="0" spc="-10" dirty="0">
                  <a:solidFill>
                    <a:srgbClr val="FFFFFF">
                      <a:alpha val="100000"/>
                    </a:srgbClr>
                  </a:solidFill>
                  <a:latin typeface="Arial" panose="020B0604020202020204"/>
                  <a:ea typeface="Arial" panose="020B0604020202020204"/>
                  <a:cs typeface="Arial" panose="020B0604020202020204"/>
                </a:rPr>
                <a:t>VALUE</a:t>
              </a:r>
              <a:endParaRPr sz="700" dirty="0">
                <a:latin typeface="Arial" panose="020B0604020202020204"/>
                <a:ea typeface="Arial" panose="020B0604020202020204"/>
                <a:cs typeface="Arial" panose="020B0604020202020204"/>
              </a:endParaRPr>
            </a:p>
            <a:p>
              <a:pPr marL="327660" algn="l" rtl="0" eaLnBrk="0">
                <a:lnSpc>
                  <a:spcPts val="1230"/>
                </a:lnSpc>
                <a:spcBef>
                  <a:spcPts val="190"/>
                </a:spcBef>
              </a:pPr>
              <a:r>
                <a:rPr sz="900" kern="0" spc="-10" dirty="0">
                  <a:solidFill>
                    <a:srgbClr val="231F20">
                      <a:alpha val="100000"/>
                    </a:srgbClr>
                  </a:solidFill>
                  <a:latin typeface="Arial" panose="020B0604020202020204"/>
                  <a:ea typeface="Arial" panose="020B0604020202020204"/>
                  <a:cs typeface="Arial" panose="020B0604020202020204"/>
                </a:rPr>
                <a:t>200x200x30</a:t>
              </a:r>
              <a:endParaRPr sz="900" dirty="0">
                <a:latin typeface="Arial" panose="020B0604020202020204"/>
                <a:ea typeface="Arial" panose="020B0604020202020204"/>
                <a:cs typeface="Arial" panose="020B0604020202020204"/>
              </a:endParaRPr>
            </a:p>
            <a:p>
              <a:pPr marL="448945" algn="l" rtl="0" eaLnBrk="0">
                <a:lnSpc>
                  <a:spcPct val="73000"/>
                </a:lnSpc>
                <a:spcBef>
                  <a:spcPts val="140"/>
                </a:spcBef>
              </a:pPr>
              <a:r>
                <a:rPr sz="900" kern="0" spc="-20" dirty="0">
                  <a:solidFill>
                    <a:srgbClr val="231F20">
                      <a:alpha val="100000"/>
                    </a:srgbClr>
                  </a:solidFill>
                  <a:latin typeface="Arial" panose="020B0604020202020204"/>
                  <a:ea typeface="Arial" panose="020B0604020202020204"/>
                  <a:cs typeface="Arial" panose="020B0604020202020204"/>
                </a:rPr>
                <a:t>SMA-K</a:t>
              </a:r>
              <a:endParaRPr sz="900" dirty="0">
                <a:latin typeface="Arial" panose="020B0604020202020204"/>
                <a:ea typeface="Arial" panose="020B0604020202020204"/>
                <a:cs typeface="Arial" panose="020B0604020202020204"/>
              </a:endParaRPr>
            </a:p>
            <a:p>
              <a:pPr marL="2766695" algn="l" rtl="0" eaLnBrk="0">
                <a:lnSpc>
                  <a:spcPts val="345"/>
                </a:lnSpc>
              </a:pPr>
              <a:r>
                <a:rPr sz="900" kern="0" spc="-20" dirty="0">
                  <a:solidFill>
                    <a:srgbClr val="231F20">
                      <a:alpha val="100000"/>
                    </a:srgbClr>
                  </a:solidFill>
                  <a:latin typeface="HarmonyOS Sans SC" panose="00000500000000000000" charset="-122"/>
                  <a:ea typeface="HarmonyOS Sans SC" panose="00000500000000000000" charset="-122"/>
                  <a:cs typeface="HarmonyOS Sans SC" panose="00000500000000000000" charset="-122"/>
                </a:rPr>
                <a:t>--</a:t>
              </a:r>
              <a:endParaRPr sz="900" dirty="0">
                <a:latin typeface="HarmonyOS Sans SC" panose="00000500000000000000" charset="-122"/>
                <a:ea typeface="HarmonyOS Sans SC" panose="00000500000000000000" charset="-122"/>
                <a:cs typeface="HarmonyOS Sans SC" panose="00000500000000000000" charset="-122"/>
              </a:endParaRPr>
            </a:p>
            <a:p>
              <a:pPr marL="328295" algn="l" rtl="0" eaLnBrk="0">
                <a:lnSpc>
                  <a:spcPct val="85000"/>
                </a:lnSpc>
                <a:spcBef>
                  <a:spcPts val="5"/>
                </a:spcBef>
              </a:pPr>
              <a:r>
                <a:rPr sz="900" kern="0" spc="-20" dirty="0">
                  <a:solidFill>
                    <a:srgbClr val="231F20">
                      <a:alpha val="100000"/>
                    </a:srgbClr>
                  </a:solidFill>
                  <a:latin typeface="Arial" panose="020B0604020202020204"/>
                  <a:ea typeface="Arial" panose="020B0604020202020204"/>
                  <a:cs typeface="Arial" panose="020B0604020202020204"/>
                </a:rPr>
                <a:t>DB15 -</a:t>
              </a:r>
              <a:r>
                <a:rPr sz="900" kern="0" spc="60" dirty="0">
                  <a:solidFill>
                    <a:srgbClr val="231F20">
                      <a:alpha val="100000"/>
                    </a:srgbClr>
                  </a:solidFill>
                  <a:latin typeface="Arial" panose="020B0604020202020204"/>
                  <a:ea typeface="Arial" panose="020B0604020202020204"/>
                  <a:cs typeface="Arial" panose="020B0604020202020204"/>
                </a:rPr>
                <a:t> </a:t>
              </a:r>
              <a:r>
                <a:rPr sz="900" kern="0" spc="-20" dirty="0">
                  <a:solidFill>
                    <a:srgbClr val="231F20">
                      <a:alpha val="100000"/>
                    </a:srgbClr>
                  </a:solidFill>
                  <a:latin typeface="Arial" panose="020B0604020202020204"/>
                  <a:ea typeface="Arial" panose="020B0604020202020204"/>
                  <a:cs typeface="Arial" panose="020B0604020202020204"/>
                </a:rPr>
                <a:t>Type</a:t>
              </a:r>
              <a:endParaRPr sz="900" dirty="0">
                <a:latin typeface="Arial" panose="020B0604020202020204"/>
                <a:ea typeface="Arial" panose="020B0604020202020204"/>
                <a:cs typeface="Arial" panose="020B0604020202020204"/>
              </a:endParaRPr>
            </a:p>
            <a:p>
              <a:pPr marL="12700" algn="l" rtl="0" eaLnBrk="0">
                <a:lnSpc>
                  <a:spcPct val="79000"/>
                </a:lnSpc>
                <a:spcBef>
                  <a:spcPts val="170"/>
                </a:spcBef>
              </a:pPr>
              <a:r>
                <a:rPr sz="900" kern="0" spc="0" dirty="0">
                  <a:solidFill>
                    <a:srgbClr val="231F20">
                      <a:alpha val="100000"/>
                    </a:srgbClr>
                  </a:solidFill>
                  <a:latin typeface="Arial" panose="020B0604020202020204"/>
                  <a:ea typeface="Arial" panose="020B0604020202020204"/>
                  <a:cs typeface="Arial" panose="020B0604020202020204"/>
                </a:rPr>
                <a:t>Air Cooled</a:t>
              </a:r>
              <a:r>
                <a:rPr sz="900" kern="0" spc="20" dirty="0">
                  <a:solidFill>
                    <a:srgbClr val="231F20">
                      <a:alpha val="100000"/>
                    </a:srgbClr>
                  </a:solidFill>
                  <a:latin typeface="Arial" panose="020B0604020202020204"/>
                  <a:ea typeface="Arial" panose="020B0604020202020204"/>
                  <a:cs typeface="Arial" panose="020B0604020202020204"/>
                </a:rPr>
                <a:t>  </a:t>
              </a:r>
              <a:r>
                <a:rPr sz="900" kern="0" spc="0" dirty="0">
                  <a:solidFill>
                    <a:srgbClr val="231F20">
                      <a:alpha val="100000"/>
                    </a:srgbClr>
                  </a:solidFill>
                  <a:latin typeface="Arial" panose="020B0604020202020204"/>
                  <a:ea typeface="Arial" panose="020B0604020202020204"/>
                  <a:cs typeface="Arial" panose="020B0604020202020204"/>
                </a:rPr>
                <a:t>(Not Sup</a:t>
              </a:r>
              <a:r>
                <a:rPr sz="900" kern="0" spc="-10" dirty="0">
                  <a:solidFill>
                    <a:srgbClr val="231F20">
                      <a:alpha val="100000"/>
                    </a:srgbClr>
                  </a:solidFill>
                  <a:latin typeface="Arial" panose="020B0604020202020204"/>
                  <a:ea typeface="Arial" panose="020B0604020202020204"/>
                  <a:cs typeface="Arial" panose="020B0604020202020204"/>
                </a:rPr>
                <a:t>plied)</a:t>
              </a:r>
              <a:endParaRPr sz="900" dirty="0">
                <a:latin typeface="Arial" panose="020B0604020202020204"/>
                <a:ea typeface="Arial" panose="020B0604020202020204"/>
                <a:cs typeface="Arial" panose="020B0604020202020204"/>
              </a:endParaRPr>
            </a:p>
            <a:p>
              <a:pPr marL="332105" algn="l" rtl="0" eaLnBrk="0">
                <a:lnSpc>
                  <a:spcPts val="1230"/>
                </a:lnSpc>
              </a:pPr>
              <a:r>
                <a:rPr sz="900" kern="0" spc="-10" dirty="0">
                  <a:solidFill>
                    <a:srgbClr val="231F20">
                      <a:alpha val="100000"/>
                    </a:srgbClr>
                  </a:solidFill>
                  <a:latin typeface="Arial" panose="020B0604020202020204"/>
                  <a:ea typeface="Arial" panose="020B0604020202020204"/>
                  <a:cs typeface="Arial" panose="020B0604020202020204"/>
                </a:rPr>
                <a:t>3-4 Thru</a:t>
              </a:r>
              <a:r>
                <a:rPr sz="900" kern="0" spc="70" dirty="0">
                  <a:solidFill>
                    <a:srgbClr val="231F20">
                      <a:alpha val="100000"/>
                    </a:srgbClr>
                  </a:solidFill>
                  <a:latin typeface="Arial" panose="020B0604020202020204"/>
                  <a:ea typeface="Arial" panose="020B0604020202020204"/>
                  <a:cs typeface="Arial" panose="020B0604020202020204"/>
                </a:rPr>
                <a:t> </a:t>
              </a:r>
              <a:r>
                <a:rPr sz="900" kern="0" spc="-10" dirty="0">
                  <a:solidFill>
                    <a:srgbClr val="231F20">
                      <a:alpha val="100000"/>
                    </a:srgbClr>
                  </a:solidFill>
                  <a:latin typeface="Arial" panose="020B0604020202020204"/>
                  <a:ea typeface="Arial" panose="020B0604020202020204"/>
                  <a:cs typeface="Arial" panose="020B0604020202020204"/>
                </a:rPr>
                <a:t>Hole</a:t>
              </a:r>
              <a:endParaRPr sz="900" dirty="0">
                <a:latin typeface="Arial" panose="020B0604020202020204"/>
                <a:ea typeface="Arial" panose="020B0604020202020204"/>
                <a:cs typeface="Arial" panose="020B0604020202020204"/>
              </a:endParaRPr>
            </a:p>
            <a:p>
              <a:pPr marL="549275" algn="l" rtl="0" eaLnBrk="0">
                <a:lnSpc>
                  <a:spcPts val="1125"/>
                </a:lnSpc>
                <a:spcBef>
                  <a:spcPts val="35"/>
                </a:spcBef>
              </a:pPr>
              <a:r>
                <a:rPr sz="900" kern="0" spc="-20" dirty="0">
                  <a:solidFill>
                    <a:srgbClr val="231F20">
                      <a:alpha val="100000"/>
                    </a:srgbClr>
                  </a:solidFill>
                  <a:latin typeface="Arial" panose="020B0604020202020204"/>
                  <a:ea typeface="Arial" panose="020B0604020202020204"/>
                  <a:cs typeface="Arial" panose="020B0604020202020204"/>
                </a:rPr>
                <a:t>≤3</a:t>
              </a:r>
              <a:endParaRPr sz="900" dirty="0">
                <a:latin typeface="Arial" panose="020B0604020202020204"/>
                <a:ea typeface="Arial" panose="020B0604020202020204"/>
                <a:cs typeface="Arial" panose="020B0604020202020204"/>
              </a:endParaRPr>
            </a:p>
          </p:txBody>
        </p:sp>
        <p:pic>
          <p:nvPicPr>
            <p:cNvPr id="176" name="picture 176"/>
            <p:cNvPicPr>
              <a:picLocks noChangeAspect="1"/>
            </p:cNvPicPr>
            <p:nvPr/>
          </p:nvPicPr>
          <p:blipFill>
            <a:blip r:embed="rId3"/>
            <a:stretch>
              <a:fillRect/>
            </a:stretch>
          </p:blipFill>
          <p:spPr>
            <a:xfrm rot="21600000">
              <a:off x="5641633" y="32562"/>
              <a:ext cx="10705" cy="981392"/>
            </a:xfrm>
            <a:prstGeom prst="rect">
              <a:avLst/>
            </a:prstGeom>
          </p:spPr>
        </p:pic>
        <p:pic>
          <p:nvPicPr>
            <p:cNvPr id="178" name="picture 178"/>
            <p:cNvPicPr>
              <a:picLocks noChangeAspect="1"/>
            </p:cNvPicPr>
            <p:nvPr/>
          </p:nvPicPr>
          <p:blipFill>
            <a:blip r:embed="rId4"/>
            <a:stretch>
              <a:fillRect/>
            </a:stretch>
          </p:blipFill>
          <p:spPr>
            <a:xfrm rot="21600000">
              <a:off x="1899730" y="32575"/>
              <a:ext cx="8039" cy="977341"/>
            </a:xfrm>
            <a:prstGeom prst="rect">
              <a:avLst/>
            </a:prstGeom>
          </p:spPr>
        </p:pic>
      </p:grpSp>
      <p:pic>
        <p:nvPicPr>
          <p:cNvPr id="180" name="picture 180"/>
          <p:cNvPicPr>
            <a:picLocks noChangeAspect="1"/>
          </p:cNvPicPr>
          <p:nvPr/>
        </p:nvPicPr>
        <p:blipFill>
          <a:blip r:embed="rId5"/>
          <a:stretch>
            <a:fillRect/>
          </a:stretch>
        </p:blipFill>
        <p:spPr>
          <a:xfrm rot="21600000">
            <a:off x="1007648" y="1019528"/>
            <a:ext cx="2427683" cy="2427683"/>
          </a:xfrm>
          <a:prstGeom prst="rect">
            <a:avLst/>
          </a:prstGeom>
        </p:spPr>
      </p:pic>
      <p:sp>
        <p:nvSpPr>
          <p:cNvPr id="182" name="textbox 182"/>
          <p:cNvSpPr/>
          <p:nvPr/>
        </p:nvSpPr>
        <p:spPr>
          <a:xfrm>
            <a:off x="192227" y="576225"/>
            <a:ext cx="7094855" cy="721994"/>
          </a:xfrm>
          <a:prstGeom prst="rect">
            <a:avLst/>
          </a:prstGeom>
          <a:solidFill>
            <a:srgbClr val="E7E8E9">
              <a:alpha val="100000"/>
            </a:srgbClr>
          </a:solidFill>
          <a:ln w="0" cap="flat">
            <a:noFill/>
            <a:prstDash val="solid"/>
            <a:miter lim="0"/>
          </a:ln>
        </p:spPr>
        <p:txBody>
          <a:bodyPr vert="horz" wrap="square" lIns="0" tIns="0" rIns="0" bIns="0"/>
          <a:p>
            <a:pPr algn="l" rtl="0" eaLnBrk="0">
              <a:lnSpc>
                <a:spcPct val="107000"/>
              </a:lnSpc>
            </a:pPr>
            <a:endParaRPr sz="600" dirty="0">
              <a:latin typeface="Arial" panose="020B0604020202020204"/>
              <a:ea typeface="Arial" panose="020B0604020202020204"/>
              <a:cs typeface="Arial" panose="020B0604020202020204"/>
            </a:endParaRPr>
          </a:p>
          <a:p>
            <a:pPr marL="247650" algn="l" rtl="0" eaLnBrk="0">
              <a:lnSpc>
                <a:spcPct val="75000"/>
              </a:lnSpc>
              <a:spcBef>
                <a:spcPts val="5"/>
              </a:spcBef>
            </a:pPr>
            <a:r>
              <a:rPr sz="1200" b="1" kern="0" spc="-20" dirty="0">
                <a:solidFill>
                  <a:srgbClr val="231F20">
                    <a:alpha val="100000"/>
                  </a:srgbClr>
                </a:solidFill>
                <a:latin typeface="Arial" panose="020B0604020202020204"/>
                <a:ea typeface="Arial" panose="020B0604020202020204"/>
                <a:cs typeface="Arial" panose="020B0604020202020204"/>
              </a:rPr>
              <a:t>TR</a:t>
            </a:r>
            <a:r>
              <a:rPr sz="1200" b="1" kern="0" spc="110" dirty="0">
                <a:solidFill>
                  <a:srgbClr val="231F20">
                    <a:alpha val="100000"/>
                  </a:srgbClr>
                </a:solidFill>
                <a:latin typeface="Arial" panose="020B0604020202020204"/>
                <a:ea typeface="Arial" panose="020B0604020202020204"/>
                <a:cs typeface="Arial" panose="020B0604020202020204"/>
              </a:rPr>
              <a:t> </a:t>
            </a:r>
            <a:r>
              <a:rPr sz="1200" b="1" kern="0" spc="-20" dirty="0">
                <a:solidFill>
                  <a:srgbClr val="231F20">
                    <a:alpha val="100000"/>
                  </a:srgbClr>
                </a:solidFill>
                <a:latin typeface="Arial" panose="020B0604020202020204"/>
                <a:ea typeface="Arial" panose="020B0604020202020204"/>
                <a:cs typeface="Arial" panose="020B0604020202020204"/>
              </a:rPr>
              <a:t>Module</a:t>
            </a:r>
            <a:endParaRPr sz="1200" dirty="0">
              <a:latin typeface="Arial" panose="020B0604020202020204"/>
              <a:ea typeface="Arial" panose="020B0604020202020204"/>
              <a:cs typeface="Arial" panose="020B0604020202020204"/>
            </a:endParaRPr>
          </a:p>
          <a:p>
            <a:pPr marL="250825" algn="l" rtl="0" eaLnBrk="0">
              <a:lnSpc>
                <a:spcPts val="1570"/>
              </a:lnSpc>
              <a:spcBef>
                <a:spcPts val="215"/>
              </a:spcBef>
            </a:pPr>
            <a:r>
              <a:rPr sz="1200" kern="0" spc="0" dirty="0">
                <a:solidFill>
                  <a:srgbClr val="231F20">
                    <a:alpha val="100000"/>
                  </a:srgbClr>
                </a:solidFill>
                <a:latin typeface="Arial" panose="020B0604020202020204"/>
                <a:ea typeface="Arial" panose="020B0604020202020204"/>
                <a:cs typeface="Arial" panose="020B0604020202020204"/>
              </a:rPr>
              <a:t>8.5-9.5GHz</a:t>
            </a:r>
            <a:r>
              <a:rPr sz="1200" kern="0" spc="-10" dirty="0">
                <a:solidFill>
                  <a:srgbClr val="231F20">
                    <a:alpha val="100000"/>
                  </a:srgbClr>
                </a:solidFill>
                <a:latin typeface="Arial" panose="020B0604020202020204"/>
                <a:ea typeface="Arial" panose="020B0604020202020204"/>
                <a:cs typeface="Arial" panose="020B0604020202020204"/>
              </a:rPr>
              <a:t> 50W  TRM</a:t>
            </a:r>
            <a:endParaRPr sz="1200" dirty="0">
              <a:latin typeface="Arial" panose="020B0604020202020204"/>
              <a:ea typeface="Arial" panose="020B0604020202020204"/>
              <a:cs typeface="Arial" panose="020B0604020202020204"/>
            </a:endParaRPr>
          </a:p>
          <a:p>
            <a:pPr marL="255905" algn="l" rtl="0" eaLnBrk="0">
              <a:lnSpc>
                <a:spcPts val="1570"/>
              </a:lnSpc>
            </a:pPr>
            <a:r>
              <a:rPr sz="1200" kern="0" spc="0" dirty="0">
                <a:solidFill>
                  <a:srgbClr val="231F20">
                    <a:alpha val="100000"/>
                  </a:srgbClr>
                </a:solidFill>
                <a:latin typeface="Arial" panose="020B0604020202020204"/>
                <a:ea typeface="Arial" panose="020B0604020202020204"/>
                <a:cs typeface="Arial" panose="020B0604020202020204"/>
              </a:rPr>
              <a:t>Model: SW-TRM-8</a:t>
            </a:r>
            <a:r>
              <a:rPr sz="1200" kern="0" spc="-10" dirty="0">
                <a:solidFill>
                  <a:srgbClr val="231F20">
                    <a:alpha val="100000"/>
                  </a:srgbClr>
                </a:solidFill>
                <a:latin typeface="Arial" panose="020B0604020202020204"/>
                <a:ea typeface="Arial" panose="020B0604020202020204"/>
                <a:cs typeface="Arial" panose="020B0604020202020204"/>
              </a:rPr>
              <a:t>5009500-47C</a:t>
            </a:r>
            <a:endParaRPr sz="1200" dirty="0">
              <a:latin typeface="Arial" panose="020B0604020202020204"/>
              <a:ea typeface="Arial" panose="020B0604020202020204"/>
              <a:cs typeface="Arial" panose="020B0604020202020204"/>
            </a:endParaRPr>
          </a:p>
        </p:txBody>
      </p:sp>
      <p:sp>
        <p:nvSpPr>
          <p:cNvPr id="188" name="textbox 188"/>
          <p:cNvSpPr/>
          <p:nvPr/>
        </p:nvSpPr>
        <p:spPr>
          <a:xfrm>
            <a:off x="710937" y="4013287"/>
            <a:ext cx="1201419" cy="3444875"/>
          </a:xfrm>
          <a:prstGeom prst="rect">
            <a:avLst/>
          </a:prstGeom>
          <a:noFill/>
          <a:ln w="0" cap="flat">
            <a:noFill/>
            <a:prstDash val="solid"/>
            <a:miter lim="0"/>
          </a:ln>
        </p:spPr>
        <p:txBody>
          <a:bodyPr vert="horz" wrap="square" lIns="0" tIns="0" rIns="0" bIns="0"/>
          <a:p>
            <a:pPr algn="l" rtl="0" eaLnBrk="0">
              <a:lnSpc>
                <a:spcPct val="81000"/>
              </a:lnSpc>
            </a:pPr>
            <a:endParaRPr sz="100" dirty="0">
              <a:latin typeface="Arial" panose="020B0604020202020204"/>
              <a:ea typeface="Arial" panose="020B0604020202020204"/>
              <a:cs typeface="Arial" panose="020B0604020202020204"/>
            </a:endParaRPr>
          </a:p>
          <a:p>
            <a:pPr marL="48260" algn="l" rtl="0" eaLnBrk="0">
              <a:lnSpc>
                <a:spcPct val="76000"/>
              </a:lnSpc>
            </a:pPr>
            <a:r>
              <a:rPr sz="700" kern="0" spc="120" dirty="0">
                <a:solidFill>
                  <a:srgbClr val="FFFFFF">
                    <a:alpha val="100000"/>
                  </a:srgbClr>
                </a:solidFill>
                <a:latin typeface="Arial" panose="020B0604020202020204"/>
                <a:ea typeface="Arial" panose="020B0604020202020204"/>
                <a:cs typeface="Arial" panose="020B0604020202020204"/>
              </a:rPr>
              <a:t>PARAMETER</a:t>
            </a:r>
            <a:endParaRPr sz="700" dirty="0">
              <a:latin typeface="Arial" panose="020B0604020202020204"/>
              <a:ea typeface="Arial" panose="020B0604020202020204"/>
              <a:cs typeface="Arial" panose="020B0604020202020204"/>
            </a:endParaRPr>
          </a:p>
          <a:p>
            <a:pPr marL="16510" algn="l" rtl="0" eaLnBrk="0">
              <a:lnSpc>
                <a:spcPct val="85000"/>
              </a:lnSpc>
              <a:spcBef>
                <a:spcPts val="570"/>
              </a:spcBef>
            </a:pPr>
            <a:r>
              <a:rPr sz="700" kern="0" spc="-10" dirty="0">
                <a:solidFill>
                  <a:srgbClr val="231F20">
                    <a:alpha val="100000"/>
                  </a:srgbClr>
                </a:solidFill>
                <a:latin typeface="Arial" panose="020B0604020202020204"/>
                <a:ea typeface="Arial" panose="020B0604020202020204"/>
                <a:cs typeface="Arial" panose="020B0604020202020204"/>
              </a:rPr>
              <a:t>Operating</a:t>
            </a:r>
            <a:r>
              <a:rPr sz="700" kern="0" spc="100" dirty="0">
                <a:solidFill>
                  <a:srgbClr val="231F20">
                    <a:alpha val="100000"/>
                  </a:srgbClr>
                </a:solidFill>
                <a:latin typeface="Arial" panose="020B0604020202020204"/>
                <a:ea typeface="Arial" panose="020B0604020202020204"/>
                <a:cs typeface="Arial" panose="020B0604020202020204"/>
              </a:rPr>
              <a:t> </a:t>
            </a:r>
            <a:r>
              <a:rPr sz="700" kern="0" spc="-10" dirty="0">
                <a:solidFill>
                  <a:srgbClr val="231F20">
                    <a:alpha val="100000"/>
                  </a:srgbClr>
                </a:solidFill>
                <a:latin typeface="Arial" panose="020B0604020202020204"/>
                <a:ea typeface="Arial" panose="020B0604020202020204"/>
                <a:cs typeface="Arial" panose="020B0604020202020204"/>
              </a:rPr>
              <a:t>Frequency</a:t>
            </a:r>
            <a:endParaRPr sz="700" dirty="0">
              <a:latin typeface="Arial" panose="020B0604020202020204"/>
              <a:ea typeface="Arial" panose="020B0604020202020204"/>
              <a:cs typeface="Arial" panose="020B0604020202020204"/>
            </a:endParaRPr>
          </a:p>
          <a:p>
            <a:pPr marL="19050" algn="l" rtl="0" eaLnBrk="0">
              <a:lnSpc>
                <a:spcPts val="955"/>
              </a:lnSpc>
              <a:spcBef>
                <a:spcPts val="420"/>
              </a:spcBef>
            </a:pPr>
            <a:r>
              <a:rPr sz="700" kern="0" spc="-10" dirty="0">
                <a:solidFill>
                  <a:srgbClr val="231F20">
                    <a:alpha val="100000"/>
                  </a:srgbClr>
                </a:solidFill>
                <a:latin typeface="Arial" panose="020B0604020202020204"/>
                <a:ea typeface="Arial" panose="020B0604020202020204"/>
                <a:cs typeface="Arial" panose="020B0604020202020204"/>
              </a:rPr>
              <a:t>No. of Tx /</a:t>
            </a:r>
            <a:r>
              <a:rPr sz="700" kern="0" spc="80" dirty="0">
                <a:solidFill>
                  <a:srgbClr val="231F20">
                    <a:alpha val="100000"/>
                  </a:srgbClr>
                </a:solidFill>
                <a:latin typeface="Arial" panose="020B0604020202020204"/>
                <a:ea typeface="Arial" panose="020B0604020202020204"/>
                <a:cs typeface="Arial" panose="020B0604020202020204"/>
              </a:rPr>
              <a:t> </a:t>
            </a:r>
            <a:r>
              <a:rPr sz="700" kern="0" spc="-10" dirty="0">
                <a:solidFill>
                  <a:srgbClr val="231F20">
                    <a:alpha val="100000"/>
                  </a:srgbClr>
                </a:solidFill>
                <a:latin typeface="Arial" panose="020B0604020202020204"/>
                <a:ea typeface="Arial" panose="020B0604020202020204"/>
                <a:cs typeface="Arial" panose="020B0604020202020204"/>
              </a:rPr>
              <a:t>Rx Channel</a:t>
            </a:r>
            <a:endParaRPr sz="700" dirty="0">
              <a:latin typeface="Arial" panose="020B0604020202020204"/>
              <a:ea typeface="Arial" panose="020B0604020202020204"/>
              <a:cs typeface="Arial" panose="020B0604020202020204"/>
            </a:endParaRPr>
          </a:p>
          <a:p>
            <a:pPr marL="19050" algn="l" rtl="0" eaLnBrk="0">
              <a:lnSpc>
                <a:spcPts val="955"/>
              </a:lnSpc>
              <a:spcBef>
                <a:spcPts val="455"/>
              </a:spcBef>
            </a:pPr>
            <a:r>
              <a:rPr sz="700" kern="0" spc="0" dirty="0">
                <a:solidFill>
                  <a:srgbClr val="231F20">
                    <a:alpha val="100000"/>
                  </a:srgbClr>
                </a:solidFill>
                <a:latin typeface="Arial" panose="020B0604020202020204"/>
                <a:ea typeface="Arial" panose="020B0604020202020204"/>
                <a:cs typeface="Arial" panose="020B0604020202020204"/>
              </a:rPr>
              <a:t>Peak Outp</a:t>
            </a:r>
            <a:r>
              <a:rPr sz="700" kern="0" spc="-10" dirty="0">
                <a:solidFill>
                  <a:srgbClr val="231F20">
                    <a:alpha val="100000"/>
                  </a:srgbClr>
                </a:solidFill>
                <a:latin typeface="Arial" panose="020B0604020202020204"/>
                <a:ea typeface="Arial" panose="020B0604020202020204"/>
                <a:cs typeface="Arial" panose="020B0604020202020204"/>
              </a:rPr>
              <a:t>ut</a:t>
            </a:r>
            <a:r>
              <a:rPr sz="700" kern="0" spc="50" dirty="0">
                <a:solidFill>
                  <a:srgbClr val="231F20">
                    <a:alpha val="100000"/>
                  </a:srgbClr>
                </a:solidFill>
                <a:latin typeface="Arial" panose="020B0604020202020204"/>
                <a:ea typeface="Arial" panose="020B0604020202020204"/>
                <a:cs typeface="Arial" panose="020B0604020202020204"/>
              </a:rPr>
              <a:t> </a:t>
            </a:r>
            <a:r>
              <a:rPr sz="700" kern="0" spc="-10" dirty="0">
                <a:solidFill>
                  <a:srgbClr val="231F20">
                    <a:alpha val="100000"/>
                  </a:srgbClr>
                </a:solidFill>
                <a:latin typeface="Arial" panose="020B0604020202020204"/>
                <a:ea typeface="Arial" panose="020B0604020202020204"/>
                <a:cs typeface="Arial" panose="020B0604020202020204"/>
              </a:rPr>
              <a:t>Power / Channel</a:t>
            </a:r>
            <a:endParaRPr sz="700" dirty="0">
              <a:latin typeface="Arial" panose="020B0604020202020204"/>
              <a:ea typeface="Arial" panose="020B0604020202020204"/>
              <a:cs typeface="Arial" panose="020B0604020202020204"/>
            </a:endParaRPr>
          </a:p>
          <a:p>
            <a:pPr marL="13970" algn="l" rtl="0" eaLnBrk="0">
              <a:lnSpc>
                <a:spcPct val="76000"/>
              </a:lnSpc>
              <a:spcBef>
                <a:spcPts val="695"/>
              </a:spcBef>
            </a:pPr>
            <a:r>
              <a:rPr sz="700" kern="0" spc="-10" dirty="0">
                <a:solidFill>
                  <a:srgbClr val="231F20">
                    <a:alpha val="100000"/>
                  </a:srgbClr>
                </a:solidFill>
                <a:latin typeface="Arial" panose="020B0604020202020204"/>
                <a:ea typeface="Arial" panose="020B0604020202020204"/>
                <a:cs typeface="Arial" panose="020B0604020202020204"/>
              </a:rPr>
              <a:t>Transmit Gain</a:t>
            </a:r>
            <a:endParaRPr sz="700" dirty="0">
              <a:latin typeface="Arial" panose="020B0604020202020204"/>
              <a:ea typeface="Arial" panose="020B0604020202020204"/>
              <a:cs typeface="Arial" panose="020B0604020202020204"/>
            </a:endParaRPr>
          </a:p>
          <a:p>
            <a:pPr marL="13970" algn="l" rtl="0" eaLnBrk="0">
              <a:lnSpc>
                <a:spcPct val="79000"/>
              </a:lnSpc>
              <a:spcBef>
                <a:spcPts val="825"/>
              </a:spcBef>
            </a:pPr>
            <a:r>
              <a:rPr sz="700" kern="0" spc="-10" dirty="0">
                <a:solidFill>
                  <a:srgbClr val="231F20">
                    <a:alpha val="100000"/>
                  </a:srgbClr>
                </a:solidFill>
                <a:latin typeface="Arial" panose="020B0604020202020204"/>
                <a:ea typeface="Arial" panose="020B0604020202020204"/>
                <a:cs typeface="Arial" panose="020B0604020202020204"/>
              </a:rPr>
              <a:t>Tx</a:t>
            </a:r>
            <a:r>
              <a:rPr sz="700" kern="0" spc="40" dirty="0">
                <a:solidFill>
                  <a:srgbClr val="231F20">
                    <a:alpha val="100000"/>
                  </a:srgbClr>
                </a:solidFill>
                <a:latin typeface="Arial" panose="020B0604020202020204"/>
                <a:ea typeface="Arial" panose="020B0604020202020204"/>
                <a:cs typeface="Arial" panose="020B0604020202020204"/>
              </a:rPr>
              <a:t> </a:t>
            </a:r>
            <a:r>
              <a:rPr sz="700" kern="0" spc="-10" dirty="0">
                <a:solidFill>
                  <a:srgbClr val="231F20">
                    <a:alpha val="100000"/>
                  </a:srgbClr>
                </a:solidFill>
                <a:latin typeface="Arial" panose="020B0604020202020204"/>
                <a:ea typeface="Arial" panose="020B0604020202020204"/>
                <a:cs typeface="Arial" panose="020B0604020202020204"/>
              </a:rPr>
              <a:t>input</a:t>
            </a:r>
            <a:r>
              <a:rPr sz="700" kern="0" spc="40" dirty="0">
                <a:solidFill>
                  <a:srgbClr val="231F20">
                    <a:alpha val="100000"/>
                  </a:srgbClr>
                </a:solidFill>
                <a:latin typeface="Arial" panose="020B0604020202020204"/>
                <a:ea typeface="Arial" panose="020B0604020202020204"/>
                <a:cs typeface="Arial" panose="020B0604020202020204"/>
              </a:rPr>
              <a:t> </a:t>
            </a:r>
            <a:r>
              <a:rPr sz="700" kern="0" spc="-10" dirty="0">
                <a:solidFill>
                  <a:srgbClr val="231F20">
                    <a:alpha val="100000"/>
                  </a:srgbClr>
                </a:solidFill>
                <a:latin typeface="Arial" panose="020B0604020202020204"/>
                <a:ea typeface="Arial" panose="020B0604020202020204"/>
                <a:cs typeface="Arial" panose="020B0604020202020204"/>
              </a:rPr>
              <a:t>Powe</a:t>
            </a:r>
            <a:r>
              <a:rPr sz="700" kern="0" spc="-20" dirty="0">
                <a:solidFill>
                  <a:srgbClr val="231F20">
                    <a:alpha val="100000"/>
                  </a:srgbClr>
                </a:solidFill>
                <a:latin typeface="Arial" panose="020B0604020202020204"/>
                <a:ea typeface="Arial" panose="020B0604020202020204"/>
                <a:cs typeface="Arial" panose="020B0604020202020204"/>
              </a:rPr>
              <a:t>r</a:t>
            </a:r>
            <a:endParaRPr sz="700" dirty="0">
              <a:latin typeface="Arial" panose="020B0604020202020204"/>
              <a:ea typeface="Arial" panose="020B0604020202020204"/>
              <a:cs typeface="Arial" panose="020B0604020202020204"/>
            </a:endParaRPr>
          </a:p>
          <a:p>
            <a:pPr marL="19050" algn="l" rtl="0" eaLnBrk="0">
              <a:lnSpc>
                <a:spcPct val="75000"/>
              </a:lnSpc>
              <a:spcBef>
                <a:spcPts val="700"/>
              </a:spcBef>
            </a:pPr>
            <a:r>
              <a:rPr sz="700" kern="0" spc="-10" dirty="0">
                <a:solidFill>
                  <a:srgbClr val="231F20">
                    <a:alpha val="100000"/>
                  </a:srgbClr>
                </a:solidFill>
                <a:latin typeface="Arial" panose="020B0604020202020204"/>
                <a:ea typeface="Arial" panose="020B0604020202020204"/>
                <a:cs typeface="Arial" panose="020B0604020202020204"/>
              </a:rPr>
              <a:t>Pulse Width</a:t>
            </a:r>
            <a:endParaRPr sz="700" dirty="0">
              <a:latin typeface="Arial" panose="020B0604020202020204"/>
              <a:ea typeface="Arial" panose="020B0604020202020204"/>
              <a:cs typeface="Arial" panose="020B0604020202020204"/>
            </a:endParaRPr>
          </a:p>
          <a:p>
            <a:pPr marL="19050" algn="l" rtl="0" eaLnBrk="0">
              <a:lnSpc>
                <a:spcPct val="85000"/>
              </a:lnSpc>
              <a:spcBef>
                <a:spcPts val="760"/>
              </a:spcBef>
            </a:pPr>
            <a:r>
              <a:rPr sz="700" kern="0" spc="-10" dirty="0">
                <a:solidFill>
                  <a:srgbClr val="231F20">
                    <a:alpha val="100000"/>
                  </a:srgbClr>
                </a:solidFill>
                <a:latin typeface="Arial" panose="020B0604020202020204"/>
                <a:ea typeface="Arial" panose="020B0604020202020204"/>
                <a:cs typeface="Arial" panose="020B0604020202020204"/>
              </a:rPr>
              <a:t>Max</a:t>
            </a:r>
            <a:r>
              <a:rPr sz="700" kern="0" spc="40" dirty="0">
                <a:solidFill>
                  <a:srgbClr val="231F20">
                    <a:alpha val="100000"/>
                  </a:srgbClr>
                </a:solidFill>
                <a:latin typeface="Arial" panose="020B0604020202020204"/>
                <a:ea typeface="Arial" panose="020B0604020202020204"/>
                <a:cs typeface="Arial" panose="020B0604020202020204"/>
              </a:rPr>
              <a:t> </a:t>
            </a:r>
            <a:r>
              <a:rPr sz="700" kern="0" spc="-10" dirty="0">
                <a:solidFill>
                  <a:srgbClr val="231F20">
                    <a:alpha val="100000"/>
                  </a:srgbClr>
                </a:solidFill>
                <a:latin typeface="Arial" panose="020B0604020202020204"/>
                <a:ea typeface="Arial" panose="020B0604020202020204"/>
                <a:cs typeface="Arial" panose="020B0604020202020204"/>
              </a:rPr>
              <a:t>Duty Cycle</a:t>
            </a:r>
            <a:endParaRPr sz="700" dirty="0">
              <a:latin typeface="Arial" panose="020B0604020202020204"/>
              <a:ea typeface="Arial" panose="020B0604020202020204"/>
              <a:cs typeface="Arial" panose="020B0604020202020204"/>
            </a:endParaRPr>
          </a:p>
          <a:p>
            <a:pPr marL="19685" algn="l" rtl="0" eaLnBrk="0">
              <a:lnSpc>
                <a:spcPct val="75000"/>
              </a:lnSpc>
              <a:spcBef>
                <a:spcPts val="695"/>
              </a:spcBef>
            </a:pPr>
            <a:r>
              <a:rPr sz="700" kern="0" spc="-20" dirty="0">
                <a:solidFill>
                  <a:srgbClr val="231F20">
                    <a:alpha val="100000"/>
                  </a:srgbClr>
                </a:solidFill>
                <a:latin typeface="Arial" panose="020B0604020202020204"/>
                <a:ea typeface="Arial" panose="020B0604020202020204"/>
                <a:cs typeface="Arial" panose="020B0604020202020204"/>
              </a:rPr>
              <a:t>Fall Time</a:t>
            </a:r>
            <a:endParaRPr sz="700" dirty="0">
              <a:latin typeface="Arial" panose="020B0604020202020204"/>
              <a:ea typeface="Arial" panose="020B0604020202020204"/>
              <a:cs typeface="Arial" panose="020B0604020202020204"/>
            </a:endParaRPr>
          </a:p>
          <a:p>
            <a:pPr marL="19050" algn="l" rtl="0" eaLnBrk="0">
              <a:lnSpc>
                <a:spcPct val="75000"/>
              </a:lnSpc>
              <a:spcBef>
                <a:spcPts val="700"/>
              </a:spcBef>
            </a:pPr>
            <a:r>
              <a:rPr sz="700" kern="0" spc="-10" dirty="0">
                <a:solidFill>
                  <a:srgbClr val="231F20">
                    <a:alpha val="100000"/>
                  </a:srgbClr>
                </a:solidFill>
                <a:latin typeface="Arial" panose="020B0604020202020204"/>
                <a:ea typeface="Arial" panose="020B0604020202020204"/>
                <a:cs typeface="Arial" panose="020B0604020202020204"/>
              </a:rPr>
              <a:t>Raise Tim</a:t>
            </a:r>
            <a:r>
              <a:rPr sz="700" kern="0" spc="-20" dirty="0">
                <a:solidFill>
                  <a:srgbClr val="231F20">
                    <a:alpha val="100000"/>
                  </a:srgbClr>
                </a:solidFill>
                <a:latin typeface="Arial" panose="020B0604020202020204"/>
                <a:ea typeface="Arial" panose="020B0604020202020204"/>
                <a:cs typeface="Arial" panose="020B0604020202020204"/>
              </a:rPr>
              <a:t>e</a:t>
            </a:r>
            <a:endParaRPr sz="700" dirty="0">
              <a:latin typeface="Arial" panose="020B0604020202020204"/>
              <a:ea typeface="Arial" panose="020B0604020202020204"/>
              <a:cs typeface="Arial" panose="020B0604020202020204"/>
            </a:endParaRPr>
          </a:p>
          <a:p>
            <a:pPr marL="13970" algn="l" rtl="0" eaLnBrk="0">
              <a:lnSpc>
                <a:spcPct val="85000"/>
              </a:lnSpc>
              <a:spcBef>
                <a:spcPts val="730"/>
              </a:spcBef>
            </a:pPr>
            <a:r>
              <a:rPr sz="700" kern="0" spc="0" dirty="0">
                <a:solidFill>
                  <a:srgbClr val="231F20">
                    <a:alpha val="100000"/>
                  </a:srgbClr>
                </a:solidFill>
                <a:latin typeface="Arial" panose="020B0604020202020204"/>
                <a:ea typeface="Arial" panose="020B0604020202020204"/>
                <a:cs typeface="Arial" panose="020B0604020202020204"/>
              </a:rPr>
              <a:t>TR switchin</a:t>
            </a:r>
            <a:r>
              <a:rPr sz="700" kern="0" spc="-10" dirty="0">
                <a:solidFill>
                  <a:srgbClr val="231F20">
                    <a:alpha val="100000"/>
                  </a:srgbClr>
                </a:solidFill>
                <a:latin typeface="Arial" panose="020B0604020202020204"/>
                <a:ea typeface="Arial" panose="020B0604020202020204"/>
                <a:cs typeface="Arial" panose="020B0604020202020204"/>
              </a:rPr>
              <a:t>g time</a:t>
            </a:r>
            <a:endParaRPr sz="700" dirty="0">
              <a:latin typeface="Arial" panose="020B0604020202020204"/>
              <a:ea typeface="Arial" panose="020B0604020202020204"/>
              <a:cs typeface="Arial" panose="020B0604020202020204"/>
            </a:endParaRPr>
          </a:p>
          <a:p>
            <a:pPr marL="13970" algn="l" rtl="0" eaLnBrk="0">
              <a:lnSpc>
                <a:spcPct val="85000"/>
              </a:lnSpc>
              <a:spcBef>
                <a:spcPts val="765"/>
              </a:spcBef>
            </a:pPr>
            <a:r>
              <a:rPr sz="700" kern="0" spc="0" dirty="0">
                <a:solidFill>
                  <a:srgbClr val="231F20">
                    <a:alpha val="100000"/>
                  </a:srgbClr>
                </a:solidFill>
                <a:latin typeface="Arial" panose="020B0604020202020204"/>
                <a:ea typeface="Arial" panose="020B0604020202020204"/>
                <a:cs typeface="Arial" panose="020B0604020202020204"/>
              </a:rPr>
              <a:t>Two channel swi</a:t>
            </a:r>
            <a:r>
              <a:rPr sz="700" kern="0" spc="-10" dirty="0">
                <a:solidFill>
                  <a:srgbClr val="231F20">
                    <a:alpha val="100000"/>
                  </a:srgbClr>
                </a:solidFill>
                <a:latin typeface="Arial" panose="020B0604020202020204"/>
                <a:ea typeface="Arial" panose="020B0604020202020204"/>
                <a:cs typeface="Arial" panose="020B0604020202020204"/>
              </a:rPr>
              <a:t>tching time</a:t>
            </a:r>
            <a:endParaRPr sz="700" dirty="0">
              <a:latin typeface="Arial" panose="020B0604020202020204"/>
              <a:ea typeface="Arial" panose="020B0604020202020204"/>
              <a:cs typeface="Arial" panose="020B0604020202020204"/>
            </a:endParaRPr>
          </a:p>
          <a:p>
            <a:pPr marL="13970" algn="l" rtl="0" eaLnBrk="0">
              <a:lnSpc>
                <a:spcPct val="79000"/>
              </a:lnSpc>
              <a:spcBef>
                <a:spcPts val="600"/>
              </a:spcBef>
            </a:pPr>
            <a:r>
              <a:rPr sz="700" kern="0" spc="-10" dirty="0">
                <a:solidFill>
                  <a:srgbClr val="231F20">
                    <a:alpha val="100000"/>
                  </a:srgbClr>
                </a:solidFill>
                <a:latin typeface="Arial" panose="020B0604020202020204"/>
                <a:ea typeface="Arial" panose="020B0604020202020204"/>
                <a:cs typeface="Arial" panose="020B0604020202020204"/>
              </a:rPr>
              <a:t>Tx</a:t>
            </a:r>
            <a:r>
              <a:rPr sz="700" kern="0" spc="60" dirty="0">
                <a:solidFill>
                  <a:srgbClr val="231F20">
                    <a:alpha val="100000"/>
                  </a:srgbClr>
                </a:solidFill>
                <a:latin typeface="Arial" panose="020B0604020202020204"/>
                <a:ea typeface="Arial" panose="020B0604020202020204"/>
                <a:cs typeface="Arial" panose="020B0604020202020204"/>
              </a:rPr>
              <a:t> </a:t>
            </a:r>
            <a:r>
              <a:rPr sz="700" kern="0" spc="-10" dirty="0">
                <a:solidFill>
                  <a:srgbClr val="231F20">
                    <a:alpha val="100000"/>
                  </a:srgbClr>
                </a:solidFill>
                <a:latin typeface="Arial" panose="020B0604020202020204"/>
                <a:ea typeface="Arial" panose="020B0604020202020204"/>
                <a:cs typeface="Arial" panose="020B0604020202020204"/>
              </a:rPr>
              <a:t>Input VSWR</a:t>
            </a:r>
            <a:endParaRPr sz="700" dirty="0">
              <a:latin typeface="Arial" panose="020B0604020202020204"/>
              <a:ea typeface="Arial" panose="020B0604020202020204"/>
              <a:cs typeface="Arial" panose="020B0604020202020204"/>
            </a:endParaRPr>
          </a:p>
          <a:p>
            <a:pPr marL="19050" algn="l" rtl="0" eaLnBrk="0">
              <a:lnSpc>
                <a:spcPct val="79000"/>
              </a:lnSpc>
              <a:spcBef>
                <a:spcPts val="765"/>
              </a:spcBef>
            </a:pPr>
            <a:r>
              <a:rPr sz="700" kern="0" spc="-10" dirty="0">
                <a:solidFill>
                  <a:srgbClr val="231F20">
                    <a:alpha val="100000"/>
                  </a:srgbClr>
                </a:solidFill>
                <a:latin typeface="Arial" panose="020B0604020202020204"/>
                <a:ea typeface="Arial" panose="020B0604020202020204"/>
                <a:cs typeface="Arial" panose="020B0604020202020204"/>
              </a:rPr>
              <a:t>Rx</a:t>
            </a:r>
            <a:r>
              <a:rPr sz="700" kern="0" spc="50" dirty="0">
                <a:solidFill>
                  <a:srgbClr val="231F20">
                    <a:alpha val="100000"/>
                  </a:srgbClr>
                </a:solidFill>
                <a:latin typeface="Arial" panose="020B0604020202020204"/>
                <a:ea typeface="Arial" panose="020B0604020202020204"/>
                <a:cs typeface="Arial" panose="020B0604020202020204"/>
              </a:rPr>
              <a:t> </a:t>
            </a:r>
            <a:r>
              <a:rPr sz="700" kern="0" spc="-10" dirty="0">
                <a:solidFill>
                  <a:srgbClr val="231F20">
                    <a:alpha val="100000"/>
                  </a:srgbClr>
                </a:solidFill>
                <a:latin typeface="Arial" panose="020B0604020202020204"/>
                <a:ea typeface="Arial" panose="020B0604020202020204"/>
                <a:cs typeface="Arial" panose="020B0604020202020204"/>
              </a:rPr>
              <a:t>Input V</a:t>
            </a:r>
            <a:r>
              <a:rPr sz="700" kern="0" spc="-20" dirty="0">
                <a:solidFill>
                  <a:srgbClr val="231F20">
                    <a:alpha val="100000"/>
                  </a:srgbClr>
                </a:solidFill>
                <a:latin typeface="Arial" panose="020B0604020202020204"/>
                <a:ea typeface="Arial" panose="020B0604020202020204"/>
                <a:cs typeface="Arial" panose="020B0604020202020204"/>
              </a:rPr>
              <a:t>SWR</a:t>
            </a:r>
            <a:endParaRPr sz="700" dirty="0">
              <a:latin typeface="Arial" panose="020B0604020202020204"/>
              <a:ea typeface="Arial" panose="020B0604020202020204"/>
              <a:cs typeface="Arial" panose="020B0604020202020204"/>
            </a:endParaRPr>
          </a:p>
          <a:p>
            <a:pPr marL="19050" algn="l" rtl="0" eaLnBrk="0">
              <a:lnSpc>
                <a:spcPct val="76000"/>
              </a:lnSpc>
              <a:spcBef>
                <a:spcPts val="700"/>
              </a:spcBef>
            </a:pPr>
            <a:r>
              <a:rPr sz="700" kern="0" spc="-20" dirty="0">
                <a:solidFill>
                  <a:srgbClr val="231F20">
                    <a:alpha val="100000"/>
                  </a:srgbClr>
                </a:solidFill>
                <a:latin typeface="Arial" panose="020B0604020202020204"/>
                <a:ea typeface="Arial" panose="020B0604020202020204"/>
                <a:cs typeface="Arial" panose="020B0604020202020204"/>
              </a:rPr>
              <a:t>Rx</a:t>
            </a:r>
            <a:r>
              <a:rPr sz="700" kern="0" spc="30" dirty="0">
                <a:solidFill>
                  <a:srgbClr val="231F20">
                    <a:alpha val="100000"/>
                  </a:srgbClr>
                </a:solidFill>
                <a:latin typeface="Arial" panose="020B0604020202020204"/>
                <a:ea typeface="Arial" panose="020B0604020202020204"/>
                <a:cs typeface="Arial" panose="020B0604020202020204"/>
              </a:rPr>
              <a:t> </a:t>
            </a:r>
            <a:r>
              <a:rPr sz="700" kern="0" spc="-20" dirty="0">
                <a:solidFill>
                  <a:srgbClr val="231F20">
                    <a:alpha val="100000"/>
                  </a:srgbClr>
                </a:solidFill>
                <a:latin typeface="Arial" panose="020B0604020202020204"/>
                <a:ea typeface="Arial" panose="020B0604020202020204"/>
                <a:cs typeface="Arial" panose="020B0604020202020204"/>
              </a:rPr>
              <a:t>Gain</a:t>
            </a:r>
            <a:endParaRPr sz="700" dirty="0">
              <a:latin typeface="Arial" panose="020B0604020202020204"/>
              <a:ea typeface="Arial" panose="020B0604020202020204"/>
              <a:cs typeface="Arial" panose="020B0604020202020204"/>
            </a:endParaRPr>
          </a:p>
          <a:p>
            <a:pPr marL="19050" algn="l" rtl="0" eaLnBrk="0">
              <a:lnSpc>
                <a:spcPct val="79000"/>
              </a:lnSpc>
              <a:spcBef>
                <a:spcPts val="755"/>
              </a:spcBef>
            </a:pPr>
            <a:r>
              <a:rPr sz="700" kern="0" spc="-10" dirty="0">
                <a:solidFill>
                  <a:srgbClr val="231F20">
                    <a:alpha val="100000"/>
                  </a:srgbClr>
                </a:solidFill>
                <a:latin typeface="Arial" panose="020B0604020202020204"/>
                <a:ea typeface="Arial" panose="020B0604020202020204"/>
                <a:cs typeface="Arial" panose="020B0604020202020204"/>
              </a:rPr>
              <a:t>Rx Output</a:t>
            </a:r>
            <a:r>
              <a:rPr sz="700" kern="0" spc="40" dirty="0">
                <a:solidFill>
                  <a:srgbClr val="231F20">
                    <a:alpha val="100000"/>
                  </a:srgbClr>
                </a:solidFill>
                <a:latin typeface="Arial" panose="020B0604020202020204"/>
                <a:ea typeface="Arial" panose="020B0604020202020204"/>
                <a:cs typeface="Arial" panose="020B0604020202020204"/>
              </a:rPr>
              <a:t> </a:t>
            </a:r>
            <a:r>
              <a:rPr sz="700" kern="0" spc="-10" dirty="0">
                <a:solidFill>
                  <a:srgbClr val="231F20">
                    <a:alpha val="100000"/>
                  </a:srgbClr>
                </a:solidFill>
                <a:latin typeface="Arial" panose="020B0604020202020204"/>
                <a:ea typeface="Arial" panose="020B0604020202020204"/>
                <a:cs typeface="Arial" panose="020B0604020202020204"/>
              </a:rPr>
              <a:t>P1dB</a:t>
            </a:r>
            <a:endParaRPr sz="700" dirty="0">
              <a:latin typeface="Arial" panose="020B0604020202020204"/>
              <a:ea typeface="Arial" panose="020B0604020202020204"/>
              <a:cs typeface="Arial" panose="020B0604020202020204"/>
            </a:endParaRPr>
          </a:p>
          <a:p>
            <a:pPr marL="19050" algn="l" rtl="0" eaLnBrk="0">
              <a:lnSpc>
                <a:spcPct val="85000"/>
              </a:lnSpc>
              <a:spcBef>
                <a:spcPts val="720"/>
              </a:spcBef>
            </a:pPr>
            <a:r>
              <a:rPr sz="700" kern="0" spc="-20" dirty="0">
                <a:solidFill>
                  <a:srgbClr val="231F20">
                    <a:alpha val="100000"/>
                  </a:srgbClr>
                </a:solidFill>
                <a:latin typeface="Arial" panose="020B0604020202020204"/>
                <a:ea typeface="Arial" panose="020B0604020202020204"/>
                <a:cs typeface="Arial" panose="020B0604020202020204"/>
              </a:rPr>
              <a:t>Rx</a:t>
            </a:r>
            <a:r>
              <a:rPr sz="700" kern="0" spc="120" dirty="0">
                <a:solidFill>
                  <a:srgbClr val="231F20">
                    <a:alpha val="100000"/>
                  </a:srgbClr>
                </a:solidFill>
                <a:latin typeface="Arial" panose="020B0604020202020204"/>
                <a:ea typeface="Arial" panose="020B0604020202020204"/>
                <a:cs typeface="Arial" panose="020B0604020202020204"/>
              </a:rPr>
              <a:t> </a:t>
            </a:r>
            <a:r>
              <a:rPr sz="700" kern="0" spc="-20" dirty="0">
                <a:solidFill>
                  <a:srgbClr val="231F20">
                    <a:alpha val="100000"/>
                  </a:srgbClr>
                </a:solidFill>
                <a:latin typeface="Arial" panose="020B0604020202020204"/>
                <a:ea typeface="Arial" panose="020B0604020202020204"/>
                <a:cs typeface="Arial" panose="020B0604020202020204"/>
              </a:rPr>
              <a:t>Noise</a:t>
            </a:r>
            <a:r>
              <a:rPr sz="700" kern="0" spc="60" dirty="0">
                <a:solidFill>
                  <a:srgbClr val="231F20">
                    <a:alpha val="100000"/>
                  </a:srgbClr>
                </a:solidFill>
                <a:latin typeface="Arial" panose="020B0604020202020204"/>
                <a:ea typeface="Arial" panose="020B0604020202020204"/>
                <a:cs typeface="Arial" panose="020B0604020202020204"/>
              </a:rPr>
              <a:t> </a:t>
            </a:r>
            <a:r>
              <a:rPr sz="700" kern="0" spc="-20" dirty="0">
                <a:solidFill>
                  <a:srgbClr val="231F20">
                    <a:alpha val="100000"/>
                  </a:srgbClr>
                </a:solidFill>
                <a:latin typeface="Arial" panose="020B0604020202020204"/>
                <a:ea typeface="Arial" panose="020B0604020202020204"/>
                <a:cs typeface="Arial" panose="020B0604020202020204"/>
              </a:rPr>
              <a:t>Figure</a:t>
            </a:r>
            <a:endParaRPr sz="700" dirty="0">
              <a:latin typeface="Arial" panose="020B0604020202020204"/>
              <a:ea typeface="Arial" panose="020B0604020202020204"/>
              <a:cs typeface="Arial" panose="020B0604020202020204"/>
            </a:endParaRPr>
          </a:p>
          <a:p>
            <a:pPr marL="12700" algn="l" rtl="0" eaLnBrk="0">
              <a:lnSpc>
                <a:spcPct val="75000"/>
              </a:lnSpc>
              <a:spcBef>
                <a:spcPts val="750"/>
              </a:spcBef>
            </a:pPr>
            <a:r>
              <a:rPr sz="700" kern="0" spc="-10" dirty="0">
                <a:solidFill>
                  <a:srgbClr val="231F20">
                    <a:alpha val="100000"/>
                  </a:srgbClr>
                </a:solidFill>
                <a:latin typeface="Arial" panose="020B0604020202020204"/>
                <a:ea typeface="Arial" panose="020B0604020202020204"/>
                <a:cs typeface="Arial" panose="020B0604020202020204"/>
              </a:rPr>
              <a:t>Attenuator</a:t>
            </a:r>
            <a:endParaRPr sz="700" dirty="0">
              <a:latin typeface="Arial" panose="020B0604020202020204"/>
              <a:ea typeface="Arial" panose="020B0604020202020204"/>
              <a:cs typeface="Arial" panose="020B0604020202020204"/>
            </a:endParaRPr>
          </a:p>
          <a:p>
            <a:pPr marL="16510" algn="l" rtl="0" eaLnBrk="0">
              <a:lnSpc>
                <a:spcPct val="76000"/>
              </a:lnSpc>
              <a:spcBef>
                <a:spcPts val="720"/>
              </a:spcBef>
            </a:pPr>
            <a:r>
              <a:rPr sz="700" kern="0" spc="-10" dirty="0">
                <a:solidFill>
                  <a:srgbClr val="231F20">
                    <a:alpha val="100000"/>
                  </a:srgbClr>
                </a:solidFill>
                <a:latin typeface="Arial" panose="020B0604020202020204"/>
                <a:ea typeface="Arial" panose="020B0604020202020204"/>
                <a:cs typeface="Arial" panose="020B0604020202020204"/>
              </a:rPr>
              <a:t>Channel</a:t>
            </a:r>
            <a:r>
              <a:rPr sz="700" kern="0" spc="90" dirty="0">
                <a:solidFill>
                  <a:srgbClr val="231F20">
                    <a:alpha val="100000"/>
                  </a:srgbClr>
                </a:solidFill>
                <a:latin typeface="Arial" panose="020B0604020202020204"/>
                <a:ea typeface="Arial" panose="020B0604020202020204"/>
                <a:cs typeface="Arial" panose="020B0604020202020204"/>
              </a:rPr>
              <a:t> </a:t>
            </a:r>
            <a:r>
              <a:rPr sz="700" kern="0" spc="-10" dirty="0">
                <a:solidFill>
                  <a:srgbClr val="231F20">
                    <a:alpha val="100000"/>
                  </a:srgbClr>
                </a:solidFill>
                <a:latin typeface="Arial" panose="020B0604020202020204"/>
                <a:ea typeface="Arial" panose="020B0604020202020204"/>
                <a:cs typeface="Arial" panose="020B0604020202020204"/>
              </a:rPr>
              <a:t>Isolation</a:t>
            </a:r>
            <a:endParaRPr sz="700" dirty="0">
              <a:latin typeface="Arial" panose="020B0604020202020204"/>
              <a:ea typeface="Arial" panose="020B0604020202020204"/>
              <a:cs typeface="Arial" panose="020B0604020202020204"/>
            </a:endParaRPr>
          </a:p>
          <a:p>
            <a:pPr algn="l" rtl="0" eaLnBrk="0">
              <a:lnSpc>
                <a:spcPct val="113000"/>
              </a:lnSpc>
            </a:pPr>
            <a:endParaRPr sz="500" dirty="0">
              <a:latin typeface="Arial" panose="020B0604020202020204"/>
              <a:ea typeface="Arial" panose="020B0604020202020204"/>
              <a:cs typeface="Arial" panose="020B0604020202020204"/>
            </a:endParaRPr>
          </a:p>
          <a:p>
            <a:pPr marL="19050" algn="l" rtl="0" eaLnBrk="0">
              <a:lnSpc>
                <a:spcPct val="85000"/>
              </a:lnSpc>
              <a:spcBef>
                <a:spcPts val="0"/>
              </a:spcBef>
            </a:pPr>
            <a:r>
              <a:rPr sz="700" kern="0" spc="-10" dirty="0">
                <a:solidFill>
                  <a:srgbClr val="231F20">
                    <a:alpha val="100000"/>
                  </a:srgbClr>
                </a:solidFill>
                <a:latin typeface="Arial" panose="020B0604020202020204"/>
                <a:ea typeface="Arial" panose="020B0604020202020204"/>
                <a:cs typeface="Arial" panose="020B0604020202020204"/>
              </a:rPr>
              <a:t>Power Supply</a:t>
            </a:r>
            <a:endParaRPr sz="700" dirty="0">
              <a:latin typeface="Arial" panose="020B0604020202020204"/>
              <a:ea typeface="Arial" panose="020B0604020202020204"/>
              <a:cs typeface="Arial" panose="020B0604020202020204"/>
            </a:endParaRPr>
          </a:p>
        </p:txBody>
      </p:sp>
      <p:pic>
        <p:nvPicPr>
          <p:cNvPr id="190" name="picture 190"/>
          <p:cNvPicPr>
            <a:picLocks noChangeAspect="1"/>
          </p:cNvPicPr>
          <p:nvPr/>
        </p:nvPicPr>
        <p:blipFill>
          <a:blip r:embed="rId6"/>
          <a:stretch>
            <a:fillRect/>
          </a:stretch>
        </p:blipFill>
        <p:spPr>
          <a:xfrm rot="21600000">
            <a:off x="4500572" y="1486423"/>
            <a:ext cx="2214493" cy="1795812"/>
          </a:xfrm>
          <a:prstGeom prst="rect">
            <a:avLst/>
          </a:prstGeom>
        </p:spPr>
      </p:pic>
      <p:sp>
        <p:nvSpPr>
          <p:cNvPr id="198" name="textbox 198"/>
          <p:cNvSpPr/>
          <p:nvPr/>
        </p:nvSpPr>
        <p:spPr>
          <a:xfrm>
            <a:off x="6410140" y="4015070"/>
            <a:ext cx="328295" cy="3978275"/>
          </a:xfrm>
          <a:prstGeom prst="rect">
            <a:avLst/>
          </a:prstGeom>
          <a:noFill/>
          <a:ln w="0" cap="flat">
            <a:noFill/>
            <a:prstDash val="solid"/>
            <a:miter lim="0"/>
          </a:ln>
        </p:spPr>
        <p:txBody>
          <a:bodyPr vert="horz" wrap="square" lIns="0" tIns="0" rIns="0" bIns="0"/>
          <a:p>
            <a:pPr algn="l" rtl="0" eaLnBrk="0">
              <a:lnSpc>
                <a:spcPct val="80000"/>
              </a:lnSpc>
            </a:pPr>
            <a:endParaRPr sz="100" dirty="0">
              <a:latin typeface="Arial" panose="020B0604020202020204"/>
              <a:ea typeface="Arial" panose="020B0604020202020204"/>
              <a:cs typeface="Arial" panose="020B0604020202020204"/>
            </a:endParaRPr>
          </a:p>
          <a:p>
            <a:pPr marL="19050" algn="l" rtl="0" eaLnBrk="0">
              <a:lnSpc>
                <a:spcPct val="76000"/>
              </a:lnSpc>
            </a:pPr>
            <a:r>
              <a:rPr sz="700" kern="0" spc="90" dirty="0">
                <a:solidFill>
                  <a:srgbClr val="FFFFFF">
                    <a:alpha val="100000"/>
                  </a:srgbClr>
                </a:solidFill>
                <a:latin typeface="Arial" panose="020B0604020202020204"/>
                <a:ea typeface="Arial" panose="020B0604020202020204"/>
                <a:cs typeface="Arial" panose="020B0604020202020204"/>
              </a:rPr>
              <a:t>UNIT</a:t>
            </a:r>
            <a:endParaRPr sz="700" dirty="0">
              <a:latin typeface="Arial" panose="020B0604020202020204"/>
              <a:ea typeface="Arial" panose="020B0604020202020204"/>
              <a:cs typeface="Arial" panose="020B0604020202020204"/>
            </a:endParaRPr>
          </a:p>
          <a:p>
            <a:pPr marL="55880" algn="l" rtl="0" eaLnBrk="0">
              <a:lnSpc>
                <a:spcPct val="75000"/>
              </a:lnSpc>
              <a:spcBef>
                <a:spcPts val="700"/>
              </a:spcBef>
            </a:pPr>
            <a:r>
              <a:rPr sz="700" kern="0" spc="-20" dirty="0">
                <a:solidFill>
                  <a:srgbClr val="231F20">
                    <a:alpha val="100000"/>
                  </a:srgbClr>
                </a:solidFill>
                <a:latin typeface="Arial" panose="020B0604020202020204"/>
                <a:ea typeface="Arial" panose="020B0604020202020204"/>
                <a:cs typeface="Arial" panose="020B0604020202020204"/>
              </a:rPr>
              <a:t>MHz</a:t>
            </a:r>
            <a:endParaRPr sz="700" dirty="0">
              <a:latin typeface="Arial" panose="020B0604020202020204"/>
              <a:ea typeface="Arial" panose="020B0604020202020204"/>
              <a:cs typeface="Arial" panose="020B0604020202020204"/>
            </a:endParaRPr>
          </a:p>
          <a:p>
            <a:pPr algn="l" rtl="0" eaLnBrk="0">
              <a:lnSpc>
                <a:spcPct val="155000"/>
              </a:lnSpc>
            </a:pPr>
            <a:endParaRPr sz="1000" dirty="0">
              <a:latin typeface="Arial" panose="020B0604020202020204"/>
              <a:ea typeface="Arial" panose="020B0604020202020204"/>
              <a:cs typeface="Arial" panose="020B0604020202020204"/>
            </a:endParaRPr>
          </a:p>
          <a:p>
            <a:pPr marL="73660" algn="l" rtl="0" eaLnBrk="0">
              <a:lnSpc>
                <a:spcPct val="75000"/>
              </a:lnSpc>
              <a:spcBef>
                <a:spcPts val="215"/>
              </a:spcBef>
            </a:pPr>
            <a:r>
              <a:rPr sz="700" kern="0" spc="-20" dirty="0">
                <a:solidFill>
                  <a:srgbClr val="231F20">
                    <a:alpha val="100000"/>
                  </a:srgbClr>
                </a:solidFill>
                <a:latin typeface="Arial" panose="020B0604020202020204"/>
                <a:ea typeface="Arial" panose="020B0604020202020204"/>
                <a:cs typeface="Arial" panose="020B0604020202020204"/>
              </a:rPr>
              <a:t>dBm</a:t>
            </a:r>
            <a:endParaRPr sz="700" dirty="0">
              <a:latin typeface="Arial" panose="020B0604020202020204"/>
              <a:ea typeface="Arial" panose="020B0604020202020204"/>
              <a:cs typeface="Arial" panose="020B0604020202020204"/>
            </a:endParaRPr>
          </a:p>
          <a:p>
            <a:pPr marL="110490" algn="l" rtl="0" eaLnBrk="0">
              <a:lnSpc>
                <a:spcPct val="75000"/>
              </a:lnSpc>
              <a:spcBef>
                <a:spcPts val="735"/>
              </a:spcBef>
            </a:pPr>
            <a:r>
              <a:rPr sz="700" kern="0" spc="-10" dirty="0">
                <a:solidFill>
                  <a:srgbClr val="231F20">
                    <a:alpha val="100000"/>
                  </a:srgbClr>
                </a:solidFill>
                <a:latin typeface="Arial" panose="020B0604020202020204"/>
                <a:ea typeface="Arial" panose="020B0604020202020204"/>
                <a:cs typeface="Arial" panose="020B0604020202020204"/>
              </a:rPr>
              <a:t>dB</a:t>
            </a:r>
            <a:endParaRPr sz="700" dirty="0">
              <a:latin typeface="Arial" panose="020B0604020202020204"/>
              <a:ea typeface="Arial" panose="020B0604020202020204"/>
              <a:cs typeface="Arial" panose="020B0604020202020204"/>
            </a:endParaRPr>
          </a:p>
          <a:p>
            <a:pPr marL="73660" algn="l" rtl="0" eaLnBrk="0">
              <a:lnSpc>
                <a:spcPct val="75000"/>
              </a:lnSpc>
              <a:spcBef>
                <a:spcPts val="805"/>
              </a:spcBef>
            </a:pPr>
            <a:r>
              <a:rPr sz="700" kern="0" spc="-20" dirty="0">
                <a:solidFill>
                  <a:srgbClr val="231F20">
                    <a:alpha val="100000"/>
                  </a:srgbClr>
                </a:solidFill>
                <a:latin typeface="Arial" panose="020B0604020202020204"/>
                <a:ea typeface="Arial" panose="020B0604020202020204"/>
                <a:cs typeface="Arial" panose="020B0604020202020204"/>
              </a:rPr>
              <a:t>dBm</a:t>
            </a:r>
            <a:endParaRPr sz="700" dirty="0">
              <a:latin typeface="Arial" panose="020B0604020202020204"/>
              <a:ea typeface="Arial" panose="020B0604020202020204"/>
              <a:cs typeface="Arial" panose="020B0604020202020204"/>
            </a:endParaRPr>
          </a:p>
          <a:p>
            <a:pPr marL="120650" algn="l" rtl="0" eaLnBrk="0">
              <a:lnSpc>
                <a:spcPts val="480"/>
              </a:lnSpc>
              <a:spcBef>
                <a:spcPts val="860"/>
              </a:spcBef>
            </a:pPr>
            <a:r>
              <a:rPr sz="700" kern="0" spc="-20" dirty="0">
                <a:solidFill>
                  <a:srgbClr val="231F20">
                    <a:alpha val="100000"/>
                  </a:srgbClr>
                </a:solidFill>
                <a:latin typeface="Arial" panose="020B0604020202020204"/>
                <a:ea typeface="Arial" panose="020B0604020202020204"/>
                <a:cs typeface="Arial" panose="020B0604020202020204"/>
              </a:rPr>
              <a:t>us</a:t>
            </a:r>
            <a:endParaRPr sz="700" dirty="0">
              <a:latin typeface="Arial" panose="020B0604020202020204"/>
              <a:ea typeface="Arial" panose="020B0604020202020204"/>
              <a:cs typeface="Arial" panose="020B0604020202020204"/>
            </a:endParaRPr>
          </a:p>
          <a:p>
            <a:pPr marL="127635" algn="l" rtl="0" eaLnBrk="0">
              <a:lnSpc>
                <a:spcPts val="955"/>
              </a:lnSpc>
              <a:spcBef>
                <a:spcPts val="560"/>
              </a:spcBef>
            </a:pPr>
            <a:r>
              <a:rPr sz="700" kern="0" spc="-20" dirty="0">
                <a:solidFill>
                  <a:srgbClr val="231F20">
                    <a:alpha val="100000"/>
                  </a:srgbClr>
                </a:solidFill>
                <a:latin typeface="Arial" panose="020B0604020202020204"/>
                <a:ea typeface="Arial" panose="020B0604020202020204"/>
                <a:cs typeface="Arial" panose="020B0604020202020204"/>
              </a:rPr>
              <a:t>%</a:t>
            </a:r>
            <a:endParaRPr sz="700" dirty="0">
              <a:latin typeface="Arial" panose="020B0604020202020204"/>
              <a:ea typeface="Arial" panose="020B0604020202020204"/>
              <a:cs typeface="Arial" panose="020B0604020202020204"/>
            </a:endParaRPr>
          </a:p>
          <a:p>
            <a:pPr marL="120650" algn="l" rtl="0" eaLnBrk="0">
              <a:lnSpc>
                <a:spcPts val="480"/>
              </a:lnSpc>
              <a:spcBef>
                <a:spcPts val="805"/>
              </a:spcBef>
            </a:pPr>
            <a:r>
              <a:rPr sz="700" kern="0" spc="-20" dirty="0">
                <a:solidFill>
                  <a:srgbClr val="231F20">
                    <a:alpha val="100000"/>
                  </a:srgbClr>
                </a:solidFill>
                <a:latin typeface="Arial" panose="020B0604020202020204"/>
                <a:ea typeface="Arial" panose="020B0604020202020204"/>
                <a:cs typeface="Arial" panose="020B0604020202020204"/>
              </a:rPr>
              <a:t>ns</a:t>
            </a:r>
            <a:endParaRPr sz="700" dirty="0">
              <a:latin typeface="Arial" panose="020B0604020202020204"/>
              <a:ea typeface="Arial" panose="020B0604020202020204"/>
              <a:cs typeface="Arial" panose="020B0604020202020204"/>
            </a:endParaRPr>
          </a:p>
          <a:p>
            <a:pPr marL="120650" algn="l" rtl="0" eaLnBrk="0">
              <a:lnSpc>
                <a:spcPts val="480"/>
              </a:lnSpc>
              <a:spcBef>
                <a:spcPts val="845"/>
              </a:spcBef>
            </a:pPr>
            <a:r>
              <a:rPr sz="700" kern="0" spc="-20" dirty="0">
                <a:solidFill>
                  <a:srgbClr val="231F20">
                    <a:alpha val="100000"/>
                  </a:srgbClr>
                </a:solidFill>
                <a:latin typeface="Arial" panose="020B0604020202020204"/>
                <a:ea typeface="Arial" panose="020B0604020202020204"/>
                <a:cs typeface="Arial" panose="020B0604020202020204"/>
              </a:rPr>
              <a:t>ns</a:t>
            </a:r>
            <a:endParaRPr sz="700" dirty="0">
              <a:latin typeface="Arial" panose="020B0604020202020204"/>
              <a:ea typeface="Arial" panose="020B0604020202020204"/>
              <a:cs typeface="Arial" panose="020B0604020202020204"/>
            </a:endParaRPr>
          </a:p>
          <a:p>
            <a:pPr marL="120650" algn="l" rtl="0" eaLnBrk="0">
              <a:lnSpc>
                <a:spcPts val="480"/>
              </a:lnSpc>
              <a:spcBef>
                <a:spcPts val="1030"/>
              </a:spcBef>
            </a:pPr>
            <a:r>
              <a:rPr sz="700" kern="0" spc="-20" dirty="0">
                <a:solidFill>
                  <a:srgbClr val="231F20">
                    <a:alpha val="100000"/>
                  </a:srgbClr>
                </a:solidFill>
                <a:latin typeface="Arial" panose="020B0604020202020204"/>
                <a:ea typeface="Arial" panose="020B0604020202020204"/>
                <a:cs typeface="Arial" panose="020B0604020202020204"/>
              </a:rPr>
              <a:t>us</a:t>
            </a:r>
            <a:endParaRPr sz="700" dirty="0">
              <a:latin typeface="Arial" panose="020B0604020202020204"/>
              <a:ea typeface="Arial" panose="020B0604020202020204"/>
              <a:cs typeface="Arial" panose="020B0604020202020204"/>
            </a:endParaRPr>
          </a:p>
          <a:p>
            <a:pPr marL="120650" algn="l" rtl="0" eaLnBrk="0">
              <a:lnSpc>
                <a:spcPts val="480"/>
              </a:lnSpc>
              <a:spcBef>
                <a:spcPts val="850"/>
              </a:spcBef>
            </a:pPr>
            <a:r>
              <a:rPr sz="700" kern="0" spc="-20" dirty="0">
                <a:solidFill>
                  <a:srgbClr val="231F20">
                    <a:alpha val="100000"/>
                  </a:srgbClr>
                </a:solidFill>
                <a:latin typeface="Arial" panose="020B0604020202020204"/>
                <a:ea typeface="Arial" panose="020B0604020202020204"/>
                <a:cs typeface="Arial" panose="020B0604020202020204"/>
              </a:rPr>
              <a:t>ns</a:t>
            </a:r>
            <a:endParaRPr sz="700" dirty="0">
              <a:latin typeface="Arial" panose="020B0604020202020204"/>
              <a:ea typeface="Arial" panose="020B0604020202020204"/>
              <a:cs typeface="Arial" panose="020B0604020202020204"/>
            </a:endParaRPr>
          </a:p>
          <a:p>
            <a:pPr algn="l" rtl="0" eaLnBrk="0">
              <a:lnSpc>
                <a:spcPct val="143000"/>
              </a:lnSpc>
            </a:pPr>
            <a:endParaRPr sz="1000" dirty="0">
              <a:latin typeface="Arial" panose="020B0604020202020204"/>
              <a:ea typeface="Arial" panose="020B0604020202020204"/>
              <a:cs typeface="Arial" panose="020B0604020202020204"/>
            </a:endParaRPr>
          </a:p>
          <a:p>
            <a:pPr algn="l" rtl="0" eaLnBrk="0">
              <a:lnSpc>
                <a:spcPct val="144000"/>
              </a:lnSpc>
            </a:pPr>
            <a:endParaRPr sz="1000" dirty="0">
              <a:latin typeface="Arial" panose="020B0604020202020204"/>
              <a:ea typeface="Arial" panose="020B0604020202020204"/>
              <a:cs typeface="Arial" panose="020B0604020202020204"/>
            </a:endParaRPr>
          </a:p>
          <a:p>
            <a:pPr marL="110490" algn="l" rtl="0" eaLnBrk="0">
              <a:lnSpc>
                <a:spcPct val="75000"/>
              </a:lnSpc>
              <a:spcBef>
                <a:spcPts val="220"/>
              </a:spcBef>
            </a:pPr>
            <a:r>
              <a:rPr sz="700" kern="0" spc="-10" dirty="0">
                <a:solidFill>
                  <a:srgbClr val="231F20">
                    <a:alpha val="100000"/>
                  </a:srgbClr>
                </a:solidFill>
                <a:latin typeface="Arial" panose="020B0604020202020204"/>
                <a:ea typeface="Arial" panose="020B0604020202020204"/>
                <a:cs typeface="Arial" panose="020B0604020202020204"/>
              </a:rPr>
              <a:t>dB</a:t>
            </a:r>
            <a:endParaRPr sz="700" dirty="0">
              <a:latin typeface="Arial" panose="020B0604020202020204"/>
              <a:ea typeface="Arial" panose="020B0604020202020204"/>
              <a:cs typeface="Arial" panose="020B0604020202020204"/>
            </a:endParaRPr>
          </a:p>
          <a:p>
            <a:pPr marL="73660" algn="l" rtl="0" eaLnBrk="0">
              <a:lnSpc>
                <a:spcPct val="75000"/>
              </a:lnSpc>
              <a:spcBef>
                <a:spcPts val="605"/>
              </a:spcBef>
            </a:pPr>
            <a:r>
              <a:rPr sz="700" kern="0" spc="-20" dirty="0">
                <a:solidFill>
                  <a:srgbClr val="231F20">
                    <a:alpha val="100000"/>
                  </a:srgbClr>
                </a:solidFill>
                <a:latin typeface="Arial" panose="020B0604020202020204"/>
                <a:ea typeface="Arial" panose="020B0604020202020204"/>
                <a:cs typeface="Arial" panose="020B0604020202020204"/>
              </a:rPr>
              <a:t>dBm</a:t>
            </a:r>
            <a:endParaRPr sz="700" dirty="0">
              <a:latin typeface="Arial" panose="020B0604020202020204"/>
              <a:ea typeface="Arial" panose="020B0604020202020204"/>
              <a:cs typeface="Arial" panose="020B0604020202020204"/>
            </a:endParaRPr>
          </a:p>
          <a:p>
            <a:pPr marL="110490" algn="l" rtl="0" eaLnBrk="0">
              <a:lnSpc>
                <a:spcPct val="75000"/>
              </a:lnSpc>
              <a:spcBef>
                <a:spcPts val="895"/>
              </a:spcBef>
            </a:pPr>
            <a:r>
              <a:rPr sz="700" kern="0" spc="-10" dirty="0">
                <a:solidFill>
                  <a:srgbClr val="231F20">
                    <a:alpha val="100000"/>
                  </a:srgbClr>
                </a:solidFill>
                <a:latin typeface="Arial" panose="020B0604020202020204"/>
                <a:ea typeface="Arial" panose="020B0604020202020204"/>
                <a:cs typeface="Arial" panose="020B0604020202020204"/>
              </a:rPr>
              <a:t>dB</a:t>
            </a:r>
            <a:endParaRPr sz="700" dirty="0">
              <a:latin typeface="Arial" panose="020B0604020202020204"/>
              <a:ea typeface="Arial" panose="020B0604020202020204"/>
              <a:cs typeface="Arial" panose="020B0604020202020204"/>
            </a:endParaRPr>
          </a:p>
          <a:p>
            <a:pPr marL="12700" algn="l" rtl="0" eaLnBrk="0">
              <a:lnSpc>
                <a:spcPts val="955"/>
              </a:lnSpc>
              <a:spcBef>
                <a:spcPts val="540"/>
              </a:spcBef>
            </a:pPr>
            <a:r>
              <a:rPr sz="700" kern="0" spc="-10" dirty="0">
                <a:solidFill>
                  <a:srgbClr val="231F20">
                    <a:alpha val="100000"/>
                  </a:srgbClr>
                </a:solidFill>
                <a:latin typeface="Arial" panose="020B0604020202020204"/>
                <a:ea typeface="Arial" panose="020B0604020202020204"/>
                <a:cs typeface="Arial" panose="020B0604020202020204"/>
              </a:rPr>
              <a:t>31.5</a:t>
            </a:r>
            <a:r>
              <a:rPr sz="700" kern="0" spc="10" dirty="0">
                <a:solidFill>
                  <a:srgbClr val="231F20">
                    <a:alpha val="100000"/>
                  </a:srgbClr>
                </a:solidFill>
                <a:latin typeface="Arial" panose="020B0604020202020204"/>
                <a:ea typeface="Arial" panose="020B0604020202020204"/>
                <a:cs typeface="Arial" panose="020B0604020202020204"/>
              </a:rPr>
              <a:t> </a:t>
            </a:r>
            <a:r>
              <a:rPr sz="700" kern="0" spc="-10" dirty="0">
                <a:solidFill>
                  <a:srgbClr val="231F20">
                    <a:alpha val="100000"/>
                  </a:srgbClr>
                </a:solidFill>
                <a:latin typeface="Arial" panose="020B0604020202020204"/>
                <a:ea typeface="Arial" panose="020B0604020202020204"/>
                <a:cs typeface="Arial" panose="020B0604020202020204"/>
              </a:rPr>
              <a:t>dB</a:t>
            </a:r>
            <a:endParaRPr sz="700" dirty="0">
              <a:latin typeface="Arial" panose="020B0604020202020204"/>
              <a:ea typeface="Arial" panose="020B0604020202020204"/>
              <a:cs typeface="Arial" panose="020B0604020202020204"/>
            </a:endParaRPr>
          </a:p>
          <a:p>
            <a:pPr marL="110490" algn="l" rtl="0" eaLnBrk="0">
              <a:lnSpc>
                <a:spcPct val="75000"/>
              </a:lnSpc>
              <a:spcBef>
                <a:spcPts val="735"/>
              </a:spcBef>
            </a:pPr>
            <a:r>
              <a:rPr sz="700" kern="0" spc="-10" dirty="0">
                <a:solidFill>
                  <a:srgbClr val="231F20">
                    <a:alpha val="100000"/>
                  </a:srgbClr>
                </a:solidFill>
                <a:latin typeface="Arial" panose="020B0604020202020204"/>
                <a:ea typeface="Arial" panose="020B0604020202020204"/>
                <a:cs typeface="Arial" panose="020B0604020202020204"/>
              </a:rPr>
              <a:t>dB</a:t>
            </a:r>
            <a:endParaRPr sz="700" dirty="0">
              <a:latin typeface="Arial" panose="020B0604020202020204"/>
              <a:ea typeface="Arial" panose="020B0604020202020204"/>
              <a:cs typeface="Arial" panose="020B0604020202020204"/>
            </a:endParaRPr>
          </a:p>
          <a:p>
            <a:pPr marL="55880" algn="l" rtl="0" eaLnBrk="0">
              <a:lnSpc>
                <a:spcPct val="76000"/>
              </a:lnSpc>
              <a:spcBef>
                <a:spcPts val="500"/>
              </a:spcBef>
            </a:pPr>
            <a:r>
              <a:rPr sz="700" kern="0" spc="-20" dirty="0">
                <a:solidFill>
                  <a:srgbClr val="231F20">
                    <a:alpha val="100000"/>
                  </a:srgbClr>
                </a:solidFill>
                <a:latin typeface="Arial" panose="020B0604020202020204"/>
                <a:ea typeface="Arial" panose="020B0604020202020204"/>
                <a:cs typeface="Arial" panose="020B0604020202020204"/>
              </a:rPr>
              <a:t>V</a:t>
            </a:r>
            <a:r>
              <a:rPr sz="700" kern="0" spc="60" dirty="0">
                <a:solidFill>
                  <a:srgbClr val="231F20">
                    <a:alpha val="100000"/>
                  </a:srgbClr>
                </a:solidFill>
                <a:latin typeface="Arial" panose="020B0604020202020204"/>
                <a:ea typeface="Arial" panose="020B0604020202020204"/>
                <a:cs typeface="Arial" panose="020B0604020202020204"/>
              </a:rPr>
              <a:t> </a:t>
            </a:r>
            <a:r>
              <a:rPr sz="700" kern="0" spc="-20" dirty="0">
                <a:solidFill>
                  <a:srgbClr val="231F20">
                    <a:alpha val="100000"/>
                  </a:srgbClr>
                </a:solidFill>
                <a:latin typeface="Arial" panose="020B0604020202020204"/>
                <a:ea typeface="Arial" panose="020B0604020202020204"/>
                <a:cs typeface="Arial" panose="020B0604020202020204"/>
              </a:rPr>
              <a:t>DC</a:t>
            </a:r>
            <a:endParaRPr sz="700" dirty="0">
              <a:latin typeface="Arial" panose="020B0604020202020204"/>
              <a:ea typeface="Arial" panose="020B0604020202020204"/>
              <a:cs typeface="Arial" panose="020B0604020202020204"/>
            </a:endParaRPr>
          </a:p>
          <a:p>
            <a:pPr marL="121285" algn="l" rtl="0" eaLnBrk="0">
              <a:lnSpc>
                <a:spcPct val="75000"/>
              </a:lnSpc>
              <a:spcBef>
                <a:spcPts val="925"/>
              </a:spcBef>
            </a:pPr>
            <a:r>
              <a:rPr sz="700" kern="0" spc="-20" dirty="0">
                <a:solidFill>
                  <a:srgbClr val="231F20">
                    <a:alpha val="100000"/>
                  </a:srgbClr>
                </a:solidFill>
                <a:latin typeface="Arial" panose="020B0604020202020204"/>
                <a:ea typeface="Arial" panose="020B0604020202020204"/>
                <a:cs typeface="Arial" panose="020B0604020202020204"/>
              </a:rPr>
              <a:t>W</a:t>
            </a:r>
            <a:endParaRPr sz="700" dirty="0">
              <a:latin typeface="Arial" panose="020B0604020202020204"/>
              <a:ea typeface="Arial" panose="020B0604020202020204"/>
              <a:cs typeface="Arial" panose="020B0604020202020204"/>
            </a:endParaRPr>
          </a:p>
          <a:p>
            <a:pPr marL="132080" algn="l" rtl="0" eaLnBrk="0">
              <a:lnSpc>
                <a:spcPct val="75000"/>
              </a:lnSpc>
              <a:spcBef>
                <a:spcPts val="740"/>
              </a:spcBef>
            </a:pPr>
            <a:r>
              <a:rPr sz="700" kern="0" spc="-10" dirty="0">
                <a:solidFill>
                  <a:srgbClr val="231F20">
                    <a:alpha val="100000"/>
                  </a:srgbClr>
                </a:solidFill>
                <a:latin typeface="Arial" panose="020B0604020202020204"/>
                <a:ea typeface="Arial" panose="020B0604020202020204"/>
                <a:cs typeface="Arial" panose="020B0604020202020204"/>
              </a:rPr>
              <a:t>A</a:t>
            </a:r>
            <a:endParaRPr sz="700" dirty="0">
              <a:latin typeface="Arial" panose="020B0604020202020204"/>
              <a:ea typeface="Arial" panose="020B0604020202020204"/>
              <a:cs typeface="Arial" panose="020B0604020202020204"/>
            </a:endParaRPr>
          </a:p>
          <a:p>
            <a:pPr algn="l" rtl="0" eaLnBrk="0">
              <a:lnSpc>
                <a:spcPct val="100000"/>
              </a:lnSpc>
            </a:pPr>
            <a:endParaRPr sz="600" dirty="0">
              <a:latin typeface="Arial" panose="020B0604020202020204"/>
              <a:ea typeface="Arial" panose="020B0604020202020204"/>
              <a:cs typeface="Arial" panose="020B0604020202020204"/>
            </a:endParaRPr>
          </a:p>
          <a:p>
            <a:pPr marL="132080" algn="l" rtl="0" eaLnBrk="0">
              <a:lnSpc>
                <a:spcPct val="75000"/>
              </a:lnSpc>
              <a:spcBef>
                <a:spcPts val="5"/>
              </a:spcBef>
            </a:pPr>
            <a:r>
              <a:rPr sz="700" kern="0" spc="-10" dirty="0">
                <a:solidFill>
                  <a:srgbClr val="231F20">
                    <a:alpha val="100000"/>
                  </a:srgbClr>
                </a:solidFill>
                <a:latin typeface="Arial" panose="020B0604020202020204"/>
                <a:ea typeface="Arial" panose="020B0604020202020204"/>
                <a:cs typeface="Arial" panose="020B0604020202020204"/>
              </a:rPr>
              <a:t>A</a:t>
            </a:r>
            <a:endParaRPr sz="700" dirty="0">
              <a:latin typeface="Arial" panose="020B0604020202020204"/>
              <a:ea typeface="Arial" panose="020B0604020202020204"/>
              <a:cs typeface="Arial" panose="020B0604020202020204"/>
            </a:endParaRPr>
          </a:p>
        </p:txBody>
      </p:sp>
      <p:sp>
        <p:nvSpPr>
          <p:cNvPr id="200" name="textbox 200"/>
          <p:cNvSpPr/>
          <p:nvPr/>
        </p:nvSpPr>
        <p:spPr>
          <a:xfrm>
            <a:off x="730895" y="8474095"/>
            <a:ext cx="1249680" cy="979805"/>
          </a:xfrm>
          <a:prstGeom prst="rect">
            <a:avLst/>
          </a:prstGeom>
          <a:noFill/>
          <a:ln w="0" cap="flat">
            <a:noFill/>
            <a:prstDash val="solid"/>
            <a:miter lim="0"/>
          </a:ln>
        </p:spPr>
        <p:txBody>
          <a:bodyPr vert="horz" wrap="square" lIns="0" tIns="0" rIns="0" bIns="0"/>
          <a:p>
            <a:pPr algn="l" rtl="0" eaLnBrk="0">
              <a:lnSpc>
                <a:spcPct val="86000"/>
              </a:lnSpc>
            </a:pPr>
            <a:endParaRPr sz="100" dirty="0">
              <a:latin typeface="Arial" panose="020B0604020202020204"/>
              <a:ea typeface="Arial" panose="020B0604020202020204"/>
              <a:cs typeface="Arial" panose="020B0604020202020204"/>
            </a:endParaRPr>
          </a:p>
          <a:p>
            <a:pPr marL="471170" algn="l" rtl="0" eaLnBrk="0">
              <a:lnSpc>
                <a:spcPct val="75000"/>
              </a:lnSpc>
            </a:pPr>
            <a:r>
              <a:rPr sz="700" kern="0" spc="-20" dirty="0">
                <a:solidFill>
                  <a:srgbClr val="FFFFFF">
                    <a:alpha val="100000"/>
                  </a:srgbClr>
                </a:solidFill>
                <a:latin typeface="Arial" panose="020B0604020202020204"/>
                <a:ea typeface="Arial" panose="020B0604020202020204"/>
                <a:cs typeface="Arial" panose="020B0604020202020204"/>
              </a:rPr>
              <a:t>PARAMETER</a:t>
            </a:r>
            <a:endParaRPr sz="700" dirty="0">
              <a:latin typeface="Arial" panose="020B0604020202020204"/>
              <a:ea typeface="Arial" panose="020B0604020202020204"/>
              <a:cs typeface="Arial" panose="020B0604020202020204"/>
            </a:endParaRPr>
          </a:p>
          <a:p>
            <a:pPr marL="40005" algn="l" rtl="0" eaLnBrk="0">
              <a:lnSpc>
                <a:spcPct val="85000"/>
              </a:lnSpc>
              <a:spcBef>
                <a:spcPts val="525"/>
              </a:spcBef>
            </a:pPr>
            <a:r>
              <a:rPr sz="700" kern="0" spc="-10" dirty="0">
                <a:solidFill>
                  <a:srgbClr val="231F20">
                    <a:alpha val="100000"/>
                  </a:srgbClr>
                </a:solidFill>
                <a:latin typeface="Arial" panose="020B0604020202020204"/>
                <a:ea typeface="Arial" panose="020B0604020202020204"/>
                <a:cs typeface="Arial" panose="020B0604020202020204"/>
              </a:rPr>
              <a:t>Dimensions  (L x W x</a:t>
            </a:r>
            <a:r>
              <a:rPr sz="700" kern="0" spc="40" dirty="0">
                <a:solidFill>
                  <a:srgbClr val="231F20">
                    <a:alpha val="100000"/>
                  </a:srgbClr>
                </a:solidFill>
                <a:latin typeface="Arial" panose="020B0604020202020204"/>
                <a:ea typeface="Arial" panose="020B0604020202020204"/>
                <a:cs typeface="Arial" panose="020B0604020202020204"/>
              </a:rPr>
              <a:t>  </a:t>
            </a:r>
            <a:r>
              <a:rPr sz="700" kern="0" spc="-10" dirty="0">
                <a:solidFill>
                  <a:srgbClr val="231F20">
                    <a:alpha val="100000"/>
                  </a:srgbClr>
                </a:solidFill>
                <a:latin typeface="Arial" panose="020B0604020202020204"/>
                <a:ea typeface="Arial" panose="020B0604020202020204"/>
                <a:cs typeface="Arial" panose="020B0604020202020204"/>
              </a:rPr>
              <a:t>H)</a:t>
            </a:r>
            <a:endParaRPr sz="700" dirty="0">
              <a:latin typeface="Arial" panose="020B0604020202020204"/>
              <a:ea typeface="Arial" panose="020B0604020202020204"/>
              <a:cs typeface="Arial" panose="020B0604020202020204"/>
            </a:endParaRPr>
          </a:p>
          <a:p>
            <a:pPr marL="12700" indent="10160" algn="l" rtl="0" eaLnBrk="0">
              <a:lnSpc>
                <a:spcPct val="134000"/>
              </a:lnSpc>
              <a:spcBef>
                <a:spcPts val="235"/>
              </a:spcBef>
            </a:pPr>
            <a:r>
              <a:rPr sz="700" kern="0" spc="0" dirty="0">
                <a:solidFill>
                  <a:srgbClr val="231F20">
                    <a:alpha val="100000"/>
                  </a:srgbClr>
                </a:solidFill>
                <a:latin typeface="Arial" panose="020B0604020202020204"/>
                <a:ea typeface="Arial" panose="020B0604020202020204"/>
                <a:cs typeface="Arial" panose="020B0604020202020204"/>
              </a:rPr>
              <a:t>RF Connecto</a:t>
            </a:r>
            <a:r>
              <a:rPr sz="700" kern="0" spc="-10" dirty="0">
                <a:solidFill>
                  <a:srgbClr val="231F20">
                    <a:alpha val="100000"/>
                  </a:srgbClr>
                </a:solidFill>
                <a:latin typeface="Arial" panose="020B0604020202020204"/>
                <a:ea typeface="Arial" panose="020B0604020202020204"/>
                <a:cs typeface="Arial" panose="020B0604020202020204"/>
              </a:rPr>
              <a:t>rs (Input /</a:t>
            </a:r>
            <a:r>
              <a:rPr sz="700" kern="0" spc="20" dirty="0">
                <a:solidFill>
                  <a:srgbClr val="231F20">
                    <a:alpha val="100000"/>
                  </a:srgbClr>
                </a:solidFill>
                <a:latin typeface="Arial" panose="020B0604020202020204"/>
                <a:ea typeface="Arial" panose="020B0604020202020204"/>
                <a:cs typeface="Arial" panose="020B0604020202020204"/>
              </a:rPr>
              <a:t> </a:t>
            </a:r>
            <a:r>
              <a:rPr sz="700" kern="0" spc="-10" dirty="0">
                <a:solidFill>
                  <a:srgbClr val="231F20">
                    <a:alpha val="100000"/>
                  </a:srgbClr>
                </a:solidFill>
                <a:latin typeface="Arial" panose="020B0604020202020204"/>
                <a:ea typeface="Arial" panose="020B0604020202020204"/>
                <a:cs typeface="Arial" panose="020B0604020202020204"/>
              </a:rPr>
              <a:t>Output)</a:t>
            </a:r>
            <a:r>
              <a:rPr sz="700" kern="0" spc="0" dirty="0">
                <a:solidFill>
                  <a:srgbClr val="231F20">
                    <a:alpha val="100000"/>
                  </a:srgbClr>
                </a:solidFill>
                <a:latin typeface="Arial" panose="020B0604020202020204"/>
                <a:ea typeface="Arial" panose="020B0604020202020204"/>
                <a:cs typeface="Arial" panose="020B0604020202020204"/>
              </a:rPr>
              <a:t>  </a:t>
            </a:r>
            <a:r>
              <a:rPr sz="700" kern="0" spc="-10" dirty="0">
                <a:solidFill>
                  <a:srgbClr val="231F20">
                    <a:alpha val="100000"/>
                  </a:srgbClr>
                </a:solidFill>
                <a:latin typeface="Arial" panose="020B0604020202020204"/>
                <a:ea typeface="Arial" panose="020B0604020202020204"/>
                <a:cs typeface="Arial" panose="020B0604020202020204"/>
              </a:rPr>
              <a:t>DC &amp; Control</a:t>
            </a:r>
            <a:r>
              <a:rPr sz="700" kern="0" spc="110" dirty="0">
                <a:solidFill>
                  <a:srgbClr val="231F20">
                    <a:alpha val="100000"/>
                  </a:srgbClr>
                </a:solidFill>
                <a:latin typeface="Arial" panose="020B0604020202020204"/>
                <a:ea typeface="Arial" panose="020B0604020202020204"/>
                <a:cs typeface="Arial" panose="020B0604020202020204"/>
              </a:rPr>
              <a:t> </a:t>
            </a:r>
            <a:r>
              <a:rPr sz="700" kern="0" spc="-10" dirty="0">
                <a:solidFill>
                  <a:srgbClr val="231F20">
                    <a:alpha val="100000"/>
                  </a:srgbClr>
                </a:solidFill>
                <a:latin typeface="Arial" panose="020B0604020202020204"/>
                <a:ea typeface="Arial" panose="020B0604020202020204"/>
                <a:cs typeface="Arial" panose="020B0604020202020204"/>
              </a:rPr>
              <a:t>Connector</a:t>
            </a:r>
            <a:endParaRPr sz="700" dirty="0">
              <a:latin typeface="Arial" panose="020B0604020202020204"/>
              <a:ea typeface="Arial" panose="020B0604020202020204"/>
              <a:cs typeface="Arial" panose="020B0604020202020204"/>
            </a:endParaRPr>
          </a:p>
          <a:p>
            <a:pPr marL="16510" algn="l" rtl="0" eaLnBrk="0">
              <a:lnSpc>
                <a:spcPct val="85000"/>
              </a:lnSpc>
              <a:spcBef>
                <a:spcPts val="205"/>
              </a:spcBef>
            </a:pPr>
            <a:r>
              <a:rPr sz="700" kern="0" spc="-10" dirty="0">
                <a:solidFill>
                  <a:srgbClr val="231F20">
                    <a:alpha val="100000"/>
                  </a:srgbClr>
                </a:solidFill>
                <a:latin typeface="Arial" panose="020B0604020202020204"/>
                <a:ea typeface="Arial" panose="020B0604020202020204"/>
                <a:cs typeface="Arial" panose="020B0604020202020204"/>
              </a:rPr>
              <a:t>Cooling</a:t>
            </a:r>
            <a:endParaRPr sz="700" dirty="0">
              <a:latin typeface="Arial" panose="020B0604020202020204"/>
              <a:ea typeface="Arial" panose="020B0604020202020204"/>
              <a:cs typeface="Arial" panose="020B0604020202020204"/>
            </a:endParaRPr>
          </a:p>
          <a:p>
            <a:pPr marL="19050" algn="l" rtl="0" eaLnBrk="0">
              <a:lnSpc>
                <a:spcPct val="77000"/>
              </a:lnSpc>
              <a:spcBef>
                <a:spcPts val="295"/>
              </a:spcBef>
            </a:pPr>
            <a:r>
              <a:rPr sz="700" kern="0" spc="-10" dirty="0">
                <a:solidFill>
                  <a:srgbClr val="231F20">
                    <a:alpha val="100000"/>
                  </a:srgbClr>
                </a:solidFill>
                <a:latin typeface="Arial" panose="020B0604020202020204"/>
                <a:ea typeface="Arial" panose="020B0604020202020204"/>
                <a:cs typeface="Arial" panose="020B0604020202020204"/>
              </a:rPr>
              <a:t>Mounting</a:t>
            </a:r>
            <a:endParaRPr sz="700" dirty="0">
              <a:latin typeface="Arial" panose="020B0604020202020204"/>
              <a:ea typeface="Arial" panose="020B0604020202020204"/>
              <a:cs typeface="Arial" panose="020B0604020202020204"/>
            </a:endParaRPr>
          </a:p>
          <a:p>
            <a:pPr marL="13335" algn="l" rtl="0" eaLnBrk="0">
              <a:lnSpc>
                <a:spcPts val="1295"/>
              </a:lnSpc>
            </a:pPr>
            <a:r>
              <a:rPr sz="700" kern="0" spc="-10" dirty="0">
                <a:solidFill>
                  <a:srgbClr val="231F20">
                    <a:alpha val="100000"/>
                  </a:srgbClr>
                </a:solidFill>
                <a:latin typeface="Arial" panose="020B0604020202020204"/>
                <a:ea typeface="Arial" panose="020B0604020202020204"/>
                <a:cs typeface="Arial" panose="020B0604020202020204"/>
              </a:rPr>
              <a:t>Weight</a:t>
            </a:r>
            <a:endParaRPr sz="700" dirty="0">
              <a:latin typeface="Arial" panose="020B0604020202020204"/>
              <a:ea typeface="Arial" panose="020B0604020202020204"/>
              <a:cs typeface="Arial" panose="020B0604020202020204"/>
            </a:endParaRPr>
          </a:p>
        </p:txBody>
      </p:sp>
      <p:sp>
        <p:nvSpPr>
          <p:cNvPr id="202" name="textbox 202"/>
          <p:cNvSpPr/>
          <p:nvPr/>
        </p:nvSpPr>
        <p:spPr>
          <a:xfrm>
            <a:off x="586579" y="3607127"/>
            <a:ext cx="2122804" cy="333375"/>
          </a:xfrm>
          <a:prstGeom prst="rect">
            <a:avLst/>
          </a:prstGeom>
          <a:noFill/>
          <a:ln w="0" cap="flat">
            <a:noFill/>
            <a:prstDash val="solid"/>
            <a:miter lim="0"/>
          </a:ln>
        </p:spPr>
        <p:txBody>
          <a:bodyPr vert="horz" wrap="square" lIns="0" tIns="0" rIns="0" bIns="0"/>
          <a:p>
            <a:pPr algn="l" rtl="0" eaLnBrk="0">
              <a:lnSpc>
                <a:spcPct val="83000"/>
              </a:lnSpc>
            </a:pPr>
            <a:endParaRPr sz="100" dirty="0">
              <a:latin typeface="Arial" panose="020B0604020202020204"/>
              <a:ea typeface="Arial" panose="020B0604020202020204"/>
              <a:cs typeface="Arial" panose="020B0604020202020204"/>
            </a:endParaRPr>
          </a:p>
          <a:p>
            <a:pPr marL="12700" algn="l" rtl="0" eaLnBrk="0">
              <a:lnSpc>
                <a:spcPts val="1620"/>
              </a:lnSpc>
            </a:pPr>
            <a:r>
              <a:rPr sz="1200" kern="0" spc="-20" dirty="0">
                <a:solidFill>
                  <a:srgbClr val="202A4D">
                    <a:alpha val="100000"/>
                  </a:srgbClr>
                </a:solidFill>
                <a:latin typeface="Arial" panose="020B0604020202020204"/>
                <a:ea typeface="Arial" panose="020B0604020202020204"/>
                <a:cs typeface="Arial" panose="020B0604020202020204"/>
              </a:rPr>
              <a:t>1.1</a:t>
            </a:r>
            <a:r>
              <a:rPr sz="1200" kern="0" spc="90" dirty="0">
                <a:solidFill>
                  <a:srgbClr val="202A4D">
                    <a:alpha val="100000"/>
                  </a:srgbClr>
                </a:solidFill>
                <a:latin typeface="Arial" panose="020B0604020202020204"/>
                <a:ea typeface="Arial" panose="020B0604020202020204"/>
                <a:cs typeface="Arial" panose="020B0604020202020204"/>
              </a:rPr>
              <a:t> </a:t>
            </a:r>
            <a:r>
              <a:rPr sz="1200" kern="0" spc="-20" dirty="0">
                <a:solidFill>
                  <a:srgbClr val="202A4D">
                    <a:alpha val="100000"/>
                  </a:srgbClr>
                </a:solidFill>
                <a:latin typeface="Arial" panose="020B0604020202020204"/>
                <a:ea typeface="Arial" panose="020B0604020202020204"/>
                <a:cs typeface="Arial" panose="020B0604020202020204"/>
              </a:rPr>
              <a:t>RF /</a:t>
            </a:r>
            <a:r>
              <a:rPr sz="1200" kern="0" spc="90" dirty="0">
                <a:solidFill>
                  <a:srgbClr val="202A4D">
                    <a:alpha val="100000"/>
                  </a:srgbClr>
                </a:solidFill>
                <a:latin typeface="Arial" panose="020B0604020202020204"/>
                <a:ea typeface="Arial" panose="020B0604020202020204"/>
                <a:cs typeface="Arial" panose="020B0604020202020204"/>
              </a:rPr>
              <a:t> </a:t>
            </a:r>
            <a:r>
              <a:rPr sz="1200" kern="0" spc="-20" dirty="0">
                <a:solidFill>
                  <a:srgbClr val="202A4D">
                    <a:alpha val="100000"/>
                  </a:srgbClr>
                </a:solidFill>
                <a:latin typeface="Arial" panose="020B0604020202020204"/>
                <a:ea typeface="Arial" panose="020B0604020202020204"/>
                <a:cs typeface="Arial" panose="020B0604020202020204"/>
              </a:rPr>
              <a:t>ELECTRICAL</a:t>
            </a:r>
            <a:endParaRPr sz="1200" dirty="0">
              <a:latin typeface="Arial" panose="020B0604020202020204"/>
              <a:ea typeface="Arial" panose="020B0604020202020204"/>
              <a:cs typeface="Arial" panose="020B0604020202020204"/>
            </a:endParaRPr>
          </a:p>
          <a:p>
            <a:pPr marL="13970" algn="l" rtl="0" eaLnBrk="0">
              <a:lnSpc>
                <a:spcPts val="800"/>
              </a:lnSpc>
            </a:pPr>
            <a:r>
              <a:rPr sz="600" kern="0" spc="0" dirty="0">
                <a:solidFill>
                  <a:srgbClr val="231F20">
                    <a:alpha val="100000"/>
                  </a:srgbClr>
                </a:solidFill>
                <a:latin typeface="Arial" panose="020B0604020202020204"/>
                <a:ea typeface="Arial" panose="020B0604020202020204"/>
                <a:cs typeface="Arial" panose="020B0604020202020204"/>
              </a:rPr>
              <a:t>Typical</a:t>
            </a:r>
            <a:r>
              <a:rPr sz="600" kern="0" spc="30" dirty="0">
                <a:solidFill>
                  <a:srgbClr val="231F20">
                    <a:alpha val="100000"/>
                  </a:srgbClr>
                </a:solidFill>
                <a:latin typeface="Arial" panose="020B0604020202020204"/>
                <a:ea typeface="Arial" panose="020B0604020202020204"/>
                <a:cs typeface="Arial" panose="020B0604020202020204"/>
              </a:rPr>
              <a:t> </a:t>
            </a:r>
            <a:r>
              <a:rPr sz="600" kern="0" spc="0" dirty="0">
                <a:solidFill>
                  <a:srgbClr val="231F20">
                    <a:alpha val="100000"/>
                  </a:srgbClr>
                </a:solidFill>
                <a:latin typeface="Arial" panose="020B0604020202020204"/>
                <a:ea typeface="Arial" panose="020B0604020202020204"/>
                <a:cs typeface="Arial" panose="020B0604020202020204"/>
              </a:rPr>
              <a:t>performance at 220</a:t>
            </a:r>
            <a:r>
              <a:rPr sz="600" kern="0" spc="-10" dirty="0">
                <a:solidFill>
                  <a:srgbClr val="231F20">
                    <a:alpha val="100000"/>
                  </a:srgbClr>
                </a:solidFill>
                <a:latin typeface="Arial" panose="020B0604020202020204"/>
                <a:ea typeface="Arial" panose="020B0604020202020204"/>
                <a:cs typeface="Arial" panose="020B0604020202020204"/>
              </a:rPr>
              <a:t>V  AC +25</a:t>
            </a:r>
            <a:r>
              <a:rPr sz="600" kern="0" spc="-10" dirty="0">
                <a:solidFill>
                  <a:srgbClr val="231F20">
                    <a:alpha val="100000"/>
                  </a:srgbClr>
                </a:solidFill>
                <a:latin typeface="HarmonyOS Sans SC" panose="00000500000000000000" charset="-122"/>
                <a:ea typeface="HarmonyOS Sans SC" panose="00000500000000000000" charset="-122"/>
                <a:cs typeface="HarmonyOS Sans SC" panose="00000500000000000000" charset="-122"/>
              </a:rPr>
              <a:t>°C</a:t>
            </a:r>
            <a:r>
              <a:rPr sz="600" kern="0" spc="-10" dirty="0">
                <a:solidFill>
                  <a:srgbClr val="231F20">
                    <a:alpha val="100000"/>
                  </a:srgbClr>
                </a:solidFill>
                <a:latin typeface="Arial" panose="020B0604020202020204"/>
                <a:ea typeface="Arial" panose="020B0604020202020204"/>
                <a:cs typeface="Arial" panose="020B0604020202020204"/>
              </a:rPr>
              <a:t>, and</a:t>
            </a:r>
            <a:r>
              <a:rPr sz="600" kern="0" spc="40" dirty="0">
                <a:solidFill>
                  <a:srgbClr val="231F20">
                    <a:alpha val="100000"/>
                  </a:srgbClr>
                </a:solidFill>
                <a:latin typeface="Arial" panose="020B0604020202020204"/>
                <a:ea typeface="Arial" panose="020B0604020202020204"/>
                <a:cs typeface="Arial" panose="020B0604020202020204"/>
              </a:rPr>
              <a:t> </a:t>
            </a:r>
            <a:r>
              <a:rPr sz="600" kern="0" spc="-10" dirty="0">
                <a:solidFill>
                  <a:srgbClr val="231F20">
                    <a:alpha val="100000"/>
                  </a:srgbClr>
                </a:solidFill>
                <a:latin typeface="Arial" panose="020B0604020202020204"/>
                <a:ea typeface="Arial" panose="020B0604020202020204"/>
                <a:cs typeface="Arial" panose="020B0604020202020204"/>
              </a:rPr>
              <a:t>in a</a:t>
            </a:r>
            <a:r>
              <a:rPr sz="600" kern="0" spc="30" dirty="0">
                <a:solidFill>
                  <a:srgbClr val="231F20">
                    <a:alpha val="100000"/>
                  </a:srgbClr>
                </a:solidFill>
                <a:latin typeface="Arial" panose="020B0604020202020204"/>
                <a:ea typeface="Arial" panose="020B0604020202020204"/>
                <a:cs typeface="Arial" panose="020B0604020202020204"/>
              </a:rPr>
              <a:t> </a:t>
            </a:r>
            <a:r>
              <a:rPr sz="600" kern="0" spc="-10" dirty="0">
                <a:solidFill>
                  <a:srgbClr val="231F20">
                    <a:alpha val="100000"/>
                  </a:srgbClr>
                </a:solidFill>
                <a:latin typeface="Arial" panose="020B0604020202020204"/>
                <a:ea typeface="Arial" panose="020B0604020202020204"/>
                <a:cs typeface="Arial" panose="020B0604020202020204"/>
              </a:rPr>
              <a:t>50Ω</a:t>
            </a:r>
            <a:r>
              <a:rPr sz="600" kern="0" spc="20" dirty="0">
                <a:solidFill>
                  <a:srgbClr val="231F20">
                    <a:alpha val="100000"/>
                  </a:srgbClr>
                </a:solidFill>
                <a:latin typeface="Arial" panose="020B0604020202020204"/>
                <a:ea typeface="Arial" panose="020B0604020202020204"/>
                <a:cs typeface="Arial" panose="020B0604020202020204"/>
              </a:rPr>
              <a:t> </a:t>
            </a:r>
            <a:r>
              <a:rPr sz="600" kern="0" spc="-10" dirty="0">
                <a:solidFill>
                  <a:srgbClr val="231F20">
                    <a:alpha val="100000"/>
                  </a:srgbClr>
                </a:solidFill>
                <a:latin typeface="Arial" panose="020B0604020202020204"/>
                <a:ea typeface="Arial" panose="020B0604020202020204"/>
                <a:cs typeface="Arial" panose="020B0604020202020204"/>
              </a:rPr>
              <a:t>system.</a:t>
            </a:r>
            <a:endParaRPr sz="600" dirty="0">
              <a:latin typeface="Arial" panose="020B0604020202020204"/>
              <a:ea typeface="Arial" panose="020B0604020202020204"/>
              <a:cs typeface="Arial" panose="020B0604020202020204"/>
            </a:endParaRPr>
          </a:p>
        </p:txBody>
      </p:sp>
      <p:sp>
        <p:nvSpPr>
          <p:cNvPr id="216" name="textbox 216"/>
          <p:cNvSpPr/>
          <p:nvPr/>
        </p:nvSpPr>
        <p:spPr>
          <a:xfrm>
            <a:off x="1060136" y="7501687"/>
            <a:ext cx="801369" cy="495934"/>
          </a:xfrm>
          <a:prstGeom prst="rect">
            <a:avLst/>
          </a:prstGeom>
          <a:noFill/>
          <a:ln w="0" cap="flat">
            <a:noFill/>
            <a:prstDash val="solid"/>
            <a:miter lim="0"/>
          </a:ln>
        </p:spPr>
        <p:txBody>
          <a:bodyPr vert="horz" wrap="square" lIns="0" tIns="0" rIns="0" bIns="0"/>
          <a:p>
            <a:pPr algn="l" rtl="0" eaLnBrk="0">
              <a:lnSpc>
                <a:spcPct val="85000"/>
              </a:lnSpc>
            </a:pPr>
            <a:endParaRPr sz="100" dirty="0">
              <a:latin typeface="Arial" panose="020B0604020202020204"/>
              <a:ea typeface="Arial" panose="020B0604020202020204"/>
              <a:cs typeface="Arial" panose="020B0604020202020204"/>
            </a:endParaRPr>
          </a:p>
          <a:p>
            <a:pPr marL="23495" algn="l" rtl="0" eaLnBrk="0">
              <a:lnSpc>
                <a:spcPct val="79000"/>
              </a:lnSpc>
            </a:pPr>
            <a:r>
              <a:rPr sz="700" kern="0" spc="0" dirty="0">
                <a:solidFill>
                  <a:srgbClr val="231F20">
                    <a:alpha val="100000"/>
                  </a:srgbClr>
                </a:solidFill>
                <a:latin typeface="Arial" panose="020B0604020202020204"/>
                <a:ea typeface="Arial" panose="020B0604020202020204"/>
                <a:cs typeface="Arial" panose="020B0604020202020204"/>
              </a:rPr>
              <a:t>power con</a:t>
            </a:r>
            <a:r>
              <a:rPr sz="700" kern="0" spc="-10" dirty="0">
                <a:solidFill>
                  <a:srgbClr val="231F20">
                    <a:alpha val="100000"/>
                  </a:srgbClr>
                </a:solidFill>
                <a:latin typeface="Arial" panose="020B0604020202020204"/>
                <a:ea typeface="Arial" panose="020B0604020202020204"/>
                <a:cs typeface="Arial" panose="020B0604020202020204"/>
              </a:rPr>
              <a:t>sumption</a:t>
            </a:r>
            <a:endParaRPr sz="700" dirty="0">
              <a:latin typeface="Arial" panose="020B0604020202020204"/>
              <a:ea typeface="Arial" panose="020B0604020202020204"/>
              <a:cs typeface="Arial" panose="020B0604020202020204"/>
            </a:endParaRPr>
          </a:p>
          <a:p>
            <a:pPr marL="20955" algn="l" rtl="0" eaLnBrk="0">
              <a:lnSpc>
                <a:spcPts val="495"/>
              </a:lnSpc>
              <a:spcBef>
                <a:spcPts val="1025"/>
              </a:spcBef>
            </a:pPr>
            <a:r>
              <a:rPr sz="700" kern="0" spc="-10" dirty="0">
                <a:solidFill>
                  <a:srgbClr val="231F20">
                    <a:alpha val="100000"/>
                  </a:srgbClr>
                </a:solidFill>
                <a:latin typeface="Arial" panose="020B0604020202020204"/>
                <a:ea typeface="Arial" panose="020B0604020202020204"/>
                <a:cs typeface="Arial" panose="020B0604020202020204"/>
              </a:rPr>
              <a:t>currents</a:t>
            </a:r>
            <a:endParaRPr sz="700" dirty="0">
              <a:latin typeface="Arial" panose="020B0604020202020204"/>
              <a:ea typeface="Arial" panose="020B0604020202020204"/>
              <a:cs typeface="Arial" panose="020B0604020202020204"/>
            </a:endParaRPr>
          </a:p>
          <a:p>
            <a:pPr marL="12700" algn="l" rtl="0" eaLnBrk="0">
              <a:lnSpc>
                <a:spcPts val="1515"/>
              </a:lnSpc>
            </a:pPr>
            <a:r>
              <a:rPr sz="700" kern="0" spc="-10" dirty="0">
                <a:solidFill>
                  <a:srgbClr val="231F20">
                    <a:alpha val="100000"/>
                  </a:srgbClr>
                </a:solidFill>
                <a:latin typeface="Arial" panose="020B0604020202020204"/>
                <a:ea typeface="Arial" panose="020B0604020202020204"/>
                <a:cs typeface="Arial" panose="020B0604020202020204"/>
              </a:rPr>
              <a:t>currents</a:t>
            </a:r>
            <a:endParaRPr sz="700" dirty="0">
              <a:latin typeface="Arial" panose="020B0604020202020204"/>
              <a:ea typeface="Arial" panose="020B0604020202020204"/>
              <a:cs typeface="Arial" panose="020B0604020202020204"/>
            </a:endParaRPr>
          </a:p>
        </p:txBody>
      </p:sp>
      <p:sp>
        <p:nvSpPr>
          <p:cNvPr id="218" name="textbox 218"/>
          <p:cNvSpPr/>
          <p:nvPr/>
        </p:nvSpPr>
        <p:spPr>
          <a:xfrm>
            <a:off x="602214" y="3399301"/>
            <a:ext cx="2136139" cy="193039"/>
          </a:xfrm>
          <a:prstGeom prst="rect">
            <a:avLst/>
          </a:prstGeom>
          <a:noFill/>
          <a:ln w="0" cap="flat">
            <a:noFill/>
            <a:prstDash val="solid"/>
            <a:miter lim="0"/>
          </a:ln>
        </p:spPr>
        <p:txBody>
          <a:bodyPr vert="horz" wrap="square" lIns="0" tIns="0" rIns="0" bIns="0"/>
          <a:p>
            <a:pPr algn="l" rtl="0" eaLnBrk="0">
              <a:lnSpc>
                <a:spcPct val="89000"/>
              </a:lnSpc>
            </a:pPr>
            <a:endParaRPr sz="100" dirty="0">
              <a:latin typeface="Arial" panose="020B0604020202020204"/>
              <a:ea typeface="Arial" panose="020B0604020202020204"/>
              <a:cs typeface="Arial" panose="020B0604020202020204"/>
            </a:endParaRPr>
          </a:p>
          <a:p>
            <a:pPr marL="12700" algn="l" rtl="0" eaLnBrk="0">
              <a:lnSpc>
                <a:spcPct val="78000"/>
              </a:lnSpc>
            </a:pPr>
            <a:r>
              <a:rPr sz="1400" b="1" kern="0" spc="-10" dirty="0">
                <a:solidFill>
                  <a:srgbClr val="231F20">
                    <a:alpha val="100000"/>
                  </a:srgbClr>
                </a:solidFill>
                <a:latin typeface="Arial" panose="020B0604020202020204"/>
                <a:ea typeface="Arial" panose="020B0604020202020204"/>
                <a:cs typeface="Arial" panose="020B0604020202020204"/>
              </a:rPr>
              <a:t>1.</a:t>
            </a:r>
            <a:r>
              <a:rPr sz="1400" b="1" kern="0" spc="90" dirty="0">
                <a:solidFill>
                  <a:srgbClr val="231F20">
                    <a:alpha val="100000"/>
                  </a:srgbClr>
                </a:solidFill>
                <a:latin typeface="Arial" panose="020B0604020202020204"/>
                <a:ea typeface="Arial" panose="020B0604020202020204"/>
                <a:cs typeface="Arial" panose="020B0604020202020204"/>
              </a:rPr>
              <a:t> </a:t>
            </a:r>
            <a:r>
              <a:rPr sz="1400" b="1" kern="0" spc="-10" dirty="0">
                <a:solidFill>
                  <a:srgbClr val="231F20">
                    <a:alpha val="100000"/>
                  </a:srgbClr>
                </a:solidFill>
                <a:latin typeface="Arial" panose="020B0604020202020204"/>
                <a:ea typeface="Arial" panose="020B0604020202020204"/>
                <a:cs typeface="Arial" panose="020B0604020202020204"/>
              </a:rPr>
              <a:t>Products Specification</a:t>
            </a:r>
            <a:endParaRPr sz="1400" dirty="0">
              <a:latin typeface="Arial" panose="020B0604020202020204"/>
              <a:ea typeface="Arial" panose="020B0604020202020204"/>
              <a:cs typeface="Arial" panose="020B0604020202020204"/>
            </a:endParaRPr>
          </a:p>
        </p:txBody>
      </p:sp>
      <p:sp>
        <p:nvSpPr>
          <p:cNvPr id="222" name="textbox 222"/>
          <p:cNvSpPr/>
          <p:nvPr/>
        </p:nvSpPr>
        <p:spPr>
          <a:xfrm>
            <a:off x="4171592" y="1353352"/>
            <a:ext cx="1649729" cy="147954"/>
          </a:xfrm>
          <a:prstGeom prst="rect">
            <a:avLst/>
          </a:prstGeom>
          <a:noFill/>
          <a:ln w="0" cap="flat">
            <a:noFill/>
            <a:prstDash val="solid"/>
            <a:miter lim="0"/>
          </a:ln>
        </p:spPr>
        <p:txBody>
          <a:bodyPr vert="horz" wrap="square" lIns="0" tIns="0" rIns="0" bIns="0"/>
          <a:p>
            <a:pPr algn="l" rtl="0" eaLnBrk="0">
              <a:lnSpc>
                <a:spcPct val="84000"/>
              </a:lnSpc>
            </a:pPr>
            <a:endParaRPr sz="100" dirty="0">
              <a:latin typeface="Arial" panose="020B0604020202020204"/>
              <a:ea typeface="Arial" panose="020B0604020202020204"/>
              <a:cs typeface="Arial" panose="020B0604020202020204"/>
            </a:endParaRPr>
          </a:p>
          <a:p>
            <a:pPr marL="12700" algn="l" rtl="0" eaLnBrk="0">
              <a:lnSpc>
                <a:spcPct val="80000"/>
              </a:lnSpc>
            </a:pPr>
            <a:r>
              <a:rPr sz="1000" kern="0" spc="10" dirty="0">
                <a:solidFill>
                  <a:srgbClr val="202C4B">
                    <a:alpha val="100000"/>
                  </a:srgbClr>
                </a:solidFill>
                <a:latin typeface="Arial" panose="020B0604020202020204"/>
                <a:ea typeface="Arial" panose="020B0604020202020204"/>
                <a:cs typeface="Arial" panose="020B0604020202020204"/>
              </a:rPr>
              <a:t>Output</a:t>
            </a:r>
            <a:r>
              <a:rPr sz="1000" kern="0" spc="110" dirty="0">
                <a:solidFill>
                  <a:srgbClr val="202C4B">
                    <a:alpha val="100000"/>
                  </a:srgbClr>
                </a:solidFill>
                <a:latin typeface="Arial" panose="020B0604020202020204"/>
                <a:ea typeface="Arial" panose="020B0604020202020204"/>
                <a:cs typeface="Arial" panose="020B0604020202020204"/>
              </a:rPr>
              <a:t> </a:t>
            </a:r>
            <a:r>
              <a:rPr sz="1000" kern="0" spc="10" dirty="0">
                <a:solidFill>
                  <a:srgbClr val="202C4B">
                    <a:alpha val="100000"/>
                  </a:srgbClr>
                </a:solidFill>
                <a:latin typeface="Arial" panose="020B0604020202020204"/>
                <a:ea typeface="Arial" panose="020B0604020202020204"/>
                <a:cs typeface="Arial" panose="020B0604020202020204"/>
              </a:rPr>
              <a:t>Power Curve Graph:</a:t>
            </a:r>
            <a:endParaRPr sz="1000" dirty="0">
              <a:latin typeface="Arial" panose="020B0604020202020204"/>
              <a:ea typeface="Arial" panose="020B0604020202020204"/>
              <a:cs typeface="Arial" panose="020B0604020202020204"/>
            </a:endParaRPr>
          </a:p>
        </p:txBody>
      </p:sp>
      <p:sp>
        <p:nvSpPr>
          <p:cNvPr id="224" name="textbox 224"/>
          <p:cNvSpPr/>
          <p:nvPr/>
        </p:nvSpPr>
        <p:spPr>
          <a:xfrm>
            <a:off x="710937" y="7501687"/>
            <a:ext cx="354965" cy="516255"/>
          </a:xfrm>
          <a:prstGeom prst="rect">
            <a:avLst/>
          </a:prstGeom>
          <a:noFill/>
          <a:ln w="0" cap="flat">
            <a:noFill/>
            <a:prstDash val="solid"/>
            <a:miter lim="0"/>
          </a:ln>
        </p:spPr>
        <p:txBody>
          <a:bodyPr vert="horz" wrap="square" lIns="0" tIns="0" rIns="0" bIns="0"/>
          <a:p>
            <a:pPr algn="l" rtl="0" eaLnBrk="0">
              <a:lnSpc>
                <a:spcPct val="84000"/>
              </a:lnSpc>
            </a:pPr>
            <a:endParaRPr sz="100" dirty="0">
              <a:latin typeface="Arial" panose="020B0604020202020204"/>
              <a:ea typeface="Arial" panose="020B0604020202020204"/>
              <a:cs typeface="Arial" panose="020B0604020202020204"/>
            </a:endParaRPr>
          </a:p>
          <a:p>
            <a:pPr marL="12700" algn="l" rtl="0" eaLnBrk="0">
              <a:lnSpc>
                <a:spcPct val="85000"/>
              </a:lnSpc>
            </a:pPr>
            <a:r>
              <a:rPr sz="700" kern="0" spc="-10" dirty="0">
                <a:solidFill>
                  <a:srgbClr val="231F20">
                    <a:alpha val="100000"/>
                  </a:srgbClr>
                </a:solidFill>
                <a:latin typeface="Arial" panose="020B0604020202020204"/>
                <a:ea typeface="Arial" panose="020B0604020202020204"/>
                <a:cs typeface="Arial" panose="020B0604020202020204"/>
              </a:rPr>
              <a:t>Average</a:t>
            </a:r>
            <a:endParaRPr sz="700" dirty="0">
              <a:latin typeface="Arial" panose="020B0604020202020204"/>
              <a:ea typeface="Arial" panose="020B0604020202020204"/>
              <a:cs typeface="Arial" panose="020B0604020202020204"/>
            </a:endParaRPr>
          </a:p>
          <a:p>
            <a:pPr marL="19050" indent="-6350" algn="l" rtl="0" eaLnBrk="0">
              <a:lnSpc>
                <a:spcPct val="175000"/>
              </a:lnSpc>
              <a:spcBef>
                <a:spcPts val="210"/>
              </a:spcBef>
            </a:pPr>
            <a:r>
              <a:rPr sz="700" kern="0" spc="-10" dirty="0">
                <a:solidFill>
                  <a:srgbClr val="231F20">
                    <a:alpha val="100000"/>
                  </a:srgbClr>
                </a:solidFill>
                <a:latin typeface="Arial" panose="020B0604020202020204"/>
                <a:ea typeface="Arial" panose="020B0604020202020204"/>
                <a:cs typeface="Arial" panose="020B0604020202020204"/>
              </a:rPr>
              <a:t>Average</a:t>
            </a:r>
            <a:r>
              <a:rPr sz="700" kern="0" spc="10" dirty="0">
                <a:solidFill>
                  <a:srgbClr val="231F20">
                    <a:alpha val="100000"/>
                  </a:srgbClr>
                </a:solidFill>
                <a:latin typeface="Arial" panose="020B0604020202020204"/>
                <a:ea typeface="Arial" panose="020B0604020202020204"/>
                <a:cs typeface="Arial" panose="020B0604020202020204"/>
              </a:rPr>
              <a:t>  </a:t>
            </a:r>
            <a:r>
              <a:rPr sz="700" kern="0" spc="-10" dirty="0">
                <a:solidFill>
                  <a:srgbClr val="231F20">
                    <a:alpha val="100000"/>
                  </a:srgbClr>
                </a:solidFill>
                <a:latin typeface="Arial" panose="020B0604020202020204"/>
                <a:ea typeface="Arial" panose="020B0604020202020204"/>
                <a:cs typeface="Arial" panose="020B0604020202020204"/>
              </a:rPr>
              <a:t>Peaking</a:t>
            </a:r>
            <a:endParaRPr sz="700" dirty="0">
              <a:latin typeface="Arial" panose="020B0604020202020204"/>
              <a:ea typeface="Arial" panose="020B0604020202020204"/>
              <a:cs typeface="Arial" panose="020B0604020202020204"/>
            </a:endParaRPr>
          </a:p>
        </p:txBody>
      </p:sp>
      <p:sp>
        <p:nvSpPr>
          <p:cNvPr id="226" name="textbox 226"/>
          <p:cNvSpPr/>
          <p:nvPr/>
        </p:nvSpPr>
        <p:spPr>
          <a:xfrm>
            <a:off x="550824" y="8252969"/>
            <a:ext cx="1262380" cy="165735"/>
          </a:xfrm>
          <a:prstGeom prst="rect">
            <a:avLst/>
          </a:prstGeom>
          <a:noFill/>
          <a:ln w="0" cap="flat">
            <a:noFill/>
            <a:prstDash val="solid"/>
            <a:miter lim="0"/>
          </a:ln>
        </p:spPr>
        <p:txBody>
          <a:bodyPr vert="horz" wrap="square" lIns="0" tIns="0" rIns="0" bIns="0"/>
          <a:p>
            <a:pPr algn="l" rtl="0" eaLnBrk="0">
              <a:lnSpc>
                <a:spcPct val="89000"/>
              </a:lnSpc>
            </a:pPr>
            <a:endParaRPr sz="100" dirty="0">
              <a:latin typeface="Arial" panose="020B0604020202020204"/>
              <a:ea typeface="Arial" panose="020B0604020202020204"/>
              <a:cs typeface="Arial" panose="020B0604020202020204"/>
            </a:endParaRPr>
          </a:p>
          <a:p>
            <a:pPr marL="12700" algn="l" rtl="0" eaLnBrk="0">
              <a:lnSpc>
                <a:spcPct val="76000"/>
              </a:lnSpc>
            </a:pPr>
            <a:r>
              <a:rPr sz="1200" kern="0" spc="-20" dirty="0">
                <a:solidFill>
                  <a:srgbClr val="202A4D">
                    <a:alpha val="100000"/>
                  </a:srgbClr>
                </a:solidFill>
                <a:latin typeface="Arial" panose="020B0604020202020204"/>
                <a:ea typeface="Arial" panose="020B0604020202020204"/>
                <a:cs typeface="Arial" panose="020B0604020202020204"/>
              </a:rPr>
              <a:t>1.2</a:t>
            </a:r>
            <a:r>
              <a:rPr sz="1200" kern="0" spc="120" dirty="0">
                <a:solidFill>
                  <a:srgbClr val="202A4D">
                    <a:alpha val="100000"/>
                  </a:srgbClr>
                </a:solidFill>
                <a:latin typeface="Arial" panose="020B0604020202020204"/>
                <a:ea typeface="Arial" panose="020B0604020202020204"/>
                <a:cs typeface="Arial" panose="020B0604020202020204"/>
              </a:rPr>
              <a:t> </a:t>
            </a:r>
            <a:r>
              <a:rPr sz="1200" kern="0" spc="-20" dirty="0">
                <a:solidFill>
                  <a:srgbClr val="202A4D">
                    <a:alpha val="100000"/>
                  </a:srgbClr>
                </a:solidFill>
                <a:latin typeface="Arial" panose="020B0604020202020204"/>
                <a:ea typeface="Arial" panose="020B0604020202020204"/>
                <a:cs typeface="Arial" panose="020B0604020202020204"/>
              </a:rPr>
              <a:t>MECHANICAL</a:t>
            </a:r>
            <a:endParaRPr sz="1200" dirty="0">
              <a:latin typeface="Arial" panose="020B0604020202020204"/>
              <a:ea typeface="Arial" panose="020B0604020202020204"/>
              <a:cs typeface="Arial" panose="020B0604020202020204"/>
            </a:endParaRPr>
          </a:p>
        </p:txBody>
      </p:sp>
      <p:sp>
        <p:nvSpPr>
          <p:cNvPr id="240" name="textbox 240"/>
          <p:cNvSpPr/>
          <p:nvPr/>
        </p:nvSpPr>
        <p:spPr>
          <a:xfrm>
            <a:off x="717604" y="8081848"/>
            <a:ext cx="850264" cy="107314"/>
          </a:xfrm>
          <a:prstGeom prst="rect">
            <a:avLst/>
          </a:prstGeom>
          <a:noFill/>
          <a:ln w="0" cap="flat">
            <a:noFill/>
            <a:prstDash val="solid"/>
            <a:miter lim="0"/>
          </a:ln>
        </p:spPr>
        <p:txBody>
          <a:bodyPr vert="horz" wrap="square" lIns="0" tIns="0" rIns="0" bIns="0"/>
          <a:p>
            <a:pPr algn="l" rtl="0" eaLnBrk="0">
              <a:lnSpc>
                <a:spcPct val="80000"/>
              </a:lnSpc>
            </a:pPr>
            <a:endParaRPr sz="100" dirty="0">
              <a:latin typeface="Arial" panose="020B0604020202020204"/>
              <a:ea typeface="Arial" panose="020B0604020202020204"/>
              <a:cs typeface="Arial" panose="020B0604020202020204"/>
            </a:endParaRPr>
          </a:p>
          <a:p>
            <a:pPr marL="12700" algn="l" rtl="0" eaLnBrk="0">
              <a:lnSpc>
                <a:spcPct val="77000"/>
              </a:lnSpc>
            </a:pPr>
            <a:r>
              <a:rPr sz="700" kern="0" spc="-10" dirty="0">
                <a:solidFill>
                  <a:srgbClr val="231F20">
                    <a:alpha val="100000"/>
                  </a:srgbClr>
                </a:solidFill>
                <a:latin typeface="Arial" panose="020B0604020202020204"/>
                <a:ea typeface="Arial" panose="020B0604020202020204"/>
                <a:cs typeface="Arial" panose="020B0604020202020204"/>
              </a:rPr>
              <a:t>Diff Rx</a:t>
            </a:r>
            <a:r>
              <a:rPr sz="700" kern="0" spc="50" dirty="0">
                <a:solidFill>
                  <a:srgbClr val="231F20">
                    <a:alpha val="100000"/>
                  </a:srgbClr>
                </a:solidFill>
                <a:latin typeface="Arial" panose="020B0604020202020204"/>
                <a:ea typeface="Arial" panose="020B0604020202020204"/>
                <a:cs typeface="Arial" panose="020B0604020202020204"/>
              </a:rPr>
              <a:t> </a:t>
            </a:r>
            <a:r>
              <a:rPr sz="700" kern="0" spc="-10" dirty="0">
                <a:solidFill>
                  <a:srgbClr val="231F20">
                    <a:alpha val="100000"/>
                  </a:srgbClr>
                </a:solidFill>
                <a:latin typeface="Arial" panose="020B0604020202020204"/>
                <a:ea typeface="Arial" panose="020B0604020202020204"/>
                <a:cs typeface="Arial" panose="020B0604020202020204"/>
              </a:rPr>
              <a:t>OUT Channel</a:t>
            </a:r>
            <a:endParaRPr sz="700" dirty="0">
              <a:latin typeface="Arial" panose="020B0604020202020204"/>
              <a:ea typeface="Arial" panose="020B0604020202020204"/>
              <a:cs typeface="Arial" panose="020B0604020202020204"/>
            </a:endParaRPr>
          </a:p>
        </p:txBody>
      </p:sp>
      <p:sp>
        <p:nvSpPr>
          <p:cNvPr id="242" name="textbox 242"/>
          <p:cNvSpPr/>
          <p:nvPr/>
        </p:nvSpPr>
        <p:spPr>
          <a:xfrm>
            <a:off x="6440231" y="8474199"/>
            <a:ext cx="247650" cy="273050"/>
          </a:xfrm>
          <a:prstGeom prst="rect">
            <a:avLst/>
          </a:prstGeom>
          <a:noFill/>
          <a:ln w="0" cap="flat">
            <a:noFill/>
            <a:prstDash val="solid"/>
            <a:miter lim="0"/>
          </a:ln>
        </p:spPr>
        <p:txBody>
          <a:bodyPr vert="horz" wrap="square" lIns="0" tIns="0" rIns="0" bIns="0"/>
          <a:p>
            <a:pPr algn="l" rtl="0" eaLnBrk="0">
              <a:lnSpc>
                <a:spcPct val="85000"/>
              </a:lnSpc>
            </a:pPr>
            <a:endParaRPr sz="100" dirty="0">
              <a:latin typeface="Arial" panose="020B0604020202020204"/>
              <a:ea typeface="Arial" panose="020B0604020202020204"/>
              <a:cs typeface="Arial" panose="020B0604020202020204"/>
            </a:endParaRPr>
          </a:p>
          <a:p>
            <a:pPr marL="12700" algn="l" rtl="0" eaLnBrk="0">
              <a:lnSpc>
                <a:spcPct val="75000"/>
              </a:lnSpc>
            </a:pPr>
            <a:r>
              <a:rPr sz="700" kern="0" spc="-20" dirty="0">
                <a:solidFill>
                  <a:srgbClr val="FFFFFF">
                    <a:alpha val="100000"/>
                  </a:srgbClr>
                </a:solidFill>
                <a:latin typeface="Arial" panose="020B0604020202020204"/>
                <a:ea typeface="Arial" panose="020B0604020202020204"/>
                <a:cs typeface="Arial" panose="020B0604020202020204"/>
              </a:rPr>
              <a:t>UNIT</a:t>
            </a:r>
            <a:endParaRPr sz="700" dirty="0">
              <a:latin typeface="Arial" panose="020B0604020202020204"/>
              <a:ea typeface="Arial" panose="020B0604020202020204"/>
              <a:cs typeface="Arial" panose="020B0604020202020204"/>
            </a:endParaRPr>
          </a:p>
          <a:p>
            <a:pPr algn="l" rtl="0" eaLnBrk="0">
              <a:lnSpc>
                <a:spcPct val="116000"/>
              </a:lnSpc>
            </a:pPr>
            <a:endParaRPr sz="500" dirty="0">
              <a:latin typeface="Arial" panose="020B0604020202020204"/>
              <a:ea typeface="Arial" panose="020B0604020202020204"/>
              <a:cs typeface="Arial" panose="020B0604020202020204"/>
            </a:endParaRPr>
          </a:p>
          <a:p>
            <a:pPr marL="48260" algn="l" rtl="0" eaLnBrk="0">
              <a:lnSpc>
                <a:spcPts val="620"/>
              </a:lnSpc>
              <a:spcBef>
                <a:spcPts val="0"/>
              </a:spcBef>
            </a:pPr>
            <a:r>
              <a:rPr sz="900" kern="0" spc="-30" dirty="0">
                <a:solidFill>
                  <a:srgbClr val="231F20">
                    <a:alpha val="100000"/>
                  </a:srgbClr>
                </a:solidFill>
                <a:latin typeface="HarmonyOS Sans SC" panose="00000500000000000000" charset="-122"/>
                <a:ea typeface="HarmonyOS Sans SC" panose="00000500000000000000" charset="-122"/>
                <a:cs typeface="HarmonyOS Sans SC" panose="00000500000000000000" charset="-122"/>
              </a:rPr>
              <a:t>mm</a:t>
            </a:r>
            <a:endParaRPr sz="900" dirty="0">
              <a:latin typeface="HarmonyOS Sans SC" panose="00000500000000000000" charset="-122"/>
              <a:ea typeface="HarmonyOS Sans SC" panose="00000500000000000000" charset="-122"/>
              <a:cs typeface="HarmonyOS Sans SC" panose="00000500000000000000" charset="-122"/>
            </a:endParaRPr>
          </a:p>
        </p:txBody>
      </p:sp>
      <p:sp>
        <p:nvSpPr>
          <p:cNvPr id="248" name="textbox 248"/>
          <p:cNvSpPr/>
          <p:nvPr/>
        </p:nvSpPr>
        <p:spPr>
          <a:xfrm>
            <a:off x="6517774" y="9290196"/>
            <a:ext cx="143510" cy="177164"/>
          </a:xfrm>
          <a:prstGeom prst="rect">
            <a:avLst/>
          </a:prstGeom>
          <a:noFill/>
          <a:ln w="0" cap="flat">
            <a:noFill/>
            <a:prstDash val="solid"/>
            <a:miter lim="0"/>
          </a:ln>
        </p:spPr>
        <p:txBody>
          <a:bodyPr vert="horz" wrap="square" lIns="0" tIns="0" rIns="0" bIns="0"/>
          <a:p>
            <a:pPr algn="l" rtl="0" eaLnBrk="0">
              <a:lnSpc>
                <a:spcPct val="83000"/>
              </a:lnSpc>
            </a:pPr>
            <a:endParaRPr sz="100" dirty="0">
              <a:latin typeface="Arial" panose="020B0604020202020204"/>
              <a:ea typeface="Arial" panose="020B0604020202020204"/>
              <a:cs typeface="Arial" panose="020B0604020202020204"/>
            </a:endParaRPr>
          </a:p>
          <a:p>
            <a:pPr marL="12700" algn="l" rtl="0" eaLnBrk="0">
              <a:lnSpc>
                <a:spcPts val="1195"/>
              </a:lnSpc>
            </a:pPr>
            <a:r>
              <a:rPr sz="900" kern="0" spc="-30" dirty="0">
                <a:solidFill>
                  <a:srgbClr val="231F20">
                    <a:alpha val="100000"/>
                  </a:srgbClr>
                </a:solidFill>
                <a:latin typeface="HarmonyOS Sans SC" panose="00000500000000000000" charset="-122"/>
                <a:ea typeface="HarmonyOS Sans SC" panose="00000500000000000000" charset="-122"/>
                <a:cs typeface="HarmonyOS Sans SC" panose="00000500000000000000" charset="-122"/>
              </a:rPr>
              <a:t>kg</a:t>
            </a:r>
            <a:endParaRPr sz="900" dirty="0">
              <a:latin typeface="HarmonyOS Sans SC" panose="00000500000000000000" charset="-122"/>
              <a:ea typeface="HarmonyOS Sans SC" panose="00000500000000000000" charset="-122"/>
              <a:cs typeface="HarmonyOS Sans SC" panose="00000500000000000000" charset="-122"/>
            </a:endParaRPr>
          </a:p>
        </p:txBody>
      </p:sp>
      <p:sp>
        <p:nvSpPr>
          <p:cNvPr id="262" name="textbox 262"/>
          <p:cNvSpPr/>
          <p:nvPr/>
        </p:nvSpPr>
        <p:spPr>
          <a:xfrm>
            <a:off x="6517888" y="9033706"/>
            <a:ext cx="130175" cy="77469"/>
          </a:xfrm>
          <a:prstGeom prst="rect">
            <a:avLst/>
          </a:prstGeom>
          <a:noFill/>
          <a:ln w="0" cap="flat">
            <a:noFill/>
            <a:prstDash val="solid"/>
            <a:miter lim="0"/>
          </a:ln>
        </p:spPr>
        <p:txBody>
          <a:bodyPr vert="horz" wrap="square" lIns="0" tIns="0" rIns="0" bIns="0"/>
          <a:p>
            <a:pPr algn="l" rtl="0" eaLnBrk="0">
              <a:lnSpc>
                <a:spcPct val="83000"/>
              </a:lnSpc>
            </a:pPr>
            <a:endParaRPr sz="100" dirty="0">
              <a:latin typeface="Arial" panose="020B0604020202020204"/>
              <a:ea typeface="Arial" panose="020B0604020202020204"/>
              <a:cs typeface="Arial" panose="020B0604020202020204"/>
            </a:endParaRPr>
          </a:p>
          <a:p>
            <a:pPr marL="12700" algn="l" rtl="0" eaLnBrk="0">
              <a:lnSpc>
                <a:spcPts val="410"/>
              </a:lnSpc>
            </a:pPr>
            <a:r>
              <a:rPr sz="900" kern="0" spc="-20" dirty="0">
                <a:solidFill>
                  <a:srgbClr val="231F20">
                    <a:alpha val="100000"/>
                  </a:srgbClr>
                </a:solidFill>
                <a:latin typeface="HarmonyOS Sans SC" panose="00000500000000000000" charset="-122"/>
                <a:ea typeface="HarmonyOS Sans SC" panose="00000500000000000000" charset="-122"/>
                <a:cs typeface="HarmonyOS Sans SC" panose="00000500000000000000" charset="-122"/>
              </a:rPr>
              <a:t>--</a:t>
            </a:r>
            <a:endParaRPr sz="900" dirty="0">
              <a:latin typeface="HarmonyOS Sans SC" panose="00000500000000000000" charset="-122"/>
              <a:ea typeface="HarmonyOS Sans SC" panose="00000500000000000000" charset="-122"/>
              <a:cs typeface="HarmonyOS Sans SC" panose="00000500000000000000" charset="-122"/>
            </a:endParaRPr>
          </a:p>
        </p:txBody>
      </p:sp>
      <p:sp>
        <p:nvSpPr>
          <p:cNvPr id="264" name="textbox 264"/>
          <p:cNvSpPr/>
          <p:nvPr/>
        </p:nvSpPr>
        <p:spPr>
          <a:xfrm>
            <a:off x="6516059" y="9206642"/>
            <a:ext cx="130175" cy="77469"/>
          </a:xfrm>
          <a:prstGeom prst="rect">
            <a:avLst/>
          </a:prstGeom>
          <a:noFill/>
          <a:ln w="0" cap="flat">
            <a:noFill/>
            <a:prstDash val="solid"/>
            <a:miter lim="0"/>
          </a:ln>
        </p:spPr>
        <p:txBody>
          <a:bodyPr vert="horz" wrap="square" lIns="0" tIns="0" rIns="0" bIns="0"/>
          <a:p>
            <a:pPr algn="l" rtl="0" eaLnBrk="0">
              <a:lnSpc>
                <a:spcPct val="83000"/>
              </a:lnSpc>
            </a:pPr>
            <a:endParaRPr sz="100" dirty="0">
              <a:latin typeface="Arial" panose="020B0604020202020204"/>
              <a:ea typeface="Arial" panose="020B0604020202020204"/>
              <a:cs typeface="Arial" panose="020B0604020202020204"/>
            </a:endParaRPr>
          </a:p>
          <a:p>
            <a:pPr marL="12700" algn="l" rtl="0" eaLnBrk="0">
              <a:lnSpc>
                <a:spcPts val="410"/>
              </a:lnSpc>
            </a:pPr>
            <a:r>
              <a:rPr sz="900" kern="0" spc="-20" dirty="0">
                <a:solidFill>
                  <a:srgbClr val="231F20">
                    <a:alpha val="100000"/>
                  </a:srgbClr>
                </a:solidFill>
                <a:latin typeface="HarmonyOS Sans SC" panose="00000500000000000000" charset="-122"/>
                <a:ea typeface="HarmonyOS Sans SC" panose="00000500000000000000" charset="-122"/>
                <a:cs typeface="HarmonyOS Sans SC" panose="00000500000000000000" charset="-122"/>
              </a:rPr>
              <a:t>--</a:t>
            </a:r>
            <a:endParaRPr sz="900" dirty="0">
              <a:latin typeface="HarmonyOS Sans SC" panose="00000500000000000000" charset="-122"/>
              <a:ea typeface="HarmonyOS Sans SC" panose="00000500000000000000" charset="-122"/>
              <a:cs typeface="HarmonyOS Sans SC" panose="00000500000000000000" charset="-122"/>
            </a:endParaRPr>
          </a:p>
        </p:txBody>
      </p:sp>
      <p:pic>
        <p:nvPicPr>
          <p:cNvPr id="736" name="picture 736"/>
          <p:cNvPicPr>
            <a:picLocks noChangeAspect="1"/>
          </p:cNvPicPr>
          <p:nvPr/>
        </p:nvPicPr>
        <p:blipFill>
          <a:blip r:embed="rId7"/>
          <a:stretch>
            <a:fillRect/>
          </a:stretch>
        </p:blipFill>
        <p:spPr>
          <a:xfrm rot="21600000">
            <a:off x="192238" y="539985"/>
            <a:ext cx="7094709" cy="6596"/>
          </a:xfrm>
          <a:prstGeom prst="rect">
            <a:avLst/>
          </a:prstGeom>
        </p:spPr>
      </p:pic>
      <p:pic>
        <p:nvPicPr>
          <p:cNvPr id="670" name="picture 670"/>
          <p:cNvPicPr>
            <a:picLocks noChangeAspect="1"/>
          </p:cNvPicPr>
          <p:nvPr/>
        </p:nvPicPr>
        <p:blipFill>
          <a:blip r:embed="rId8"/>
          <a:stretch>
            <a:fillRect/>
          </a:stretch>
        </p:blipFill>
        <p:spPr>
          <a:xfrm rot="21600000">
            <a:off x="263985" y="9719952"/>
            <a:ext cx="7094709" cy="10501"/>
          </a:xfrm>
          <a:prstGeom prst="rect">
            <a:avLst/>
          </a:prstGeom>
        </p:spPr>
      </p:pic>
      <p:sp>
        <p:nvSpPr>
          <p:cNvPr id="2" name="文本框 1"/>
          <p:cNvSpPr txBox="1"/>
          <p:nvPr/>
        </p:nvSpPr>
        <p:spPr>
          <a:xfrm>
            <a:off x="577215" y="9781858"/>
            <a:ext cx="5080000" cy="275590"/>
          </a:xfrm>
          <a:prstGeom prst="rect">
            <a:avLst/>
          </a:prstGeom>
        </p:spPr>
        <p:txBody>
          <a:bodyPr>
            <a:spAutoFit/>
          </a:bodyPr>
          <a:p>
            <a:pPr algn="ctr"/>
            <a:r>
              <a:rPr lang="zh-CN" altLang="en-US" sz="1200" b="1">
                <a:solidFill>
                  <a:schemeClr val="tx1"/>
                </a:solidFill>
                <a:latin typeface="微软雅黑" panose="020B0503020204020204" charset="-122"/>
                <a:ea typeface="微软雅黑" panose="020B0503020204020204" charset="-122"/>
              </a:rPr>
              <a:t>南京市雨花区软件大道</a:t>
            </a:r>
            <a:r>
              <a:rPr lang="en-US" altLang="zh-CN" sz="1200" b="1">
                <a:solidFill>
                  <a:schemeClr val="tx1"/>
                </a:solidFill>
                <a:latin typeface="微软雅黑" panose="020B0503020204020204" charset="-122"/>
                <a:ea typeface="微软雅黑" panose="020B0503020204020204" charset="-122"/>
              </a:rPr>
              <a:t>180</a:t>
            </a:r>
            <a:r>
              <a:rPr lang="zh-CN" altLang="en-US" sz="1200" b="1">
                <a:solidFill>
                  <a:schemeClr val="tx1"/>
                </a:solidFill>
                <a:latin typeface="微软雅黑" panose="020B0503020204020204" charset="-122"/>
                <a:ea typeface="微软雅黑" panose="020B0503020204020204" charset="-122"/>
              </a:rPr>
              <a:t>号大数据产业基地</a:t>
            </a:r>
            <a:r>
              <a:rPr lang="en-US" altLang="zh-CN" sz="1200" b="1">
                <a:solidFill>
                  <a:schemeClr val="tx1"/>
                </a:solidFill>
                <a:latin typeface="微软雅黑" panose="020B0503020204020204" charset="-122"/>
                <a:ea typeface="微软雅黑" panose="020B0503020204020204" charset="-122"/>
              </a:rPr>
              <a:t>2</a:t>
            </a:r>
            <a:r>
              <a:rPr lang="zh-CN" altLang="en-US" sz="1200" b="1">
                <a:solidFill>
                  <a:schemeClr val="tx1"/>
                </a:solidFill>
                <a:latin typeface="微软雅黑" panose="020B0503020204020204" charset="-122"/>
                <a:ea typeface="微软雅黑" panose="020B0503020204020204" charset="-122"/>
              </a:rPr>
              <a:t>栋</a:t>
            </a:r>
            <a:endParaRPr lang="zh-CN" altLang="en-US" sz="1200" b="1">
              <a:solidFill>
                <a:schemeClr val="tx1"/>
              </a:solidFill>
              <a:latin typeface="微软雅黑" panose="020B0503020204020204" charset="-122"/>
              <a:ea typeface="微软雅黑" panose="020B0503020204020204" charset="-122"/>
            </a:endParaRPr>
          </a:p>
        </p:txBody>
      </p:sp>
      <p:pic>
        <p:nvPicPr>
          <p:cNvPr id="4" name="图片 3" descr="定位标志"/>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1160145" y="9782175"/>
            <a:ext cx="204470" cy="204470"/>
          </a:xfrm>
          <a:prstGeom prst="rect">
            <a:avLst/>
          </a:prstGeom>
        </p:spPr>
      </p:pic>
      <p:pic>
        <p:nvPicPr>
          <p:cNvPr id="5" name="图片 4" descr="电话"/>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4900930" y="9832340"/>
            <a:ext cx="186690" cy="186690"/>
          </a:xfrm>
          <a:prstGeom prst="rect">
            <a:avLst/>
          </a:prstGeom>
        </p:spPr>
      </p:pic>
      <p:sp>
        <p:nvSpPr>
          <p:cNvPr id="7" name="文本框 6"/>
          <p:cNvSpPr txBox="1"/>
          <p:nvPr/>
        </p:nvSpPr>
        <p:spPr>
          <a:xfrm>
            <a:off x="5072380" y="9782175"/>
            <a:ext cx="1979930" cy="282575"/>
          </a:xfrm>
          <a:prstGeom prst="rect">
            <a:avLst/>
          </a:prstGeom>
        </p:spPr>
        <p:txBody>
          <a:bodyPr>
            <a:noAutofit/>
          </a:bodyPr>
          <a:p>
            <a:r>
              <a:rPr lang="en-US" altLang="zh-CN" sz="1200" b="1">
                <a:solidFill>
                  <a:schemeClr val="tx1"/>
                </a:solidFill>
                <a:latin typeface="微软雅黑" panose="020B0503020204020204" charset="-122"/>
                <a:ea typeface="微软雅黑" panose="020B0503020204020204" charset="-122"/>
              </a:rPr>
              <a:t>+86-13951873509</a:t>
            </a:r>
            <a:endParaRPr lang="en-US" altLang="zh-CN" sz="1200" b="1">
              <a:solidFill>
                <a:schemeClr val="tx1"/>
              </a:solidFill>
              <a:latin typeface="微软雅黑" panose="020B0503020204020204" charset="-122"/>
              <a:ea typeface="微软雅黑" panose="020B0503020204020204" charset="-122"/>
            </a:endParaRPr>
          </a:p>
        </p:txBody>
      </p:sp>
      <p:pic>
        <p:nvPicPr>
          <p:cNvPr id="8" name="图片 7" descr="网页"/>
          <p:cNvPicPr>
            <a:picLocks noChangeAspect="1"/>
          </p:cNvPicPr>
          <p:nvPr/>
        </p:nvPicPr>
        <p:blipFill>
          <a:blip r:embed="rId13">
            <a:extLst>
              <a:ext uri="{96DAC541-7B7A-43D3-8B79-37D633B846F1}">
                <asvg:svgBlip xmlns:asvg="http://schemas.microsoft.com/office/drawing/2016/SVG/main" r:embed="rId14"/>
              </a:ext>
            </a:extLst>
          </a:blip>
          <a:stretch>
            <a:fillRect/>
          </a:stretch>
        </p:blipFill>
        <p:spPr>
          <a:xfrm>
            <a:off x="1165225" y="10027920"/>
            <a:ext cx="192405" cy="192405"/>
          </a:xfrm>
          <a:prstGeom prst="rect">
            <a:avLst/>
          </a:prstGeom>
        </p:spPr>
      </p:pic>
      <p:sp>
        <p:nvSpPr>
          <p:cNvPr id="9" name="文本框 8"/>
          <p:cNvSpPr txBox="1"/>
          <p:nvPr/>
        </p:nvSpPr>
        <p:spPr>
          <a:xfrm>
            <a:off x="1342390" y="9980613"/>
            <a:ext cx="5080000" cy="275590"/>
          </a:xfrm>
          <a:prstGeom prst="rect">
            <a:avLst/>
          </a:prstGeom>
        </p:spPr>
        <p:txBody>
          <a:bodyPr>
            <a:spAutoFit/>
          </a:bodyPr>
          <a:p>
            <a:r>
              <a:rPr lang="en-US" altLang="zh-CN" sz="1200" b="1">
                <a:solidFill>
                  <a:schemeClr val="tx1"/>
                </a:solidFill>
                <a:latin typeface="微软雅黑" panose="020B0503020204020204" charset="-122"/>
                <a:ea typeface="微软雅黑" panose="020B0503020204020204" charset="-122"/>
              </a:rPr>
              <a:t>https://www.shinewave-tech.com</a:t>
            </a:r>
            <a:endParaRPr lang="en-US" altLang="zh-CN" sz="1200" b="1">
              <a:solidFill>
                <a:schemeClr val="tx1"/>
              </a:solidFill>
              <a:latin typeface="微软雅黑" panose="020B0503020204020204" charset="-122"/>
              <a:ea typeface="微软雅黑" panose="020B0503020204020204" charset="-122"/>
            </a:endParaRPr>
          </a:p>
        </p:txBody>
      </p:sp>
      <p:pic>
        <p:nvPicPr>
          <p:cNvPr id="10" name="图片 9" descr="信息"/>
          <p:cNvPicPr>
            <a:picLocks noChangeAspect="1"/>
          </p:cNvPicPr>
          <p:nvPr/>
        </p:nvPicPr>
        <p:blipFill>
          <a:blip r:embed="rId15">
            <a:extLst>
              <a:ext uri="{96DAC541-7B7A-43D3-8B79-37D633B846F1}">
                <asvg:svgBlip xmlns:asvg="http://schemas.microsoft.com/office/drawing/2016/SVG/main" r:embed="rId16"/>
              </a:ext>
            </a:extLst>
          </a:blip>
          <a:stretch>
            <a:fillRect/>
          </a:stretch>
        </p:blipFill>
        <p:spPr>
          <a:xfrm>
            <a:off x="4202430" y="9991090"/>
            <a:ext cx="239395" cy="239395"/>
          </a:xfrm>
          <a:prstGeom prst="rect">
            <a:avLst/>
          </a:prstGeom>
        </p:spPr>
      </p:pic>
      <p:sp>
        <p:nvSpPr>
          <p:cNvPr id="13" name="文本框 12"/>
          <p:cNvSpPr txBox="1"/>
          <p:nvPr/>
        </p:nvSpPr>
        <p:spPr>
          <a:xfrm>
            <a:off x="4426585" y="9980930"/>
            <a:ext cx="2519680" cy="282575"/>
          </a:xfrm>
          <a:prstGeom prst="rect">
            <a:avLst/>
          </a:prstGeom>
        </p:spPr>
        <p:txBody>
          <a:bodyPr>
            <a:noAutofit/>
          </a:bodyPr>
          <a:p>
            <a:pPr marL="0" indent="0">
              <a:spcBef>
                <a:spcPct val="0"/>
              </a:spcBef>
              <a:spcAft>
                <a:spcPct val="0"/>
              </a:spcAft>
            </a:pPr>
            <a:r>
              <a:rPr lang="en-US" altLang="zh-CN" sz="1200" b="1" i="0">
                <a:solidFill>
                  <a:schemeClr val="tx1"/>
                </a:solidFill>
                <a:latin typeface="微软雅黑" panose="020B0503020204020204" charset="-122"/>
                <a:ea typeface="微软雅黑" panose="020B0503020204020204" charset="-122"/>
              </a:rPr>
              <a:t>info@shinewave-tech.com</a:t>
            </a:r>
            <a:endParaRPr lang="en-US" altLang="zh-CN" sz="1200" b="1" i="0">
              <a:solidFill>
                <a:schemeClr val="tx1"/>
              </a:solidFill>
              <a:latin typeface="微软雅黑" panose="020B0503020204020204" charset="-122"/>
              <a:ea typeface="微软雅黑" panose="020B0503020204020204" charset="-122"/>
            </a:endParaRPr>
          </a:p>
        </p:txBody>
      </p:sp>
      <p:pic>
        <p:nvPicPr>
          <p:cNvPr id="14" name="图片 13" descr="SWT公司logo-透明"/>
          <p:cNvPicPr>
            <a:picLocks noChangeAspect="1"/>
          </p:cNvPicPr>
          <p:nvPr/>
        </p:nvPicPr>
        <p:blipFill>
          <a:blip r:embed="rId17"/>
          <a:stretch>
            <a:fillRect/>
          </a:stretch>
        </p:blipFill>
        <p:spPr>
          <a:xfrm>
            <a:off x="281305" y="9782175"/>
            <a:ext cx="744220" cy="434975"/>
          </a:xfrm>
          <a:prstGeom prst="rect">
            <a:avLst/>
          </a:prstGeom>
        </p:spPr>
      </p:pic>
      <p:sp>
        <p:nvSpPr>
          <p:cNvPr id="22" name="文本框 21"/>
          <p:cNvSpPr txBox="1"/>
          <p:nvPr/>
        </p:nvSpPr>
        <p:spPr>
          <a:xfrm>
            <a:off x="0" y="57150"/>
            <a:ext cx="7559675" cy="460375"/>
          </a:xfrm>
          <a:prstGeom prst="rect">
            <a:avLst/>
          </a:prstGeom>
        </p:spPr>
        <p:txBody>
          <a:bodyPr wrap="square">
            <a:spAutoFit/>
          </a:bodyPr>
          <a:p>
            <a:pPr marL="0" indent="0" algn="ctr">
              <a:lnSpc>
                <a:spcPts val="1440"/>
              </a:lnSpc>
              <a:spcBef>
                <a:spcPct val="0"/>
              </a:spcBef>
              <a:spcAft>
                <a:spcPct val="0"/>
              </a:spcAft>
            </a:pPr>
            <a:r>
              <a:rPr lang="zh-CN" altLang="en-US" sz="1600" b="1">
                <a:solidFill>
                  <a:schemeClr val="tx1"/>
                </a:solidFill>
              </a:rPr>
              <a:t>本图册为代表性规格产品，如需定制，可随时联系我司业务人员。</a:t>
            </a:r>
            <a:endParaRPr lang="zh-CN" altLang="en-US" sz="1600" b="1">
              <a:solidFill>
                <a:schemeClr val="tx1"/>
              </a:solidFill>
            </a:endParaRPr>
          </a:p>
          <a:p>
            <a:pPr marL="0" indent="0" algn="ctr">
              <a:lnSpc>
                <a:spcPts val="1440"/>
              </a:lnSpc>
              <a:spcBef>
                <a:spcPct val="0"/>
              </a:spcBef>
              <a:spcAft>
                <a:spcPct val="0"/>
              </a:spcAft>
            </a:pPr>
            <a:r>
              <a:rPr lang="en-US" altLang="zh-CN" sz="1200" b="1">
                <a:solidFill>
                  <a:srgbClr val="1F2329"/>
                </a:solidFill>
              </a:rPr>
              <a:t>This catalog features representative products. For customization, please contact our sales team.</a:t>
            </a:r>
            <a:endParaRPr lang="en-US" altLang="zh-CN" sz="1200" b="1">
              <a:solidFill>
                <a:srgbClr val="1F2329"/>
              </a:solidFill>
            </a:endParaRP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162" name="picture 162"/>
          <p:cNvPicPr>
            <a:picLocks noChangeAspect="1"/>
          </p:cNvPicPr>
          <p:nvPr/>
        </p:nvPicPr>
        <p:blipFill>
          <a:blip r:embed="rId1"/>
          <a:stretch>
            <a:fillRect/>
          </a:stretch>
        </p:blipFill>
        <p:spPr>
          <a:xfrm rot="21600000">
            <a:off x="698434" y="6216436"/>
            <a:ext cx="6089864" cy="3296349"/>
          </a:xfrm>
          <a:prstGeom prst="rect">
            <a:avLst/>
          </a:prstGeom>
        </p:spPr>
      </p:pic>
      <p:pic>
        <p:nvPicPr>
          <p:cNvPr id="164" name="picture 164"/>
          <p:cNvPicPr>
            <a:picLocks noChangeAspect="1"/>
          </p:cNvPicPr>
          <p:nvPr/>
        </p:nvPicPr>
        <p:blipFill>
          <a:blip r:embed="rId2"/>
          <a:stretch>
            <a:fillRect/>
          </a:stretch>
        </p:blipFill>
        <p:spPr>
          <a:xfrm rot="21600000">
            <a:off x="558365" y="3414166"/>
            <a:ext cx="6370015" cy="2512822"/>
          </a:xfrm>
          <a:prstGeom prst="rect">
            <a:avLst/>
          </a:prstGeom>
        </p:spPr>
      </p:pic>
      <p:graphicFrame>
        <p:nvGraphicFramePr>
          <p:cNvPr id="166" name="table 166"/>
          <p:cNvGraphicFramePr>
            <a:graphicFrameLocks noGrp="1"/>
          </p:cNvGraphicFramePr>
          <p:nvPr/>
        </p:nvGraphicFramePr>
        <p:xfrm>
          <a:off x="558365" y="3414166"/>
          <a:ext cx="6369685" cy="2512695"/>
        </p:xfrm>
        <a:graphic>
          <a:graphicData uri="http://schemas.openxmlformats.org/drawingml/2006/table">
            <a:tbl>
              <a:tblPr/>
              <a:tblGrid>
                <a:gridCol w="2611120"/>
                <a:gridCol w="3758565"/>
              </a:tblGrid>
              <a:tr h="171450">
                <a:tc>
                  <a:txBody>
                    <a:bodyPr/>
                    <a:p>
                      <a:pPr algn="l" rtl="0" eaLnBrk="0">
                        <a:lnSpc>
                          <a:spcPct val="122000"/>
                        </a:lnSpc>
                      </a:pPr>
                      <a:endParaRPr sz="200" dirty="0">
                        <a:latin typeface="Arial" panose="020B0604020202020204"/>
                        <a:ea typeface="Arial" panose="020B0604020202020204"/>
                        <a:cs typeface="Arial" panose="020B0604020202020204"/>
                      </a:endParaRPr>
                    </a:p>
                    <a:p>
                      <a:pPr marL="452120" algn="l" rtl="0" eaLnBrk="0">
                        <a:lnSpc>
                          <a:spcPct val="77000"/>
                        </a:lnSpc>
                      </a:pPr>
                      <a:r>
                        <a:rPr sz="900" kern="0" spc="0" dirty="0">
                          <a:solidFill>
                            <a:srgbClr val="231F20">
                              <a:alpha val="100000"/>
                            </a:srgbClr>
                          </a:solidFill>
                          <a:latin typeface="Arial" panose="020B0604020202020204"/>
                          <a:ea typeface="Arial" panose="020B0604020202020204"/>
                          <a:cs typeface="Arial" panose="020B0604020202020204"/>
                        </a:rPr>
                        <a:t>AMPLIFIER CONNECTOR T</a:t>
                      </a:r>
                      <a:r>
                        <a:rPr sz="900" kern="0" spc="-10" dirty="0">
                          <a:solidFill>
                            <a:srgbClr val="231F20">
                              <a:alpha val="100000"/>
                            </a:srgbClr>
                          </a:solidFill>
                          <a:latin typeface="Arial" panose="020B0604020202020204"/>
                          <a:ea typeface="Arial" panose="020B0604020202020204"/>
                          <a:cs typeface="Arial" panose="020B0604020202020204"/>
                        </a:rPr>
                        <a:t>YPE:</a:t>
                      </a:r>
                      <a:endParaRPr sz="900" dirty="0">
                        <a:latin typeface="Arial" panose="020B0604020202020204"/>
                        <a:ea typeface="Arial" panose="020B0604020202020204"/>
                        <a:cs typeface="Arial" panose="020B0604020202020204"/>
                      </a:endParaRPr>
                    </a:p>
                  </a:txBody>
                  <a:tcPr marL="0" marR="0" marT="0" marB="0" vert="horz">
                    <a:lnL>
                      <a:noFill/>
                    </a:lnL>
                    <a:lnR w="6350" cap="flat" cmpd="sng" algn="ctr">
                      <a:solidFill>
                        <a:srgbClr val="202A4D"/>
                      </a:solidFill>
                      <a:prstDash val="solid"/>
                      <a:round/>
                      <a:headEnd type="none" w="med" len="med"/>
                      <a:tailEnd type="none" w="med" len="med"/>
                    </a:lnR>
                    <a:lnT>
                      <a:noFill/>
                    </a:lnT>
                    <a:lnB>
                      <a:noFill/>
                    </a:lnB>
                  </a:tcPr>
                </a:tc>
                <a:tc>
                  <a:txBody>
                    <a:bodyPr/>
                    <a:p>
                      <a:pPr algn="l" rtl="0" eaLnBrk="0">
                        <a:lnSpc>
                          <a:spcPct val="177000"/>
                        </a:lnSpc>
                      </a:pPr>
                      <a:endParaRPr sz="100" dirty="0">
                        <a:latin typeface="Arial" panose="020B0604020202020204"/>
                        <a:ea typeface="Arial" panose="020B0604020202020204"/>
                        <a:cs typeface="Arial" panose="020B0604020202020204"/>
                      </a:endParaRPr>
                    </a:p>
                    <a:p>
                      <a:pPr marL="116205" algn="l" rtl="0" eaLnBrk="0">
                        <a:lnSpc>
                          <a:spcPct val="76000"/>
                        </a:lnSpc>
                      </a:pPr>
                      <a:r>
                        <a:rPr sz="900" kern="0" spc="-10" dirty="0">
                          <a:solidFill>
                            <a:srgbClr val="231F20">
                              <a:alpha val="100000"/>
                            </a:srgbClr>
                          </a:solidFill>
                          <a:latin typeface="Arial" panose="020B0604020202020204"/>
                          <a:ea typeface="Arial" panose="020B0604020202020204"/>
                          <a:cs typeface="Arial" panose="020B0604020202020204"/>
                        </a:rPr>
                        <a:t>J30J    21ZK</a:t>
                      </a:r>
                      <a:endParaRPr sz="900" dirty="0">
                        <a:latin typeface="Arial" panose="020B0604020202020204"/>
                        <a:ea typeface="Arial" panose="020B0604020202020204"/>
                        <a:cs typeface="Arial" panose="020B0604020202020204"/>
                      </a:endParaRPr>
                    </a:p>
                  </a:txBody>
                  <a:tcPr marL="0" marR="0" marT="0" marB="0" vert="horz">
                    <a:lnL w="6350" cap="flat" cmpd="sng" algn="ctr">
                      <a:solidFill>
                        <a:srgbClr val="202A4D"/>
                      </a:solidFill>
                      <a:prstDash val="solid"/>
                      <a:round/>
                      <a:headEnd type="none" w="med" len="med"/>
                      <a:tailEnd type="none" w="med" len="med"/>
                    </a:lnL>
                    <a:lnR>
                      <a:noFill/>
                    </a:lnR>
                    <a:lnT>
                      <a:noFill/>
                    </a:lnT>
                    <a:lnB>
                      <a:noFill/>
                    </a:lnB>
                  </a:tcPr>
                </a:tc>
              </a:tr>
              <a:tr h="171450">
                <a:tc>
                  <a:txBody>
                    <a:bodyPr/>
                    <a:p>
                      <a:pPr algn="l" rtl="0" eaLnBrk="0">
                        <a:lnSpc>
                          <a:spcPct val="108000"/>
                        </a:lnSpc>
                      </a:pPr>
                      <a:endParaRPr sz="200" dirty="0">
                        <a:latin typeface="Arial" panose="020B0604020202020204"/>
                        <a:ea typeface="Arial" panose="020B0604020202020204"/>
                        <a:cs typeface="Arial" panose="020B0604020202020204"/>
                      </a:endParaRPr>
                    </a:p>
                    <a:p>
                      <a:pPr marL="408305" algn="l" rtl="0" eaLnBrk="0">
                        <a:lnSpc>
                          <a:spcPct val="76000"/>
                        </a:lnSpc>
                        <a:spcBef>
                          <a:spcPts val="0"/>
                        </a:spcBef>
                      </a:pPr>
                      <a:r>
                        <a:rPr sz="800" kern="0" spc="-10" dirty="0">
                          <a:solidFill>
                            <a:srgbClr val="231F20">
                              <a:alpha val="100000"/>
                            </a:srgbClr>
                          </a:solidFill>
                          <a:latin typeface="Arial" panose="020B0604020202020204"/>
                          <a:ea typeface="Arial" panose="020B0604020202020204"/>
                          <a:cs typeface="Arial" panose="020B0604020202020204"/>
                        </a:rPr>
                        <a:t>TRIAD CABLE</a:t>
                      </a:r>
                      <a:r>
                        <a:rPr sz="800" kern="0" spc="50" dirty="0">
                          <a:solidFill>
                            <a:srgbClr val="231F20">
                              <a:alpha val="100000"/>
                            </a:srgbClr>
                          </a:solidFill>
                          <a:latin typeface="Arial" panose="020B0604020202020204"/>
                          <a:ea typeface="Arial" panose="020B0604020202020204"/>
                          <a:cs typeface="Arial" panose="020B0604020202020204"/>
                        </a:rPr>
                        <a:t> </a:t>
                      </a:r>
                      <a:r>
                        <a:rPr sz="800" kern="0" spc="-10" dirty="0">
                          <a:solidFill>
                            <a:srgbClr val="231F20">
                              <a:alpha val="100000"/>
                            </a:srgbClr>
                          </a:solidFill>
                          <a:latin typeface="Arial" panose="020B0604020202020204"/>
                          <a:ea typeface="Arial" panose="020B0604020202020204"/>
                          <a:cs typeface="Arial" panose="020B0604020202020204"/>
                        </a:rPr>
                        <a:t>PART NUMBER</a:t>
                      </a:r>
                      <a:r>
                        <a:rPr sz="800" kern="0" spc="-20" dirty="0">
                          <a:solidFill>
                            <a:srgbClr val="231F20">
                              <a:alpha val="100000"/>
                            </a:srgbClr>
                          </a:solidFill>
                          <a:latin typeface="Arial" panose="020B0604020202020204"/>
                          <a:ea typeface="Arial" panose="020B0604020202020204"/>
                          <a:cs typeface="Arial" panose="020B0604020202020204"/>
                        </a:rPr>
                        <a:t>:</a:t>
                      </a:r>
                      <a:endParaRPr sz="800" dirty="0">
                        <a:latin typeface="Arial" panose="020B0604020202020204"/>
                        <a:ea typeface="Arial" panose="020B0604020202020204"/>
                        <a:cs typeface="Arial" panose="020B0604020202020204"/>
                      </a:endParaRPr>
                    </a:p>
                  </a:txBody>
                  <a:tcPr marL="0" marR="0" marT="0" marB="0" vert="horz">
                    <a:lnL>
                      <a:noFill/>
                    </a:lnL>
                    <a:lnR w="6350" cap="flat" cmpd="sng" algn="ctr">
                      <a:solidFill>
                        <a:srgbClr val="202A4D"/>
                      </a:solidFill>
                      <a:prstDash val="solid"/>
                      <a:round/>
                      <a:headEnd type="none" w="med" len="med"/>
                      <a:tailEnd type="none" w="med" len="med"/>
                    </a:lnR>
                    <a:lnT>
                      <a:noFill/>
                    </a:lnT>
                    <a:lnB>
                      <a:noFill/>
                    </a:lnB>
                  </a:tcPr>
                </a:tc>
                <a:tc>
                  <a:txBody>
                    <a:bodyPr/>
                    <a:p>
                      <a:pPr algn="l" rtl="0" eaLnBrk="0">
                        <a:lnSpc>
                          <a:spcPct val="100000"/>
                        </a:lnSpc>
                      </a:pPr>
                      <a:endParaRPr sz="1000" dirty="0">
                        <a:latin typeface="Arial" panose="020B0604020202020204"/>
                        <a:ea typeface="Arial" panose="020B0604020202020204"/>
                        <a:cs typeface="Arial" panose="020B0604020202020204"/>
                      </a:endParaRPr>
                    </a:p>
                  </a:txBody>
                  <a:tcPr marL="0" marR="0" marT="0" marB="0" vert="horz">
                    <a:lnL w="6350" cap="flat" cmpd="sng" algn="ctr">
                      <a:solidFill>
                        <a:srgbClr val="202A4D"/>
                      </a:solidFill>
                      <a:prstDash val="solid"/>
                      <a:round/>
                      <a:headEnd type="none" w="med" len="med"/>
                      <a:tailEnd type="none" w="med" len="med"/>
                    </a:lnL>
                    <a:lnR>
                      <a:noFill/>
                    </a:lnR>
                    <a:lnT>
                      <a:noFill/>
                    </a:lnT>
                    <a:lnB>
                      <a:noFill/>
                    </a:lnB>
                  </a:tcPr>
                </a:tc>
              </a:tr>
              <a:tr h="2169795">
                <a:tc>
                  <a:txBody>
                    <a:bodyPr/>
                    <a:p>
                      <a:pPr algn="l" rtl="0" eaLnBrk="0">
                        <a:lnSpc>
                          <a:spcPct val="186000"/>
                        </a:lnSpc>
                      </a:pPr>
                      <a:endParaRPr sz="100" dirty="0">
                        <a:latin typeface="Arial" panose="020B0604020202020204"/>
                        <a:ea typeface="Arial" panose="020B0604020202020204"/>
                        <a:cs typeface="Arial" panose="020B0604020202020204"/>
                      </a:endParaRPr>
                    </a:p>
                    <a:p>
                      <a:pPr marL="382905" algn="l" rtl="0" eaLnBrk="0">
                        <a:lnSpc>
                          <a:spcPct val="75000"/>
                        </a:lnSpc>
                      </a:pPr>
                      <a:r>
                        <a:rPr sz="900" kern="0" spc="-20" dirty="0">
                          <a:solidFill>
                            <a:srgbClr val="FFFFFF">
                              <a:alpha val="100000"/>
                            </a:srgbClr>
                          </a:solidFill>
                          <a:latin typeface="Arial Narrow" panose="020B0606020202030204"/>
                          <a:ea typeface="Arial Narrow" panose="020B0606020202030204"/>
                          <a:cs typeface="Arial Narrow" panose="020B0606020202030204"/>
                        </a:rPr>
                        <a:t>PIN</a:t>
                      </a:r>
                      <a:r>
                        <a:rPr sz="900" kern="0" spc="50" dirty="0">
                          <a:solidFill>
                            <a:srgbClr val="FFFFFF">
                              <a:alpha val="100000"/>
                            </a:srgbClr>
                          </a:solidFill>
                          <a:latin typeface="Arial Narrow" panose="020B0606020202030204"/>
                          <a:ea typeface="Arial Narrow" panose="020B0606020202030204"/>
                          <a:cs typeface="Arial Narrow" panose="020B0606020202030204"/>
                        </a:rPr>
                        <a:t>  </a:t>
                      </a:r>
                      <a:r>
                        <a:rPr sz="900" kern="0" spc="-20" dirty="0">
                          <a:solidFill>
                            <a:srgbClr val="FFFFFF">
                              <a:alpha val="100000"/>
                            </a:srgbClr>
                          </a:solidFill>
                          <a:latin typeface="Arial Narrow" panose="020B0606020202030204"/>
                          <a:ea typeface="Arial Narrow" panose="020B0606020202030204"/>
                          <a:cs typeface="Arial Narrow" panose="020B0606020202030204"/>
                        </a:rPr>
                        <a:t>NUMBER</a:t>
                      </a:r>
                      <a:endParaRPr sz="900" dirty="0">
                        <a:latin typeface="Arial Narrow" panose="020B0606020202030204"/>
                        <a:ea typeface="Arial Narrow" panose="020B0606020202030204"/>
                        <a:cs typeface="Arial Narrow" panose="020B0606020202030204"/>
                      </a:endParaRPr>
                    </a:p>
                    <a:p>
                      <a:pPr marL="421005" algn="l" rtl="0" eaLnBrk="0">
                        <a:lnSpc>
                          <a:spcPts val="1230"/>
                        </a:lnSpc>
                        <a:spcBef>
                          <a:spcPts val="145"/>
                        </a:spcBef>
                      </a:pPr>
                      <a:r>
                        <a:rPr sz="900" kern="0" spc="-30" dirty="0">
                          <a:solidFill>
                            <a:srgbClr val="231F20">
                              <a:alpha val="100000"/>
                            </a:srgbClr>
                          </a:solidFill>
                          <a:latin typeface="Arial" panose="020B0604020202020204"/>
                          <a:ea typeface="Arial" panose="020B0604020202020204"/>
                          <a:cs typeface="Arial" panose="020B0604020202020204"/>
                        </a:rPr>
                        <a:t>1,</a:t>
                      </a:r>
                      <a:r>
                        <a:rPr sz="900" kern="0" spc="110" dirty="0">
                          <a:solidFill>
                            <a:srgbClr val="231F20">
                              <a:alpha val="100000"/>
                            </a:srgbClr>
                          </a:solidFill>
                          <a:latin typeface="Arial" panose="020B0604020202020204"/>
                          <a:ea typeface="Arial" panose="020B0604020202020204"/>
                          <a:cs typeface="Arial" panose="020B0604020202020204"/>
                        </a:rPr>
                        <a:t> </a:t>
                      </a:r>
                      <a:r>
                        <a:rPr sz="900" kern="0" spc="-30" dirty="0">
                          <a:solidFill>
                            <a:srgbClr val="231F20">
                              <a:alpha val="100000"/>
                            </a:srgbClr>
                          </a:solidFill>
                          <a:latin typeface="Arial" panose="020B0604020202020204"/>
                          <a:ea typeface="Arial" panose="020B0604020202020204"/>
                          <a:cs typeface="Arial" panose="020B0604020202020204"/>
                        </a:rPr>
                        <a:t>12,2,</a:t>
                      </a:r>
                      <a:r>
                        <a:rPr sz="900" kern="0" spc="90" dirty="0">
                          <a:solidFill>
                            <a:srgbClr val="231F20">
                              <a:alpha val="100000"/>
                            </a:srgbClr>
                          </a:solidFill>
                          <a:latin typeface="Arial" panose="020B0604020202020204"/>
                          <a:ea typeface="Arial" panose="020B0604020202020204"/>
                          <a:cs typeface="Arial" panose="020B0604020202020204"/>
                        </a:rPr>
                        <a:t> </a:t>
                      </a:r>
                      <a:r>
                        <a:rPr sz="900" kern="0" spc="-30" dirty="0">
                          <a:solidFill>
                            <a:srgbClr val="231F20">
                              <a:alpha val="100000"/>
                            </a:srgbClr>
                          </a:solidFill>
                          <a:latin typeface="Arial" panose="020B0604020202020204"/>
                          <a:ea typeface="Arial" panose="020B0604020202020204"/>
                          <a:cs typeface="Arial" panose="020B0604020202020204"/>
                        </a:rPr>
                        <a:t>13</a:t>
                      </a:r>
                      <a:endParaRPr sz="900" dirty="0">
                        <a:latin typeface="Arial" panose="020B0604020202020204"/>
                        <a:ea typeface="Arial" panose="020B0604020202020204"/>
                        <a:cs typeface="Arial" panose="020B0604020202020204"/>
                      </a:endParaRPr>
                    </a:p>
                    <a:p>
                      <a:pPr marL="413385" algn="l" rtl="0" eaLnBrk="0">
                        <a:lnSpc>
                          <a:spcPts val="1230"/>
                        </a:lnSpc>
                        <a:spcBef>
                          <a:spcPts val="35"/>
                        </a:spcBef>
                      </a:pPr>
                      <a:r>
                        <a:rPr sz="900" kern="0" spc="-30" dirty="0">
                          <a:solidFill>
                            <a:srgbClr val="231F20">
                              <a:alpha val="100000"/>
                            </a:srgbClr>
                          </a:solidFill>
                          <a:latin typeface="Arial" panose="020B0604020202020204"/>
                          <a:ea typeface="Arial" panose="020B0604020202020204"/>
                          <a:cs typeface="Arial" panose="020B0604020202020204"/>
                        </a:rPr>
                        <a:t>3,</a:t>
                      </a:r>
                      <a:r>
                        <a:rPr sz="900" kern="0" spc="170" dirty="0">
                          <a:solidFill>
                            <a:srgbClr val="231F20">
                              <a:alpha val="100000"/>
                            </a:srgbClr>
                          </a:solidFill>
                          <a:latin typeface="Arial" panose="020B0604020202020204"/>
                          <a:ea typeface="Arial" panose="020B0604020202020204"/>
                          <a:cs typeface="Arial" panose="020B0604020202020204"/>
                        </a:rPr>
                        <a:t> </a:t>
                      </a:r>
                      <a:r>
                        <a:rPr sz="900" kern="0" spc="-30" dirty="0">
                          <a:solidFill>
                            <a:srgbClr val="231F20">
                              <a:alpha val="100000"/>
                            </a:srgbClr>
                          </a:solidFill>
                          <a:latin typeface="Arial" panose="020B0604020202020204"/>
                          <a:ea typeface="Arial" panose="020B0604020202020204"/>
                          <a:cs typeface="Arial" panose="020B0604020202020204"/>
                        </a:rPr>
                        <a:t>14,4,</a:t>
                      </a:r>
                      <a:r>
                        <a:rPr sz="900" kern="0" spc="90" dirty="0">
                          <a:solidFill>
                            <a:srgbClr val="231F20">
                              <a:alpha val="100000"/>
                            </a:srgbClr>
                          </a:solidFill>
                          <a:latin typeface="Arial" panose="020B0604020202020204"/>
                          <a:ea typeface="Arial" panose="020B0604020202020204"/>
                          <a:cs typeface="Arial" panose="020B0604020202020204"/>
                        </a:rPr>
                        <a:t> </a:t>
                      </a:r>
                      <a:r>
                        <a:rPr sz="900" kern="0" spc="-30" dirty="0">
                          <a:solidFill>
                            <a:srgbClr val="231F20">
                              <a:alpha val="100000"/>
                            </a:srgbClr>
                          </a:solidFill>
                          <a:latin typeface="Arial" panose="020B0604020202020204"/>
                          <a:ea typeface="Arial" panose="020B0604020202020204"/>
                          <a:cs typeface="Arial" panose="020B0604020202020204"/>
                        </a:rPr>
                        <a:t>15</a:t>
                      </a:r>
                      <a:endParaRPr sz="900" dirty="0">
                        <a:latin typeface="Arial" panose="020B0604020202020204"/>
                        <a:ea typeface="Arial" panose="020B0604020202020204"/>
                        <a:cs typeface="Arial" panose="020B0604020202020204"/>
                      </a:endParaRPr>
                    </a:p>
                    <a:p>
                      <a:pPr marL="651510" algn="l" rtl="0" eaLnBrk="0">
                        <a:lnSpc>
                          <a:spcPct val="74000"/>
                        </a:lnSpc>
                        <a:spcBef>
                          <a:spcPts val="520"/>
                        </a:spcBef>
                      </a:pPr>
                      <a:r>
                        <a:rPr sz="900" kern="0" spc="-10" dirty="0">
                          <a:solidFill>
                            <a:srgbClr val="231F20">
                              <a:alpha val="100000"/>
                            </a:srgbClr>
                          </a:solidFill>
                          <a:latin typeface="Arial" panose="020B0604020202020204"/>
                          <a:ea typeface="Arial" panose="020B0604020202020204"/>
                          <a:cs typeface="Arial" panose="020B0604020202020204"/>
                        </a:rPr>
                        <a:t>5</a:t>
                      </a:r>
                      <a:endParaRPr sz="900" dirty="0">
                        <a:latin typeface="Arial" panose="020B0604020202020204"/>
                        <a:ea typeface="Arial" panose="020B0604020202020204"/>
                        <a:cs typeface="Arial" panose="020B0604020202020204"/>
                      </a:endParaRPr>
                    </a:p>
                    <a:p>
                      <a:pPr marL="627380" algn="l" rtl="0" eaLnBrk="0">
                        <a:lnSpc>
                          <a:spcPts val="1230"/>
                        </a:lnSpc>
                        <a:spcBef>
                          <a:spcPts val="210"/>
                        </a:spcBef>
                      </a:pPr>
                      <a:r>
                        <a:rPr sz="900" kern="0" spc="-30" dirty="0">
                          <a:solidFill>
                            <a:srgbClr val="231F20">
                              <a:alpha val="100000"/>
                            </a:srgbClr>
                          </a:solidFill>
                          <a:latin typeface="Arial" panose="020B0604020202020204"/>
                          <a:ea typeface="Arial" panose="020B0604020202020204"/>
                          <a:cs typeface="Arial" panose="020B0604020202020204"/>
                        </a:rPr>
                        <a:t>16</a:t>
                      </a:r>
                      <a:endParaRPr sz="900" dirty="0">
                        <a:latin typeface="Arial" panose="020B0604020202020204"/>
                        <a:ea typeface="Arial" panose="020B0604020202020204"/>
                        <a:cs typeface="Arial" panose="020B0604020202020204"/>
                      </a:endParaRPr>
                    </a:p>
                    <a:p>
                      <a:pPr marL="651510" algn="l" rtl="0" eaLnBrk="0">
                        <a:lnSpc>
                          <a:spcPts val="1230"/>
                        </a:lnSpc>
                        <a:spcBef>
                          <a:spcPts val="205"/>
                        </a:spcBef>
                      </a:pPr>
                      <a:r>
                        <a:rPr sz="900" kern="0" spc="-10" dirty="0">
                          <a:solidFill>
                            <a:srgbClr val="231F20">
                              <a:alpha val="100000"/>
                            </a:srgbClr>
                          </a:solidFill>
                          <a:latin typeface="Arial" panose="020B0604020202020204"/>
                          <a:ea typeface="Arial" panose="020B0604020202020204"/>
                          <a:cs typeface="Arial" panose="020B0604020202020204"/>
                        </a:rPr>
                        <a:t>6</a:t>
                      </a:r>
                      <a:endParaRPr sz="900" dirty="0">
                        <a:latin typeface="Arial" panose="020B0604020202020204"/>
                        <a:ea typeface="Arial" panose="020B0604020202020204"/>
                        <a:cs typeface="Arial" panose="020B0604020202020204"/>
                      </a:endParaRPr>
                    </a:p>
                    <a:p>
                      <a:pPr marL="627380" algn="l" rtl="0" eaLnBrk="0">
                        <a:lnSpc>
                          <a:spcPct val="76000"/>
                        </a:lnSpc>
                        <a:spcBef>
                          <a:spcPts val="365"/>
                        </a:spcBef>
                      </a:pPr>
                      <a:r>
                        <a:rPr sz="900" kern="0" spc="-30" dirty="0">
                          <a:solidFill>
                            <a:srgbClr val="231F20">
                              <a:alpha val="100000"/>
                            </a:srgbClr>
                          </a:solidFill>
                          <a:latin typeface="Arial" panose="020B0604020202020204"/>
                          <a:ea typeface="Arial" panose="020B0604020202020204"/>
                          <a:cs typeface="Arial" panose="020B0604020202020204"/>
                        </a:rPr>
                        <a:t>17</a:t>
                      </a:r>
                      <a:endParaRPr sz="900" dirty="0">
                        <a:latin typeface="Arial" panose="020B0604020202020204"/>
                        <a:ea typeface="Arial" panose="020B0604020202020204"/>
                        <a:cs typeface="Arial" panose="020B0604020202020204"/>
                      </a:endParaRPr>
                    </a:p>
                    <a:p>
                      <a:pPr marL="652145" algn="l" rtl="0" eaLnBrk="0">
                        <a:lnSpc>
                          <a:spcPct val="75000"/>
                        </a:lnSpc>
                        <a:spcBef>
                          <a:spcPts val="455"/>
                        </a:spcBef>
                      </a:pPr>
                      <a:r>
                        <a:rPr sz="900" kern="0" spc="-10" dirty="0">
                          <a:solidFill>
                            <a:srgbClr val="231F20">
                              <a:alpha val="100000"/>
                            </a:srgbClr>
                          </a:solidFill>
                          <a:latin typeface="Arial" panose="020B0604020202020204"/>
                          <a:ea typeface="Arial" panose="020B0604020202020204"/>
                          <a:cs typeface="Arial" panose="020B0604020202020204"/>
                        </a:rPr>
                        <a:t>7</a:t>
                      </a:r>
                      <a:endParaRPr sz="900" dirty="0">
                        <a:latin typeface="Arial" panose="020B0604020202020204"/>
                        <a:ea typeface="Arial" panose="020B0604020202020204"/>
                        <a:cs typeface="Arial" panose="020B0604020202020204"/>
                      </a:endParaRPr>
                    </a:p>
                    <a:p>
                      <a:pPr marL="627380" algn="l" rtl="0" eaLnBrk="0">
                        <a:lnSpc>
                          <a:spcPts val="1230"/>
                        </a:lnSpc>
                        <a:spcBef>
                          <a:spcPts val="230"/>
                        </a:spcBef>
                      </a:pPr>
                      <a:r>
                        <a:rPr sz="900" kern="0" spc="-30" dirty="0">
                          <a:solidFill>
                            <a:srgbClr val="231F20">
                              <a:alpha val="100000"/>
                            </a:srgbClr>
                          </a:solidFill>
                          <a:latin typeface="Arial" panose="020B0604020202020204"/>
                          <a:ea typeface="Arial" panose="020B0604020202020204"/>
                          <a:cs typeface="Arial" panose="020B0604020202020204"/>
                        </a:rPr>
                        <a:t>18</a:t>
                      </a:r>
                      <a:endParaRPr sz="900" dirty="0">
                        <a:latin typeface="Arial" panose="020B0604020202020204"/>
                        <a:ea typeface="Arial" panose="020B0604020202020204"/>
                        <a:cs typeface="Arial" panose="020B0604020202020204"/>
                      </a:endParaRPr>
                    </a:p>
                    <a:p>
                      <a:pPr marL="508635" algn="l" rtl="0" eaLnBrk="0">
                        <a:lnSpc>
                          <a:spcPts val="1200"/>
                        </a:lnSpc>
                        <a:spcBef>
                          <a:spcPts val="180"/>
                        </a:spcBef>
                      </a:pPr>
                      <a:r>
                        <a:rPr sz="900" kern="0" spc="-20" dirty="0">
                          <a:solidFill>
                            <a:srgbClr val="231F20">
                              <a:alpha val="100000"/>
                            </a:srgbClr>
                          </a:solidFill>
                          <a:latin typeface="Arial" panose="020B0604020202020204"/>
                          <a:ea typeface="Arial" panose="020B0604020202020204"/>
                          <a:cs typeface="Arial" panose="020B0604020202020204"/>
                        </a:rPr>
                        <a:t>8,9,</a:t>
                      </a:r>
                      <a:r>
                        <a:rPr sz="900" kern="0" spc="110" dirty="0">
                          <a:solidFill>
                            <a:srgbClr val="231F20">
                              <a:alpha val="100000"/>
                            </a:srgbClr>
                          </a:solidFill>
                          <a:latin typeface="Arial" panose="020B0604020202020204"/>
                          <a:ea typeface="Arial" panose="020B0604020202020204"/>
                          <a:cs typeface="Arial" panose="020B0604020202020204"/>
                        </a:rPr>
                        <a:t> </a:t>
                      </a:r>
                      <a:r>
                        <a:rPr sz="900" kern="0" spc="-20" dirty="0">
                          <a:solidFill>
                            <a:srgbClr val="231F20">
                              <a:alpha val="100000"/>
                            </a:srgbClr>
                          </a:solidFill>
                          <a:latin typeface="Arial" panose="020B0604020202020204"/>
                          <a:ea typeface="Arial" panose="020B0604020202020204"/>
                          <a:cs typeface="Arial" panose="020B0604020202020204"/>
                        </a:rPr>
                        <a:t>19</a:t>
                      </a:r>
                      <a:endParaRPr sz="900" dirty="0">
                        <a:latin typeface="Arial" panose="020B0604020202020204"/>
                        <a:ea typeface="Arial" panose="020B0604020202020204"/>
                        <a:cs typeface="Arial" panose="020B0604020202020204"/>
                      </a:endParaRPr>
                    </a:p>
                    <a:p>
                      <a:pPr marL="627380" algn="l" rtl="0" eaLnBrk="0">
                        <a:lnSpc>
                          <a:spcPts val="1200"/>
                        </a:lnSpc>
                      </a:pPr>
                      <a:r>
                        <a:rPr sz="900" kern="0" spc="-30" dirty="0">
                          <a:solidFill>
                            <a:srgbClr val="231F20">
                              <a:alpha val="100000"/>
                            </a:srgbClr>
                          </a:solidFill>
                          <a:latin typeface="Arial" panose="020B0604020202020204"/>
                          <a:ea typeface="Arial" panose="020B0604020202020204"/>
                          <a:cs typeface="Arial" panose="020B0604020202020204"/>
                        </a:rPr>
                        <a:t>10</a:t>
                      </a:r>
                      <a:endParaRPr sz="900" dirty="0">
                        <a:latin typeface="Arial" panose="020B0604020202020204"/>
                        <a:ea typeface="Arial" panose="020B0604020202020204"/>
                        <a:cs typeface="Arial" panose="020B0604020202020204"/>
                      </a:endParaRPr>
                    </a:p>
                    <a:p>
                      <a:pPr marL="618490" algn="l" rtl="0" eaLnBrk="0">
                        <a:lnSpc>
                          <a:spcPct val="76000"/>
                        </a:lnSpc>
                        <a:spcBef>
                          <a:spcPts val="455"/>
                        </a:spcBef>
                      </a:pPr>
                      <a:r>
                        <a:rPr sz="900" kern="0" spc="-20" dirty="0">
                          <a:solidFill>
                            <a:srgbClr val="231F20">
                              <a:alpha val="100000"/>
                            </a:srgbClr>
                          </a:solidFill>
                          <a:latin typeface="Arial" panose="020B0604020202020204"/>
                          <a:ea typeface="Arial" panose="020B0604020202020204"/>
                          <a:cs typeface="Arial" panose="020B0604020202020204"/>
                        </a:rPr>
                        <a:t>21</a:t>
                      </a:r>
                      <a:endParaRPr sz="900" dirty="0">
                        <a:latin typeface="Arial" panose="020B0604020202020204"/>
                        <a:ea typeface="Arial" panose="020B0604020202020204"/>
                        <a:cs typeface="Arial" panose="020B0604020202020204"/>
                      </a:endParaRPr>
                    </a:p>
                    <a:p>
                      <a:pPr marL="552450" algn="l" rtl="0" eaLnBrk="0">
                        <a:lnSpc>
                          <a:spcPts val="1230"/>
                        </a:lnSpc>
                        <a:spcBef>
                          <a:spcPts val="170"/>
                        </a:spcBef>
                      </a:pPr>
                      <a:r>
                        <a:rPr sz="900" kern="0" spc="-40" dirty="0">
                          <a:solidFill>
                            <a:srgbClr val="231F20">
                              <a:alpha val="100000"/>
                            </a:srgbClr>
                          </a:solidFill>
                          <a:latin typeface="Arial" panose="020B0604020202020204"/>
                          <a:ea typeface="Arial" panose="020B0604020202020204"/>
                          <a:cs typeface="Arial" panose="020B0604020202020204"/>
                        </a:rPr>
                        <a:t>11,20</a:t>
                      </a:r>
                      <a:endParaRPr sz="900" dirty="0">
                        <a:latin typeface="Arial" panose="020B0604020202020204"/>
                        <a:ea typeface="Arial" panose="020B0604020202020204"/>
                        <a:cs typeface="Arial" panose="020B0604020202020204"/>
                      </a:endParaRPr>
                    </a:p>
                  </a:txBody>
                  <a:tcPr marL="0" marR="0" marT="0" marB="0" vert="horz">
                    <a:lnL>
                      <a:noFill/>
                    </a:lnL>
                    <a:lnR w="6350" cap="flat" cmpd="sng" algn="ctr">
                      <a:solidFill>
                        <a:srgbClr val="202A4D"/>
                      </a:solidFill>
                      <a:prstDash val="solid"/>
                      <a:round/>
                      <a:headEnd type="none" w="med" len="med"/>
                      <a:tailEnd type="none" w="med" len="med"/>
                    </a:lnR>
                    <a:lnT>
                      <a:noFill/>
                    </a:lnT>
                    <a:lnB>
                      <a:noFill/>
                    </a:lnB>
                  </a:tcPr>
                </a:tc>
                <a:tc>
                  <a:txBody>
                    <a:bodyPr/>
                    <a:p>
                      <a:pPr algn="l" rtl="0" eaLnBrk="0">
                        <a:lnSpc>
                          <a:spcPct val="172000"/>
                        </a:lnSpc>
                      </a:pPr>
                      <a:endParaRPr sz="100" dirty="0">
                        <a:latin typeface="Arial" panose="020B0604020202020204"/>
                        <a:ea typeface="Arial" panose="020B0604020202020204"/>
                        <a:cs typeface="Arial" panose="020B0604020202020204"/>
                      </a:endParaRPr>
                    </a:p>
                    <a:p>
                      <a:pPr marL="1562100" algn="l" rtl="0" eaLnBrk="0">
                        <a:lnSpc>
                          <a:spcPct val="77000"/>
                        </a:lnSpc>
                      </a:pPr>
                      <a:r>
                        <a:rPr sz="900" kern="0" spc="-10" dirty="0">
                          <a:solidFill>
                            <a:srgbClr val="FFFFFF">
                              <a:alpha val="100000"/>
                            </a:srgbClr>
                          </a:solidFill>
                          <a:latin typeface="Arial Narrow" panose="020B0606020202030204"/>
                          <a:ea typeface="Arial Narrow" panose="020B0606020202030204"/>
                          <a:cs typeface="Arial Narrow" panose="020B0606020202030204"/>
                        </a:rPr>
                        <a:t>DESCRIPTION</a:t>
                      </a:r>
                      <a:endParaRPr sz="900" dirty="0">
                        <a:latin typeface="Arial Narrow" panose="020B0606020202030204"/>
                        <a:ea typeface="Arial Narrow" panose="020B0606020202030204"/>
                        <a:cs typeface="Arial Narrow" panose="020B0606020202030204"/>
                      </a:endParaRPr>
                    </a:p>
                    <a:p>
                      <a:pPr marL="1767205" algn="l" rtl="0" eaLnBrk="0">
                        <a:lnSpc>
                          <a:spcPct val="76000"/>
                        </a:lnSpc>
                        <a:spcBef>
                          <a:spcPts val="470"/>
                        </a:spcBef>
                      </a:pPr>
                      <a:r>
                        <a:rPr sz="900" kern="0" spc="-20" dirty="0">
                          <a:solidFill>
                            <a:srgbClr val="231F20">
                              <a:alpha val="100000"/>
                            </a:srgbClr>
                          </a:solidFill>
                          <a:latin typeface="Arial" panose="020B0604020202020204"/>
                          <a:ea typeface="Arial" panose="020B0604020202020204"/>
                          <a:cs typeface="Arial" panose="020B0604020202020204"/>
                        </a:rPr>
                        <a:t>+28V</a:t>
                      </a:r>
                      <a:endParaRPr sz="900" dirty="0">
                        <a:latin typeface="Arial" panose="020B0604020202020204"/>
                        <a:ea typeface="Arial" panose="020B0604020202020204"/>
                        <a:cs typeface="Arial" panose="020B0604020202020204"/>
                      </a:endParaRPr>
                    </a:p>
                    <a:p>
                      <a:pPr marL="1790700" algn="l" rtl="0" eaLnBrk="0">
                        <a:lnSpc>
                          <a:spcPct val="76000"/>
                        </a:lnSpc>
                        <a:spcBef>
                          <a:spcPts val="410"/>
                        </a:spcBef>
                      </a:pPr>
                      <a:r>
                        <a:rPr sz="900" kern="0" spc="-20" dirty="0">
                          <a:solidFill>
                            <a:srgbClr val="231F20">
                              <a:alpha val="100000"/>
                            </a:srgbClr>
                          </a:solidFill>
                          <a:latin typeface="Arial" panose="020B0604020202020204"/>
                          <a:ea typeface="Arial" panose="020B0604020202020204"/>
                          <a:cs typeface="Arial" panose="020B0604020202020204"/>
                        </a:rPr>
                        <a:t>GND</a:t>
                      </a:r>
                      <a:endParaRPr sz="900" dirty="0">
                        <a:latin typeface="Arial" panose="020B0604020202020204"/>
                        <a:ea typeface="Arial" panose="020B0604020202020204"/>
                        <a:cs typeface="Arial" panose="020B0604020202020204"/>
                      </a:endParaRPr>
                    </a:p>
                    <a:p>
                      <a:pPr marL="1811020" algn="l" rtl="0" eaLnBrk="0">
                        <a:lnSpc>
                          <a:spcPct val="76000"/>
                        </a:lnSpc>
                        <a:spcBef>
                          <a:spcPts val="545"/>
                        </a:spcBef>
                      </a:pPr>
                      <a:r>
                        <a:rPr sz="900" kern="0" spc="-20" dirty="0">
                          <a:solidFill>
                            <a:srgbClr val="231F20">
                              <a:alpha val="100000"/>
                            </a:srgbClr>
                          </a:solidFill>
                          <a:latin typeface="Arial" panose="020B0604020202020204"/>
                          <a:ea typeface="Arial" panose="020B0604020202020204"/>
                          <a:cs typeface="Arial" panose="020B0604020202020204"/>
                        </a:rPr>
                        <a:t>SEL</a:t>
                      </a:r>
                      <a:endParaRPr sz="900" dirty="0">
                        <a:latin typeface="Arial" panose="020B0604020202020204"/>
                        <a:ea typeface="Arial" panose="020B0604020202020204"/>
                        <a:cs typeface="Arial" panose="020B0604020202020204"/>
                      </a:endParaRPr>
                    </a:p>
                    <a:p>
                      <a:pPr marL="1879600" algn="l" rtl="0" eaLnBrk="0">
                        <a:lnSpc>
                          <a:spcPct val="75000"/>
                        </a:lnSpc>
                        <a:spcBef>
                          <a:spcPts val="495"/>
                        </a:spcBef>
                      </a:pPr>
                      <a:r>
                        <a:rPr sz="900" kern="0" spc="-20" dirty="0">
                          <a:solidFill>
                            <a:srgbClr val="231F20">
                              <a:alpha val="100000"/>
                            </a:srgbClr>
                          </a:solidFill>
                          <a:latin typeface="Arial" panose="020B0604020202020204"/>
                          <a:ea typeface="Arial" panose="020B0604020202020204"/>
                          <a:cs typeface="Arial" panose="020B0604020202020204"/>
                        </a:rPr>
                        <a:t>R</a:t>
                      </a:r>
                      <a:endParaRPr sz="900" dirty="0">
                        <a:latin typeface="Arial" panose="020B0604020202020204"/>
                        <a:ea typeface="Arial" panose="020B0604020202020204"/>
                        <a:cs typeface="Arial" panose="020B0604020202020204"/>
                      </a:endParaRPr>
                    </a:p>
                    <a:p>
                      <a:pPr marL="1793240" algn="l" rtl="0" eaLnBrk="0">
                        <a:lnSpc>
                          <a:spcPct val="75000"/>
                        </a:lnSpc>
                        <a:spcBef>
                          <a:spcPts val="535"/>
                        </a:spcBef>
                      </a:pPr>
                      <a:r>
                        <a:rPr sz="900" kern="0" spc="-20" dirty="0">
                          <a:solidFill>
                            <a:srgbClr val="231F20">
                              <a:alpha val="100000"/>
                            </a:srgbClr>
                          </a:solidFill>
                          <a:latin typeface="Arial" panose="020B0604020202020204"/>
                          <a:ea typeface="Arial" panose="020B0604020202020204"/>
                          <a:cs typeface="Arial" panose="020B0604020202020204"/>
                        </a:rPr>
                        <a:t>Load</a:t>
                      </a:r>
                      <a:endParaRPr sz="900" dirty="0">
                        <a:latin typeface="Arial" panose="020B0604020202020204"/>
                        <a:ea typeface="Arial" panose="020B0604020202020204"/>
                        <a:cs typeface="Arial" panose="020B0604020202020204"/>
                      </a:endParaRPr>
                    </a:p>
                    <a:p>
                      <a:pPr marL="1880870" algn="l" rtl="0" eaLnBrk="0">
                        <a:lnSpc>
                          <a:spcPct val="75000"/>
                        </a:lnSpc>
                        <a:spcBef>
                          <a:spcPts val="660"/>
                        </a:spcBef>
                      </a:pPr>
                      <a:r>
                        <a:rPr sz="900" kern="0" spc="-20" dirty="0">
                          <a:solidFill>
                            <a:srgbClr val="231F20">
                              <a:alpha val="100000"/>
                            </a:srgbClr>
                          </a:solidFill>
                          <a:latin typeface="Arial" panose="020B0604020202020204"/>
                          <a:ea typeface="Arial" panose="020B0604020202020204"/>
                          <a:cs typeface="Arial" panose="020B0604020202020204"/>
                        </a:rPr>
                        <a:t>T</a:t>
                      </a:r>
                      <a:endParaRPr sz="900" dirty="0">
                        <a:latin typeface="Arial" panose="020B0604020202020204"/>
                        <a:ea typeface="Arial" panose="020B0604020202020204"/>
                        <a:cs typeface="Arial" panose="020B0604020202020204"/>
                      </a:endParaRPr>
                    </a:p>
                    <a:p>
                      <a:pPr marL="1800225" algn="l" rtl="0" eaLnBrk="0">
                        <a:lnSpc>
                          <a:spcPct val="75000"/>
                        </a:lnSpc>
                        <a:spcBef>
                          <a:spcPts val="580"/>
                        </a:spcBef>
                      </a:pPr>
                      <a:r>
                        <a:rPr sz="900" kern="0" spc="-20" dirty="0">
                          <a:solidFill>
                            <a:srgbClr val="231F20">
                              <a:alpha val="100000"/>
                            </a:srgbClr>
                          </a:solidFill>
                          <a:latin typeface="Arial" panose="020B0604020202020204"/>
                          <a:ea typeface="Arial" panose="020B0604020202020204"/>
                          <a:cs typeface="Arial" panose="020B0604020202020204"/>
                        </a:rPr>
                        <a:t>Data</a:t>
                      </a:r>
                      <a:endParaRPr sz="900" dirty="0">
                        <a:latin typeface="Arial" panose="020B0604020202020204"/>
                        <a:ea typeface="Arial" panose="020B0604020202020204"/>
                        <a:cs typeface="Arial" panose="020B0604020202020204"/>
                      </a:endParaRPr>
                    </a:p>
                    <a:p>
                      <a:pPr marL="1806575" algn="l" rtl="0" eaLnBrk="0">
                        <a:lnSpc>
                          <a:spcPct val="76000"/>
                        </a:lnSpc>
                        <a:spcBef>
                          <a:spcPts val="390"/>
                        </a:spcBef>
                      </a:pPr>
                      <a:r>
                        <a:rPr sz="900" kern="0" spc="-20" dirty="0">
                          <a:solidFill>
                            <a:srgbClr val="231F20">
                              <a:alpha val="100000"/>
                            </a:srgbClr>
                          </a:solidFill>
                          <a:latin typeface="Arial" panose="020B0604020202020204"/>
                          <a:ea typeface="Arial" panose="020B0604020202020204"/>
                          <a:cs typeface="Arial" panose="020B0604020202020204"/>
                        </a:rPr>
                        <a:t>CLK</a:t>
                      </a:r>
                      <a:endParaRPr sz="900" dirty="0">
                        <a:latin typeface="Arial" panose="020B0604020202020204"/>
                        <a:ea typeface="Arial" panose="020B0604020202020204"/>
                        <a:cs typeface="Arial" panose="020B0604020202020204"/>
                      </a:endParaRPr>
                    </a:p>
                    <a:p>
                      <a:pPr marL="1790700" algn="l" rtl="0" eaLnBrk="0">
                        <a:lnSpc>
                          <a:spcPct val="76000"/>
                        </a:lnSpc>
                        <a:spcBef>
                          <a:spcPts val="500"/>
                        </a:spcBef>
                      </a:pPr>
                      <a:r>
                        <a:rPr sz="900" kern="0" spc="-20" dirty="0">
                          <a:solidFill>
                            <a:srgbClr val="231F20">
                              <a:alpha val="100000"/>
                            </a:srgbClr>
                          </a:solidFill>
                          <a:latin typeface="Arial" panose="020B0604020202020204"/>
                          <a:ea typeface="Arial" panose="020B0604020202020204"/>
                          <a:cs typeface="Arial" panose="020B0604020202020204"/>
                        </a:rPr>
                        <a:t>GND</a:t>
                      </a:r>
                      <a:endParaRPr sz="900" dirty="0">
                        <a:latin typeface="Arial" panose="020B0604020202020204"/>
                        <a:ea typeface="Arial" panose="020B0604020202020204"/>
                        <a:cs typeface="Arial" panose="020B0604020202020204"/>
                      </a:endParaRPr>
                    </a:p>
                    <a:p>
                      <a:pPr marL="1130300" algn="l" rtl="0" eaLnBrk="0">
                        <a:lnSpc>
                          <a:spcPts val="1230"/>
                        </a:lnSpc>
                        <a:spcBef>
                          <a:spcPts val="160"/>
                        </a:spcBef>
                      </a:pPr>
                      <a:r>
                        <a:rPr sz="900" kern="0" spc="0" dirty="0">
                          <a:solidFill>
                            <a:srgbClr val="231F20">
                              <a:alpha val="100000"/>
                            </a:srgbClr>
                          </a:solidFill>
                          <a:latin typeface="Arial" panose="020B0604020202020204"/>
                          <a:ea typeface="Arial" panose="020B0604020202020204"/>
                          <a:cs typeface="Arial" panose="020B0604020202020204"/>
                        </a:rPr>
                        <a:t>Monitor volt</a:t>
                      </a:r>
                      <a:r>
                        <a:rPr sz="900" kern="0" spc="-10" dirty="0">
                          <a:solidFill>
                            <a:srgbClr val="231F20">
                              <a:alpha val="100000"/>
                            </a:srgbClr>
                          </a:solidFill>
                          <a:latin typeface="Arial" panose="020B0604020202020204"/>
                          <a:ea typeface="Arial" panose="020B0604020202020204"/>
                          <a:cs typeface="Arial" panose="020B0604020202020204"/>
                        </a:rPr>
                        <a:t>age of Temperature</a:t>
                      </a:r>
                      <a:endParaRPr sz="900" dirty="0">
                        <a:latin typeface="Arial" panose="020B0604020202020204"/>
                        <a:ea typeface="Arial" panose="020B0604020202020204"/>
                        <a:cs typeface="Arial" panose="020B0604020202020204"/>
                      </a:endParaRPr>
                    </a:p>
                    <a:p>
                      <a:pPr marL="1826260" algn="l" rtl="0" eaLnBrk="0">
                        <a:lnSpc>
                          <a:spcPct val="75000"/>
                        </a:lnSpc>
                        <a:spcBef>
                          <a:spcPts val="460"/>
                        </a:spcBef>
                      </a:pPr>
                      <a:r>
                        <a:rPr sz="900" kern="0" spc="-20" dirty="0">
                          <a:solidFill>
                            <a:srgbClr val="231F20">
                              <a:alpha val="100000"/>
                            </a:srgbClr>
                          </a:solidFill>
                          <a:latin typeface="Arial" panose="020B0604020202020204"/>
                          <a:ea typeface="Arial" panose="020B0604020202020204"/>
                          <a:cs typeface="Arial" panose="020B0604020202020204"/>
                        </a:rPr>
                        <a:t>-5V</a:t>
                      </a:r>
                      <a:endParaRPr sz="900" dirty="0">
                        <a:latin typeface="Arial" panose="020B0604020202020204"/>
                        <a:ea typeface="Arial" panose="020B0604020202020204"/>
                        <a:cs typeface="Arial" panose="020B0604020202020204"/>
                      </a:endParaRPr>
                    </a:p>
                    <a:p>
                      <a:pPr algn="l" rtl="0" eaLnBrk="0">
                        <a:lnSpc>
                          <a:spcPct val="129000"/>
                        </a:lnSpc>
                      </a:pPr>
                      <a:endParaRPr sz="300" dirty="0">
                        <a:latin typeface="Arial" panose="020B0604020202020204"/>
                        <a:ea typeface="Arial" panose="020B0604020202020204"/>
                        <a:cs typeface="Arial" panose="020B0604020202020204"/>
                      </a:endParaRPr>
                    </a:p>
                    <a:p>
                      <a:pPr marL="1814830" algn="l" rtl="0" eaLnBrk="0">
                        <a:lnSpc>
                          <a:spcPct val="75000"/>
                        </a:lnSpc>
                        <a:spcBef>
                          <a:spcPts val="5"/>
                        </a:spcBef>
                      </a:pPr>
                      <a:r>
                        <a:rPr sz="900" kern="0" spc="-20" dirty="0">
                          <a:solidFill>
                            <a:srgbClr val="231F20">
                              <a:alpha val="100000"/>
                            </a:srgbClr>
                          </a:solidFill>
                          <a:latin typeface="Arial" panose="020B0604020202020204"/>
                          <a:ea typeface="Arial" panose="020B0604020202020204"/>
                          <a:cs typeface="Arial" panose="020B0604020202020204"/>
                        </a:rPr>
                        <a:t>+5V</a:t>
                      </a:r>
                      <a:endParaRPr sz="900" dirty="0">
                        <a:latin typeface="Arial" panose="020B0604020202020204"/>
                        <a:ea typeface="Arial" panose="020B0604020202020204"/>
                        <a:cs typeface="Arial" panose="020B0604020202020204"/>
                      </a:endParaRPr>
                    </a:p>
                  </a:txBody>
                  <a:tcPr marL="0" marR="0" marT="0" marB="0" vert="horz">
                    <a:lnL w="6350" cap="flat" cmpd="sng" algn="ctr">
                      <a:solidFill>
                        <a:srgbClr val="202A4D"/>
                      </a:solidFill>
                      <a:prstDash val="solid"/>
                      <a:round/>
                      <a:headEnd type="none" w="med" len="med"/>
                      <a:tailEnd type="none" w="med" len="med"/>
                    </a:lnL>
                    <a:lnR>
                      <a:noFill/>
                    </a:lnR>
                    <a:lnT>
                      <a:noFill/>
                    </a:lnT>
                    <a:lnB>
                      <a:noFill/>
                    </a:lnB>
                  </a:tcPr>
                </a:tc>
              </a:tr>
            </a:tbl>
          </a:graphicData>
        </a:graphic>
      </p:graphicFrame>
      <p:pic>
        <p:nvPicPr>
          <p:cNvPr id="170" name="picture 170"/>
          <p:cNvPicPr>
            <a:picLocks noChangeAspect="1"/>
          </p:cNvPicPr>
          <p:nvPr/>
        </p:nvPicPr>
        <p:blipFill>
          <a:blip r:embed="rId3"/>
          <a:stretch>
            <a:fillRect/>
          </a:stretch>
        </p:blipFill>
        <p:spPr>
          <a:xfrm rot="21600000">
            <a:off x="558365" y="1746288"/>
            <a:ext cx="6370015" cy="1413471"/>
          </a:xfrm>
          <a:prstGeom prst="rect">
            <a:avLst/>
          </a:prstGeom>
        </p:spPr>
      </p:pic>
      <p:pic>
        <p:nvPicPr>
          <p:cNvPr id="184" name="picture 184"/>
          <p:cNvPicPr>
            <a:picLocks noChangeAspect="1"/>
          </p:cNvPicPr>
          <p:nvPr/>
        </p:nvPicPr>
        <p:blipFill>
          <a:blip r:embed="rId4"/>
          <a:stretch>
            <a:fillRect/>
          </a:stretch>
        </p:blipFill>
        <p:spPr>
          <a:xfrm rot="21600000">
            <a:off x="528091" y="901434"/>
            <a:ext cx="6400289" cy="636015"/>
          </a:xfrm>
          <a:prstGeom prst="rect">
            <a:avLst/>
          </a:prstGeom>
        </p:spPr>
      </p:pic>
      <p:sp>
        <p:nvSpPr>
          <p:cNvPr id="186" name="textbox 186"/>
          <p:cNvSpPr/>
          <p:nvPr/>
        </p:nvSpPr>
        <p:spPr>
          <a:xfrm>
            <a:off x="562271" y="932746"/>
            <a:ext cx="1935479" cy="2215514"/>
          </a:xfrm>
          <a:prstGeom prst="rect">
            <a:avLst/>
          </a:prstGeom>
          <a:noFill/>
          <a:ln w="0" cap="flat">
            <a:noFill/>
            <a:prstDash val="solid"/>
            <a:miter lim="0"/>
          </a:ln>
        </p:spPr>
        <p:txBody>
          <a:bodyPr vert="horz" wrap="square" lIns="0" tIns="0" rIns="0" bIns="0"/>
          <a:p>
            <a:pPr algn="l" rtl="0" eaLnBrk="0">
              <a:lnSpc>
                <a:spcPct val="87000"/>
              </a:lnSpc>
            </a:pPr>
            <a:endParaRPr sz="100" dirty="0">
              <a:latin typeface="Arial" panose="020B0604020202020204"/>
              <a:ea typeface="Arial" panose="020B0604020202020204"/>
              <a:cs typeface="Arial" panose="020B0604020202020204"/>
            </a:endParaRPr>
          </a:p>
          <a:p>
            <a:pPr marL="167640" algn="l" rtl="0" eaLnBrk="0">
              <a:lnSpc>
                <a:spcPct val="75000"/>
              </a:lnSpc>
            </a:pPr>
            <a:r>
              <a:rPr sz="700" kern="0" spc="120" dirty="0">
                <a:solidFill>
                  <a:srgbClr val="FFFFFF">
                    <a:alpha val="100000"/>
                  </a:srgbClr>
                </a:solidFill>
                <a:latin typeface="Arial" panose="020B0604020202020204"/>
                <a:ea typeface="Arial" panose="020B0604020202020204"/>
                <a:cs typeface="Arial" panose="020B0604020202020204"/>
              </a:rPr>
              <a:t>PARAMETER</a:t>
            </a:r>
            <a:endParaRPr sz="700" dirty="0">
              <a:latin typeface="Arial" panose="020B0604020202020204"/>
              <a:ea typeface="Arial" panose="020B0604020202020204"/>
              <a:cs typeface="Arial" panose="020B0604020202020204"/>
            </a:endParaRPr>
          </a:p>
          <a:p>
            <a:pPr marL="158115" indent="-3175" algn="l" rtl="0" eaLnBrk="0">
              <a:lnSpc>
                <a:spcPct val="152000"/>
              </a:lnSpc>
              <a:spcBef>
                <a:spcPts val="20"/>
              </a:spcBef>
            </a:pPr>
            <a:r>
              <a:rPr sz="700" kern="0" spc="90" dirty="0">
                <a:solidFill>
                  <a:srgbClr val="231F20">
                    <a:alpha val="100000"/>
                  </a:srgbClr>
                </a:solidFill>
                <a:latin typeface="Arial" panose="020B0604020202020204"/>
                <a:ea typeface="Arial" panose="020B0604020202020204"/>
                <a:cs typeface="Arial" panose="020B0604020202020204"/>
              </a:rPr>
              <a:t>Operating Temp. (Hou</a:t>
            </a:r>
            <a:r>
              <a:rPr sz="700" kern="0" spc="80" dirty="0">
                <a:solidFill>
                  <a:srgbClr val="231F20">
                    <a:alpha val="100000"/>
                  </a:srgbClr>
                </a:solidFill>
                <a:latin typeface="Arial" panose="020B0604020202020204"/>
                <a:ea typeface="Arial" panose="020B0604020202020204"/>
                <a:cs typeface="Arial" panose="020B0604020202020204"/>
              </a:rPr>
              <a:t>sing Temp.)</a:t>
            </a:r>
            <a:r>
              <a:rPr sz="700" kern="0" spc="0" dirty="0">
                <a:solidFill>
                  <a:srgbClr val="231F20">
                    <a:alpha val="100000"/>
                  </a:srgbClr>
                </a:solidFill>
                <a:latin typeface="Arial" panose="020B0604020202020204"/>
                <a:ea typeface="Arial" panose="020B0604020202020204"/>
                <a:cs typeface="Arial" panose="020B0604020202020204"/>
              </a:rPr>
              <a:t>     </a:t>
            </a:r>
            <a:r>
              <a:rPr sz="700" kern="0" spc="90" dirty="0">
                <a:solidFill>
                  <a:srgbClr val="231F20">
                    <a:alpha val="100000"/>
                  </a:srgbClr>
                </a:solidFill>
                <a:latin typeface="Arial" panose="020B0604020202020204"/>
                <a:ea typeface="Arial" panose="020B0604020202020204"/>
                <a:cs typeface="Arial" panose="020B0604020202020204"/>
              </a:rPr>
              <a:t>Humidity</a:t>
            </a:r>
            <a:r>
              <a:rPr sz="700" kern="0" spc="140" dirty="0">
                <a:solidFill>
                  <a:srgbClr val="231F20">
                    <a:alpha val="100000"/>
                  </a:srgbClr>
                </a:solidFill>
                <a:latin typeface="Arial" panose="020B0604020202020204"/>
                <a:ea typeface="Arial" panose="020B0604020202020204"/>
                <a:cs typeface="Arial" panose="020B0604020202020204"/>
              </a:rPr>
              <a:t> </a:t>
            </a:r>
            <a:r>
              <a:rPr sz="700" kern="0" spc="90" dirty="0">
                <a:solidFill>
                  <a:srgbClr val="231F20">
                    <a:alpha val="100000"/>
                  </a:srgbClr>
                </a:solidFill>
                <a:latin typeface="Arial" panose="020B0604020202020204"/>
                <a:ea typeface="Arial" panose="020B0604020202020204"/>
                <a:cs typeface="Arial" panose="020B0604020202020204"/>
              </a:rPr>
              <a:t>Range</a:t>
            </a:r>
            <a:endParaRPr sz="700" dirty="0">
              <a:latin typeface="Arial" panose="020B0604020202020204"/>
              <a:ea typeface="Arial" panose="020B0604020202020204"/>
              <a:cs typeface="Arial" panose="020B0604020202020204"/>
            </a:endParaRPr>
          </a:p>
          <a:p>
            <a:pPr algn="r" rtl="0" eaLnBrk="0">
              <a:lnSpc>
                <a:spcPct val="86000"/>
              </a:lnSpc>
              <a:spcBef>
                <a:spcPts val="495"/>
              </a:spcBef>
            </a:pPr>
            <a:r>
              <a:rPr sz="700" kern="0" spc="90" dirty="0">
                <a:solidFill>
                  <a:srgbClr val="231F20">
                    <a:alpha val="100000"/>
                  </a:srgbClr>
                </a:solidFill>
                <a:latin typeface="Arial" panose="020B0604020202020204"/>
                <a:ea typeface="Arial" panose="020B0604020202020204"/>
                <a:cs typeface="Arial" panose="020B0604020202020204"/>
              </a:rPr>
              <a:t>PA  Baseplat</a:t>
            </a:r>
            <a:r>
              <a:rPr sz="700" kern="0" spc="80" dirty="0">
                <a:solidFill>
                  <a:srgbClr val="231F20">
                    <a:alpha val="100000"/>
                  </a:srgbClr>
                </a:solidFill>
                <a:latin typeface="Arial" panose="020B0604020202020204"/>
                <a:ea typeface="Arial" panose="020B0604020202020204"/>
                <a:cs typeface="Arial" panose="020B0604020202020204"/>
              </a:rPr>
              <a:t>e Shutoff Temperature</a:t>
            </a:r>
            <a:endParaRPr sz="700" dirty="0">
              <a:latin typeface="Arial" panose="020B0604020202020204"/>
              <a:ea typeface="Arial" panose="020B0604020202020204"/>
              <a:cs typeface="Arial" panose="020B0604020202020204"/>
            </a:endParaRPr>
          </a:p>
          <a:p>
            <a:pPr marL="12700" algn="l" rtl="0" eaLnBrk="0">
              <a:lnSpc>
                <a:spcPts val="1640"/>
              </a:lnSpc>
              <a:spcBef>
                <a:spcPts val="115"/>
              </a:spcBef>
            </a:pPr>
            <a:r>
              <a:rPr sz="1200" kern="0" spc="-10" dirty="0">
                <a:solidFill>
                  <a:srgbClr val="202A4D">
                    <a:alpha val="100000"/>
                  </a:srgbClr>
                </a:solidFill>
                <a:latin typeface="Arial" panose="020B0604020202020204"/>
                <a:ea typeface="Arial" panose="020B0604020202020204"/>
                <a:cs typeface="Arial" panose="020B0604020202020204"/>
              </a:rPr>
              <a:t>1.4</a:t>
            </a:r>
            <a:r>
              <a:rPr sz="1200" kern="0" spc="90" dirty="0">
                <a:solidFill>
                  <a:srgbClr val="202A4D">
                    <a:alpha val="100000"/>
                  </a:srgbClr>
                </a:solidFill>
                <a:latin typeface="Arial" panose="020B0604020202020204"/>
                <a:ea typeface="Arial" panose="020B0604020202020204"/>
                <a:cs typeface="Arial" panose="020B0604020202020204"/>
              </a:rPr>
              <a:t> </a:t>
            </a:r>
            <a:r>
              <a:rPr sz="1200" kern="0" spc="-10" dirty="0">
                <a:solidFill>
                  <a:srgbClr val="202A4D">
                    <a:alpha val="100000"/>
                  </a:srgbClr>
                </a:solidFill>
                <a:latin typeface="Arial" panose="020B0604020202020204"/>
                <a:ea typeface="Arial" panose="020B0604020202020204"/>
                <a:cs typeface="Arial" panose="020B0604020202020204"/>
              </a:rPr>
              <a:t>Function</a:t>
            </a:r>
            <a:r>
              <a:rPr sz="1200" kern="0" spc="-20" dirty="0">
                <a:solidFill>
                  <a:srgbClr val="202A4D">
                    <a:alpha val="100000"/>
                  </a:srgbClr>
                </a:solidFill>
                <a:latin typeface="Arial" panose="020B0604020202020204"/>
                <a:ea typeface="Arial" panose="020B0604020202020204"/>
                <a:cs typeface="Arial" panose="020B0604020202020204"/>
              </a:rPr>
              <a:t>s /</a:t>
            </a:r>
            <a:r>
              <a:rPr sz="1200" kern="0" spc="110" dirty="0">
                <a:solidFill>
                  <a:srgbClr val="202A4D">
                    <a:alpha val="100000"/>
                  </a:srgbClr>
                </a:solidFill>
                <a:latin typeface="Arial" panose="020B0604020202020204"/>
                <a:ea typeface="Arial" panose="020B0604020202020204"/>
                <a:cs typeface="Arial" panose="020B0604020202020204"/>
              </a:rPr>
              <a:t> </a:t>
            </a:r>
            <a:r>
              <a:rPr sz="1200" kern="0" spc="-20" dirty="0">
                <a:solidFill>
                  <a:srgbClr val="202A4D">
                    <a:alpha val="100000"/>
                  </a:srgbClr>
                </a:solidFill>
                <a:latin typeface="Arial" panose="020B0604020202020204"/>
                <a:ea typeface="Arial" panose="020B0604020202020204"/>
                <a:cs typeface="Arial" panose="020B0604020202020204"/>
              </a:rPr>
              <a:t>Interface</a:t>
            </a:r>
            <a:endParaRPr sz="1200" dirty="0">
              <a:latin typeface="Arial" panose="020B0604020202020204"/>
              <a:ea typeface="Arial" panose="020B0604020202020204"/>
              <a:cs typeface="Arial" panose="020B0604020202020204"/>
            </a:endParaRPr>
          </a:p>
          <a:p>
            <a:pPr marL="197485" algn="l" rtl="0" eaLnBrk="0">
              <a:lnSpc>
                <a:spcPct val="75000"/>
              </a:lnSpc>
              <a:spcBef>
                <a:spcPts val="525"/>
              </a:spcBef>
            </a:pPr>
            <a:r>
              <a:rPr sz="700" kern="0" spc="120" dirty="0">
                <a:solidFill>
                  <a:srgbClr val="FFFFFF">
                    <a:alpha val="100000"/>
                  </a:srgbClr>
                </a:solidFill>
                <a:latin typeface="Arial" panose="020B0604020202020204"/>
                <a:ea typeface="Arial" panose="020B0604020202020204"/>
                <a:cs typeface="Arial" panose="020B0604020202020204"/>
              </a:rPr>
              <a:t>PARAMETER</a:t>
            </a:r>
            <a:endParaRPr sz="700" dirty="0">
              <a:latin typeface="Arial" panose="020B0604020202020204"/>
              <a:ea typeface="Arial" panose="020B0604020202020204"/>
              <a:cs typeface="Arial" panose="020B0604020202020204"/>
            </a:endParaRPr>
          </a:p>
          <a:p>
            <a:pPr algn="l" rtl="0" eaLnBrk="0">
              <a:lnSpc>
                <a:spcPct val="112000"/>
              </a:lnSpc>
            </a:pPr>
            <a:endParaRPr sz="1000" dirty="0">
              <a:latin typeface="Arial" panose="020B0604020202020204"/>
              <a:ea typeface="Arial" panose="020B0604020202020204"/>
              <a:cs typeface="Arial" panose="020B0604020202020204"/>
            </a:endParaRPr>
          </a:p>
          <a:p>
            <a:pPr algn="l" rtl="0" eaLnBrk="0">
              <a:lnSpc>
                <a:spcPct val="113000"/>
              </a:lnSpc>
            </a:pPr>
            <a:endParaRPr sz="1000" dirty="0">
              <a:latin typeface="Arial" panose="020B0604020202020204"/>
              <a:ea typeface="Arial" panose="020B0604020202020204"/>
              <a:cs typeface="Arial" panose="020B0604020202020204"/>
            </a:endParaRPr>
          </a:p>
          <a:p>
            <a:pPr marL="179705" algn="l" rtl="0" eaLnBrk="0">
              <a:lnSpc>
                <a:spcPct val="87000"/>
              </a:lnSpc>
              <a:spcBef>
                <a:spcPts val="210"/>
              </a:spcBef>
            </a:pPr>
            <a:r>
              <a:rPr sz="700" kern="0" spc="90" dirty="0">
                <a:solidFill>
                  <a:srgbClr val="231F20">
                    <a:alpha val="100000"/>
                  </a:srgbClr>
                </a:solidFill>
                <a:latin typeface="Arial" panose="020B0604020202020204"/>
                <a:ea typeface="Arial" panose="020B0604020202020204"/>
                <a:cs typeface="Arial" panose="020B0604020202020204"/>
              </a:rPr>
              <a:t>Additional Opt</a:t>
            </a:r>
            <a:r>
              <a:rPr sz="700" kern="0" spc="80" dirty="0">
                <a:solidFill>
                  <a:srgbClr val="231F20">
                    <a:alpha val="100000"/>
                  </a:srgbClr>
                </a:solidFill>
                <a:latin typeface="Arial" panose="020B0604020202020204"/>
                <a:ea typeface="Arial" panose="020B0604020202020204"/>
                <a:cs typeface="Arial" panose="020B0604020202020204"/>
              </a:rPr>
              <a:t>ions</a:t>
            </a:r>
            <a:endParaRPr sz="700" dirty="0">
              <a:latin typeface="Arial" panose="020B0604020202020204"/>
              <a:ea typeface="Arial" panose="020B0604020202020204"/>
              <a:cs typeface="Arial" panose="020B0604020202020204"/>
            </a:endParaRPr>
          </a:p>
          <a:p>
            <a:pPr algn="l" rtl="0" eaLnBrk="0">
              <a:lnSpc>
                <a:spcPct val="125000"/>
              </a:lnSpc>
            </a:pPr>
            <a:endParaRPr sz="1000" dirty="0">
              <a:latin typeface="Arial" panose="020B0604020202020204"/>
              <a:ea typeface="Arial" panose="020B0604020202020204"/>
              <a:cs typeface="Arial" panose="020B0604020202020204"/>
            </a:endParaRPr>
          </a:p>
          <a:p>
            <a:pPr algn="l" rtl="0" eaLnBrk="0">
              <a:lnSpc>
                <a:spcPct val="125000"/>
              </a:lnSpc>
            </a:pPr>
            <a:endParaRPr sz="1000" dirty="0">
              <a:latin typeface="Arial" panose="020B0604020202020204"/>
              <a:ea typeface="Arial" panose="020B0604020202020204"/>
              <a:cs typeface="Arial" panose="020B0604020202020204"/>
            </a:endParaRPr>
          </a:p>
          <a:p>
            <a:pPr marL="185420" algn="l" rtl="0" eaLnBrk="0">
              <a:lnSpc>
                <a:spcPct val="77000"/>
              </a:lnSpc>
              <a:spcBef>
                <a:spcPts val="220"/>
              </a:spcBef>
            </a:pPr>
            <a:r>
              <a:rPr sz="700" kern="0" spc="90" dirty="0">
                <a:solidFill>
                  <a:srgbClr val="231F20">
                    <a:alpha val="100000"/>
                  </a:srgbClr>
                </a:solidFill>
                <a:latin typeface="Arial" panose="020B0604020202020204"/>
                <a:ea typeface="Arial" panose="020B0604020202020204"/>
                <a:cs typeface="Arial" panose="020B0604020202020204"/>
              </a:rPr>
              <a:t>Communication</a:t>
            </a:r>
            <a:r>
              <a:rPr sz="700" kern="0" spc="190" dirty="0">
                <a:solidFill>
                  <a:srgbClr val="231F20">
                    <a:alpha val="100000"/>
                  </a:srgbClr>
                </a:solidFill>
                <a:latin typeface="Arial" panose="020B0604020202020204"/>
                <a:ea typeface="Arial" panose="020B0604020202020204"/>
                <a:cs typeface="Arial" panose="020B0604020202020204"/>
              </a:rPr>
              <a:t> </a:t>
            </a:r>
            <a:r>
              <a:rPr sz="700" kern="0" spc="90" dirty="0">
                <a:solidFill>
                  <a:srgbClr val="231F20">
                    <a:alpha val="100000"/>
                  </a:srgbClr>
                </a:solidFill>
                <a:latin typeface="Arial" panose="020B0604020202020204"/>
                <a:ea typeface="Arial" panose="020B0604020202020204"/>
                <a:cs typeface="Arial" panose="020B0604020202020204"/>
              </a:rPr>
              <a:t>Protocol</a:t>
            </a:r>
            <a:endParaRPr sz="700" dirty="0">
              <a:latin typeface="Arial" panose="020B0604020202020204"/>
              <a:ea typeface="Arial" panose="020B0604020202020204"/>
              <a:cs typeface="Arial" panose="020B0604020202020204"/>
            </a:endParaRPr>
          </a:p>
          <a:p>
            <a:pPr algn="l" rtl="0" eaLnBrk="0">
              <a:lnSpc>
                <a:spcPct val="100000"/>
              </a:lnSpc>
            </a:pPr>
            <a:endParaRPr sz="1100" dirty="0">
              <a:latin typeface="Arial" panose="020B0604020202020204"/>
              <a:ea typeface="Arial" panose="020B0604020202020204"/>
              <a:cs typeface="Arial" panose="020B0604020202020204"/>
            </a:endParaRPr>
          </a:p>
          <a:p>
            <a:pPr algn="l" rtl="0" eaLnBrk="0">
              <a:lnSpc>
                <a:spcPct val="9000"/>
              </a:lnSpc>
            </a:pPr>
            <a:endParaRPr sz="100" dirty="0">
              <a:latin typeface="Arial" panose="020B0604020202020204"/>
              <a:ea typeface="Arial" panose="020B0604020202020204"/>
              <a:cs typeface="Arial" panose="020B0604020202020204"/>
            </a:endParaRPr>
          </a:p>
          <a:p>
            <a:pPr marL="188595" algn="l" rtl="0" eaLnBrk="0">
              <a:lnSpc>
                <a:spcPts val="1070"/>
              </a:lnSpc>
            </a:pPr>
            <a:r>
              <a:rPr sz="700" kern="0" spc="90" dirty="0">
                <a:solidFill>
                  <a:srgbClr val="231F20">
                    <a:alpha val="100000"/>
                  </a:srgbClr>
                </a:solidFill>
                <a:latin typeface="Arial" panose="020B0604020202020204"/>
                <a:ea typeface="Arial" panose="020B0604020202020204"/>
                <a:cs typeface="Arial" panose="020B0604020202020204"/>
              </a:rPr>
              <a:t>Beam /</a:t>
            </a:r>
            <a:r>
              <a:rPr sz="700" kern="0" spc="120" dirty="0">
                <a:solidFill>
                  <a:srgbClr val="231F20">
                    <a:alpha val="100000"/>
                  </a:srgbClr>
                </a:solidFill>
                <a:latin typeface="Arial" panose="020B0604020202020204"/>
                <a:ea typeface="Arial" panose="020B0604020202020204"/>
                <a:cs typeface="Arial" panose="020B0604020202020204"/>
              </a:rPr>
              <a:t> </a:t>
            </a:r>
            <a:r>
              <a:rPr sz="700" kern="0" spc="90" dirty="0">
                <a:solidFill>
                  <a:srgbClr val="231F20">
                    <a:alpha val="100000"/>
                  </a:srgbClr>
                </a:solidFill>
                <a:latin typeface="Arial" panose="020B0604020202020204"/>
                <a:ea typeface="Arial" panose="020B0604020202020204"/>
                <a:cs typeface="Arial" panose="020B0604020202020204"/>
              </a:rPr>
              <a:t>PRF Trig</a:t>
            </a:r>
            <a:r>
              <a:rPr sz="700" kern="0" spc="80" dirty="0">
                <a:solidFill>
                  <a:srgbClr val="231F20">
                    <a:alpha val="100000"/>
                  </a:srgbClr>
                </a:solidFill>
                <a:latin typeface="Arial" panose="020B0604020202020204"/>
                <a:ea typeface="Arial" panose="020B0604020202020204"/>
                <a:cs typeface="Arial" panose="020B0604020202020204"/>
              </a:rPr>
              <a:t>ger</a:t>
            </a:r>
            <a:endParaRPr sz="700" dirty="0">
              <a:latin typeface="Arial" panose="020B0604020202020204"/>
              <a:ea typeface="Arial" panose="020B0604020202020204"/>
              <a:cs typeface="Arial" panose="020B0604020202020204"/>
            </a:endParaRPr>
          </a:p>
        </p:txBody>
      </p:sp>
      <p:sp>
        <p:nvSpPr>
          <p:cNvPr id="192" name="textbox 192"/>
          <p:cNvSpPr/>
          <p:nvPr/>
        </p:nvSpPr>
        <p:spPr>
          <a:xfrm>
            <a:off x="3436518" y="1962252"/>
            <a:ext cx="2359025" cy="1153794"/>
          </a:xfrm>
          <a:prstGeom prst="rect">
            <a:avLst/>
          </a:prstGeom>
          <a:noFill/>
          <a:ln w="0" cap="flat">
            <a:noFill/>
            <a:prstDash val="solid"/>
            <a:miter lim="0"/>
          </a:ln>
        </p:spPr>
        <p:txBody>
          <a:bodyPr vert="horz" wrap="square" lIns="0" tIns="0" rIns="0" bIns="0"/>
          <a:p>
            <a:pPr algn="l" rtl="0" eaLnBrk="0">
              <a:lnSpc>
                <a:spcPct val="84000"/>
              </a:lnSpc>
            </a:pPr>
            <a:endParaRPr sz="100" dirty="0">
              <a:latin typeface="Arial" panose="020B0604020202020204"/>
              <a:ea typeface="Arial" panose="020B0604020202020204"/>
              <a:cs typeface="Arial" panose="020B0604020202020204"/>
            </a:endParaRPr>
          </a:p>
          <a:p>
            <a:pPr marL="31115" algn="l" rtl="0" eaLnBrk="0">
              <a:lnSpc>
                <a:spcPct val="76000"/>
              </a:lnSpc>
            </a:pPr>
            <a:r>
              <a:rPr sz="600" kern="0" spc="40" dirty="0">
                <a:solidFill>
                  <a:srgbClr val="231F20">
                    <a:alpha val="100000"/>
                  </a:srgbClr>
                </a:solidFill>
                <a:latin typeface="Arial" panose="020B0604020202020204"/>
                <a:ea typeface="Arial" panose="020B0604020202020204"/>
                <a:cs typeface="Arial" panose="020B0604020202020204"/>
              </a:rPr>
              <a:t>1.VSWR</a:t>
            </a:r>
            <a:r>
              <a:rPr sz="600" kern="0" spc="80" dirty="0">
                <a:solidFill>
                  <a:srgbClr val="231F20">
                    <a:alpha val="100000"/>
                  </a:srgbClr>
                </a:solidFill>
                <a:latin typeface="Arial" panose="020B0604020202020204"/>
                <a:ea typeface="Arial" panose="020B0604020202020204"/>
                <a:cs typeface="Arial" panose="020B0604020202020204"/>
              </a:rPr>
              <a:t> </a:t>
            </a:r>
            <a:r>
              <a:rPr sz="600" kern="0" spc="40" dirty="0">
                <a:solidFill>
                  <a:srgbClr val="231F20">
                    <a:alpha val="100000"/>
                  </a:srgbClr>
                </a:solidFill>
                <a:latin typeface="Arial" panose="020B0604020202020204"/>
                <a:ea typeface="Arial" panose="020B0604020202020204"/>
                <a:cs typeface="Arial" panose="020B0604020202020204"/>
              </a:rPr>
              <a:t>Moni</a:t>
            </a:r>
            <a:r>
              <a:rPr sz="600" kern="0" spc="30" dirty="0">
                <a:solidFill>
                  <a:srgbClr val="231F20">
                    <a:alpha val="100000"/>
                  </a:srgbClr>
                </a:solidFill>
                <a:latin typeface="Arial" panose="020B0604020202020204"/>
                <a:ea typeface="Arial" panose="020B0604020202020204"/>
                <a:cs typeface="Arial" panose="020B0604020202020204"/>
              </a:rPr>
              <a:t>toring</a:t>
            </a:r>
            <a:endParaRPr sz="600" dirty="0">
              <a:latin typeface="Arial" panose="020B0604020202020204"/>
              <a:ea typeface="Arial" panose="020B0604020202020204"/>
              <a:cs typeface="Arial" panose="020B0604020202020204"/>
            </a:endParaRPr>
          </a:p>
          <a:p>
            <a:pPr marL="24130" algn="l" rtl="0" eaLnBrk="0">
              <a:lnSpc>
                <a:spcPts val="755"/>
              </a:lnSpc>
            </a:pPr>
            <a:r>
              <a:rPr sz="600" kern="0" spc="40" dirty="0">
                <a:solidFill>
                  <a:srgbClr val="231F20">
                    <a:alpha val="100000"/>
                  </a:srgbClr>
                </a:solidFill>
                <a:latin typeface="Arial" panose="020B0604020202020204"/>
                <a:ea typeface="Arial" panose="020B0604020202020204"/>
                <a:cs typeface="Arial" panose="020B0604020202020204"/>
              </a:rPr>
              <a:t>2.</a:t>
            </a:r>
            <a:r>
              <a:rPr sz="600" kern="0" spc="70" dirty="0">
                <a:solidFill>
                  <a:srgbClr val="231F20">
                    <a:alpha val="100000"/>
                  </a:srgbClr>
                </a:solidFill>
                <a:latin typeface="Arial" panose="020B0604020202020204"/>
                <a:ea typeface="Arial" panose="020B0604020202020204"/>
                <a:cs typeface="Arial" panose="020B0604020202020204"/>
              </a:rPr>
              <a:t> </a:t>
            </a:r>
            <a:r>
              <a:rPr sz="600" kern="0" spc="40" dirty="0">
                <a:solidFill>
                  <a:srgbClr val="231F20">
                    <a:alpha val="100000"/>
                  </a:srgbClr>
                </a:solidFill>
                <a:latin typeface="Arial" panose="020B0604020202020204"/>
                <a:ea typeface="Arial" panose="020B0604020202020204"/>
                <a:cs typeface="Arial" panose="020B0604020202020204"/>
              </a:rPr>
              <a:t>Power</a:t>
            </a:r>
            <a:r>
              <a:rPr sz="600" kern="0" spc="70" dirty="0">
                <a:solidFill>
                  <a:srgbClr val="231F20">
                    <a:alpha val="100000"/>
                  </a:srgbClr>
                </a:solidFill>
                <a:latin typeface="Arial" panose="020B0604020202020204"/>
                <a:ea typeface="Arial" panose="020B0604020202020204"/>
                <a:cs typeface="Arial" panose="020B0604020202020204"/>
              </a:rPr>
              <a:t> </a:t>
            </a:r>
            <a:r>
              <a:rPr sz="600" kern="0" spc="40" dirty="0">
                <a:solidFill>
                  <a:srgbClr val="231F20">
                    <a:alpha val="100000"/>
                  </a:srgbClr>
                </a:solidFill>
                <a:latin typeface="Arial" panose="020B0604020202020204"/>
                <a:ea typeface="Arial" panose="020B0604020202020204"/>
                <a:cs typeface="Arial" panose="020B0604020202020204"/>
              </a:rPr>
              <a:t>Monitorin</a:t>
            </a:r>
            <a:r>
              <a:rPr sz="600" kern="0" spc="30" dirty="0">
                <a:solidFill>
                  <a:srgbClr val="231F20">
                    <a:alpha val="100000"/>
                  </a:srgbClr>
                </a:solidFill>
                <a:latin typeface="Arial" panose="020B0604020202020204"/>
                <a:ea typeface="Arial" panose="020B0604020202020204"/>
                <a:cs typeface="Arial" panose="020B0604020202020204"/>
              </a:rPr>
              <a:t>g</a:t>
            </a:r>
            <a:r>
              <a:rPr sz="600" kern="0" spc="70" dirty="0">
                <a:solidFill>
                  <a:srgbClr val="231F20">
                    <a:alpha val="100000"/>
                  </a:srgbClr>
                </a:solidFill>
                <a:latin typeface="Arial" panose="020B0604020202020204"/>
                <a:ea typeface="Arial" panose="020B0604020202020204"/>
                <a:cs typeface="Arial" panose="020B0604020202020204"/>
              </a:rPr>
              <a:t> </a:t>
            </a:r>
            <a:r>
              <a:rPr sz="600" kern="0" spc="30" dirty="0">
                <a:solidFill>
                  <a:srgbClr val="231F20">
                    <a:alpha val="100000"/>
                  </a:srgbClr>
                </a:solidFill>
                <a:latin typeface="Arial" panose="020B0604020202020204"/>
                <a:ea typeface="Arial" panose="020B0604020202020204"/>
                <a:cs typeface="Arial" panose="020B0604020202020204"/>
              </a:rPr>
              <a:t>(Input &amp; Output)</a:t>
            </a:r>
            <a:endParaRPr sz="600" dirty="0">
              <a:latin typeface="Arial" panose="020B0604020202020204"/>
              <a:ea typeface="Arial" panose="020B0604020202020204"/>
              <a:cs typeface="Arial" panose="020B0604020202020204"/>
            </a:endParaRPr>
          </a:p>
          <a:p>
            <a:pPr marL="25400" algn="l" rtl="0" eaLnBrk="0">
              <a:lnSpc>
                <a:spcPct val="100000"/>
              </a:lnSpc>
            </a:pPr>
            <a:r>
              <a:rPr sz="600" kern="0" spc="40" dirty="0">
                <a:solidFill>
                  <a:srgbClr val="231F20">
                    <a:alpha val="100000"/>
                  </a:srgbClr>
                </a:solidFill>
                <a:latin typeface="Arial" panose="020B0604020202020204"/>
                <a:ea typeface="Arial" panose="020B0604020202020204"/>
                <a:cs typeface="Arial" panose="020B0604020202020204"/>
              </a:rPr>
              <a:t>3.Transmit</a:t>
            </a:r>
            <a:r>
              <a:rPr sz="600" kern="0" spc="80" dirty="0">
                <a:solidFill>
                  <a:srgbClr val="231F20">
                    <a:alpha val="100000"/>
                  </a:srgbClr>
                </a:solidFill>
                <a:latin typeface="Arial" panose="020B0604020202020204"/>
                <a:ea typeface="Arial" panose="020B0604020202020204"/>
                <a:cs typeface="Arial" panose="020B0604020202020204"/>
              </a:rPr>
              <a:t> </a:t>
            </a:r>
            <a:r>
              <a:rPr sz="600" kern="0" spc="40" dirty="0">
                <a:solidFill>
                  <a:srgbClr val="231F20">
                    <a:alpha val="100000"/>
                  </a:srgbClr>
                </a:solidFill>
                <a:latin typeface="Arial" panose="020B0604020202020204"/>
                <a:ea typeface="Arial" panose="020B0604020202020204"/>
                <a:cs typeface="Arial" panose="020B0604020202020204"/>
              </a:rPr>
              <a:t>En</a:t>
            </a:r>
            <a:r>
              <a:rPr sz="600" kern="0" spc="30" dirty="0">
                <a:solidFill>
                  <a:srgbClr val="231F20">
                    <a:alpha val="100000"/>
                  </a:srgbClr>
                </a:solidFill>
                <a:latin typeface="Arial" panose="020B0604020202020204"/>
                <a:ea typeface="Arial" panose="020B0604020202020204"/>
                <a:cs typeface="Arial" panose="020B0604020202020204"/>
              </a:rPr>
              <a:t>able/Disable</a:t>
            </a:r>
            <a:endParaRPr sz="600" dirty="0">
              <a:latin typeface="Arial" panose="020B0604020202020204"/>
              <a:ea typeface="Arial" panose="020B0604020202020204"/>
              <a:cs typeface="Arial" panose="020B0604020202020204"/>
            </a:endParaRPr>
          </a:p>
          <a:p>
            <a:pPr marL="22860" algn="l" rtl="0" eaLnBrk="0">
              <a:lnSpc>
                <a:spcPts val="770"/>
              </a:lnSpc>
            </a:pPr>
            <a:r>
              <a:rPr sz="600" kern="0" spc="30" dirty="0">
                <a:solidFill>
                  <a:srgbClr val="231F20">
                    <a:alpha val="100000"/>
                  </a:srgbClr>
                </a:solidFill>
                <a:latin typeface="Arial" panose="020B0604020202020204"/>
                <a:ea typeface="Arial" panose="020B0604020202020204"/>
                <a:cs typeface="Arial" panose="020B0604020202020204"/>
              </a:rPr>
              <a:t>4.</a:t>
            </a:r>
            <a:r>
              <a:rPr sz="600" kern="0" spc="160" dirty="0">
                <a:solidFill>
                  <a:srgbClr val="231F20">
                    <a:alpha val="100000"/>
                  </a:srgbClr>
                </a:solidFill>
                <a:latin typeface="Arial" panose="020B0604020202020204"/>
                <a:ea typeface="Arial" panose="020B0604020202020204"/>
                <a:cs typeface="Arial" panose="020B0604020202020204"/>
              </a:rPr>
              <a:t> </a:t>
            </a:r>
            <a:r>
              <a:rPr sz="600" kern="0" spc="30" dirty="0">
                <a:solidFill>
                  <a:srgbClr val="231F20">
                    <a:alpha val="100000"/>
                  </a:srgbClr>
                </a:solidFill>
                <a:latin typeface="Arial" panose="020B0604020202020204"/>
                <a:ea typeface="Arial" panose="020B0604020202020204"/>
                <a:cs typeface="Arial" panose="020B0604020202020204"/>
              </a:rPr>
              <a:t>Input /output open</a:t>
            </a:r>
            <a:r>
              <a:rPr sz="600" kern="0" spc="80" dirty="0">
                <a:solidFill>
                  <a:srgbClr val="231F20">
                    <a:alpha val="100000"/>
                  </a:srgbClr>
                </a:solidFill>
                <a:latin typeface="Arial" panose="020B0604020202020204"/>
                <a:ea typeface="Arial" panose="020B0604020202020204"/>
                <a:cs typeface="Arial" panose="020B0604020202020204"/>
              </a:rPr>
              <a:t> </a:t>
            </a:r>
            <a:r>
              <a:rPr sz="600" kern="0" spc="30" dirty="0">
                <a:solidFill>
                  <a:srgbClr val="231F20">
                    <a:alpha val="100000"/>
                  </a:srgbClr>
                </a:solidFill>
                <a:latin typeface="Arial" panose="020B0604020202020204"/>
                <a:ea typeface="Arial" panose="020B0604020202020204"/>
                <a:cs typeface="Arial" panose="020B0604020202020204"/>
              </a:rPr>
              <a:t>, short</a:t>
            </a:r>
            <a:r>
              <a:rPr sz="600" kern="0" spc="70" dirty="0">
                <a:solidFill>
                  <a:srgbClr val="231F20">
                    <a:alpha val="100000"/>
                  </a:srgbClr>
                </a:solidFill>
                <a:latin typeface="Arial" panose="020B0604020202020204"/>
                <a:ea typeface="Arial" panose="020B0604020202020204"/>
                <a:cs typeface="Arial" panose="020B0604020202020204"/>
              </a:rPr>
              <a:t> </a:t>
            </a:r>
            <a:r>
              <a:rPr sz="600" kern="0" spc="30" dirty="0">
                <a:solidFill>
                  <a:srgbClr val="231F20">
                    <a:alpha val="100000"/>
                  </a:srgbClr>
                </a:solidFill>
                <a:latin typeface="Arial" panose="020B0604020202020204"/>
                <a:ea typeface="Arial" panose="020B0604020202020204"/>
                <a:cs typeface="Arial" panose="020B0604020202020204"/>
              </a:rPr>
              <a:t>protection</a:t>
            </a:r>
            <a:endParaRPr sz="600" dirty="0">
              <a:latin typeface="Arial" panose="020B0604020202020204"/>
              <a:ea typeface="Arial" panose="020B0604020202020204"/>
              <a:cs typeface="Arial" panose="020B0604020202020204"/>
            </a:endParaRPr>
          </a:p>
          <a:p>
            <a:pPr marL="25400" algn="l" rtl="0" eaLnBrk="0">
              <a:lnSpc>
                <a:spcPct val="75000"/>
              </a:lnSpc>
              <a:spcBef>
                <a:spcPts val="95"/>
              </a:spcBef>
            </a:pPr>
            <a:r>
              <a:rPr sz="600" kern="0" spc="30" dirty="0">
                <a:solidFill>
                  <a:srgbClr val="231F20">
                    <a:alpha val="100000"/>
                  </a:srgbClr>
                </a:solidFill>
                <a:latin typeface="Arial" panose="020B0604020202020204"/>
                <a:ea typeface="Arial" panose="020B0604020202020204"/>
                <a:cs typeface="Arial" panose="020B0604020202020204"/>
              </a:rPr>
              <a:t>5. Temp</a:t>
            </a:r>
            <a:r>
              <a:rPr sz="600" kern="0" spc="90" dirty="0">
                <a:solidFill>
                  <a:srgbClr val="231F20">
                    <a:alpha val="100000"/>
                  </a:srgbClr>
                </a:solidFill>
                <a:latin typeface="Arial" panose="020B0604020202020204"/>
                <a:ea typeface="Arial" panose="020B0604020202020204"/>
                <a:cs typeface="Arial" panose="020B0604020202020204"/>
              </a:rPr>
              <a:t> </a:t>
            </a:r>
            <a:r>
              <a:rPr sz="600" kern="0" spc="30" dirty="0">
                <a:solidFill>
                  <a:srgbClr val="231F20">
                    <a:alpha val="100000"/>
                  </a:srgbClr>
                </a:solidFill>
                <a:latin typeface="Arial" panose="020B0604020202020204"/>
                <a:ea typeface="Arial" panose="020B0604020202020204"/>
                <a:cs typeface="Arial" panose="020B0604020202020204"/>
              </a:rPr>
              <a:t>Monitoring</a:t>
            </a:r>
            <a:endParaRPr sz="600" dirty="0">
              <a:latin typeface="Arial" panose="020B0604020202020204"/>
              <a:ea typeface="Arial" panose="020B0604020202020204"/>
              <a:cs typeface="Arial" panose="020B0604020202020204"/>
            </a:endParaRPr>
          </a:p>
          <a:p>
            <a:pPr marL="24765" algn="l" rtl="0" eaLnBrk="0">
              <a:lnSpc>
                <a:spcPts val="805"/>
              </a:lnSpc>
            </a:pPr>
            <a:r>
              <a:rPr sz="600" kern="0" spc="40" dirty="0">
                <a:solidFill>
                  <a:srgbClr val="231F20">
                    <a:alpha val="100000"/>
                  </a:srgbClr>
                </a:solidFill>
                <a:latin typeface="Arial" panose="020B0604020202020204"/>
                <a:ea typeface="Arial" panose="020B0604020202020204"/>
                <a:cs typeface="Arial" panose="020B0604020202020204"/>
              </a:rPr>
              <a:t>6.</a:t>
            </a:r>
            <a:r>
              <a:rPr sz="600" kern="0" spc="80" dirty="0">
                <a:solidFill>
                  <a:srgbClr val="231F20">
                    <a:alpha val="100000"/>
                  </a:srgbClr>
                </a:solidFill>
                <a:latin typeface="Arial" panose="020B0604020202020204"/>
                <a:ea typeface="Arial" panose="020B0604020202020204"/>
                <a:cs typeface="Arial" panose="020B0604020202020204"/>
              </a:rPr>
              <a:t> </a:t>
            </a:r>
            <a:r>
              <a:rPr sz="600" kern="0" spc="40" dirty="0">
                <a:solidFill>
                  <a:srgbClr val="231F20">
                    <a:alpha val="100000"/>
                  </a:srgbClr>
                </a:solidFill>
                <a:latin typeface="Arial" panose="020B0604020202020204"/>
                <a:ea typeface="Arial" panose="020B0604020202020204"/>
                <a:cs typeface="Arial" panose="020B0604020202020204"/>
              </a:rPr>
              <a:t>Monitoring of voltage and </a:t>
            </a:r>
            <a:r>
              <a:rPr sz="600" kern="0" spc="30" dirty="0">
                <a:solidFill>
                  <a:srgbClr val="231F20">
                    <a:alpha val="100000"/>
                  </a:srgbClr>
                </a:solidFill>
                <a:latin typeface="Arial" panose="020B0604020202020204"/>
                <a:ea typeface="Arial" panose="020B0604020202020204"/>
                <a:cs typeface="Arial" panose="020B0604020202020204"/>
              </a:rPr>
              <a:t>current of each</a:t>
            </a:r>
            <a:r>
              <a:rPr sz="600" kern="0" spc="50" dirty="0">
                <a:solidFill>
                  <a:srgbClr val="231F20">
                    <a:alpha val="100000"/>
                  </a:srgbClr>
                </a:solidFill>
                <a:latin typeface="Arial" panose="020B0604020202020204"/>
                <a:ea typeface="Arial" panose="020B0604020202020204"/>
                <a:cs typeface="Arial" panose="020B0604020202020204"/>
              </a:rPr>
              <a:t> </a:t>
            </a:r>
            <a:r>
              <a:rPr sz="600" kern="0" spc="30" dirty="0">
                <a:solidFill>
                  <a:srgbClr val="231F20">
                    <a:alpha val="100000"/>
                  </a:srgbClr>
                </a:solidFill>
                <a:latin typeface="Arial" panose="020B0604020202020204"/>
                <a:ea typeface="Arial" panose="020B0604020202020204"/>
                <a:cs typeface="Arial" panose="020B0604020202020204"/>
              </a:rPr>
              <a:t>channel</a:t>
            </a:r>
            <a:endParaRPr sz="600" dirty="0">
              <a:latin typeface="Arial" panose="020B0604020202020204"/>
              <a:ea typeface="Arial" panose="020B0604020202020204"/>
              <a:cs typeface="Arial" panose="020B0604020202020204"/>
            </a:endParaRPr>
          </a:p>
          <a:p>
            <a:pPr marL="26035" algn="l" rtl="0" eaLnBrk="0">
              <a:lnSpc>
                <a:spcPct val="85000"/>
              </a:lnSpc>
              <a:spcBef>
                <a:spcPts val="95"/>
              </a:spcBef>
            </a:pPr>
            <a:r>
              <a:rPr sz="600" kern="0" spc="40" dirty="0">
                <a:solidFill>
                  <a:srgbClr val="231F20">
                    <a:alpha val="100000"/>
                  </a:srgbClr>
                </a:solidFill>
                <a:latin typeface="Arial" panose="020B0604020202020204"/>
                <a:ea typeface="Arial" panose="020B0604020202020204"/>
                <a:cs typeface="Arial" panose="020B0604020202020204"/>
              </a:rPr>
              <a:t>7. 4 channels</a:t>
            </a:r>
            <a:r>
              <a:rPr sz="600" kern="0" spc="70" dirty="0">
                <a:solidFill>
                  <a:srgbClr val="231F20">
                    <a:alpha val="100000"/>
                  </a:srgbClr>
                </a:solidFill>
                <a:latin typeface="Arial" panose="020B0604020202020204"/>
                <a:ea typeface="Arial" panose="020B0604020202020204"/>
                <a:cs typeface="Arial" panose="020B0604020202020204"/>
              </a:rPr>
              <a:t> </a:t>
            </a:r>
            <a:r>
              <a:rPr sz="600" kern="0" spc="40" dirty="0">
                <a:solidFill>
                  <a:srgbClr val="231F20">
                    <a:alpha val="100000"/>
                  </a:srgbClr>
                </a:solidFill>
                <a:latin typeface="Arial" panose="020B0604020202020204"/>
                <a:ea typeface="Arial" panose="020B0604020202020204"/>
                <a:cs typeface="Arial" panose="020B0604020202020204"/>
              </a:rPr>
              <a:t>power supply and</a:t>
            </a:r>
            <a:r>
              <a:rPr sz="600" kern="0" spc="80" dirty="0">
                <a:solidFill>
                  <a:srgbClr val="231F20">
                    <a:alpha val="100000"/>
                  </a:srgbClr>
                </a:solidFill>
                <a:latin typeface="Arial" panose="020B0604020202020204"/>
                <a:ea typeface="Arial" panose="020B0604020202020204"/>
                <a:cs typeface="Arial" panose="020B0604020202020204"/>
              </a:rPr>
              <a:t> </a:t>
            </a:r>
            <a:r>
              <a:rPr sz="600" kern="0" spc="40" dirty="0">
                <a:solidFill>
                  <a:srgbClr val="231F20">
                    <a:alpha val="100000"/>
                  </a:srgbClr>
                </a:solidFill>
                <a:latin typeface="Arial" panose="020B0604020202020204"/>
                <a:ea typeface="Arial" panose="020B0604020202020204"/>
                <a:cs typeface="Arial" panose="020B0604020202020204"/>
              </a:rPr>
              <a:t>R</a:t>
            </a:r>
            <a:r>
              <a:rPr sz="600" kern="0" spc="30" dirty="0">
                <a:solidFill>
                  <a:srgbClr val="231F20">
                    <a:alpha val="100000"/>
                  </a:srgbClr>
                </a:solidFill>
                <a:latin typeface="Arial" panose="020B0604020202020204"/>
                <a:ea typeface="Arial" panose="020B0604020202020204"/>
                <a:cs typeface="Arial" panose="020B0604020202020204"/>
              </a:rPr>
              <a:t>F circuits</a:t>
            </a:r>
            <a:r>
              <a:rPr sz="600" kern="0" spc="50" dirty="0">
                <a:solidFill>
                  <a:srgbClr val="231F20">
                    <a:alpha val="100000"/>
                  </a:srgbClr>
                </a:solidFill>
                <a:latin typeface="Arial" panose="020B0604020202020204"/>
                <a:ea typeface="Arial" panose="020B0604020202020204"/>
                <a:cs typeface="Arial" panose="020B0604020202020204"/>
              </a:rPr>
              <a:t> </a:t>
            </a:r>
            <a:r>
              <a:rPr sz="600" kern="0" spc="30" dirty="0">
                <a:solidFill>
                  <a:srgbClr val="231F20">
                    <a:alpha val="100000"/>
                  </a:srgbClr>
                </a:solidFill>
                <a:latin typeface="Arial" panose="020B0604020202020204"/>
                <a:ea typeface="Arial" panose="020B0604020202020204"/>
                <a:cs typeface="Arial" panose="020B0604020202020204"/>
              </a:rPr>
              <a:t>are</a:t>
            </a:r>
            <a:r>
              <a:rPr sz="600" kern="0" spc="70" dirty="0">
                <a:solidFill>
                  <a:srgbClr val="231F20">
                    <a:alpha val="100000"/>
                  </a:srgbClr>
                </a:solidFill>
                <a:latin typeface="Arial" panose="020B0604020202020204"/>
                <a:ea typeface="Arial" panose="020B0604020202020204"/>
                <a:cs typeface="Arial" panose="020B0604020202020204"/>
              </a:rPr>
              <a:t> </a:t>
            </a:r>
            <a:r>
              <a:rPr sz="600" kern="0" spc="30" dirty="0">
                <a:solidFill>
                  <a:srgbClr val="231F20">
                    <a:alpha val="100000"/>
                  </a:srgbClr>
                </a:solidFill>
                <a:latin typeface="Arial" panose="020B0604020202020204"/>
                <a:ea typeface="Arial" panose="020B0604020202020204"/>
                <a:cs typeface="Arial" panose="020B0604020202020204"/>
              </a:rPr>
              <a:t>independent</a:t>
            </a:r>
            <a:endParaRPr sz="600" dirty="0">
              <a:latin typeface="Arial" panose="020B0604020202020204"/>
              <a:ea typeface="Arial" panose="020B0604020202020204"/>
              <a:cs typeface="Arial" panose="020B0604020202020204"/>
            </a:endParaRPr>
          </a:p>
          <a:p>
            <a:pPr marL="19685" algn="l" rtl="0" eaLnBrk="0">
              <a:lnSpc>
                <a:spcPts val="770"/>
              </a:lnSpc>
              <a:spcBef>
                <a:spcPts val="520"/>
              </a:spcBef>
            </a:pPr>
            <a:r>
              <a:rPr sz="600" kern="0" spc="40" dirty="0">
                <a:solidFill>
                  <a:srgbClr val="231F20">
                    <a:alpha val="100000"/>
                  </a:srgbClr>
                </a:solidFill>
                <a:latin typeface="Arial" panose="020B0604020202020204"/>
                <a:ea typeface="Arial" panose="020B0604020202020204"/>
                <a:cs typeface="Arial" panose="020B0604020202020204"/>
              </a:rPr>
              <a:t>1.4</a:t>
            </a:r>
            <a:r>
              <a:rPr sz="600" kern="0" spc="70" dirty="0">
                <a:solidFill>
                  <a:srgbClr val="231F20">
                    <a:alpha val="100000"/>
                  </a:srgbClr>
                </a:solidFill>
                <a:latin typeface="Arial" panose="020B0604020202020204"/>
                <a:ea typeface="Arial" panose="020B0604020202020204"/>
                <a:cs typeface="Arial" panose="020B0604020202020204"/>
              </a:rPr>
              <a:t> </a:t>
            </a:r>
            <a:r>
              <a:rPr sz="600" kern="0" spc="40" dirty="0">
                <a:solidFill>
                  <a:srgbClr val="231F20">
                    <a:alpha val="100000"/>
                  </a:srgbClr>
                </a:solidFill>
                <a:latin typeface="Arial" panose="020B0604020202020204"/>
                <a:ea typeface="Arial" panose="020B0604020202020204"/>
                <a:cs typeface="Arial" panose="020B0604020202020204"/>
              </a:rPr>
              <a:t>bit Add</a:t>
            </a:r>
            <a:r>
              <a:rPr sz="600" kern="0" spc="30" dirty="0">
                <a:solidFill>
                  <a:srgbClr val="231F20">
                    <a:alpha val="100000"/>
                  </a:srgbClr>
                </a:solidFill>
                <a:latin typeface="Arial" panose="020B0604020202020204"/>
                <a:ea typeface="Arial" panose="020B0604020202020204"/>
                <a:cs typeface="Arial" panose="020B0604020202020204"/>
              </a:rPr>
              <a:t>ress code for TRM</a:t>
            </a:r>
            <a:endParaRPr sz="600" dirty="0">
              <a:latin typeface="Arial" panose="020B0604020202020204"/>
              <a:ea typeface="Arial" panose="020B0604020202020204"/>
              <a:cs typeface="Arial" panose="020B0604020202020204"/>
            </a:endParaRPr>
          </a:p>
          <a:p>
            <a:pPr marL="12700" algn="l" rtl="0" eaLnBrk="0">
              <a:lnSpc>
                <a:spcPct val="100000"/>
              </a:lnSpc>
            </a:pPr>
            <a:r>
              <a:rPr sz="600" kern="0" spc="40" dirty="0">
                <a:solidFill>
                  <a:srgbClr val="231F20">
                    <a:alpha val="100000"/>
                  </a:srgbClr>
                </a:solidFill>
                <a:latin typeface="Arial" panose="020B0604020202020204"/>
                <a:ea typeface="Arial" panose="020B0604020202020204"/>
                <a:cs typeface="Arial" panose="020B0604020202020204"/>
              </a:rPr>
              <a:t>2.RS422 Serial</a:t>
            </a:r>
            <a:r>
              <a:rPr sz="600" kern="0" spc="80" dirty="0">
                <a:solidFill>
                  <a:srgbClr val="231F20">
                    <a:alpha val="100000"/>
                  </a:srgbClr>
                </a:solidFill>
                <a:latin typeface="Arial" panose="020B0604020202020204"/>
                <a:ea typeface="Arial" panose="020B0604020202020204"/>
                <a:cs typeface="Arial" panose="020B0604020202020204"/>
              </a:rPr>
              <a:t> </a:t>
            </a:r>
            <a:r>
              <a:rPr sz="600" kern="0" spc="30" dirty="0">
                <a:solidFill>
                  <a:srgbClr val="231F20">
                    <a:alpha val="100000"/>
                  </a:srgbClr>
                </a:solidFill>
                <a:latin typeface="Arial" panose="020B0604020202020204"/>
                <a:ea typeface="Arial" panose="020B0604020202020204"/>
                <a:cs typeface="Arial" panose="020B0604020202020204"/>
              </a:rPr>
              <a:t>Link</a:t>
            </a:r>
            <a:r>
              <a:rPr sz="600" kern="0" spc="60" dirty="0">
                <a:solidFill>
                  <a:srgbClr val="231F20">
                    <a:alpha val="100000"/>
                  </a:srgbClr>
                </a:solidFill>
                <a:latin typeface="Arial" panose="020B0604020202020204"/>
                <a:ea typeface="Arial" panose="020B0604020202020204"/>
                <a:cs typeface="Arial" panose="020B0604020202020204"/>
              </a:rPr>
              <a:t> </a:t>
            </a:r>
            <a:r>
              <a:rPr sz="600" kern="0" spc="30" dirty="0">
                <a:solidFill>
                  <a:srgbClr val="231F20">
                    <a:alpha val="100000"/>
                  </a:srgbClr>
                </a:solidFill>
                <a:latin typeface="Arial" panose="020B0604020202020204"/>
                <a:ea typeface="Arial" panose="020B0604020202020204"/>
                <a:cs typeface="Arial" panose="020B0604020202020204"/>
              </a:rPr>
              <a:t>(5</a:t>
            </a:r>
            <a:r>
              <a:rPr sz="600" kern="0" spc="80" dirty="0">
                <a:solidFill>
                  <a:srgbClr val="231F20">
                    <a:alpha val="100000"/>
                  </a:srgbClr>
                </a:solidFill>
                <a:latin typeface="Arial" panose="020B0604020202020204"/>
                <a:ea typeface="Arial" panose="020B0604020202020204"/>
                <a:cs typeface="Arial" panose="020B0604020202020204"/>
              </a:rPr>
              <a:t> </a:t>
            </a:r>
            <a:r>
              <a:rPr sz="600" kern="0" spc="30" dirty="0">
                <a:solidFill>
                  <a:srgbClr val="231F20">
                    <a:alpha val="100000"/>
                  </a:srgbClr>
                </a:solidFill>
                <a:latin typeface="Arial" panose="020B0604020202020204"/>
                <a:ea typeface="Arial" panose="020B0604020202020204"/>
                <a:cs typeface="Arial" panose="020B0604020202020204"/>
              </a:rPr>
              <a:t>MBPS)</a:t>
            </a:r>
            <a:endParaRPr sz="600" dirty="0">
              <a:latin typeface="Arial" panose="020B0604020202020204"/>
              <a:ea typeface="Arial" panose="020B0604020202020204"/>
              <a:cs typeface="Arial" panose="020B0604020202020204"/>
            </a:endParaRPr>
          </a:p>
          <a:p>
            <a:pPr marL="13335" algn="l" rtl="0" eaLnBrk="0">
              <a:lnSpc>
                <a:spcPts val="770"/>
              </a:lnSpc>
            </a:pPr>
            <a:r>
              <a:rPr sz="600" kern="0" spc="40" dirty="0">
                <a:solidFill>
                  <a:srgbClr val="231F20">
                    <a:alpha val="100000"/>
                  </a:srgbClr>
                </a:solidFill>
                <a:latin typeface="Arial" panose="020B0604020202020204"/>
                <a:ea typeface="Arial" panose="020B0604020202020204"/>
                <a:cs typeface="Arial" panose="020B0604020202020204"/>
              </a:rPr>
              <a:t>3.Packet</a:t>
            </a:r>
            <a:r>
              <a:rPr sz="600" kern="0" spc="80" dirty="0">
                <a:solidFill>
                  <a:srgbClr val="231F20">
                    <a:alpha val="100000"/>
                  </a:srgbClr>
                </a:solidFill>
                <a:latin typeface="Arial" panose="020B0604020202020204"/>
                <a:ea typeface="Arial" panose="020B0604020202020204"/>
                <a:cs typeface="Arial" panose="020B0604020202020204"/>
              </a:rPr>
              <a:t> </a:t>
            </a:r>
            <a:r>
              <a:rPr sz="600" kern="0" spc="40" dirty="0">
                <a:solidFill>
                  <a:srgbClr val="231F20">
                    <a:alpha val="100000"/>
                  </a:srgbClr>
                </a:solidFill>
                <a:latin typeface="Arial" panose="020B0604020202020204"/>
                <a:ea typeface="Arial" panose="020B0604020202020204"/>
                <a:cs typeface="Arial" panose="020B0604020202020204"/>
              </a:rPr>
              <a:t>Format t</a:t>
            </a:r>
            <a:r>
              <a:rPr sz="600" kern="0" spc="30" dirty="0">
                <a:solidFill>
                  <a:srgbClr val="231F20">
                    <a:alpha val="100000"/>
                  </a:srgbClr>
                </a:solidFill>
                <a:latin typeface="Arial" panose="020B0604020202020204"/>
                <a:ea typeface="Arial" panose="020B0604020202020204"/>
                <a:cs typeface="Arial" panose="020B0604020202020204"/>
              </a:rPr>
              <a:t>o</a:t>
            </a:r>
            <a:r>
              <a:rPr sz="600" kern="0" spc="70" dirty="0">
                <a:solidFill>
                  <a:srgbClr val="231F20">
                    <a:alpha val="100000"/>
                  </a:srgbClr>
                </a:solidFill>
                <a:latin typeface="Arial" panose="020B0604020202020204"/>
                <a:ea typeface="Arial" panose="020B0604020202020204"/>
                <a:cs typeface="Arial" panose="020B0604020202020204"/>
              </a:rPr>
              <a:t> </a:t>
            </a:r>
            <a:r>
              <a:rPr sz="600" kern="0" spc="30" dirty="0">
                <a:solidFill>
                  <a:srgbClr val="231F20">
                    <a:alpha val="100000"/>
                  </a:srgbClr>
                </a:solidFill>
                <a:latin typeface="Arial" panose="020B0604020202020204"/>
                <a:ea typeface="Arial" panose="020B0604020202020204"/>
                <a:cs typeface="Arial" panose="020B0604020202020204"/>
              </a:rPr>
              <a:t>be decided</a:t>
            </a:r>
            <a:endParaRPr sz="600" dirty="0">
              <a:latin typeface="Arial" panose="020B0604020202020204"/>
              <a:ea typeface="Arial" panose="020B0604020202020204"/>
              <a:cs typeface="Arial" panose="020B0604020202020204"/>
            </a:endParaRPr>
          </a:p>
          <a:p>
            <a:pPr algn="l" rtl="0" eaLnBrk="0">
              <a:lnSpc>
                <a:spcPct val="103000"/>
              </a:lnSpc>
            </a:pPr>
            <a:endParaRPr sz="500" dirty="0">
              <a:latin typeface="Arial" panose="020B0604020202020204"/>
              <a:ea typeface="Arial" panose="020B0604020202020204"/>
              <a:cs typeface="Arial" panose="020B0604020202020204"/>
            </a:endParaRPr>
          </a:p>
          <a:p>
            <a:pPr marL="172720" algn="l" rtl="0" eaLnBrk="0">
              <a:lnSpc>
                <a:spcPct val="76000"/>
              </a:lnSpc>
              <a:spcBef>
                <a:spcPts val="0"/>
              </a:spcBef>
            </a:pPr>
            <a:r>
              <a:rPr sz="600" kern="0" spc="30" dirty="0">
                <a:solidFill>
                  <a:srgbClr val="231F20">
                    <a:alpha val="100000"/>
                  </a:srgbClr>
                </a:solidFill>
                <a:latin typeface="Arial" panose="020B0604020202020204"/>
                <a:ea typeface="Arial" panose="020B0604020202020204"/>
                <a:cs typeface="Arial" panose="020B0604020202020204"/>
              </a:rPr>
              <a:t>Differential</a:t>
            </a:r>
            <a:r>
              <a:rPr sz="600" kern="0" spc="80" dirty="0">
                <a:solidFill>
                  <a:srgbClr val="231F20">
                    <a:alpha val="100000"/>
                  </a:srgbClr>
                </a:solidFill>
                <a:latin typeface="Arial" panose="020B0604020202020204"/>
                <a:ea typeface="Arial" panose="020B0604020202020204"/>
                <a:cs typeface="Arial" panose="020B0604020202020204"/>
              </a:rPr>
              <a:t> </a:t>
            </a:r>
            <a:r>
              <a:rPr sz="600" kern="0" spc="30" dirty="0">
                <a:solidFill>
                  <a:srgbClr val="231F20">
                    <a:alpha val="100000"/>
                  </a:srgbClr>
                </a:solidFill>
                <a:latin typeface="Arial" panose="020B0604020202020204"/>
                <a:ea typeface="Arial" panose="020B0604020202020204"/>
                <a:cs typeface="Arial" panose="020B0604020202020204"/>
              </a:rPr>
              <a:t>RS422</a:t>
            </a:r>
            <a:endParaRPr sz="600" dirty="0">
              <a:latin typeface="Arial" panose="020B0604020202020204"/>
              <a:ea typeface="Arial" panose="020B0604020202020204"/>
              <a:cs typeface="Arial" panose="020B0604020202020204"/>
            </a:endParaRPr>
          </a:p>
        </p:txBody>
      </p:sp>
      <p:sp>
        <p:nvSpPr>
          <p:cNvPr id="204" name="textbox 204"/>
          <p:cNvSpPr/>
          <p:nvPr/>
        </p:nvSpPr>
        <p:spPr>
          <a:xfrm>
            <a:off x="532003" y="639483"/>
            <a:ext cx="2787014" cy="233679"/>
          </a:xfrm>
          <a:prstGeom prst="rect">
            <a:avLst/>
          </a:prstGeom>
          <a:noFill/>
          <a:ln w="0" cap="flat">
            <a:noFill/>
            <a:prstDash val="solid"/>
            <a:miter lim="0"/>
          </a:ln>
        </p:spPr>
        <p:txBody>
          <a:bodyPr vert="horz" wrap="square" lIns="0" tIns="0" rIns="0" bIns="0"/>
          <a:p>
            <a:pPr algn="l" rtl="0" eaLnBrk="0">
              <a:lnSpc>
                <a:spcPct val="83000"/>
              </a:lnSpc>
            </a:pPr>
            <a:endParaRPr sz="100" dirty="0">
              <a:latin typeface="Arial" panose="020B0604020202020204"/>
              <a:ea typeface="Arial" panose="020B0604020202020204"/>
              <a:cs typeface="Arial" panose="020B0604020202020204"/>
            </a:endParaRPr>
          </a:p>
          <a:p>
            <a:pPr marL="12700" algn="l" rtl="0" eaLnBrk="0">
              <a:lnSpc>
                <a:spcPts val="1640"/>
              </a:lnSpc>
            </a:pPr>
            <a:r>
              <a:rPr sz="1200" kern="0" spc="-10" dirty="0">
                <a:solidFill>
                  <a:srgbClr val="202A4D">
                    <a:alpha val="100000"/>
                  </a:srgbClr>
                </a:solidFill>
                <a:latin typeface="Arial" panose="020B0604020202020204"/>
                <a:ea typeface="Arial" panose="020B0604020202020204"/>
                <a:cs typeface="Arial" panose="020B0604020202020204"/>
              </a:rPr>
              <a:t>1.3</a:t>
            </a:r>
            <a:r>
              <a:rPr sz="1200" kern="0" spc="80" dirty="0">
                <a:solidFill>
                  <a:srgbClr val="202A4D">
                    <a:alpha val="100000"/>
                  </a:srgbClr>
                </a:solidFill>
                <a:latin typeface="Arial" panose="020B0604020202020204"/>
                <a:ea typeface="Arial" panose="020B0604020202020204"/>
                <a:cs typeface="Arial" panose="020B0604020202020204"/>
              </a:rPr>
              <a:t> </a:t>
            </a:r>
            <a:r>
              <a:rPr sz="1200" kern="0" spc="-10" dirty="0">
                <a:solidFill>
                  <a:srgbClr val="202A4D">
                    <a:alpha val="100000"/>
                  </a:srgbClr>
                </a:solidFill>
                <a:latin typeface="Arial" panose="020B0604020202020204"/>
                <a:ea typeface="Arial" panose="020B0604020202020204"/>
                <a:cs typeface="Arial" panose="020B0604020202020204"/>
              </a:rPr>
              <a:t>ENVIRON</a:t>
            </a:r>
            <a:r>
              <a:rPr sz="1200" kern="0" spc="-20" dirty="0">
                <a:solidFill>
                  <a:srgbClr val="202A4D">
                    <a:alpha val="100000"/>
                  </a:srgbClr>
                </a:solidFill>
                <a:latin typeface="Arial" panose="020B0604020202020204"/>
                <a:ea typeface="Arial" panose="020B0604020202020204"/>
                <a:cs typeface="Arial" panose="020B0604020202020204"/>
              </a:rPr>
              <a:t>MENTAL /</a:t>
            </a:r>
            <a:r>
              <a:rPr sz="1200" kern="0" spc="90" dirty="0">
                <a:solidFill>
                  <a:srgbClr val="202A4D">
                    <a:alpha val="100000"/>
                  </a:srgbClr>
                </a:solidFill>
                <a:latin typeface="Arial" panose="020B0604020202020204"/>
                <a:ea typeface="Arial" panose="020B0604020202020204"/>
                <a:cs typeface="Arial" panose="020B0604020202020204"/>
              </a:rPr>
              <a:t> </a:t>
            </a:r>
            <a:r>
              <a:rPr sz="1200" kern="0" spc="-20" dirty="0">
                <a:solidFill>
                  <a:srgbClr val="202A4D">
                    <a:alpha val="100000"/>
                  </a:srgbClr>
                </a:solidFill>
                <a:latin typeface="Arial" panose="020B0604020202020204"/>
                <a:ea typeface="Arial" panose="020B0604020202020204"/>
                <a:cs typeface="Arial" panose="020B0604020202020204"/>
              </a:rPr>
              <a:t>PROTECTIONS</a:t>
            </a:r>
            <a:endParaRPr sz="1200" dirty="0">
              <a:latin typeface="Arial" panose="020B0604020202020204"/>
              <a:ea typeface="Arial" panose="020B0604020202020204"/>
              <a:cs typeface="Arial" panose="020B0604020202020204"/>
            </a:endParaRPr>
          </a:p>
        </p:txBody>
      </p:sp>
      <p:sp>
        <p:nvSpPr>
          <p:cNvPr id="206" name="textbox 206"/>
          <p:cNvSpPr/>
          <p:nvPr/>
        </p:nvSpPr>
        <p:spPr>
          <a:xfrm>
            <a:off x="6365519" y="945091"/>
            <a:ext cx="283209" cy="2177414"/>
          </a:xfrm>
          <a:prstGeom prst="rect">
            <a:avLst/>
          </a:prstGeom>
          <a:noFill/>
          <a:ln w="0" cap="flat">
            <a:noFill/>
            <a:prstDash val="solid"/>
            <a:miter lim="0"/>
          </a:ln>
        </p:spPr>
        <p:txBody>
          <a:bodyPr vert="horz" wrap="square" lIns="0" tIns="0" rIns="0" bIns="0"/>
          <a:p>
            <a:pPr algn="l" rtl="0" eaLnBrk="0">
              <a:lnSpc>
                <a:spcPct val="80000"/>
              </a:lnSpc>
            </a:pPr>
            <a:endParaRPr sz="100" dirty="0">
              <a:latin typeface="Arial" panose="020B0604020202020204"/>
              <a:ea typeface="Arial" panose="020B0604020202020204"/>
              <a:cs typeface="Arial" panose="020B0604020202020204"/>
            </a:endParaRPr>
          </a:p>
          <a:p>
            <a:pPr marL="12700" algn="l" rtl="0" eaLnBrk="0">
              <a:lnSpc>
                <a:spcPct val="76000"/>
              </a:lnSpc>
            </a:pPr>
            <a:r>
              <a:rPr sz="700" kern="0" spc="90" dirty="0">
                <a:solidFill>
                  <a:srgbClr val="FFFFFF">
                    <a:alpha val="100000"/>
                  </a:srgbClr>
                </a:solidFill>
                <a:latin typeface="Arial" panose="020B0604020202020204"/>
                <a:ea typeface="Arial" panose="020B0604020202020204"/>
                <a:cs typeface="Arial" panose="020B0604020202020204"/>
              </a:rPr>
              <a:t>UNIT</a:t>
            </a:r>
            <a:endParaRPr sz="700" dirty="0">
              <a:latin typeface="Arial" panose="020B0604020202020204"/>
              <a:ea typeface="Arial" panose="020B0604020202020204"/>
              <a:cs typeface="Arial" panose="020B0604020202020204"/>
            </a:endParaRPr>
          </a:p>
          <a:p>
            <a:pPr marL="59055" algn="l" rtl="0" eaLnBrk="0">
              <a:lnSpc>
                <a:spcPct val="77000"/>
              </a:lnSpc>
              <a:spcBef>
                <a:spcPts val="445"/>
              </a:spcBef>
            </a:pPr>
            <a:r>
              <a:rPr sz="700" kern="0" spc="70" dirty="0">
                <a:solidFill>
                  <a:srgbClr val="231F20">
                    <a:alpha val="100000"/>
                  </a:srgbClr>
                </a:solidFill>
                <a:latin typeface="Arial" panose="020B0604020202020204"/>
                <a:ea typeface="Arial" panose="020B0604020202020204"/>
                <a:cs typeface="Arial" panose="020B0604020202020204"/>
              </a:rPr>
              <a:t>°C</a:t>
            </a:r>
            <a:endParaRPr sz="700" dirty="0">
              <a:latin typeface="Arial" panose="020B0604020202020204"/>
              <a:ea typeface="Arial" panose="020B0604020202020204"/>
              <a:cs typeface="Arial" panose="020B0604020202020204"/>
            </a:endParaRPr>
          </a:p>
          <a:p>
            <a:pPr marL="66040" algn="l" rtl="0" eaLnBrk="0">
              <a:lnSpc>
                <a:spcPts val="1070"/>
              </a:lnSpc>
              <a:spcBef>
                <a:spcPts val="385"/>
              </a:spcBef>
            </a:pPr>
            <a:r>
              <a:rPr sz="700" kern="0" spc="110" dirty="0">
                <a:solidFill>
                  <a:srgbClr val="231F20">
                    <a:alpha val="100000"/>
                  </a:srgbClr>
                </a:solidFill>
                <a:latin typeface="Arial" panose="020B0604020202020204"/>
                <a:ea typeface="Arial" panose="020B0604020202020204"/>
                <a:cs typeface="Arial" panose="020B0604020202020204"/>
              </a:rPr>
              <a:t>%</a:t>
            </a:r>
            <a:endParaRPr sz="700" dirty="0">
              <a:latin typeface="Arial" panose="020B0604020202020204"/>
              <a:ea typeface="Arial" panose="020B0604020202020204"/>
              <a:cs typeface="Arial" panose="020B0604020202020204"/>
            </a:endParaRPr>
          </a:p>
          <a:p>
            <a:pPr marL="59055" algn="l" rtl="0" eaLnBrk="0">
              <a:lnSpc>
                <a:spcPct val="77000"/>
              </a:lnSpc>
              <a:spcBef>
                <a:spcPts val="575"/>
              </a:spcBef>
            </a:pPr>
            <a:r>
              <a:rPr sz="700" kern="0" spc="70" dirty="0">
                <a:solidFill>
                  <a:srgbClr val="231F20">
                    <a:alpha val="100000"/>
                  </a:srgbClr>
                </a:solidFill>
                <a:latin typeface="Arial" panose="020B0604020202020204"/>
                <a:ea typeface="Arial" panose="020B0604020202020204"/>
                <a:cs typeface="Arial" panose="020B0604020202020204"/>
              </a:rPr>
              <a:t>°C</a:t>
            </a:r>
            <a:endParaRPr sz="700" dirty="0">
              <a:latin typeface="Arial" panose="020B0604020202020204"/>
              <a:ea typeface="Arial" panose="020B0604020202020204"/>
              <a:cs typeface="Arial" panose="020B0604020202020204"/>
            </a:endParaRPr>
          </a:p>
          <a:p>
            <a:pPr algn="l" rtl="0" eaLnBrk="0">
              <a:lnSpc>
                <a:spcPct val="122000"/>
              </a:lnSpc>
            </a:pPr>
            <a:endParaRPr sz="1000" dirty="0">
              <a:latin typeface="Arial" panose="020B0604020202020204"/>
              <a:ea typeface="Arial" panose="020B0604020202020204"/>
              <a:cs typeface="Arial" panose="020B0604020202020204"/>
            </a:endParaRPr>
          </a:p>
          <a:p>
            <a:pPr algn="l" rtl="0" eaLnBrk="0">
              <a:lnSpc>
                <a:spcPct val="122000"/>
              </a:lnSpc>
            </a:pPr>
            <a:endParaRPr sz="1000" dirty="0">
              <a:latin typeface="Arial" panose="020B0604020202020204"/>
              <a:ea typeface="Arial" panose="020B0604020202020204"/>
              <a:cs typeface="Arial" panose="020B0604020202020204"/>
            </a:endParaRPr>
          </a:p>
          <a:p>
            <a:pPr algn="l" rtl="0" eaLnBrk="0">
              <a:lnSpc>
                <a:spcPct val="122000"/>
              </a:lnSpc>
            </a:pPr>
            <a:endParaRPr sz="1000" dirty="0">
              <a:latin typeface="Arial" panose="020B0604020202020204"/>
              <a:ea typeface="Arial" panose="020B0604020202020204"/>
              <a:cs typeface="Arial" panose="020B0604020202020204"/>
            </a:endParaRPr>
          </a:p>
          <a:p>
            <a:pPr algn="l" rtl="0" eaLnBrk="0">
              <a:lnSpc>
                <a:spcPct val="123000"/>
              </a:lnSpc>
            </a:pPr>
            <a:endParaRPr sz="1000" dirty="0">
              <a:latin typeface="Arial" panose="020B0604020202020204"/>
              <a:ea typeface="Arial" panose="020B0604020202020204"/>
              <a:cs typeface="Arial" panose="020B0604020202020204"/>
            </a:endParaRPr>
          </a:p>
          <a:p>
            <a:pPr marL="172720" algn="l" rtl="0" eaLnBrk="0">
              <a:lnSpc>
                <a:spcPts val="290"/>
              </a:lnSpc>
              <a:spcBef>
                <a:spcPts val="215"/>
              </a:spcBef>
            </a:pPr>
            <a:r>
              <a:rPr sz="700" kern="0" spc="40" dirty="0">
                <a:solidFill>
                  <a:srgbClr val="231F20">
                    <a:alpha val="100000"/>
                  </a:srgbClr>
                </a:solidFill>
                <a:latin typeface="Arial" panose="020B0604020202020204"/>
                <a:ea typeface="Arial" panose="020B0604020202020204"/>
                <a:cs typeface="Arial" panose="020B0604020202020204"/>
              </a:rPr>
              <a:t>--</a:t>
            </a:r>
            <a:endParaRPr sz="700" dirty="0">
              <a:latin typeface="Arial" panose="020B0604020202020204"/>
              <a:ea typeface="Arial" panose="020B0604020202020204"/>
              <a:cs typeface="Arial" panose="020B0604020202020204"/>
            </a:endParaRPr>
          </a:p>
          <a:p>
            <a:pPr algn="l" rtl="0" eaLnBrk="0">
              <a:lnSpc>
                <a:spcPct val="149000"/>
              </a:lnSpc>
            </a:pPr>
            <a:endParaRPr sz="1000" dirty="0">
              <a:latin typeface="Arial" panose="020B0604020202020204"/>
              <a:ea typeface="Arial" panose="020B0604020202020204"/>
              <a:cs typeface="Arial" panose="020B0604020202020204"/>
            </a:endParaRPr>
          </a:p>
          <a:p>
            <a:pPr algn="l" rtl="0" eaLnBrk="0">
              <a:lnSpc>
                <a:spcPct val="149000"/>
              </a:lnSpc>
            </a:pPr>
            <a:endParaRPr sz="1000" dirty="0">
              <a:latin typeface="Arial" panose="020B0604020202020204"/>
              <a:ea typeface="Arial" panose="020B0604020202020204"/>
              <a:cs typeface="Arial" panose="020B0604020202020204"/>
            </a:endParaRPr>
          </a:p>
          <a:p>
            <a:pPr marL="172720" algn="l" rtl="0" eaLnBrk="0">
              <a:lnSpc>
                <a:spcPts val="290"/>
              </a:lnSpc>
              <a:spcBef>
                <a:spcPts val="215"/>
              </a:spcBef>
            </a:pPr>
            <a:r>
              <a:rPr sz="700" kern="0" spc="40" dirty="0">
                <a:solidFill>
                  <a:srgbClr val="231F20">
                    <a:alpha val="100000"/>
                  </a:srgbClr>
                </a:solidFill>
                <a:latin typeface="Arial" panose="020B0604020202020204"/>
                <a:ea typeface="Arial" panose="020B0604020202020204"/>
                <a:cs typeface="Arial" panose="020B0604020202020204"/>
              </a:rPr>
              <a:t>--</a:t>
            </a:r>
            <a:endParaRPr sz="700" dirty="0">
              <a:latin typeface="Arial" panose="020B0604020202020204"/>
              <a:ea typeface="Arial" panose="020B0604020202020204"/>
              <a:cs typeface="Arial" panose="020B0604020202020204"/>
            </a:endParaRPr>
          </a:p>
          <a:p>
            <a:pPr algn="l" rtl="0" eaLnBrk="0">
              <a:lnSpc>
                <a:spcPct val="131000"/>
              </a:lnSpc>
            </a:pPr>
            <a:endParaRPr sz="1000" dirty="0">
              <a:latin typeface="Arial" panose="020B0604020202020204"/>
              <a:ea typeface="Arial" panose="020B0604020202020204"/>
              <a:cs typeface="Arial" panose="020B0604020202020204"/>
            </a:endParaRPr>
          </a:p>
          <a:p>
            <a:pPr algn="l" rtl="0" eaLnBrk="0">
              <a:lnSpc>
                <a:spcPct val="179000"/>
              </a:lnSpc>
            </a:pPr>
            <a:endParaRPr sz="100" dirty="0">
              <a:latin typeface="Arial" panose="020B0604020202020204"/>
              <a:ea typeface="Arial" panose="020B0604020202020204"/>
              <a:cs typeface="Arial" panose="020B0604020202020204"/>
            </a:endParaRPr>
          </a:p>
          <a:p>
            <a:pPr marL="172720" algn="l" rtl="0" eaLnBrk="0">
              <a:lnSpc>
                <a:spcPts val="290"/>
              </a:lnSpc>
            </a:pPr>
            <a:r>
              <a:rPr sz="700" kern="0" spc="40" dirty="0">
                <a:solidFill>
                  <a:srgbClr val="231F20">
                    <a:alpha val="100000"/>
                  </a:srgbClr>
                </a:solidFill>
                <a:latin typeface="Arial" panose="020B0604020202020204"/>
                <a:ea typeface="Arial" panose="020B0604020202020204"/>
                <a:cs typeface="Arial" panose="020B0604020202020204"/>
              </a:rPr>
              <a:t>--</a:t>
            </a:r>
            <a:endParaRPr sz="700" dirty="0">
              <a:latin typeface="Arial" panose="020B0604020202020204"/>
              <a:ea typeface="Arial" panose="020B0604020202020204"/>
              <a:cs typeface="Arial" panose="020B0604020202020204"/>
            </a:endParaRPr>
          </a:p>
        </p:txBody>
      </p:sp>
      <p:sp>
        <p:nvSpPr>
          <p:cNvPr id="208" name="textbox 208"/>
          <p:cNvSpPr/>
          <p:nvPr/>
        </p:nvSpPr>
        <p:spPr>
          <a:xfrm>
            <a:off x="550099" y="6012941"/>
            <a:ext cx="3076575" cy="207645"/>
          </a:xfrm>
          <a:prstGeom prst="rect">
            <a:avLst/>
          </a:prstGeom>
          <a:noFill/>
          <a:ln w="0" cap="flat">
            <a:noFill/>
            <a:prstDash val="solid"/>
            <a:miter lim="0"/>
          </a:ln>
        </p:spPr>
        <p:txBody>
          <a:bodyPr vert="horz" wrap="square" lIns="0" tIns="0" rIns="0" bIns="0"/>
          <a:p>
            <a:pPr algn="l" rtl="0" eaLnBrk="0">
              <a:lnSpc>
                <a:spcPct val="87000"/>
              </a:lnSpc>
            </a:pPr>
            <a:endParaRPr sz="100" dirty="0">
              <a:latin typeface="Arial" panose="020B0604020202020204"/>
              <a:ea typeface="Arial" panose="020B0604020202020204"/>
              <a:cs typeface="Arial" panose="020B0604020202020204"/>
            </a:endParaRPr>
          </a:p>
          <a:p>
            <a:pPr marL="12700" algn="l" rtl="0" eaLnBrk="0">
              <a:lnSpc>
                <a:spcPct val="85000"/>
              </a:lnSpc>
            </a:pPr>
            <a:r>
              <a:rPr sz="1400" b="1" kern="0" spc="0" dirty="0">
                <a:solidFill>
                  <a:srgbClr val="231F20">
                    <a:alpha val="100000"/>
                  </a:srgbClr>
                </a:solidFill>
                <a:latin typeface="Arial" panose="020B0604020202020204"/>
                <a:ea typeface="Arial" panose="020B0604020202020204"/>
                <a:cs typeface="Arial" panose="020B0604020202020204"/>
              </a:rPr>
              <a:t>2. Outline</a:t>
            </a:r>
            <a:r>
              <a:rPr sz="1400" b="1" kern="0" spc="100" dirty="0">
                <a:solidFill>
                  <a:srgbClr val="231F20">
                    <a:alpha val="100000"/>
                  </a:srgbClr>
                </a:solidFill>
                <a:latin typeface="Arial" panose="020B0604020202020204"/>
                <a:ea typeface="Arial" panose="020B0604020202020204"/>
                <a:cs typeface="Arial" panose="020B0604020202020204"/>
              </a:rPr>
              <a:t> </a:t>
            </a:r>
            <a:r>
              <a:rPr sz="1400" b="1" kern="0" spc="0" dirty="0">
                <a:solidFill>
                  <a:srgbClr val="231F20">
                    <a:alpha val="100000"/>
                  </a:srgbClr>
                </a:solidFill>
                <a:latin typeface="Arial" panose="020B0604020202020204"/>
                <a:ea typeface="Arial" panose="020B0604020202020204"/>
                <a:cs typeface="Arial" panose="020B0604020202020204"/>
              </a:rPr>
              <a:t>Dimension</a:t>
            </a:r>
            <a:r>
              <a:rPr sz="1400" b="1" kern="0" spc="100" dirty="0">
                <a:solidFill>
                  <a:srgbClr val="231F20">
                    <a:alpha val="100000"/>
                  </a:srgbClr>
                </a:solidFill>
                <a:latin typeface="Arial" panose="020B0604020202020204"/>
                <a:ea typeface="Arial" panose="020B0604020202020204"/>
                <a:cs typeface="Arial" panose="020B0604020202020204"/>
              </a:rPr>
              <a:t> </a:t>
            </a:r>
            <a:r>
              <a:rPr sz="1400" b="1" kern="0" spc="0" dirty="0">
                <a:solidFill>
                  <a:srgbClr val="231F20">
                    <a:alpha val="100000"/>
                  </a:srgbClr>
                </a:solidFill>
                <a:latin typeface="Arial" panose="020B0604020202020204"/>
                <a:ea typeface="Arial" panose="020B0604020202020204"/>
                <a:cs typeface="Arial" panose="020B0604020202020204"/>
              </a:rPr>
              <a:t>Drawing</a:t>
            </a:r>
            <a:r>
              <a:rPr sz="1400" b="1" kern="0" spc="-160" dirty="0">
                <a:solidFill>
                  <a:srgbClr val="231F20">
                    <a:alpha val="100000"/>
                  </a:srgbClr>
                </a:solidFill>
                <a:latin typeface="Arial" panose="020B0604020202020204"/>
                <a:ea typeface="Arial" panose="020B0604020202020204"/>
                <a:cs typeface="Arial" panose="020B0604020202020204"/>
              </a:rPr>
              <a:t> </a:t>
            </a:r>
            <a:r>
              <a:rPr sz="900" kern="0" spc="-10" dirty="0">
                <a:solidFill>
                  <a:srgbClr val="231F20">
                    <a:alpha val="100000"/>
                  </a:srgbClr>
                </a:solidFill>
                <a:latin typeface="Arial" panose="020B0604020202020204"/>
                <a:ea typeface="Arial" panose="020B0604020202020204"/>
                <a:cs typeface="Arial" panose="020B0604020202020204"/>
              </a:rPr>
              <a:t>(unit:mm)</a:t>
            </a:r>
            <a:endParaRPr sz="900" dirty="0">
              <a:latin typeface="Arial" panose="020B0604020202020204"/>
              <a:ea typeface="Arial" panose="020B0604020202020204"/>
              <a:cs typeface="Arial" panose="020B0604020202020204"/>
            </a:endParaRPr>
          </a:p>
        </p:txBody>
      </p:sp>
      <p:sp>
        <p:nvSpPr>
          <p:cNvPr id="214" name="textbox 214"/>
          <p:cNvSpPr/>
          <p:nvPr/>
        </p:nvSpPr>
        <p:spPr>
          <a:xfrm>
            <a:off x="545900" y="3156415"/>
            <a:ext cx="2067560" cy="233679"/>
          </a:xfrm>
          <a:prstGeom prst="rect">
            <a:avLst/>
          </a:prstGeom>
          <a:noFill/>
          <a:ln w="0" cap="flat">
            <a:noFill/>
            <a:prstDash val="solid"/>
            <a:miter lim="0"/>
          </a:ln>
        </p:spPr>
        <p:txBody>
          <a:bodyPr vert="horz" wrap="square" lIns="0" tIns="0" rIns="0" bIns="0"/>
          <a:p>
            <a:pPr algn="l" rtl="0" eaLnBrk="0">
              <a:lnSpc>
                <a:spcPct val="83000"/>
              </a:lnSpc>
            </a:pPr>
            <a:endParaRPr sz="100" dirty="0">
              <a:latin typeface="Arial" panose="020B0604020202020204"/>
              <a:ea typeface="Arial" panose="020B0604020202020204"/>
              <a:cs typeface="Arial" panose="020B0604020202020204"/>
            </a:endParaRPr>
          </a:p>
          <a:p>
            <a:pPr marL="12700" algn="l" rtl="0" eaLnBrk="0">
              <a:lnSpc>
                <a:spcPts val="1640"/>
              </a:lnSpc>
            </a:pPr>
            <a:r>
              <a:rPr sz="1200" kern="0" spc="-10" dirty="0">
                <a:solidFill>
                  <a:srgbClr val="202A4D">
                    <a:alpha val="100000"/>
                  </a:srgbClr>
                </a:solidFill>
                <a:latin typeface="Arial" panose="020B0604020202020204"/>
                <a:ea typeface="Arial" panose="020B0604020202020204"/>
                <a:cs typeface="Arial" panose="020B0604020202020204"/>
              </a:rPr>
              <a:t>1.5</a:t>
            </a:r>
            <a:r>
              <a:rPr sz="1200" kern="0" spc="80" dirty="0">
                <a:solidFill>
                  <a:srgbClr val="202A4D">
                    <a:alpha val="100000"/>
                  </a:srgbClr>
                </a:solidFill>
                <a:latin typeface="Arial" panose="020B0604020202020204"/>
                <a:ea typeface="Arial" panose="020B0604020202020204"/>
                <a:cs typeface="Arial" panose="020B0604020202020204"/>
              </a:rPr>
              <a:t> </a:t>
            </a:r>
            <a:r>
              <a:rPr sz="1200" kern="0" spc="-10" dirty="0">
                <a:solidFill>
                  <a:srgbClr val="202A4D">
                    <a:alpha val="100000"/>
                  </a:srgbClr>
                </a:solidFill>
                <a:latin typeface="Arial" panose="020B0604020202020204"/>
                <a:ea typeface="Arial" panose="020B0604020202020204"/>
                <a:cs typeface="Arial" panose="020B0604020202020204"/>
              </a:rPr>
              <a:t>DSUB 2W2 male</a:t>
            </a:r>
            <a:r>
              <a:rPr sz="1200" kern="0" spc="40" dirty="0">
                <a:solidFill>
                  <a:srgbClr val="202A4D">
                    <a:alpha val="100000"/>
                  </a:srgbClr>
                </a:solidFill>
                <a:latin typeface="Arial" panose="020B0604020202020204"/>
                <a:ea typeface="Arial" panose="020B0604020202020204"/>
                <a:cs typeface="Arial" panose="020B0604020202020204"/>
              </a:rPr>
              <a:t> </a:t>
            </a:r>
            <a:r>
              <a:rPr sz="1200" kern="0" spc="-10" dirty="0">
                <a:solidFill>
                  <a:srgbClr val="202A4D">
                    <a:alpha val="100000"/>
                  </a:srgbClr>
                </a:solidFill>
                <a:latin typeface="Arial" panose="020B0604020202020204"/>
                <a:ea typeface="Arial" panose="020B0604020202020204"/>
                <a:cs typeface="Arial" panose="020B0604020202020204"/>
              </a:rPr>
              <a:t>definition</a:t>
            </a:r>
            <a:endParaRPr sz="1200" dirty="0">
              <a:latin typeface="Arial" panose="020B0604020202020204"/>
              <a:ea typeface="Arial" panose="020B0604020202020204"/>
              <a:cs typeface="Arial" panose="020B0604020202020204"/>
            </a:endParaRPr>
          </a:p>
        </p:txBody>
      </p:sp>
      <p:sp>
        <p:nvSpPr>
          <p:cNvPr id="220" name="textbox 220"/>
          <p:cNvSpPr/>
          <p:nvPr/>
        </p:nvSpPr>
        <p:spPr>
          <a:xfrm>
            <a:off x="3255874" y="934637"/>
            <a:ext cx="257175" cy="956944"/>
          </a:xfrm>
          <a:prstGeom prst="rect">
            <a:avLst/>
          </a:prstGeom>
          <a:noFill/>
          <a:ln w="0" cap="flat">
            <a:noFill/>
            <a:prstDash val="solid"/>
            <a:miter lim="0"/>
          </a:ln>
        </p:spPr>
        <p:txBody>
          <a:bodyPr vert="horz" wrap="square" lIns="0" tIns="0" rIns="0" bIns="0"/>
          <a:p>
            <a:pPr algn="l" rtl="0" eaLnBrk="0">
              <a:lnSpc>
                <a:spcPct val="87000"/>
              </a:lnSpc>
            </a:pPr>
            <a:endParaRPr sz="100" dirty="0">
              <a:latin typeface="Arial" panose="020B0604020202020204"/>
              <a:ea typeface="Arial" panose="020B0604020202020204"/>
              <a:cs typeface="Arial" panose="020B0604020202020204"/>
            </a:endParaRPr>
          </a:p>
          <a:p>
            <a:pPr marL="12700" algn="l" rtl="0" eaLnBrk="0">
              <a:lnSpc>
                <a:spcPct val="75000"/>
              </a:lnSpc>
            </a:pPr>
            <a:r>
              <a:rPr sz="700" kern="0" spc="90" dirty="0">
                <a:solidFill>
                  <a:srgbClr val="FFFFFF">
                    <a:alpha val="100000"/>
                  </a:srgbClr>
                </a:solidFill>
                <a:latin typeface="Arial" panose="020B0604020202020204"/>
                <a:ea typeface="Arial" panose="020B0604020202020204"/>
                <a:cs typeface="Arial" panose="020B0604020202020204"/>
              </a:rPr>
              <a:t>MIN</a:t>
            </a:r>
            <a:endParaRPr sz="700" dirty="0">
              <a:latin typeface="Arial" panose="020B0604020202020204"/>
              <a:ea typeface="Arial" panose="020B0604020202020204"/>
              <a:cs typeface="Arial" panose="020B0604020202020204"/>
            </a:endParaRPr>
          </a:p>
          <a:p>
            <a:pPr marL="15875" algn="l" rtl="0" eaLnBrk="0">
              <a:lnSpc>
                <a:spcPts val="1070"/>
              </a:lnSpc>
              <a:spcBef>
                <a:spcPts val="285"/>
              </a:spcBef>
            </a:pPr>
            <a:r>
              <a:rPr sz="700" kern="0" spc="80" dirty="0">
                <a:solidFill>
                  <a:srgbClr val="231F20">
                    <a:alpha val="100000"/>
                  </a:srgbClr>
                </a:solidFill>
                <a:latin typeface="Arial" panose="020B0604020202020204"/>
                <a:ea typeface="Arial" panose="020B0604020202020204"/>
                <a:cs typeface="Arial" panose="020B0604020202020204"/>
              </a:rPr>
              <a:t>-40</a:t>
            </a:r>
            <a:endParaRPr sz="700" dirty="0">
              <a:latin typeface="Arial" panose="020B0604020202020204"/>
              <a:ea typeface="Arial" panose="020B0604020202020204"/>
              <a:cs typeface="Arial" panose="020B0604020202020204"/>
            </a:endParaRPr>
          </a:p>
          <a:p>
            <a:pPr algn="l" rtl="0" eaLnBrk="0">
              <a:lnSpc>
                <a:spcPct val="125000"/>
              </a:lnSpc>
            </a:pPr>
            <a:endParaRPr sz="1000" dirty="0">
              <a:latin typeface="Arial" panose="020B0604020202020204"/>
              <a:ea typeface="Arial" panose="020B0604020202020204"/>
              <a:cs typeface="Arial" panose="020B0604020202020204"/>
            </a:endParaRPr>
          </a:p>
          <a:p>
            <a:pPr algn="l" rtl="0" eaLnBrk="0">
              <a:lnSpc>
                <a:spcPct val="125000"/>
              </a:lnSpc>
            </a:pPr>
            <a:endParaRPr sz="1000" dirty="0">
              <a:latin typeface="Arial" panose="020B0604020202020204"/>
              <a:ea typeface="Arial" panose="020B0604020202020204"/>
              <a:cs typeface="Arial" panose="020B0604020202020204"/>
            </a:endParaRPr>
          </a:p>
          <a:p>
            <a:pPr algn="l" rtl="0" eaLnBrk="0">
              <a:lnSpc>
                <a:spcPct val="125000"/>
              </a:lnSpc>
            </a:pPr>
            <a:endParaRPr sz="1000" dirty="0">
              <a:latin typeface="Arial" panose="020B0604020202020204"/>
              <a:ea typeface="Arial" panose="020B0604020202020204"/>
              <a:cs typeface="Arial" panose="020B0604020202020204"/>
            </a:endParaRPr>
          </a:p>
          <a:p>
            <a:pPr algn="l" rtl="0" eaLnBrk="0">
              <a:lnSpc>
                <a:spcPct val="179000"/>
              </a:lnSpc>
            </a:pPr>
            <a:endParaRPr sz="100" dirty="0">
              <a:latin typeface="Arial" panose="020B0604020202020204"/>
              <a:ea typeface="Arial" panose="020B0604020202020204"/>
              <a:cs typeface="Arial" panose="020B0604020202020204"/>
            </a:endParaRPr>
          </a:p>
          <a:p>
            <a:pPr marL="42545" algn="l" rtl="0" eaLnBrk="0">
              <a:lnSpc>
                <a:spcPct val="75000"/>
              </a:lnSpc>
              <a:spcBef>
                <a:spcPts val="0"/>
              </a:spcBef>
            </a:pPr>
            <a:r>
              <a:rPr sz="700" kern="0" spc="90" dirty="0">
                <a:solidFill>
                  <a:srgbClr val="FFFFFF">
                    <a:alpha val="100000"/>
                  </a:srgbClr>
                </a:solidFill>
                <a:latin typeface="Arial" panose="020B0604020202020204"/>
                <a:ea typeface="Arial" panose="020B0604020202020204"/>
                <a:cs typeface="Arial" panose="020B0604020202020204"/>
              </a:rPr>
              <a:t>MIN</a:t>
            </a:r>
            <a:endParaRPr sz="700" dirty="0">
              <a:latin typeface="Arial" panose="020B0604020202020204"/>
              <a:ea typeface="Arial" panose="020B0604020202020204"/>
              <a:cs typeface="Arial" panose="020B0604020202020204"/>
            </a:endParaRPr>
          </a:p>
        </p:txBody>
      </p:sp>
      <p:sp>
        <p:nvSpPr>
          <p:cNvPr id="232" name="textbox 232"/>
          <p:cNvSpPr/>
          <p:nvPr/>
        </p:nvSpPr>
        <p:spPr>
          <a:xfrm>
            <a:off x="4300804" y="1220272"/>
            <a:ext cx="313054" cy="354329"/>
          </a:xfrm>
          <a:prstGeom prst="rect">
            <a:avLst/>
          </a:prstGeom>
          <a:noFill/>
          <a:ln w="0" cap="flat">
            <a:noFill/>
            <a:prstDash val="solid"/>
            <a:miter lim="0"/>
          </a:ln>
        </p:spPr>
        <p:txBody>
          <a:bodyPr vert="horz" wrap="square" lIns="0" tIns="139" rIns="0" bIns="0"/>
          <a:p>
            <a:pPr marL="18415" indent="-5715" algn="l" rtl="0" eaLnBrk="0">
              <a:lnSpc>
                <a:spcPct val="160000"/>
              </a:lnSpc>
              <a:spcBef>
                <a:spcPts val="0"/>
              </a:spcBef>
            </a:pPr>
            <a:r>
              <a:rPr sz="700" kern="0" spc="90" dirty="0">
                <a:solidFill>
                  <a:srgbClr val="231F20">
                    <a:alpha val="100000"/>
                  </a:srgbClr>
                </a:solidFill>
                <a:latin typeface="Arial" panose="020B0604020202020204"/>
                <a:ea typeface="Arial" panose="020B0604020202020204"/>
                <a:cs typeface="Arial" panose="020B0604020202020204"/>
              </a:rPr>
              <a:t>0-100</a:t>
            </a:r>
            <a:r>
              <a:rPr sz="700" kern="0" spc="0" dirty="0">
                <a:solidFill>
                  <a:srgbClr val="231F20">
                    <a:alpha val="100000"/>
                  </a:srgbClr>
                </a:solidFill>
                <a:latin typeface="Arial" panose="020B0604020202020204"/>
                <a:ea typeface="Arial" panose="020B0604020202020204"/>
                <a:cs typeface="Arial" panose="020B0604020202020204"/>
              </a:rPr>
              <a:t>  </a:t>
            </a:r>
            <a:r>
              <a:rPr sz="700" kern="0" spc="90" dirty="0">
                <a:solidFill>
                  <a:srgbClr val="231F20">
                    <a:alpha val="100000"/>
                  </a:srgbClr>
                </a:solidFill>
                <a:latin typeface="Arial" panose="020B0604020202020204"/>
                <a:ea typeface="Arial" panose="020B0604020202020204"/>
                <a:cs typeface="Arial" panose="020B0604020202020204"/>
              </a:rPr>
              <a:t>+80</a:t>
            </a:r>
            <a:endParaRPr sz="700" dirty="0">
              <a:latin typeface="Arial" panose="020B0604020202020204"/>
              <a:ea typeface="Arial" panose="020B0604020202020204"/>
              <a:cs typeface="Arial" panose="020B0604020202020204"/>
            </a:endParaRPr>
          </a:p>
        </p:txBody>
      </p:sp>
      <p:sp>
        <p:nvSpPr>
          <p:cNvPr id="238" name="textbox 238"/>
          <p:cNvSpPr/>
          <p:nvPr/>
        </p:nvSpPr>
        <p:spPr>
          <a:xfrm>
            <a:off x="5223891" y="945091"/>
            <a:ext cx="264795" cy="267970"/>
          </a:xfrm>
          <a:prstGeom prst="rect">
            <a:avLst/>
          </a:prstGeom>
          <a:noFill/>
          <a:ln w="0" cap="flat">
            <a:noFill/>
            <a:prstDash val="solid"/>
            <a:miter lim="0"/>
          </a:ln>
        </p:spPr>
        <p:txBody>
          <a:bodyPr vert="horz" wrap="square" lIns="0" tIns="0" rIns="0" bIns="0"/>
          <a:p>
            <a:pPr algn="l" rtl="0" eaLnBrk="0">
              <a:lnSpc>
                <a:spcPct val="87000"/>
              </a:lnSpc>
            </a:pPr>
            <a:endParaRPr sz="100" dirty="0">
              <a:latin typeface="Arial" panose="020B0604020202020204"/>
              <a:ea typeface="Arial" panose="020B0604020202020204"/>
              <a:cs typeface="Arial" panose="020B0604020202020204"/>
            </a:endParaRPr>
          </a:p>
          <a:p>
            <a:pPr marL="12700" algn="l" rtl="0" eaLnBrk="0">
              <a:lnSpc>
                <a:spcPct val="75000"/>
              </a:lnSpc>
            </a:pPr>
            <a:r>
              <a:rPr sz="700" kern="0" spc="110" dirty="0">
                <a:solidFill>
                  <a:srgbClr val="FFFFFF">
                    <a:alpha val="100000"/>
                  </a:srgbClr>
                </a:solidFill>
                <a:latin typeface="Arial" panose="020B0604020202020204"/>
                <a:ea typeface="Arial" panose="020B0604020202020204"/>
                <a:cs typeface="Arial" panose="020B0604020202020204"/>
              </a:rPr>
              <a:t>MAX</a:t>
            </a:r>
            <a:endParaRPr sz="700" dirty="0">
              <a:latin typeface="Arial" panose="020B0604020202020204"/>
              <a:ea typeface="Arial" panose="020B0604020202020204"/>
              <a:cs typeface="Arial" panose="020B0604020202020204"/>
            </a:endParaRPr>
          </a:p>
          <a:p>
            <a:pPr marL="20320" algn="l" rtl="0" eaLnBrk="0">
              <a:lnSpc>
                <a:spcPts val="1070"/>
              </a:lnSpc>
              <a:spcBef>
                <a:spcPts val="205"/>
              </a:spcBef>
            </a:pPr>
            <a:r>
              <a:rPr sz="700" kern="0" spc="90" dirty="0">
                <a:solidFill>
                  <a:srgbClr val="231F20">
                    <a:alpha val="100000"/>
                  </a:srgbClr>
                </a:solidFill>
                <a:latin typeface="Arial" panose="020B0604020202020204"/>
                <a:ea typeface="Arial" panose="020B0604020202020204"/>
                <a:cs typeface="Arial" panose="020B0604020202020204"/>
              </a:rPr>
              <a:t>+70</a:t>
            </a:r>
            <a:endParaRPr sz="700" dirty="0">
              <a:latin typeface="Arial" panose="020B0604020202020204"/>
              <a:ea typeface="Arial" panose="020B0604020202020204"/>
              <a:cs typeface="Arial" panose="020B0604020202020204"/>
            </a:endParaRPr>
          </a:p>
        </p:txBody>
      </p:sp>
      <p:sp>
        <p:nvSpPr>
          <p:cNvPr id="250" name="textbox 250"/>
          <p:cNvSpPr/>
          <p:nvPr/>
        </p:nvSpPr>
        <p:spPr>
          <a:xfrm>
            <a:off x="5254066" y="1796122"/>
            <a:ext cx="264795" cy="106045"/>
          </a:xfrm>
          <a:prstGeom prst="rect">
            <a:avLst/>
          </a:prstGeom>
          <a:noFill/>
          <a:ln w="0" cap="flat">
            <a:noFill/>
            <a:prstDash val="solid"/>
            <a:miter lim="0"/>
          </a:ln>
        </p:spPr>
        <p:txBody>
          <a:bodyPr vert="horz" wrap="square" lIns="0" tIns="0" rIns="0" bIns="0"/>
          <a:p>
            <a:pPr algn="l" rtl="0" eaLnBrk="0">
              <a:lnSpc>
                <a:spcPct val="87000"/>
              </a:lnSpc>
            </a:pPr>
            <a:endParaRPr sz="100" dirty="0">
              <a:latin typeface="Arial" panose="020B0604020202020204"/>
              <a:ea typeface="Arial" panose="020B0604020202020204"/>
              <a:cs typeface="Arial" panose="020B0604020202020204"/>
            </a:endParaRPr>
          </a:p>
          <a:p>
            <a:pPr marL="12700" algn="l" rtl="0" eaLnBrk="0">
              <a:lnSpc>
                <a:spcPct val="75000"/>
              </a:lnSpc>
            </a:pPr>
            <a:r>
              <a:rPr sz="700" kern="0" spc="110" dirty="0">
                <a:solidFill>
                  <a:srgbClr val="FFFFFF">
                    <a:alpha val="100000"/>
                  </a:srgbClr>
                </a:solidFill>
                <a:latin typeface="Arial" panose="020B0604020202020204"/>
                <a:ea typeface="Arial" panose="020B0604020202020204"/>
                <a:cs typeface="Arial" panose="020B0604020202020204"/>
              </a:rPr>
              <a:t>MAX</a:t>
            </a:r>
            <a:endParaRPr sz="700" dirty="0">
              <a:latin typeface="Arial" panose="020B0604020202020204"/>
              <a:ea typeface="Arial" panose="020B0604020202020204"/>
              <a:cs typeface="Arial" panose="020B0604020202020204"/>
            </a:endParaRPr>
          </a:p>
        </p:txBody>
      </p:sp>
      <p:pic>
        <p:nvPicPr>
          <p:cNvPr id="252" name="picture 252"/>
          <p:cNvPicPr>
            <a:picLocks noChangeAspect="1"/>
          </p:cNvPicPr>
          <p:nvPr/>
        </p:nvPicPr>
        <p:blipFill>
          <a:blip r:embed="rId5"/>
          <a:stretch>
            <a:fillRect/>
          </a:stretch>
        </p:blipFill>
        <p:spPr>
          <a:xfrm rot="21600000">
            <a:off x="2677719" y="1665007"/>
            <a:ext cx="8026" cy="1494752"/>
          </a:xfrm>
          <a:prstGeom prst="rect">
            <a:avLst/>
          </a:prstGeom>
        </p:spPr>
      </p:pic>
      <p:pic>
        <p:nvPicPr>
          <p:cNvPr id="254" name="picture 254"/>
          <p:cNvPicPr>
            <a:picLocks noChangeAspect="1"/>
          </p:cNvPicPr>
          <p:nvPr/>
        </p:nvPicPr>
        <p:blipFill>
          <a:blip r:embed="rId6"/>
          <a:stretch>
            <a:fillRect/>
          </a:stretch>
        </p:blipFill>
        <p:spPr>
          <a:xfrm rot="21600000">
            <a:off x="6170479" y="1672538"/>
            <a:ext cx="6350" cy="1494752"/>
          </a:xfrm>
          <a:prstGeom prst="rect">
            <a:avLst/>
          </a:prstGeom>
        </p:spPr>
      </p:pic>
      <p:pic>
        <p:nvPicPr>
          <p:cNvPr id="256" name="picture 256"/>
          <p:cNvPicPr>
            <a:picLocks noChangeAspect="1"/>
          </p:cNvPicPr>
          <p:nvPr/>
        </p:nvPicPr>
        <p:blipFill>
          <a:blip r:embed="rId7"/>
          <a:stretch>
            <a:fillRect/>
          </a:stretch>
        </p:blipFill>
        <p:spPr>
          <a:xfrm rot="21600000">
            <a:off x="2647454" y="995960"/>
            <a:ext cx="8026" cy="538771"/>
          </a:xfrm>
          <a:prstGeom prst="rect">
            <a:avLst/>
          </a:prstGeom>
        </p:spPr>
      </p:pic>
      <p:pic>
        <p:nvPicPr>
          <p:cNvPr id="258" name="picture 258"/>
          <p:cNvPicPr>
            <a:picLocks noChangeAspect="1"/>
          </p:cNvPicPr>
          <p:nvPr/>
        </p:nvPicPr>
        <p:blipFill>
          <a:blip r:embed="rId8"/>
          <a:stretch>
            <a:fillRect/>
          </a:stretch>
        </p:blipFill>
        <p:spPr>
          <a:xfrm rot="21600000">
            <a:off x="6140220" y="998677"/>
            <a:ext cx="6350" cy="538784"/>
          </a:xfrm>
          <a:prstGeom prst="rect">
            <a:avLst/>
          </a:prstGeom>
        </p:spPr>
      </p:pic>
      <p:pic>
        <p:nvPicPr>
          <p:cNvPr id="260" name="picture 260"/>
          <p:cNvPicPr>
            <a:picLocks noChangeAspect="1"/>
          </p:cNvPicPr>
          <p:nvPr/>
        </p:nvPicPr>
        <p:blipFill>
          <a:blip r:embed="rId9"/>
          <a:stretch>
            <a:fillRect/>
          </a:stretch>
        </p:blipFill>
        <p:spPr>
          <a:xfrm rot="21600000">
            <a:off x="4404207" y="1029144"/>
            <a:ext cx="9296" cy="194144"/>
          </a:xfrm>
          <a:prstGeom prst="rect">
            <a:avLst/>
          </a:prstGeom>
        </p:spPr>
      </p:pic>
      <p:pic>
        <p:nvPicPr>
          <p:cNvPr id="2" name="picture 736"/>
          <p:cNvPicPr>
            <a:picLocks noChangeAspect="1"/>
          </p:cNvPicPr>
          <p:nvPr/>
        </p:nvPicPr>
        <p:blipFill>
          <a:blip r:embed="rId10"/>
          <a:stretch>
            <a:fillRect/>
          </a:stretch>
        </p:blipFill>
        <p:spPr>
          <a:xfrm rot="21600000">
            <a:off x="192238" y="539985"/>
            <a:ext cx="7094709" cy="6596"/>
          </a:xfrm>
          <a:prstGeom prst="rect">
            <a:avLst/>
          </a:prstGeom>
        </p:spPr>
      </p:pic>
      <p:pic>
        <p:nvPicPr>
          <p:cNvPr id="16" name="picture 670"/>
          <p:cNvPicPr>
            <a:picLocks noChangeAspect="1"/>
          </p:cNvPicPr>
          <p:nvPr/>
        </p:nvPicPr>
        <p:blipFill>
          <a:blip r:embed="rId11"/>
          <a:stretch>
            <a:fillRect/>
          </a:stretch>
        </p:blipFill>
        <p:spPr>
          <a:xfrm rot="21600000">
            <a:off x="263985" y="9719952"/>
            <a:ext cx="7094709" cy="10501"/>
          </a:xfrm>
          <a:prstGeom prst="rect">
            <a:avLst/>
          </a:prstGeom>
        </p:spPr>
      </p:pic>
      <p:sp>
        <p:nvSpPr>
          <p:cNvPr id="18" name="文本框 17"/>
          <p:cNvSpPr txBox="1"/>
          <p:nvPr/>
        </p:nvSpPr>
        <p:spPr>
          <a:xfrm>
            <a:off x="577215" y="9781858"/>
            <a:ext cx="5080000" cy="275590"/>
          </a:xfrm>
          <a:prstGeom prst="rect">
            <a:avLst/>
          </a:prstGeom>
        </p:spPr>
        <p:txBody>
          <a:bodyPr>
            <a:spAutoFit/>
          </a:bodyPr>
          <a:p>
            <a:pPr algn="ctr"/>
            <a:r>
              <a:rPr lang="zh-CN" altLang="en-US" sz="1200" b="1">
                <a:solidFill>
                  <a:schemeClr val="tx1"/>
                </a:solidFill>
                <a:latin typeface="微软雅黑" panose="020B0503020204020204" charset="-122"/>
                <a:ea typeface="微软雅黑" panose="020B0503020204020204" charset="-122"/>
              </a:rPr>
              <a:t>南京市雨花区软件大道</a:t>
            </a:r>
            <a:r>
              <a:rPr lang="en-US" altLang="zh-CN" sz="1200" b="1">
                <a:solidFill>
                  <a:schemeClr val="tx1"/>
                </a:solidFill>
                <a:latin typeface="微软雅黑" panose="020B0503020204020204" charset="-122"/>
                <a:ea typeface="微软雅黑" panose="020B0503020204020204" charset="-122"/>
              </a:rPr>
              <a:t>180</a:t>
            </a:r>
            <a:r>
              <a:rPr lang="zh-CN" altLang="en-US" sz="1200" b="1">
                <a:solidFill>
                  <a:schemeClr val="tx1"/>
                </a:solidFill>
                <a:latin typeface="微软雅黑" panose="020B0503020204020204" charset="-122"/>
                <a:ea typeface="微软雅黑" panose="020B0503020204020204" charset="-122"/>
              </a:rPr>
              <a:t>号大数据产业基地</a:t>
            </a:r>
            <a:r>
              <a:rPr lang="en-US" altLang="zh-CN" sz="1200" b="1">
                <a:solidFill>
                  <a:schemeClr val="tx1"/>
                </a:solidFill>
                <a:latin typeface="微软雅黑" panose="020B0503020204020204" charset="-122"/>
                <a:ea typeface="微软雅黑" panose="020B0503020204020204" charset="-122"/>
              </a:rPr>
              <a:t>2</a:t>
            </a:r>
            <a:r>
              <a:rPr lang="zh-CN" altLang="en-US" sz="1200" b="1">
                <a:solidFill>
                  <a:schemeClr val="tx1"/>
                </a:solidFill>
                <a:latin typeface="微软雅黑" panose="020B0503020204020204" charset="-122"/>
                <a:ea typeface="微软雅黑" panose="020B0503020204020204" charset="-122"/>
              </a:rPr>
              <a:t>栋</a:t>
            </a:r>
            <a:endParaRPr lang="zh-CN" altLang="en-US" sz="1200" b="1">
              <a:solidFill>
                <a:schemeClr val="tx1"/>
              </a:solidFill>
              <a:latin typeface="微软雅黑" panose="020B0503020204020204" charset="-122"/>
              <a:ea typeface="微软雅黑" panose="020B0503020204020204" charset="-122"/>
            </a:endParaRPr>
          </a:p>
        </p:txBody>
      </p:sp>
      <p:pic>
        <p:nvPicPr>
          <p:cNvPr id="19" name="图片 18" descr="定位标志"/>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1160145" y="9782175"/>
            <a:ext cx="204470" cy="204470"/>
          </a:xfrm>
          <a:prstGeom prst="rect">
            <a:avLst/>
          </a:prstGeom>
        </p:spPr>
      </p:pic>
      <p:pic>
        <p:nvPicPr>
          <p:cNvPr id="20" name="图片 19" descr="电话"/>
          <p:cNvPicPr>
            <a:picLocks noChangeAspect="1"/>
          </p:cNvPicPr>
          <p:nvPr/>
        </p:nvPicPr>
        <p:blipFill>
          <a:blip r:embed="rId14">
            <a:extLst>
              <a:ext uri="{96DAC541-7B7A-43D3-8B79-37D633B846F1}">
                <asvg:svgBlip xmlns:asvg="http://schemas.microsoft.com/office/drawing/2016/SVG/main" r:embed="rId15"/>
              </a:ext>
            </a:extLst>
          </a:blip>
          <a:stretch>
            <a:fillRect/>
          </a:stretch>
        </p:blipFill>
        <p:spPr>
          <a:xfrm>
            <a:off x="4900930" y="9832340"/>
            <a:ext cx="186690" cy="186690"/>
          </a:xfrm>
          <a:prstGeom prst="rect">
            <a:avLst/>
          </a:prstGeom>
        </p:spPr>
      </p:pic>
      <p:sp>
        <p:nvSpPr>
          <p:cNvPr id="21" name="文本框 20"/>
          <p:cNvSpPr txBox="1"/>
          <p:nvPr/>
        </p:nvSpPr>
        <p:spPr>
          <a:xfrm>
            <a:off x="5072380" y="9782175"/>
            <a:ext cx="1979930" cy="282575"/>
          </a:xfrm>
          <a:prstGeom prst="rect">
            <a:avLst/>
          </a:prstGeom>
        </p:spPr>
        <p:txBody>
          <a:bodyPr>
            <a:noAutofit/>
          </a:bodyPr>
          <a:p>
            <a:r>
              <a:rPr lang="en-US" altLang="zh-CN" sz="1200" b="1">
                <a:solidFill>
                  <a:schemeClr val="tx1"/>
                </a:solidFill>
                <a:latin typeface="微软雅黑" panose="020B0503020204020204" charset="-122"/>
                <a:ea typeface="微软雅黑" panose="020B0503020204020204" charset="-122"/>
              </a:rPr>
              <a:t>+86-13951873509</a:t>
            </a:r>
            <a:endParaRPr lang="en-US" altLang="zh-CN" sz="1200" b="1">
              <a:solidFill>
                <a:schemeClr val="tx1"/>
              </a:solidFill>
              <a:latin typeface="微软雅黑" panose="020B0503020204020204" charset="-122"/>
              <a:ea typeface="微软雅黑" panose="020B0503020204020204" charset="-122"/>
            </a:endParaRPr>
          </a:p>
        </p:txBody>
      </p:sp>
      <p:pic>
        <p:nvPicPr>
          <p:cNvPr id="22" name="图片 21" descr="网页"/>
          <p:cNvPicPr>
            <a:picLocks noChangeAspect="1"/>
          </p:cNvPicPr>
          <p:nvPr/>
        </p:nvPicPr>
        <p:blipFill>
          <a:blip r:embed="rId16">
            <a:extLst>
              <a:ext uri="{96DAC541-7B7A-43D3-8B79-37D633B846F1}">
                <asvg:svgBlip xmlns:asvg="http://schemas.microsoft.com/office/drawing/2016/SVG/main" r:embed="rId17"/>
              </a:ext>
            </a:extLst>
          </a:blip>
          <a:stretch>
            <a:fillRect/>
          </a:stretch>
        </p:blipFill>
        <p:spPr>
          <a:xfrm>
            <a:off x="1165225" y="10027920"/>
            <a:ext cx="192405" cy="192405"/>
          </a:xfrm>
          <a:prstGeom prst="rect">
            <a:avLst/>
          </a:prstGeom>
        </p:spPr>
      </p:pic>
      <p:sp>
        <p:nvSpPr>
          <p:cNvPr id="23" name="文本框 22"/>
          <p:cNvSpPr txBox="1"/>
          <p:nvPr/>
        </p:nvSpPr>
        <p:spPr>
          <a:xfrm>
            <a:off x="1342390" y="9980613"/>
            <a:ext cx="5080000" cy="275590"/>
          </a:xfrm>
          <a:prstGeom prst="rect">
            <a:avLst/>
          </a:prstGeom>
        </p:spPr>
        <p:txBody>
          <a:bodyPr>
            <a:spAutoFit/>
          </a:bodyPr>
          <a:p>
            <a:r>
              <a:rPr lang="en-US" altLang="zh-CN" sz="1200" b="1">
                <a:solidFill>
                  <a:schemeClr val="tx1"/>
                </a:solidFill>
                <a:latin typeface="微软雅黑" panose="020B0503020204020204" charset="-122"/>
                <a:ea typeface="微软雅黑" panose="020B0503020204020204" charset="-122"/>
              </a:rPr>
              <a:t>https://www.shinewave-tech.com</a:t>
            </a:r>
            <a:endParaRPr lang="en-US" altLang="zh-CN" sz="1200" b="1">
              <a:solidFill>
                <a:schemeClr val="tx1"/>
              </a:solidFill>
              <a:latin typeface="微软雅黑" panose="020B0503020204020204" charset="-122"/>
              <a:ea typeface="微软雅黑" panose="020B0503020204020204" charset="-122"/>
            </a:endParaRPr>
          </a:p>
        </p:txBody>
      </p:sp>
      <p:pic>
        <p:nvPicPr>
          <p:cNvPr id="24" name="图片 23" descr="信息"/>
          <p:cNvPicPr>
            <a:picLocks noChangeAspect="1"/>
          </p:cNvPicPr>
          <p:nvPr/>
        </p:nvPicPr>
        <p:blipFill>
          <a:blip r:embed="rId18">
            <a:extLst>
              <a:ext uri="{96DAC541-7B7A-43D3-8B79-37D633B846F1}">
                <asvg:svgBlip xmlns:asvg="http://schemas.microsoft.com/office/drawing/2016/SVG/main" r:embed="rId19"/>
              </a:ext>
            </a:extLst>
          </a:blip>
          <a:stretch>
            <a:fillRect/>
          </a:stretch>
        </p:blipFill>
        <p:spPr>
          <a:xfrm>
            <a:off x="4202430" y="9991090"/>
            <a:ext cx="239395" cy="239395"/>
          </a:xfrm>
          <a:prstGeom prst="rect">
            <a:avLst/>
          </a:prstGeom>
        </p:spPr>
      </p:pic>
      <p:sp>
        <p:nvSpPr>
          <p:cNvPr id="25" name="文本框 24"/>
          <p:cNvSpPr txBox="1"/>
          <p:nvPr/>
        </p:nvSpPr>
        <p:spPr>
          <a:xfrm>
            <a:off x="4426585" y="9980930"/>
            <a:ext cx="2519680" cy="282575"/>
          </a:xfrm>
          <a:prstGeom prst="rect">
            <a:avLst/>
          </a:prstGeom>
        </p:spPr>
        <p:txBody>
          <a:bodyPr>
            <a:noAutofit/>
          </a:bodyPr>
          <a:p>
            <a:pPr marL="0" indent="0">
              <a:spcBef>
                <a:spcPct val="0"/>
              </a:spcBef>
              <a:spcAft>
                <a:spcPct val="0"/>
              </a:spcAft>
            </a:pPr>
            <a:r>
              <a:rPr lang="en-US" altLang="zh-CN" sz="1200" b="1" i="0">
                <a:solidFill>
                  <a:schemeClr val="tx1"/>
                </a:solidFill>
                <a:latin typeface="微软雅黑" panose="020B0503020204020204" charset="-122"/>
                <a:ea typeface="微软雅黑" panose="020B0503020204020204" charset="-122"/>
              </a:rPr>
              <a:t>info@shinewave-tech.com</a:t>
            </a:r>
            <a:endParaRPr lang="en-US" altLang="zh-CN" sz="1200" b="1" i="0">
              <a:solidFill>
                <a:schemeClr val="tx1"/>
              </a:solidFill>
              <a:latin typeface="微软雅黑" panose="020B0503020204020204" charset="-122"/>
              <a:ea typeface="微软雅黑" panose="020B0503020204020204" charset="-122"/>
            </a:endParaRPr>
          </a:p>
        </p:txBody>
      </p:sp>
      <p:pic>
        <p:nvPicPr>
          <p:cNvPr id="26" name="图片 25" descr="SWT公司logo-透明"/>
          <p:cNvPicPr>
            <a:picLocks noChangeAspect="1"/>
          </p:cNvPicPr>
          <p:nvPr/>
        </p:nvPicPr>
        <p:blipFill>
          <a:blip r:embed="rId20"/>
          <a:stretch>
            <a:fillRect/>
          </a:stretch>
        </p:blipFill>
        <p:spPr>
          <a:xfrm>
            <a:off x="281305" y="9782175"/>
            <a:ext cx="744220" cy="434975"/>
          </a:xfrm>
          <a:prstGeom prst="rect">
            <a:avLst/>
          </a:prstGeom>
        </p:spPr>
      </p:pic>
      <p:sp>
        <p:nvSpPr>
          <p:cNvPr id="27" name="文本框 26"/>
          <p:cNvSpPr txBox="1"/>
          <p:nvPr/>
        </p:nvSpPr>
        <p:spPr>
          <a:xfrm>
            <a:off x="0" y="57150"/>
            <a:ext cx="7559675" cy="460375"/>
          </a:xfrm>
          <a:prstGeom prst="rect">
            <a:avLst/>
          </a:prstGeom>
        </p:spPr>
        <p:txBody>
          <a:bodyPr wrap="square">
            <a:spAutoFit/>
          </a:bodyPr>
          <a:p>
            <a:pPr marL="0" indent="0" algn="ctr">
              <a:lnSpc>
                <a:spcPts val="1440"/>
              </a:lnSpc>
              <a:spcBef>
                <a:spcPct val="0"/>
              </a:spcBef>
              <a:spcAft>
                <a:spcPct val="0"/>
              </a:spcAft>
            </a:pPr>
            <a:r>
              <a:rPr lang="zh-CN" altLang="en-US" sz="1600" b="1">
                <a:solidFill>
                  <a:schemeClr val="tx1"/>
                </a:solidFill>
              </a:rPr>
              <a:t>本图册为代表性规格产品，如需定制，可随时联系我司业务人员。</a:t>
            </a:r>
            <a:endParaRPr lang="zh-CN" altLang="en-US" sz="1600" b="1">
              <a:solidFill>
                <a:schemeClr val="tx1"/>
              </a:solidFill>
            </a:endParaRPr>
          </a:p>
          <a:p>
            <a:pPr marL="0" indent="0" algn="ctr">
              <a:lnSpc>
                <a:spcPts val="1440"/>
              </a:lnSpc>
              <a:spcBef>
                <a:spcPct val="0"/>
              </a:spcBef>
              <a:spcAft>
                <a:spcPct val="0"/>
              </a:spcAft>
            </a:pPr>
            <a:r>
              <a:rPr lang="en-US" altLang="zh-CN" sz="1200" b="1">
                <a:solidFill>
                  <a:srgbClr val="1F2329"/>
                </a:solidFill>
              </a:rPr>
              <a:t>This catalog features representative products. For customization, please contact our sales team.</a:t>
            </a:r>
            <a:endParaRPr lang="en-US" altLang="zh-CN" sz="1200" b="1">
              <a:solidFill>
                <a:srgbClr val="1F2329"/>
              </a:solidFill>
            </a:endParaRP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82" name="textbox 182"/>
          <p:cNvSpPr/>
          <p:nvPr/>
        </p:nvSpPr>
        <p:spPr>
          <a:xfrm>
            <a:off x="192227" y="576225"/>
            <a:ext cx="7094855" cy="721994"/>
          </a:xfrm>
          <a:prstGeom prst="rect">
            <a:avLst/>
          </a:prstGeom>
          <a:solidFill>
            <a:srgbClr val="E7E8E9">
              <a:alpha val="100000"/>
            </a:srgbClr>
          </a:solidFill>
          <a:ln w="0" cap="flat">
            <a:noFill/>
            <a:prstDash val="solid"/>
            <a:miter lim="0"/>
          </a:ln>
        </p:spPr>
        <p:txBody>
          <a:bodyPr vert="horz" wrap="square" lIns="0" tIns="0" rIns="0" bIns="0"/>
          <a:p>
            <a:pPr algn="l" rtl="0" eaLnBrk="0">
              <a:lnSpc>
                <a:spcPct val="107000"/>
              </a:lnSpc>
            </a:pPr>
            <a:r>
              <a:rPr lang="en-US" sz="1200" b="1" kern="0" spc="-20" dirty="0">
                <a:solidFill>
                  <a:srgbClr val="231F20">
                    <a:alpha val="100000"/>
                  </a:srgbClr>
                </a:solidFill>
                <a:latin typeface="Arial" panose="020B0604020202020204"/>
                <a:ea typeface="Arial" panose="020B0604020202020204"/>
                <a:cs typeface="Arial" panose="020B0604020202020204"/>
              </a:rPr>
              <a:t>       </a:t>
            </a:r>
            <a:r>
              <a:rPr lang="en-US" altLang="zh-CN" sz="1200" b="1" kern="0" spc="-20" dirty="0">
                <a:solidFill>
                  <a:srgbClr val="231F20">
                    <a:alpha val="100000"/>
                  </a:srgbClr>
                </a:solidFill>
                <a:latin typeface="Arial" panose="020B0604020202020204"/>
                <a:ea typeface="Arial" panose="020B0604020202020204"/>
                <a:cs typeface="Arial" panose="020B0604020202020204"/>
              </a:rPr>
              <a:t>Block Up-Converter</a:t>
            </a:r>
            <a:endParaRPr lang="en-US" altLang="zh-CN" sz="1200" b="1" kern="0" spc="-20" dirty="0">
              <a:solidFill>
                <a:srgbClr val="231F20">
                  <a:alpha val="100000"/>
                </a:srgbClr>
              </a:solidFill>
              <a:latin typeface="Arial" panose="020B0604020202020204"/>
              <a:ea typeface="Arial" panose="020B0604020202020204"/>
              <a:cs typeface="Arial" panose="020B0604020202020204"/>
            </a:endParaRPr>
          </a:p>
          <a:p>
            <a:pPr marL="250825" algn="l" rtl="0" eaLnBrk="0">
              <a:lnSpc>
                <a:spcPts val="1570"/>
              </a:lnSpc>
              <a:spcBef>
                <a:spcPts val="215"/>
              </a:spcBef>
            </a:pPr>
            <a:r>
              <a:rPr lang="en-US" sz="1200" kern="0" spc="0" dirty="0">
                <a:solidFill>
                  <a:srgbClr val="231F20">
                    <a:alpha val="100000"/>
                  </a:srgbClr>
                </a:solidFill>
                <a:latin typeface="Arial" panose="020B0604020202020204"/>
                <a:ea typeface="Arial" panose="020B0604020202020204"/>
                <a:cs typeface="Arial" panose="020B0604020202020204"/>
              </a:rPr>
              <a:t>13</a:t>
            </a:r>
            <a:r>
              <a:rPr sz="1200" kern="0" spc="0" dirty="0">
                <a:solidFill>
                  <a:srgbClr val="231F20">
                    <a:alpha val="100000"/>
                  </a:srgbClr>
                </a:solidFill>
                <a:latin typeface="Arial" panose="020B0604020202020204"/>
                <a:ea typeface="Arial" panose="020B0604020202020204"/>
                <a:cs typeface="Arial" panose="020B0604020202020204"/>
              </a:rPr>
              <a:t>.</a:t>
            </a:r>
            <a:r>
              <a:rPr lang="en-US" sz="1200" kern="0" spc="0" dirty="0">
                <a:solidFill>
                  <a:srgbClr val="231F20">
                    <a:alpha val="100000"/>
                  </a:srgbClr>
                </a:solidFill>
                <a:latin typeface="Arial" panose="020B0604020202020204"/>
                <a:ea typeface="Arial" panose="020B0604020202020204"/>
                <a:cs typeface="Arial" panose="020B0604020202020204"/>
              </a:rPr>
              <a:t>7</a:t>
            </a:r>
            <a:r>
              <a:rPr sz="1200" kern="0" spc="0" dirty="0">
                <a:solidFill>
                  <a:srgbClr val="231F20">
                    <a:alpha val="100000"/>
                  </a:srgbClr>
                </a:solidFill>
                <a:latin typeface="Arial" panose="020B0604020202020204"/>
                <a:ea typeface="Arial" panose="020B0604020202020204"/>
                <a:cs typeface="Arial" panose="020B0604020202020204"/>
              </a:rPr>
              <a:t>5-</a:t>
            </a:r>
            <a:r>
              <a:rPr lang="en-US" sz="1200" kern="0" spc="0" dirty="0">
                <a:solidFill>
                  <a:srgbClr val="231F20">
                    <a:alpha val="100000"/>
                  </a:srgbClr>
                </a:solidFill>
                <a:latin typeface="Arial" panose="020B0604020202020204"/>
                <a:ea typeface="Arial" panose="020B0604020202020204"/>
                <a:cs typeface="Arial" panose="020B0604020202020204"/>
              </a:rPr>
              <a:t>14.</a:t>
            </a:r>
            <a:r>
              <a:rPr sz="1200" kern="0" spc="0" dirty="0">
                <a:solidFill>
                  <a:srgbClr val="231F20">
                    <a:alpha val="100000"/>
                  </a:srgbClr>
                </a:solidFill>
                <a:latin typeface="Arial" panose="020B0604020202020204"/>
                <a:ea typeface="Arial" panose="020B0604020202020204"/>
                <a:cs typeface="Arial" panose="020B0604020202020204"/>
              </a:rPr>
              <a:t>5GHz</a:t>
            </a:r>
            <a:r>
              <a:rPr sz="1200" kern="0" spc="-10" dirty="0">
                <a:solidFill>
                  <a:srgbClr val="231F20">
                    <a:alpha val="100000"/>
                  </a:srgbClr>
                </a:solidFill>
                <a:latin typeface="Arial" panose="020B0604020202020204"/>
                <a:ea typeface="Arial" panose="020B0604020202020204"/>
                <a:cs typeface="Arial" panose="020B0604020202020204"/>
              </a:rPr>
              <a:t> </a:t>
            </a:r>
            <a:r>
              <a:rPr lang="en-US" sz="1200" kern="0" spc="-10" dirty="0">
                <a:solidFill>
                  <a:srgbClr val="231F20">
                    <a:alpha val="100000"/>
                  </a:srgbClr>
                </a:solidFill>
                <a:latin typeface="Arial" panose="020B0604020202020204"/>
                <a:ea typeface="Arial" panose="020B0604020202020204"/>
                <a:cs typeface="Arial" panose="020B0604020202020204"/>
              </a:rPr>
              <a:t>20</a:t>
            </a:r>
            <a:r>
              <a:rPr sz="1200" kern="0" spc="-10" dirty="0">
                <a:solidFill>
                  <a:srgbClr val="231F20">
                    <a:alpha val="100000"/>
                  </a:srgbClr>
                </a:solidFill>
                <a:latin typeface="Arial" panose="020B0604020202020204"/>
                <a:ea typeface="Arial" panose="020B0604020202020204"/>
                <a:cs typeface="Arial" panose="020B0604020202020204"/>
              </a:rPr>
              <a:t>0W  </a:t>
            </a:r>
            <a:r>
              <a:rPr lang="en-US" sz="1200" kern="0" spc="-10" dirty="0">
                <a:solidFill>
                  <a:srgbClr val="231F20">
                    <a:alpha val="100000"/>
                  </a:srgbClr>
                </a:solidFill>
                <a:latin typeface="Arial" panose="020B0604020202020204"/>
                <a:ea typeface="Arial" panose="020B0604020202020204"/>
                <a:cs typeface="Arial" panose="020B0604020202020204"/>
              </a:rPr>
              <a:t>BUC</a:t>
            </a:r>
            <a:endParaRPr lang="en-US" sz="1200" kern="0" spc="-10" dirty="0">
              <a:solidFill>
                <a:srgbClr val="231F20">
                  <a:alpha val="100000"/>
                </a:srgbClr>
              </a:solidFill>
              <a:latin typeface="Arial" panose="020B0604020202020204"/>
              <a:ea typeface="Arial" panose="020B0604020202020204"/>
              <a:cs typeface="Arial" panose="020B0604020202020204"/>
            </a:endParaRPr>
          </a:p>
          <a:p>
            <a:pPr marL="250825" algn="l" rtl="0" eaLnBrk="0">
              <a:lnSpc>
                <a:spcPts val="1570"/>
              </a:lnSpc>
              <a:spcBef>
                <a:spcPts val="215"/>
              </a:spcBef>
            </a:pPr>
            <a:r>
              <a:rPr sz="1200" kern="0" spc="0" dirty="0">
                <a:solidFill>
                  <a:srgbClr val="231F20">
                    <a:alpha val="100000"/>
                  </a:srgbClr>
                </a:solidFill>
                <a:latin typeface="Arial" panose="020B0604020202020204"/>
                <a:ea typeface="Arial" panose="020B0604020202020204"/>
                <a:cs typeface="Arial" panose="020B0604020202020204"/>
              </a:rPr>
              <a:t>Model: SW-</a:t>
            </a:r>
            <a:r>
              <a:rPr lang="en-US" altLang="zh-CN" sz="1200">
                <a:sym typeface="+mn-ea"/>
              </a:rPr>
              <a:t>BUC-1375014500-53C</a:t>
            </a:r>
            <a:endParaRPr sz="1200" dirty="0">
              <a:latin typeface="Arial" panose="020B0604020202020204"/>
              <a:ea typeface="Arial" panose="020B0604020202020204"/>
              <a:cs typeface="Arial" panose="020B0604020202020204"/>
            </a:endParaRPr>
          </a:p>
        </p:txBody>
      </p:sp>
      <p:sp>
        <p:nvSpPr>
          <p:cNvPr id="202" name="textbox 202"/>
          <p:cNvSpPr/>
          <p:nvPr/>
        </p:nvSpPr>
        <p:spPr>
          <a:xfrm>
            <a:off x="586579" y="3607127"/>
            <a:ext cx="2122804" cy="333375"/>
          </a:xfrm>
          <a:prstGeom prst="rect">
            <a:avLst/>
          </a:prstGeom>
          <a:noFill/>
          <a:ln w="0" cap="flat">
            <a:noFill/>
            <a:prstDash val="solid"/>
            <a:miter lim="0"/>
          </a:ln>
        </p:spPr>
        <p:txBody>
          <a:bodyPr vert="horz" wrap="square" lIns="0" tIns="0" rIns="0" bIns="0"/>
          <a:p>
            <a:pPr algn="l" rtl="0" eaLnBrk="0">
              <a:lnSpc>
                <a:spcPct val="83000"/>
              </a:lnSpc>
            </a:pPr>
            <a:endParaRPr sz="100" dirty="0">
              <a:latin typeface="Arial" panose="020B0604020202020204"/>
              <a:ea typeface="Arial" panose="020B0604020202020204"/>
              <a:cs typeface="Arial" panose="020B0604020202020204"/>
            </a:endParaRPr>
          </a:p>
          <a:p>
            <a:pPr marL="12700" algn="l" rtl="0" eaLnBrk="0">
              <a:lnSpc>
                <a:spcPts val="1620"/>
              </a:lnSpc>
            </a:pPr>
            <a:r>
              <a:rPr sz="1200" kern="0" spc="-20" dirty="0">
                <a:solidFill>
                  <a:srgbClr val="202A4D">
                    <a:alpha val="100000"/>
                  </a:srgbClr>
                </a:solidFill>
                <a:latin typeface="Arial" panose="020B0604020202020204"/>
                <a:ea typeface="Arial" panose="020B0604020202020204"/>
                <a:cs typeface="Arial" panose="020B0604020202020204"/>
              </a:rPr>
              <a:t>1.1</a:t>
            </a:r>
            <a:r>
              <a:rPr sz="1200" kern="0" spc="90" dirty="0">
                <a:solidFill>
                  <a:srgbClr val="202A4D">
                    <a:alpha val="100000"/>
                  </a:srgbClr>
                </a:solidFill>
                <a:latin typeface="Arial" panose="020B0604020202020204"/>
                <a:ea typeface="Arial" panose="020B0604020202020204"/>
                <a:cs typeface="Arial" panose="020B0604020202020204"/>
              </a:rPr>
              <a:t> </a:t>
            </a:r>
            <a:r>
              <a:rPr lang="en-US" altLang="zh-CN" sz="1200" dirty="0">
                <a:latin typeface="Arial" panose="020B0604020202020204"/>
                <a:ea typeface="Arial" panose="020B0604020202020204"/>
                <a:cs typeface="Arial" panose="020B0604020202020204"/>
              </a:rPr>
              <a:t>Parameter Indicators</a:t>
            </a:r>
            <a:endParaRPr lang="en-US" altLang="zh-CN" sz="1200" dirty="0">
              <a:latin typeface="Arial" panose="020B0604020202020204"/>
              <a:ea typeface="Arial" panose="020B0604020202020204"/>
              <a:cs typeface="Arial" panose="020B0604020202020204"/>
            </a:endParaRPr>
          </a:p>
          <a:p>
            <a:pPr marL="13970" algn="l" rtl="0" eaLnBrk="0">
              <a:lnSpc>
                <a:spcPts val="800"/>
              </a:lnSpc>
            </a:pPr>
            <a:r>
              <a:rPr lang="en-US" altLang="zh-CN" sz="600" dirty="0">
                <a:latin typeface="Arial" panose="020B0604020202020204"/>
                <a:ea typeface="Arial" panose="020B0604020202020204"/>
                <a:cs typeface="Arial" panose="020B0604020202020204"/>
              </a:rPr>
              <a:t>Typical performance at 220V AC, and in a 50Ω system.</a:t>
            </a:r>
            <a:endParaRPr lang="en-US" altLang="zh-CN" sz="600" dirty="0">
              <a:latin typeface="Arial" panose="020B0604020202020204"/>
              <a:ea typeface="Arial" panose="020B0604020202020204"/>
              <a:cs typeface="Arial" panose="020B0604020202020204"/>
            </a:endParaRPr>
          </a:p>
        </p:txBody>
      </p:sp>
      <p:sp>
        <p:nvSpPr>
          <p:cNvPr id="218" name="textbox 218"/>
          <p:cNvSpPr/>
          <p:nvPr/>
        </p:nvSpPr>
        <p:spPr>
          <a:xfrm>
            <a:off x="602214" y="3399301"/>
            <a:ext cx="2136139" cy="193039"/>
          </a:xfrm>
          <a:prstGeom prst="rect">
            <a:avLst/>
          </a:prstGeom>
          <a:noFill/>
          <a:ln w="0" cap="flat">
            <a:noFill/>
            <a:prstDash val="solid"/>
            <a:miter lim="0"/>
          </a:ln>
        </p:spPr>
        <p:txBody>
          <a:bodyPr vert="horz" wrap="square" lIns="0" tIns="0" rIns="0" bIns="0"/>
          <a:p>
            <a:pPr algn="l" rtl="0" eaLnBrk="0">
              <a:lnSpc>
                <a:spcPct val="89000"/>
              </a:lnSpc>
            </a:pPr>
            <a:endParaRPr sz="100" dirty="0">
              <a:latin typeface="Arial" panose="020B0604020202020204"/>
              <a:ea typeface="Arial" panose="020B0604020202020204"/>
              <a:cs typeface="Arial" panose="020B0604020202020204"/>
            </a:endParaRPr>
          </a:p>
          <a:p>
            <a:pPr marL="12700" algn="l" rtl="0" eaLnBrk="0">
              <a:lnSpc>
                <a:spcPct val="78000"/>
              </a:lnSpc>
            </a:pPr>
            <a:r>
              <a:rPr sz="1400" b="1" kern="0" spc="-10" dirty="0">
                <a:solidFill>
                  <a:srgbClr val="231F20">
                    <a:alpha val="100000"/>
                  </a:srgbClr>
                </a:solidFill>
                <a:latin typeface="Arial" panose="020B0604020202020204"/>
                <a:ea typeface="Arial" panose="020B0604020202020204"/>
                <a:cs typeface="Arial" panose="020B0604020202020204"/>
              </a:rPr>
              <a:t>1.</a:t>
            </a:r>
            <a:r>
              <a:rPr sz="1400" b="1" kern="0" spc="90" dirty="0">
                <a:solidFill>
                  <a:srgbClr val="231F20">
                    <a:alpha val="100000"/>
                  </a:srgbClr>
                </a:solidFill>
                <a:latin typeface="Arial" panose="020B0604020202020204"/>
                <a:ea typeface="Arial" panose="020B0604020202020204"/>
                <a:cs typeface="Arial" panose="020B0604020202020204"/>
              </a:rPr>
              <a:t> </a:t>
            </a:r>
            <a:r>
              <a:rPr sz="1400" b="1" kern="0" spc="-10" dirty="0">
                <a:solidFill>
                  <a:srgbClr val="231F20">
                    <a:alpha val="100000"/>
                  </a:srgbClr>
                </a:solidFill>
                <a:latin typeface="Arial" panose="020B0604020202020204"/>
                <a:ea typeface="Arial" panose="020B0604020202020204"/>
                <a:cs typeface="Arial" panose="020B0604020202020204"/>
              </a:rPr>
              <a:t>Products Specification</a:t>
            </a:r>
            <a:endParaRPr sz="1400" dirty="0">
              <a:latin typeface="Arial" panose="020B0604020202020204"/>
              <a:ea typeface="Arial" panose="020B0604020202020204"/>
              <a:cs typeface="Arial" panose="020B0604020202020204"/>
            </a:endParaRPr>
          </a:p>
        </p:txBody>
      </p:sp>
      <p:sp>
        <p:nvSpPr>
          <p:cNvPr id="222" name="textbox 222"/>
          <p:cNvSpPr/>
          <p:nvPr/>
        </p:nvSpPr>
        <p:spPr>
          <a:xfrm>
            <a:off x="4171592" y="1353352"/>
            <a:ext cx="1649729" cy="147954"/>
          </a:xfrm>
          <a:prstGeom prst="rect">
            <a:avLst/>
          </a:prstGeom>
          <a:noFill/>
          <a:ln w="0" cap="flat">
            <a:noFill/>
            <a:prstDash val="solid"/>
            <a:miter lim="0"/>
          </a:ln>
        </p:spPr>
        <p:txBody>
          <a:bodyPr vert="horz" wrap="square" lIns="0" tIns="0" rIns="0" bIns="0"/>
          <a:p>
            <a:pPr algn="l" rtl="0" eaLnBrk="0">
              <a:lnSpc>
                <a:spcPct val="84000"/>
              </a:lnSpc>
            </a:pPr>
            <a:endParaRPr sz="100" dirty="0">
              <a:latin typeface="Arial" panose="020B0604020202020204"/>
              <a:ea typeface="Arial" panose="020B0604020202020204"/>
              <a:cs typeface="Arial" panose="020B0604020202020204"/>
            </a:endParaRPr>
          </a:p>
          <a:p>
            <a:pPr marL="12700" algn="l" rtl="0" eaLnBrk="0">
              <a:lnSpc>
                <a:spcPct val="80000"/>
              </a:lnSpc>
            </a:pPr>
            <a:r>
              <a:rPr sz="1000" kern="0" spc="10" dirty="0">
                <a:solidFill>
                  <a:srgbClr val="202C4B">
                    <a:alpha val="100000"/>
                  </a:srgbClr>
                </a:solidFill>
                <a:latin typeface="Arial" panose="020B0604020202020204"/>
                <a:ea typeface="Arial" panose="020B0604020202020204"/>
                <a:cs typeface="Arial" panose="020B0604020202020204"/>
              </a:rPr>
              <a:t>Output</a:t>
            </a:r>
            <a:r>
              <a:rPr sz="1000" kern="0" spc="110" dirty="0">
                <a:solidFill>
                  <a:srgbClr val="202C4B">
                    <a:alpha val="100000"/>
                  </a:srgbClr>
                </a:solidFill>
                <a:latin typeface="Arial" panose="020B0604020202020204"/>
                <a:ea typeface="Arial" panose="020B0604020202020204"/>
                <a:cs typeface="Arial" panose="020B0604020202020204"/>
              </a:rPr>
              <a:t> </a:t>
            </a:r>
            <a:r>
              <a:rPr sz="1000" kern="0" spc="10" dirty="0">
                <a:solidFill>
                  <a:srgbClr val="202C4B">
                    <a:alpha val="100000"/>
                  </a:srgbClr>
                </a:solidFill>
                <a:latin typeface="Arial" panose="020B0604020202020204"/>
                <a:ea typeface="Arial" panose="020B0604020202020204"/>
                <a:cs typeface="Arial" panose="020B0604020202020204"/>
              </a:rPr>
              <a:t>Power Curve Graph:</a:t>
            </a:r>
            <a:endParaRPr sz="1000" dirty="0">
              <a:latin typeface="Arial" panose="020B0604020202020204"/>
              <a:ea typeface="Arial" panose="020B0604020202020204"/>
              <a:cs typeface="Arial" panose="020B0604020202020204"/>
            </a:endParaRPr>
          </a:p>
        </p:txBody>
      </p:sp>
      <p:pic>
        <p:nvPicPr>
          <p:cNvPr id="736" name="picture 736"/>
          <p:cNvPicPr>
            <a:picLocks noChangeAspect="1"/>
          </p:cNvPicPr>
          <p:nvPr/>
        </p:nvPicPr>
        <p:blipFill>
          <a:blip r:embed="rId1"/>
          <a:stretch>
            <a:fillRect/>
          </a:stretch>
        </p:blipFill>
        <p:spPr>
          <a:xfrm rot="21600000">
            <a:off x="192238" y="539985"/>
            <a:ext cx="7094709" cy="6596"/>
          </a:xfrm>
          <a:prstGeom prst="rect">
            <a:avLst/>
          </a:prstGeom>
        </p:spPr>
      </p:pic>
      <p:pic>
        <p:nvPicPr>
          <p:cNvPr id="670" name="picture 670"/>
          <p:cNvPicPr>
            <a:picLocks noChangeAspect="1"/>
          </p:cNvPicPr>
          <p:nvPr/>
        </p:nvPicPr>
        <p:blipFill>
          <a:blip r:embed="rId2"/>
          <a:stretch>
            <a:fillRect/>
          </a:stretch>
        </p:blipFill>
        <p:spPr>
          <a:xfrm rot="21600000">
            <a:off x="263985" y="9719952"/>
            <a:ext cx="7094709" cy="10501"/>
          </a:xfrm>
          <a:prstGeom prst="rect">
            <a:avLst/>
          </a:prstGeom>
        </p:spPr>
      </p:pic>
      <p:sp>
        <p:nvSpPr>
          <p:cNvPr id="2" name="文本框 1"/>
          <p:cNvSpPr txBox="1"/>
          <p:nvPr/>
        </p:nvSpPr>
        <p:spPr>
          <a:xfrm>
            <a:off x="577215" y="9781858"/>
            <a:ext cx="5080000" cy="275590"/>
          </a:xfrm>
          <a:prstGeom prst="rect">
            <a:avLst/>
          </a:prstGeom>
        </p:spPr>
        <p:txBody>
          <a:bodyPr>
            <a:spAutoFit/>
          </a:bodyPr>
          <a:p>
            <a:pPr algn="ctr"/>
            <a:r>
              <a:rPr lang="zh-CN" altLang="en-US" sz="1200" b="1">
                <a:solidFill>
                  <a:schemeClr val="tx1"/>
                </a:solidFill>
                <a:latin typeface="微软雅黑" panose="020B0503020204020204" charset="-122"/>
                <a:ea typeface="微软雅黑" panose="020B0503020204020204" charset="-122"/>
              </a:rPr>
              <a:t>南京市雨花区软件大道</a:t>
            </a:r>
            <a:r>
              <a:rPr lang="en-US" altLang="zh-CN" sz="1200" b="1">
                <a:solidFill>
                  <a:schemeClr val="tx1"/>
                </a:solidFill>
                <a:latin typeface="微软雅黑" panose="020B0503020204020204" charset="-122"/>
                <a:ea typeface="微软雅黑" panose="020B0503020204020204" charset="-122"/>
              </a:rPr>
              <a:t>180</a:t>
            </a:r>
            <a:r>
              <a:rPr lang="zh-CN" altLang="en-US" sz="1200" b="1">
                <a:solidFill>
                  <a:schemeClr val="tx1"/>
                </a:solidFill>
                <a:latin typeface="微软雅黑" panose="020B0503020204020204" charset="-122"/>
                <a:ea typeface="微软雅黑" panose="020B0503020204020204" charset="-122"/>
              </a:rPr>
              <a:t>号大数据产业基地</a:t>
            </a:r>
            <a:r>
              <a:rPr lang="en-US" altLang="zh-CN" sz="1200" b="1">
                <a:solidFill>
                  <a:schemeClr val="tx1"/>
                </a:solidFill>
                <a:latin typeface="微软雅黑" panose="020B0503020204020204" charset="-122"/>
                <a:ea typeface="微软雅黑" panose="020B0503020204020204" charset="-122"/>
              </a:rPr>
              <a:t>2</a:t>
            </a:r>
            <a:r>
              <a:rPr lang="zh-CN" altLang="en-US" sz="1200" b="1">
                <a:solidFill>
                  <a:schemeClr val="tx1"/>
                </a:solidFill>
                <a:latin typeface="微软雅黑" panose="020B0503020204020204" charset="-122"/>
                <a:ea typeface="微软雅黑" panose="020B0503020204020204" charset="-122"/>
              </a:rPr>
              <a:t>栋</a:t>
            </a:r>
            <a:endParaRPr lang="zh-CN" altLang="en-US" sz="1200" b="1">
              <a:solidFill>
                <a:schemeClr val="tx1"/>
              </a:solidFill>
              <a:latin typeface="微软雅黑" panose="020B0503020204020204" charset="-122"/>
              <a:ea typeface="微软雅黑" panose="020B0503020204020204" charset="-122"/>
            </a:endParaRPr>
          </a:p>
        </p:txBody>
      </p:sp>
      <p:pic>
        <p:nvPicPr>
          <p:cNvPr id="4" name="图片 3" descr="定位标志"/>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160145" y="9782175"/>
            <a:ext cx="204470" cy="204470"/>
          </a:xfrm>
          <a:prstGeom prst="rect">
            <a:avLst/>
          </a:prstGeom>
        </p:spPr>
      </p:pic>
      <p:pic>
        <p:nvPicPr>
          <p:cNvPr id="5" name="图片 4" descr="电话"/>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4900930" y="9832340"/>
            <a:ext cx="186690" cy="186690"/>
          </a:xfrm>
          <a:prstGeom prst="rect">
            <a:avLst/>
          </a:prstGeom>
        </p:spPr>
      </p:pic>
      <p:sp>
        <p:nvSpPr>
          <p:cNvPr id="7" name="文本框 6"/>
          <p:cNvSpPr txBox="1"/>
          <p:nvPr/>
        </p:nvSpPr>
        <p:spPr>
          <a:xfrm>
            <a:off x="5072380" y="9782175"/>
            <a:ext cx="1979930" cy="282575"/>
          </a:xfrm>
          <a:prstGeom prst="rect">
            <a:avLst/>
          </a:prstGeom>
        </p:spPr>
        <p:txBody>
          <a:bodyPr>
            <a:noAutofit/>
          </a:bodyPr>
          <a:p>
            <a:r>
              <a:rPr lang="en-US" altLang="zh-CN" sz="1200" b="1">
                <a:solidFill>
                  <a:schemeClr val="tx1"/>
                </a:solidFill>
                <a:latin typeface="微软雅黑" panose="020B0503020204020204" charset="-122"/>
                <a:ea typeface="微软雅黑" panose="020B0503020204020204" charset="-122"/>
              </a:rPr>
              <a:t>+86-13951873509</a:t>
            </a:r>
            <a:endParaRPr lang="en-US" altLang="zh-CN" sz="1200" b="1">
              <a:solidFill>
                <a:schemeClr val="tx1"/>
              </a:solidFill>
              <a:latin typeface="微软雅黑" panose="020B0503020204020204" charset="-122"/>
              <a:ea typeface="微软雅黑" panose="020B0503020204020204" charset="-122"/>
            </a:endParaRPr>
          </a:p>
        </p:txBody>
      </p:sp>
      <p:pic>
        <p:nvPicPr>
          <p:cNvPr id="8" name="图片 7" descr="网页"/>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1165225" y="10027920"/>
            <a:ext cx="192405" cy="192405"/>
          </a:xfrm>
          <a:prstGeom prst="rect">
            <a:avLst/>
          </a:prstGeom>
        </p:spPr>
      </p:pic>
      <p:sp>
        <p:nvSpPr>
          <p:cNvPr id="9" name="文本框 8"/>
          <p:cNvSpPr txBox="1"/>
          <p:nvPr/>
        </p:nvSpPr>
        <p:spPr>
          <a:xfrm>
            <a:off x="1342390" y="9980613"/>
            <a:ext cx="5080000" cy="275590"/>
          </a:xfrm>
          <a:prstGeom prst="rect">
            <a:avLst/>
          </a:prstGeom>
        </p:spPr>
        <p:txBody>
          <a:bodyPr>
            <a:spAutoFit/>
          </a:bodyPr>
          <a:p>
            <a:r>
              <a:rPr lang="en-US" altLang="zh-CN" sz="1200" b="1">
                <a:solidFill>
                  <a:schemeClr val="tx1"/>
                </a:solidFill>
                <a:latin typeface="微软雅黑" panose="020B0503020204020204" charset="-122"/>
                <a:ea typeface="微软雅黑" panose="020B0503020204020204" charset="-122"/>
              </a:rPr>
              <a:t>https://www.shinewave-tech.com</a:t>
            </a:r>
            <a:endParaRPr lang="en-US" altLang="zh-CN" sz="1200" b="1">
              <a:solidFill>
                <a:schemeClr val="tx1"/>
              </a:solidFill>
              <a:latin typeface="微软雅黑" panose="020B0503020204020204" charset="-122"/>
              <a:ea typeface="微软雅黑" panose="020B0503020204020204" charset="-122"/>
            </a:endParaRPr>
          </a:p>
        </p:txBody>
      </p:sp>
      <p:pic>
        <p:nvPicPr>
          <p:cNvPr id="10" name="图片 9" descr="信息"/>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4202430" y="9991090"/>
            <a:ext cx="239395" cy="239395"/>
          </a:xfrm>
          <a:prstGeom prst="rect">
            <a:avLst/>
          </a:prstGeom>
        </p:spPr>
      </p:pic>
      <p:sp>
        <p:nvSpPr>
          <p:cNvPr id="13" name="文本框 12"/>
          <p:cNvSpPr txBox="1"/>
          <p:nvPr/>
        </p:nvSpPr>
        <p:spPr>
          <a:xfrm>
            <a:off x="4426585" y="9980930"/>
            <a:ext cx="2519680" cy="282575"/>
          </a:xfrm>
          <a:prstGeom prst="rect">
            <a:avLst/>
          </a:prstGeom>
        </p:spPr>
        <p:txBody>
          <a:bodyPr>
            <a:noAutofit/>
          </a:bodyPr>
          <a:p>
            <a:pPr marL="0" indent="0">
              <a:spcBef>
                <a:spcPct val="0"/>
              </a:spcBef>
              <a:spcAft>
                <a:spcPct val="0"/>
              </a:spcAft>
            </a:pPr>
            <a:r>
              <a:rPr lang="en-US" altLang="zh-CN" sz="1200" b="1" i="0">
                <a:solidFill>
                  <a:schemeClr val="tx1"/>
                </a:solidFill>
                <a:latin typeface="微软雅黑" panose="020B0503020204020204" charset="-122"/>
                <a:ea typeface="微软雅黑" panose="020B0503020204020204" charset="-122"/>
              </a:rPr>
              <a:t>info@shinewave-tech.com</a:t>
            </a:r>
            <a:endParaRPr lang="en-US" altLang="zh-CN" sz="1200" b="1" i="0">
              <a:solidFill>
                <a:schemeClr val="tx1"/>
              </a:solidFill>
              <a:latin typeface="微软雅黑" panose="020B0503020204020204" charset="-122"/>
              <a:ea typeface="微软雅黑" panose="020B0503020204020204" charset="-122"/>
            </a:endParaRPr>
          </a:p>
        </p:txBody>
      </p:sp>
      <p:pic>
        <p:nvPicPr>
          <p:cNvPr id="14" name="图片 13" descr="SWT公司logo-透明"/>
          <p:cNvPicPr>
            <a:picLocks noChangeAspect="1"/>
          </p:cNvPicPr>
          <p:nvPr/>
        </p:nvPicPr>
        <p:blipFill>
          <a:blip r:embed="rId11"/>
          <a:stretch>
            <a:fillRect/>
          </a:stretch>
        </p:blipFill>
        <p:spPr>
          <a:xfrm>
            <a:off x="281305" y="9782175"/>
            <a:ext cx="744220" cy="434975"/>
          </a:xfrm>
          <a:prstGeom prst="rect">
            <a:avLst/>
          </a:prstGeom>
        </p:spPr>
      </p:pic>
      <p:sp>
        <p:nvSpPr>
          <p:cNvPr id="22" name="文本框 21"/>
          <p:cNvSpPr txBox="1"/>
          <p:nvPr/>
        </p:nvSpPr>
        <p:spPr>
          <a:xfrm>
            <a:off x="0" y="57150"/>
            <a:ext cx="7559675" cy="460375"/>
          </a:xfrm>
          <a:prstGeom prst="rect">
            <a:avLst/>
          </a:prstGeom>
        </p:spPr>
        <p:txBody>
          <a:bodyPr wrap="square">
            <a:spAutoFit/>
          </a:bodyPr>
          <a:p>
            <a:pPr marL="0" indent="0" algn="ctr">
              <a:lnSpc>
                <a:spcPts val="1440"/>
              </a:lnSpc>
              <a:spcBef>
                <a:spcPct val="0"/>
              </a:spcBef>
              <a:spcAft>
                <a:spcPct val="0"/>
              </a:spcAft>
            </a:pPr>
            <a:r>
              <a:rPr lang="zh-CN" altLang="en-US" sz="1600" b="1">
                <a:solidFill>
                  <a:schemeClr val="tx1"/>
                </a:solidFill>
              </a:rPr>
              <a:t>本图册为代表性规格产品，如需定制，可随时联系我司业务人员。</a:t>
            </a:r>
            <a:endParaRPr lang="zh-CN" altLang="en-US" sz="1600" b="1">
              <a:solidFill>
                <a:schemeClr val="tx1"/>
              </a:solidFill>
            </a:endParaRPr>
          </a:p>
          <a:p>
            <a:pPr marL="0" indent="0" algn="ctr">
              <a:lnSpc>
                <a:spcPts val="1440"/>
              </a:lnSpc>
              <a:spcBef>
                <a:spcPct val="0"/>
              </a:spcBef>
              <a:spcAft>
                <a:spcPct val="0"/>
              </a:spcAft>
            </a:pPr>
            <a:r>
              <a:rPr lang="en-US" altLang="zh-CN" sz="1200" b="1">
                <a:solidFill>
                  <a:srgbClr val="1F2329"/>
                </a:solidFill>
              </a:rPr>
              <a:t>This catalog features representative products. For customization, please contact our sales team.</a:t>
            </a:r>
            <a:endParaRPr lang="en-US" altLang="zh-CN" sz="1200" b="1">
              <a:solidFill>
                <a:srgbClr val="1F2329"/>
              </a:solidFill>
            </a:endParaRPr>
          </a:p>
        </p:txBody>
      </p:sp>
      <p:pic>
        <p:nvPicPr>
          <p:cNvPr id="12" name="图片 11" descr="9b085691d5df167aed6bcd2f294db6cd"/>
          <p:cNvPicPr>
            <a:picLocks noChangeAspect="1"/>
          </p:cNvPicPr>
          <p:nvPr/>
        </p:nvPicPr>
        <p:blipFill>
          <a:blip r:embed="rId12"/>
          <a:srcRect l="15841" t="11627" r="9675" b="7155"/>
          <a:stretch>
            <a:fillRect/>
          </a:stretch>
        </p:blipFill>
        <p:spPr>
          <a:xfrm>
            <a:off x="601980" y="1393190"/>
            <a:ext cx="2336165" cy="1910715"/>
          </a:xfrm>
          <a:prstGeom prst="rect">
            <a:avLst/>
          </a:prstGeom>
        </p:spPr>
      </p:pic>
      <p:pic>
        <p:nvPicPr>
          <p:cNvPr id="15" name="图片 14"/>
          <p:cNvPicPr>
            <a:picLocks noChangeAspect="1"/>
          </p:cNvPicPr>
          <p:nvPr/>
        </p:nvPicPr>
        <p:blipFill>
          <a:blip r:embed="rId13"/>
          <a:srcRect t="6881" b="7853"/>
          <a:stretch>
            <a:fillRect/>
          </a:stretch>
        </p:blipFill>
        <p:spPr>
          <a:xfrm>
            <a:off x="3580765" y="1515745"/>
            <a:ext cx="3471545" cy="1662430"/>
          </a:xfrm>
          <a:prstGeom prst="rect">
            <a:avLst/>
          </a:prstGeom>
        </p:spPr>
      </p:pic>
      <p:graphicFrame>
        <p:nvGraphicFramePr>
          <p:cNvPr id="16" name="表格 15"/>
          <p:cNvGraphicFramePr/>
          <p:nvPr>
            <p:custDataLst>
              <p:tags r:id="rId14"/>
            </p:custDataLst>
          </p:nvPr>
        </p:nvGraphicFramePr>
        <p:xfrm>
          <a:off x="608965" y="3978275"/>
          <a:ext cx="6450330" cy="5515610"/>
        </p:xfrm>
        <a:graphic>
          <a:graphicData uri="http://schemas.openxmlformats.org/drawingml/2006/table">
            <a:tbl>
              <a:tblPr/>
              <a:tblGrid>
                <a:gridCol w="2150110"/>
                <a:gridCol w="3585845"/>
                <a:gridCol w="714375"/>
              </a:tblGrid>
              <a:tr h="257810">
                <a:tc>
                  <a:txBody>
                    <a:bodyPr/>
                    <a:p>
                      <a:pPr marL="0" indent="0" algn="l">
                        <a:lnSpc>
                          <a:spcPct val="120000"/>
                        </a:lnSpc>
                        <a:spcBef>
                          <a:spcPts val="600"/>
                        </a:spcBef>
                        <a:spcAft>
                          <a:spcPts val="600"/>
                        </a:spcAft>
                      </a:pPr>
                      <a:r>
                        <a:rPr lang="en-US" altLang="zh-CN" sz="1100">
                          <a:solidFill>
                            <a:schemeClr val="bg1"/>
                          </a:solidFill>
                          <a:latin typeface="Arial" panose="020B0604020202020204"/>
                          <a:ea typeface="等线" panose="02010600030101010101" charset="-122"/>
                        </a:rPr>
                        <a:t>PARAMETER</a:t>
                      </a:r>
                      <a:endParaRPr lang="en-US" altLang="zh-CN" sz="1100">
                        <a:solidFill>
                          <a:schemeClr val="bg1"/>
                        </a:solidFill>
                        <a:latin typeface="Arial" panose="020B0604020202020204"/>
                        <a:ea typeface="等线" panose="02010600030101010101" charset="-122"/>
                      </a:endParaRPr>
                    </a:p>
                  </a:txBody>
                  <a:tcPr marL="76200" marR="76200" marT="38100" marB="19050" anchor="t" anchorCtr="0">
                    <a:lnL w="9525" cap="flat" cmpd="sng">
                      <a:solidFill>
                        <a:srgbClr val="DEE0E3"/>
                      </a:solidFill>
                      <a:prstDash val="solid"/>
                      <a:headEnd type="none" w="med" len="med"/>
                      <a:tailEnd type="none" w="med" len="med"/>
                    </a:lnL>
                    <a:lnR w="9525" cap="flat" cmpd="sng">
                      <a:solidFill>
                        <a:srgbClr val="DEE0E3"/>
                      </a:solidFill>
                      <a:prstDash val="solid"/>
                      <a:headEnd type="none" w="med" len="med"/>
                      <a:tailEnd type="none" w="med" len="med"/>
                    </a:lnR>
                    <a:lnT w="9525" cap="flat" cmpd="sng">
                      <a:solidFill>
                        <a:srgbClr val="DEE0E3"/>
                      </a:solidFill>
                      <a:prstDash val="solid"/>
                      <a:headEnd type="none" w="med" len="med"/>
                      <a:tailEnd type="none" w="med" len="med"/>
                    </a:lnT>
                    <a:lnB w="9525" cap="flat" cmpd="sng">
                      <a:solidFill>
                        <a:srgbClr val="DEE0E3"/>
                      </a:solidFill>
                      <a:prstDash val="solid"/>
                      <a:headEnd type="none" w="med" len="med"/>
                      <a:tailEnd type="none" w="med" len="med"/>
                    </a:lnB>
                    <a:solidFill>
                      <a:srgbClr val="21294D"/>
                    </a:solidFill>
                  </a:tcPr>
                </a:tc>
                <a:tc>
                  <a:txBody>
                    <a:bodyPr/>
                    <a:p>
                      <a:pPr marL="0" indent="0" algn="l">
                        <a:lnSpc>
                          <a:spcPct val="120000"/>
                        </a:lnSpc>
                        <a:spcBef>
                          <a:spcPts val="600"/>
                        </a:spcBef>
                        <a:spcAft>
                          <a:spcPts val="600"/>
                        </a:spcAft>
                      </a:pPr>
                      <a:r>
                        <a:rPr lang="en-US" altLang="zh-CN" sz="1100">
                          <a:solidFill>
                            <a:schemeClr val="bg1"/>
                          </a:solidFill>
                          <a:latin typeface="Arial" panose="020B0604020202020204"/>
                          <a:ea typeface="等线" panose="02010600030101010101" charset="-122"/>
                        </a:rPr>
                        <a:t>SPECIFICATION</a:t>
                      </a:r>
                      <a:endParaRPr lang="en-US" altLang="zh-CN" sz="1100">
                        <a:solidFill>
                          <a:schemeClr val="bg1"/>
                        </a:solidFill>
                        <a:latin typeface="Arial" panose="020B0604020202020204"/>
                        <a:ea typeface="等线" panose="02010600030101010101" charset="-122"/>
                      </a:endParaRPr>
                    </a:p>
                  </a:txBody>
                  <a:tcPr marL="76200" marR="76200" marT="38100" marB="19050" anchor="t" anchorCtr="0">
                    <a:lnL w="9525" cap="flat" cmpd="sng">
                      <a:solidFill>
                        <a:srgbClr val="DEE0E3"/>
                      </a:solidFill>
                      <a:prstDash val="solid"/>
                      <a:headEnd type="none" w="med" len="med"/>
                      <a:tailEnd type="none" w="med" len="med"/>
                    </a:lnL>
                    <a:lnR w="9525" cap="flat" cmpd="sng">
                      <a:solidFill>
                        <a:srgbClr val="DEE0E3"/>
                      </a:solidFill>
                      <a:prstDash val="solid"/>
                      <a:headEnd type="none" w="med" len="med"/>
                      <a:tailEnd type="none" w="med" len="med"/>
                    </a:lnR>
                    <a:lnT w="9525" cap="flat" cmpd="sng">
                      <a:solidFill>
                        <a:srgbClr val="DEE0E3"/>
                      </a:solidFill>
                      <a:prstDash val="solid"/>
                      <a:headEnd type="none" w="med" len="med"/>
                      <a:tailEnd type="none" w="med" len="med"/>
                    </a:lnT>
                    <a:lnB w="9525" cap="flat" cmpd="sng">
                      <a:solidFill>
                        <a:srgbClr val="DEE0E3"/>
                      </a:solidFill>
                      <a:prstDash val="solid"/>
                      <a:headEnd type="none" w="med" len="med"/>
                      <a:tailEnd type="none" w="med" len="med"/>
                    </a:lnB>
                    <a:solidFill>
                      <a:srgbClr val="21294D"/>
                    </a:solidFill>
                  </a:tcPr>
                </a:tc>
                <a:tc>
                  <a:txBody>
                    <a:bodyPr/>
                    <a:p>
                      <a:pPr marL="0" indent="0" algn="l">
                        <a:lnSpc>
                          <a:spcPct val="120000"/>
                        </a:lnSpc>
                        <a:spcBef>
                          <a:spcPts val="600"/>
                        </a:spcBef>
                        <a:spcAft>
                          <a:spcPts val="600"/>
                        </a:spcAft>
                      </a:pPr>
                      <a:r>
                        <a:rPr lang="en-US" altLang="zh-CN" sz="1100">
                          <a:solidFill>
                            <a:schemeClr val="bg1"/>
                          </a:solidFill>
                          <a:latin typeface="Arial" panose="020B0604020202020204"/>
                          <a:ea typeface="等线" panose="02010600030101010101" charset="-122"/>
                        </a:rPr>
                        <a:t>UNIT</a:t>
                      </a:r>
                      <a:endParaRPr lang="en-US" altLang="zh-CN" sz="1100">
                        <a:solidFill>
                          <a:schemeClr val="bg1"/>
                        </a:solidFill>
                        <a:latin typeface="Arial" panose="020B0604020202020204"/>
                        <a:ea typeface="等线" panose="02010600030101010101" charset="-122"/>
                      </a:endParaRPr>
                    </a:p>
                  </a:txBody>
                  <a:tcPr marL="76200" marR="76200" marT="38100" marB="19050" anchor="t" anchorCtr="0">
                    <a:lnL w="9525" cap="flat" cmpd="sng">
                      <a:solidFill>
                        <a:srgbClr val="DEE0E3"/>
                      </a:solidFill>
                      <a:prstDash val="solid"/>
                      <a:headEnd type="none" w="med" len="med"/>
                      <a:tailEnd type="none" w="med" len="med"/>
                    </a:lnL>
                    <a:lnR w="9525" cap="flat" cmpd="sng">
                      <a:solidFill>
                        <a:srgbClr val="DEE0E3"/>
                      </a:solidFill>
                      <a:prstDash val="solid"/>
                      <a:headEnd type="none" w="med" len="med"/>
                      <a:tailEnd type="none" w="med" len="med"/>
                    </a:lnR>
                    <a:lnT w="9525" cap="flat" cmpd="sng">
                      <a:solidFill>
                        <a:srgbClr val="DEE0E3"/>
                      </a:solidFill>
                      <a:prstDash val="solid"/>
                      <a:headEnd type="none" w="med" len="med"/>
                      <a:tailEnd type="none" w="med" len="med"/>
                    </a:lnT>
                    <a:lnB w="9525" cap="flat" cmpd="sng">
                      <a:solidFill>
                        <a:srgbClr val="DEE0E3"/>
                      </a:solidFill>
                      <a:prstDash val="solid"/>
                      <a:headEnd type="none" w="med" len="med"/>
                      <a:tailEnd type="none" w="med" len="med"/>
                    </a:lnB>
                    <a:solidFill>
                      <a:srgbClr val="21294D"/>
                    </a:solidFill>
                  </a:tcPr>
                </a:tc>
              </a:tr>
              <a:tr h="257810">
                <a:tc>
                  <a:txBody>
                    <a:bodyPr/>
                    <a:p>
                      <a:pPr marL="0" indent="0" algn="l">
                        <a:lnSpc>
                          <a:spcPct val="120000"/>
                        </a:lnSpc>
                        <a:spcBef>
                          <a:spcPts val="600"/>
                        </a:spcBef>
                        <a:spcAft>
                          <a:spcPts val="600"/>
                        </a:spcAft>
                      </a:pPr>
                      <a:r>
                        <a:rPr lang="en-US" altLang="zh-CN" sz="1100">
                          <a:latin typeface="Arial" panose="020B0604020202020204"/>
                          <a:ea typeface="等线" panose="02010600030101010101" charset="-122"/>
                        </a:rPr>
                        <a:t>Input Frequency</a:t>
                      </a:r>
                      <a:endParaRPr lang="en-US" altLang="zh-CN" sz="1100">
                        <a:latin typeface="Arial" panose="020B0604020202020204"/>
                        <a:ea typeface="等线" panose="02010600030101010101" charset="-122"/>
                      </a:endParaRPr>
                    </a:p>
                  </a:txBody>
                  <a:tcPr marL="76200" marR="76200" marT="38100" marB="19050" anchor="t" anchorCtr="0">
                    <a:lnL w="9525" cap="flat" cmpd="sng">
                      <a:solidFill>
                        <a:srgbClr val="DEE0E3"/>
                      </a:solidFill>
                      <a:prstDash val="solid"/>
                      <a:headEnd type="none" w="med" len="med"/>
                      <a:tailEnd type="none" w="med" len="med"/>
                    </a:lnL>
                    <a:lnR w="9525" cap="flat" cmpd="sng">
                      <a:solidFill>
                        <a:srgbClr val="DEE0E3"/>
                      </a:solidFill>
                      <a:prstDash val="solid"/>
                      <a:headEnd type="none" w="med" len="med"/>
                      <a:tailEnd type="none" w="med" len="med"/>
                    </a:lnR>
                    <a:lnT w="9525" cap="flat" cmpd="sng">
                      <a:solidFill>
                        <a:srgbClr val="DEE0E3"/>
                      </a:solidFill>
                      <a:prstDash val="solid"/>
                      <a:headEnd type="none" w="med" len="med"/>
                      <a:tailEnd type="none" w="med" len="med"/>
                    </a:lnT>
                    <a:lnB w="9525" cap="flat" cmpd="sng">
                      <a:solidFill>
                        <a:srgbClr val="DEE0E3"/>
                      </a:solidFill>
                      <a:prstDash val="solid"/>
                      <a:headEnd type="none" w="med" len="med"/>
                      <a:tailEnd type="none" w="med" len="med"/>
                    </a:lnB>
                    <a:solidFill>
                      <a:srgbClr val="F2F3F4"/>
                    </a:solidFill>
                  </a:tcPr>
                </a:tc>
                <a:tc>
                  <a:txBody>
                    <a:bodyPr/>
                    <a:p>
                      <a:pPr marL="0" indent="0" algn="l">
                        <a:lnSpc>
                          <a:spcPct val="120000"/>
                        </a:lnSpc>
                        <a:spcBef>
                          <a:spcPts val="600"/>
                        </a:spcBef>
                        <a:spcAft>
                          <a:spcPts val="600"/>
                        </a:spcAft>
                      </a:pPr>
                      <a:r>
                        <a:rPr lang="en-US" altLang="zh-CN" sz="1100">
                          <a:latin typeface="Arial" panose="020B0604020202020204"/>
                          <a:ea typeface="等线" panose="02010600030101010101" charset="-122"/>
                        </a:rPr>
                        <a:t>950 - 1700</a:t>
                      </a:r>
                      <a:endParaRPr lang="en-US" altLang="zh-CN" sz="1100">
                        <a:latin typeface="Arial" panose="020B0604020202020204"/>
                        <a:ea typeface="等线" panose="02010600030101010101" charset="-122"/>
                      </a:endParaRPr>
                    </a:p>
                  </a:txBody>
                  <a:tcPr marL="76200" marR="76200" marT="38100" marB="19050" anchor="t" anchorCtr="0">
                    <a:lnL w="9525" cap="flat" cmpd="sng">
                      <a:solidFill>
                        <a:srgbClr val="DEE0E3"/>
                      </a:solidFill>
                      <a:prstDash val="solid"/>
                      <a:headEnd type="none" w="med" len="med"/>
                      <a:tailEnd type="none" w="med" len="med"/>
                    </a:lnL>
                    <a:lnR w="9525" cap="flat" cmpd="sng">
                      <a:solidFill>
                        <a:srgbClr val="DEE0E3"/>
                      </a:solidFill>
                      <a:prstDash val="solid"/>
                      <a:headEnd type="none" w="med" len="med"/>
                      <a:tailEnd type="none" w="med" len="med"/>
                    </a:lnR>
                    <a:lnT w="9525" cap="flat" cmpd="sng">
                      <a:solidFill>
                        <a:srgbClr val="DEE0E3"/>
                      </a:solidFill>
                      <a:prstDash val="solid"/>
                      <a:headEnd type="none" w="med" len="med"/>
                      <a:tailEnd type="none" w="med" len="med"/>
                    </a:lnT>
                    <a:lnB w="9525" cap="flat" cmpd="sng">
                      <a:solidFill>
                        <a:srgbClr val="DEE0E3"/>
                      </a:solidFill>
                      <a:prstDash val="solid"/>
                      <a:headEnd type="none" w="med" len="med"/>
                      <a:tailEnd type="none" w="med" len="med"/>
                    </a:lnB>
                    <a:solidFill>
                      <a:srgbClr val="F2F3F4"/>
                    </a:solidFill>
                  </a:tcPr>
                </a:tc>
                <a:tc>
                  <a:txBody>
                    <a:bodyPr/>
                    <a:p>
                      <a:pPr marL="0" indent="0" algn="l">
                        <a:lnSpc>
                          <a:spcPct val="120000"/>
                        </a:lnSpc>
                        <a:spcBef>
                          <a:spcPts val="600"/>
                        </a:spcBef>
                        <a:spcAft>
                          <a:spcPts val="600"/>
                        </a:spcAft>
                      </a:pPr>
                      <a:r>
                        <a:rPr lang="en-US" altLang="zh-CN" sz="1100">
                          <a:latin typeface="Arial" panose="020B0604020202020204"/>
                          <a:ea typeface="等线" panose="02010600030101010101" charset="-122"/>
                        </a:rPr>
                        <a:t>MHz</a:t>
                      </a:r>
                      <a:endParaRPr lang="en-US" altLang="zh-CN" sz="1100">
                        <a:latin typeface="Arial" panose="020B0604020202020204"/>
                        <a:ea typeface="等线" panose="02010600030101010101" charset="-122"/>
                      </a:endParaRPr>
                    </a:p>
                  </a:txBody>
                  <a:tcPr marL="76200" marR="76200" marT="38100" marB="19050" anchor="t" anchorCtr="0">
                    <a:lnL w="9525" cap="flat" cmpd="sng">
                      <a:solidFill>
                        <a:srgbClr val="DEE0E3"/>
                      </a:solidFill>
                      <a:prstDash val="solid"/>
                      <a:headEnd type="none" w="med" len="med"/>
                      <a:tailEnd type="none" w="med" len="med"/>
                    </a:lnL>
                    <a:lnR w="9525" cap="flat" cmpd="sng">
                      <a:solidFill>
                        <a:srgbClr val="DEE0E3"/>
                      </a:solidFill>
                      <a:prstDash val="solid"/>
                      <a:headEnd type="none" w="med" len="med"/>
                      <a:tailEnd type="none" w="med" len="med"/>
                    </a:lnR>
                    <a:lnT w="9525" cap="flat" cmpd="sng">
                      <a:solidFill>
                        <a:srgbClr val="DEE0E3"/>
                      </a:solidFill>
                      <a:prstDash val="solid"/>
                      <a:headEnd type="none" w="med" len="med"/>
                      <a:tailEnd type="none" w="med" len="med"/>
                    </a:lnT>
                    <a:lnB w="9525" cap="flat" cmpd="sng">
                      <a:solidFill>
                        <a:srgbClr val="DEE0E3"/>
                      </a:solidFill>
                      <a:prstDash val="solid"/>
                      <a:headEnd type="none" w="med" len="med"/>
                      <a:tailEnd type="none" w="med" len="med"/>
                    </a:lnB>
                    <a:solidFill>
                      <a:srgbClr val="F2F3F4"/>
                    </a:solidFill>
                  </a:tcPr>
                </a:tc>
              </a:tr>
              <a:tr h="257810">
                <a:tc>
                  <a:txBody>
                    <a:bodyPr/>
                    <a:p>
                      <a:pPr marL="0" indent="0" algn="l">
                        <a:lnSpc>
                          <a:spcPct val="120000"/>
                        </a:lnSpc>
                        <a:spcBef>
                          <a:spcPts val="600"/>
                        </a:spcBef>
                        <a:spcAft>
                          <a:spcPts val="600"/>
                        </a:spcAft>
                      </a:pPr>
                      <a:r>
                        <a:rPr lang="en-US" altLang="zh-CN" sz="1100">
                          <a:latin typeface="Arial" panose="020B0604020202020204"/>
                          <a:ea typeface="等线" panose="02010600030101010101" charset="-122"/>
                        </a:rPr>
                        <a:t>Output Frequency</a:t>
                      </a:r>
                      <a:endParaRPr lang="en-US" altLang="zh-CN" sz="1100">
                        <a:latin typeface="Arial" panose="020B0604020202020204"/>
                        <a:ea typeface="等线" panose="02010600030101010101" charset="-122"/>
                      </a:endParaRPr>
                    </a:p>
                  </a:txBody>
                  <a:tcPr marL="76200" marR="76200" marT="38100" marB="19050" anchor="t" anchorCtr="0">
                    <a:lnL w="9525" cap="flat" cmpd="sng">
                      <a:solidFill>
                        <a:srgbClr val="DEE0E3"/>
                      </a:solidFill>
                      <a:prstDash val="solid"/>
                      <a:headEnd type="none" w="med" len="med"/>
                      <a:tailEnd type="none" w="med" len="med"/>
                    </a:lnL>
                    <a:lnR w="9525" cap="flat" cmpd="sng">
                      <a:solidFill>
                        <a:srgbClr val="DEE0E3"/>
                      </a:solidFill>
                      <a:prstDash val="solid"/>
                      <a:headEnd type="none" w="med" len="med"/>
                      <a:tailEnd type="none" w="med" len="med"/>
                    </a:lnR>
                    <a:lnT w="9525" cap="flat" cmpd="sng">
                      <a:solidFill>
                        <a:srgbClr val="DEE0E3"/>
                      </a:solidFill>
                      <a:prstDash val="solid"/>
                      <a:headEnd type="none" w="med" len="med"/>
                      <a:tailEnd type="none" w="med" len="med"/>
                    </a:lnT>
                    <a:lnB w="9525" cap="flat" cmpd="sng">
                      <a:solidFill>
                        <a:srgbClr val="DEE0E3"/>
                      </a:solidFill>
                      <a:prstDash val="solid"/>
                      <a:headEnd type="none" w="med" len="med"/>
                      <a:tailEnd type="none" w="med" len="med"/>
                    </a:lnB>
                    <a:solidFill>
                      <a:srgbClr val="D1D2D4"/>
                    </a:solidFill>
                  </a:tcPr>
                </a:tc>
                <a:tc>
                  <a:txBody>
                    <a:bodyPr/>
                    <a:p>
                      <a:pPr marL="0" indent="0" algn="l">
                        <a:lnSpc>
                          <a:spcPct val="120000"/>
                        </a:lnSpc>
                        <a:spcBef>
                          <a:spcPts val="600"/>
                        </a:spcBef>
                        <a:spcAft>
                          <a:spcPts val="600"/>
                        </a:spcAft>
                      </a:pPr>
                      <a:r>
                        <a:rPr lang="en-US" altLang="zh-CN" sz="1100">
                          <a:latin typeface="Arial" panose="020B0604020202020204"/>
                          <a:ea typeface="等线" panose="02010600030101010101" charset="-122"/>
                        </a:rPr>
                        <a:t>13.75 - 14.5</a:t>
                      </a:r>
                      <a:endParaRPr lang="en-US" altLang="zh-CN" sz="1100">
                        <a:latin typeface="Arial" panose="020B0604020202020204"/>
                        <a:ea typeface="等线" panose="02010600030101010101" charset="-122"/>
                      </a:endParaRPr>
                    </a:p>
                  </a:txBody>
                  <a:tcPr marL="76200" marR="76200" marT="38100" marB="19050" anchor="t" anchorCtr="0">
                    <a:lnL w="9525" cap="flat" cmpd="sng">
                      <a:solidFill>
                        <a:srgbClr val="DEE0E3"/>
                      </a:solidFill>
                      <a:prstDash val="solid"/>
                      <a:headEnd type="none" w="med" len="med"/>
                      <a:tailEnd type="none" w="med" len="med"/>
                    </a:lnL>
                    <a:lnR w="9525" cap="flat" cmpd="sng">
                      <a:solidFill>
                        <a:srgbClr val="DEE0E3"/>
                      </a:solidFill>
                      <a:prstDash val="solid"/>
                      <a:headEnd type="none" w="med" len="med"/>
                      <a:tailEnd type="none" w="med" len="med"/>
                    </a:lnR>
                    <a:lnT w="9525" cap="flat" cmpd="sng">
                      <a:solidFill>
                        <a:srgbClr val="DEE0E3"/>
                      </a:solidFill>
                      <a:prstDash val="solid"/>
                      <a:headEnd type="none" w="med" len="med"/>
                      <a:tailEnd type="none" w="med" len="med"/>
                    </a:lnT>
                    <a:lnB w="9525" cap="flat" cmpd="sng">
                      <a:solidFill>
                        <a:srgbClr val="DEE0E3"/>
                      </a:solidFill>
                      <a:prstDash val="solid"/>
                      <a:headEnd type="none" w="med" len="med"/>
                      <a:tailEnd type="none" w="med" len="med"/>
                    </a:lnB>
                    <a:solidFill>
                      <a:srgbClr val="D1D2D4"/>
                    </a:solidFill>
                  </a:tcPr>
                </a:tc>
                <a:tc>
                  <a:txBody>
                    <a:bodyPr/>
                    <a:p>
                      <a:pPr marL="0" indent="0" algn="l">
                        <a:lnSpc>
                          <a:spcPct val="120000"/>
                        </a:lnSpc>
                        <a:spcBef>
                          <a:spcPts val="600"/>
                        </a:spcBef>
                        <a:spcAft>
                          <a:spcPts val="600"/>
                        </a:spcAft>
                      </a:pPr>
                      <a:r>
                        <a:rPr lang="en-US" altLang="zh-CN" sz="1100">
                          <a:latin typeface="Arial" panose="020B0604020202020204"/>
                          <a:ea typeface="等线" panose="02010600030101010101" charset="-122"/>
                        </a:rPr>
                        <a:t>GHz</a:t>
                      </a:r>
                      <a:endParaRPr lang="en-US" altLang="zh-CN" sz="1100">
                        <a:latin typeface="Arial" panose="020B0604020202020204"/>
                        <a:ea typeface="等线" panose="02010600030101010101" charset="-122"/>
                      </a:endParaRPr>
                    </a:p>
                  </a:txBody>
                  <a:tcPr marL="76200" marR="76200" marT="38100" marB="19050" anchor="t" anchorCtr="0">
                    <a:lnL w="9525" cap="flat" cmpd="sng">
                      <a:solidFill>
                        <a:srgbClr val="DEE0E3"/>
                      </a:solidFill>
                      <a:prstDash val="solid"/>
                      <a:headEnd type="none" w="med" len="med"/>
                      <a:tailEnd type="none" w="med" len="med"/>
                    </a:lnL>
                    <a:lnR w="9525" cap="flat" cmpd="sng">
                      <a:solidFill>
                        <a:srgbClr val="DEE0E3"/>
                      </a:solidFill>
                      <a:prstDash val="solid"/>
                      <a:headEnd type="none" w="med" len="med"/>
                      <a:tailEnd type="none" w="med" len="med"/>
                    </a:lnR>
                    <a:lnT w="9525" cap="flat" cmpd="sng">
                      <a:solidFill>
                        <a:srgbClr val="DEE0E3"/>
                      </a:solidFill>
                      <a:prstDash val="solid"/>
                      <a:headEnd type="none" w="med" len="med"/>
                      <a:tailEnd type="none" w="med" len="med"/>
                    </a:lnT>
                    <a:lnB w="9525" cap="flat" cmpd="sng">
                      <a:solidFill>
                        <a:srgbClr val="DEE0E3"/>
                      </a:solidFill>
                      <a:prstDash val="solid"/>
                      <a:headEnd type="none" w="med" len="med"/>
                      <a:tailEnd type="none" w="med" len="med"/>
                    </a:lnB>
                    <a:solidFill>
                      <a:srgbClr val="D1D2D4"/>
                    </a:solidFill>
                  </a:tcPr>
                </a:tc>
              </a:tr>
              <a:tr h="257810">
                <a:tc>
                  <a:txBody>
                    <a:bodyPr/>
                    <a:p>
                      <a:pPr marL="0" indent="0" algn="l">
                        <a:lnSpc>
                          <a:spcPct val="120000"/>
                        </a:lnSpc>
                        <a:spcBef>
                          <a:spcPts val="600"/>
                        </a:spcBef>
                        <a:spcAft>
                          <a:spcPts val="600"/>
                        </a:spcAft>
                      </a:pPr>
                      <a:r>
                        <a:rPr lang="en-US" altLang="zh-CN" sz="1100">
                          <a:latin typeface="Arial" panose="020B0604020202020204"/>
                          <a:ea typeface="等线" panose="02010600030101010101" charset="-122"/>
                        </a:rPr>
                        <a:t>Output Power (Psat)</a:t>
                      </a:r>
                      <a:endParaRPr lang="en-US" altLang="zh-CN" sz="1100">
                        <a:latin typeface="Arial" panose="020B0604020202020204"/>
                        <a:ea typeface="等线" panose="02010600030101010101" charset="-122"/>
                      </a:endParaRPr>
                    </a:p>
                  </a:txBody>
                  <a:tcPr marL="76200" marR="76200" marT="38100" marB="19050" anchor="t" anchorCtr="0">
                    <a:lnL w="9525" cap="flat" cmpd="sng">
                      <a:solidFill>
                        <a:srgbClr val="DEE0E3"/>
                      </a:solidFill>
                      <a:prstDash val="solid"/>
                      <a:headEnd type="none" w="med" len="med"/>
                      <a:tailEnd type="none" w="med" len="med"/>
                    </a:lnL>
                    <a:lnR w="9525" cap="flat" cmpd="sng">
                      <a:solidFill>
                        <a:srgbClr val="DEE0E3"/>
                      </a:solidFill>
                      <a:prstDash val="solid"/>
                      <a:headEnd type="none" w="med" len="med"/>
                      <a:tailEnd type="none" w="med" len="med"/>
                    </a:lnR>
                    <a:lnT w="9525" cap="flat" cmpd="sng">
                      <a:solidFill>
                        <a:srgbClr val="DEE0E3"/>
                      </a:solidFill>
                      <a:prstDash val="solid"/>
                      <a:headEnd type="none" w="med" len="med"/>
                      <a:tailEnd type="none" w="med" len="med"/>
                    </a:lnT>
                    <a:lnB w="9525" cap="flat" cmpd="sng">
                      <a:solidFill>
                        <a:srgbClr val="DEE0E3"/>
                      </a:solidFill>
                      <a:prstDash val="solid"/>
                      <a:headEnd type="none" w="med" len="med"/>
                      <a:tailEnd type="none" w="med" len="med"/>
                    </a:lnB>
                    <a:solidFill>
                      <a:srgbClr val="F2F3F4"/>
                    </a:solidFill>
                  </a:tcPr>
                </a:tc>
                <a:tc>
                  <a:txBody>
                    <a:bodyPr/>
                    <a:p>
                      <a:pPr marL="0" indent="0" algn="l">
                        <a:lnSpc>
                          <a:spcPct val="120000"/>
                        </a:lnSpc>
                        <a:spcBef>
                          <a:spcPts val="600"/>
                        </a:spcBef>
                        <a:spcAft>
                          <a:spcPts val="600"/>
                        </a:spcAft>
                      </a:pPr>
                      <a:r>
                        <a:rPr lang="en-US" altLang="zh-CN" sz="1100">
                          <a:latin typeface="Arial" panose="020B0604020202020204"/>
                          <a:ea typeface="等线" panose="02010600030101010101" charset="-122"/>
                        </a:rPr>
                        <a:t>53</a:t>
                      </a:r>
                      <a:endParaRPr lang="en-US" altLang="zh-CN" sz="1100">
                        <a:latin typeface="Arial" panose="020B0604020202020204"/>
                        <a:ea typeface="等线" panose="02010600030101010101" charset="-122"/>
                      </a:endParaRPr>
                    </a:p>
                  </a:txBody>
                  <a:tcPr marL="76200" marR="76200" marT="38100" marB="19050" anchor="t" anchorCtr="0">
                    <a:lnL w="9525" cap="flat" cmpd="sng">
                      <a:solidFill>
                        <a:srgbClr val="DEE0E3"/>
                      </a:solidFill>
                      <a:prstDash val="solid"/>
                      <a:headEnd type="none" w="med" len="med"/>
                      <a:tailEnd type="none" w="med" len="med"/>
                    </a:lnL>
                    <a:lnR w="9525" cap="flat" cmpd="sng">
                      <a:solidFill>
                        <a:srgbClr val="DEE0E3"/>
                      </a:solidFill>
                      <a:prstDash val="solid"/>
                      <a:headEnd type="none" w="med" len="med"/>
                      <a:tailEnd type="none" w="med" len="med"/>
                    </a:lnR>
                    <a:lnT w="9525" cap="flat" cmpd="sng">
                      <a:solidFill>
                        <a:srgbClr val="DEE0E3"/>
                      </a:solidFill>
                      <a:prstDash val="solid"/>
                      <a:headEnd type="none" w="med" len="med"/>
                      <a:tailEnd type="none" w="med" len="med"/>
                    </a:lnT>
                    <a:lnB w="9525" cap="flat" cmpd="sng">
                      <a:solidFill>
                        <a:srgbClr val="DEE0E3"/>
                      </a:solidFill>
                      <a:prstDash val="solid"/>
                      <a:headEnd type="none" w="med" len="med"/>
                      <a:tailEnd type="none" w="med" len="med"/>
                    </a:lnB>
                    <a:solidFill>
                      <a:srgbClr val="F2F3F4"/>
                    </a:solidFill>
                  </a:tcPr>
                </a:tc>
                <a:tc>
                  <a:txBody>
                    <a:bodyPr/>
                    <a:p>
                      <a:pPr marL="0" indent="0" algn="l">
                        <a:lnSpc>
                          <a:spcPct val="120000"/>
                        </a:lnSpc>
                        <a:spcBef>
                          <a:spcPts val="600"/>
                        </a:spcBef>
                        <a:spcAft>
                          <a:spcPts val="600"/>
                        </a:spcAft>
                      </a:pPr>
                      <a:r>
                        <a:rPr lang="en-US" altLang="zh-CN" sz="1100">
                          <a:latin typeface="Arial" panose="020B0604020202020204"/>
                          <a:ea typeface="等线" panose="02010600030101010101" charset="-122"/>
                        </a:rPr>
                        <a:t>dBm</a:t>
                      </a:r>
                      <a:endParaRPr lang="en-US" altLang="zh-CN" sz="1100">
                        <a:latin typeface="Arial" panose="020B0604020202020204"/>
                        <a:ea typeface="等线" panose="02010600030101010101" charset="-122"/>
                      </a:endParaRPr>
                    </a:p>
                  </a:txBody>
                  <a:tcPr marL="76200" marR="76200" marT="38100" marB="19050" anchor="t" anchorCtr="0">
                    <a:lnL w="9525" cap="flat" cmpd="sng">
                      <a:solidFill>
                        <a:srgbClr val="DEE0E3"/>
                      </a:solidFill>
                      <a:prstDash val="solid"/>
                      <a:headEnd type="none" w="med" len="med"/>
                      <a:tailEnd type="none" w="med" len="med"/>
                    </a:lnL>
                    <a:lnR w="9525" cap="flat" cmpd="sng">
                      <a:solidFill>
                        <a:srgbClr val="DEE0E3"/>
                      </a:solidFill>
                      <a:prstDash val="solid"/>
                      <a:headEnd type="none" w="med" len="med"/>
                      <a:tailEnd type="none" w="med" len="med"/>
                    </a:lnR>
                    <a:lnT w="9525" cap="flat" cmpd="sng">
                      <a:solidFill>
                        <a:srgbClr val="DEE0E3"/>
                      </a:solidFill>
                      <a:prstDash val="solid"/>
                      <a:headEnd type="none" w="med" len="med"/>
                      <a:tailEnd type="none" w="med" len="med"/>
                    </a:lnT>
                    <a:lnB w="9525" cap="flat" cmpd="sng">
                      <a:solidFill>
                        <a:srgbClr val="DEE0E3"/>
                      </a:solidFill>
                      <a:prstDash val="solid"/>
                      <a:headEnd type="none" w="med" len="med"/>
                      <a:tailEnd type="none" w="med" len="med"/>
                    </a:lnB>
                    <a:solidFill>
                      <a:srgbClr val="F2F3F4"/>
                    </a:solidFill>
                  </a:tcPr>
                </a:tc>
              </a:tr>
              <a:tr h="257810">
                <a:tc>
                  <a:txBody>
                    <a:bodyPr/>
                    <a:p>
                      <a:pPr marL="0" indent="0" algn="l">
                        <a:lnSpc>
                          <a:spcPct val="120000"/>
                        </a:lnSpc>
                        <a:spcBef>
                          <a:spcPts val="600"/>
                        </a:spcBef>
                        <a:spcAft>
                          <a:spcPts val="600"/>
                        </a:spcAft>
                      </a:pPr>
                      <a:r>
                        <a:rPr lang="en-US" altLang="zh-CN" sz="1100">
                          <a:latin typeface="Arial" panose="020B0604020202020204"/>
                          <a:ea typeface="等线" panose="02010600030101010101" charset="-122"/>
                        </a:rPr>
                        <a:t>Gain (mini)</a:t>
                      </a:r>
                      <a:endParaRPr lang="en-US" altLang="zh-CN" sz="1100">
                        <a:latin typeface="Arial" panose="020B0604020202020204"/>
                        <a:ea typeface="等线" panose="02010600030101010101" charset="-122"/>
                      </a:endParaRPr>
                    </a:p>
                  </a:txBody>
                  <a:tcPr marL="76200" marR="76200" marT="38100" marB="19050" anchor="t" anchorCtr="0">
                    <a:lnL w="9525" cap="flat" cmpd="sng">
                      <a:solidFill>
                        <a:srgbClr val="DEE0E3"/>
                      </a:solidFill>
                      <a:prstDash val="solid"/>
                      <a:headEnd type="none" w="med" len="med"/>
                      <a:tailEnd type="none" w="med" len="med"/>
                    </a:lnL>
                    <a:lnR w="9525" cap="flat" cmpd="sng">
                      <a:solidFill>
                        <a:srgbClr val="DEE0E3"/>
                      </a:solidFill>
                      <a:prstDash val="solid"/>
                      <a:headEnd type="none" w="med" len="med"/>
                      <a:tailEnd type="none" w="med" len="med"/>
                    </a:lnR>
                    <a:lnT w="9525" cap="flat" cmpd="sng">
                      <a:solidFill>
                        <a:srgbClr val="DEE0E3"/>
                      </a:solidFill>
                      <a:prstDash val="solid"/>
                      <a:headEnd type="none" w="med" len="med"/>
                      <a:tailEnd type="none" w="med" len="med"/>
                    </a:lnT>
                    <a:lnB w="9525" cap="flat" cmpd="sng">
                      <a:solidFill>
                        <a:srgbClr val="DEE0E3"/>
                      </a:solidFill>
                      <a:prstDash val="solid"/>
                      <a:headEnd type="none" w="med" len="med"/>
                      <a:tailEnd type="none" w="med" len="med"/>
                    </a:lnB>
                    <a:solidFill>
                      <a:srgbClr val="D1D2D4"/>
                    </a:solidFill>
                  </a:tcPr>
                </a:tc>
                <a:tc>
                  <a:txBody>
                    <a:bodyPr/>
                    <a:p>
                      <a:pPr marL="0" indent="0" algn="l">
                        <a:lnSpc>
                          <a:spcPct val="120000"/>
                        </a:lnSpc>
                        <a:spcBef>
                          <a:spcPts val="600"/>
                        </a:spcBef>
                        <a:spcAft>
                          <a:spcPts val="600"/>
                        </a:spcAft>
                      </a:pPr>
                      <a:r>
                        <a:rPr lang="en-US" altLang="zh-CN" sz="1100">
                          <a:latin typeface="Arial" panose="020B0604020202020204"/>
                          <a:ea typeface="等线" panose="02010600030101010101" charset="-122"/>
                        </a:rPr>
                        <a:t>73</a:t>
                      </a:r>
                      <a:endParaRPr lang="en-US" altLang="zh-CN" sz="1100">
                        <a:latin typeface="Arial" panose="020B0604020202020204"/>
                        <a:ea typeface="等线" panose="02010600030101010101" charset="-122"/>
                      </a:endParaRPr>
                    </a:p>
                  </a:txBody>
                  <a:tcPr marL="76200" marR="76200" marT="38100" marB="19050" anchor="t" anchorCtr="0">
                    <a:lnL w="9525" cap="flat" cmpd="sng">
                      <a:solidFill>
                        <a:srgbClr val="DEE0E3"/>
                      </a:solidFill>
                      <a:prstDash val="solid"/>
                      <a:headEnd type="none" w="med" len="med"/>
                      <a:tailEnd type="none" w="med" len="med"/>
                    </a:lnL>
                    <a:lnR w="9525" cap="flat" cmpd="sng">
                      <a:solidFill>
                        <a:srgbClr val="DEE0E3"/>
                      </a:solidFill>
                      <a:prstDash val="solid"/>
                      <a:headEnd type="none" w="med" len="med"/>
                      <a:tailEnd type="none" w="med" len="med"/>
                    </a:lnR>
                    <a:lnT w="9525" cap="flat" cmpd="sng">
                      <a:solidFill>
                        <a:srgbClr val="DEE0E3"/>
                      </a:solidFill>
                      <a:prstDash val="solid"/>
                      <a:headEnd type="none" w="med" len="med"/>
                      <a:tailEnd type="none" w="med" len="med"/>
                    </a:lnT>
                    <a:lnB w="9525" cap="flat" cmpd="sng">
                      <a:solidFill>
                        <a:srgbClr val="DEE0E3"/>
                      </a:solidFill>
                      <a:prstDash val="solid"/>
                      <a:headEnd type="none" w="med" len="med"/>
                      <a:tailEnd type="none" w="med" len="med"/>
                    </a:lnB>
                    <a:solidFill>
                      <a:srgbClr val="D1D2D4"/>
                    </a:solidFill>
                  </a:tcPr>
                </a:tc>
                <a:tc>
                  <a:txBody>
                    <a:bodyPr/>
                    <a:p>
                      <a:pPr marL="0" indent="0" algn="l">
                        <a:lnSpc>
                          <a:spcPct val="120000"/>
                        </a:lnSpc>
                        <a:spcBef>
                          <a:spcPts val="600"/>
                        </a:spcBef>
                        <a:spcAft>
                          <a:spcPts val="600"/>
                        </a:spcAft>
                      </a:pPr>
                      <a:r>
                        <a:rPr lang="en-US" altLang="zh-CN" sz="1100">
                          <a:latin typeface="Arial" panose="020B0604020202020204"/>
                          <a:ea typeface="等线" panose="02010600030101010101" charset="-122"/>
                        </a:rPr>
                        <a:t>dB</a:t>
                      </a:r>
                      <a:endParaRPr lang="en-US" altLang="zh-CN" sz="1100">
                        <a:latin typeface="Arial" panose="020B0604020202020204"/>
                        <a:ea typeface="等线" panose="02010600030101010101" charset="-122"/>
                      </a:endParaRPr>
                    </a:p>
                  </a:txBody>
                  <a:tcPr marL="76200" marR="76200" marT="38100" marB="19050" anchor="t" anchorCtr="0">
                    <a:lnL w="9525" cap="flat" cmpd="sng">
                      <a:solidFill>
                        <a:srgbClr val="DEE0E3"/>
                      </a:solidFill>
                      <a:prstDash val="solid"/>
                      <a:headEnd type="none" w="med" len="med"/>
                      <a:tailEnd type="none" w="med" len="med"/>
                    </a:lnL>
                    <a:lnR w="9525" cap="flat" cmpd="sng">
                      <a:solidFill>
                        <a:srgbClr val="DEE0E3"/>
                      </a:solidFill>
                      <a:prstDash val="solid"/>
                      <a:headEnd type="none" w="med" len="med"/>
                      <a:tailEnd type="none" w="med" len="med"/>
                    </a:lnR>
                    <a:lnT w="9525" cap="flat" cmpd="sng">
                      <a:solidFill>
                        <a:srgbClr val="DEE0E3"/>
                      </a:solidFill>
                      <a:prstDash val="solid"/>
                      <a:headEnd type="none" w="med" len="med"/>
                      <a:tailEnd type="none" w="med" len="med"/>
                    </a:lnT>
                    <a:lnB w="9525" cap="flat" cmpd="sng">
                      <a:solidFill>
                        <a:srgbClr val="DEE0E3"/>
                      </a:solidFill>
                      <a:prstDash val="solid"/>
                      <a:headEnd type="none" w="med" len="med"/>
                      <a:tailEnd type="none" w="med" len="med"/>
                    </a:lnB>
                    <a:solidFill>
                      <a:srgbClr val="D1D2D4"/>
                    </a:solidFill>
                  </a:tcPr>
                </a:tc>
              </a:tr>
              <a:tr h="325755">
                <a:tc>
                  <a:txBody>
                    <a:bodyPr/>
                    <a:p>
                      <a:pPr marL="0" indent="0" algn="l">
                        <a:lnSpc>
                          <a:spcPct val="120000"/>
                        </a:lnSpc>
                        <a:spcBef>
                          <a:spcPts val="600"/>
                        </a:spcBef>
                        <a:spcAft>
                          <a:spcPts val="600"/>
                        </a:spcAft>
                      </a:pPr>
                      <a:r>
                        <a:rPr lang="en-US" altLang="zh-CN" sz="1100">
                          <a:latin typeface="Arial" panose="020B0604020202020204"/>
                          <a:ea typeface="等线" panose="02010600030101010101" charset="-122"/>
                        </a:rPr>
                        <a:t>Local Oscillator Frequency</a:t>
                      </a:r>
                      <a:endParaRPr lang="en-US" altLang="zh-CN" sz="1100">
                        <a:latin typeface="Arial" panose="020B0604020202020204"/>
                        <a:ea typeface="等线" panose="02010600030101010101" charset="-122"/>
                      </a:endParaRPr>
                    </a:p>
                  </a:txBody>
                  <a:tcPr marL="76200" marR="76200" marT="38100" marB="19050" anchor="t" anchorCtr="0">
                    <a:lnL w="9525" cap="flat" cmpd="sng">
                      <a:solidFill>
                        <a:srgbClr val="DEE0E3"/>
                      </a:solidFill>
                      <a:prstDash val="solid"/>
                      <a:headEnd type="none" w="med" len="med"/>
                      <a:tailEnd type="none" w="med" len="med"/>
                    </a:lnL>
                    <a:lnR w="9525" cap="flat" cmpd="sng">
                      <a:solidFill>
                        <a:srgbClr val="DEE0E3"/>
                      </a:solidFill>
                      <a:prstDash val="solid"/>
                      <a:headEnd type="none" w="med" len="med"/>
                      <a:tailEnd type="none" w="med" len="med"/>
                    </a:lnR>
                    <a:lnT w="9525" cap="flat" cmpd="sng">
                      <a:solidFill>
                        <a:srgbClr val="DEE0E3"/>
                      </a:solidFill>
                      <a:prstDash val="solid"/>
                      <a:headEnd type="none" w="med" len="med"/>
                      <a:tailEnd type="none" w="med" len="med"/>
                    </a:lnT>
                    <a:lnB w="9525" cap="flat" cmpd="sng">
                      <a:solidFill>
                        <a:srgbClr val="DEE0E3"/>
                      </a:solidFill>
                      <a:prstDash val="solid"/>
                      <a:headEnd type="none" w="med" len="med"/>
                      <a:tailEnd type="none" w="med" len="med"/>
                    </a:lnB>
                    <a:solidFill>
                      <a:srgbClr val="F2F3F4"/>
                    </a:solidFill>
                  </a:tcPr>
                </a:tc>
                <a:tc>
                  <a:txBody>
                    <a:bodyPr/>
                    <a:p>
                      <a:pPr marL="0" indent="0" algn="l">
                        <a:lnSpc>
                          <a:spcPct val="120000"/>
                        </a:lnSpc>
                        <a:spcBef>
                          <a:spcPts val="600"/>
                        </a:spcBef>
                        <a:spcAft>
                          <a:spcPts val="600"/>
                        </a:spcAft>
                      </a:pPr>
                      <a:r>
                        <a:rPr lang="en-US" altLang="zh-CN" sz="1100">
                          <a:latin typeface="Arial" panose="020B0604020202020204"/>
                          <a:ea typeface="等线" panose="02010600030101010101" charset="-122"/>
                        </a:rPr>
                        <a:t>12.80</a:t>
                      </a:r>
                      <a:endParaRPr lang="en-US" altLang="zh-CN" sz="1100">
                        <a:latin typeface="Arial" panose="020B0604020202020204"/>
                        <a:ea typeface="等线" panose="02010600030101010101" charset="-122"/>
                      </a:endParaRPr>
                    </a:p>
                  </a:txBody>
                  <a:tcPr marL="76200" marR="76200" marT="38100" marB="19050" anchor="t" anchorCtr="0">
                    <a:lnL w="9525" cap="flat" cmpd="sng">
                      <a:solidFill>
                        <a:srgbClr val="DEE0E3"/>
                      </a:solidFill>
                      <a:prstDash val="solid"/>
                      <a:headEnd type="none" w="med" len="med"/>
                      <a:tailEnd type="none" w="med" len="med"/>
                    </a:lnL>
                    <a:lnR w="9525" cap="flat" cmpd="sng">
                      <a:solidFill>
                        <a:srgbClr val="DEE0E3"/>
                      </a:solidFill>
                      <a:prstDash val="solid"/>
                      <a:headEnd type="none" w="med" len="med"/>
                      <a:tailEnd type="none" w="med" len="med"/>
                    </a:lnR>
                    <a:lnT w="9525" cap="flat" cmpd="sng">
                      <a:solidFill>
                        <a:srgbClr val="DEE0E3"/>
                      </a:solidFill>
                      <a:prstDash val="solid"/>
                      <a:headEnd type="none" w="med" len="med"/>
                      <a:tailEnd type="none" w="med" len="med"/>
                    </a:lnT>
                    <a:lnB w="9525" cap="flat" cmpd="sng">
                      <a:solidFill>
                        <a:srgbClr val="DEE0E3"/>
                      </a:solidFill>
                      <a:prstDash val="solid"/>
                      <a:headEnd type="none" w="med" len="med"/>
                      <a:tailEnd type="none" w="med" len="med"/>
                    </a:lnB>
                    <a:solidFill>
                      <a:srgbClr val="F2F3F4"/>
                    </a:solidFill>
                  </a:tcPr>
                </a:tc>
                <a:tc>
                  <a:txBody>
                    <a:bodyPr/>
                    <a:p>
                      <a:pPr marL="0" indent="0" algn="l">
                        <a:lnSpc>
                          <a:spcPct val="120000"/>
                        </a:lnSpc>
                        <a:spcBef>
                          <a:spcPts val="600"/>
                        </a:spcBef>
                        <a:spcAft>
                          <a:spcPts val="600"/>
                        </a:spcAft>
                      </a:pPr>
                      <a:r>
                        <a:rPr lang="en-US" altLang="zh-CN" sz="1100">
                          <a:latin typeface="Arial" panose="020B0604020202020204"/>
                          <a:ea typeface="等线" panose="02010600030101010101" charset="-122"/>
                        </a:rPr>
                        <a:t>GHz</a:t>
                      </a:r>
                      <a:endParaRPr lang="en-US" altLang="zh-CN" sz="1100">
                        <a:latin typeface="Arial" panose="020B0604020202020204"/>
                        <a:ea typeface="等线" panose="02010600030101010101" charset="-122"/>
                      </a:endParaRPr>
                    </a:p>
                  </a:txBody>
                  <a:tcPr marL="76200" marR="76200" marT="38100" marB="19050" anchor="t" anchorCtr="0">
                    <a:lnL w="9525" cap="flat" cmpd="sng">
                      <a:solidFill>
                        <a:srgbClr val="DEE0E3"/>
                      </a:solidFill>
                      <a:prstDash val="solid"/>
                      <a:headEnd type="none" w="med" len="med"/>
                      <a:tailEnd type="none" w="med" len="med"/>
                    </a:lnL>
                    <a:lnR w="9525" cap="flat" cmpd="sng">
                      <a:solidFill>
                        <a:srgbClr val="DEE0E3"/>
                      </a:solidFill>
                      <a:prstDash val="solid"/>
                      <a:headEnd type="none" w="med" len="med"/>
                      <a:tailEnd type="none" w="med" len="med"/>
                    </a:lnR>
                    <a:lnT w="9525" cap="flat" cmpd="sng">
                      <a:solidFill>
                        <a:srgbClr val="DEE0E3"/>
                      </a:solidFill>
                      <a:prstDash val="solid"/>
                      <a:headEnd type="none" w="med" len="med"/>
                      <a:tailEnd type="none" w="med" len="med"/>
                    </a:lnT>
                    <a:lnB w="9525" cap="flat" cmpd="sng">
                      <a:solidFill>
                        <a:srgbClr val="DEE0E3"/>
                      </a:solidFill>
                      <a:prstDash val="solid"/>
                      <a:headEnd type="none" w="med" len="med"/>
                      <a:tailEnd type="none" w="med" len="med"/>
                    </a:lnB>
                    <a:solidFill>
                      <a:srgbClr val="F2F3F4"/>
                    </a:solidFill>
                  </a:tcPr>
                </a:tc>
              </a:tr>
              <a:tr h="305435">
                <a:tc>
                  <a:txBody>
                    <a:bodyPr/>
                    <a:p>
                      <a:pPr marL="0" indent="0" algn="l">
                        <a:lnSpc>
                          <a:spcPct val="120000"/>
                        </a:lnSpc>
                        <a:spcBef>
                          <a:spcPts val="600"/>
                        </a:spcBef>
                        <a:spcAft>
                          <a:spcPts val="600"/>
                        </a:spcAft>
                      </a:pPr>
                      <a:r>
                        <a:rPr lang="en-US" altLang="zh-CN" sz="1100">
                          <a:latin typeface="Arial" panose="020B0604020202020204"/>
                          <a:ea typeface="等线" panose="02010600030101010101" charset="-122"/>
                        </a:rPr>
                        <a:t>Gain Adjustable Range</a:t>
                      </a:r>
                      <a:endParaRPr lang="en-US" altLang="zh-CN" sz="1100">
                        <a:latin typeface="Arial" panose="020B0604020202020204"/>
                        <a:ea typeface="等线" panose="02010600030101010101" charset="-122"/>
                      </a:endParaRPr>
                    </a:p>
                  </a:txBody>
                  <a:tcPr marL="76200" marR="76200" marT="38100" marB="19050" anchor="t" anchorCtr="0">
                    <a:lnL w="9525" cap="flat" cmpd="sng">
                      <a:solidFill>
                        <a:srgbClr val="DEE0E3"/>
                      </a:solidFill>
                      <a:prstDash val="solid"/>
                      <a:headEnd type="none" w="med" len="med"/>
                      <a:tailEnd type="none" w="med" len="med"/>
                    </a:lnL>
                    <a:lnR w="9525" cap="flat" cmpd="sng">
                      <a:solidFill>
                        <a:srgbClr val="DEE0E3"/>
                      </a:solidFill>
                      <a:prstDash val="solid"/>
                      <a:headEnd type="none" w="med" len="med"/>
                      <a:tailEnd type="none" w="med" len="med"/>
                    </a:lnR>
                    <a:lnT w="9525" cap="flat" cmpd="sng">
                      <a:solidFill>
                        <a:srgbClr val="DEE0E3"/>
                      </a:solidFill>
                      <a:prstDash val="solid"/>
                      <a:headEnd type="none" w="med" len="med"/>
                      <a:tailEnd type="none" w="med" len="med"/>
                    </a:lnT>
                    <a:lnB w="9525" cap="flat" cmpd="sng">
                      <a:solidFill>
                        <a:srgbClr val="DEE0E3"/>
                      </a:solidFill>
                      <a:prstDash val="solid"/>
                      <a:headEnd type="none" w="med" len="med"/>
                      <a:tailEnd type="none" w="med" len="med"/>
                    </a:lnB>
                    <a:solidFill>
                      <a:srgbClr val="D1D2D4"/>
                    </a:solidFill>
                  </a:tcPr>
                </a:tc>
                <a:tc>
                  <a:txBody>
                    <a:bodyPr/>
                    <a:p>
                      <a:pPr marL="0" indent="0" algn="l">
                        <a:lnSpc>
                          <a:spcPct val="120000"/>
                        </a:lnSpc>
                        <a:spcBef>
                          <a:spcPts val="600"/>
                        </a:spcBef>
                        <a:spcAft>
                          <a:spcPts val="600"/>
                        </a:spcAft>
                      </a:pPr>
                      <a:r>
                        <a:rPr lang="en-US" altLang="zh-CN" sz="1100">
                          <a:latin typeface="Arial" panose="020B0604020202020204"/>
                          <a:ea typeface="等线" panose="02010600030101010101" charset="-122"/>
                        </a:rPr>
                        <a:t>20 (1dB step)</a:t>
                      </a:r>
                      <a:endParaRPr lang="en-US" altLang="zh-CN" sz="1100">
                        <a:latin typeface="Arial" panose="020B0604020202020204"/>
                        <a:ea typeface="等线" panose="02010600030101010101" charset="-122"/>
                      </a:endParaRPr>
                    </a:p>
                  </a:txBody>
                  <a:tcPr marL="76200" marR="76200" marT="38100" marB="19050" anchor="t" anchorCtr="0">
                    <a:lnL w="9525" cap="flat" cmpd="sng">
                      <a:solidFill>
                        <a:srgbClr val="DEE0E3"/>
                      </a:solidFill>
                      <a:prstDash val="solid"/>
                      <a:headEnd type="none" w="med" len="med"/>
                      <a:tailEnd type="none" w="med" len="med"/>
                    </a:lnL>
                    <a:lnR w="9525" cap="flat" cmpd="sng">
                      <a:solidFill>
                        <a:srgbClr val="DEE0E3"/>
                      </a:solidFill>
                      <a:prstDash val="solid"/>
                      <a:headEnd type="none" w="med" len="med"/>
                      <a:tailEnd type="none" w="med" len="med"/>
                    </a:lnR>
                    <a:lnT w="9525" cap="flat" cmpd="sng">
                      <a:solidFill>
                        <a:srgbClr val="DEE0E3"/>
                      </a:solidFill>
                      <a:prstDash val="solid"/>
                      <a:headEnd type="none" w="med" len="med"/>
                      <a:tailEnd type="none" w="med" len="med"/>
                    </a:lnT>
                    <a:lnB w="9525" cap="flat" cmpd="sng">
                      <a:solidFill>
                        <a:srgbClr val="DEE0E3"/>
                      </a:solidFill>
                      <a:prstDash val="solid"/>
                      <a:headEnd type="none" w="med" len="med"/>
                      <a:tailEnd type="none" w="med" len="med"/>
                    </a:lnB>
                    <a:solidFill>
                      <a:srgbClr val="D1D2D4"/>
                    </a:solidFill>
                  </a:tcPr>
                </a:tc>
                <a:tc>
                  <a:txBody>
                    <a:bodyPr/>
                    <a:p>
                      <a:pPr marL="0" indent="0" algn="l">
                        <a:lnSpc>
                          <a:spcPct val="120000"/>
                        </a:lnSpc>
                        <a:spcBef>
                          <a:spcPts val="600"/>
                        </a:spcBef>
                        <a:spcAft>
                          <a:spcPts val="600"/>
                        </a:spcAft>
                      </a:pPr>
                      <a:r>
                        <a:rPr lang="en-US" altLang="zh-CN" sz="1100">
                          <a:latin typeface="Arial" panose="020B0604020202020204"/>
                          <a:ea typeface="等线" panose="02010600030101010101" charset="-122"/>
                        </a:rPr>
                        <a:t>dB</a:t>
                      </a:r>
                      <a:endParaRPr lang="en-US" altLang="zh-CN" sz="1100">
                        <a:latin typeface="Arial" panose="020B0604020202020204"/>
                        <a:ea typeface="等线" panose="02010600030101010101" charset="-122"/>
                      </a:endParaRPr>
                    </a:p>
                  </a:txBody>
                  <a:tcPr marL="76200" marR="76200" marT="38100" marB="19050" anchor="t" anchorCtr="0">
                    <a:lnL w="9525" cap="flat" cmpd="sng">
                      <a:solidFill>
                        <a:srgbClr val="DEE0E3"/>
                      </a:solidFill>
                      <a:prstDash val="solid"/>
                      <a:headEnd type="none" w="med" len="med"/>
                      <a:tailEnd type="none" w="med" len="med"/>
                    </a:lnL>
                    <a:lnR w="9525" cap="flat" cmpd="sng">
                      <a:solidFill>
                        <a:srgbClr val="DEE0E3"/>
                      </a:solidFill>
                      <a:prstDash val="solid"/>
                      <a:headEnd type="none" w="med" len="med"/>
                      <a:tailEnd type="none" w="med" len="med"/>
                    </a:lnR>
                    <a:lnT w="9525" cap="flat" cmpd="sng">
                      <a:solidFill>
                        <a:srgbClr val="DEE0E3"/>
                      </a:solidFill>
                      <a:prstDash val="solid"/>
                      <a:headEnd type="none" w="med" len="med"/>
                      <a:tailEnd type="none" w="med" len="med"/>
                    </a:lnT>
                    <a:lnB w="9525" cap="flat" cmpd="sng">
                      <a:solidFill>
                        <a:srgbClr val="DEE0E3"/>
                      </a:solidFill>
                      <a:prstDash val="solid"/>
                      <a:headEnd type="none" w="med" len="med"/>
                      <a:tailEnd type="none" w="med" len="med"/>
                    </a:lnB>
                    <a:solidFill>
                      <a:srgbClr val="D1D2D4"/>
                    </a:solidFill>
                  </a:tcPr>
                </a:tc>
              </a:tr>
              <a:tr h="257810">
                <a:tc>
                  <a:txBody>
                    <a:bodyPr/>
                    <a:p>
                      <a:pPr marL="0" indent="0" algn="l">
                        <a:lnSpc>
                          <a:spcPct val="120000"/>
                        </a:lnSpc>
                        <a:spcBef>
                          <a:spcPts val="600"/>
                        </a:spcBef>
                        <a:spcAft>
                          <a:spcPts val="600"/>
                        </a:spcAft>
                      </a:pPr>
                      <a:r>
                        <a:rPr lang="en-US" altLang="zh-CN" sz="1100">
                          <a:latin typeface="Arial" panose="020B0604020202020204"/>
                          <a:ea typeface="等线" panose="02010600030101010101" charset="-122"/>
                        </a:rPr>
                        <a:t>Input VSWR (max)</a:t>
                      </a:r>
                      <a:endParaRPr lang="en-US" altLang="zh-CN" sz="1100">
                        <a:latin typeface="Arial" panose="020B0604020202020204"/>
                        <a:ea typeface="等线" panose="02010600030101010101" charset="-122"/>
                      </a:endParaRPr>
                    </a:p>
                  </a:txBody>
                  <a:tcPr marL="76200" marR="76200" marT="38100" marB="19050" anchor="t" anchorCtr="0">
                    <a:lnL w="9525" cap="flat" cmpd="sng">
                      <a:solidFill>
                        <a:srgbClr val="DEE0E3"/>
                      </a:solidFill>
                      <a:prstDash val="solid"/>
                      <a:headEnd type="none" w="med" len="med"/>
                      <a:tailEnd type="none" w="med" len="med"/>
                    </a:lnL>
                    <a:lnR w="9525" cap="flat" cmpd="sng">
                      <a:solidFill>
                        <a:srgbClr val="DEE0E3"/>
                      </a:solidFill>
                      <a:prstDash val="solid"/>
                      <a:headEnd type="none" w="med" len="med"/>
                      <a:tailEnd type="none" w="med" len="med"/>
                    </a:lnR>
                    <a:lnT w="9525" cap="flat" cmpd="sng">
                      <a:solidFill>
                        <a:srgbClr val="DEE0E3"/>
                      </a:solidFill>
                      <a:prstDash val="solid"/>
                      <a:headEnd type="none" w="med" len="med"/>
                      <a:tailEnd type="none" w="med" len="med"/>
                    </a:lnT>
                    <a:lnB w="9525" cap="flat" cmpd="sng">
                      <a:solidFill>
                        <a:srgbClr val="DEE0E3"/>
                      </a:solidFill>
                      <a:prstDash val="solid"/>
                      <a:headEnd type="none" w="med" len="med"/>
                      <a:tailEnd type="none" w="med" len="med"/>
                    </a:lnB>
                    <a:solidFill>
                      <a:srgbClr val="F2F3F4"/>
                    </a:solidFill>
                  </a:tcPr>
                </a:tc>
                <a:tc>
                  <a:txBody>
                    <a:bodyPr/>
                    <a:p>
                      <a:pPr marL="0" indent="0" algn="l">
                        <a:lnSpc>
                          <a:spcPct val="120000"/>
                        </a:lnSpc>
                        <a:spcBef>
                          <a:spcPts val="600"/>
                        </a:spcBef>
                        <a:spcAft>
                          <a:spcPts val="600"/>
                        </a:spcAft>
                      </a:pPr>
                      <a:r>
                        <a:rPr lang="en-US" altLang="zh-CN" sz="1100">
                          <a:latin typeface="Arial" panose="020B0604020202020204"/>
                          <a:ea typeface="等线" panose="02010600030101010101" charset="-122"/>
                        </a:rPr>
                        <a:t>2.0:1</a:t>
                      </a:r>
                      <a:endParaRPr lang="en-US" altLang="zh-CN" sz="1100">
                        <a:latin typeface="Arial" panose="020B0604020202020204"/>
                        <a:ea typeface="等线" panose="02010600030101010101" charset="-122"/>
                      </a:endParaRPr>
                    </a:p>
                  </a:txBody>
                  <a:tcPr marL="76200" marR="76200" marT="38100" marB="19050" anchor="t" anchorCtr="0">
                    <a:lnL w="9525" cap="flat" cmpd="sng">
                      <a:solidFill>
                        <a:srgbClr val="DEE0E3"/>
                      </a:solidFill>
                      <a:prstDash val="solid"/>
                      <a:headEnd type="none" w="med" len="med"/>
                      <a:tailEnd type="none" w="med" len="med"/>
                    </a:lnL>
                    <a:lnR w="9525" cap="flat" cmpd="sng">
                      <a:solidFill>
                        <a:srgbClr val="DEE0E3"/>
                      </a:solidFill>
                      <a:prstDash val="solid"/>
                      <a:headEnd type="none" w="med" len="med"/>
                      <a:tailEnd type="none" w="med" len="med"/>
                    </a:lnR>
                    <a:lnT w="9525" cap="flat" cmpd="sng">
                      <a:solidFill>
                        <a:srgbClr val="DEE0E3"/>
                      </a:solidFill>
                      <a:prstDash val="solid"/>
                      <a:headEnd type="none" w="med" len="med"/>
                      <a:tailEnd type="none" w="med" len="med"/>
                    </a:lnT>
                    <a:lnB w="9525" cap="flat" cmpd="sng">
                      <a:solidFill>
                        <a:srgbClr val="DEE0E3"/>
                      </a:solidFill>
                      <a:prstDash val="solid"/>
                      <a:headEnd type="none" w="med" len="med"/>
                      <a:tailEnd type="none" w="med" len="med"/>
                    </a:lnB>
                    <a:solidFill>
                      <a:srgbClr val="F2F3F4"/>
                    </a:solidFill>
                  </a:tcPr>
                </a:tc>
                <a:tc>
                  <a:txBody>
                    <a:bodyPr/>
                    <a:p>
                      <a:pPr marL="0" indent="0" algn="l">
                        <a:lnSpc>
                          <a:spcPct val="120000"/>
                        </a:lnSpc>
                        <a:spcBef>
                          <a:spcPts val="600"/>
                        </a:spcBef>
                        <a:spcAft>
                          <a:spcPts val="600"/>
                        </a:spcAft>
                      </a:pPr>
                      <a:r>
                        <a:rPr lang="en-US" altLang="zh-CN" sz="1100">
                          <a:latin typeface="Arial" panose="020B0604020202020204"/>
                          <a:ea typeface="等线" panose="02010600030101010101" charset="-122"/>
                        </a:rPr>
                        <a:t>--</a:t>
                      </a:r>
                      <a:endParaRPr lang="en-US" altLang="zh-CN" sz="1100">
                        <a:latin typeface="Arial" panose="020B0604020202020204"/>
                        <a:ea typeface="等线" panose="02010600030101010101" charset="-122"/>
                      </a:endParaRPr>
                    </a:p>
                  </a:txBody>
                  <a:tcPr marL="76200" marR="76200" marT="38100" marB="19050" anchor="t" anchorCtr="0">
                    <a:lnL w="9525" cap="flat" cmpd="sng">
                      <a:solidFill>
                        <a:srgbClr val="DEE0E3"/>
                      </a:solidFill>
                      <a:prstDash val="solid"/>
                      <a:headEnd type="none" w="med" len="med"/>
                      <a:tailEnd type="none" w="med" len="med"/>
                    </a:lnL>
                    <a:lnR w="9525" cap="flat" cmpd="sng">
                      <a:solidFill>
                        <a:srgbClr val="DEE0E3"/>
                      </a:solidFill>
                      <a:prstDash val="solid"/>
                      <a:headEnd type="none" w="med" len="med"/>
                      <a:tailEnd type="none" w="med" len="med"/>
                    </a:lnR>
                    <a:lnT w="9525" cap="flat" cmpd="sng">
                      <a:solidFill>
                        <a:srgbClr val="DEE0E3"/>
                      </a:solidFill>
                      <a:prstDash val="solid"/>
                      <a:headEnd type="none" w="med" len="med"/>
                      <a:tailEnd type="none" w="med" len="med"/>
                    </a:lnT>
                    <a:lnB w="9525" cap="flat" cmpd="sng">
                      <a:solidFill>
                        <a:srgbClr val="DEE0E3"/>
                      </a:solidFill>
                      <a:prstDash val="solid"/>
                      <a:headEnd type="none" w="med" len="med"/>
                      <a:tailEnd type="none" w="med" len="med"/>
                    </a:lnB>
                    <a:solidFill>
                      <a:srgbClr val="F2F3F4"/>
                    </a:solidFill>
                  </a:tcPr>
                </a:tc>
              </a:tr>
              <a:tr h="257810">
                <a:tc>
                  <a:txBody>
                    <a:bodyPr/>
                    <a:p>
                      <a:pPr marL="0" indent="0" algn="l">
                        <a:lnSpc>
                          <a:spcPct val="120000"/>
                        </a:lnSpc>
                        <a:spcBef>
                          <a:spcPts val="600"/>
                        </a:spcBef>
                        <a:spcAft>
                          <a:spcPts val="600"/>
                        </a:spcAft>
                      </a:pPr>
                      <a:r>
                        <a:rPr lang="en-US" altLang="zh-CN" sz="1100">
                          <a:latin typeface="Arial" panose="020B0604020202020204"/>
                          <a:ea typeface="等线" panose="02010600030101010101" charset="-122"/>
                        </a:rPr>
                        <a:t>Output VSWR (max)</a:t>
                      </a:r>
                      <a:endParaRPr lang="en-US" altLang="zh-CN" sz="1100">
                        <a:latin typeface="Arial" panose="020B0604020202020204"/>
                        <a:ea typeface="等线" panose="02010600030101010101" charset="-122"/>
                      </a:endParaRPr>
                    </a:p>
                  </a:txBody>
                  <a:tcPr marL="76200" marR="76200" marT="38100" marB="19050" anchor="t" anchorCtr="0">
                    <a:lnL w="9525" cap="flat" cmpd="sng">
                      <a:solidFill>
                        <a:srgbClr val="DEE0E3"/>
                      </a:solidFill>
                      <a:prstDash val="solid"/>
                      <a:headEnd type="none" w="med" len="med"/>
                      <a:tailEnd type="none" w="med" len="med"/>
                    </a:lnL>
                    <a:lnR w="9525" cap="flat" cmpd="sng">
                      <a:solidFill>
                        <a:srgbClr val="DEE0E3"/>
                      </a:solidFill>
                      <a:prstDash val="solid"/>
                      <a:headEnd type="none" w="med" len="med"/>
                      <a:tailEnd type="none" w="med" len="med"/>
                    </a:lnR>
                    <a:lnT w="9525" cap="flat" cmpd="sng">
                      <a:solidFill>
                        <a:srgbClr val="DEE0E3"/>
                      </a:solidFill>
                      <a:prstDash val="solid"/>
                      <a:headEnd type="none" w="med" len="med"/>
                      <a:tailEnd type="none" w="med" len="med"/>
                    </a:lnT>
                    <a:lnB w="9525" cap="flat" cmpd="sng">
                      <a:solidFill>
                        <a:srgbClr val="DEE0E3"/>
                      </a:solidFill>
                      <a:prstDash val="solid"/>
                      <a:headEnd type="none" w="med" len="med"/>
                      <a:tailEnd type="none" w="med" len="med"/>
                    </a:lnB>
                    <a:solidFill>
                      <a:srgbClr val="D1D2D4"/>
                    </a:solidFill>
                  </a:tcPr>
                </a:tc>
                <a:tc>
                  <a:txBody>
                    <a:bodyPr/>
                    <a:p>
                      <a:pPr marL="0" indent="0" algn="l">
                        <a:lnSpc>
                          <a:spcPct val="120000"/>
                        </a:lnSpc>
                        <a:spcBef>
                          <a:spcPts val="600"/>
                        </a:spcBef>
                        <a:spcAft>
                          <a:spcPts val="600"/>
                        </a:spcAft>
                      </a:pPr>
                      <a:r>
                        <a:rPr lang="en-US" altLang="zh-CN" sz="1100">
                          <a:latin typeface="Arial" panose="020B0604020202020204"/>
                          <a:ea typeface="等线" panose="02010600030101010101" charset="-122"/>
                        </a:rPr>
                        <a:t>1.8:1</a:t>
                      </a:r>
                      <a:endParaRPr lang="en-US" altLang="zh-CN" sz="1100">
                        <a:latin typeface="Arial" panose="020B0604020202020204"/>
                        <a:ea typeface="等线" panose="02010600030101010101" charset="-122"/>
                      </a:endParaRPr>
                    </a:p>
                  </a:txBody>
                  <a:tcPr marL="76200" marR="76200" marT="38100" marB="19050" anchor="t" anchorCtr="0">
                    <a:lnL w="9525" cap="flat" cmpd="sng">
                      <a:solidFill>
                        <a:srgbClr val="DEE0E3"/>
                      </a:solidFill>
                      <a:prstDash val="solid"/>
                      <a:headEnd type="none" w="med" len="med"/>
                      <a:tailEnd type="none" w="med" len="med"/>
                    </a:lnL>
                    <a:lnR w="9525" cap="flat" cmpd="sng">
                      <a:solidFill>
                        <a:srgbClr val="DEE0E3"/>
                      </a:solidFill>
                      <a:prstDash val="solid"/>
                      <a:headEnd type="none" w="med" len="med"/>
                      <a:tailEnd type="none" w="med" len="med"/>
                    </a:lnR>
                    <a:lnT w="9525" cap="flat" cmpd="sng">
                      <a:solidFill>
                        <a:srgbClr val="DEE0E3"/>
                      </a:solidFill>
                      <a:prstDash val="solid"/>
                      <a:headEnd type="none" w="med" len="med"/>
                      <a:tailEnd type="none" w="med" len="med"/>
                    </a:lnT>
                    <a:lnB w="9525" cap="flat" cmpd="sng">
                      <a:solidFill>
                        <a:srgbClr val="DEE0E3"/>
                      </a:solidFill>
                      <a:prstDash val="solid"/>
                      <a:headEnd type="none" w="med" len="med"/>
                      <a:tailEnd type="none" w="med" len="med"/>
                    </a:lnB>
                    <a:solidFill>
                      <a:srgbClr val="D1D2D4"/>
                    </a:solidFill>
                  </a:tcPr>
                </a:tc>
                <a:tc>
                  <a:txBody>
                    <a:bodyPr/>
                    <a:p>
                      <a:pPr marL="0" indent="0" algn="l">
                        <a:lnSpc>
                          <a:spcPct val="120000"/>
                        </a:lnSpc>
                        <a:spcBef>
                          <a:spcPts val="600"/>
                        </a:spcBef>
                        <a:spcAft>
                          <a:spcPts val="600"/>
                        </a:spcAft>
                      </a:pPr>
                      <a:r>
                        <a:rPr lang="en-US" altLang="zh-CN" sz="1100">
                          <a:latin typeface="Arial" panose="020B0604020202020204"/>
                          <a:ea typeface="等线" panose="02010600030101010101" charset="-122"/>
                        </a:rPr>
                        <a:t>--</a:t>
                      </a:r>
                      <a:endParaRPr lang="en-US" altLang="zh-CN" sz="1100">
                        <a:latin typeface="Arial" panose="020B0604020202020204"/>
                        <a:ea typeface="等线" panose="02010600030101010101" charset="-122"/>
                      </a:endParaRPr>
                    </a:p>
                  </a:txBody>
                  <a:tcPr marL="76200" marR="76200" marT="38100" marB="19050" anchor="t" anchorCtr="0">
                    <a:lnL w="9525" cap="flat" cmpd="sng">
                      <a:solidFill>
                        <a:srgbClr val="DEE0E3"/>
                      </a:solidFill>
                      <a:prstDash val="solid"/>
                      <a:headEnd type="none" w="med" len="med"/>
                      <a:tailEnd type="none" w="med" len="med"/>
                    </a:lnL>
                    <a:lnR w="9525" cap="flat" cmpd="sng">
                      <a:solidFill>
                        <a:srgbClr val="DEE0E3"/>
                      </a:solidFill>
                      <a:prstDash val="solid"/>
                      <a:headEnd type="none" w="med" len="med"/>
                      <a:tailEnd type="none" w="med" len="med"/>
                    </a:lnR>
                    <a:lnT w="9525" cap="flat" cmpd="sng">
                      <a:solidFill>
                        <a:srgbClr val="DEE0E3"/>
                      </a:solidFill>
                      <a:prstDash val="solid"/>
                      <a:headEnd type="none" w="med" len="med"/>
                      <a:tailEnd type="none" w="med" len="med"/>
                    </a:lnT>
                    <a:lnB w="9525" cap="flat" cmpd="sng">
                      <a:solidFill>
                        <a:srgbClr val="DEE0E3"/>
                      </a:solidFill>
                      <a:prstDash val="solid"/>
                      <a:headEnd type="none" w="med" len="med"/>
                      <a:tailEnd type="none" w="med" len="med"/>
                    </a:lnB>
                    <a:solidFill>
                      <a:srgbClr val="D1D2D4"/>
                    </a:solidFill>
                  </a:tcPr>
                </a:tc>
              </a:tr>
              <a:tr h="458470">
                <a:tc>
                  <a:txBody>
                    <a:bodyPr/>
                    <a:p>
                      <a:pPr marL="0" indent="0" algn="l">
                        <a:lnSpc>
                          <a:spcPct val="120000"/>
                        </a:lnSpc>
                        <a:spcBef>
                          <a:spcPts val="600"/>
                        </a:spcBef>
                        <a:spcAft>
                          <a:spcPts val="600"/>
                        </a:spcAft>
                      </a:pPr>
                      <a:r>
                        <a:rPr lang="en-US" altLang="zh-CN" sz="1100">
                          <a:latin typeface="Arial" panose="020B0604020202020204"/>
                          <a:ea typeface="等线" panose="02010600030101010101" charset="-122"/>
                        </a:rPr>
                        <a:t>Amplitude-Frequency Characteristic</a:t>
                      </a:r>
                      <a:endParaRPr lang="en-US" altLang="zh-CN" sz="1100">
                        <a:latin typeface="Arial" panose="020B0604020202020204"/>
                        <a:ea typeface="等线" panose="02010600030101010101" charset="-122"/>
                      </a:endParaRPr>
                    </a:p>
                  </a:txBody>
                  <a:tcPr marL="76200" marR="76200" marT="38100" marB="19050" anchor="t" anchorCtr="0">
                    <a:lnL w="9525" cap="flat" cmpd="sng">
                      <a:solidFill>
                        <a:srgbClr val="DEE0E3"/>
                      </a:solidFill>
                      <a:prstDash val="solid"/>
                      <a:headEnd type="none" w="med" len="med"/>
                      <a:tailEnd type="none" w="med" len="med"/>
                    </a:lnL>
                    <a:lnR w="9525" cap="flat" cmpd="sng">
                      <a:solidFill>
                        <a:srgbClr val="DEE0E3"/>
                      </a:solidFill>
                      <a:prstDash val="solid"/>
                      <a:headEnd type="none" w="med" len="med"/>
                      <a:tailEnd type="none" w="med" len="med"/>
                    </a:lnR>
                    <a:lnT w="9525" cap="flat" cmpd="sng">
                      <a:solidFill>
                        <a:srgbClr val="DEE0E3"/>
                      </a:solidFill>
                      <a:prstDash val="solid"/>
                      <a:headEnd type="none" w="med" len="med"/>
                      <a:tailEnd type="none" w="med" len="med"/>
                    </a:lnT>
                    <a:lnB w="9525" cap="flat" cmpd="sng">
                      <a:solidFill>
                        <a:srgbClr val="DEE0E3"/>
                      </a:solidFill>
                      <a:prstDash val="solid"/>
                      <a:headEnd type="none" w="med" len="med"/>
                      <a:tailEnd type="none" w="med" len="med"/>
                    </a:lnB>
                    <a:solidFill>
                      <a:srgbClr val="F2F3F4"/>
                    </a:solidFill>
                  </a:tcPr>
                </a:tc>
                <a:tc>
                  <a:txBody>
                    <a:bodyPr/>
                    <a:p>
                      <a:pPr marL="0" indent="0" algn="l">
                        <a:lnSpc>
                          <a:spcPct val="120000"/>
                        </a:lnSpc>
                        <a:spcBef>
                          <a:spcPts val="600"/>
                        </a:spcBef>
                        <a:spcAft>
                          <a:spcPts val="600"/>
                        </a:spcAft>
                      </a:pPr>
                      <a:r>
                        <a:rPr lang="en-US" altLang="zh-CN" sz="1100">
                          <a:latin typeface="Arial" panose="020B0604020202020204"/>
                          <a:ea typeface="等线" panose="02010600030101010101" charset="-122"/>
                        </a:rPr>
                        <a:t>4dBp-p / Full Band</a:t>
                      </a:r>
                      <a:endParaRPr lang="en-US" altLang="zh-CN" sz="1100">
                        <a:latin typeface="Arial" panose="020B0604020202020204"/>
                        <a:ea typeface="等线" panose="02010600030101010101" charset="-122"/>
                      </a:endParaRPr>
                    </a:p>
                  </a:txBody>
                  <a:tcPr marL="76200" marR="76200" marT="38100" marB="19050" anchor="t" anchorCtr="0">
                    <a:lnL w="9525" cap="flat" cmpd="sng">
                      <a:solidFill>
                        <a:srgbClr val="DEE0E3"/>
                      </a:solidFill>
                      <a:prstDash val="solid"/>
                      <a:headEnd type="none" w="med" len="med"/>
                      <a:tailEnd type="none" w="med" len="med"/>
                    </a:lnL>
                    <a:lnR w="9525" cap="flat" cmpd="sng">
                      <a:solidFill>
                        <a:srgbClr val="DEE0E3"/>
                      </a:solidFill>
                      <a:prstDash val="solid"/>
                      <a:headEnd type="none" w="med" len="med"/>
                      <a:tailEnd type="none" w="med" len="med"/>
                    </a:lnR>
                    <a:lnT w="9525" cap="flat" cmpd="sng">
                      <a:solidFill>
                        <a:srgbClr val="DEE0E3"/>
                      </a:solidFill>
                      <a:prstDash val="solid"/>
                      <a:headEnd type="none" w="med" len="med"/>
                      <a:tailEnd type="none" w="med" len="med"/>
                    </a:lnT>
                    <a:lnB w="9525" cap="flat" cmpd="sng">
                      <a:solidFill>
                        <a:srgbClr val="DEE0E3"/>
                      </a:solidFill>
                      <a:prstDash val="solid"/>
                      <a:headEnd type="none" w="med" len="med"/>
                      <a:tailEnd type="none" w="med" len="med"/>
                    </a:lnB>
                    <a:solidFill>
                      <a:srgbClr val="F2F3F4"/>
                    </a:solidFill>
                  </a:tcPr>
                </a:tc>
                <a:tc>
                  <a:txBody>
                    <a:bodyPr/>
                    <a:p>
                      <a:pPr marL="0" indent="0" algn="l">
                        <a:lnSpc>
                          <a:spcPct val="120000"/>
                        </a:lnSpc>
                        <a:spcBef>
                          <a:spcPts val="600"/>
                        </a:spcBef>
                        <a:spcAft>
                          <a:spcPts val="600"/>
                        </a:spcAft>
                      </a:pPr>
                      <a:r>
                        <a:rPr lang="en-US" altLang="zh-CN" sz="1100">
                          <a:latin typeface="Arial" panose="020B0604020202020204"/>
                          <a:ea typeface="等线" panose="02010600030101010101" charset="-122"/>
                        </a:rPr>
                        <a:t>--</a:t>
                      </a:r>
                      <a:endParaRPr lang="en-US" altLang="zh-CN" sz="1100">
                        <a:latin typeface="Arial" panose="020B0604020202020204"/>
                        <a:ea typeface="等线" panose="02010600030101010101" charset="-122"/>
                      </a:endParaRPr>
                    </a:p>
                  </a:txBody>
                  <a:tcPr marL="76200" marR="76200" marT="38100" marB="19050" anchor="t" anchorCtr="0">
                    <a:lnL w="9525" cap="flat" cmpd="sng">
                      <a:solidFill>
                        <a:srgbClr val="DEE0E3"/>
                      </a:solidFill>
                      <a:prstDash val="solid"/>
                      <a:headEnd type="none" w="med" len="med"/>
                      <a:tailEnd type="none" w="med" len="med"/>
                    </a:lnL>
                    <a:lnR w="9525" cap="flat" cmpd="sng">
                      <a:solidFill>
                        <a:srgbClr val="DEE0E3"/>
                      </a:solidFill>
                      <a:prstDash val="solid"/>
                      <a:headEnd type="none" w="med" len="med"/>
                      <a:tailEnd type="none" w="med" len="med"/>
                    </a:lnR>
                    <a:lnT w="9525" cap="flat" cmpd="sng">
                      <a:solidFill>
                        <a:srgbClr val="DEE0E3"/>
                      </a:solidFill>
                      <a:prstDash val="solid"/>
                      <a:headEnd type="none" w="med" len="med"/>
                      <a:tailEnd type="none" w="med" len="med"/>
                    </a:lnT>
                    <a:lnB w="9525" cap="flat" cmpd="sng">
                      <a:solidFill>
                        <a:srgbClr val="DEE0E3"/>
                      </a:solidFill>
                      <a:prstDash val="solid"/>
                      <a:headEnd type="none" w="med" len="med"/>
                      <a:tailEnd type="none" w="med" len="med"/>
                    </a:lnB>
                    <a:solidFill>
                      <a:srgbClr val="F2F3F4"/>
                    </a:solidFill>
                  </a:tcPr>
                </a:tc>
              </a:tr>
              <a:tr h="290830">
                <a:tc>
                  <a:txBody>
                    <a:bodyPr/>
                    <a:p>
                      <a:pPr marL="0" indent="0" algn="l">
                        <a:lnSpc>
                          <a:spcPct val="120000"/>
                        </a:lnSpc>
                        <a:spcBef>
                          <a:spcPts val="600"/>
                        </a:spcBef>
                        <a:spcAft>
                          <a:spcPts val="600"/>
                        </a:spcAft>
                      </a:pPr>
                      <a:r>
                        <a:rPr lang="en-US" altLang="zh-CN" sz="1100">
                          <a:latin typeface="Arial" panose="020B0604020202020204"/>
                          <a:ea typeface="等线" panose="02010600030101010101" charset="-122"/>
                        </a:rPr>
                        <a:t>Local Oscillator Phase Noise</a:t>
                      </a:r>
                      <a:endParaRPr lang="en-US" altLang="zh-CN" sz="1100">
                        <a:latin typeface="Arial" panose="020B0604020202020204"/>
                        <a:ea typeface="等线" panose="02010600030101010101" charset="-122"/>
                      </a:endParaRPr>
                    </a:p>
                  </a:txBody>
                  <a:tcPr marL="76200" marR="76200" marT="38100" marB="19050" anchor="t" anchorCtr="0">
                    <a:lnL w="9525" cap="flat" cmpd="sng">
                      <a:solidFill>
                        <a:srgbClr val="DEE0E3"/>
                      </a:solidFill>
                      <a:prstDash val="solid"/>
                      <a:headEnd type="none" w="med" len="med"/>
                      <a:tailEnd type="none" w="med" len="med"/>
                    </a:lnL>
                    <a:lnR w="9525" cap="flat" cmpd="sng">
                      <a:solidFill>
                        <a:srgbClr val="DEE0E3"/>
                      </a:solidFill>
                      <a:prstDash val="solid"/>
                      <a:headEnd type="none" w="med" len="med"/>
                      <a:tailEnd type="none" w="med" len="med"/>
                    </a:lnR>
                    <a:lnT w="9525" cap="flat" cmpd="sng">
                      <a:solidFill>
                        <a:srgbClr val="DEE0E3"/>
                      </a:solidFill>
                      <a:prstDash val="solid"/>
                      <a:headEnd type="none" w="med" len="med"/>
                      <a:tailEnd type="none" w="med" len="med"/>
                    </a:lnT>
                    <a:lnB w="9525" cap="flat" cmpd="sng">
                      <a:solidFill>
                        <a:srgbClr val="DEE0E3"/>
                      </a:solidFill>
                      <a:prstDash val="solid"/>
                      <a:headEnd type="none" w="med" len="med"/>
                      <a:tailEnd type="none" w="med" len="med"/>
                    </a:lnB>
                    <a:solidFill>
                      <a:srgbClr val="D1D2D4"/>
                    </a:solidFill>
                  </a:tcPr>
                </a:tc>
                <a:tc>
                  <a:txBody>
                    <a:bodyPr/>
                    <a:p>
                      <a:pPr marL="0" indent="0" algn="l">
                        <a:lnSpc>
                          <a:spcPct val="120000"/>
                        </a:lnSpc>
                        <a:spcBef>
                          <a:spcPts val="600"/>
                        </a:spcBef>
                        <a:spcAft>
                          <a:spcPts val="600"/>
                        </a:spcAft>
                      </a:pPr>
                      <a:r>
                        <a:rPr lang="en-US" altLang="zh-CN" sz="1100">
                          <a:latin typeface="Arial" panose="020B0604020202020204"/>
                          <a:ea typeface="等线" panose="02010600030101010101" charset="-122"/>
                        </a:rPr>
                        <a:t>-63 @100Hz, -73 @1kHz, -83 @10kHz, -93 @100kHz</a:t>
                      </a:r>
                      <a:endParaRPr lang="en-US" altLang="zh-CN" sz="1100">
                        <a:latin typeface="Arial" panose="020B0604020202020204"/>
                        <a:ea typeface="等线" panose="02010600030101010101" charset="-122"/>
                      </a:endParaRPr>
                    </a:p>
                  </a:txBody>
                  <a:tcPr marL="76200" marR="76200" marT="38100" marB="19050" anchor="t" anchorCtr="0">
                    <a:lnL w="9525" cap="flat" cmpd="sng">
                      <a:solidFill>
                        <a:srgbClr val="DEE0E3"/>
                      </a:solidFill>
                      <a:prstDash val="solid"/>
                      <a:headEnd type="none" w="med" len="med"/>
                      <a:tailEnd type="none" w="med" len="med"/>
                    </a:lnL>
                    <a:lnR w="9525" cap="flat" cmpd="sng">
                      <a:solidFill>
                        <a:srgbClr val="DEE0E3"/>
                      </a:solidFill>
                      <a:prstDash val="solid"/>
                      <a:headEnd type="none" w="med" len="med"/>
                      <a:tailEnd type="none" w="med" len="med"/>
                    </a:lnR>
                    <a:lnT w="9525" cap="flat" cmpd="sng">
                      <a:solidFill>
                        <a:srgbClr val="DEE0E3"/>
                      </a:solidFill>
                      <a:prstDash val="solid"/>
                      <a:headEnd type="none" w="med" len="med"/>
                      <a:tailEnd type="none" w="med" len="med"/>
                    </a:lnT>
                    <a:lnB w="9525" cap="flat" cmpd="sng">
                      <a:solidFill>
                        <a:srgbClr val="DEE0E3"/>
                      </a:solidFill>
                      <a:prstDash val="solid"/>
                      <a:headEnd type="none" w="med" len="med"/>
                      <a:tailEnd type="none" w="med" len="med"/>
                    </a:lnB>
                    <a:solidFill>
                      <a:srgbClr val="D1D2D4"/>
                    </a:solidFill>
                  </a:tcPr>
                </a:tc>
                <a:tc>
                  <a:txBody>
                    <a:bodyPr/>
                    <a:p>
                      <a:pPr marL="0" indent="0" algn="l">
                        <a:lnSpc>
                          <a:spcPct val="120000"/>
                        </a:lnSpc>
                        <a:spcBef>
                          <a:spcPts val="600"/>
                        </a:spcBef>
                        <a:spcAft>
                          <a:spcPts val="600"/>
                        </a:spcAft>
                      </a:pPr>
                      <a:r>
                        <a:rPr lang="en-US" altLang="zh-CN" sz="1100">
                          <a:latin typeface="Arial" panose="020B0604020202020204"/>
                          <a:ea typeface="等线" panose="02010600030101010101" charset="-122"/>
                        </a:rPr>
                        <a:t>dBc/Hz</a:t>
                      </a:r>
                      <a:endParaRPr lang="en-US" altLang="zh-CN" sz="1100">
                        <a:latin typeface="Arial" panose="020B0604020202020204"/>
                        <a:ea typeface="等线" panose="02010600030101010101" charset="-122"/>
                      </a:endParaRPr>
                    </a:p>
                  </a:txBody>
                  <a:tcPr marL="76200" marR="76200" marT="38100" marB="19050" anchor="t" anchorCtr="0">
                    <a:lnL w="9525" cap="flat" cmpd="sng">
                      <a:solidFill>
                        <a:srgbClr val="DEE0E3"/>
                      </a:solidFill>
                      <a:prstDash val="solid"/>
                      <a:headEnd type="none" w="med" len="med"/>
                      <a:tailEnd type="none" w="med" len="med"/>
                    </a:lnL>
                    <a:lnR w="9525" cap="flat" cmpd="sng">
                      <a:solidFill>
                        <a:srgbClr val="DEE0E3"/>
                      </a:solidFill>
                      <a:prstDash val="solid"/>
                      <a:headEnd type="none" w="med" len="med"/>
                      <a:tailEnd type="none" w="med" len="med"/>
                    </a:lnR>
                    <a:lnT w="9525" cap="flat" cmpd="sng">
                      <a:solidFill>
                        <a:srgbClr val="DEE0E3"/>
                      </a:solidFill>
                      <a:prstDash val="solid"/>
                      <a:headEnd type="none" w="med" len="med"/>
                      <a:tailEnd type="none" w="med" len="med"/>
                    </a:lnT>
                    <a:lnB w="9525" cap="flat" cmpd="sng">
                      <a:solidFill>
                        <a:srgbClr val="DEE0E3"/>
                      </a:solidFill>
                      <a:prstDash val="solid"/>
                      <a:headEnd type="none" w="med" len="med"/>
                      <a:tailEnd type="none" w="med" len="med"/>
                    </a:lnB>
                    <a:solidFill>
                      <a:srgbClr val="D1D2D4"/>
                    </a:solidFill>
                  </a:tcPr>
                </a:tc>
              </a:tr>
              <a:tr h="325120">
                <a:tc>
                  <a:txBody>
                    <a:bodyPr/>
                    <a:p>
                      <a:pPr marL="0" indent="0" algn="l">
                        <a:lnSpc>
                          <a:spcPct val="120000"/>
                        </a:lnSpc>
                        <a:spcBef>
                          <a:spcPts val="600"/>
                        </a:spcBef>
                        <a:spcAft>
                          <a:spcPts val="600"/>
                        </a:spcAft>
                      </a:pPr>
                      <a:r>
                        <a:rPr lang="en-US" altLang="zh-CN" sz="1100">
                          <a:latin typeface="Arial" panose="020B0604020202020204"/>
                          <a:ea typeface="等线" panose="02010600030101010101" charset="-122"/>
                        </a:rPr>
                        <a:t>External Reference Source</a:t>
                      </a:r>
                      <a:endParaRPr lang="en-US" altLang="zh-CN" sz="1100">
                        <a:latin typeface="Arial" panose="020B0604020202020204"/>
                        <a:ea typeface="等线" panose="02010600030101010101" charset="-122"/>
                      </a:endParaRPr>
                    </a:p>
                  </a:txBody>
                  <a:tcPr marL="76200" marR="76200" marT="38100" marB="19050" anchor="t" anchorCtr="0">
                    <a:lnL w="9525" cap="flat" cmpd="sng">
                      <a:solidFill>
                        <a:srgbClr val="DEE0E3"/>
                      </a:solidFill>
                      <a:prstDash val="solid"/>
                      <a:headEnd type="none" w="med" len="med"/>
                      <a:tailEnd type="none" w="med" len="med"/>
                    </a:lnL>
                    <a:lnR w="9525" cap="flat" cmpd="sng">
                      <a:solidFill>
                        <a:srgbClr val="DEE0E3"/>
                      </a:solidFill>
                      <a:prstDash val="solid"/>
                      <a:headEnd type="none" w="med" len="med"/>
                      <a:tailEnd type="none" w="med" len="med"/>
                    </a:lnR>
                    <a:lnT w="9525" cap="flat" cmpd="sng">
                      <a:solidFill>
                        <a:srgbClr val="DEE0E3"/>
                      </a:solidFill>
                      <a:prstDash val="solid"/>
                      <a:headEnd type="none" w="med" len="med"/>
                      <a:tailEnd type="none" w="med" len="med"/>
                    </a:lnT>
                    <a:lnB w="9525" cap="flat" cmpd="sng">
                      <a:solidFill>
                        <a:srgbClr val="DEE0E3"/>
                      </a:solidFill>
                      <a:prstDash val="solid"/>
                      <a:headEnd type="none" w="med" len="med"/>
                      <a:tailEnd type="none" w="med" len="med"/>
                    </a:lnB>
                    <a:solidFill>
                      <a:srgbClr val="F2F3F4"/>
                    </a:solidFill>
                  </a:tcPr>
                </a:tc>
                <a:tc>
                  <a:txBody>
                    <a:bodyPr/>
                    <a:p>
                      <a:pPr marL="0" indent="0" algn="l">
                        <a:lnSpc>
                          <a:spcPct val="120000"/>
                        </a:lnSpc>
                        <a:spcBef>
                          <a:spcPts val="600"/>
                        </a:spcBef>
                        <a:spcAft>
                          <a:spcPts val="600"/>
                        </a:spcAft>
                      </a:pPr>
                      <a:r>
                        <a:rPr lang="en-US" altLang="zh-CN" sz="1100">
                          <a:latin typeface="Arial" panose="020B0604020202020204"/>
                          <a:ea typeface="等线" panose="02010600030101010101" charset="-122"/>
                        </a:rPr>
                        <a:t>10</a:t>
                      </a:r>
                      <a:endParaRPr lang="en-US" altLang="zh-CN" sz="1100">
                        <a:latin typeface="Arial" panose="020B0604020202020204"/>
                        <a:ea typeface="等线" panose="02010600030101010101" charset="-122"/>
                      </a:endParaRPr>
                    </a:p>
                  </a:txBody>
                  <a:tcPr marL="76200" marR="76200" marT="38100" marB="19050" anchor="t" anchorCtr="0">
                    <a:lnL w="9525" cap="flat" cmpd="sng">
                      <a:solidFill>
                        <a:srgbClr val="DEE0E3"/>
                      </a:solidFill>
                      <a:prstDash val="solid"/>
                      <a:headEnd type="none" w="med" len="med"/>
                      <a:tailEnd type="none" w="med" len="med"/>
                    </a:lnL>
                    <a:lnR w="9525" cap="flat" cmpd="sng">
                      <a:solidFill>
                        <a:srgbClr val="DEE0E3"/>
                      </a:solidFill>
                      <a:prstDash val="solid"/>
                      <a:headEnd type="none" w="med" len="med"/>
                      <a:tailEnd type="none" w="med" len="med"/>
                    </a:lnR>
                    <a:lnT w="9525" cap="flat" cmpd="sng">
                      <a:solidFill>
                        <a:srgbClr val="DEE0E3"/>
                      </a:solidFill>
                      <a:prstDash val="solid"/>
                      <a:headEnd type="none" w="med" len="med"/>
                      <a:tailEnd type="none" w="med" len="med"/>
                    </a:lnT>
                    <a:lnB w="9525" cap="flat" cmpd="sng">
                      <a:solidFill>
                        <a:srgbClr val="DEE0E3"/>
                      </a:solidFill>
                      <a:prstDash val="solid"/>
                      <a:headEnd type="none" w="med" len="med"/>
                      <a:tailEnd type="none" w="med" len="med"/>
                    </a:lnB>
                    <a:solidFill>
                      <a:srgbClr val="F2F3F4"/>
                    </a:solidFill>
                  </a:tcPr>
                </a:tc>
                <a:tc>
                  <a:txBody>
                    <a:bodyPr/>
                    <a:p>
                      <a:pPr marL="0" indent="0" algn="l">
                        <a:lnSpc>
                          <a:spcPct val="120000"/>
                        </a:lnSpc>
                        <a:spcBef>
                          <a:spcPts val="600"/>
                        </a:spcBef>
                        <a:spcAft>
                          <a:spcPts val="600"/>
                        </a:spcAft>
                      </a:pPr>
                      <a:r>
                        <a:rPr lang="en-US" altLang="zh-CN" sz="1100">
                          <a:latin typeface="Arial" panose="020B0604020202020204"/>
                          <a:ea typeface="等线" panose="02010600030101010101" charset="-122"/>
                        </a:rPr>
                        <a:t>MHz</a:t>
                      </a:r>
                      <a:endParaRPr lang="en-US" altLang="zh-CN" sz="1100">
                        <a:latin typeface="Arial" panose="020B0604020202020204"/>
                        <a:ea typeface="等线" panose="02010600030101010101" charset="-122"/>
                      </a:endParaRPr>
                    </a:p>
                  </a:txBody>
                  <a:tcPr marL="76200" marR="76200" marT="38100" marB="19050" anchor="t" anchorCtr="0">
                    <a:lnL w="9525" cap="flat" cmpd="sng">
                      <a:solidFill>
                        <a:srgbClr val="DEE0E3"/>
                      </a:solidFill>
                      <a:prstDash val="solid"/>
                      <a:headEnd type="none" w="med" len="med"/>
                      <a:tailEnd type="none" w="med" len="med"/>
                    </a:lnL>
                    <a:lnR w="9525" cap="flat" cmpd="sng">
                      <a:solidFill>
                        <a:srgbClr val="DEE0E3"/>
                      </a:solidFill>
                      <a:prstDash val="solid"/>
                      <a:headEnd type="none" w="med" len="med"/>
                      <a:tailEnd type="none" w="med" len="med"/>
                    </a:lnR>
                    <a:lnT w="9525" cap="flat" cmpd="sng">
                      <a:solidFill>
                        <a:srgbClr val="DEE0E3"/>
                      </a:solidFill>
                      <a:prstDash val="solid"/>
                      <a:headEnd type="none" w="med" len="med"/>
                      <a:tailEnd type="none" w="med" len="med"/>
                    </a:lnT>
                    <a:lnB w="9525" cap="flat" cmpd="sng">
                      <a:solidFill>
                        <a:srgbClr val="DEE0E3"/>
                      </a:solidFill>
                      <a:prstDash val="solid"/>
                      <a:headEnd type="none" w="med" len="med"/>
                      <a:tailEnd type="none" w="med" len="med"/>
                    </a:lnB>
                    <a:solidFill>
                      <a:srgbClr val="F2F3F4"/>
                    </a:solidFill>
                  </a:tcPr>
                </a:tc>
              </a:tr>
              <a:tr h="257810">
                <a:tc>
                  <a:txBody>
                    <a:bodyPr/>
                    <a:p>
                      <a:pPr marL="0" indent="0" algn="l">
                        <a:lnSpc>
                          <a:spcPct val="120000"/>
                        </a:lnSpc>
                        <a:spcBef>
                          <a:spcPts val="600"/>
                        </a:spcBef>
                        <a:spcAft>
                          <a:spcPts val="600"/>
                        </a:spcAft>
                      </a:pPr>
                      <a:r>
                        <a:rPr lang="en-US" altLang="zh-CN" sz="1100">
                          <a:latin typeface="Arial" panose="020B0604020202020204"/>
                          <a:ea typeface="等线" panose="02010600030101010101" charset="-122"/>
                        </a:rPr>
                        <a:t>Spurious (max)</a:t>
                      </a:r>
                      <a:endParaRPr lang="en-US" altLang="zh-CN" sz="1100">
                        <a:latin typeface="Arial" panose="020B0604020202020204"/>
                        <a:ea typeface="等线" panose="02010600030101010101" charset="-122"/>
                      </a:endParaRPr>
                    </a:p>
                  </a:txBody>
                  <a:tcPr marL="76200" marR="76200" marT="38100" marB="19050" anchor="t" anchorCtr="0">
                    <a:lnL w="9525" cap="flat" cmpd="sng">
                      <a:solidFill>
                        <a:srgbClr val="DEE0E3"/>
                      </a:solidFill>
                      <a:prstDash val="solid"/>
                      <a:headEnd type="none" w="med" len="med"/>
                      <a:tailEnd type="none" w="med" len="med"/>
                    </a:lnL>
                    <a:lnR w="9525" cap="flat" cmpd="sng">
                      <a:solidFill>
                        <a:srgbClr val="DEE0E3"/>
                      </a:solidFill>
                      <a:prstDash val="solid"/>
                      <a:headEnd type="none" w="med" len="med"/>
                      <a:tailEnd type="none" w="med" len="med"/>
                    </a:lnR>
                    <a:lnT w="9525" cap="flat" cmpd="sng">
                      <a:solidFill>
                        <a:srgbClr val="DEE0E3"/>
                      </a:solidFill>
                      <a:prstDash val="solid"/>
                      <a:headEnd type="none" w="med" len="med"/>
                      <a:tailEnd type="none" w="med" len="med"/>
                    </a:lnT>
                    <a:lnB w="9525" cap="flat" cmpd="sng">
                      <a:solidFill>
                        <a:srgbClr val="DEE0E3"/>
                      </a:solidFill>
                      <a:prstDash val="solid"/>
                      <a:headEnd type="none" w="med" len="med"/>
                      <a:tailEnd type="none" w="med" len="med"/>
                    </a:lnB>
                    <a:solidFill>
                      <a:srgbClr val="D1D2D4"/>
                    </a:solidFill>
                  </a:tcPr>
                </a:tc>
                <a:tc>
                  <a:txBody>
                    <a:bodyPr/>
                    <a:p>
                      <a:pPr marL="0" indent="0" algn="l">
                        <a:lnSpc>
                          <a:spcPct val="120000"/>
                        </a:lnSpc>
                        <a:spcBef>
                          <a:spcPts val="600"/>
                        </a:spcBef>
                        <a:spcAft>
                          <a:spcPts val="600"/>
                        </a:spcAft>
                      </a:pPr>
                      <a:r>
                        <a:rPr lang="en-US" altLang="zh-CN" sz="1100">
                          <a:latin typeface="Arial" panose="020B0604020202020204"/>
                          <a:ea typeface="等线" panose="02010600030101010101" charset="-122"/>
                        </a:rPr>
                        <a:t>≤-60</a:t>
                      </a:r>
                      <a:endParaRPr lang="en-US" altLang="zh-CN" sz="1100">
                        <a:latin typeface="Arial" panose="020B0604020202020204"/>
                        <a:ea typeface="等线" panose="02010600030101010101" charset="-122"/>
                      </a:endParaRPr>
                    </a:p>
                  </a:txBody>
                  <a:tcPr marL="76200" marR="76200" marT="38100" marB="19050" anchor="t" anchorCtr="0">
                    <a:lnL w="9525" cap="flat" cmpd="sng">
                      <a:solidFill>
                        <a:srgbClr val="DEE0E3"/>
                      </a:solidFill>
                      <a:prstDash val="solid"/>
                      <a:headEnd type="none" w="med" len="med"/>
                      <a:tailEnd type="none" w="med" len="med"/>
                    </a:lnL>
                    <a:lnR w="9525" cap="flat" cmpd="sng">
                      <a:solidFill>
                        <a:srgbClr val="DEE0E3"/>
                      </a:solidFill>
                      <a:prstDash val="solid"/>
                      <a:headEnd type="none" w="med" len="med"/>
                      <a:tailEnd type="none" w="med" len="med"/>
                    </a:lnR>
                    <a:lnT w="9525" cap="flat" cmpd="sng">
                      <a:solidFill>
                        <a:srgbClr val="DEE0E3"/>
                      </a:solidFill>
                      <a:prstDash val="solid"/>
                      <a:headEnd type="none" w="med" len="med"/>
                      <a:tailEnd type="none" w="med" len="med"/>
                    </a:lnT>
                    <a:lnB w="9525" cap="flat" cmpd="sng">
                      <a:solidFill>
                        <a:srgbClr val="DEE0E3"/>
                      </a:solidFill>
                      <a:prstDash val="solid"/>
                      <a:headEnd type="none" w="med" len="med"/>
                      <a:tailEnd type="none" w="med" len="med"/>
                    </a:lnB>
                    <a:solidFill>
                      <a:srgbClr val="D1D2D4"/>
                    </a:solidFill>
                  </a:tcPr>
                </a:tc>
                <a:tc>
                  <a:txBody>
                    <a:bodyPr/>
                    <a:p>
                      <a:pPr marL="0" indent="0" algn="l">
                        <a:lnSpc>
                          <a:spcPct val="120000"/>
                        </a:lnSpc>
                        <a:spcBef>
                          <a:spcPts val="600"/>
                        </a:spcBef>
                        <a:spcAft>
                          <a:spcPts val="600"/>
                        </a:spcAft>
                      </a:pPr>
                      <a:r>
                        <a:rPr lang="en-US" altLang="zh-CN" sz="1100">
                          <a:latin typeface="Arial" panose="020B0604020202020204"/>
                          <a:ea typeface="等线" panose="02010600030101010101" charset="-122"/>
                        </a:rPr>
                        <a:t>dBc</a:t>
                      </a:r>
                      <a:endParaRPr lang="en-US" altLang="zh-CN" sz="1100">
                        <a:latin typeface="Arial" panose="020B0604020202020204"/>
                        <a:ea typeface="等线" panose="02010600030101010101" charset="-122"/>
                      </a:endParaRPr>
                    </a:p>
                  </a:txBody>
                  <a:tcPr marL="76200" marR="76200" marT="38100" marB="19050" anchor="t" anchorCtr="0">
                    <a:lnL w="9525" cap="flat" cmpd="sng">
                      <a:solidFill>
                        <a:srgbClr val="DEE0E3"/>
                      </a:solidFill>
                      <a:prstDash val="solid"/>
                      <a:headEnd type="none" w="med" len="med"/>
                      <a:tailEnd type="none" w="med" len="med"/>
                    </a:lnL>
                    <a:lnR w="9525" cap="flat" cmpd="sng">
                      <a:solidFill>
                        <a:srgbClr val="DEE0E3"/>
                      </a:solidFill>
                      <a:prstDash val="solid"/>
                      <a:headEnd type="none" w="med" len="med"/>
                      <a:tailEnd type="none" w="med" len="med"/>
                    </a:lnR>
                    <a:lnT w="9525" cap="flat" cmpd="sng">
                      <a:solidFill>
                        <a:srgbClr val="DEE0E3"/>
                      </a:solidFill>
                      <a:prstDash val="solid"/>
                      <a:headEnd type="none" w="med" len="med"/>
                      <a:tailEnd type="none" w="med" len="med"/>
                    </a:lnT>
                    <a:lnB w="9525" cap="flat" cmpd="sng">
                      <a:solidFill>
                        <a:srgbClr val="DEE0E3"/>
                      </a:solidFill>
                      <a:prstDash val="solid"/>
                      <a:headEnd type="none" w="med" len="med"/>
                      <a:tailEnd type="none" w="med" len="med"/>
                    </a:lnB>
                    <a:solidFill>
                      <a:srgbClr val="D1D2D4"/>
                    </a:solidFill>
                  </a:tcPr>
                </a:tc>
              </a:tr>
              <a:tr h="467995">
                <a:tc>
                  <a:txBody>
                    <a:bodyPr/>
                    <a:p>
                      <a:pPr marL="0" indent="0" algn="l">
                        <a:lnSpc>
                          <a:spcPct val="120000"/>
                        </a:lnSpc>
                        <a:spcBef>
                          <a:spcPts val="600"/>
                        </a:spcBef>
                        <a:spcAft>
                          <a:spcPts val="600"/>
                        </a:spcAft>
                      </a:pPr>
                      <a:r>
                        <a:rPr lang="en-US" altLang="zh-CN" sz="1100">
                          <a:latin typeface="Arial" panose="020B0604020202020204"/>
                          <a:ea typeface="等线" panose="02010600030101010101" charset="-122"/>
                        </a:rPr>
                        <a:t>Third-Order Intermodulation (3dB Backoff)</a:t>
                      </a:r>
                      <a:endParaRPr lang="en-US" altLang="zh-CN" sz="1100">
                        <a:latin typeface="Arial" panose="020B0604020202020204"/>
                        <a:ea typeface="等线" panose="02010600030101010101" charset="-122"/>
                      </a:endParaRPr>
                    </a:p>
                  </a:txBody>
                  <a:tcPr marL="76200" marR="76200" marT="38100" marB="19050" anchor="t" anchorCtr="0">
                    <a:lnL w="9525" cap="flat" cmpd="sng">
                      <a:solidFill>
                        <a:srgbClr val="DEE0E3"/>
                      </a:solidFill>
                      <a:prstDash val="solid"/>
                      <a:headEnd type="none" w="med" len="med"/>
                      <a:tailEnd type="none" w="med" len="med"/>
                    </a:lnL>
                    <a:lnR w="9525" cap="flat" cmpd="sng">
                      <a:solidFill>
                        <a:srgbClr val="DEE0E3"/>
                      </a:solidFill>
                      <a:prstDash val="solid"/>
                      <a:headEnd type="none" w="med" len="med"/>
                      <a:tailEnd type="none" w="med" len="med"/>
                    </a:lnR>
                    <a:lnT w="9525" cap="flat" cmpd="sng">
                      <a:solidFill>
                        <a:srgbClr val="DEE0E3"/>
                      </a:solidFill>
                      <a:prstDash val="solid"/>
                      <a:headEnd type="none" w="med" len="med"/>
                      <a:tailEnd type="none" w="med" len="med"/>
                    </a:lnT>
                    <a:lnB w="9525" cap="flat" cmpd="sng">
                      <a:solidFill>
                        <a:srgbClr val="DEE0E3"/>
                      </a:solidFill>
                      <a:prstDash val="solid"/>
                      <a:headEnd type="none" w="med" len="med"/>
                      <a:tailEnd type="none" w="med" len="med"/>
                    </a:lnB>
                    <a:solidFill>
                      <a:srgbClr val="F2F3F4"/>
                    </a:solidFill>
                  </a:tcPr>
                </a:tc>
                <a:tc>
                  <a:txBody>
                    <a:bodyPr/>
                    <a:p>
                      <a:pPr marL="0" indent="0" algn="l">
                        <a:lnSpc>
                          <a:spcPct val="120000"/>
                        </a:lnSpc>
                        <a:spcBef>
                          <a:spcPts val="600"/>
                        </a:spcBef>
                        <a:spcAft>
                          <a:spcPts val="600"/>
                        </a:spcAft>
                      </a:pPr>
                      <a:r>
                        <a:rPr lang="en-US" altLang="zh-CN" sz="1100">
                          <a:latin typeface="Arial" panose="020B0604020202020204"/>
                          <a:ea typeface="等线" panose="02010600030101010101" charset="-122"/>
                        </a:rPr>
                        <a:t>≤-25</a:t>
                      </a:r>
                      <a:endParaRPr lang="en-US" altLang="zh-CN" sz="1100">
                        <a:latin typeface="Arial" panose="020B0604020202020204"/>
                        <a:ea typeface="等线" panose="02010600030101010101" charset="-122"/>
                      </a:endParaRPr>
                    </a:p>
                  </a:txBody>
                  <a:tcPr marL="76200" marR="76200" marT="38100" marB="19050" anchor="t" anchorCtr="0">
                    <a:lnL w="9525" cap="flat" cmpd="sng">
                      <a:solidFill>
                        <a:srgbClr val="DEE0E3"/>
                      </a:solidFill>
                      <a:prstDash val="solid"/>
                      <a:headEnd type="none" w="med" len="med"/>
                      <a:tailEnd type="none" w="med" len="med"/>
                    </a:lnL>
                    <a:lnR w="9525" cap="flat" cmpd="sng">
                      <a:solidFill>
                        <a:srgbClr val="DEE0E3"/>
                      </a:solidFill>
                      <a:prstDash val="solid"/>
                      <a:headEnd type="none" w="med" len="med"/>
                      <a:tailEnd type="none" w="med" len="med"/>
                    </a:lnR>
                    <a:lnT w="9525" cap="flat" cmpd="sng">
                      <a:solidFill>
                        <a:srgbClr val="DEE0E3"/>
                      </a:solidFill>
                      <a:prstDash val="solid"/>
                      <a:headEnd type="none" w="med" len="med"/>
                      <a:tailEnd type="none" w="med" len="med"/>
                    </a:lnT>
                    <a:lnB w="9525" cap="flat" cmpd="sng">
                      <a:solidFill>
                        <a:srgbClr val="DEE0E3"/>
                      </a:solidFill>
                      <a:prstDash val="solid"/>
                      <a:headEnd type="none" w="med" len="med"/>
                      <a:tailEnd type="none" w="med" len="med"/>
                    </a:lnB>
                    <a:solidFill>
                      <a:srgbClr val="F2F3F4"/>
                    </a:solidFill>
                  </a:tcPr>
                </a:tc>
                <a:tc>
                  <a:txBody>
                    <a:bodyPr/>
                    <a:p>
                      <a:pPr marL="0" indent="0" algn="l">
                        <a:lnSpc>
                          <a:spcPct val="120000"/>
                        </a:lnSpc>
                        <a:spcBef>
                          <a:spcPts val="600"/>
                        </a:spcBef>
                        <a:spcAft>
                          <a:spcPts val="600"/>
                        </a:spcAft>
                      </a:pPr>
                      <a:r>
                        <a:rPr lang="en-US" altLang="zh-CN" sz="1100">
                          <a:latin typeface="Arial" panose="020B0604020202020204"/>
                          <a:ea typeface="等线" panose="02010600030101010101" charset="-122"/>
                        </a:rPr>
                        <a:t>dBc</a:t>
                      </a:r>
                      <a:endParaRPr lang="en-US" altLang="zh-CN" sz="1100">
                        <a:latin typeface="Arial" panose="020B0604020202020204"/>
                        <a:ea typeface="等线" panose="02010600030101010101" charset="-122"/>
                      </a:endParaRPr>
                    </a:p>
                  </a:txBody>
                  <a:tcPr marL="76200" marR="76200" marT="38100" marB="19050" anchor="t" anchorCtr="0">
                    <a:lnL w="9525" cap="flat" cmpd="sng">
                      <a:solidFill>
                        <a:srgbClr val="DEE0E3"/>
                      </a:solidFill>
                      <a:prstDash val="solid"/>
                      <a:headEnd type="none" w="med" len="med"/>
                      <a:tailEnd type="none" w="med" len="med"/>
                    </a:lnL>
                    <a:lnR w="9525" cap="flat" cmpd="sng">
                      <a:solidFill>
                        <a:srgbClr val="DEE0E3"/>
                      </a:solidFill>
                      <a:prstDash val="solid"/>
                      <a:headEnd type="none" w="med" len="med"/>
                      <a:tailEnd type="none" w="med" len="med"/>
                    </a:lnR>
                    <a:lnT w="9525" cap="flat" cmpd="sng">
                      <a:solidFill>
                        <a:srgbClr val="DEE0E3"/>
                      </a:solidFill>
                      <a:prstDash val="solid"/>
                      <a:headEnd type="none" w="med" len="med"/>
                      <a:tailEnd type="none" w="med" len="med"/>
                    </a:lnT>
                    <a:lnB w="9525" cap="flat" cmpd="sng">
                      <a:solidFill>
                        <a:srgbClr val="DEE0E3"/>
                      </a:solidFill>
                      <a:prstDash val="solid"/>
                      <a:headEnd type="none" w="med" len="med"/>
                      <a:tailEnd type="none" w="med" len="med"/>
                    </a:lnB>
                    <a:solidFill>
                      <a:srgbClr val="F2F3F4"/>
                    </a:solidFill>
                  </a:tcPr>
                </a:tc>
              </a:tr>
              <a:tr h="458470">
                <a:tc>
                  <a:txBody>
                    <a:bodyPr/>
                    <a:p>
                      <a:pPr marL="0" indent="0" algn="l">
                        <a:lnSpc>
                          <a:spcPct val="120000"/>
                        </a:lnSpc>
                        <a:spcBef>
                          <a:spcPts val="600"/>
                        </a:spcBef>
                        <a:spcAft>
                          <a:spcPts val="600"/>
                        </a:spcAft>
                      </a:pPr>
                      <a:r>
                        <a:rPr lang="en-US" altLang="zh-CN" sz="1100">
                          <a:latin typeface="Arial" panose="020B0604020202020204"/>
                          <a:ea typeface="等线" panose="02010600030101010101" charset="-122"/>
                        </a:rPr>
                        <a:t>External Reference Source Amplitude</a:t>
                      </a:r>
                      <a:endParaRPr lang="en-US" altLang="zh-CN" sz="1100">
                        <a:latin typeface="Arial" panose="020B0604020202020204"/>
                        <a:ea typeface="等线" panose="02010600030101010101" charset="-122"/>
                      </a:endParaRPr>
                    </a:p>
                  </a:txBody>
                  <a:tcPr marL="76200" marR="76200" marT="38100" marB="19050" anchor="t" anchorCtr="0">
                    <a:lnL w="9525" cap="flat" cmpd="sng">
                      <a:solidFill>
                        <a:srgbClr val="DEE0E3"/>
                      </a:solidFill>
                      <a:prstDash val="solid"/>
                      <a:headEnd type="none" w="med" len="med"/>
                      <a:tailEnd type="none" w="med" len="med"/>
                    </a:lnL>
                    <a:lnR w="9525" cap="flat" cmpd="sng">
                      <a:solidFill>
                        <a:srgbClr val="DEE0E3"/>
                      </a:solidFill>
                      <a:prstDash val="solid"/>
                      <a:headEnd type="none" w="med" len="med"/>
                      <a:tailEnd type="none" w="med" len="med"/>
                    </a:lnR>
                    <a:lnT w="9525" cap="flat" cmpd="sng">
                      <a:solidFill>
                        <a:srgbClr val="DEE0E3"/>
                      </a:solidFill>
                      <a:prstDash val="solid"/>
                      <a:headEnd type="none" w="med" len="med"/>
                      <a:tailEnd type="none" w="med" len="med"/>
                    </a:lnT>
                    <a:lnB w="9525" cap="flat" cmpd="sng">
                      <a:solidFill>
                        <a:srgbClr val="DEE0E3"/>
                      </a:solidFill>
                      <a:prstDash val="solid"/>
                      <a:headEnd type="none" w="med" len="med"/>
                      <a:tailEnd type="none" w="med" len="med"/>
                    </a:lnB>
                    <a:solidFill>
                      <a:srgbClr val="D1D2D4"/>
                    </a:solidFill>
                  </a:tcPr>
                </a:tc>
                <a:tc>
                  <a:txBody>
                    <a:bodyPr/>
                    <a:p>
                      <a:pPr marL="0" indent="0" algn="l">
                        <a:lnSpc>
                          <a:spcPct val="120000"/>
                        </a:lnSpc>
                        <a:spcBef>
                          <a:spcPts val="600"/>
                        </a:spcBef>
                        <a:spcAft>
                          <a:spcPts val="600"/>
                        </a:spcAft>
                      </a:pPr>
                      <a:r>
                        <a:rPr lang="en-US" altLang="zh-CN" sz="1100">
                          <a:latin typeface="Arial" panose="020B0604020202020204"/>
                          <a:ea typeface="等线" panose="02010600030101010101" charset="-122"/>
                        </a:rPr>
                        <a:t>-5 to +5</a:t>
                      </a:r>
                      <a:endParaRPr lang="en-US" altLang="zh-CN" sz="1100">
                        <a:latin typeface="Arial" panose="020B0604020202020204"/>
                        <a:ea typeface="等线" panose="02010600030101010101" charset="-122"/>
                      </a:endParaRPr>
                    </a:p>
                  </a:txBody>
                  <a:tcPr marL="76200" marR="76200" marT="38100" marB="19050" anchor="t" anchorCtr="0">
                    <a:lnL w="9525" cap="flat" cmpd="sng">
                      <a:solidFill>
                        <a:srgbClr val="DEE0E3"/>
                      </a:solidFill>
                      <a:prstDash val="solid"/>
                      <a:headEnd type="none" w="med" len="med"/>
                      <a:tailEnd type="none" w="med" len="med"/>
                    </a:lnL>
                    <a:lnR w="9525" cap="flat" cmpd="sng">
                      <a:solidFill>
                        <a:srgbClr val="DEE0E3"/>
                      </a:solidFill>
                      <a:prstDash val="solid"/>
                      <a:headEnd type="none" w="med" len="med"/>
                      <a:tailEnd type="none" w="med" len="med"/>
                    </a:lnR>
                    <a:lnT w="9525" cap="flat" cmpd="sng">
                      <a:solidFill>
                        <a:srgbClr val="DEE0E3"/>
                      </a:solidFill>
                      <a:prstDash val="solid"/>
                      <a:headEnd type="none" w="med" len="med"/>
                      <a:tailEnd type="none" w="med" len="med"/>
                    </a:lnT>
                    <a:lnB w="9525" cap="flat" cmpd="sng">
                      <a:solidFill>
                        <a:srgbClr val="DEE0E3"/>
                      </a:solidFill>
                      <a:prstDash val="solid"/>
                      <a:headEnd type="none" w="med" len="med"/>
                      <a:tailEnd type="none" w="med" len="med"/>
                    </a:lnB>
                    <a:solidFill>
                      <a:srgbClr val="D1D2D4"/>
                    </a:solidFill>
                  </a:tcPr>
                </a:tc>
                <a:tc>
                  <a:txBody>
                    <a:bodyPr/>
                    <a:p>
                      <a:pPr marL="0" indent="0" algn="l">
                        <a:lnSpc>
                          <a:spcPct val="120000"/>
                        </a:lnSpc>
                        <a:spcBef>
                          <a:spcPts val="600"/>
                        </a:spcBef>
                        <a:spcAft>
                          <a:spcPts val="600"/>
                        </a:spcAft>
                      </a:pPr>
                      <a:r>
                        <a:rPr lang="en-US" altLang="zh-CN" sz="1100">
                          <a:latin typeface="Arial" panose="020B0604020202020204"/>
                          <a:ea typeface="等线" panose="02010600030101010101" charset="-122"/>
                        </a:rPr>
                        <a:t>dBm</a:t>
                      </a:r>
                      <a:endParaRPr lang="en-US" altLang="zh-CN" sz="1100">
                        <a:latin typeface="Arial" panose="020B0604020202020204"/>
                        <a:ea typeface="等线" panose="02010600030101010101" charset="-122"/>
                      </a:endParaRPr>
                    </a:p>
                  </a:txBody>
                  <a:tcPr marL="76200" marR="76200" marT="38100" marB="19050" anchor="t" anchorCtr="0">
                    <a:lnL w="9525" cap="flat" cmpd="sng">
                      <a:solidFill>
                        <a:srgbClr val="DEE0E3"/>
                      </a:solidFill>
                      <a:prstDash val="solid"/>
                      <a:headEnd type="none" w="med" len="med"/>
                      <a:tailEnd type="none" w="med" len="med"/>
                    </a:lnL>
                    <a:lnR w="9525" cap="flat" cmpd="sng">
                      <a:solidFill>
                        <a:srgbClr val="DEE0E3"/>
                      </a:solidFill>
                      <a:prstDash val="solid"/>
                      <a:headEnd type="none" w="med" len="med"/>
                      <a:tailEnd type="none" w="med" len="med"/>
                    </a:lnR>
                    <a:lnT w="9525" cap="flat" cmpd="sng">
                      <a:solidFill>
                        <a:srgbClr val="DEE0E3"/>
                      </a:solidFill>
                      <a:prstDash val="solid"/>
                      <a:headEnd type="none" w="med" len="med"/>
                      <a:tailEnd type="none" w="med" len="med"/>
                    </a:lnT>
                    <a:lnB w="9525" cap="flat" cmpd="sng">
                      <a:solidFill>
                        <a:srgbClr val="DEE0E3"/>
                      </a:solidFill>
                      <a:prstDash val="solid"/>
                      <a:headEnd type="none" w="med" len="med"/>
                      <a:tailEnd type="none" w="med" len="med"/>
                    </a:lnB>
                    <a:solidFill>
                      <a:srgbClr val="D1D2D4"/>
                    </a:solidFill>
                  </a:tcPr>
                </a:tc>
              </a:tr>
              <a:tr h="257810">
                <a:tc>
                  <a:txBody>
                    <a:bodyPr/>
                    <a:p>
                      <a:pPr marL="0" indent="0" algn="l">
                        <a:lnSpc>
                          <a:spcPct val="120000"/>
                        </a:lnSpc>
                        <a:spcBef>
                          <a:spcPts val="600"/>
                        </a:spcBef>
                        <a:spcAft>
                          <a:spcPts val="600"/>
                        </a:spcAft>
                      </a:pPr>
                      <a:r>
                        <a:rPr lang="en-US" altLang="zh-CN" sz="1100">
                          <a:latin typeface="Arial" panose="020B0604020202020204"/>
                          <a:ea typeface="等线" panose="02010600030101010101" charset="-122"/>
                        </a:rPr>
                        <a:t>Operating Voltage</a:t>
                      </a:r>
                      <a:endParaRPr lang="en-US" altLang="zh-CN" sz="1100">
                        <a:latin typeface="Arial" panose="020B0604020202020204"/>
                        <a:ea typeface="等线" panose="02010600030101010101" charset="-122"/>
                      </a:endParaRPr>
                    </a:p>
                  </a:txBody>
                  <a:tcPr marL="76200" marR="76200" marT="38100" marB="19050" anchor="t" anchorCtr="0">
                    <a:lnL w="9525" cap="flat" cmpd="sng">
                      <a:solidFill>
                        <a:srgbClr val="DEE0E3"/>
                      </a:solidFill>
                      <a:prstDash val="solid"/>
                      <a:headEnd type="none" w="med" len="med"/>
                      <a:tailEnd type="none" w="med" len="med"/>
                    </a:lnL>
                    <a:lnR w="9525" cap="flat" cmpd="sng">
                      <a:solidFill>
                        <a:srgbClr val="DEE0E3"/>
                      </a:solidFill>
                      <a:prstDash val="solid"/>
                      <a:headEnd type="none" w="med" len="med"/>
                      <a:tailEnd type="none" w="med" len="med"/>
                    </a:lnR>
                    <a:lnT w="9525" cap="flat" cmpd="sng">
                      <a:solidFill>
                        <a:srgbClr val="DEE0E3"/>
                      </a:solidFill>
                      <a:prstDash val="solid"/>
                      <a:headEnd type="none" w="med" len="med"/>
                      <a:tailEnd type="none" w="med" len="med"/>
                    </a:lnT>
                    <a:lnB w="9525" cap="flat" cmpd="sng">
                      <a:solidFill>
                        <a:srgbClr val="DEE0E3"/>
                      </a:solidFill>
                      <a:prstDash val="solid"/>
                      <a:headEnd type="none" w="med" len="med"/>
                      <a:tailEnd type="none" w="med" len="med"/>
                    </a:lnB>
                    <a:solidFill>
                      <a:srgbClr val="F2F3F4"/>
                    </a:solidFill>
                  </a:tcPr>
                </a:tc>
                <a:tc>
                  <a:txBody>
                    <a:bodyPr/>
                    <a:p>
                      <a:pPr marL="0" indent="0" algn="l">
                        <a:lnSpc>
                          <a:spcPct val="120000"/>
                        </a:lnSpc>
                        <a:spcBef>
                          <a:spcPts val="600"/>
                        </a:spcBef>
                        <a:spcAft>
                          <a:spcPts val="600"/>
                        </a:spcAft>
                      </a:pPr>
                      <a:r>
                        <a:rPr lang="en-US" altLang="zh-CN" sz="1100">
                          <a:latin typeface="Arial" panose="020B0604020202020204"/>
                          <a:ea typeface="等线" panose="02010600030101010101" charset="-122"/>
                        </a:rPr>
                        <a:t>220</a:t>
                      </a:r>
                      <a:endParaRPr lang="en-US" altLang="zh-CN" sz="1100">
                        <a:latin typeface="Arial" panose="020B0604020202020204"/>
                        <a:ea typeface="等线" panose="02010600030101010101" charset="-122"/>
                      </a:endParaRPr>
                    </a:p>
                  </a:txBody>
                  <a:tcPr marL="76200" marR="76200" marT="38100" marB="19050" anchor="t" anchorCtr="0">
                    <a:lnL w="9525" cap="flat" cmpd="sng">
                      <a:solidFill>
                        <a:srgbClr val="DEE0E3"/>
                      </a:solidFill>
                      <a:prstDash val="solid"/>
                      <a:headEnd type="none" w="med" len="med"/>
                      <a:tailEnd type="none" w="med" len="med"/>
                    </a:lnL>
                    <a:lnR w="9525" cap="flat" cmpd="sng">
                      <a:solidFill>
                        <a:srgbClr val="DEE0E3"/>
                      </a:solidFill>
                      <a:prstDash val="solid"/>
                      <a:headEnd type="none" w="med" len="med"/>
                      <a:tailEnd type="none" w="med" len="med"/>
                    </a:lnR>
                    <a:lnT w="9525" cap="flat" cmpd="sng">
                      <a:solidFill>
                        <a:srgbClr val="DEE0E3"/>
                      </a:solidFill>
                      <a:prstDash val="solid"/>
                      <a:headEnd type="none" w="med" len="med"/>
                      <a:tailEnd type="none" w="med" len="med"/>
                    </a:lnT>
                    <a:lnB w="9525" cap="flat" cmpd="sng">
                      <a:solidFill>
                        <a:srgbClr val="DEE0E3"/>
                      </a:solidFill>
                      <a:prstDash val="solid"/>
                      <a:headEnd type="none" w="med" len="med"/>
                      <a:tailEnd type="none" w="med" len="med"/>
                    </a:lnB>
                    <a:solidFill>
                      <a:srgbClr val="F2F3F4"/>
                    </a:solidFill>
                  </a:tcPr>
                </a:tc>
                <a:tc>
                  <a:txBody>
                    <a:bodyPr/>
                    <a:p>
                      <a:pPr marL="0" indent="0" algn="l">
                        <a:lnSpc>
                          <a:spcPct val="120000"/>
                        </a:lnSpc>
                        <a:spcBef>
                          <a:spcPts val="600"/>
                        </a:spcBef>
                        <a:spcAft>
                          <a:spcPts val="600"/>
                        </a:spcAft>
                      </a:pPr>
                      <a:r>
                        <a:rPr lang="en-US" altLang="zh-CN" sz="1100">
                          <a:latin typeface="Arial" panose="020B0604020202020204"/>
                          <a:ea typeface="等线" panose="02010600030101010101" charset="-122"/>
                        </a:rPr>
                        <a:t>V AC</a:t>
                      </a:r>
                      <a:endParaRPr lang="en-US" altLang="zh-CN" sz="1100">
                        <a:latin typeface="Arial" panose="020B0604020202020204"/>
                        <a:ea typeface="等线" panose="02010600030101010101" charset="-122"/>
                      </a:endParaRPr>
                    </a:p>
                  </a:txBody>
                  <a:tcPr marL="76200" marR="76200" marT="38100" marB="19050" anchor="t" anchorCtr="0">
                    <a:lnL w="9525" cap="flat" cmpd="sng">
                      <a:solidFill>
                        <a:srgbClr val="DEE0E3"/>
                      </a:solidFill>
                      <a:prstDash val="solid"/>
                      <a:headEnd type="none" w="med" len="med"/>
                      <a:tailEnd type="none" w="med" len="med"/>
                    </a:lnL>
                    <a:lnR w="9525" cap="flat" cmpd="sng">
                      <a:solidFill>
                        <a:srgbClr val="DEE0E3"/>
                      </a:solidFill>
                      <a:prstDash val="solid"/>
                      <a:headEnd type="none" w="med" len="med"/>
                      <a:tailEnd type="none" w="med" len="med"/>
                    </a:lnR>
                    <a:lnT w="9525" cap="flat" cmpd="sng">
                      <a:solidFill>
                        <a:srgbClr val="DEE0E3"/>
                      </a:solidFill>
                      <a:prstDash val="solid"/>
                      <a:headEnd type="none" w="med" len="med"/>
                      <a:tailEnd type="none" w="med" len="med"/>
                    </a:lnT>
                    <a:lnB w="9525" cap="flat" cmpd="sng">
                      <a:solidFill>
                        <a:srgbClr val="DEE0E3"/>
                      </a:solidFill>
                      <a:prstDash val="solid"/>
                      <a:headEnd type="none" w="med" len="med"/>
                      <a:tailEnd type="none" w="med" len="med"/>
                    </a:lnB>
                    <a:solidFill>
                      <a:srgbClr val="F2F3F4"/>
                    </a:solidFill>
                  </a:tcPr>
                </a:tc>
              </a:tr>
              <a:tr h="257810">
                <a:tc>
                  <a:txBody>
                    <a:bodyPr/>
                    <a:p>
                      <a:pPr marL="0" indent="0" algn="l">
                        <a:lnSpc>
                          <a:spcPct val="120000"/>
                        </a:lnSpc>
                        <a:spcBef>
                          <a:spcPts val="600"/>
                        </a:spcBef>
                        <a:spcAft>
                          <a:spcPts val="600"/>
                        </a:spcAft>
                      </a:pPr>
                      <a:r>
                        <a:rPr lang="en-US" altLang="zh-CN" sz="1100">
                          <a:latin typeface="Arial" panose="020B0604020202020204"/>
                          <a:ea typeface="等线" panose="02010600030101010101" charset="-122"/>
                        </a:rPr>
                        <a:t>Input Connector</a:t>
                      </a:r>
                      <a:endParaRPr lang="en-US" altLang="zh-CN" sz="1100">
                        <a:latin typeface="Arial" panose="020B0604020202020204"/>
                        <a:ea typeface="等线" panose="02010600030101010101" charset="-122"/>
                      </a:endParaRPr>
                    </a:p>
                  </a:txBody>
                  <a:tcPr marL="76200" marR="76200" marT="38100" marB="19050" anchor="t" anchorCtr="0">
                    <a:lnL w="9525" cap="flat" cmpd="sng">
                      <a:solidFill>
                        <a:srgbClr val="DEE0E3"/>
                      </a:solidFill>
                      <a:prstDash val="solid"/>
                      <a:headEnd type="none" w="med" len="med"/>
                      <a:tailEnd type="none" w="med" len="med"/>
                    </a:lnL>
                    <a:lnR w="9525" cap="flat" cmpd="sng">
                      <a:solidFill>
                        <a:srgbClr val="DEE0E3"/>
                      </a:solidFill>
                      <a:prstDash val="solid"/>
                      <a:headEnd type="none" w="med" len="med"/>
                      <a:tailEnd type="none" w="med" len="med"/>
                    </a:lnR>
                    <a:lnT w="9525" cap="flat" cmpd="sng">
                      <a:solidFill>
                        <a:srgbClr val="DEE0E3"/>
                      </a:solidFill>
                      <a:prstDash val="solid"/>
                      <a:headEnd type="none" w="med" len="med"/>
                      <a:tailEnd type="none" w="med" len="med"/>
                    </a:lnT>
                    <a:lnB w="9525" cap="flat" cmpd="sng">
                      <a:solidFill>
                        <a:srgbClr val="DEE0E3"/>
                      </a:solidFill>
                      <a:prstDash val="solid"/>
                      <a:headEnd type="none" w="med" len="med"/>
                      <a:tailEnd type="none" w="med" len="med"/>
                    </a:lnB>
                    <a:solidFill>
                      <a:srgbClr val="D1D2D4"/>
                    </a:solidFill>
                  </a:tcPr>
                </a:tc>
                <a:tc>
                  <a:txBody>
                    <a:bodyPr/>
                    <a:p>
                      <a:pPr marL="0" indent="0" algn="l">
                        <a:lnSpc>
                          <a:spcPct val="120000"/>
                        </a:lnSpc>
                        <a:spcBef>
                          <a:spcPts val="600"/>
                        </a:spcBef>
                        <a:spcAft>
                          <a:spcPts val="600"/>
                        </a:spcAft>
                      </a:pPr>
                      <a:r>
                        <a:rPr lang="en-US" altLang="zh-CN" sz="1100">
                          <a:latin typeface="Arial" panose="020B0604020202020204"/>
                          <a:ea typeface="等线" panose="02010600030101010101" charset="-122"/>
                        </a:rPr>
                        <a:t>N-type Connector</a:t>
                      </a:r>
                      <a:endParaRPr lang="en-US" altLang="zh-CN" sz="1100">
                        <a:latin typeface="Arial" panose="020B0604020202020204"/>
                        <a:ea typeface="等线" panose="02010600030101010101" charset="-122"/>
                      </a:endParaRPr>
                    </a:p>
                  </a:txBody>
                  <a:tcPr marL="76200" marR="76200" marT="38100" marB="19050" anchor="t" anchorCtr="0">
                    <a:lnL w="9525" cap="flat" cmpd="sng">
                      <a:solidFill>
                        <a:srgbClr val="DEE0E3"/>
                      </a:solidFill>
                      <a:prstDash val="solid"/>
                      <a:headEnd type="none" w="med" len="med"/>
                      <a:tailEnd type="none" w="med" len="med"/>
                    </a:lnL>
                    <a:lnR w="9525" cap="flat" cmpd="sng">
                      <a:solidFill>
                        <a:srgbClr val="DEE0E3"/>
                      </a:solidFill>
                      <a:prstDash val="solid"/>
                      <a:headEnd type="none" w="med" len="med"/>
                      <a:tailEnd type="none" w="med" len="med"/>
                    </a:lnR>
                    <a:lnT w="9525" cap="flat" cmpd="sng">
                      <a:solidFill>
                        <a:srgbClr val="DEE0E3"/>
                      </a:solidFill>
                      <a:prstDash val="solid"/>
                      <a:headEnd type="none" w="med" len="med"/>
                      <a:tailEnd type="none" w="med" len="med"/>
                    </a:lnT>
                    <a:lnB w="9525" cap="flat" cmpd="sng">
                      <a:solidFill>
                        <a:srgbClr val="DEE0E3"/>
                      </a:solidFill>
                      <a:prstDash val="solid"/>
                      <a:headEnd type="none" w="med" len="med"/>
                      <a:tailEnd type="none" w="med" len="med"/>
                    </a:lnB>
                    <a:solidFill>
                      <a:srgbClr val="D1D2D4"/>
                    </a:solidFill>
                  </a:tcPr>
                </a:tc>
                <a:tc>
                  <a:txBody>
                    <a:bodyPr/>
                    <a:p>
                      <a:pPr marL="0" indent="0" algn="l">
                        <a:lnSpc>
                          <a:spcPct val="120000"/>
                        </a:lnSpc>
                        <a:spcBef>
                          <a:spcPts val="600"/>
                        </a:spcBef>
                        <a:spcAft>
                          <a:spcPts val="600"/>
                        </a:spcAft>
                      </a:pPr>
                      <a:r>
                        <a:rPr lang="en-US" altLang="zh-CN" sz="1100">
                          <a:latin typeface="Arial" panose="020B0604020202020204"/>
                          <a:ea typeface="等线" panose="02010600030101010101" charset="-122"/>
                        </a:rPr>
                        <a:t>--</a:t>
                      </a:r>
                      <a:endParaRPr lang="en-US" altLang="zh-CN" sz="1100">
                        <a:latin typeface="Arial" panose="020B0604020202020204"/>
                        <a:ea typeface="等线" panose="02010600030101010101" charset="-122"/>
                      </a:endParaRPr>
                    </a:p>
                  </a:txBody>
                  <a:tcPr marL="76200" marR="76200" marT="38100" marB="19050" anchor="t" anchorCtr="0">
                    <a:lnL w="9525" cap="flat" cmpd="sng">
                      <a:solidFill>
                        <a:srgbClr val="DEE0E3"/>
                      </a:solidFill>
                      <a:prstDash val="solid"/>
                      <a:headEnd type="none" w="med" len="med"/>
                      <a:tailEnd type="none" w="med" len="med"/>
                    </a:lnL>
                    <a:lnR w="9525" cap="flat" cmpd="sng">
                      <a:solidFill>
                        <a:srgbClr val="DEE0E3"/>
                      </a:solidFill>
                      <a:prstDash val="solid"/>
                      <a:headEnd type="none" w="med" len="med"/>
                      <a:tailEnd type="none" w="med" len="med"/>
                    </a:lnR>
                    <a:lnT w="9525" cap="flat" cmpd="sng">
                      <a:solidFill>
                        <a:srgbClr val="DEE0E3"/>
                      </a:solidFill>
                      <a:prstDash val="solid"/>
                      <a:headEnd type="none" w="med" len="med"/>
                      <a:tailEnd type="none" w="med" len="med"/>
                    </a:lnT>
                    <a:lnB w="9525" cap="flat" cmpd="sng">
                      <a:solidFill>
                        <a:srgbClr val="DEE0E3"/>
                      </a:solidFill>
                      <a:prstDash val="solid"/>
                      <a:headEnd type="none" w="med" len="med"/>
                      <a:tailEnd type="none" w="med" len="med"/>
                    </a:lnB>
                    <a:solidFill>
                      <a:srgbClr val="D1D2D4"/>
                    </a:solidFill>
                  </a:tcPr>
                </a:tc>
              </a:tr>
              <a:tr h="305435">
                <a:tc>
                  <a:txBody>
                    <a:bodyPr/>
                    <a:p>
                      <a:pPr marL="0" indent="0" algn="l">
                        <a:lnSpc>
                          <a:spcPct val="120000"/>
                        </a:lnSpc>
                        <a:spcBef>
                          <a:spcPts val="600"/>
                        </a:spcBef>
                        <a:spcAft>
                          <a:spcPts val="600"/>
                        </a:spcAft>
                      </a:pPr>
                      <a:r>
                        <a:rPr lang="en-US" altLang="zh-CN" sz="1100">
                          <a:latin typeface="Arial" panose="020B0604020202020204"/>
                          <a:ea typeface="等线" panose="02010600030101010101" charset="-122"/>
                        </a:rPr>
                        <a:t>Output Connector</a:t>
                      </a:r>
                      <a:endParaRPr lang="en-US" altLang="zh-CN" sz="1100">
                        <a:latin typeface="Arial" panose="020B0604020202020204"/>
                        <a:ea typeface="等线" panose="02010600030101010101" charset="-122"/>
                      </a:endParaRPr>
                    </a:p>
                  </a:txBody>
                  <a:tcPr marL="76200" marR="76200" marT="38100" marB="19050" anchor="t" anchorCtr="0">
                    <a:lnL w="9525" cap="flat" cmpd="sng">
                      <a:solidFill>
                        <a:srgbClr val="DEE0E3"/>
                      </a:solidFill>
                      <a:prstDash val="solid"/>
                      <a:headEnd type="none" w="med" len="med"/>
                      <a:tailEnd type="none" w="med" len="med"/>
                    </a:lnL>
                    <a:lnR w="9525" cap="flat" cmpd="sng">
                      <a:solidFill>
                        <a:srgbClr val="DEE0E3"/>
                      </a:solidFill>
                      <a:prstDash val="solid"/>
                      <a:headEnd type="none" w="med" len="med"/>
                      <a:tailEnd type="none" w="med" len="med"/>
                    </a:lnR>
                    <a:lnT w="9525" cap="flat" cmpd="sng">
                      <a:solidFill>
                        <a:srgbClr val="DEE0E3"/>
                      </a:solidFill>
                      <a:prstDash val="solid"/>
                      <a:headEnd type="none" w="med" len="med"/>
                      <a:tailEnd type="none" w="med" len="med"/>
                    </a:lnT>
                    <a:lnB w="9525" cap="flat" cmpd="sng">
                      <a:solidFill>
                        <a:srgbClr val="DEE0E3"/>
                      </a:solidFill>
                      <a:prstDash val="solid"/>
                      <a:headEnd type="none" w="med" len="med"/>
                      <a:tailEnd type="none" w="med" len="med"/>
                    </a:lnB>
                    <a:solidFill>
                      <a:srgbClr val="F2F3F4"/>
                    </a:solidFill>
                  </a:tcPr>
                </a:tc>
                <a:tc>
                  <a:txBody>
                    <a:bodyPr/>
                    <a:p>
                      <a:pPr marL="0" indent="0" algn="l">
                        <a:lnSpc>
                          <a:spcPct val="120000"/>
                        </a:lnSpc>
                        <a:spcBef>
                          <a:spcPts val="600"/>
                        </a:spcBef>
                        <a:spcAft>
                          <a:spcPts val="600"/>
                        </a:spcAft>
                      </a:pPr>
                      <a:r>
                        <a:rPr lang="en-US" altLang="zh-CN" sz="1100">
                          <a:latin typeface="Arial" panose="020B0604020202020204"/>
                          <a:ea typeface="等线" panose="02010600030101010101" charset="-122"/>
                        </a:rPr>
                        <a:t>WR75 Waveguide Port</a:t>
                      </a:r>
                      <a:endParaRPr lang="en-US" altLang="zh-CN" sz="1100">
                        <a:latin typeface="Arial" panose="020B0604020202020204"/>
                        <a:ea typeface="等线" panose="02010600030101010101" charset="-122"/>
                      </a:endParaRPr>
                    </a:p>
                  </a:txBody>
                  <a:tcPr marL="76200" marR="76200" marT="38100" marB="19050" anchor="t" anchorCtr="0">
                    <a:lnL w="9525" cap="flat" cmpd="sng">
                      <a:solidFill>
                        <a:srgbClr val="DEE0E3"/>
                      </a:solidFill>
                      <a:prstDash val="solid"/>
                      <a:headEnd type="none" w="med" len="med"/>
                      <a:tailEnd type="none" w="med" len="med"/>
                    </a:lnL>
                    <a:lnR w="9525" cap="flat" cmpd="sng">
                      <a:solidFill>
                        <a:srgbClr val="DEE0E3"/>
                      </a:solidFill>
                      <a:prstDash val="solid"/>
                      <a:headEnd type="none" w="med" len="med"/>
                      <a:tailEnd type="none" w="med" len="med"/>
                    </a:lnR>
                    <a:lnT w="9525" cap="flat" cmpd="sng">
                      <a:solidFill>
                        <a:srgbClr val="DEE0E3"/>
                      </a:solidFill>
                      <a:prstDash val="solid"/>
                      <a:headEnd type="none" w="med" len="med"/>
                      <a:tailEnd type="none" w="med" len="med"/>
                    </a:lnT>
                    <a:lnB w="9525" cap="flat" cmpd="sng">
                      <a:solidFill>
                        <a:srgbClr val="DEE0E3"/>
                      </a:solidFill>
                      <a:prstDash val="solid"/>
                      <a:headEnd type="none" w="med" len="med"/>
                      <a:tailEnd type="none" w="med" len="med"/>
                    </a:lnB>
                    <a:solidFill>
                      <a:srgbClr val="F2F3F4"/>
                    </a:solidFill>
                  </a:tcPr>
                </a:tc>
                <a:tc>
                  <a:txBody>
                    <a:bodyPr/>
                    <a:p>
                      <a:pPr marL="0" indent="0" algn="l">
                        <a:lnSpc>
                          <a:spcPct val="120000"/>
                        </a:lnSpc>
                        <a:spcBef>
                          <a:spcPts val="600"/>
                        </a:spcBef>
                        <a:spcAft>
                          <a:spcPts val="600"/>
                        </a:spcAft>
                      </a:pPr>
                      <a:r>
                        <a:rPr lang="en-US" altLang="zh-CN" sz="1100">
                          <a:latin typeface="Arial" panose="020B0604020202020204"/>
                          <a:ea typeface="等线" panose="02010600030101010101" charset="-122"/>
                        </a:rPr>
                        <a:t>--</a:t>
                      </a:r>
                      <a:endParaRPr lang="en-US" altLang="zh-CN" sz="1100">
                        <a:latin typeface="Arial" panose="020B0604020202020204"/>
                        <a:ea typeface="等线" panose="02010600030101010101" charset="-122"/>
                      </a:endParaRPr>
                    </a:p>
                  </a:txBody>
                  <a:tcPr marL="76200" marR="76200" marT="38100" marB="19050" anchor="t" anchorCtr="0">
                    <a:lnL w="9525" cap="flat" cmpd="sng">
                      <a:solidFill>
                        <a:srgbClr val="DEE0E3"/>
                      </a:solidFill>
                      <a:prstDash val="solid"/>
                      <a:headEnd type="none" w="med" len="med"/>
                      <a:tailEnd type="none" w="med" len="med"/>
                    </a:lnL>
                    <a:lnR w="9525" cap="flat" cmpd="sng">
                      <a:solidFill>
                        <a:srgbClr val="DEE0E3"/>
                      </a:solidFill>
                      <a:prstDash val="solid"/>
                      <a:headEnd type="none" w="med" len="med"/>
                      <a:tailEnd type="none" w="med" len="med"/>
                    </a:lnR>
                    <a:lnT w="9525" cap="flat" cmpd="sng">
                      <a:solidFill>
                        <a:srgbClr val="DEE0E3"/>
                      </a:solidFill>
                      <a:prstDash val="solid"/>
                      <a:headEnd type="none" w="med" len="med"/>
                      <a:tailEnd type="none" w="med" len="med"/>
                    </a:lnT>
                    <a:lnB w="9525" cap="flat" cmpd="sng">
                      <a:solidFill>
                        <a:srgbClr val="DEE0E3"/>
                      </a:solidFill>
                      <a:prstDash val="solid"/>
                      <a:headEnd type="none" w="med" len="med"/>
                      <a:tailEnd type="none" w="med" len="med"/>
                    </a:lnB>
                    <a:solidFill>
                      <a:srgbClr val="F2F3F4"/>
                    </a:solidFill>
                  </a:tcPr>
                </a:tc>
              </a:tr>
            </a:tbl>
          </a:graphicData>
        </a:graphic>
      </p:graphicFrame>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86" name="textbox 186"/>
          <p:cNvSpPr/>
          <p:nvPr/>
        </p:nvSpPr>
        <p:spPr>
          <a:xfrm>
            <a:off x="577511" y="3493701"/>
            <a:ext cx="1935479" cy="2215514"/>
          </a:xfrm>
          <a:prstGeom prst="rect">
            <a:avLst/>
          </a:prstGeom>
          <a:noFill/>
          <a:ln w="0" cap="flat">
            <a:noFill/>
            <a:prstDash val="solid"/>
            <a:miter lim="0"/>
          </a:ln>
        </p:spPr>
        <p:txBody>
          <a:bodyPr vert="horz" wrap="square" lIns="0" tIns="0" rIns="0" bIns="0"/>
          <a:p>
            <a:pPr marL="12700" algn="l" rtl="0" eaLnBrk="0">
              <a:lnSpc>
                <a:spcPts val="1640"/>
              </a:lnSpc>
              <a:spcBef>
                <a:spcPts val="115"/>
              </a:spcBef>
            </a:pPr>
            <a:r>
              <a:rPr sz="1200" kern="0" spc="-10" dirty="0">
                <a:solidFill>
                  <a:srgbClr val="202A4D">
                    <a:alpha val="100000"/>
                  </a:srgbClr>
                </a:solidFill>
                <a:latin typeface="Arial" panose="020B0604020202020204"/>
                <a:ea typeface="Arial" panose="020B0604020202020204"/>
                <a:cs typeface="Arial" panose="020B0604020202020204"/>
              </a:rPr>
              <a:t>1.4</a:t>
            </a:r>
            <a:r>
              <a:rPr sz="1200" kern="0" spc="90" dirty="0">
                <a:solidFill>
                  <a:srgbClr val="202A4D">
                    <a:alpha val="100000"/>
                  </a:srgbClr>
                </a:solidFill>
                <a:latin typeface="Arial" panose="020B0604020202020204"/>
                <a:ea typeface="Arial" panose="020B0604020202020204"/>
                <a:cs typeface="Arial" panose="020B0604020202020204"/>
              </a:rPr>
              <a:t> </a:t>
            </a:r>
            <a:r>
              <a:rPr sz="1200" kern="0" spc="-10" dirty="0">
                <a:solidFill>
                  <a:srgbClr val="202A4D">
                    <a:alpha val="100000"/>
                  </a:srgbClr>
                </a:solidFill>
                <a:latin typeface="Arial" panose="020B0604020202020204"/>
                <a:ea typeface="Arial" panose="020B0604020202020204"/>
                <a:cs typeface="Arial" panose="020B0604020202020204"/>
              </a:rPr>
              <a:t>Connector Definition</a:t>
            </a:r>
            <a:endParaRPr sz="1200" kern="0" spc="-10" dirty="0">
              <a:solidFill>
                <a:srgbClr val="202A4D">
                  <a:alpha val="100000"/>
                </a:srgbClr>
              </a:solidFill>
              <a:latin typeface="Arial" panose="020B0604020202020204"/>
              <a:ea typeface="Arial" panose="020B0604020202020204"/>
              <a:cs typeface="Arial" panose="020B0604020202020204"/>
            </a:endParaRPr>
          </a:p>
          <a:p>
            <a:pPr marL="13970" algn="l" rtl="0" eaLnBrk="0">
              <a:lnSpc>
                <a:spcPts val="800"/>
              </a:lnSpc>
              <a:spcBef>
                <a:spcPts val="115"/>
              </a:spcBef>
              <a:buClrTx/>
              <a:buSzTx/>
              <a:buFontTx/>
            </a:pPr>
            <a:r>
              <a:rPr lang="en-US" altLang="zh-CN" sz="600" dirty="0">
                <a:latin typeface="Arial" panose="020B0604020202020204"/>
                <a:ea typeface="Arial" panose="020B0604020202020204"/>
                <a:cs typeface="Arial" panose="020B0604020202020204"/>
              </a:rPr>
              <a:t>Power Interface (3-pin, MS3102A10SL-3P)</a:t>
            </a:r>
            <a:endParaRPr lang="en-US" altLang="zh-CN" sz="600" dirty="0">
              <a:latin typeface="Arial" panose="020B0604020202020204"/>
              <a:ea typeface="Arial" panose="020B0604020202020204"/>
              <a:cs typeface="Arial" panose="020B0604020202020204"/>
            </a:endParaRPr>
          </a:p>
        </p:txBody>
      </p:sp>
      <p:sp>
        <p:nvSpPr>
          <p:cNvPr id="204" name="textbox 204"/>
          <p:cNvSpPr/>
          <p:nvPr/>
        </p:nvSpPr>
        <p:spPr>
          <a:xfrm>
            <a:off x="577088" y="1941233"/>
            <a:ext cx="2787014" cy="233679"/>
          </a:xfrm>
          <a:prstGeom prst="rect">
            <a:avLst/>
          </a:prstGeom>
          <a:noFill/>
          <a:ln w="0" cap="flat">
            <a:noFill/>
            <a:prstDash val="solid"/>
            <a:miter lim="0"/>
          </a:ln>
        </p:spPr>
        <p:txBody>
          <a:bodyPr vert="horz" wrap="square" lIns="0" tIns="0" rIns="0" bIns="0"/>
          <a:p>
            <a:pPr algn="l" rtl="0" eaLnBrk="0">
              <a:lnSpc>
                <a:spcPct val="83000"/>
              </a:lnSpc>
            </a:pPr>
            <a:endParaRPr sz="100" dirty="0">
              <a:latin typeface="Arial" panose="020B0604020202020204"/>
              <a:ea typeface="Arial" panose="020B0604020202020204"/>
              <a:cs typeface="Arial" panose="020B0604020202020204"/>
            </a:endParaRPr>
          </a:p>
          <a:p>
            <a:pPr marL="12700" algn="l" rtl="0" eaLnBrk="0">
              <a:lnSpc>
                <a:spcPts val="1640"/>
              </a:lnSpc>
            </a:pPr>
            <a:r>
              <a:rPr sz="1200" kern="0" spc="-10" dirty="0">
                <a:solidFill>
                  <a:srgbClr val="202A4D">
                    <a:alpha val="100000"/>
                  </a:srgbClr>
                </a:solidFill>
                <a:latin typeface="Arial" panose="020B0604020202020204"/>
                <a:ea typeface="Arial" panose="020B0604020202020204"/>
                <a:cs typeface="Arial" panose="020B0604020202020204"/>
              </a:rPr>
              <a:t>1.3</a:t>
            </a:r>
            <a:r>
              <a:rPr sz="1200" kern="0" spc="80" dirty="0">
                <a:solidFill>
                  <a:srgbClr val="202A4D">
                    <a:alpha val="100000"/>
                  </a:srgbClr>
                </a:solidFill>
                <a:latin typeface="Arial" panose="020B0604020202020204"/>
                <a:ea typeface="Arial" panose="020B0604020202020204"/>
                <a:cs typeface="Arial" panose="020B0604020202020204"/>
              </a:rPr>
              <a:t> </a:t>
            </a:r>
            <a:r>
              <a:rPr sz="1200" kern="0" spc="-20" dirty="0">
                <a:solidFill>
                  <a:srgbClr val="202A4D">
                    <a:alpha val="100000"/>
                  </a:srgbClr>
                </a:solidFill>
                <a:latin typeface="Arial" panose="020B0604020202020204"/>
                <a:ea typeface="Arial" panose="020B0604020202020204"/>
                <a:cs typeface="Arial" panose="020B0604020202020204"/>
              </a:rPr>
              <a:t>ENVIRONMENTAL /</a:t>
            </a:r>
            <a:r>
              <a:rPr sz="1200" kern="0" spc="90" dirty="0">
                <a:solidFill>
                  <a:srgbClr val="202A4D">
                    <a:alpha val="100000"/>
                  </a:srgbClr>
                </a:solidFill>
                <a:latin typeface="Arial" panose="020B0604020202020204"/>
                <a:ea typeface="Arial" panose="020B0604020202020204"/>
                <a:cs typeface="Arial" panose="020B0604020202020204"/>
              </a:rPr>
              <a:t> </a:t>
            </a:r>
            <a:r>
              <a:rPr sz="1200" kern="0" spc="-20" dirty="0">
                <a:solidFill>
                  <a:srgbClr val="202A4D">
                    <a:alpha val="100000"/>
                  </a:srgbClr>
                </a:solidFill>
                <a:latin typeface="Arial" panose="020B0604020202020204"/>
                <a:ea typeface="Arial" panose="020B0604020202020204"/>
                <a:cs typeface="Arial" panose="020B0604020202020204"/>
              </a:rPr>
              <a:t>PROTECTIONS</a:t>
            </a:r>
            <a:endParaRPr sz="1200" dirty="0">
              <a:latin typeface="Arial" panose="020B0604020202020204"/>
              <a:ea typeface="Arial" panose="020B0604020202020204"/>
              <a:cs typeface="Arial" panose="020B0604020202020204"/>
            </a:endParaRPr>
          </a:p>
        </p:txBody>
      </p:sp>
      <p:sp>
        <p:nvSpPr>
          <p:cNvPr id="208" name="textbox 208"/>
          <p:cNvSpPr/>
          <p:nvPr/>
        </p:nvSpPr>
        <p:spPr>
          <a:xfrm>
            <a:off x="432624" y="4983606"/>
            <a:ext cx="3076575" cy="207645"/>
          </a:xfrm>
          <a:prstGeom prst="rect">
            <a:avLst/>
          </a:prstGeom>
          <a:noFill/>
          <a:ln w="0" cap="flat">
            <a:noFill/>
            <a:prstDash val="solid"/>
            <a:miter lim="0"/>
          </a:ln>
        </p:spPr>
        <p:txBody>
          <a:bodyPr vert="horz" wrap="square" lIns="0" tIns="0" rIns="0" bIns="0"/>
          <a:p>
            <a:pPr algn="l" rtl="0" eaLnBrk="0">
              <a:lnSpc>
                <a:spcPct val="87000"/>
              </a:lnSpc>
            </a:pPr>
            <a:endParaRPr sz="100" dirty="0">
              <a:latin typeface="Arial" panose="020B0604020202020204"/>
              <a:ea typeface="Arial" panose="020B0604020202020204"/>
              <a:cs typeface="Arial" panose="020B0604020202020204"/>
            </a:endParaRPr>
          </a:p>
          <a:p>
            <a:pPr marL="12700" algn="l" rtl="0" eaLnBrk="0">
              <a:lnSpc>
                <a:spcPct val="85000"/>
              </a:lnSpc>
            </a:pPr>
            <a:r>
              <a:rPr sz="1400" b="1" kern="0" spc="0" dirty="0">
                <a:solidFill>
                  <a:srgbClr val="231F20">
                    <a:alpha val="100000"/>
                  </a:srgbClr>
                </a:solidFill>
                <a:latin typeface="Arial" panose="020B0604020202020204"/>
                <a:ea typeface="Arial" panose="020B0604020202020204"/>
                <a:cs typeface="Arial" panose="020B0604020202020204"/>
              </a:rPr>
              <a:t>2. Outline</a:t>
            </a:r>
            <a:r>
              <a:rPr sz="1400" b="1" kern="0" spc="100" dirty="0">
                <a:solidFill>
                  <a:srgbClr val="231F20">
                    <a:alpha val="100000"/>
                  </a:srgbClr>
                </a:solidFill>
                <a:latin typeface="Arial" panose="020B0604020202020204"/>
                <a:ea typeface="Arial" panose="020B0604020202020204"/>
                <a:cs typeface="Arial" panose="020B0604020202020204"/>
              </a:rPr>
              <a:t> </a:t>
            </a:r>
            <a:r>
              <a:rPr sz="1400" b="1" kern="0" spc="0" dirty="0">
                <a:solidFill>
                  <a:srgbClr val="231F20">
                    <a:alpha val="100000"/>
                  </a:srgbClr>
                </a:solidFill>
                <a:latin typeface="Arial" panose="020B0604020202020204"/>
                <a:ea typeface="Arial" panose="020B0604020202020204"/>
                <a:cs typeface="Arial" panose="020B0604020202020204"/>
              </a:rPr>
              <a:t>Dimension</a:t>
            </a:r>
            <a:r>
              <a:rPr sz="1400" b="1" kern="0" spc="100" dirty="0">
                <a:solidFill>
                  <a:srgbClr val="231F20">
                    <a:alpha val="100000"/>
                  </a:srgbClr>
                </a:solidFill>
                <a:latin typeface="Arial" panose="020B0604020202020204"/>
                <a:ea typeface="Arial" panose="020B0604020202020204"/>
                <a:cs typeface="Arial" panose="020B0604020202020204"/>
              </a:rPr>
              <a:t> </a:t>
            </a:r>
            <a:r>
              <a:rPr sz="1400" b="1" kern="0" spc="0" dirty="0">
                <a:solidFill>
                  <a:srgbClr val="231F20">
                    <a:alpha val="100000"/>
                  </a:srgbClr>
                </a:solidFill>
                <a:latin typeface="Arial" panose="020B0604020202020204"/>
                <a:ea typeface="Arial" panose="020B0604020202020204"/>
                <a:cs typeface="Arial" panose="020B0604020202020204"/>
              </a:rPr>
              <a:t>Drawing</a:t>
            </a:r>
            <a:r>
              <a:rPr sz="1400" b="1" kern="0" spc="-160" dirty="0">
                <a:solidFill>
                  <a:srgbClr val="231F20">
                    <a:alpha val="100000"/>
                  </a:srgbClr>
                </a:solidFill>
                <a:latin typeface="Arial" panose="020B0604020202020204"/>
                <a:ea typeface="Arial" panose="020B0604020202020204"/>
                <a:cs typeface="Arial" panose="020B0604020202020204"/>
              </a:rPr>
              <a:t> </a:t>
            </a:r>
            <a:r>
              <a:rPr sz="900" kern="0" spc="-10" dirty="0">
                <a:solidFill>
                  <a:srgbClr val="231F20">
                    <a:alpha val="100000"/>
                  </a:srgbClr>
                </a:solidFill>
                <a:latin typeface="Arial" panose="020B0604020202020204"/>
                <a:ea typeface="Arial" panose="020B0604020202020204"/>
                <a:cs typeface="Arial" panose="020B0604020202020204"/>
              </a:rPr>
              <a:t>(unit:mm)</a:t>
            </a:r>
            <a:endParaRPr sz="900" dirty="0">
              <a:latin typeface="Arial" panose="020B0604020202020204"/>
              <a:ea typeface="Arial" panose="020B0604020202020204"/>
              <a:cs typeface="Arial" panose="020B0604020202020204"/>
            </a:endParaRPr>
          </a:p>
        </p:txBody>
      </p:sp>
      <p:pic>
        <p:nvPicPr>
          <p:cNvPr id="2" name="picture 736"/>
          <p:cNvPicPr>
            <a:picLocks noChangeAspect="1"/>
          </p:cNvPicPr>
          <p:nvPr/>
        </p:nvPicPr>
        <p:blipFill>
          <a:blip r:embed="rId1"/>
          <a:stretch>
            <a:fillRect/>
          </a:stretch>
        </p:blipFill>
        <p:spPr>
          <a:xfrm rot="21600000">
            <a:off x="192238" y="539985"/>
            <a:ext cx="7094709" cy="6596"/>
          </a:xfrm>
          <a:prstGeom prst="rect">
            <a:avLst/>
          </a:prstGeom>
        </p:spPr>
      </p:pic>
      <p:pic>
        <p:nvPicPr>
          <p:cNvPr id="16" name="picture 670"/>
          <p:cNvPicPr>
            <a:picLocks noChangeAspect="1"/>
          </p:cNvPicPr>
          <p:nvPr/>
        </p:nvPicPr>
        <p:blipFill>
          <a:blip r:embed="rId2"/>
          <a:stretch>
            <a:fillRect/>
          </a:stretch>
        </p:blipFill>
        <p:spPr>
          <a:xfrm rot="21600000">
            <a:off x="263985" y="9719952"/>
            <a:ext cx="7094709" cy="10501"/>
          </a:xfrm>
          <a:prstGeom prst="rect">
            <a:avLst/>
          </a:prstGeom>
        </p:spPr>
      </p:pic>
      <p:sp>
        <p:nvSpPr>
          <p:cNvPr id="18" name="文本框 17"/>
          <p:cNvSpPr txBox="1"/>
          <p:nvPr/>
        </p:nvSpPr>
        <p:spPr>
          <a:xfrm>
            <a:off x="577215" y="9781858"/>
            <a:ext cx="5080000" cy="275590"/>
          </a:xfrm>
          <a:prstGeom prst="rect">
            <a:avLst/>
          </a:prstGeom>
        </p:spPr>
        <p:txBody>
          <a:bodyPr>
            <a:spAutoFit/>
          </a:bodyPr>
          <a:p>
            <a:pPr algn="ctr"/>
            <a:r>
              <a:rPr lang="zh-CN" altLang="en-US" sz="1200" b="1">
                <a:solidFill>
                  <a:schemeClr val="tx1"/>
                </a:solidFill>
                <a:latin typeface="微软雅黑" panose="020B0503020204020204" charset="-122"/>
                <a:ea typeface="微软雅黑" panose="020B0503020204020204" charset="-122"/>
              </a:rPr>
              <a:t>南京市雨花区软件大道</a:t>
            </a:r>
            <a:r>
              <a:rPr lang="en-US" altLang="zh-CN" sz="1200" b="1">
                <a:solidFill>
                  <a:schemeClr val="tx1"/>
                </a:solidFill>
                <a:latin typeface="微软雅黑" panose="020B0503020204020204" charset="-122"/>
                <a:ea typeface="微软雅黑" panose="020B0503020204020204" charset="-122"/>
              </a:rPr>
              <a:t>180</a:t>
            </a:r>
            <a:r>
              <a:rPr lang="zh-CN" altLang="en-US" sz="1200" b="1">
                <a:solidFill>
                  <a:schemeClr val="tx1"/>
                </a:solidFill>
                <a:latin typeface="微软雅黑" panose="020B0503020204020204" charset="-122"/>
                <a:ea typeface="微软雅黑" panose="020B0503020204020204" charset="-122"/>
              </a:rPr>
              <a:t>号大数据产业基地</a:t>
            </a:r>
            <a:r>
              <a:rPr lang="en-US" altLang="zh-CN" sz="1200" b="1">
                <a:solidFill>
                  <a:schemeClr val="tx1"/>
                </a:solidFill>
                <a:latin typeface="微软雅黑" panose="020B0503020204020204" charset="-122"/>
                <a:ea typeface="微软雅黑" panose="020B0503020204020204" charset="-122"/>
              </a:rPr>
              <a:t>2</a:t>
            </a:r>
            <a:r>
              <a:rPr lang="zh-CN" altLang="en-US" sz="1200" b="1">
                <a:solidFill>
                  <a:schemeClr val="tx1"/>
                </a:solidFill>
                <a:latin typeface="微软雅黑" panose="020B0503020204020204" charset="-122"/>
                <a:ea typeface="微软雅黑" panose="020B0503020204020204" charset="-122"/>
              </a:rPr>
              <a:t>栋</a:t>
            </a:r>
            <a:endParaRPr lang="zh-CN" altLang="en-US" sz="1200" b="1">
              <a:solidFill>
                <a:schemeClr val="tx1"/>
              </a:solidFill>
              <a:latin typeface="微软雅黑" panose="020B0503020204020204" charset="-122"/>
              <a:ea typeface="微软雅黑" panose="020B0503020204020204" charset="-122"/>
            </a:endParaRPr>
          </a:p>
        </p:txBody>
      </p:sp>
      <p:pic>
        <p:nvPicPr>
          <p:cNvPr id="19" name="图片 18" descr="定位标志"/>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160145" y="9782175"/>
            <a:ext cx="204470" cy="204470"/>
          </a:xfrm>
          <a:prstGeom prst="rect">
            <a:avLst/>
          </a:prstGeom>
        </p:spPr>
      </p:pic>
      <p:pic>
        <p:nvPicPr>
          <p:cNvPr id="20" name="图片 19" descr="电话"/>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4900930" y="9832340"/>
            <a:ext cx="186690" cy="186690"/>
          </a:xfrm>
          <a:prstGeom prst="rect">
            <a:avLst/>
          </a:prstGeom>
        </p:spPr>
      </p:pic>
      <p:sp>
        <p:nvSpPr>
          <p:cNvPr id="21" name="文本框 20"/>
          <p:cNvSpPr txBox="1"/>
          <p:nvPr/>
        </p:nvSpPr>
        <p:spPr>
          <a:xfrm>
            <a:off x="5072380" y="9782175"/>
            <a:ext cx="1979930" cy="282575"/>
          </a:xfrm>
          <a:prstGeom prst="rect">
            <a:avLst/>
          </a:prstGeom>
        </p:spPr>
        <p:txBody>
          <a:bodyPr>
            <a:noAutofit/>
          </a:bodyPr>
          <a:p>
            <a:r>
              <a:rPr lang="en-US" altLang="zh-CN" sz="1200" b="1">
                <a:solidFill>
                  <a:schemeClr val="tx1"/>
                </a:solidFill>
                <a:latin typeface="微软雅黑" panose="020B0503020204020204" charset="-122"/>
                <a:ea typeface="微软雅黑" panose="020B0503020204020204" charset="-122"/>
              </a:rPr>
              <a:t>+86-13951873509</a:t>
            </a:r>
            <a:endParaRPr lang="en-US" altLang="zh-CN" sz="1200" b="1">
              <a:solidFill>
                <a:schemeClr val="tx1"/>
              </a:solidFill>
              <a:latin typeface="微软雅黑" panose="020B0503020204020204" charset="-122"/>
              <a:ea typeface="微软雅黑" panose="020B0503020204020204" charset="-122"/>
            </a:endParaRPr>
          </a:p>
        </p:txBody>
      </p:sp>
      <p:pic>
        <p:nvPicPr>
          <p:cNvPr id="22" name="图片 21" descr="网页"/>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1165225" y="10027920"/>
            <a:ext cx="192405" cy="192405"/>
          </a:xfrm>
          <a:prstGeom prst="rect">
            <a:avLst/>
          </a:prstGeom>
        </p:spPr>
      </p:pic>
      <p:sp>
        <p:nvSpPr>
          <p:cNvPr id="23" name="文本框 22"/>
          <p:cNvSpPr txBox="1"/>
          <p:nvPr/>
        </p:nvSpPr>
        <p:spPr>
          <a:xfrm>
            <a:off x="1342390" y="9980613"/>
            <a:ext cx="5080000" cy="275590"/>
          </a:xfrm>
          <a:prstGeom prst="rect">
            <a:avLst/>
          </a:prstGeom>
        </p:spPr>
        <p:txBody>
          <a:bodyPr>
            <a:spAutoFit/>
          </a:bodyPr>
          <a:p>
            <a:r>
              <a:rPr lang="en-US" altLang="zh-CN" sz="1200" b="1">
                <a:solidFill>
                  <a:schemeClr val="tx1"/>
                </a:solidFill>
                <a:latin typeface="微软雅黑" panose="020B0503020204020204" charset="-122"/>
                <a:ea typeface="微软雅黑" panose="020B0503020204020204" charset="-122"/>
              </a:rPr>
              <a:t>https://www.shinewave-tech.com</a:t>
            </a:r>
            <a:endParaRPr lang="en-US" altLang="zh-CN" sz="1200" b="1">
              <a:solidFill>
                <a:schemeClr val="tx1"/>
              </a:solidFill>
              <a:latin typeface="微软雅黑" panose="020B0503020204020204" charset="-122"/>
              <a:ea typeface="微软雅黑" panose="020B0503020204020204" charset="-122"/>
            </a:endParaRPr>
          </a:p>
        </p:txBody>
      </p:sp>
      <p:pic>
        <p:nvPicPr>
          <p:cNvPr id="24" name="图片 23" descr="信息"/>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4202430" y="9991090"/>
            <a:ext cx="239395" cy="239395"/>
          </a:xfrm>
          <a:prstGeom prst="rect">
            <a:avLst/>
          </a:prstGeom>
        </p:spPr>
      </p:pic>
      <p:sp>
        <p:nvSpPr>
          <p:cNvPr id="25" name="文本框 24"/>
          <p:cNvSpPr txBox="1"/>
          <p:nvPr/>
        </p:nvSpPr>
        <p:spPr>
          <a:xfrm>
            <a:off x="4426585" y="9980930"/>
            <a:ext cx="2519680" cy="282575"/>
          </a:xfrm>
          <a:prstGeom prst="rect">
            <a:avLst/>
          </a:prstGeom>
        </p:spPr>
        <p:txBody>
          <a:bodyPr>
            <a:noAutofit/>
          </a:bodyPr>
          <a:p>
            <a:pPr marL="0" indent="0">
              <a:spcBef>
                <a:spcPct val="0"/>
              </a:spcBef>
              <a:spcAft>
                <a:spcPct val="0"/>
              </a:spcAft>
            </a:pPr>
            <a:r>
              <a:rPr lang="en-US" altLang="zh-CN" sz="1200" b="1" i="0">
                <a:solidFill>
                  <a:schemeClr val="tx1"/>
                </a:solidFill>
                <a:latin typeface="微软雅黑" panose="020B0503020204020204" charset="-122"/>
                <a:ea typeface="微软雅黑" panose="020B0503020204020204" charset="-122"/>
              </a:rPr>
              <a:t>info@shinewave-tech.com</a:t>
            </a:r>
            <a:endParaRPr lang="en-US" altLang="zh-CN" sz="1200" b="1" i="0">
              <a:solidFill>
                <a:schemeClr val="tx1"/>
              </a:solidFill>
              <a:latin typeface="微软雅黑" panose="020B0503020204020204" charset="-122"/>
              <a:ea typeface="微软雅黑" panose="020B0503020204020204" charset="-122"/>
            </a:endParaRPr>
          </a:p>
        </p:txBody>
      </p:sp>
      <p:pic>
        <p:nvPicPr>
          <p:cNvPr id="26" name="图片 25" descr="SWT公司logo-透明"/>
          <p:cNvPicPr>
            <a:picLocks noChangeAspect="1"/>
          </p:cNvPicPr>
          <p:nvPr/>
        </p:nvPicPr>
        <p:blipFill>
          <a:blip r:embed="rId11"/>
          <a:stretch>
            <a:fillRect/>
          </a:stretch>
        </p:blipFill>
        <p:spPr>
          <a:xfrm>
            <a:off x="281305" y="9782175"/>
            <a:ext cx="744220" cy="434975"/>
          </a:xfrm>
          <a:prstGeom prst="rect">
            <a:avLst/>
          </a:prstGeom>
        </p:spPr>
      </p:pic>
      <p:sp>
        <p:nvSpPr>
          <p:cNvPr id="27" name="文本框 26"/>
          <p:cNvSpPr txBox="1"/>
          <p:nvPr/>
        </p:nvSpPr>
        <p:spPr>
          <a:xfrm>
            <a:off x="0" y="57150"/>
            <a:ext cx="7559675" cy="460375"/>
          </a:xfrm>
          <a:prstGeom prst="rect">
            <a:avLst/>
          </a:prstGeom>
        </p:spPr>
        <p:txBody>
          <a:bodyPr wrap="square">
            <a:spAutoFit/>
          </a:bodyPr>
          <a:p>
            <a:pPr marL="0" indent="0" algn="ctr">
              <a:lnSpc>
                <a:spcPts val="1440"/>
              </a:lnSpc>
              <a:spcBef>
                <a:spcPct val="0"/>
              </a:spcBef>
              <a:spcAft>
                <a:spcPct val="0"/>
              </a:spcAft>
            </a:pPr>
            <a:r>
              <a:rPr lang="zh-CN" altLang="en-US" sz="1600" b="1">
                <a:solidFill>
                  <a:schemeClr val="tx1"/>
                </a:solidFill>
              </a:rPr>
              <a:t>本图册为代表性规格产品，如需定制，可随时联系我司业务人员。</a:t>
            </a:r>
            <a:endParaRPr lang="zh-CN" altLang="en-US" sz="1600" b="1">
              <a:solidFill>
                <a:schemeClr val="tx1"/>
              </a:solidFill>
            </a:endParaRPr>
          </a:p>
          <a:p>
            <a:pPr marL="0" indent="0" algn="ctr">
              <a:lnSpc>
                <a:spcPts val="1440"/>
              </a:lnSpc>
              <a:spcBef>
                <a:spcPct val="0"/>
              </a:spcBef>
              <a:spcAft>
                <a:spcPct val="0"/>
              </a:spcAft>
            </a:pPr>
            <a:r>
              <a:rPr lang="en-US" altLang="zh-CN" sz="1200" b="1">
                <a:solidFill>
                  <a:srgbClr val="1F2329"/>
                </a:solidFill>
              </a:rPr>
              <a:t>This catalog features representative products. For customization, please contact our sales team.</a:t>
            </a:r>
            <a:endParaRPr lang="en-US" altLang="zh-CN" sz="1200" b="1">
              <a:solidFill>
                <a:srgbClr val="1F2329"/>
              </a:solidFill>
            </a:endParaRPr>
          </a:p>
        </p:txBody>
      </p:sp>
      <p:pic>
        <p:nvPicPr>
          <p:cNvPr id="3" name="图片 8"/>
          <p:cNvPicPr>
            <a:picLocks noChangeAspect="1"/>
          </p:cNvPicPr>
          <p:nvPr/>
        </p:nvPicPr>
        <p:blipFill>
          <a:blip r:embed="rId12"/>
          <a:stretch>
            <a:fillRect/>
          </a:stretch>
        </p:blipFill>
        <p:spPr>
          <a:xfrm>
            <a:off x="840105" y="5207952"/>
            <a:ext cx="5799455" cy="3098800"/>
          </a:xfrm>
          <a:prstGeom prst="rect">
            <a:avLst/>
          </a:prstGeom>
          <a:noFill/>
          <a:ln>
            <a:noFill/>
          </a:ln>
        </p:spPr>
      </p:pic>
      <p:sp>
        <p:nvSpPr>
          <p:cNvPr id="226" name="textbox 226"/>
          <p:cNvSpPr/>
          <p:nvPr/>
        </p:nvSpPr>
        <p:spPr>
          <a:xfrm>
            <a:off x="577215" y="599440"/>
            <a:ext cx="3155950" cy="364490"/>
          </a:xfrm>
          <a:prstGeom prst="rect">
            <a:avLst/>
          </a:prstGeom>
          <a:noFill/>
          <a:ln w="0" cap="flat">
            <a:noFill/>
            <a:prstDash val="solid"/>
            <a:miter lim="0"/>
          </a:ln>
        </p:spPr>
        <p:txBody>
          <a:bodyPr vert="horz" wrap="square" lIns="0" tIns="0" rIns="0" bIns="0"/>
          <a:p>
            <a:pPr algn="l" rtl="0" eaLnBrk="0">
              <a:lnSpc>
                <a:spcPct val="89000"/>
              </a:lnSpc>
            </a:pPr>
            <a:r>
              <a:rPr sz="1200" kern="0" spc="-20" dirty="0">
                <a:solidFill>
                  <a:srgbClr val="202A4D">
                    <a:alpha val="100000"/>
                  </a:srgbClr>
                </a:solidFill>
                <a:latin typeface="Arial" panose="020B0604020202020204"/>
                <a:ea typeface="Arial" panose="020B0604020202020204"/>
                <a:cs typeface="Arial" panose="020B0604020202020204"/>
              </a:rPr>
              <a:t>1.2 Product Appearance and Dimensions</a:t>
            </a:r>
            <a:endParaRPr sz="1200" kern="0" spc="-20" dirty="0">
              <a:solidFill>
                <a:srgbClr val="202A4D">
                  <a:alpha val="100000"/>
                </a:srgbClr>
              </a:solidFill>
              <a:latin typeface="Arial" panose="020B0604020202020204"/>
              <a:ea typeface="Arial" panose="020B0604020202020204"/>
              <a:cs typeface="Arial" panose="020B0604020202020204"/>
            </a:endParaRPr>
          </a:p>
        </p:txBody>
      </p:sp>
      <p:graphicFrame>
        <p:nvGraphicFramePr>
          <p:cNvPr id="5" name="表格 4"/>
          <p:cNvGraphicFramePr/>
          <p:nvPr>
            <p:custDataLst>
              <p:tags r:id="rId13"/>
            </p:custDataLst>
          </p:nvPr>
        </p:nvGraphicFramePr>
        <p:xfrm>
          <a:off x="577215" y="826135"/>
          <a:ext cx="6475095" cy="1076960"/>
        </p:xfrm>
        <a:graphic>
          <a:graphicData uri="http://schemas.openxmlformats.org/drawingml/2006/table">
            <a:tbl>
              <a:tblPr/>
              <a:tblGrid>
                <a:gridCol w="2158365"/>
                <a:gridCol w="3459480"/>
                <a:gridCol w="857250"/>
              </a:tblGrid>
              <a:tr h="257810">
                <a:tc>
                  <a:txBody>
                    <a:bodyPr/>
                    <a:p>
                      <a:pPr marL="0" indent="0" algn="l">
                        <a:lnSpc>
                          <a:spcPct val="120000"/>
                        </a:lnSpc>
                        <a:spcBef>
                          <a:spcPts val="600"/>
                        </a:spcBef>
                        <a:spcAft>
                          <a:spcPts val="600"/>
                        </a:spcAft>
                      </a:pPr>
                      <a:r>
                        <a:rPr lang="en-US" altLang="zh-CN" sz="1100">
                          <a:solidFill>
                            <a:schemeClr val="bg1"/>
                          </a:solidFill>
                          <a:latin typeface="Arial" panose="020B0604020202020204"/>
                          <a:ea typeface="等线" panose="02010600030101010101" charset="-122"/>
                        </a:rPr>
                        <a:t>PARAMETER</a:t>
                      </a:r>
                      <a:endParaRPr lang="en-US" altLang="zh-CN" sz="1100">
                        <a:solidFill>
                          <a:schemeClr val="bg1"/>
                        </a:solidFill>
                        <a:latin typeface="Arial" panose="020B0604020202020204"/>
                        <a:ea typeface="等线" panose="02010600030101010101" charset="-122"/>
                      </a:endParaRPr>
                    </a:p>
                  </a:txBody>
                  <a:tcPr marL="76200" marR="76200" marT="38100" marB="19050" anchor="t" anchorCtr="0">
                    <a:lnL w="9525" cap="flat" cmpd="sng">
                      <a:solidFill>
                        <a:srgbClr val="DEE0E3"/>
                      </a:solidFill>
                      <a:prstDash val="solid"/>
                      <a:headEnd type="none" w="med" len="med"/>
                      <a:tailEnd type="none" w="med" len="med"/>
                    </a:lnL>
                    <a:lnR w="9525" cap="flat" cmpd="sng">
                      <a:solidFill>
                        <a:srgbClr val="DEE0E3"/>
                      </a:solidFill>
                      <a:prstDash val="solid"/>
                      <a:headEnd type="none" w="med" len="med"/>
                      <a:tailEnd type="none" w="med" len="med"/>
                    </a:lnR>
                    <a:lnT w="9525" cap="flat" cmpd="sng">
                      <a:solidFill>
                        <a:srgbClr val="DEE0E3"/>
                      </a:solidFill>
                      <a:prstDash val="solid"/>
                      <a:headEnd type="none" w="med" len="med"/>
                      <a:tailEnd type="none" w="med" len="med"/>
                    </a:lnT>
                    <a:lnB w="9525" cap="flat" cmpd="sng">
                      <a:solidFill>
                        <a:srgbClr val="DEE0E3"/>
                      </a:solidFill>
                      <a:prstDash val="solid"/>
                      <a:headEnd type="none" w="med" len="med"/>
                      <a:tailEnd type="none" w="med" len="med"/>
                    </a:lnB>
                    <a:solidFill>
                      <a:srgbClr val="21294D"/>
                    </a:solidFill>
                  </a:tcPr>
                </a:tc>
                <a:tc>
                  <a:txBody>
                    <a:bodyPr/>
                    <a:p>
                      <a:pPr marL="0" indent="0" algn="l">
                        <a:lnSpc>
                          <a:spcPct val="120000"/>
                        </a:lnSpc>
                        <a:spcBef>
                          <a:spcPts val="600"/>
                        </a:spcBef>
                        <a:spcAft>
                          <a:spcPts val="600"/>
                        </a:spcAft>
                      </a:pPr>
                      <a:r>
                        <a:rPr lang="en-US" altLang="zh-CN" sz="1100">
                          <a:solidFill>
                            <a:schemeClr val="bg1"/>
                          </a:solidFill>
                          <a:latin typeface="Arial" panose="020B0604020202020204"/>
                          <a:ea typeface="等线" panose="02010600030101010101" charset="-122"/>
                        </a:rPr>
                        <a:t>VALUE</a:t>
                      </a:r>
                      <a:endParaRPr lang="en-US" altLang="zh-CN" sz="1100">
                        <a:solidFill>
                          <a:schemeClr val="bg1"/>
                        </a:solidFill>
                        <a:latin typeface="Arial" panose="020B0604020202020204"/>
                        <a:ea typeface="等线" panose="02010600030101010101" charset="-122"/>
                      </a:endParaRPr>
                    </a:p>
                  </a:txBody>
                  <a:tcPr marL="76200" marR="76200" marT="38100" marB="19050" anchor="t" anchorCtr="0">
                    <a:lnL w="9525" cap="flat" cmpd="sng">
                      <a:solidFill>
                        <a:srgbClr val="DEE0E3"/>
                      </a:solidFill>
                      <a:prstDash val="solid"/>
                      <a:headEnd type="none" w="med" len="med"/>
                      <a:tailEnd type="none" w="med" len="med"/>
                    </a:lnL>
                    <a:lnR w="9525" cap="flat" cmpd="sng">
                      <a:solidFill>
                        <a:srgbClr val="DEE0E3"/>
                      </a:solidFill>
                      <a:prstDash val="solid"/>
                      <a:headEnd type="none" w="med" len="med"/>
                      <a:tailEnd type="none" w="med" len="med"/>
                    </a:lnR>
                    <a:lnT w="9525" cap="flat" cmpd="sng">
                      <a:solidFill>
                        <a:srgbClr val="DEE0E3"/>
                      </a:solidFill>
                      <a:prstDash val="solid"/>
                      <a:headEnd type="none" w="med" len="med"/>
                      <a:tailEnd type="none" w="med" len="med"/>
                    </a:lnT>
                    <a:lnB w="9525" cap="flat" cmpd="sng">
                      <a:solidFill>
                        <a:srgbClr val="DEE0E3"/>
                      </a:solidFill>
                      <a:prstDash val="solid"/>
                      <a:headEnd type="none" w="med" len="med"/>
                      <a:tailEnd type="none" w="med" len="med"/>
                    </a:lnB>
                    <a:solidFill>
                      <a:srgbClr val="21294D"/>
                    </a:solidFill>
                  </a:tcPr>
                </a:tc>
                <a:tc>
                  <a:txBody>
                    <a:bodyPr/>
                    <a:p>
                      <a:pPr marL="0" indent="0" algn="l">
                        <a:lnSpc>
                          <a:spcPct val="120000"/>
                        </a:lnSpc>
                        <a:spcBef>
                          <a:spcPts val="600"/>
                        </a:spcBef>
                        <a:spcAft>
                          <a:spcPts val="600"/>
                        </a:spcAft>
                      </a:pPr>
                      <a:r>
                        <a:rPr lang="en-US" altLang="zh-CN" sz="1100">
                          <a:solidFill>
                            <a:schemeClr val="bg1"/>
                          </a:solidFill>
                          <a:latin typeface="Arial" panose="020B0604020202020204"/>
                          <a:ea typeface="等线" panose="02010600030101010101" charset="-122"/>
                        </a:rPr>
                        <a:t>UNIT</a:t>
                      </a:r>
                      <a:endParaRPr lang="en-US" altLang="zh-CN" sz="1100">
                        <a:solidFill>
                          <a:schemeClr val="bg1"/>
                        </a:solidFill>
                        <a:latin typeface="Arial" panose="020B0604020202020204"/>
                        <a:ea typeface="等线" panose="02010600030101010101" charset="-122"/>
                      </a:endParaRPr>
                    </a:p>
                  </a:txBody>
                  <a:tcPr marL="76200" marR="76200" marT="38100" marB="19050" anchor="t" anchorCtr="0">
                    <a:lnL w="9525" cap="flat" cmpd="sng">
                      <a:solidFill>
                        <a:srgbClr val="DEE0E3"/>
                      </a:solidFill>
                      <a:prstDash val="solid"/>
                      <a:headEnd type="none" w="med" len="med"/>
                      <a:tailEnd type="none" w="med" len="med"/>
                    </a:lnL>
                    <a:lnR w="9525" cap="flat" cmpd="sng">
                      <a:solidFill>
                        <a:srgbClr val="DEE0E3"/>
                      </a:solidFill>
                      <a:prstDash val="solid"/>
                      <a:headEnd type="none" w="med" len="med"/>
                      <a:tailEnd type="none" w="med" len="med"/>
                    </a:lnR>
                    <a:lnT w="9525" cap="flat" cmpd="sng">
                      <a:solidFill>
                        <a:srgbClr val="DEE0E3"/>
                      </a:solidFill>
                      <a:prstDash val="solid"/>
                      <a:headEnd type="none" w="med" len="med"/>
                      <a:tailEnd type="none" w="med" len="med"/>
                    </a:lnT>
                    <a:lnB w="9525" cap="flat" cmpd="sng">
                      <a:solidFill>
                        <a:srgbClr val="DEE0E3"/>
                      </a:solidFill>
                      <a:prstDash val="solid"/>
                      <a:headEnd type="none" w="med" len="med"/>
                      <a:tailEnd type="none" w="med" len="med"/>
                    </a:lnB>
                    <a:solidFill>
                      <a:srgbClr val="21294D"/>
                    </a:solidFill>
                  </a:tcPr>
                </a:tc>
              </a:tr>
              <a:tr h="257810">
                <a:tc>
                  <a:txBody>
                    <a:bodyPr/>
                    <a:p>
                      <a:pPr marL="0" indent="0" algn="l">
                        <a:lnSpc>
                          <a:spcPct val="120000"/>
                        </a:lnSpc>
                        <a:spcBef>
                          <a:spcPts val="600"/>
                        </a:spcBef>
                        <a:spcAft>
                          <a:spcPts val="600"/>
                        </a:spcAft>
                      </a:pPr>
                      <a:r>
                        <a:rPr lang="en-US" altLang="zh-CN" sz="1100">
                          <a:latin typeface="Arial" panose="020B0604020202020204"/>
                          <a:ea typeface="等线" panose="02010600030101010101" charset="-122"/>
                        </a:rPr>
                        <a:t>Dimensions (L x W x H)</a:t>
                      </a:r>
                      <a:endParaRPr lang="en-US" altLang="zh-CN" sz="1100">
                        <a:latin typeface="Arial" panose="020B0604020202020204"/>
                        <a:ea typeface="等线" panose="02010600030101010101" charset="-122"/>
                      </a:endParaRPr>
                    </a:p>
                  </a:txBody>
                  <a:tcPr marL="76200" marR="76200" marT="38100" marB="19050" anchor="t" anchorCtr="0">
                    <a:lnL w="9525" cap="flat" cmpd="sng">
                      <a:solidFill>
                        <a:srgbClr val="DEE0E3"/>
                      </a:solidFill>
                      <a:prstDash val="solid"/>
                      <a:headEnd type="none" w="med" len="med"/>
                      <a:tailEnd type="none" w="med" len="med"/>
                    </a:lnL>
                    <a:lnR w="9525" cap="flat" cmpd="sng">
                      <a:solidFill>
                        <a:srgbClr val="DEE0E3"/>
                      </a:solidFill>
                      <a:prstDash val="solid"/>
                      <a:headEnd type="none" w="med" len="med"/>
                      <a:tailEnd type="none" w="med" len="med"/>
                    </a:lnR>
                    <a:lnT w="9525" cap="flat" cmpd="sng">
                      <a:solidFill>
                        <a:srgbClr val="DEE0E3"/>
                      </a:solidFill>
                      <a:prstDash val="solid"/>
                      <a:headEnd type="none" w="med" len="med"/>
                      <a:tailEnd type="none" w="med" len="med"/>
                    </a:lnT>
                    <a:lnB w="9525" cap="flat" cmpd="sng">
                      <a:solidFill>
                        <a:srgbClr val="DEE0E3"/>
                      </a:solidFill>
                      <a:prstDash val="solid"/>
                      <a:headEnd type="none" w="med" len="med"/>
                      <a:tailEnd type="none" w="med" len="med"/>
                    </a:lnB>
                    <a:solidFill>
                      <a:srgbClr val="F2F3F4"/>
                    </a:solidFill>
                  </a:tcPr>
                </a:tc>
                <a:tc>
                  <a:txBody>
                    <a:bodyPr/>
                    <a:p>
                      <a:pPr marL="0" indent="0" algn="l">
                        <a:lnSpc>
                          <a:spcPct val="120000"/>
                        </a:lnSpc>
                        <a:spcBef>
                          <a:spcPts val="600"/>
                        </a:spcBef>
                        <a:spcAft>
                          <a:spcPts val="600"/>
                        </a:spcAft>
                      </a:pPr>
                      <a:r>
                        <a:rPr lang="en-US" altLang="zh-CN" sz="1100">
                          <a:latin typeface="Arial" panose="020B0604020202020204"/>
                          <a:ea typeface="等线" panose="02010600030101010101" charset="-122"/>
                        </a:rPr>
                        <a:t>333*201*180 (Allowable error refer to drawing)</a:t>
                      </a:r>
                      <a:endParaRPr lang="en-US" altLang="zh-CN" sz="1100">
                        <a:latin typeface="Arial" panose="020B0604020202020204"/>
                        <a:ea typeface="等线" panose="02010600030101010101" charset="-122"/>
                      </a:endParaRPr>
                    </a:p>
                  </a:txBody>
                  <a:tcPr marL="76200" marR="76200" marT="38100" marB="19050" anchor="t" anchorCtr="0">
                    <a:lnL w="9525" cap="flat" cmpd="sng">
                      <a:solidFill>
                        <a:srgbClr val="DEE0E3"/>
                      </a:solidFill>
                      <a:prstDash val="solid"/>
                      <a:headEnd type="none" w="med" len="med"/>
                      <a:tailEnd type="none" w="med" len="med"/>
                    </a:lnL>
                    <a:lnR w="9525" cap="flat" cmpd="sng">
                      <a:solidFill>
                        <a:srgbClr val="DEE0E3"/>
                      </a:solidFill>
                      <a:prstDash val="solid"/>
                      <a:headEnd type="none" w="med" len="med"/>
                      <a:tailEnd type="none" w="med" len="med"/>
                    </a:lnR>
                    <a:lnT w="9525" cap="flat" cmpd="sng">
                      <a:solidFill>
                        <a:srgbClr val="DEE0E3"/>
                      </a:solidFill>
                      <a:prstDash val="solid"/>
                      <a:headEnd type="none" w="med" len="med"/>
                      <a:tailEnd type="none" w="med" len="med"/>
                    </a:lnT>
                    <a:lnB w="9525" cap="flat" cmpd="sng">
                      <a:solidFill>
                        <a:srgbClr val="DEE0E3"/>
                      </a:solidFill>
                      <a:prstDash val="solid"/>
                      <a:headEnd type="none" w="med" len="med"/>
                      <a:tailEnd type="none" w="med" len="med"/>
                    </a:lnB>
                    <a:solidFill>
                      <a:srgbClr val="F2F3F4"/>
                    </a:solidFill>
                  </a:tcPr>
                </a:tc>
                <a:tc>
                  <a:txBody>
                    <a:bodyPr/>
                    <a:p>
                      <a:pPr marL="0" indent="0" algn="l">
                        <a:lnSpc>
                          <a:spcPct val="120000"/>
                        </a:lnSpc>
                        <a:spcBef>
                          <a:spcPts val="600"/>
                        </a:spcBef>
                        <a:spcAft>
                          <a:spcPts val="600"/>
                        </a:spcAft>
                      </a:pPr>
                      <a:r>
                        <a:rPr lang="en-US" altLang="zh-CN" sz="1100">
                          <a:latin typeface="Arial" panose="020B0604020202020204"/>
                          <a:ea typeface="等线" panose="02010600030101010101" charset="-122"/>
                        </a:rPr>
                        <a:t>mm</a:t>
                      </a:r>
                      <a:endParaRPr lang="en-US" altLang="zh-CN" sz="1100">
                        <a:latin typeface="Arial" panose="020B0604020202020204"/>
                        <a:ea typeface="等线" panose="02010600030101010101" charset="-122"/>
                      </a:endParaRPr>
                    </a:p>
                  </a:txBody>
                  <a:tcPr marL="76200" marR="76200" marT="38100" marB="19050" anchor="t" anchorCtr="0">
                    <a:lnL w="9525" cap="flat" cmpd="sng">
                      <a:solidFill>
                        <a:srgbClr val="DEE0E3"/>
                      </a:solidFill>
                      <a:prstDash val="solid"/>
                      <a:headEnd type="none" w="med" len="med"/>
                      <a:tailEnd type="none" w="med" len="med"/>
                    </a:lnL>
                    <a:lnR w="9525" cap="flat" cmpd="sng">
                      <a:solidFill>
                        <a:srgbClr val="DEE0E3"/>
                      </a:solidFill>
                      <a:prstDash val="solid"/>
                      <a:headEnd type="none" w="med" len="med"/>
                      <a:tailEnd type="none" w="med" len="med"/>
                    </a:lnR>
                    <a:lnT w="9525" cap="flat" cmpd="sng">
                      <a:solidFill>
                        <a:srgbClr val="DEE0E3"/>
                      </a:solidFill>
                      <a:prstDash val="solid"/>
                      <a:headEnd type="none" w="med" len="med"/>
                      <a:tailEnd type="none" w="med" len="med"/>
                    </a:lnT>
                    <a:lnB w="9525" cap="flat" cmpd="sng">
                      <a:solidFill>
                        <a:srgbClr val="DEE0E3"/>
                      </a:solidFill>
                      <a:prstDash val="solid"/>
                      <a:headEnd type="none" w="med" len="med"/>
                      <a:tailEnd type="none" w="med" len="med"/>
                    </a:lnB>
                    <a:solidFill>
                      <a:srgbClr val="F2F3F4"/>
                    </a:solidFill>
                  </a:tcPr>
                </a:tc>
              </a:tr>
              <a:tr h="257810">
                <a:tc>
                  <a:txBody>
                    <a:bodyPr/>
                    <a:p>
                      <a:pPr marL="0" indent="0" algn="l">
                        <a:lnSpc>
                          <a:spcPct val="120000"/>
                        </a:lnSpc>
                        <a:spcBef>
                          <a:spcPts val="600"/>
                        </a:spcBef>
                        <a:spcAft>
                          <a:spcPts val="600"/>
                        </a:spcAft>
                      </a:pPr>
                      <a:r>
                        <a:rPr lang="en-US" altLang="zh-CN" sz="1100">
                          <a:latin typeface="Arial" panose="020B0604020202020204"/>
                          <a:ea typeface="等线" panose="02010600030101010101" charset="-122"/>
                        </a:rPr>
                        <a:t>Weight</a:t>
                      </a:r>
                      <a:endParaRPr lang="en-US" altLang="zh-CN" sz="1100">
                        <a:latin typeface="Arial" panose="020B0604020202020204"/>
                        <a:ea typeface="等线" panose="02010600030101010101" charset="-122"/>
                      </a:endParaRPr>
                    </a:p>
                  </a:txBody>
                  <a:tcPr marL="76200" marR="76200" marT="38100" marB="19050" anchor="t" anchorCtr="0">
                    <a:lnL w="9525" cap="flat" cmpd="sng">
                      <a:solidFill>
                        <a:srgbClr val="DEE0E3"/>
                      </a:solidFill>
                      <a:prstDash val="solid"/>
                      <a:headEnd type="none" w="med" len="med"/>
                      <a:tailEnd type="none" w="med" len="med"/>
                    </a:lnL>
                    <a:lnR w="9525" cap="flat" cmpd="sng">
                      <a:solidFill>
                        <a:srgbClr val="DEE0E3"/>
                      </a:solidFill>
                      <a:prstDash val="solid"/>
                      <a:headEnd type="none" w="med" len="med"/>
                      <a:tailEnd type="none" w="med" len="med"/>
                    </a:lnR>
                    <a:lnT w="9525" cap="flat" cmpd="sng">
                      <a:solidFill>
                        <a:srgbClr val="DEE0E3"/>
                      </a:solidFill>
                      <a:prstDash val="solid"/>
                      <a:headEnd type="none" w="med" len="med"/>
                      <a:tailEnd type="none" w="med" len="med"/>
                    </a:lnT>
                    <a:lnB w="9525" cap="flat" cmpd="sng">
                      <a:solidFill>
                        <a:srgbClr val="DEE0E3"/>
                      </a:solidFill>
                      <a:prstDash val="solid"/>
                      <a:headEnd type="none" w="med" len="med"/>
                      <a:tailEnd type="none" w="med" len="med"/>
                    </a:lnB>
                    <a:solidFill>
                      <a:srgbClr val="D1D2D4"/>
                    </a:solidFill>
                  </a:tcPr>
                </a:tc>
                <a:tc>
                  <a:txBody>
                    <a:bodyPr/>
                    <a:p>
                      <a:pPr marL="0" indent="0" algn="l">
                        <a:lnSpc>
                          <a:spcPct val="120000"/>
                        </a:lnSpc>
                        <a:spcBef>
                          <a:spcPts val="600"/>
                        </a:spcBef>
                        <a:spcAft>
                          <a:spcPts val="600"/>
                        </a:spcAft>
                      </a:pPr>
                      <a:r>
                        <a:rPr lang="en-US" altLang="zh-CN" sz="1100">
                          <a:latin typeface="Arial" panose="020B0604020202020204"/>
                          <a:ea typeface="等线" panose="02010600030101010101" charset="-122"/>
                        </a:rPr>
                        <a:t>About 20</a:t>
                      </a:r>
                      <a:endParaRPr lang="en-US" altLang="zh-CN" sz="1100">
                        <a:latin typeface="Arial" panose="020B0604020202020204"/>
                        <a:ea typeface="等线" panose="02010600030101010101" charset="-122"/>
                      </a:endParaRPr>
                    </a:p>
                  </a:txBody>
                  <a:tcPr marL="76200" marR="76200" marT="38100" marB="19050" anchor="t" anchorCtr="0">
                    <a:lnL w="9525" cap="flat" cmpd="sng">
                      <a:solidFill>
                        <a:srgbClr val="DEE0E3"/>
                      </a:solidFill>
                      <a:prstDash val="solid"/>
                      <a:headEnd type="none" w="med" len="med"/>
                      <a:tailEnd type="none" w="med" len="med"/>
                    </a:lnL>
                    <a:lnR w="9525" cap="flat" cmpd="sng">
                      <a:solidFill>
                        <a:srgbClr val="DEE0E3"/>
                      </a:solidFill>
                      <a:prstDash val="solid"/>
                      <a:headEnd type="none" w="med" len="med"/>
                      <a:tailEnd type="none" w="med" len="med"/>
                    </a:lnR>
                    <a:lnT w="9525" cap="flat" cmpd="sng">
                      <a:solidFill>
                        <a:srgbClr val="DEE0E3"/>
                      </a:solidFill>
                      <a:prstDash val="solid"/>
                      <a:headEnd type="none" w="med" len="med"/>
                      <a:tailEnd type="none" w="med" len="med"/>
                    </a:lnT>
                    <a:lnB w="9525" cap="flat" cmpd="sng">
                      <a:solidFill>
                        <a:srgbClr val="DEE0E3"/>
                      </a:solidFill>
                      <a:prstDash val="solid"/>
                      <a:headEnd type="none" w="med" len="med"/>
                      <a:tailEnd type="none" w="med" len="med"/>
                    </a:lnB>
                    <a:solidFill>
                      <a:srgbClr val="D1D2D4"/>
                    </a:solidFill>
                  </a:tcPr>
                </a:tc>
                <a:tc>
                  <a:txBody>
                    <a:bodyPr/>
                    <a:p>
                      <a:pPr marL="0" indent="0" algn="l">
                        <a:lnSpc>
                          <a:spcPct val="120000"/>
                        </a:lnSpc>
                        <a:spcBef>
                          <a:spcPts val="600"/>
                        </a:spcBef>
                        <a:spcAft>
                          <a:spcPts val="600"/>
                        </a:spcAft>
                      </a:pPr>
                      <a:r>
                        <a:rPr lang="en-US" altLang="zh-CN" sz="1100">
                          <a:latin typeface="Arial" panose="020B0604020202020204"/>
                          <a:ea typeface="等线" panose="02010600030101010101" charset="-122"/>
                        </a:rPr>
                        <a:t>KG</a:t>
                      </a:r>
                      <a:endParaRPr lang="en-US" altLang="zh-CN" sz="1100">
                        <a:latin typeface="Arial" panose="020B0604020202020204"/>
                        <a:ea typeface="等线" panose="02010600030101010101" charset="-122"/>
                      </a:endParaRPr>
                    </a:p>
                  </a:txBody>
                  <a:tcPr marL="76200" marR="76200" marT="38100" marB="19050" anchor="t" anchorCtr="0">
                    <a:lnL w="9525" cap="flat" cmpd="sng">
                      <a:solidFill>
                        <a:srgbClr val="DEE0E3"/>
                      </a:solidFill>
                      <a:prstDash val="solid"/>
                      <a:headEnd type="none" w="med" len="med"/>
                      <a:tailEnd type="none" w="med" len="med"/>
                    </a:lnL>
                    <a:lnR w="9525" cap="flat" cmpd="sng">
                      <a:solidFill>
                        <a:srgbClr val="DEE0E3"/>
                      </a:solidFill>
                      <a:prstDash val="solid"/>
                      <a:headEnd type="none" w="med" len="med"/>
                      <a:tailEnd type="none" w="med" len="med"/>
                    </a:lnR>
                    <a:lnT w="9525" cap="flat" cmpd="sng">
                      <a:solidFill>
                        <a:srgbClr val="DEE0E3"/>
                      </a:solidFill>
                      <a:prstDash val="solid"/>
                      <a:headEnd type="none" w="med" len="med"/>
                      <a:tailEnd type="none" w="med" len="med"/>
                    </a:lnT>
                    <a:lnB w="9525" cap="flat" cmpd="sng">
                      <a:solidFill>
                        <a:srgbClr val="DEE0E3"/>
                      </a:solidFill>
                      <a:prstDash val="solid"/>
                      <a:headEnd type="none" w="med" len="med"/>
                      <a:tailEnd type="none" w="med" len="med"/>
                    </a:lnB>
                    <a:solidFill>
                      <a:srgbClr val="D1D2D4"/>
                    </a:solidFill>
                  </a:tcPr>
                </a:tc>
              </a:tr>
              <a:tr h="303530">
                <a:tc>
                  <a:txBody>
                    <a:bodyPr/>
                    <a:p>
                      <a:pPr marL="0" indent="0" algn="l">
                        <a:lnSpc>
                          <a:spcPct val="120000"/>
                        </a:lnSpc>
                        <a:spcBef>
                          <a:spcPts val="600"/>
                        </a:spcBef>
                        <a:spcAft>
                          <a:spcPts val="600"/>
                        </a:spcAft>
                      </a:pPr>
                      <a:r>
                        <a:rPr lang="en-US" altLang="zh-CN" sz="1100">
                          <a:latin typeface="Arial" panose="020B0604020202020204"/>
                          <a:ea typeface="等线" panose="02010600030101010101" charset="-122"/>
                        </a:rPr>
                        <a:t>LED Indication</a:t>
                      </a:r>
                      <a:endParaRPr lang="en-US" altLang="zh-CN" sz="1100">
                        <a:latin typeface="Arial" panose="020B0604020202020204"/>
                        <a:ea typeface="等线" panose="02010600030101010101" charset="-122"/>
                      </a:endParaRPr>
                    </a:p>
                  </a:txBody>
                  <a:tcPr marL="76200" marR="76200" marT="38100" marB="19050" anchor="t" anchorCtr="0">
                    <a:lnL w="9525" cap="flat" cmpd="sng">
                      <a:solidFill>
                        <a:srgbClr val="DEE0E3"/>
                      </a:solidFill>
                      <a:prstDash val="solid"/>
                      <a:headEnd type="none" w="med" len="med"/>
                      <a:tailEnd type="none" w="med" len="med"/>
                    </a:lnL>
                    <a:lnR w="9525" cap="flat" cmpd="sng">
                      <a:solidFill>
                        <a:srgbClr val="DEE0E3"/>
                      </a:solidFill>
                      <a:prstDash val="solid"/>
                      <a:headEnd type="none" w="med" len="med"/>
                      <a:tailEnd type="none" w="med" len="med"/>
                    </a:lnR>
                    <a:lnT w="9525" cap="flat" cmpd="sng">
                      <a:solidFill>
                        <a:srgbClr val="DEE0E3"/>
                      </a:solidFill>
                      <a:prstDash val="solid"/>
                      <a:headEnd type="none" w="med" len="med"/>
                      <a:tailEnd type="none" w="med" len="med"/>
                    </a:lnT>
                    <a:lnB w="9525" cap="flat" cmpd="sng">
                      <a:solidFill>
                        <a:srgbClr val="DEE0E3"/>
                      </a:solidFill>
                      <a:prstDash val="solid"/>
                      <a:headEnd type="none" w="med" len="med"/>
                      <a:tailEnd type="none" w="med" len="med"/>
                    </a:lnB>
                    <a:solidFill>
                      <a:srgbClr val="F2F3F4"/>
                    </a:solidFill>
                  </a:tcPr>
                </a:tc>
                <a:tc>
                  <a:txBody>
                    <a:bodyPr/>
                    <a:p>
                      <a:pPr marL="0" indent="0" algn="l">
                        <a:lnSpc>
                          <a:spcPct val="120000"/>
                        </a:lnSpc>
                        <a:spcBef>
                          <a:spcPts val="600"/>
                        </a:spcBef>
                        <a:spcAft>
                          <a:spcPts val="600"/>
                        </a:spcAft>
                      </a:pPr>
                      <a:r>
                        <a:rPr lang="en-US" altLang="zh-CN" sz="1100">
                          <a:latin typeface="Arial" panose="020B0604020202020204"/>
                          <a:ea typeface="等线" panose="02010600030101010101" charset="-122"/>
                        </a:rPr>
                        <a:t>Locked: Green; Unlocked: Red</a:t>
                      </a:r>
                      <a:endParaRPr lang="en-US" altLang="zh-CN" sz="1100">
                        <a:latin typeface="Arial" panose="020B0604020202020204"/>
                        <a:ea typeface="等线" panose="02010600030101010101" charset="-122"/>
                      </a:endParaRPr>
                    </a:p>
                  </a:txBody>
                  <a:tcPr marL="76200" marR="76200" marT="38100" marB="19050" anchor="t" anchorCtr="0">
                    <a:lnL w="9525" cap="flat" cmpd="sng">
                      <a:solidFill>
                        <a:srgbClr val="DEE0E3"/>
                      </a:solidFill>
                      <a:prstDash val="solid"/>
                      <a:headEnd type="none" w="med" len="med"/>
                      <a:tailEnd type="none" w="med" len="med"/>
                    </a:lnL>
                    <a:lnR w="9525" cap="flat" cmpd="sng">
                      <a:solidFill>
                        <a:srgbClr val="DEE0E3"/>
                      </a:solidFill>
                      <a:prstDash val="solid"/>
                      <a:headEnd type="none" w="med" len="med"/>
                      <a:tailEnd type="none" w="med" len="med"/>
                    </a:lnR>
                    <a:lnT w="9525" cap="flat" cmpd="sng">
                      <a:solidFill>
                        <a:srgbClr val="DEE0E3"/>
                      </a:solidFill>
                      <a:prstDash val="solid"/>
                      <a:headEnd type="none" w="med" len="med"/>
                      <a:tailEnd type="none" w="med" len="med"/>
                    </a:lnT>
                    <a:lnB w="9525" cap="flat" cmpd="sng">
                      <a:solidFill>
                        <a:srgbClr val="DEE0E3"/>
                      </a:solidFill>
                      <a:prstDash val="solid"/>
                      <a:headEnd type="none" w="med" len="med"/>
                      <a:tailEnd type="none" w="med" len="med"/>
                    </a:lnB>
                    <a:solidFill>
                      <a:srgbClr val="F2F3F4"/>
                    </a:solidFill>
                  </a:tcPr>
                </a:tc>
                <a:tc>
                  <a:txBody>
                    <a:bodyPr/>
                    <a:p>
                      <a:pPr marL="0" indent="0" algn="l">
                        <a:lnSpc>
                          <a:spcPct val="120000"/>
                        </a:lnSpc>
                        <a:spcBef>
                          <a:spcPts val="600"/>
                        </a:spcBef>
                        <a:spcAft>
                          <a:spcPts val="600"/>
                        </a:spcAft>
                      </a:pPr>
                      <a:r>
                        <a:rPr lang="en-US" altLang="zh-CN" sz="1100">
                          <a:latin typeface="Arial" panose="020B0604020202020204"/>
                          <a:ea typeface="等线" panose="02010600030101010101" charset="-122"/>
                        </a:rPr>
                        <a:t>--</a:t>
                      </a:r>
                      <a:endParaRPr lang="en-US" altLang="zh-CN" sz="1100">
                        <a:latin typeface="Arial" panose="020B0604020202020204"/>
                        <a:ea typeface="等线" panose="02010600030101010101" charset="-122"/>
                      </a:endParaRPr>
                    </a:p>
                  </a:txBody>
                  <a:tcPr marL="76200" marR="76200" marT="38100" marB="19050" anchor="t" anchorCtr="0">
                    <a:lnL w="9525" cap="flat" cmpd="sng">
                      <a:solidFill>
                        <a:srgbClr val="DEE0E3"/>
                      </a:solidFill>
                      <a:prstDash val="solid"/>
                      <a:headEnd type="none" w="med" len="med"/>
                      <a:tailEnd type="none" w="med" len="med"/>
                    </a:lnL>
                    <a:lnR w="9525" cap="flat" cmpd="sng">
                      <a:solidFill>
                        <a:srgbClr val="DEE0E3"/>
                      </a:solidFill>
                      <a:prstDash val="solid"/>
                      <a:headEnd type="none" w="med" len="med"/>
                      <a:tailEnd type="none" w="med" len="med"/>
                    </a:lnR>
                    <a:lnT w="9525" cap="flat" cmpd="sng">
                      <a:solidFill>
                        <a:srgbClr val="DEE0E3"/>
                      </a:solidFill>
                      <a:prstDash val="solid"/>
                      <a:headEnd type="none" w="med" len="med"/>
                      <a:tailEnd type="none" w="med" len="med"/>
                    </a:lnT>
                    <a:lnB w="9525" cap="flat" cmpd="sng">
                      <a:solidFill>
                        <a:srgbClr val="DEE0E3"/>
                      </a:solidFill>
                      <a:prstDash val="solid"/>
                      <a:headEnd type="none" w="med" len="med"/>
                      <a:tailEnd type="none" w="med" len="med"/>
                    </a:lnB>
                    <a:solidFill>
                      <a:srgbClr val="F2F3F4"/>
                    </a:solidFill>
                  </a:tcPr>
                </a:tc>
              </a:tr>
            </a:tbl>
          </a:graphicData>
        </a:graphic>
      </p:graphicFrame>
      <p:graphicFrame>
        <p:nvGraphicFramePr>
          <p:cNvPr id="6" name="表格 5"/>
          <p:cNvGraphicFramePr/>
          <p:nvPr>
            <p:custDataLst>
              <p:tags r:id="rId14"/>
            </p:custDataLst>
          </p:nvPr>
        </p:nvGraphicFramePr>
        <p:xfrm>
          <a:off x="577215" y="2182495"/>
          <a:ext cx="6475095" cy="1303655"/>
        </p:xfrm>
        <a:graphic>
          <a:graphicData uri="http://schemas.openxmlformats.org/drawingml/2006/table">
            <a:tbl>
              <a:tblPr/>
              <a:tblGrid>
                <a:gridCol w="2158365"/>
                <a:gridCol w="2158365"/>
                <a:gridCol w="2158365"/>
              </a:tblGrid>
              <a:tr h="257810">
                <a:tc>
                  <a:txBody>
                    <a:bodyPr/>
                    <a:p>
                      <a:pPr marL="0" indent="0" algn="l">
                        <a:lnSpc>
                          <a:spcPct val="120000"/>
                        </a:lnSpc>
                        <a:spcBef>
                          <a:spcPts val="600"/>
                        </a:spcBef>
                        <a:spcAft>
                          <a:spcPts val="600"/>
                        </a:spcAft>
                      </a:pPr>
                      <a:r>
                        <a:rPr lang="en-US" altLang="zh-CN" sz="1100">
                          <a:solidFill>
                            <a:schemeClr val="bg1"/>
                          </a:solidFill>
                          <a:latin typeface="Arial" panose="020B0604020202020204"/>
                          <a:ea typeface="等线" panose="02010600030101010101" charset="-122"/>
                        </a:rPr>
                        <a:t>NUMBER</a:t>
                      </a:r>
                      <a:endParaRPr lang="en-US" altLang="zh-CN" sz="1100">
                        <a:solidFill>
                          <a:schemeClr val="bg1"/>
                        </a:solidFill>
                        <a:latin typeface="Arial" panose="020B0604020202020204"/>
                        <a:ea typeface="等线" panose="02010600030101010101" charset="-122"/>
                      </a:endParaRPr>
                    </a:p>
                  </a:txBody>
                  <a:tcPr marL="76200" marR="76200" marT="38100" marB="19050" anchor="t" anchorCtr="0">
                    <a:lnL w="9525" cap="flat" cmpd="sng">
                      <a:solidFill>
                        <a:srgbClr val="DEE0E3"/>
                      </a:solidFill>
                      <a:prstDash val="solid"/>
                      <a:headEnd type="none" w="med" len="med"/>
                      <a:tailEnd type="none" w="med" len="med"/>
                    </a:lnL>
                    <a:lnR w="9525" cap="flat" cmpd="sng">
                      <a:solidFill>
                        <a:srgbClr val="DEE0E3"/>
                      </a:solidFill>
                      <a:prstDash val="solid"/>
                      <a:headEnd type="none" w="med" len="med"/>
                      <a:tailEnd type="none" w="med" len="med"/>
                    </a:lnR>
                    <a:lnT w="9525" cap="flat" cmpd="sng">
                      <a:solidFill>
                        <a:srgbClr val="DEE0E3"/>
                      </a:solidFill>
                      <a:prstDash val="solid"/>
                      <a:headEnd type="none" w="med" len="med"/>
                      <a:tailEnd type="none" w="med" len="med"/>
                    </a:lnT>
                    <a:lnB w="9525" cap="flat" cmpd="sng">
                      <a:solidFill>
                        <a:srgbClr val="DEE0E3"/>
                      </a:solidFill>
                      <a:prstDash val="solid"/>
                      <a:headEnd type="none" w="med" len="med"/>
                      <a:tailEnd type="none" w="med" len="med"/>
                    </a:lnB>
                    <a:solidFill>
                      <a:srgbClr val="21294D"/>
                    </a:solidFill>
                  </a:tcPr>
                </a:tc>
                <a:tc>
                  <a:txBody>
                    <a:bodyPr/>
                    <a:p>
                      <a:pPr marL="0" indent="0" algn="l">
                        <a:lnSpc>
                          <a:spcPct val="120000"/>
                        </a:lnSpc>
                        <a:spcBef>
                          <a:spcPts val="600"/>
                        </a:spcBef>
                        <a:spcAft>
                          <a:spcPts val="600"/>
                        </a:spcAft>
                      </a:pPr>
                      <a:r>
                        <a:rPr lang="en-US" altLang="zh-CN" sz="1100">
                          <a:solidFill>
                            <a:schemeClr val="bg1"/>
                          </a:solidFill>
                          <a:latin typeface="Arial" panose="020B0604020202020204"/>
                          <a:ea typeface="等线" panose="02010600030101010101" charset="-122"/>
                        </a:rPr>
                        <a:t>Interface Type</a:t>
                      </a:r>
                      <a:endParaRPr lang="en-US" altLang="zh-CN" sz="1100">
                        <a:solidFill>
                          <a:schemeClr val="bg1"/>
                        </a:solidFill>
                        <a:latin typeface="Arial" panose="020B0604020202020204"/>
                        <a:ea typeface="等线" panose="02010600030101010101" charset="-122"/>
                      </a:endParaRPr>
                    </a:p>
                  </a:txBody>
                  <a:tcPr marL="76200" marR="76200" marT="38100" marB="19050" anchor="t" anchorCtr="0">
                    <a:lnL w="9525" cap="flat" cmpd="sng">
                      <a:solidFill>
                        <a:srgbClr val="DEE0E3"/>
                      </a:solidFill>
                      <a:prstDash val="solid"/>
                      <a:headEnd type="none" w="med" len="med"/>
                      <a:tailEnd type="none" w="med" len="med"/>
                    </a:lnL>
                    <a:lnR w="9525" cap="flat" cmpd="sng">
                      <a:solidFill>
                        <a:srgbClr val="DEE0E3"/>
                      </a:solidFill>
                      <a:prstDash val="solid"/>
                      <a:headEnd type="none" w="med" len="med"/>
                      <a:tailEnd type="none" w="med" len="med"/>
                    </a:lnR>
                    <a:lnT w="9525" cap="flat" cmpd="sng">
                      <a:solidFill>
                        <a:srgbClr val="DEE0E3"/>
                      </a:solidFill>
                      <a:prstDash val="solid"/>
                      <a:headEnd type="none" w="med" len="med"/>
                      <a:tailEnd type="none" w="med" len="med"/>
                    </a:lnT>
                    <a:lnB w="9525" cap="flat" cmpd="sng">
                      <a:solidFill>
                        <a:srgbClr val="DEE0E3"/>
                      </a:solidFill>
                      <a:prstDash val="solid"/>
                      <a:headEnd type="none" w="med" len="med"/>
                      <a:tailEnd type="none" w="med" len="med"/>
                    </a:lnB>
                    <a:solidFill>
                      <a:srgbClr val="21294D"/>
                    </a:solidFill>
                  </a:tcPr>
                </a:tc>
                <a:tc>
                  <a:txBody>
                    <a:bodyPr/>
                    <a:p>
                      <a:pPr marL="0" indent="0" algn="l">
                        <a:lnSpc>
                          <a:spcPct val="120000"/>
                        </a:lnSpc>
                        <a:spcBef>
                          <a:spcPts val="600"/>
                        </a:spcBef>
                        <a:spcAft>
                          <a:spcPts val="600"/>
                        </a:spcAft>
                      </a:pPr>
                      <a:r>
                        <a:rPr lang="en-US" altLang="zh-CN" sz="1100">
                          <a:solidFill>
                            <a:schemeClr val="bg1"/>
                          </a:solidFill>
                          <a:latin typeface="Arial" panose="020B0604020202020204"/>
                          <a:ea typeface="等线" panose="02010600030101010101" charset="-122"/>
                        </a:rPr>
                        <a:t>DESCRIPTION</a:t>
                      </a:r>
                      <a:endParaRPr lang="en-US" altLang="zh-CN" sz="1100">
                        <a:solidFill>
                          <a:schemeClr val="bg1"/>
                        </a:solidFill>
                        <a:latin typeface="Arial" panose="020B0604020202020204"/>
                        <a:ea typeface="等线" panose="02010600030101010101" charset="-122"/>
                      </a:endParaRPr>
                    </a:p>
                  </a:txBody>
                  <a:tcPr marL="76200" marR="76200" marT="38100" marB="19050" anchor="t" anchorCtr="0">
                    <a:lnL w="9525" cap="flat" cmpd="sng">
                      <a:solidFill>
                        <a:srgbClr val="DEE0E3"/>
                      </a:solidFill>
                      <a:prstDash val="solid"/>
                      <a:headEnd type="none" w="med" len="med"/>
                      <a:tailEnd type="none" w="med" len="med"/>
                    </a:lnL>
                    <a:lnR w="9525" cap="flat" cmpd="sng">
                      <a:solidFill>
                        <a:srgbClr val="DEE0E3"/>
                      </a:solidFill>
                      <a:prstDash val="solid"/>
                      <a:headEnd type="none" w="med" len="med"/>
                      <a:tailEnd type="none" w="med" len="med"/>
                    </a:lnR>
                    <a:lnT w="9525" cap="flat" cmpd="sng">
                      <a:solidFill>
                        <a:srgbClr val="DEE0E3"/>
                      </a:solidFill>
                      <a:prstDash val="solid"/>
                      <a:headEnd type="none" w="med" len="med"/>
                      <a:tailEnd type="none" w="med" len="med"/>
                    </a:lnT>
                    <a:lnB w="9525" cap="flat" cmpd="sng">
                      <a:solidFill>
                        <a:srgbClr val="DEE0E3"/>
                      </a:solidFill>
                      <a:prstDash val="solid"/>
                      <a:headEnd type="none" w="med" len="med"/>
                      <a:tailEnd type="none" w="med" len="med"/>
                    </a:lnB>
                    <a:solidFill>
                      <a:srgbClr val="21294D"/>
                    </a:solidFill>
                  </a:tcPr>
                </a:tc>
              </a:tr>
              <a:tr h="257810">
                <a:tc>
                  <a:txBody>
                    <a:bodyPr/>
                    <a:p>
                      <a:pPr marL="0" indent="0" algn="l">
                        <a:lnSpc>
                          <a:spcPct val="120000"/>
                        </a:lnSpc>
                        <a:spcBef>
                          <a:spcPts val="600"/>
                        </a:spcBef>
                        <a:spcAft>
                          <a:spcPts val="600"/>
                        </a:spcAft>
                      </a:pPr>
                      <a:r>
                        <a:rPr lang="en-US" altLang="zh-CN" sz="1100">
                          <a:latin typeface="Arial" panose="020B0604020202020204"/>
                          <a:ea typeface="等线" panose="02010600030101010101" charset="-122"/>
                        </a:rPr>
                        <a:t>J1</a:t>
                      </a:r>
                      <a:endParaRPr lang="en-US" altLang="zh-CN" sz="1100">
                        <a:latin typeface="Arial" panose="020B0604020202020204"/>
                        <a:ea typeface="等线" panose="02010600030101010101" charset="-122"/>
                      </a:endParaRPr>
                    </a:p>
                  </a:txBody>
                  <a:tcPr marL="76200" marR="76200" marT="38100" marB="19050" anchor="t" anchorCtr="0">
                    <a:lnL w="9525" cap="flat" cmpd="sng">
                      <a:solidFill>
                        <a:srgbClr val="DEE0E3"/>
                      </a:solidFill>
                      <a:prstDash val="solid"/>
                      <a:headEnd type="none" w="med" len="med"/>
                      <a:tailEnd type="none" w="med" len="med"/>
                    </a:lnL>
                    <a:lnR w="9525" cap="flat" cmpd="sng">
                      <a:solidFill>
                        <a:srgbClr val="DEE0E3"/>
                      </a:solidFill>
                      <a:prstDash val="solid"/>
                      <a:headEnd type="none" w="med" len="med"/>
                      <a:tailEnd type="none" w="med" len="med"/>
                    </a:lnR>
                    <a:lnT w="9525" cap="flat" cmpd="sng">
                      <a:solidFill>
                        <a:srgbClr val="DEE0E3"/>
                      </a:solidFill>
                      <a:prstDash val="solid"/>
                      <a:headEnd type="none" w="med" len="med"/>
                      <a:tailEnd type="none" w="med" len="med"/>
                    </a:lnT>
                    <a:lnB w="9525" cap="flat" cmpd="sng">
                      <a:solidFill>
                        <a:srgbClr val="DEE0E3"/>
                      </a:solidFill>
                      <a:prstDash val="solid"/>
                      <a:headEnd type="none" w="med" len="med"/>
                      <a:tailEnd type="none" w="med" len="med"/>
                    </a:lnB>
                    <a:solidFill>
                      <a:srgbClr val="F2F3F4"/>
                    </a:solidFill>
                  </a:tcPr>
                </a:tc>
                <a:tc>
                  <a:txBody>
                    <a:bodyPr/>
                    <a:p>
                      <a:pPr marL="0" indent="0" algn="l">
                        <a:lnSpc>
                          <a:spcPct val="120000"/>
                        </a:lnSpc>
                        <a:spcBef>
                          <a:spcPts val="600"/>
                        </a:spcBef>
                        <a:spcAft>
                          <a:spcPts val="600"/>
                        </a:spcAft>
                      </a:pPr>
                      <a:r>
                        <a:rPr lang="en-US" altLang="zh-CN" sz="1100">
                          <a:latin typeface="Arial" panose="020B0604020202020204"/>
                          <a:ea typeface="等线" panose="02010600030101010101" charset="-122"/>
                        </a:rPr>
                        <a:t>3-pin (MS3102A10SL-3P)</a:t>
                      </a:r>
                      <a:endParaRPr lang="en-US" altLang="zh-CN" sz="1100">
                        <a:latin typeface="Arial" panose="020B0604020202020204"/>
                        <a:ea typeface="等线" panose="02010600030101010101" charset="-122"/>
                      </a:endParaRPr>
                    </a:p>
                  </a:txBody>
                  <a:tcPr marL="76200" marR="76200" marT="38100" marB="19050" anchor="t" anchorCtr="0">
                    <a:lnL w="9525" cap="flat" cmpd="sng">
                      <a:solidFill>
                        <a:srgbClr val="DEE0E3"/>
                      </a:solidFill>
                      <a:prstDash val="solid"/>
                      <a:headEnd type="none" w="med" len="med"/>
                      <a:tailEnd type="none" w="med" len="med"/>
                    </a:lnL>
                    <a:lnR w="9525" cap="flat" cmpd="sng">
                      <a:solidFill>
                        <a:srgbClr val="DEE0E3"/>
                      </a:solidFill>
                      <a:prstDash val="solid"/>
                      <a:headEnd type="none" w="med" len="med"/>
                      <a:tailEnd type="none" w="med" len="med"/>
                    </a:lnR>
                    <a:lnT w="9525" cap="flat" cmpd="sng">
                      <a:solidFill>
                        <a:srgbClr val="DEE0E3"/>
                      </a:solidFill>
                      <a:prstDash val="solid"/>
                      <a:headEnd type="none" w="med" len="med"/>
                      <a:tailEnd type="none" w="med" len="med"/>
                    </a:lnT>
                    <a:lnB w="9525" cap="flat" cmpd="sng">
                      <a:solidFill>
                        <a:srgbClr val="DEE0E3"/>
                      </a:solidFill>
                      <a:prstDash val="solid"/>
                      <a:headEnd type="none" w="med" len="med"/>
                      <a:tailEnd type="none" w="med" len="med"/>
                    </a:lnB>
                    <a:solidFill>
                      <a:srgbClr val="F2F3F4"/>
                    </a:solidFill>
                  </a:tcPr>
                </a:tc>
                <a:tc>
                  <a:txBody>
                    <a:bodyPr/>
                    <a:p>
                      <a:pPr marL="0" indent="0" algn="l">
                        <a:lnSpc>
                          <a:spcPct val="120000"/>
                        </a:lnSpc>
                        <a:spcBef>
                          <a:spcPts val="600"/>
                        </a:spcBef>
                        <a:spcAft>
                          <a:spcPts val="600"/>
                        </a:spcAft>
                      </a:pPr>
                      <a:r>
                        <a:rPr lang="en-US" altLang="zh-CN" sz="1100">
                          <a:latin typeface="Arial" panose="020B0604020202020204"/>
                          <a:ea typeface="等线" panose="02010600030101010101" charset="-122"/>
                        </a:rPr>
                        <a:t>Power Interface</a:t>
                      </a:r>
                      <a:endParaRPr lang="en-US" altLang="zh-CN" sz="1100">
                        <a:latin typeface="Arial" panose="020B0604020202020204"/>
                        <a:ea typeface="等线" panose="02010600030101010101" charset="-122"/>
                      </a:endParaRPr>
                    </a:p>
                  </a:txBody>
                  <a:tcPr marL="76200" marR="76200" marT="38100" marB="19050" anchor="t" anchorCtr="0">
                    <a:lnL w="9525" cap="flat" cmpd="sng">
                      <a:solidFill>
                        <a:srgbClr val="DEE0E3"/>
                      </a:solidFill>
                      <a:prstDash val="solid"/>
                      <a:headEnd type="none" w="med" len="med"/>
                      <a:tailEnd type="none" w="med" len="med"/>
                    </a:lnL>
                    <a:lnR w="9525" cap="flat" cmpd="sng">
                      <a:solidFill>
                        <a:srgbClr val="DEE0E3"/>
                      </a:solidFill>
                      <a:prstDash val="solid"/>
                      <a:headEnd type="none" w="med" len="med"/>
                      <a:tailEnd type="none" w="med" len="med"/>
                    </a:lnR>
                    <a:lnT w="9525" cap="flat" cmpd="sng">
                      <a:solidFill>
                        <a:srgbClr val="DEE0E3"/>
                      </a:solidFill>
                      <a:prstDash val="solid"/>
                      <a:headEnd type="none" w="med" len="med"/>
                      <a:tailEnd type="none" w="med" len="med"/>
                    </a:lnT>
                    <a:lnB w="9525" cap="flat" cmpd="sng">
                      <a:solidFill>
                        <a:srgbClr val="DEE0E3"/>
                      </a:solidFill>
                      <a:prstDash val="solid"/>
                      <a:headEnd type="none" w="med" len="med"/>
                      <a:tailEnd type="none" w="med" len="med"/>
                    </a:lnB>
                    <a:solidFill>
                      <a:srgbClr val="F2F3F4"/>
                    </a:solidFill>
                  </a:tcPr>
                </a:tc>
              </a:tr>
              <a:tr h="257810">
                <a:tc>
                  <a:txBody>
                    <a:bodyPr/>
                    <a:p>
                      <a:pPr marL="0" indent="0" algn="l">
                        <a:lnSpc>
                          <a:spcPct val="120000"/>
                        </a:lnSpc>
                        <a:spcBef>
                          <a:spcPts val="600"/>
                        </a:spcBef>
                        <a:spcAft>
                          <a:spcPts val="600"/>
                        </a:spcAft>
                      </a:pPr>
                      <a:r>
                        <a:rPr lang="en-US" altLang="zh-CN" sz="1100">
                          <a:latin typeface="Arial" panose="020B0604020202020204"/>
                          <a:ea typeface="等线" panose="02010600030101010101" charset="-122"/>
                        </a:rPr>
                        <a:t>J2</a:t>
                      </a:r>
                      <a:endParaRPr lang="en-US" altLang="zh-CN" sz="1100">
                        <a:latin typeface="Arial" panose="020B0604020202020204"/>
                        <a:ea typeface="等线" panose="02010600030101010101" charset="-122"/>
                      </a:endParaRPr>
                    </a:p>
                  </a:txBody>
                  <a:tcPr marL="76200" marR="76200" marT="38100" marB="19050" anchor="t" anchorCtr="0">
                    <a:lnL w="9525" cap="flat" cmpd="sng">
                      <a:solidFill>
                        <a:srgbClr val="DEE0E3"/>
                      </a:solidFill>
                      <a:prstDash val="solid"/>
                      <a:headEnd type="none" w="med" len="med"/>
                      <a:tailEnd type="none" w="med" len="med"/>
                    </a:lnL>
                    <a:lnR w="9525" cap="flat" cmpd="sng">
                      <a:solidFill>
                        <a:srgbClr val="DEE0E3"/>
                      </a:solidFill>
                      <a:prstDash val="solid"/>
                      <a:headEnd type="none" w="med" len="med"/>
                      <a:tailEnd type="none" w="med" len="med"/>
                    </a:lnR>
                    <a:lnT w="9525" cap="flat" cmpd="sng">
                      <a:solidFill>
                        <a:srgbClr val="DEE0E3"/>
                      </a:solidFill>
                      <a:prstDash val="solid"/>
                      <a:headEnd type="none" w="med" len="med"/>
                      <a:tailEnd type="none" w="med" len="med"/>
                    </a:lnT>
                    <a:lnB w="9525" cap="flat" cmpd="sng">
                      <a:solidFill>
                        <a:srgbClr val="DEE0E3"/>
                      </a:solidFill>
                      <a:prstDash val="solid"/>
                      <a:headEnd type="none" w="med" len="med"/>
                      <a:tailEnd type="none" w="med" len="med"/>
                    </a:lnB>
                    <a:solidFill>
                      <a:srgbClr val="D1D2D4"/>
                    </a:solidFill>
                  </a:tcPr>
                </a:tc>
                <a:tc>
                  <a:txBody>
                    <a:bodyPr/>
                    <a:p>
                      <a:pPr marL="0" indent="0" algn="l">
                        <a:lnSpc>
                          <a:spcPct val="120000"/>
                        </a:lnSpc>
                        <a:spcBef>
                          <a:spcPts val="600"/>
                        </a:spcBef>
                        <a:spcAft>
                          <a:spcPts val="600"/>
                        </a:spcAft>
                      </a:pPr>
                      <a:r>
                        <a:rPr lang="en-US" altLang="zh-CN" sz="1100">
                          <a:latin typeface="Arial" panose="020B0604020202020204"/>
                          <a:ea typeface="等线" panose="02010600030101010101" charset="-122"/>
                        </a:rPr>
                        <a:t>N-type Connector</a:t>
                      </a:r>
                      <a:endParaRPr lang="en-US" altLang="zh-CN" sz="1100">
                        <a:latin typeface="Arial" panose="020B0604020202020204"/>
                        <a:ea typeface="等线" panose="02010600030101010101" charset="-122"/>
                      </a:endParaRPr>
                    </a:p>
                  </a:txBody>
                  <a:tcPr marL="76200" marR="76200" marT="38100" marB="19050" anchor="t" anchorCtr="0">
                    <a:lnL w="9525" cap="flat" cmpd="sng">
                      <a:solidFill>
                        <a:srgbClr val="DEE0E3"/>
                      </a:solidFill>
                      <a:prstDash val="solid"/>
                      <a:headEnd type="none" w="med" len="med"/>
                      <a:tailEnd type="none" w="med" len="med"/>
                    </a:lnL>
                    <a:lnR w="9525" cap="flat" cmpd="sng">
                      <a:solidFill>
                        <a:srgbClr val="DEE0E3"/>
                      </a:solidFill>
                      <a:prstDash val="solid"/>
                      <a:headEnd type="none" w="med" len="med"/>
                      <a:tailEnd type="none" w="med" len="med"/>
                    </a:lnR>
                    <a:lnT w="9525" cap="flat" cmpd="sng">
                      <a:solidFill>
                        <a:srgbClr val="DEE0E3"/>
                      </a:solidFill>
                      <a:prstDash val="solid"/>
                      <a:headEnd type="none" w="med" len="med"/>
                      <a:tailEnd type="none" w="med" len="med"/>
                    </a:lnT>
                    <a:lnB w="9525" cap="flat" cmpd="sng">
                      <a:solidFill>
                        <a:srgbClr val="DEE0E3"/>
                      </a:solidFill>
                      <a:prstDash val="solid"/>
                      <a:headEnd type="none" w="med" len="med"/>
                      <a:tailEnd type="none" w="med" len="med"/>
                    </a:lnB>
                    <a:solidFill>
                      <a:srgbClr val="D1D2D4"/>
                    </a:solidFill>
                  </a:tcPr>
                </a:tc>
                <a:tc>
                  <a:txBody>
                    <a:bodyPr/>
                    <a:p>
                      <a:pPr marL="0" indent="0" algn="l">
                        <a:lnSpc>
                          <a:spcPct val="120000"/>
                        </a:lnSpc>
                        <a:spcBef>
                          <a:spcPts val="600"/>
                        </a:spcBef>
                        <a:spcAft>
                          <a:spcPts val="600"/>
                        </a:spcAft>
                      </a:pPr>
                      <a:r>
                        <a:rPr lang="en-US" altLang="zh-CN" sz="1100">
                          <a:latin typeface="Arial" panose="020B0604020202020204"/>
                          <a:ea typeface="等线" panose="02010600030101010101" charset="-122"/>
                        </a:rPr>
                        <a:t>IF Input Interface</a:t>
                      </a:r>
                      <a:endParaRPr lang="en-US" altLang="zh-CN" sz="1100">
                        <a:latin typeface="Arial" panose="020B0604020202020204"/>
                        <a:ea typeface="等线" panose="02010600030101010101" charset="-122"/>
                      </a:endParaRPr>
                    </a:p>
                  </a:txBody>
                  <a:tcPr marL="76200" marR="76200" marT="38100" marB="19050" anchor="t" anchorCtr="0">
                    <a:lnL w="9525" cap="flat" cmpd="sng">
                      <a:solidFill>
                        <a:srgbClr val="DEE0E3"/>
                      </a:solidFill>
                      <a:prstDash val="solid"/>
                      <a:headEnd type="none" w="med" len="med"/>
                      <a:tailEnd type="none" w="med" len="med"/>
                    </a:lnL>
                    <a:lnR w="9525" cap="flat" cmpd="sng">
                      <a:solidFill>
                        <a:srgbClr val="DEE0E3"/>
                      </a:solidFill>
                      <a:prstDash val="solid"/>
                      <a:headEnd type="none" w="med" len="med"/>
                      <a:tailEnd type="none" w="med" len="med"/>
                    </a:lnR>
                    <a:lnT w="9525" cap="flat" cmpd="sng">
                      <a:solidFill>
                        <a:srgbClr val="DEE0E3"/>
                      </a:solidFill>
                      <a:prstDash val="solid"/>
                      <a:headEnd type="none" w="med" len="med"/>
                      <a:tailEnd type="none" w="med" len="med"/>
                    </a:lnT>
                    <a:lnB w="9525" cap="flat" cmpd="sng">
                      <a:solidFill>
                        <a:srgbClr val="DEE0E3"/>
                      </a:solidFill>
                      <a:prstDash val="solid"/>
                      <a:headEnd type="none" w="med" len="med"/>
                      <a:tailEnd type="none" w="med" len="med"/>
                    </a:lnB>
                    <a:solidFill>
                      <a:srgbClr val="D1D2D4"/>
                    </a:solidFill>
                  </a:tcPr>
                </a:tc>
              </a:tr>
              <a:tr h="272415">
                <a:tc>
                  <a:txBody>
                    <a:bodyPr/>
                    <a:p>
                      <a:pPr marL="0" indent="0" algn="l">
                        <a:lnSpc>
                          <a:spcPct val="120000"/>
                        </a:lnSpc>
                        <a:spcBef>
                          <a:spcPts val="600"/>
                        </a:spcBef>
                        <a:spcAft>
                          <a:spcPts val="600"/>
                        </a:spcAft>
                      </a:pPr>
                      <a:r>
                        <a:rPr lang="en-US" altLang="zh-CN" sz="1100">
                          <a:latin typeface="Arial" panose="020B0604020202020204"/>
                          <a:ea typeface="等线" panose="02010600030101010101" charset="-122"/>
                        </a:rPr>
                        <a:t>J3</a:t>
                      </a:r>
                      <a:endParaRPr lang="en-US" altLang="zh-CN" sz="1100">
                        <a:latin typeface="Arial" panose="020B0604020202020204"/>
                        <a:ea typeface="等线" panose="02010600030101010101" charset="-122"/>
                      </a:endParaRPr>
                    </a:p>
                  </a:txBody>
                  <a:tcPr marL="76200" marR="76200" marT="38100" marB="19050" anchor="t" anchorCtr="0">
                    <a:lnL w="9525" cap="flat" cmpd="sng">
                      <a:solidFill>
                        <a:srgbClr val="DEE0E3"/>
                      </a:solidFill>
                      <a:prstDash val="solid"/>
                      <a:headEnd type="none" w="med" len="med"/>
                      <a:tailEnd type="none" w="med" len="med"/>
                    </a:lnL>
                    <a:lnR w="9525" cap="flat" cmpd="sng">
                      <a:solidFill>
                        <a:srgbClr val="DEE0E3"/>
                      </a:solidFill>
                      <a:prstDash val="solid"/>
                      <a:headEnd type="none" w="med" len="med"/>
                      <a:tailEnd type="none" w="med" len="med"/>
                    </a:lnR>
                    <a:lnT w="9525" cap="flat" cmpd="sng">
                      <a:solidFill>
                        <a:srgbClr val="DEE0E3"/>
                      </a:solidFill>
                      <a:prstDash val="solid"/>
                      <a:headEnd type="none" w="med" len="med"/>
                      <a:tailEnd type="none" w="med" len="med"/>
                    </a:lnT>
                    <a:lnB w="9525" cap="flat" cmpd="sng">
                      <a:solidFill>
                        <a:srgbClr val="DEE0E3"/>
                      </a:solidFill>
                      <a:prstDash val="solid"/>
                      <a:headEnd type="none" w="med" len="med"/>
                      <a:tailEnd type="none" w="med" len="med"/>
                    </a:lnB>
                    <a:solidFill>
                      <a:srgbClr val="F2F3F4"/>
                    </a:solidFill>
                  </a:tcPr>
                </a:tc>
                <a:tc>
                  <a:txBody>
                    <a:bodyPr/>
                    <a:p>
                      <a:pPr marL="0" indent="0" algn="l">
                        <a:lnSpc>
                          <a:spcPct val="120000"/>
                        </a:lnSpc>
                        <a:spcBef>
                          <a:spcPts val="600"/>
                        </a:spcBef>
                        <a:spcAft>
                          <a:spcPts val="600"/>
                        </a:spcAft>
                      </a:pPr>
                      <a:r>
                        <a:rPr lang="en-US" altLang="zh-CN" sz="1100">
                          <a:latin typeface="Arial" panose="020B0604020202020204"/>
                          <a:ea typeface="等线" panose="02010600030101010101" charset="-122"/>
                        </a:rPr>
                        <a:t>Indicator Light</a:t>
                      </a:r>
                      <a:endParaRPr lang="en-US" altLang="zh-CN" sz="1100">
                        <a:latin typeface="Arial" panose="020B0604020202020204"/>
                        <a:ea typeface="等线" panose="02010600030101010101" charset="-122"/>
                      </a:endParaRPr>
                    </a:p>
                  </a:txBody>
                  <a:tcPr marL="76200" marR="76200" marT="38100" marB="19050" anchor="t" anchorCtr="0">
                    <a:lnL w="9525" cap="flat" cmpd="sng">
                      <a:solidFill>
                        <a:srgbClr val="DEE0E3"/>
                      </a:solidFill>
                      <a:prstDash val="solid"/>
                      <a:headEnd type="none" w="med" len="med"/>
                      <a:tailEnd type="none" w="med" len="med"/>
                    </a:lnL>
                    <a:lnR w="9525" cap="flat" cmpd="sng">
                      <a:solidFill>
                        <a:srgbClr val="DEE0E3"/>
                      </a:solidFill>
                      <a:prstDash val="solid"/>
                      <a:headEnd type="none" w="med" len="med"/>
                      <a:tailEnd type="none" w="med" len="med"/>
                    </a:lnR>
                    <a:lnT w="9525" cap="flat" cmpd="sng">
                      <a:solidFill>
                        <a:srgbClr val="DEE0E3"/>
                      </a:solidFill>
                      <a:prstDash val="solid"/>
                      <a:headEnd type="none" w="med" len="med"/>
                      <a:tailEnd type="none" w="med" len="med"/>
                    </a:lnT>
                    <a:lnB w="9525" cap="flat" cmpd="sng">
                      <a:solidFill>
                        <a:srgbClr val="DEE0E3"/>
                      </a:solidFill>
                      <a:prstDash val="solid"/>
                      <a:headEnd type="none" w="med" len="med"/>
                      <a:tailEnd type="none" w="med" len="med"/>
                    </a:lnB>
                    <a:solidFill>
                      <a:srgbClr val="F2F3F4"/>
                    </a:solidFill>
                  </a:tcPr>
                </a:tc>
                <a:tc>
                  <a:txBody>
                    <a:bodyPr/>
                    <a:p>
                      <a:pPr marL="0" indent="0" algn="l">
                        <a:lnSpc>
                          <a:spcPct val="120000"/>
                        </a:lnSpc>
                        <a:spcBef>
                          <a:spcPts val="600"/>
                        </a:spcBef>
                        <a:spcAft>
                          <a:spcPts val="600"/>
                        </a:spcAft>
                      </a:pPr>
                      <a:r>
                        <a:rPr lang="en-US" altLang="zh-CN" sz="1100">
                          <a:latin typeface="Arial" panose="020B0604020202020204"/>
                          <a:ea typeface="等线" panose="02010600030101010101" charset="-122"/>
                        </a:rPr>
                        <a:t>Locked: Green; Unlocked: Red</a:t>
                      </a:r>
                      <a:endParaRPr lang="en-US" altLang="zh-CN" sz="1100">
                        <a:latin typeface="Arial" panose="020B0604020202020204"/>
                        <a:ea typeface="等线" panose="02010600030101010101" charset="-122"/>
                      </a:endParaRPr>
                    </a:p>
                  </a:txBody>
                  <a:tcPr marL="76200" marR="76200" marT="38100" marB="19050" anchor="t" anchorCtr="0">
                    <a:lnL w="9525" cap="flat" cmpd="sng">
                      <a:solidFill>
                        <a:srgbClr val="DEE0E3"/>
                      </a:solidFill>
                      <a:prstDash val="solid"/>
                      <a:headEnd type="none" w="med" len="med"/>
                      <a:tailEnd type="none" w="med" len="med"/>
                    </a:lnL>
                    <a:lnR w="9525" cap="flat" cmpd="sng">
                      <a:solidFill>
                        <a:srgbClr val="DEE0E3"/>
                      </a:solidFill>
                      <a:prstDash val="solid"/>
                      <a:headEnd type="none" w="med" len="med"/>
                      <a:tailEnd type="none" w="med" len="med"/>
                    </a:lnR>
                    <a:lnT w="9525" cap="flat" cmpd="sng">
                      <a:solidFill>
                        <a:srgbClr val="DEE0E3"/>
                      </a:solidFill>
                      <a:prstDash val="solid"/>
                      <a:headEnd type="none" w="med" len="med"/>
                      <a:tailEnd type="none" w="med" len="med"/>
                    </a:lnT>
                    <a:lnB w="9525" cap="flat" cmpd="sng">
                      <a:solidFill>
                        <a:srgbClr val="DEE0E3"/>
                      </a:solidFill>
                      <a:prstDash val="solid"/>
                      <a:headEnd type="none" w="med" len="med"/>
                      <a:tailEnd type="none" w="med" len="med"/>
                    </a:lnB>
                    <a:solidFill>
                      <a:srgbClr val="F2F3F4"/>
                    </a:solidFill>
                  </a:tcPr>
                </a:tc>
              </a:tr>
              <a:tr h="257810">
                <a:tc>
                  <a:txBody>
                    <a:bodyPr/>
                    <a:p>
                      <a:pPr marL="0" indent="0" algn="l">
                        <a:lnSpc>
                          <a:spcPct val="120000"/>
                        </a:lnSpc>
                        <a:spcBef>
                          <a:spcPts val="600"/>
                        </a:spcBef>
                        <a:spcAft>
                          <a:spcPts val="600"/>
                        </a:spcAft>
                      </a:pPr>
                      <a:r>
                        <a:rPr lang="en-US" altLang="zh-CN" sz="1100">
                          <a:latin typeface="Arial" panose="020B0604020202020204"/>
                          <a:ea typeface="等线" panose="02010600030101010101" charset="-122"/>
                        </a:rPr>
                        <a:t>J4</a:t>
                      </a:r>
                      <a:endParaRPr lang="en-US" altLang="zh-CN" sz="1100">
                        <a:latin typeface="Arial" panose="020B0604020202020204"/>
                        <a:ea typeface="等线" panose="02010600030101010101" charset="-122"/>
                      </a:endParaRPr>
                    </a:p>
                  </a:txBody>
                  <a:tcPr marL="76200" marR="76200" marT="38100" marB="19050" anchor="t" anchorCtr="0">
                    <a:lnL w="9525" cap="flat" cmpd="sng">
                      <a:solidFill>
                        <a:srgbClr val="DEE0E3"/>
                      </a:solidFill>
                      <a:prstDash val="solid"/>
                      <a:headEnd type="none" w="med" len="med"/>
                      <a:tailEnd type="none" w="med" len="med"/>
                    </a:lnL>
                    <a:lnR w="9525" cap="flat" cmpd="sng">
                      <a:solidFill>
                        <a:srgbClr val="DEE0E3"/>
                      </a:solidFill>
                      <a:prstDash val="solid"/>
                      <a:headEnd type="none" w="med" len="med"/>
                      <a:tailEnd type="none" w="med" len="med"/>
                    </a:lnR>
                    <a:lnT w="9525" cap="flat" cmpd="sng">
                      <a:solidFill>
                        <a:srgbClr val="DEE0E3"/>
                      </a:solidFill>
                      <a:prstDash val="solid"/>
                      <a:headEnd type="none" w="med" len="med"/>
                      <a:tailEnd type="none" w="med" len="med"/>
                    </a:lnT>
                    <a:lnB w="9525" cap="flat" cmpd="sng">
                      <a:solidFill>
                        <a:srgbClr val="DEE0E3"/>
                      </a:solidFill>
                      <a:prstDash val="solid"/>
                      <a:headEnd type="none" w="med" len="med"/>
                      <a:tailEnd type="none" w="med" len="med"/>
                    </a:lnB>
                    <a:solidFill>
                      <a:srgbClr val="D1D2D4"/>
                    </a:solidFill>
                  </a:tcPr>
                </a:tc>
                <a:tc>
                  <a:txBody>
                    <a:bodyPr/>
                    <a:p>
                      <a:pPr marL="0" indent="0" algn="l">
                        <a:lnSpc>
                          <a:spcPct val="120000"/>
                        </a:lnSpc>
                        <a:spcBef>
                          <a:spcPts val="600"/>
                        </a:spcBef>
                        <a:spcAft>
                          <a:spcPts val="600"/>
                        </a:spcAft>
                      </a:pPr>
                      <a:r>
                        <a:rPr lang="en-US" altLang="zh-CN" sz="1100">
                          <a:latin typeface="Arial" panose="020B0604020202020204"/>
                          <a:ea typeface="等线" panose="02010600030101010101" charset="-122"/>
                        </a:rPr>
                        <a:t>19-pin (Y50EX-1419ZJ10)</a:t>
                      </a:r>
                      <a:endParaRPr lang="en-US" altLang="zh-CN" sz="1100">
                        <a:latin typeface="Arial" panose="020B0604020202020204"/>
                        <a:ea typeface="等线" panose="02010600030101010101" charset="-122"/>
                      </a:endParaRPr>
                    </a:p>
                  </a:txBody>
                  <a:tcPr marL="76200" marR="76200" marT="38100" marB="19050" anchor="t" anchorCtr="0">
                    <a:lnL w="9525" cap="flat" cmpd="sng">
                      <a:solidFill>
                        <a:srgbClr val="DEE0E3"/>
                      </a:solidFill>
                      <a:prstDash val="solid"/>
                      <a:headEnd type="none" w="med" len="med"/>
                      <a:tailEnd type="none" w="med" len="med"/>
                    </a:lnL>
                    <a:lnR w="9525" cap="flat" cmpd="sng">
                      <a:solidFill>
                        <a:srgbClr val="DEE0E3"/>
                      </a:solidFill>
                      <a:prstDash val="solid"/>
                      <a:headEnd type="none" w="med" len="med"/>
                      <a:tailEnd type="none" w="med" len="med"/>
                    </a:lnR>
                    <a:lnT w="9525" cap="flat" cmpd="sng">
                      <a:solidFill>
                        <a:srgbClr val="DEE0E3"/>
                      </a:solidFill>
                      <a:prstDash val="solid"/>
                      <a:headEnd type="none" w="med" len="med"/>
                      <a:tailEnd type="none" w="med" len="med"/>
                    </a:lnT>
                    <a:lnB w="9525" cap="flat" cmpd="sng">
                      <a:solidFill>
                        <a:srgbClr val="DEE0E3"/>
                      </a:solidFill>
                      <a:prstDash val="solid"/>
                      <a:headEnd type="none" w="med" len="med"/>
                      <a:tailEnd type="none" w="med" len="med"/>
                    </a:lnB>
                    <a:solidFill>
                      <a:srgbClr val="D1D2D4"/>
                    </a:solidFill>
                  </a:tcPr>
                </a:tc>
                <a:tc>
                  <a:txBody>
                    <a:bodyPr/>
                    <a:p>
                      <a:pPr marL="0" indent="0" algn="l">
                        <a:lnSpc>
                          <a:spcPct val="120000"/>
                        </a:lnSpc>
                        <a:spcBef>
                          <a:spcPts val="600"/>
                        </a:spcBef>
                        <a:spcAft>
                          <a:spcPts val="600"/>
                        </a:spcAft>
                      </a:pPr>
                      <a:r>
                        <a:rPr lang="en-US" altLang="zh-CN" sz="1100">
                          <a:latin typeface="Arial" panose="020B0604020202020204"/>
                          <a:ea typeface="等线" panose="02010600030101010101" charset="-122"/>
                        </a:rPr>
                        <a:t>Ethernet Port</a:t>
                      </a:r>
                      <a:endParaRPr lang="en-US" altLang="zh-CN" sz="1100">
                        <a:latin typeface="Arial" panose="020B0604020202020204"/>
                        <a:ea typeface="等线" panose="02010600030101010101" charset="-122"/>
                      </a:endParaRPr>
                    </a:p>
                  </a:txBody>
                  <a:tcPr marL="76200" marR="76200" marT="38100" marB="19050" anchor="t" anchorCtr="0">
                    <a:lnL w="9525" cap="flat" cmpd="sng">
                      <a:solidFill>
                        <a:srgbClr val="DEE0E3"/>
                      </a:solidFill>
                      <a:prstDash val="solid"/>
                      <a:headEnd type="none" w="med" len="med"/>
                      <a:tailEnd type="none" w="med" len="med"/>
                    </a:lnL>
                    <a:lnR w="9525" cap="flat" cmpd="sng">
                      <a:solidFill>
                        <a:srgbClr val="DEE0E3"/>
                      </a:solidFill>
                      <a:prstDash val="solid"/>
                      <a:headEnd type="none" w="med" len="med"/>
                      <a:tailEnd type="none" w="med" len="med"/>
                    </a:lnR>
                    <a:lnT w="9525" cap="flat" cmpd="sng">
                      <a:solidFill>
                        <a:srgbClr val="DEE0E3"/>
                      </a:solidFill>
                      <a:prstDash val="solid"/>
                      <a:headEnd type="none" w="med" len="med"/>
                      <a:tailEnd type="none" w="med" len="med"/>
                    </a:lnT>
                    <a:lnB w="9525" cap="flat" cmpd="sng">
                      <a:solidFill>
                        <a:srgbClr val="DEE0E3"/>
                      </a:solidFill>
                      <a:prstDash val="solid"/>
                      <a:headEnd type="none" w="med" len="med"/>
                      <a:tailEnd type="none" w="med" len="med"/>
                    </a:lnB>
                    <a:solidFill>
                      <a:srgbClr val="D1D2D4"/>
                    </a:solidFill>
                  </a:tcPr>
                </a:tc>
              </a:tr>
            </a:tbl>
          </a:graphicData>
        </a:graphic>
      </p:graphicFrame>
      <p:graphicFrame>
        <p:nvGraphicFramePr>
          <p:cNvPr id="7" name="表格 6"/>
          <p:cNvGraphicFramePr/>
          <p:nvPr>
            <p:custDataLst>
              <p:tags r:id="rId15"/>
            </p:custDataLst>
          </p:nvPr>
        </p:nvGraphicFramePr>
        <p:xfrm>
          <a:off x="577215" y="3827145"/>
          <a:ext cx="6475095" cy="1079500"/>
        </p:xfrm>
        <a:graphic>
          <a:graphicData uri="http://schemas.openxmlformats.org/drawingml/2006/table">
            <a:tbl>
              <a:tblPr/>
              <a:tblGrid>
                <a:gridCol w="2158365"/>
                <a:gridCol w="2839085"/>
                <a:gridCol w="1477645"/>
              </a:tblGrid>
              <a:tr h="266700">
                <a:tc>
                  <a:txBody>
                    <a:bodyPr/>
                    <a:p>
                      <a:pPr marL="0" indent="0" algn="l">
                        <a:lnSpc>
                          <a:spcPct val="120000"/>
                        </a:lnSpc>
                        <a:spcBef>
                          <a:spcPts val="600"/>
                        </a:spcBef>
                        <a:spcAft>
                          <a:spcPts val="600"/>
                        </a:spcAft>
                      </a:pPr>
                      <a:r>
                        <a:rPr lang="en-US" altLang="zh-CN" sz="1100">
                          <a:solidFill>
                            <a:schemeClr val="bg1"/>
                          </a:solidFill>
                          <a:latin typeface="Arial" panose="020B0604020202020204"/>
                          <a:ea typeface="等线" panose="02010600030101010101" charset="-122"/>
                        </a:rPr>
                        <a:t>PIN NUMBER</a:t>
                      </a:r>
                      <a:endParaRPr lang="en-US" altLang="zh-CN" sz="1100">
                        <a:solidFill>
                          <a:schemeClr val="bg1"/>
                        </a:solidFill>
                        <a:latin typeface="Arial" panose="020B0604020202020204"/>
                        <a:ea typeface="等线" panose="02010600030101010101" charset="-122"/>
                      </a:endParaRPr>
                    </a:p>
                  </a:txBody>
                  <a:tcPr marL="76200" marR="76200" marT="38100" marB="19050" anchor="t" anchorCtr="0">
                    <a:lnL w="9525" cap="flat" cmpd="sng">
                      <a:solidFill>
                        <a:srgbClr val="DEE0E3"/>
                      </a:solidFill>
                      <a:prstDash val="solid"/>
                      <a:headEnd type="none" w="med" len="med"/>
                      <a:tailEnd type="none" w="med" len="med"/>
                    </a:lnL>
                    <a:lnR w="9525" cap="flat" cmpd="sng">
                      <a:solidFill>
                        <a:srgbClr val="DEE0E3"/>
                      </a:solidFill>
                      <a:prstDash val="solid"/>
                      <a:headEnd type="none" w="med" len="med"/>
                      <a:tailEnd type="none" w="med" len="med"/>
                    </a:lnR>
                    <a:lnT w="9525" cap="flat" cmpd="sng">
                      <a:solidFill>
                        <a:srgbClr val="DEE0E3"/>
                      </a:solidFill>
                      <a:prstDash val="solid"/>
                      <a:headEnd type="none" w="med" len="med"/>
                      <a:tailEnd type="none" w="med" len="med"/>
                    </a:lnT>
                    <a:lnB w="9525" cap="flat" cmpd="sng">
                      <a:solidFill>
                        <a:srgbClr val="DEE0E3"/>
                      </a:solidFill>
                      <a:prstDash val="solid"/>
                      <a:headEnd type="none" w="med" len="med"/>
                      <a:tailEnd type="none" w="med" len="med"/>
                    </a:lnB>
                    <a:solidFill>
                      <a:srgbClr val="21294D"/>
                    </a:solidFill>
                  </a:tcPr>
                </a:tc>
                <a:tc>
                  <a:txBody>
                    <a:bodyPr/>
                    <a:p>
                      <a:pPr marL="0" indent="0" algn="l">
                        <a:lnSpc>
                          <a:spcPct val="120000"/>
                        </a:lnSpc>
                        <a:spcBef>
                          <a:spcPts val="600"/>
                        </a:spcBef>
                        <a:spcAft>
                          <a:spcPts val="600"/>
                        </a:spcAft>
                      </a:pPr>
                      <a:r>
                        <a:rPr lang="en-US" altLang="zh-CN" sz="1100">
                          <a:solidFill>
                            <a:schemeClr val="bg1"/>
                          </a:solidFill>
                          <a:latin typeface="Arial" panose="020B0604020202020204"/>
                          <a:ea typeface="等线" panose="02010600030101010101" charset="-122"/>
                        </a:rPr>
                        <a:t>Signal Name</a:t>
                      </a:r>
                      <a:endParaRPr lang="en-US" altLang="zh-CN" sz="1100">
                        <a:solidFill>
                          <a:schemeClr val="bg1"/>
                        </a:solidFill>
                        <a:latin typeface="Arial" panose="020B0604020202020204"/>
                        <a:ea typeface="等线" panose="02010600030101010101" charset="-122"/>
                      </a:endParaRPr>
                    </a:p>
                  </a:txBody>
                  <a:tcPr marL="76200" marR="76200" marT="38100" marB="19050" anchor="t" anchorCtr="0">
                    <a:lnL w="9525" cap="flat" cmpd="sng">
                      <a:solidFill>
                        <a:srgbClr val="DEE0E3"/>
                      </a:solidFill>
                      <a:prstDash val="solid"/>
                      <a:headEnd type="none" w="med" len="med"/>
                      <a:tailEnd type="none" w="med" len="med"/>
                    </a:lnL>
                    <a:lnR w="9525" cap="flat" cmpd="sng">
                      <a:solidFill>
                        <a:srgbClr val="DEE0E3"/>
                      </a:solidFill>
                      <a:prstDash val="solid"/>
                      <a:headEnd type="none" w="med" len="med"/>
                      <a:tailEnd type="none" w="med" len="med"/>
                    </a:lnR>
                    <a:lnT w="9525" cap="flat" cmpd="sng">
                      <a:solidFill>
                        <a:srgbClr val="DEE0E3"/>
                      </a:solidFill>
                      <a:prstDash val="solid"/>
                      <a:headEnd type="none" w="med" len="med"/>
                      <a:tailEnd type="none" w="med" len="med"/>
                    </a:lnT>
                    <a:lnB w="9525" cap="flat" cmpd="sng">
                      <a:solidFill>
                        <a:srgbClr val="DEE0E3"/>
                      </a:solidFill>
                      <a:prstDash val="solid"/>
                      <a:headEnd type="none" w="med" len="med"/>
                      <a:tailEnd type="none" w="med" len="med"/>
                    </a:lnB>
                    <a:solidFill>
                      <a:srgbClr val="21294D"/>
                    </a:solidFill>
                  </a:tcPr>
                </a:tc>
                <a:tc>
                  <a:txBody>
                    <a:bodyPr/>
                    <a:p>
                      <a:pPr marL="0" indent="0" algn="l">
                        <a:lnSpc>
                          <a:spcPct val="120000"/>
                        </a:lnSpc>
                        <a:spcBef>
                          <a:spcPts val="600"/>
                        </a:spcBef>
                        <a:spcAft>
                          <a:spcPts val="600"/>
                        </a:spcAft>
                      </a:pPr>
                      <a:r>
                        <a:rPr lang="en-US" altLang="zh-CN" sz="1100">
                          <a:solidFill>
                            <a:schemeClr val="bg1"/>
                          </a:solidFill>
                          <a:latin typeface="Arial" panose="020B0604020202020204"/>
                          <a:ea typeface="等线" panose="02010600030101010101" charset="-122"/>
                        </a:rPr>
                        <a:t>DESCRIPTION</a:t>
                      </a:r>
                      <a:endParaRPr lang="en-US" altLang="zh-CN" sz="1100">
                        <a:solidFill>
                          <a:schemeClr val="bg1"/>
                        </a:solidFill>
                        <a:latin typeface="Arial" panose="020B0604020202020204"/>
                        <a:ea typeface="等线" panose="02010600030101010101" charset="-122"/>
                      </a:endParaRPr>
                    </a:p>
                  </a:txBody>
                  <a:tcPr marL="76200" marR="76200" marT="38100" marB="19050" anchor="t" anchorCtr="0">
                    <a:lnL w="9525" cap="flat" cmpd="sng">
                      <a:solidFill>
                        <a:srgbClr val="DEE0E3"/>
                      </a:solidFill>
                      <a:prstDash val="solid"/>
                      <a:headEnd type="none" w="med" len="med"/>
                      <a:tailEnd type="none" w="med" len="med"/>
                    </a:lnL>
                    <a:lnR w="9525" cap="flat" cmpd="sng">
                      <a:solidFill>
                        <a:srgbClr val="DEE0E3"/>
                      </a:solidFill>
                      <a:prstDash val="solid"/>
                      <a:headEnd type="none" w="med" len="med"/>
                      <a:tailEnd type="none" w="med" len="med"/>
                    </a:lnR>
                    <a:lnT w="9525" cap="flat" cmpd="sng">
                      <a:solidFill>
                        <a:srgbClr val="DEE0E3"/>
                      </a:solidFill>
                      <a:prstDash val="solid"/>
                      <a:headEnd type="none" w="med" len="med"/>
                      <a:tailEnd type="none" w="med" len="med"/>
                    </a:lnT>
                    <a:lnB w="9525" cap="flat" cmpd="sng">
                      <a:solidFill>
                        <a:srgbClr val="DEE0E3"/>
                      </a:solidFill>
                      <a:prstDash val="solid"/>
                      <a:headEnd type="none" w="med" len="med"/>
                      <a:tailEnd type="none" w="med" len="med"/>
                    </a:lnB>
                    <a:solidFill>
                      <a:srgbClr val="21294D"/>
                    </a:solidFill>
                  </a:tcPr>
                </a:tc>
              </a:tr>
              <a:tr h="267335">
                <a:tc>
                  <a:txBody>
                    <a:bodyPr/>
                    <a:p>
                      <a:pPr marL="0" indent="0" algn="l">
                        <a:lnSpc>
                          <a:spcPct val="120000"/>
                        </a:lnSpc>
                        <a:spcBef>
                          <a:spcPts val="600"/>
                        </a:spcBef>
                        <a:spcAft>
                          <a:spcPts val="600"/>
                        </a:spcAft>
                      </a:pPr>
                      <a:r>
                        <a:rPr lang="en-US" altLang="zh-CN" sz="1100">
                          <a:latin typeface="Arial" panose="020B0604020202020204"/>
                          <a:ea typeface="等线" panose="02010600030101010101" charset="-122"/>
                        </a:rPr>
                        <a:t>A</a:t>
                      </a:r>
                      <a:endParaRPr lang="en-US" altLang="zh-CN" sz="1100">
                        <a:latin typeface="Arial" panose="020B0604020202020204"/>
                        <a:ea typeface="等线" panose="02010600030101010101" charset="-122"/>
                      </a:endParaRPr>
                    </a:p>
                  </a:txBody>
                  <a:tcPr marL="76200" marR="76200" marT="38100" marB="19050" anchor="t" anchorCtr="0">
                    <a:lnL w="9525" cap="flat" cmpd="sng">
                      <a:solidFill>
                        <a:srgbClr val="DEE0E3"/>
                      </a:solidFill>
                      <a:prstDash val="solid"/>
                      <a:headEnd type="none" w="med" len="med"/>
                      <a:tailEnd type="none" w="med" len="med"/>
                    </a:lnL>
                    <a:lnR w="9525" cap="flat" cmpd="sng">
                      <a:solidFill>
                        <a:srgbClr val="DEE0E3"/>
                      </a:solidFill>
                      <a:prstDash val="solid"/>
                      <a:headEnd type="none" w="med" len="med"/>
                      <a:tailEnd type="none" w="med" len="med"/>
                    </a:lnR>
                    <a:lnT w="9525" cap="flat" cmpd="sng">
                      <a:solidFill>
                        <a:srgbClr val="DEE0E3"/>
                      </a:solidFill>
                      <a:prstDash val="solid"/>
                      <a:headEnd type="none" w="med" len="med"/>
                      <a:tailEnd type="none" w="med" len="med"/>
                    </a:lnT>
                    <a:lnB w="9525" cap="flat" cmpd="sng">
                      <a:solidFill>
                        <a:srgbClr val="DEE0E3"/>
                      </a:solidFill>
                      <a:prstDash val="solid"/>
                      <a:headEnd type="none" w="med" len="med"/>
                      <a:tailEnd type="none" w="med" len="med"/>
                    </a:lnB>
                    <a:solidFill>
                      <a:srgbClr val="F2F3F4"/>
                    </a:solidFill>
                  </a:tcPr>
                </a:tc>
                <a:tc>
                  <a:txBody>
                    <a:bodyPr/>
                    <a:p>
                      <a:pPr marL="0" indent="0" algn="l">
                        <a:lnSpc>
                          <a:spcPct val="120000"/>
                        </a:lnSpc>
                        <a:spcBef>
                          <a:spcPts val="600"/>
                        </a:spcBef>
                        <a:spcAft>
                          <a:spcPts val="600"/>
                        </a:spcAft>
                      </a:pPr>
                      <a:r>
                        <a:rPr lang="en-US" altLang="zh-CN" sz="1100">
                          <a:latin typeface="Arial" panose="020B0604020202020204"/>
                          <a:ea typeface="等线" panose="02010600030101010101" charset="-122"/>
                        </a:rPr>
                        <a:t>AC220V Input L Line</a:t>
                      </a:r>
                      <a:endParaRPr lang="en-US" altLang="zh-CN" sz="1100">
                        <a:latin typeface="Arial" panose="020B0604020202020204"/>
                        <a:ea typeface="等线" panose="02010600030101010101" charset="-122"/>
                      </a:endParaRPr>
                    </a:p>
                  </a:txBody>
                  <a:tcPr marL="76200" marR="76200" marT="38100" marB="19050" anchor="t" anchorCtr="0">
                    <a:lnL w="9525" cap="flat" cmpd="sng">
                      <a:solidFill>
                        <a:srgbClr val="DEE0E3"/>
                      </a:solidFill>
                      <a:prstDash val="solid"/>
                      <a:headEnd type="none" w="med" len="med"/>
                      <a:tailEnd type="none" w="med" len="med"/>
                    </a:lnL>
                    <a:lnR w="9525" cap="flat" cmpd="sng">
                      <a:solidFill>
                        <a:srgbClr val="DEE0E3"/>
                      </a:solidFill>
                      <a:prstDash val="solid"/>
                      <a:headEnd type="none" w="med" len="med"/>
                      <a:tailEnd type="none" w="med" len="med"/>
                    </a:lnR>
                    <a:lnT w="9525" cap="flat" cmpd="sng">
                      <a:solidFill>
                        <a:srgbClr val="DEE0E3"/>
                      </a:solidFill>
                      <a:prstDash val="solid"/>
                      <a:headEnd type="none" w="med" len="med"/>
                      <a:tailEnd type="none" w="med" len="med"/>
                    </a:lnT>
                    <a:lnB w="9525" cap="flat" cmpd="sng">
                      <a:solidFill>
                        <a:srgbClr val="DEE0E3"/>
                      </a:solidFill>
                      <a:prstDash val="solid"/>
                      <a:headEnd type="none" w="med" len="med"/>
                      <a:tailEnd type="none" w="med" len="med"/>
                    </a:lnB>
                    <a:solidFill>
                      <a:srgbClr val="F2F3F4"/>
                    </a:solidFill>
                  </a:tcPr>
                </a:tc>
                <a:tc>
                  <a:txBody>
                    <a:bodyPr/>
                    <a:p>
                      <a:pPr marL="0" indent="0" algn="l">
                        <a:lnSpc>
                          <a:spcPct val="120000"/>
                        </a:lnSpc>
                        <a:spcBef>
                          <a:spcPts val="600"/>
                        </a:spcBef>
                        <a:spcAft>
                          <a:spcPts val="600"/>
                        </a:spcAft>
                      </a:pPr>
                      <a:r>
                        <a:rPr lang="en-US" altLang="zh-CN" sz="1100">
                          <a:latin typeface="Arial" panose="020B0604020202020204"/>
                          <a:ea typeface="等线" panose="02010600030101010101" charset="-122"/>
                        </a:rPr>
                        <a:t>Live Wire</a:t>
                      </a:r>
                      <a:endParaRPr lang="en-US" altLang="zh-CN" sz="1100">
                        <a:latin typeface="Arial" panose="020B0604020202020204"/>
                        <a:ea typeface="等线" panose="02010600030101010101" charset="-122"/>
                      </a:endParaRPr>
                    </a:p>
                  </a:txBody>
                  <a:tcPr marL="76200" marR="76200" marT="38100" marB="19050" anchor="t" anchorCtr="0">
                    <a:lnL w="9525" cap="flat" cmpd="sng">
                      <a:solidFill>
                        <a:srgbClr val="DEE0E3"/>
                      </a:solidFill>
                      <a:prstDash val="solid"/>
                      <a:headEnd type="none" w="med" len="med"/>
                      <a:tailEnd type="none" w="med" len="med"/>
                    </a:lnL>
                    <a:lnR w="9525" cap="flat" cmpd="sng">
                      <a:solidFill>
                        <a:srgbClr val="DEE0E3"/>
                      </a:solidFill>
                      <a:prstDash val="solid"/>
                      <a:headEnd type="none" w="med" len="med"/>
                      <a:tailEnd type="none" w="med" len="med"/>
                    </a:lnR>
                    <a:lnT w="9525" cap="flat" cmpd="sng">
                      <a:solidFill>
                        <a:srgbClr val="DEE0E3"/>
                      </a:solidFill>
                      <a:prstDash val="solid"/>
                      <a:headEnd type="none" w="med" len="med"/>
                      <a:tailEnd type="none" w="med" len="med"/>
                    </a:lnT>
                    <a:lnB w="9525" cap="flat" cmpd="sng">
                      <a:solidFill>
                        <a:srgbClr val="DEE0E3"/>
                      </a:solidFill>
                      <a:prstDash val="solid"/>
                      <a:headEnd type="none" w="med" len="med"/>
                      <a:tailEnd type="none" w="med" len="med"/>
                    </a:lnB>
                    <a:solidFill>
                      <a:srgbClr val="F2F3F4"/>
                    </a:solidFill>
                  </a:tcPr>
                </a:tc>
              </a:tr>
              <a:tr h="266700">
                <a:tc>
                  <a:txBody>
                    <a:bodyPr/>
                    <a:p>
                      <a:pPr marL="0" indent="0" algn="l">
                        <a:lnSpc>
                          <a:spcPct val="120000"/>
                        </a:lnSpc>
                        <a:spcBef>
                          <a:spcPts val="600"/>
                        </a:spcBef>
                        <a:spcAft>
                          <a:spcPts val="600"/>
                        </a:spcAft>
                      </a:pPr>
                      <a:r>
                        <a:rPr lang="en-US" altLang="zh-CN" sz="1100">
                          <a:latin typeface="Arial" panose="020B0604020202020204"/>
                          <a:ea typeface="等线" panose="02010600030101010101" charset="-122"/>
                        </a:rPr>
                        <a:t>B</a:t>
                      </a:r>
                      <a:endParaRPr lang="en-US" altLang="zh-CN" sz="1100">
                        <a:latin typeface="Arial" panose="020B0604020202020204"/>
                        <a:ea typeface="等线" panose="02010600030101010101" charset="-122"/>
                      </a:endParaRPr>
                    </a:p>
                  </a:txBody>
                  <a:tcPr marL="76200" marR="76200" marT="38100" marB="19050" anchor="t" anchorCtr="0">
                    <a:lnL w="9525" cap="flat" cmpd="sng">
                      <a:solidFill>
                        <a:srgbClr val="DEE0E3"/>
                      </a:solidFill>
                      <a:prstDash val="solid"/>
                      <a:headEnd type="none" w="med" len="med"/>
                      <a:tailEnd type="none" w="med" len="med"/>
                    </a:lnL>
                    <a:lnR w="9525" cap="flat" cmpd="sng">
                      <a:solidFill>
                        <a:srgbClr val="DEE0E3"/>
                      </a:solidFill>
                      <a:prstDash val="solid"/>
                      <a:headEnd type="none" w="med" len="med"/>
                      <a:tailEnd type="none" w="med" len="med"/>
                    </a:lnR>
                    <a:lnT w="9525" cap="flat" cmpd="sng">
                      <a:solidFill>
                        <a:srgbClr val="DEE0E3"/>
                      </a:solidFill>
                      <a:prstDash val="solid"/>
                      <a:headEnd type="none" w="med" len="med"/>
                      <a:tailEnd type="none" w="med" len="med"/>
                    </a:lnT>
                    <a:lnB w="9525" cap="flat" cmpd="sng">
                      <a:solidFill>
                        <a:srgbClr val="DEE0E3"/>
                      </a:solidFill>
                      <a:prstDash val="solid"/>
                      <a:headEnd type="none" w="med" len="med"/>
                      <a:tailEnd type="none" w="med" len="med"/>
                    </a:lnB>
                    <a:solidFill>
                      <a:srgbClr val="D1D2D4"/>
                    </a:solidFill>
                  </a:tcPr>
                </a:tc>
                <a:tc>
                  <a:txBody>
                    <a:bodyPr/>
                    <a:p>
                      <a:pPr marL="0" indent="0" algn="l">
                        <a:lnSpc>
                          <a:spcPct val="120000"/>
                        </a:lnSpc>
                        <a:spcBef>
                          <a:spcPts val="600"/>
                        </a:spcBef>
                        <a:spcAft>
                          <a:spcPts val="600"/>
                        </a:spcAft>
                      </a:pPr>
                      <a:r>
                        <a:rPr lang="en-US" altLang="zh-CN" sz="1100">
                          <a:latin typeface="Arial" panose="020B0604020202020204"/>
                          <a:ea typeface="等线" panose="02010600030101010101" charset="-122"/>
                        </a:rPr>
                        <a:t>AC220V Input N Line</a:t>
                      </a:r>
                      <a:endParaRPr lang="en-US" altLang="zh-CN" sz="1100">
                        <a:latin typeface="Arial" panose="020B0604020202020204"/>
                        <a:ea typeface="等线" panose="02010600030101010101" charset="-122"/>
                      </a:endParaRPr>
                    </a:p>
                  </a:txBody>
                  <a:tcPr marL="76200" marR="76200" marT="38100" marB="19050" anchor="t" anchorCtr="0">
                    <a:lnL w="9525" cap="flat" cmpd="sng">
                      <a:solidFill>
                        <a:srgbClr val="DEE0E3"/>
                      </a:solidFill>
                      <a:prstDash val="solid"/>
                      <a:headEnd type="none" w="med" len="med"/>
                      <a:tailEnd type="none" w="med" len="med"/>
                    </a:lnL>
                    <a:lnR w="9525" cap="flat" cmpd="sng">
                      <a:solidFill>
                        <a:srgbClr val="DEE0E3"/>
                      </a:solidFill>
                      <a:prstDash val="solid"/>
                      <a:headEnd type="none" w="med" len="med"/>
                      <a:tailEnd type="none" w="med" len="med"/>
                    </a:lnR>
                    <a:lnT w="9525" cap="flat" cmpd="sng">
                      <a:solidFill>
                        <a:srgbClr val="DEE0E3"/>
                      </a:solidFill>
                      <a:prstDash val="solid"/>
                      <a:headEnd type="none" w="med" len="med"/>
                      <a:tailEnd type="none" w="med" len="med"/>
                    </a:lnT>
                    <a:lnB w="9525" cap="flat" cmpd="sng">
                      <a:solidFill>
                        <a:srgbClr val="DEE0E3"/>
                      </a:solidFill>
                      <a:prstDash val="solid"/>
                      <a:headEnd type="none" w="med" len="med"/>
                      <a:tailEnd type="none" w="med" len="med"/>
                    </a:lnB>
                    <a:solidFill>
                      <a:srgbClr val="D1D2D4"/>
                    </a:solidFill>
                  </a:tcPr>
                </a:tc>
                <a:tc>
                  <a:txBody>
                    <a:bodyPr/>
                    <a:p>
                      <a:pPr marL="0" indent="0" algn="l">
                        <a:lnSpc>
                          <a:spcPct val="120000"/>
                        </a:lnSpc>
                        <a:spcBef>
                          <a:spcPts val="600"/>
                        </a:spcBef>
                        <a:spcAft>
                          <a:spcPts val="600"/>
                        </a:spcAft>
                      </a:pPr>
                      <a:r>
                        <a:rPr lang="en-US" altLang="zh-CN" sz="1100">
                          <a:latin typeface="Arial" panose="020B0604020202020204"/>
                          <a:ea typeface="等线" panose="02010600030101010101" charset="-122"/>
                        </a:rPr>
                        <a:t>Neutral Wire</a:t>
                      </a:r>
                      <a:endParaRPr lang="en-US" altLang="zh-CN" sz="1100">
                        <a:latin typeface="Arial" panose="020B0604020202020204"/>
                        <a:ea typeface="等线" panose="02010600030101010101" charset="-122"/>
                      </a:endParaRPr>
                    </a:p>
                  </a:txBody>
                  <a:tcPr marL="76200" marR="76200" marT="38100" marB="19050" anchor="t" anchorCtr="0">
                    <a:lnL w="9525" cap="flat" cmpd="sng">
                      <a:solidFill>
                        <a:srgbClr val="DEE0E3"/>
                      </a:solidFill>
                      <a:prstDash val="solid"/>
                      <a:headEnd type="none" w="med" len="med"/>
                      <a:tailEnd type="none" w="med" len="med"/>
                    </a:lnL>
                    <a:lnR w="9525" cap="flat" cmpd="sng">
                      <a:solidFill>
                        <a:srgbClr val="DEE0E3"/>
                      </a:solidFill>
                      <a:prstDash val="solid"/>
                      <a:headEnd type="none" w="med" len="med"/>
                      <a:tailEnd type="none" w="med" len="med"/>
                    </a:lnR>
                    <a:lnT w="9525" cap="flat" cmpd="sng">
                      <a:solidFill>
                        <a:srgbClr val="DEE0E3"/>
                      </a:solidFill>
                      <a:prstDash val="solid"/>
                      <a:headEnd type="none" w="med" len="med"/>
                      <a:tailEnd type="none" w="med" len="med"/>
                    </a:lnT>
                    <a:lnB w="9525" cap="flat" cmpd="sng">
                      <a:solidFill>
                        <a:srgbClr val="DEE0E3"/>
                      </a:solidFill>
                      <a:prstDash val="solid"/>
                      <a:headEnd type="none" w="med" len="med"/>
                      <a:tailEnd type="none" w="med" len="med"/>
                    </a:lnB>
                    <a:solidFill>
                      <a:srgbClr val="D1D2D4"/>
                    </a:solidFill>
                  </a:tcPr>
                </a:tc>
              </a:tr>
              <a:tr h="278765">
                <a:tc>
                  <a:txBody>
                    <a:bodyPr/>
                    <a:p>
                      <a:pPr marL="0" indent="0" algn="l">
                        <a:lnSpc>
                          <a:spcPct val="120000"/>
                        </a:lnSpc>
                        <a:spcBef>
                          <a:spcPts val="600"/>
                        </a:spcBef>
                        <a:spcAft>
                          <a:spcPts val="600"/>
                        </a:spcAft>
                      </a:pPr>
                      <a:r>
                        <a:rPr lang="en-US" altLang="zh-CN" sz="1100">
                          <a:latin typeface="Arial" panose="020B0604020202020204"/>
                          <a:ea typeface="等线" panose="02010600030101010101" charset="-122"/>
                        </a:rPr>
                        <a:t>C</a:t>
                      </a:r>
                      <a:endParaRPr lang="en-US" altLang="zh-CN" sz="1100">
                        <a:latin typeface="Arial" panose="020B0604020202020204"/>
                        <a:ea typeface="等线" panose="02010600030101010101" charset="-122"/>
                      </a:endParaRPr>
                    </a:p>
                  </a:txBody>
                  <a:tcPr marL="76200" marR="76200" marT="38100" marB="19050" anchor="t" anchorCtr="0">
                    <a:lnL w="9525" cap="flat" cmpd="sng">
                      <a:solidFill>
                        <a:srgbClr val="DEE0E3"/>
                      </a:solidFill>
                      <a:prstDash val="solid"/>
                      <a:headEnd type="none" w="med" len="med"/>
                      <a:tailEnd type="none" w="med" len="med"/>
                    </a:lnL>
                    <a:lnR w="9525" cap="flat" cmpd="sng">
                      <a:solidFill>
                        <a:srgbClr val="DEE0E3"/>
                      </a:solidFill>
                      <a:prstDash val="solid"/>
                      <a:headEnd type="none" w="med" len="med"/>
                      <a:tailEnd type="none" w="med" len="med"/>
                    </a:lnR>
                    <a:lnT w="9525" cap="flat" cmpd="sng">
                      <a:solidFill>
                        <a:srgbClr val="DEE0E3"/>
                      </a:solidFill>
                      <a:prstDash val="solid"/>
                      <a:headEnd type="none" w="med" len="med"/>
                      <a:tailEnd type="none" w="med" len="med"/>
                    </a:lnT>
                    <a:lnB w="9525" cap="flat" cmpd="sng">
                      <a:solidFill>
                        <a:srgbClr val="DEE0E3"/>
                      </a:solidFill>
                      <a:prstDash val="solid"/>
                      <a:headEnd type="none" w="med" len="med"/>
                      <a:tailEnd type="none" w="med" len="med"/>
                    </a:lnB>
                    <a:solidFill>
                      <a:srgbClr val="F2F3F4"/>
                    </a:solidFill>
                  </a:tcPr>
                </a:tc>
                <a:tc>
                  <a:txBody>
                    <a:bodyPr/>
                    <a:p>
                      <a:pPr marL="0" indent="0" algn="l">
                        <a:lnSpc>
                          <a:spcPct val="120000"/>
                        </a:lnSpc>
                        <a:spcBef>
                          <a:spcPts val="600"/>
                        </a:spcBef>
                        <a:spcAft>
                          <a:spcPts val="600"/>
                        </a:spcAft>
                      </a:pPr>
                      <a:r>
                        <a:rPr lang="en-US" altLang="zh-CN" sz="1100">
                          <a:latin typeface="Arial" panose="020B0604020202020204"/>
                          <a:ea typeface="等线" panose="02010600030101010101" charset="-122"/>
                        </a:rPr>
                        <a:t>AC220V Input Ground Line</a:t>
                      </a:r>
                      <a:endParaRPr lang="en-US" altLang="zh-CN" sz="1100">
                        <a:latin typeface="Arial" panose="020B0604020202020204"/>
                        <a:ea typeface="等线" panose="02010600030101010101" charset="-122"/>
                      </a:endParaRPr>
                    </a:p>
                  </a:txBody>
                  <a:tcPr marL="76200" marR="76200" marT="38100" marB="19050" anchor="t" anchorCtr="0">
                    <a:lnL w="9525" cap="flat" cmpd="sng">
                      <a:solidFill>
                        <a:srgbClr val="DEE0E3"/>
                      </a:solidFill>
                      <a:prstDash val="solid"/>
                      <a:headEnd type="none" w="med" len="med"/>
                      <a:tailEnd type="none" w="med" len="med"/>
                    </a:lnL>
                    <a:lnR w="9525" cap="flat" cmpd="sng">
                      <a:solidFill>
                        <a:srgbClr val="DEE0E3"/>
                      </a:solidFill>
                      <a:prstDash val="solid"/>
                      <a:headEnd type="none" w="med" len="med"/>
                      <a:tailEnd type="none" w="med" len="med"/>
                    </a:lnR>
                    <a:lnT w="9525" cap="flat" cmpd="sng">
                      <a:solidFill>
                        <a:srgbClr val="DEE0E3"/>
                      </a:solidFill>
                      <a:prstDash val="solid"/>
                      <a:headEnd type="none" w="med" len="med"/>
                      <a:tailEnd type="none" w="med" len="med"/>
                    </a:lnT>
                    <a:lnB w="9525" cap="flat" cmpd="sng">
                      <a:solidFill>
                        <a:srgbClr val="DEE0E3"/>
                      </a:solidFill>
                      <a:prstDash val="solid"/>
                      <a:headEnd type="none" w="med" len="med"/>
                      <a:tailEnd type="none" w="med" len="med"/>
                    </a:lnB>
                    <a:solidFill>
                      <a:srgbClr val="F2F3F4"/>
                    </a:solidFill>
                  </a:tcPr>
                </a:tc>
                <a:tc>
                  <a:txBody>
                    <a:bodyPr/>
                    <a:p>
                      <a:pPr marL="0" indent="0" algn="l">
                        <a:lnSpc>
                          <a:spcPct val="120000"/>
                        </a:lnSpc>
                        <a:spcBef>
                          <a:spcPts val="600"/>
                        </a:spcBef>
                        <a:spcAft>
                          <a:spcPts val="600"/>
                        </a:spcAft>
                      </a:pPr>
                      <a:r>
                        <a:rPr lang="en-US" altLang="zh-CN" sz="1100">
                          <a:latin typeface="Arial" panose="020B0604020202020204"/>
                          <a:ea typeface="等线" panose="02010600030101010101" charset="-122"/>
                        </a:rPr>
                        <a:t>Ground Wire</a:t>
                      </a:r>
                      <a:endParaRPr lang="en-US" altLang="zh-CN" sz="1100">
                        <a:latin typeface="Arial" panose="020B0604020202020204"/>
                        <a:ea typeface="等线" panose="02010600030101010101" charset="-122"/>
                      </a:endParaRPr>
                    </a:p>
                  </a:txBody>
                  <a:tcPr marL="76200" marR="76200" marT="38100" marB="19050" anchor="t" anchorCtr="0">
                    <a:lnL w="9525" cap="flat" cmpd="sng">
                      <a:solidFill>
                        <a:srgbClr val="DEE0E3"/>
                      </a:solidFill>
                      <a:prstDash val="solid"/>
                      <a:headEnd type="none" w="med" len="med"/>
                      <a:tailEnd type="none" w="med" len="med"/>
                    </a:lnL>
                    <a:lnR w="9525" cap="flat" cmpd="sng">
                      <a:solidFill>
                        <a:srgbClr val="DEE0E3"/>
                      </a:solidFill>
                      <a:prstDash val="solid"/>
                      <a:headEnd type="none" w="med" len="med"/>
                      <a:tailEnd type="none" w="med" len="med"/>
                    </a:lnR>
                    <a:lnT w="9525" cap="flat" cmpd="sng">
                      <a:solidFill>
                        <a:srgbClr val="DEE0E3"/>
                      </a:solidFill>
                      <a:prstDash val="solid"/>
                      <a:headEnd type="none" w="med" len="med"/>
                      <a:tailEnd type="none" w="med" len="med"/>
                    </a:lnT>
                    <a:lnB w="9525" cap="flat" cmpd="sng">
                      <a:solidFill>
                        <a:srgbClr val="DEE0E3"/>
                      </a:solidFill>
                      <a:prstDash val="solid"/>
                      <a:headEnd type="none" w="med" len="med"/>
                      <a:tailEnd type="none" w="med" len="med"/>
                    </a:lnB>
                    <a:solidFill>
                      <a:srgbClr val="F2F3F4"/>
                    </a:solidFill>
                  </a:tcPr>
                </a:tc>
              </a:tr>
            </a:tbl>
          </a:graphicData>
        </a:graphic>
      </p:graphicFrame>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40" name="picture 40"/>
          <p:cNvPicPr>
            <a:picLocks noChangeAspect="1"/>
          </p:cNvPicPr>
          <p:nvPr/>
        </p:nvPicPr>
        <p:blipFill>
          <a:blip r:embed="rId1"/>
          <a:stretch>
            <a:fillRect/>
          </a:stretch>
        </p:blipFill>
        <p:spPr>
          <a:xfrm rot="21600000">
            <a:off x="656780" y="4159275"/>
            <a:ext cx="6370015" cy="2915741"/>
          </a:xfrm>
          <a:prstGeom prst="rect">
            <a:avLst/>
          </a:prstGeom>
        </p:spPr>
      </p:pic>
      <p:pic>
        <p:nvPicPr>
          <p:cNvPr id="42" name="picture 42"/>
          <p:cNvPicPr>
            <a:picLocks noChangeAspect="1"/>
          </p:cNvPicPr>
          <p:nvPr/>
        </p:nvPicPr>
        <p:blipFill>
          <a:blip r:embed="rId2"/>
          <a:stretch>
            <a:fillRect/>
          </a:stretch>
        </p:blipFill>
        <p:spPr>
          <a:xfrm rot="21600000">
            <a:off x="633564" y="7321029"/>
            <a:ext cx="6370015" cy="2338959"/>
          </a:xfrm>
          <a:prstGeom prst="rect">
            <a:avLst/>
          </a:prstGeom>
        </p:spPr>
      </p:pic>
      <p:graphicFrame>
        <p:nvGraphicFramePr>
          <p:cNvPr id="46" name="table 46"/>
          <p:cNvGraphicFramePr>
            <a:graphicFrameLocks noGrp="1"/>
          </p:cNvGraphicFramePr>
          <p:nvPr/>
        </p:nvGraphicFramePr>
        <p:xfrm>
          <a:off x="2521864" y="4219840"/>
          <a:ext cx="3752215" cy="2854960"/>
        </p:xfrm>
        <a:graphic>
          <a:graphicData uri="http://schemas.openxmlformats.org/drawingml/2006/table">
            <a:tbl>
              <a:tblPr/>
              <a:tblGrid>
                <a:gridCol w="1251585"/>
                <a:gridCol w="1247775"/>
                <a:gridCol w="1252855"/>
              </a:tblGrid>
              <a:tr h="2854960">
                <a:tc>
                  <a:txBody>
                    <a:bodyPr/>
                    <a:p>
                      <a:pPr algn="l" rtl="0" eaLnBrk="0">
                        <a:lnSpc>
                          <a:spcPct val="17000"/>
                        </a:lnSpc>
                      </a:pPr>
                      <a:endParaRPr sz="100" dirty="0">
                        <a:latin typeface="Arial" panose="020B0604020202020204"/>
                        <a:ea typeface="Arial" panose="020B0604020202020204"/>
                        <a:cs typeface="Arial" panose="020B0604020202020204"/>
                      </a:endParaRPr>
                    </a:p>
                    <a:p>
                      <a:pPr marL="520065" algn="l" rtl="0" eaLnBrk="0">
                        <a:lnSpc>
                          <a:spcPct val="75000"/>
                        </a:lnSpc>
                      </a:pPr>
                      <a:r>
                        <a:rPr sz="900" kern="0" spc="-20" dirty="0">
                          <a:solidFill>
                            <a:srgbClr val="FFFFFF">
                              <a:alpha val="100000"/>
                            </a:srgbClr>
                          </a:solidFill>
                          <a:latin typeface="Arial" panose="020B0604020202020204"/>
                          <a:ea typeface="Arial" panose="020B0604020202020204"/>
                          <a:cs typeface="Arial" panose="020B0604020202020204"/>
                        </a:rPr>
                        <a:t>MIN</a:t>
                      </a:r>
                      <a:endParaRPr sz="900" dirty="0">
                        <a:latin typeface="Arial" panose="020B0604020202020204"/>
                        <a:ea typeface="Arial" panose="020B0604020202020204"/>
                        <a:cs typeface="Arial" panose="020B0604020202020204"/>
                      </a:endParaRPr>
                    </a:p>
                    <a:p>
                      <a:pPr marL="521335" algn="l" rtl="0" eaLnBrk="0">
                        <a:lnSpc>
                          <a:spcPts val="1230"/>
                        </a:lnSpc>
                        <a:spcBef>
                          <a:spcPts val="390"/>
                        </a:spcBef>
                      </a:pPr>
                      <a:r>
                        <a:rPr sz="900" kern="0" spc="-20" dirty="0">
                          <a:solidFill>
                            <a:srgbClr val="231F20">
                              <a:alpha val="100000"/>
                            </a:srgbClr>
                          </a:solidFill>
                          <a:latin typeface="Arial" panose="020B0604020202020204"/>
                          <a:ea typeface="Arial" panose="020B0604020202020204"/>
                          <a:cs typeface="Arial" panose="020B0604020202020204"/>
                        </a:rPr>
                        <a:t>300</a:t>
                      </a:r>
                      <a:endParaRPr sz="900" dirty="0">
                        <a:latin typeface="Arial" panose="020B0604020202020204"/>
                        <a:ea typeface="Arial" panose="020B0604020202020204"/>
                        <a:cs typeface="Arial" panose="020B0604020202020204"/>
                      </a:endParaRPr>
                    </a:p>
                    <a:p>
                      <a:pPr algn="l" rtl="0" eaLnBrk="0">
                        <a:lnSpc>
                          <a:spcPct val="106000"/>
                        </a:lnSpc>
                      </a:pPr>
                      <a:endParaRPr sz="1000" dirty="0">
                        <a:latin typeface="Arial" panose="020B0604020202020204"/>
                        <a:ea typeface="Arial" panose="020B0604020202020204"/>
                        <a:cs typeface="Arial" panose="020B0604020202020204"/>
                      </a:endParaRPr>
                    </a:p>
                    <a:p>
                      <a:pPr algn="l" rtl="0" eaLnBrk="0">
                        <a:lnSpc>
                          <a:spcPct val="106000"/>
                        </a:lnSpc>
                      </a:pPr>
                      <a:endParaRPr sz="1000" dirty="0">
                        <a:latin typeface="Arial" panose="020B0604020202020204"/>
                        <a:ea typeface="Arial" panose="020B0604020202020204"/>
                        <a:cs typeface="Arial" panose="020B0604020202020204"/>
                      </a:endParaRPr>
                    </a:p>
                    <a:p>
                      <a:pPr algn="l" rtl="0" eaLnBrk="0">
                        <a:lnSpc>
                          <a:spcPct val="106000"/>
                        </a:lnSpc>
                      </a:pPr>
                      <a:endParaRPr sz="1000" dirty="0">
                        <a:latin typeface="Arial" panose="020B0604020202020204"/>
                        <a:ea typeface="Arial" panose="020B0604020202020204"/>
                        <a:cs typeface="Arial" panose="020B0604020202020204"/>
                      </a:endParaRPr>
                    </a:p>
                    <a:p>
                      <a:pPr algn="l" rtl="0" eaLnBrk="0">
                        <a:lnSpc>
                          <a:spcPct val="106000"/>
                        </a:lnSpc>
                      </a:pPr>
                      <a:endParaRPr sz="1000" dirty="0">
                        <a:latin typeface="Arial" panose="020B0604020202020204"/>
                        <a:ea typeface="Arial" panose="020B0604020202020204"/>
                        <a:cs typeface="Arial" panose="020B0604020202020204"/>
                      </a:endParaRPr>
                    </a:p>
                    <a:p>
                      <a:pPr algn="l" rtl="0" eaLnBrk="0">
                        <a:lnSpc>
                          <a:spcPct val="106000"/>
                        </a:lnSpc>
                      </a:pPr>
                      <a:endParaRPr sz="1000" dirty="0">
                        <a:latin typeface="Arial" panose="020B0604020202020204"/>
                        <a:ea typeface="Arial" panose="020B0604020202020204"/>
                        <a:cs typeface="Arial" panose="020B0604020202020204"/>
                      </a:endParaRPr>
                    </a:p>
                    <a:p>
                      <a:pPr algn="l" rtl="0" eaLnBrk="0">
                        <a:lnSpc>
                          <a:spcPct val="107000"/>
                        </a:lnSpc>
                      </a:pPr>
                      <a:endParaRPr sz="1000" dirty="0">
                        <a:latin typeface="Arial" panose="020B0604020202020204"/>
                        <a:ea typeface="Arial" panose="020B0604020202020204"/>
                        <a:cs typeface="Arial" panose="020B0604020202020204"/>
                      </a:endParaRPr>
                    </a:p>
                    <a:p>
                      <a:pPr algn="l" rtl="0" eaLnBrk="0">
                        <a:lnSpc>
                          <a:spcPct val="107000"/>
                        </a:lnSpc>
                      </a:pPr>
                      <a:endParaRPr sz="1000" dirty="0">
                        <a:latin typeface="Arial" panose="020B0604020202020204"/>
                        <a:ea typeface="Arial" panose="020B0604020202020204"/>
                        <a:cs typeface="Arial" panose="020B0604020202020204"/>
                      </a:endParaRPr>
                    </a:p>
                    <a:p>
                      <a:pPr algn="l" rtl="0" eaLnBrk="0">
                        <a:lnSpc>
                          <a:spcPct val="107000"/>
                        </a:lnSpc>
                      </a:pPr>
                      <a:endParaRPr sz="1000" dirty="0">
                        <a:latin typeface="Arial" panose="020B0604020202020204"/>
                        <a:ea typeface="Arial" panose="020B0604020202020204"/>
                        <a:cs typeface="Arial" panose="020B0604020202020204"/>
                      </a:endParaRPr>
                    </a:p>
                    <a:p>
                      <a:pPr algn="l" rtl="0" eaLnBrk="0">
                        <a:lnSpc>
                          <a:spcPct val="107000"/>
                        </a:lnSpc>
                      </a:pPr>
                      <a:endParaRPr sz="1000" dirty="0">
                        <a:latin typeface="Arial" panose="020B0604020202020204"/>
                        <a:ea typeface="Arial" panose="020B0604020202020204"/>
                        <a:cs typeface="Arial" panose="020B0604020202020204"/>
                      </a:endParaRPr>
                    </a:p>
                    <a:p>
                      <a:pPr algn="l" rtl="0" eaLnBrk="0">
                        <a:lnSpc>
                          <a:spcPct val="107000"/>
                        </a:lnSpc>
                      </a:pPr>
                      <a:endParaRPr sz="1000" dirty="0">
                        <a:latin typeface="Arial" panose="020B0604020202020204"/>
                        <a:ea typeface="Arial" panose="020B0604020202020204"/>
                        <a:cs typeface="Arial" panose="020B0604020202020204"/>
                      </a:endParaRPr>
                    </a:p>
                    <a:p>
                      <a:pPr marL="521335" algn="l" rtl="0" eaLnBrk="0">
                        <a:lnSpc>
                          <a:spcPts val="1230"/>
                        </a:lnSpc>
                        <a:spcBef>
                          <a:spcPts val="275"/>
                        </a:spcBef>
                      </a:pPr>
                      <a:r>
                        <a:rPr sz="900" kern="0" spc="-20" dirty="0">
                          <a:solidFill>
                            <a:srgbClr val="231F20">
                              <a:alpha val="100000"/>
                            </a:srgbClr>
                          </a:solidFill>
                          <a:latin typeface="Arial" panose="020B0604020202020204"/>
                          <a:ea typeface="Arial" panose="020B0604020202020204"/>
                          <a:cs typeface="Arial" panose="020B0604020202020204"/>
                        </a:rPr>
                        <a:t>+10</a:t>
                      </a:r>
                      <a:endParaRPr sz="900" dirty="0">
                        <a:latin typeface="Arial" panose="020B0604020202020204"/>
                        <a:ea typeface="Arial" panose="020B0604020202020204"/>
                        <a:cs typeface="Arial" panose="020B0604020202020204"/>
                      </a:endParaRPr>
                    </a:p>
                    <a:p>
                      <a:pPr algn="l" rtl="0" eaLnBrk="0">
                        <a:lnSpc>
                          <a:spcPct val="108000"/>
                        </a:lnSpc>
                      </a:pPr>
                      <a:endParaRPr sz="1000" dirty="0">
                        <a:latin typeface="Arial" panose="020B0604020202020204"/>
                        <a:ea typeface="Arial" panose="020B0604020202020204"/>
                        <a:cs typeface="Arial" panose="020B0604020202020204"/>
                      </a:endParaRPr>
                    </a:p>
                    <a:p>
                      <a:pPr algn="l" rtl="0" eaLnBrk="0">
                        <a:lnSpc>
                          <a:spcPct val="109000"/>
                        </a:lnSpc>
                      </a:pPr>
                      <a:endParaRPr sz="1000" dirty="0">
                        <a:latin typeface="Arial" panose="020B0604020202020204"/>
                        <a:ea typeface="Arial" panose="020B0604020202020204"/>
                        <a:cs typeface="Arial" panose="020B0604020202020204"/>
                      </a:endParaRPr>
                    </a:p>
                    <a:p>
                      <a:pPr algn="l" rtl="0" eaLnBrk="0">
                        <a:lnSpc>
                          <a:spcPct val="109000"/>
                        </a:lnSpc>
                      </a:pPr>
                      <a:endParaRPr sz="1000" dirty="0">
                        <a:latin typeface="Arial" panose="020B0604020202020204"/>
                        <a:ea typeface="Arial" panose="020B0604020202020204"/>
                        <a:cs typeface="Arial" panose="020B0604020202020204"/>
                      </a:endParaRPr>
                    </a:p>
                    <a:p>
                      <a:pPr algn="l" rtl="0" eaLnBrk="0">
                        <a:lnSpc>
                          <a:spcPct val="113000"/>
                        </a:lnSpc>
                      </a:pPr>
                      <a:endParaRPr sz="200" dirty="0">
                        <a:latin typeface="Arial" panose="020B0604020202020204"/>
                        <a:ea typeface="Arial" panose="020B0604020202020204"/>
                        <a:cs typeface="Arial" panose="020B0604020202020204"/>
                      </a:endParaRPr>
                    </a:p>
                    <a:p>
                      <a:pPr marL="532765" algn="l" rtl="0" eaLnBrk="0">
                        <a:lnSpc>
                          <a:spcPts val="1230"/>
                        </a:lnSpc>
                        <a:spcBef>
                          <a:spcPts val="0"/>
                        </a:spcBef>
                      </a:pPr>
                      <a:r>
                        <a:rPr sz="900" kern="0" spc="-10" dirty="0">
                          <a:solidFill>
                            <a:srgbClr val="231F20">
                              <a:alpha val="100000"/>
                            </a:srgbClr>
                          </a:solidFill>
                          <a:latin typeface="Arial" panose="020B0604020202020204"/>
                          <a:ea typeface="Arial" panose="020B0604020202020204"/>
                          <a:cs typeface="Arial" panose="020B0604020202020204"/>
                        </a:rPr>
                        <a:t>-40</a:t>
                      </a:r>
                      <a:endParaRPr sz="900" dirty="0">
                        <a:latin typeface="Arial" panose="020B0604020202020204"/>
                        <a:ea typeface="Arial" panose="020B0604020202020204"/>
                        <a:cs typeface="Arial" panose="020B0604020202020204"/>
                      </a:endParaRPr>
                    </a:p>
                  </a:txBody>
                  <a:tcPr marL="0" marR="0" marT="0" marB="0" vert="horz">
                    <a:lnL w="6350" cap="flat" cmpd="sng" algn="ctr">
                      <a:solidFill>
                        <a:srgbClr val="21294D"/>
                      </a:solidFill>
                      <a:prstDash val="solid"/>
                      <a:round/>
                      <a:headEnd type="none" w="med" len="med"/>
                      <a:tailEnd type="none" w="med" len="med"/>
                    </a:lnL>
                    <a:lnR w="9525" cap="flat" cmpd="sng" algn="ctr">
                      <a:solidFill>
                        <a:srgbClr val="21294D"/>
                      </a:solidFill>
                      <a:prstDash val="solid"/>
                      <a:round/>
                      <a:headEnd type="none" w="med" len="med"/>
                      <a:tailEnd type="none" w="med" len="med"/>
                    </a:lnR>
                    <a:lnT>
                      <a:noFill/>
                    </a:lnT>
                    <a:lnB>
                      <a:noFill/>
                    </a:lnB>
                  </a:tcPr>
                </a:tc>
                <a:tc>
                  <a:txBody>
                    <a:bodyPr/>
                    <a:p>
                      <a:pPr algn="l" rtl="0" eaLnBrk="0">
                        <a:lnSpc>
                          <a:spcPct val="17000"/>
                        </a:lnSpc>
                      </a:pPr>
                      <a:endParaRPr sz="100" dirty="0">
                        <a:latin typeface="Arial" panose="020B0604020202020204"/>
                        <a:ea typeface="Arial" panose="020B0604020202020204"/>
                        <a:cs typeface="Arial" panose="020B0604020202020204"/>
                      </a:endParaRPr>
                    </a:p>
                    <a:p>
                      <a:pPr marL="492125" algn="l" rtl="0" eaLnBrk="0">
                        <a:lnSpc>
                          <a:spcPct val="75000"/>
                        </a:lnSpc>
                      </a:pPr>
                      <a:r>
                        <a:rPr sz="900" kern="0" spc="-10" dirty="0">
                          <a:solidFill>
                            <a:srgbClr val="FFFFFF">
                              <a:alpha val="100000"/>
                            </a:srgbClr>
                          </a:solidFill>
                          <a:latin typeface="Arial" panose="020B0604020202020204"/>
                          <a:ea typeface="Arial" panose="020B0604020202020204"/>
                          <a:cs typeface="Arial" panose="020B0604020202020204"/>
                        </a:rPr>
                        <a:t>TYP.</a:t>
                      </a:r>
                      <a:endParaRPr sz="900" dirty="0">
                        <a:latin typeface="Arial" panose="020B0604020202020204"/>
                        <a:ea typeface="Arial" panose="020B0604020202020204"/>
                        <a:cs typeface="Arial" panose="020B0604020202020204"/>
                      </a:endParaRPr>
                    </a:p>
                    <a:p>
                      <a:pPr algn="l" rtl="0" eaLnBrk="0">
                        <a:lnSpc>
                          <a:spcPct val="161000"/>
                        </a:lnSpc>
                      </a:pPr>
                      <a:endParaRPr sz="1000" dirty="0">
                        <a:latin typeface="Arial" panose="020B0604020202020204"/>
                        <a:ea typeface="Arial" panose="020B0604020202020204"/>
                        <a:cs typeface="Arial" panose="020B0604020202020204"/>
                      </a:endParaRPr>
                    </a:p>
                    <a:p>
                      <a:pPr marL="543560" algn="l" rtl="0" eaLnBrk="0">
                        <a:lnSpc>
                          <a:spcPts val="1230"/>
                        </a:lnSpc>
                        <a:spcBef>
                          <a:spcPts val="280"/>
                        </a:spcBef>
                      </a:pPr>
                      <a:r>
                        <a:rPr sz="900" kern="0" spc="-30" dirty="0">
                          <a:solidFill>
                            <a:srgbClr val="231F20">
                              <a:alpha val="100000"/>
                            </a:srgbClr>
                          </a:solidFill>
                          <a:latin typeface="Arial" panose="020B0604020202020204"/>
                          <a:ea typeface="Arial" panose="020B0604020202020204"/>
                          <a:cs typeface="Arial" panose="020B0604020202020204"/>
                        </a:rPr>
                        <a:t>15</a:t>
                      </a:r>
                      <a:endParaRPr sz="900" dirty="0">
                        <a:latin typeface="Arial" panose="020B0604020202020204"/>
                        <a:ea typeface="Arial" panose="020B0604020202020204"/>
                        <a:cs typeface="Arial" panose="020B0604020202020204"/>
                      </a:endParaRPr>
                    </a:p>
                    <a:p>
                      <a:pPr marL="488315" algn="l" rtl="0" eaLnBrk="0">
                        <a:lnSpc>
                          <a:spcPts val="1230"/>
                        </a:lnSpc>
                        <a:spcBef>
                          <a:spcPts val="710"/>
                        </a:spcBef>
                      </a:pPr>
                      <a:r>
                        <a:rPr sz="900" kern="0" spc="-10" dirty="0">
                          <a:solidFill>
                            <a:srgbClr val="231F20">
                              <a:alpha val="100000"/>
                            </a:srgbClr>
                          </a:solidFill>
                          <a:latin typeface="Arial" panose="020B0604020202020204"/>
                          <a:ea typeface="Arial" panose="020B0604020202020204"/>
                          <a:cs typeface="Arial" panose="020B0604020202020204"/>
                        </a:rPr>
                        <a:t>±2.5</a:t>
                      </a:r>
                      <a:endParaRPr sz="900" dirty="0">
                        <a:latin typeface="Arial" panose="020B0604020202020204"/>
                        <a:ea typeface="Arial" panose="020B0604020202020204"/>
                        <a:cs typeface="Arial" panose="020B0604020202020204"/>
                      </a:endParaRPr>
                    </a:p>
                    <a:p>
                      <a:pPr marL="520065" algn="l" rtl="0" eaLnBrk="0">
                        <a:lnSpc>
                          <a:spcPts val="1230"/>
                        </a:lnSpc>
                        <a:spcBef>
                          <a:spcPts val="395"/>
                        </a:spcBef>
                      </a:pPr>
                      <a:r>
                        <a:rPr sz="900" kern="0" spc="-20" dirty="0">
                          <a:solidFill>
                            <a:srgbClr val="231F20">
                              <a:alpha val="100000"/>
                            </a:srgbClr>
                          </a:solidFill>
                          <a:latin typeface="Arial" panose="020B0604020202020204"/>
                          <a:ea typeface="Arial" panose="020B0604020202020204"/>
                          <a:cs typeface="Arial" panose="020B0604020202020204"/>
                        </a:rPr>
                        <a:t>3.0</a:t>
                      </a:r>
                      <a:endParaRPr sz="900" dirty="0">
                        <a:latin typeface="Arial" panose="020B0604020202020204"/>
                        <a:ea typeface="Arial" panose="020B0604020202020204"/>
                        <a:cs typeface="Arial" panose="020B0604020202020204"/>
                      </a:endParaRPr>
                    </a:p>
                    <a:p>
                      <a:pPr marL="504190" algn="l" rtl="0" eaLnBrk="0">
                        <a:lnSpc>
                          <a:spcPts val="1230"/>
                        </a:lnSpc>
                        <a:spcBef>
                          <a:spcPts val="730"/>
                        </a:spcBef>
                      </a:pPr>
                      <a:r>
                        <a:rPr sz="900" kern="0" spc="-20" dirty="0">
                          <a:solidFill>
                            <a:srgbClr val="231F20">
                              <a:alpha val="100000"/>
                            </a:srgbClr>
                          </a:solidFill>
                          <a:latin typeface="Arial" panose="020B0604020202020204"/>
                          <a:ea typeface="Arial" panose="020B0604020202020204"/>
                          <a:cs typeface="Arial" panose="020B0604020202020204"/>
                        </a:rPr>
                        <a:t>+10</a:t>
                      </a:r>
                      <a:endParaRPr sz="900" dirty="0">
                        <a:latin typeface="Arial" panose="020B0604020202020204"/>
                        <a:ea typeface="Arial" panose="020B0604020202020204"/>
                        <a:cs typeface="Arial" panose="020B0604020202020204"/>
                      </a:endParaRPr>
                    </a:p>
                    <a:p>
                      <a:pPr algn="l" rtl="0" eaLnBrk="0">
                        <a:lnSpc>
                          <a:spcPct val="158000"/>
                        </a:lnSpc>
                      </a:pPr>
                      <a:endParaRPr sz="1000" dirty="0">
                        <a:latin typeface="Arial" panose="020B0604020202020204"/>
                        <a:ea typeface="Arial" panose="020B0604020202020204"/>
                        <a:cs typeface="Arial" panose="020B0604020202020204"/>
                      </a:endParaRPr>
                    </a:p>
                    <a:p>
                      <a:pPr marL="543560" algn="l" rtl="0" eaLnBrk="0">
                        <a:lnSpc>
                          <a:spcPts val="1230"/>
                        </a:lnSpc>
                        <a:spcBef>
                          <a:spcPts val="275"/>
                        </a:spcBef>
                      </a:pPr>
                      <a:r>
                        <a:rPr sz="900" kern="0" spc="-30" dirty="0">
                          <a:solidFill>
                            <a:srgbClr val="231F20">
                              <a:alpha val="100000"/>
                            </a:srgbClr>
                          </a:solidFill>
                          <a:latin typeface="Arial" panose="020B0604020202020204"/>
                          <a:ea typeface="Arial" panose="020B0604020202020204"/>
                          <a:cs typeface="Arial" panose="020B0604020202020204"/>
                        </a:rPr>
                        <a:t>10</a:t>
                      </a:r>
                      <a:endParaRPr sz="900" dirty="0">
                        <a:latin typeface="Arial" panose="020B0604020202020204"/>
                        <a:ea typeface="Arial" panose="020B0604020202020204"/>
                        <a:cs typeface="Arial" panose="020B0604020202020204"/>
                      </a:endParaRPr>
                    </a:p>
                    <a:p>
                      <a:pPr marL="543560" algn="l" rtl="0" eaLnBrk="0">
                        <a:lnSpc>
                          <a:spcPts val="1230"/>
                        </a:lnSpc>
                        <a:spcBef>
                          <a:spcPts val="555"/>
                        </a:spcBef>
                      </a:pPr>
                      <a:r>
                        <a:rPr sz="900" kern="0" spc="-30" dirty="0">
                          <a:solidFill>
                            <a:srgbClr val="231F20">
                              <a:alpha val="100000"/>
                            </a:srgbClr>
                          </a:solidFill>
                          <a:latin typeface="Arial" panose="020B0604020202020204"/>
                          <a:ea typeface="Arial" panose="020B0604020202020204"/>
                          <a:cs typeface="Arial" panose="020B0604020202020204"/>
                        </a:rPr>
                        <a:t>10</a:t>
                      </a:r>
                      <a:endParaRPr sz="900" dirty="0">
                        <a:latin typeface="Arial" panose="020B0604020202020204"/>
                        <a:ea typeface="Arial" panose="020B0604020202020204"/>
                        <a:cs typeface="Arial" panose="020B0604020202020204"/>
                      </a:endParaRPr>
                    </a:p>
                    <a:p>
                      <a:pPr marL="504190" algn="l" rtl="0" eaLnBrk="0">
                        <a:lnSpc>
                          <a:spcPct val="76000"/>
                        </a:lnSpc>
                        <a:spcBef>
                          <a:spcPts val="815"/>
                        </a:spcBef>
                      </a:pPr>
                      <a:r>
                        <a:rPr sz="900" kern="0" spc="-20" dirty="0">
                          <a:solidFill>
                            <a:srgbClr val="231F20">
                              <a:alpha val="100000"/>
                            </a:srgbClr>
                          </a:solidFill>
                          <a:latin typeface="Arial" panose="020B0604020202020204"/>
                          <a:ea typeface="Arial" panose="020B0604020202020204"/>
                          <a:cs typeface="Arial" panose="020B0604020202020204"/>
                        </a:rPr>
                        <a:t>+12</a:t>
                      </a:r>
                      <a:endParaRPr sz="900" dirty="0">
                        <a:latin typeface="Arial" panose="020B0604020202020204"/>
                        <a:ea typeface="Arial" panose="020B0604020202020204"/>
                        <a:cs typeface="Arial" panose="020B0604020202020204"/>
                      </a:endParaRPr>
                    </a:p>
                    <a:p>
                      <a:pPr marL="535940" algn="l" rtl="0" eaLnBrk="0">
                        <a:lnSpc>
                          <a:spcPts val="1230"/>
                        </a:lnSpc>
                        <a:spcBef>
                          <a:spcPts val="975"/>
                        </a:spcBef>
                      </a:pPr>
                      <a:r>
                        <a:rPr sz="900" kern="0" spc="-20" dirty="0">
                          <a:solidFill>
                            <a:srgbClr val="231F20">
                              <a:alpha val="100000"/>
                            </a:srgbClr>
                          </a:solidFill>
                          <a:latin typeface="Arial" panose="020B0604020202020204"/>
                          <a:ea typeface="Arial" panose="020B0604020202020204"/>
                          <a:cs typeface="Arial" panose="020B0604020202020204"/>
                        </a:rPr>
                        <a:t>70</a:t>
                      </a:r>
                      <a:endParaRPr sz="900" dirty="0">
                        <a:latin typeface="Arial" panose="020B0604020202020204"/>
                        <a:ea typeface="Arial" panose="020B0604020202020204"/>
                        <a:cs typeface="Arial" panose="020B0604020202020204"/>
                      </a:endParaRPr>
                    </a:p>
                    <a:p>
                      <a:pPr marL="488315" algn="l" rtl="0" eaLnBrk="0">
                        <a:lnSpc>
                          <a:spcPts val="1230"/>
                        </a:lnSpc>
                        <a:spcBef>
                          <a:spcPts val="265"/>
                        </a:spcBef>
                      </a:pPr>
                      <a:r>
                        <a:rPr sz="900" kern="0" spc="-20" dirty="0">
                          <a:solidFill>
                            <a:srgbClr val="231F20">
                              <a:alpha val="100000"/>
                            </a:srgbClr>
                          </a:solidFill>
                          <a:latin typeface="Arial" panose="020B0604020202020204"/>
                          <a:ea typeface="Arial" panose="020B0604020202020204"/>
                          <a:cs typeface="Arial" panose="020B0604020202020204"/>
                        </a:rPr>
                        <a:t>+25</a:t>
                      </a:r>
                      <a:endParaRPr sz="900" dirty="0">
                        <a:latin typeface="Arial" panose="020B0604020202020204"/>
                        <a:ea typeface="Arial" panose="020B0604020202020204"/>
                        <a:cs typeface="Arial" panose="020B0604020202020204"/>
                      </a:endParaRPr>
                    </a:p>
                  </a:txBody>
                  <a:tcPr marL="0" marR="0" marT="0" marB="0" vert="horz">
                    <a:lnL w="9525" cap="flat" cmpd="sng" algn="ctr">
                      <a:solidFill>
                        <a:srgbClr val="21294D"/>
                      </a:solidFill>
                      <a:prstDash val="solid"/>
                      <a:round/>
                      <a:headEnd type="none" w="med" len="med"/>
                      <a:tailEnd type="none" w="med" len="med"/>
                    </a:lnL>
                    <a:lnR w="9525" cap="flat" cmpd="sng" algn="ctr">
                      <a:solidFill>
                        <a:srgbClr val="21294D"/>
                      </a:solidFill>
                      <a:prstDash val="solid"/>
                      <a:round/>
                      <a:headEnd type="none" w="med" len="med"/>
                      <a:tailEnd type="none" w="med" len="med"/>
                    </a:lnR>
                    <a:lnT>
                      <a:noFill/>
                    </a:lnT>
                    <a:lnB>
                      <a:noFill/>
                    </a:lnB>
                  </a:tcPr>
                </a:tc>
                <a:tc>
                  <a:txBody>
                    <a:bodyPr/>
                    <a:p>
                      <a:pPr marL="487680" algn="l" rtl="0" eaLnBrk="0">
                        <a:lnSpc>
                          <a:spcPct val="76000"/>
                        </a:lnSpc>
                        <a:spcBef>
                          <a:spcPts val="5"/>
                        </a:spcBef>
                      </a:pPr>
                      <a:r>
                        <a:rPr sz="900" kern="0" spc="-20" dirty="0">
                          <a:solidFill>
                            <a:srgbClr val="FFFFFF">
                              <a:alpha val="100000"/>
                            </a:srgbClr>
                          </a:solidFill>
                          <a:latin typeface="Arial" panose="020B0604020202020204"/>
                          <a:ea typeface="Arial" panose="020B0604020202020204"/>
                          <a:cs typeface="Arial" panose="020B0604020202020204"/>
                        </a:rPr>
                        <a:t>MAX</a:t>
                      </a:r>
                      <a:endParaRPr sz="900" dirty="0">
                        <a:latin typeface="Arial" panose="020B0604020202020204"/>
                        <a:ea typeface="Arial" panose="020B0604020202020204"/>
                        <a:cs typeface="Arial" panose="020B0604020202020204"/>
                      </a:endParaRPr>
                    </a:p>
                    <a:p>
                      <a:pPr marL="513080" algn="l" rtl="0" eaLnBrk="0">
                        <a:lnSpc>
                          <a:spcPts val="1230"/>
                        </a:lnSpc>
                        <a:spcBef>
                          <a:spcPts val="395"/>
                        </a:spcBef>
                      </a:pPr>
                      <a:r>
                        <a:rPr sz="900" kern="0" spc="-10" dirty="0">
                          <a:solidFill>
                            <a:srgbClr val="231F20">
                              <a:alpha val="100000"/>
                            </a:srgbClr>
                          </a:solidFill>
                          <a:latin typeface="Arial" panose="020B0604020202020204"/>
                          <a:ea typeface="Arial" panose="020B0604020202020204"/>
                          <a:cs typeface="Arial" panose="020B0604020202020204"/>
                        </a:rPr>
                        <a:t>2000</a:t>
                      </a:r>
                      <a:endParaRPr sz="900" dirty="0">
                        <a:latin typeface="Arial" panose="020B0604020202020204"/>
                        <a:ea typeface="Arial" panose="020B0604020202020204"/>
                        <a:cs typeface="Arial" panose="020B0604020202020204"/>
                      </a:endParaRPr>
                    </a:p>
                    <a:p>
                      <a:pPr algn="l" rtl="0" eaLnBrk="0">
                        <a:lnSpc>
                          <a:spcPct val="107000"/>
                        </a:lnSpc>
                      </a:pPr>
                      <a:endParaRPr sz="1000" dirty="0">
                        <a:latin typeface="Arial" panose="020B0604020202020204"/>
                        <a:ea typeface="Arial" panose="020B0604020202020204"/>
                        <a:cs typeface="Arial" panose="020B0604020202020204"/>
                      </a:endParaRPr>
                    </a:p>
                    <a:p>
                      <a:pPr algn="l" rtl="0" eaLnBrk="0">
                        <a:lnSpc>
                          <a:spcPct val="108000"/>
                        </a:lnSpc>
                      </a:pPr>
                      <a:endParaRPr sz="1000" dirty="0">
                        <a:latin typeface="Arial" panose="020B0604020202020204"/>
                        <a:ea typeface="Arial" panose="020B0604020202020204"/>
                        <a:cs typeface="Arial" panose="020B0604020202020204"/>
                      </a:endParaRPr>
                    </a:p>
                    <a:p>
                      <a:pPr algn="l" rtl="0" eaLnBrk="0">
                        <a:lnSpc>
                          <a:spcPct val="108000"/>
                        </a:lnSpc>
                      </a:pPr>
                      <a:endParaRPr sz="1000" dirty="0">
                        <a:latin typeface="Arial" panose="020B0604020202020204"/>
                        <a:ea typeface="Arial" panose="020B0604020202020204"/>
                        <a:cs typeface="Arial" panose="020B0604020202020204"/>
                      </a:endParaRPr>
                    </a:p>
                    <a:p>
                      <a:pPr marL="561975" algn="l" rtl="0" eaLnBrk="0">
                        <a:lnSpc>
                          <a:spcPts val="1230"/>
                        </a:lnSpc>
                        <a:spcBef>
                          <a:spcPts val="280"/>
                        </a:spcBef>
                      </a:pPr>
                      <a:r>
                        <a:rPr sz="900" kern="0" spc="-20" dirty="0">
                          <a:solidFill>
                            <a:srgbClr val="231F20">
                              <a:alpha val="100000"/>
                            </a:srgbClr>
                          </a:solidFill>
                          <a:latin typeface="Arial" panose="020B0604020202020204"/>
                          <a:ea typeface="Arial" panose="020B0604020202020204"/>
                          <a:cs typeface="Arial" panose="020B0604020202020204"/>
                        </a:rPr>
                        <a:t>3.8</a:t>
                      </a:r>
                      <a:endParaRPr sz="900" dirty="0">
                        <a:latin typeface="Arial" panose="020B0604020202020204"/>
                        <a:ea typeface="Arial" panose="020B0604020202020204"/>
                        <a:cs typeface="Arial" panose="020B0604020202020204"/>
                      </a:endParaRPr>
                    </a:p>
                    <a:p>
                      <a:pPr algn="l" rtl="0" eaLnBrk="0">
                        <a:lnSpc>
                          <a:spcPct val="178000"/>
                        </a:lnSpc>
                      </a:pPr>
                      <a:endParaRPr sz="1000" dirty="0">
                        <a:latin typeface="Arial" panose="020B0604020202020204"/>
                        <a:ea typeface="Arial" panose="020B0604020202020204"/>
                        <a:cs typeface="Arial" panose="020B0604020202020204"/>
                      </a:endParaRPr>
                    </a:p>
                    <a:p>
                      <a:pPr marL="546100" algn="l" rtl="0" eaLnBrk="0">
                        <a:lnSpc>
                          <a:spcPts val="1230"/>
                        </a:lnSpc>
                        <a:spcBef>
                          <a:spcPts val="280"/>
                        </a:spcBef>
                      </a:pPr>
                      <a:r>
                        <a:rPr sz="900" kern="0" spc="-20" dirty="0">
                          <a:solidFill>
                            <a:srgbClr val="231F20">
                              <a:alpha val="100000"/>
                            </a:srgbClr>
                          </a:solidFill>
                          <a:latin typeface="Arial" panose="020B0604020202020204"/>
                          <a:ea typeface="Arial" panose="020B0604020202020204"/>
                          <a:cs typeface="Arial" panose="020B0604020202020204"/>
                        </a:rPr>
                        <a:t>+10</a:t>
                      </a:r>
                      <a:endParaRPr sz="900" dirty="0">
                        <a:latin typeface="Arial" panose="020B0604020202020204"/>
                        <a:ea typeface="Arial" panose="020B0604020202020204"/>
                        <a:cs typeface="Arial" panose="020B0604020202020204"/>
                      </a:endParaRPr>
                    </a:p>
                    <a:p>
                      <a:pPr algn="l" rtl="0" eaLnBrk="0">
                        <a:lnSpc>
                          <a:spcPct val="104000"/>
                        </a:lnSpc>
                      </a:pPr>
                      <a:endParaRPr sz="1000" dirty="0">
                        <a:latin typeface="Arial" panose="020B0604020202020204"/>
                        <a:ea typeface="Arial" panose="020B0604020202020204"/>
                        <a:cs typeface="Arial" panose="020B0604020202020204"/>
                      </a:endParaRPr>
                    </a:p>
                    <a:p>
                      <a:pPr algn="l" rtl="0" eaLnBrk="0">
                        <a:lnSpc>
                          <a:spcPct val="104000"/>
                        </a:lnSpc>
                      </a:pPr>
                      <a:endParaRPr sz="1000" dirty="0">
                        <a:latin typeface="Arial" panose="020B0604020202020204"/>
                        <a:ea typeface="Arial" panose="020B0604020202020204"/>
                        <a:cs typeface="Arial" panose="020B0604020202020204"/>
                      </a:endParaRPr>
                    </a:p>
                    <a:p>
                      <a:pPr algn="l" rtl="0" eaLnBrk="0">
                        <a:lnSpc>
                          <a:spcPct val="105000"/>
                        </a:lnSpc>
                      </a:pPr>
                      <a:endParaRPr sz="1000" dirty="0">
                        <a:latin typeface="Arial" panose="020B0604020202020204"/>
                        <a:ea typeface="Arial" panose="020B0604020202020204"/>
                        <a:cs typeface="Arial" panose="020B0604020202020204"/>
                      </a:endParaRPr>
                    </a:p>
                    <a:p>
                      <a:pPr marL="546100" algn="l" rtl="0" eaLnBrk="0">
                        <a:lnSpc>
                          <a:spcPts val="1230"/>
                        </a:lnSpc>
                        <a:spcBef>
                          <a:spcPts val="280"/>
                        </a:spcBef>
                      </a:pPr>
                      <a:r>
                        <a:rPr sz="900" kern="0" spc="-20" dirty="0">
                          <a:solidFill>
                            <a:srgbClr val="231F20">
                              <a:alpha val="100000"/>
                            </a:srgbClr>
                          </a:solidFill>
                          <a:latin typeface="Arial" panose="020B0604020202020204"/>
                          <a:ea typeface="Arial" panose="020B0604020202020204"/>
                          <a:cs typeface="Arial" panose="020B0604020202020204"/>
                        </a:rPr>
                        <a:t>+16</a:t>
                      </a:r>
                      <a:endParaRPr sz="900" dirty="0">
                        <a:latin typeface="Arial" panose="020B0604020202020204"/>
                        <a:ea typeface="Arial" panose="020B0604020202020204"/>
                        <a:cs typeface="Arial" panose="020B0604020202020204"/>
                      </a:endParaRPr>
                    </a:p>
                    <a:p>
                      <a:pPr algn="l" rtl="0" eaLnBrk="0">
                        <a:lnSpc>
                          <a:spcPct val="111000"/>
                        </a:lnSpc>
                      </a:pPr>
                      <a:endParaRPr sz="1000" dirty="0">
                        <a:latin typeface="Arial" panose="020B0604020202020204"/>
                        <a:ea typeface="Arial" panose="020B0604020202020204"/>
                        <a:cs typeface="Arial" panose="020B0604020202020204"/>
                      </a:endParaRPr>
                    </a:p>
                    <a:p>
                      <a:pPr algn="l" rtl="0" eaLnBrk="0">
                        <a:lnSpc>
                          <a:spcPct val="111000"/>
                        </a:lnSpc>
                      </a:pPr>
                      <a:endParaRPr sz="1000" dirty="0">
                        <a:latin typeface="Arial" panose="020B0604020202020204"/>
                        <a:ea typeface="Arial" panose="020B0604020202020204"/>
                        <a:cs typeface="Arial" panose="020B0604020202020204"/>
                      </a:endParaRPr>
                    </a:p>
                    <a:p>
                      <a:pPr algn="l" rtl="0" eaLnBrk="0">
                        <a:lnSpc>
                          <a:spcPct val="111000"/>
                        </a:lnSpc>
                      </a:pPr>
                      <a:endParaRPr sz="1000" dirty="0">
                        <a:latin typeface="Arial" panose="020B0604020202020204"/>
                        <a:ea typeface="Arial" panose="020B0604020202020204"/>
                        <a:cs typeface="Arial" panose="020B0604020202020204"/>
                      </a:endParaRPr>
                    </a:p>
                    <a:p>
                      <a:pPr algn="l" rtl="0" eaLnBrk="0">
                        <a:lnSpc>
                          <a:spcPct val="116000"/>
                        </a:lnSpc>
                      </a:pPr>
                      <a:endParaRPr sz="200" dirty="0">
                        <a:latin typeface="Arial" panose="020B0604020202020204"/>
                        <a:ea typeface="Arial" panose="020B0604020202020204"/>
                        <a:cs typeface="Arial" panose="020B0604020202020204"/>
                      </a:endParaRPr>
                    </a:p>
                    <a:p>
                      <a:pPr marL="558165" algn="l" rtl="0" eaLnBrk="0">
                        <a:lnSpc>
                          <a:spcPts val="1230"/>
                        </a:lnSpc>
                      </a:pPr>
                      <a:r>
                        <a:rPr sz="900" kern="0" spc="-10" dirty="0">
                          <a:solidFill>
                            <a:srgbClr val="231F20">
                              <a:alpha val="100000"/>
                            </a:srgbClr>
                          </a:solidFill>
                          <a:latin typeface="Arial" panose="020B0604020202020204"/>
                          <a:ea typeface="Arial" panose="020B0604020202020204"/>
                          <a:cs typeface="Arial" panose="020B0604020202020204"/>
                        </a:rPr>
                        <a:t>-85</a:t>
                      </a:r>
                      <a:endParaRPr sz="900" dirty="0">
                        <a:latin typeface="Arial" panose="020B0604020202020204"/>
                        <a:ea typeface="Arial" panose="020B0604020202020204"/>
                        <a:cs typeface="Arial" panose="020B0604020202020204"/>
                      </a:endParaRPr>
                    </a:p>
                  </a:txBody>
                  <a:tcPr marL="0" marR="0" marT="439" marB="0" vert="horz">
                    <a:lnL w="9525" cap="flat" cmpd="sng" algn="ctr">
                      <a:solidFill>
                        <a:srgbClr val="21294D"/>
                      </a:solidFill>
                      <a:prstDash val="solid"/>
                      <a:round/>
                      <a:headEnd type="none" w="med" len="med"/>
                      <a:tailEnd type="none" w="med" len="med"/>
                    </a:lnL>
                    <a:lnR w="9525" cap="flat" cmpd="sng" algn="ctr">
                      <a:solidFill>
                        <a:srgbClr val="21294D"/>
                      </a:solidFill>
                      <a:prstDash val="solid"/>
                      <a:round/>
                      <a:headEnd type="none" w="med" len="med"/>
                      <a:tailEnd type="none" w="med" len="med"/>
                    </a:lnR>
                    <a:lnT>
                      <a:noFill/>
                    </a:lnT>
                    <a:lnB>
                      <a:noFill/>
                    </a:lnB>
                  </a:tcPr>
                </a:tc>
              </a:tr>
            </a:tbl>
          </a:graphicData>
        </a:graphic>
      </p:graphicFrame>
      <p:pic>
        <p:nvPicPr>
          <p:cNvPr id="48" name="picture 48"/>
          <p:cNvPicPr>
            <a:picLocks noChangeAspect="1"/>
          </p:cNvPicPr>
          <p:nvPr/>
        </p:nvPicPr>
        <p:blipFill>
          <a:blip r:embed="rId3"/>
          <a:stretch>
            <a:fillRect/>
          </a:stretch>
        </p:blipFill>
        <p:spPr>
          <a:xfrm rot="21600000">
            <a:off x="449367" y="785640"/>
            <a:ext cx="3193639" cy="3193650"/>
          </a:xfrm>
          <a:prstGeom prst="rect">
            <a:avLst/>
          </a:prstGeom>
        </p:spPr>
      </p:pic>
      <p:sp>
        <p:nvSpPr>
          <p:cNvPr id="50" name="textbox 50"/>
          <p:cNvSpPr/>
          <p:nvPr/>
        </p:nvSpPr>
        <p:spPr>
          <a:xfrm>
            <a:off x="192227" y="576225"/>
            <a:ext cx="7094855" cy="721994"/>
          </a:xfrm>
          <a:prstGeom prst="rect">
            <a:avLst/>
          </a:prstGeom>
          <a:solidFill>
            <a:srgbClr val="E7E8E9">
              <a:alpha val="100000"/>
            </a:srgbClr>
          </a:solidFill>
          <a:ln w="0" cap="flat">
            <a:noFill/>
            <a:prstDash val="solid"/>
            <a:miter lim="0"/>
          </a:ln>
        </p:spPr>
        <p:txBody>
          <a:bodyPr vert="horz" wrap="square" lIns="0" tIns="0" rIns="0" bIns="0"/>
          <a:p>
            <a:pPr algn="l" rtl="0" eaLnBrk="0">
              <a:lnSpc>
                <a:spcPct val="101000"/>
              </a:lnSpc>
            </a:pPr>
            <a:endParaRPr sz="400" dirty="0">
              <a:latin typeface="Arial" panose="020B0604020202020204"/>
              <a:ea typeface="Arial" panose="020B0604020202020204"/>
              <a:cs typeface="Arial" panose="020B0604020202020204"/>
            </a:endParaRPr>
          </a:p>
          <a:p>
            <a:pPr marL="294005" algn="l" rtl="0" eaLnBrk="0">
              <a:lnSpc>
                <a:spcPct val="78000"/>
              </a:lnSpc>
              <a:spcBef>
                <a:spcPts val="5"/>
              </a:spcBef>
            </a:pPr>
            <a:r>
              <a:rPr sz="1200" b="1" kern="0" spc="10" dirty="0">
                <a:solidFill>
                  <a:srgbClr val="231F20">
                    <a:alpha val="100000"/>
                  </a:srgbClr>
                </a:solidFill>
                <a:latin typeface="Arial" panose="020B0604020202020204"/>
                <a:ea typeface="Arial" panose="020B0604020202020204"/>
                <a:cs typeface="Arial" panose="020B0604020202020204"/>
              </a:rPr>
              <a:t>Low</a:t>
            </a:r>
            <a:r>
              <a:rPr sz="1200" b="1" kern="0" spc="150" dirty="0">
                <a:solidFill>
                  <a:srgbClr val="231F20">
                    <a:alpha val="100000"/>
                  </a:srgbClr>
                </a:solidFill>
                <a:latin typeface="Arial" panose="020B0604020202020204"/>
                <a:ea typeface="Arial" panose="020B0604020202020204"/>
                <a:cs typeface="Arial" panose="020B0604020202020204"/>
              </a:rPr>
              <a:t> </a:t>
            </a:r>
            <a:r>
              <a:rPr sz="1200" b="1" kern="0" spc="10" dirty="0">
                <a:solidFill>
                  <a:srgbClr val="231F20">
                    <a:alpha val="100000"/>
                  </a:srgbClr>
                </a:solidFill>
                <a:latin typeface="Arial" panose="020B0604020202020204"/>
                <a:ea typeface="Arial" panose="020B0604020202020204"/>
                <a:cs typeface="Arial" panose="020B0604020202020204"/>
              </a:rPr>
              <a:t>Noise Amplifier</a:t>
            </a:r>
            <a:endParaRPr sz="1200" dirty="0">
              <a:latin typeface="Arial" panose="020B0604020202020204"/>
              <a:ea typeface="Arial" panose="020B0604020202020204"/>
              <a:cs typeface="Arial" panose="020B0604020202020204"/>
            </a:endParaRPr>
          </a:p>
          <a:p>
            <a:pPr marL="287655" algn="l" rtl="0" eaLnBrk="0">
              <a:lnSpc>
                <a:spcPts val="1640"/>
              </a:lnSpc>
              <a:spcBef>
                <a:spcPts val="160"/>
              </a:spcBef>
            </a:pPr>
            <a:r>
              <a:rPr sz="1200" kern="0" spc="0" dirty="0">
                <a:solidFill>
                  <a:srgbClr val="231F20">
                    <a:alpha val="100000"/>
                  </a:srgbClr>
                </a:solidFill>
                <a:latin typeface="Arial" panose="020B0604020202020204"/>
                <a:ea typeface="Arial" panose="020B0604020202020204"/>
                <a:cs typeface="Arial" panose="020B0604020202020204"/>
              </a:rPr>
              <a:t>0.3-20GHz  Low</a:t>
            </a:r>
            <a:r>
              <a:rPr sz="1200" kern="0" spc="80" dirty="0">
                <a:solidFill>
                  <a:srgbClr val="231F20">
                    <a:alpha val="100000"/>
                  </a:srgbClr>
                </a:solidFill>
                <a:latin typeface="Arial" panose="020B0604020202020204"/>
                <a:ea typeface="Arial" panose="020B0604020202020204"/>
                <a:cs typeface="Arial" panose="020B0604020202020204"/>
              </a:rPr>
              <a:t> </a:t>
            </a:r>
            <a:r>
              <a:rPr sz="1200" kern="0" spc="0" dirty="0">
                <a:solidFill>
                  <a:srgbClr val="231F20">
                    <a:alpha val="100000"/>
                  </a:srgbClr>
                </a:solidFill>
                <a:latin typeface="Arial" panose="020B0604020202020204"/>
                <a:ea typeface="Arial" panose="020B0604020202020204"/>
                <a:cs typeface="Arial" panose="020B0604020202020204"/>
              </a:rPr>
              <a:t>No</a:t>
            </a:r>
            <a:r>
              <a:rPr sz="1200" kern="0" spc="-10" dirty="0">
                <a:solidFill>
                  <a:srgbClr val="231F20">
                    <a:alpha val="100000"/>
                  </a:srgbClr>
                </a:solidFill>
                <a:latin typeface="Arial" panose="020B0604020202020204"/>
                <a:ea typeface="Arial" panose="020B0604020202020204"/>
                <a:cs typeface="Arial" panose="020B0604020202020204"/>
              </a:rPr>
              <a:t>ise amplifier</a:t>
            </a:r>
            <a:endParaRPr sz="1200" dirty="0">
              <a:latin typeface="Arial" panose="020B0604020202020204"/>
              <a:ea typeface="Arial" panose="020B0604020202020204"/>
              <a:cs typeface="Arial" panose="020B0604020202020204"/>
            </a:endParaRPr>
          </a:p>
          <a:p>
            <a:pPr marL="292735" algn="l" rtl="0" eaLnBrk="0">
              <a:lnSpc>
                <a:spcPct val="94000"/>
              </a:lnSpc>
              <a:spcBef>
                <a:spcPts val="5"/>
              </a:spcBef>
            </a:pPr>
            <a:r>
              <a:rPr sz="1200" kern="0" spc="-10" dirty="0">
                <a:solidFill>
                  <a:srgbClr val="231F20">
                    <a:alpha val="100000"/>
                  </a:srgbClr>
                </a:solidFill>
                <a:latin typeface="Arial" panose="020B0604020202020204"/>
                <a:ea typeface="Arial" panose="020B0604020202020204"/>
                <a:cs typeface="Arial" panose="020B0604020202020204"/>
              </a:rPr>
              <a:t>Model: SWT177060</a:t>
            </a:r>
            <a:endParaRPr sz="1200" dirty="0">
              <a:latin typeface="Arial" panose="020B0604020202020204"/>
              <a:ea typeface="Arial" panose="020B0604020202020204"/>
              <a:cs typeface="Arial" panose="020B0604020202020204"/>
            </a:endParaRPr>
          </a:p>
        </p:txBody>
      </p:sp>
      <p:pic>
        <p:nvPicPr>
          <p:cNvPr id="52" name="picture 52"/>
          <p:cNvPicPr>
            <a:picLocks noChangeAspect="1"/>
          </p:cNvPicPr>
          <p:nvPr/>
        </p:nvPicPr>
        <p:blipFill>
          <a:blip r:embed="rId4"/>
          <a:stretch>
            <a:fillRect/>
          </a:stretch>
        </p:blipFill>
        <p:spPr>
          <a:xfrm rot="21600000">
            <a:off x="4107795" y="1571910"/>
            <a:ext cx="2214493" cy="1795812"/>
          </a:xfrm>
          <a:prstGeom prst="rect">
            <a:avLst/>
          </a:prstGeom>
        </p:spPr>
      </p:pic>
      <p:sp>
        <p:nvSpPr>
          <p:cNvPr id="54" name="textbox 54"/>
          <p:cNvSpPr/>
          <p:nvPr/>
        </p:nvSpPr>
        <p:spPr>
          <a:xfrm>
            <a:off x="827736" y="4204969"/>
            <a:ext cx="1339850" cy="2823845"/>
          </a:xfrm>
          <a:prstGeom prst="rect">
            <a:avLst/>
          </a:prstGeom>
          <a:noFill/>
          <a:ln w="0" cap="flat">
            <a:noFill/>
            <a:prstDash val="solid"/>
            <a:miter lim="0"/>
          </a:ln>
        </p:spPr>
        <p:txBody>
          <a:bodyPr vert="horz" wrap="square" lIns="0" tIns="0" rIns="0" bIns="0"/>
          <a:p>
            <a:pPr algn="l" rtl="0" eaLnBrk="0">
              <a:lnSpc>
                <a:spcPct val="86000"/>
              </a:lnSpc>
            </a:pPr>
            <a:endParaRPr sz="100" dirty="0">
              <a:latin typeface="Arial" panose="020B0604020202020204"/>
              <a:ea typeface="Arial" panose="020B0604020202020204"/>
              <a:cs typeface="Arial" panose="020B0604020202020204"/>
            </a:endParaRPr>
          </a:p>
          <a:p>
            <a:pPr marL="19685" algn="l" rtl="0" eaLnBrk="0">
              <a:lnSpc>
                <a:spcPct val="75000"/>
              </a:lnSpc>
            </a:pPr>
            <a:r>
              <a:rPr sz="900" kern="0" spc="-20" dirty="0">
                <a:solidFill>
                  <a:srgbClr val="FFFFFF">
                    <a:alpha val="100000"/>
                  </a:srgbClr>
                </a:solidFill>
                <a:latin typeface="Arial" panose="020B0604020202020204"/>
                <a:ea typeface="Arial" panose="020B0604020202020204"/>
                <a:cs typeface="Arial" panose="020B0604020202020204"/>
              </a:rPr>
              <a:t>PARAMETER</a:t>
            </a:r>
            <a:endParaRPr sz="900" dirty="0">
              <a:latin typeface="Arial" panose="020B0604020202020204"/>
              <a:ea typeface="Arial" panose="020B0604020202020204"/>
              <a:cs typeface="Arial" panose="020B0604020202020204"/>
            </a:endParaRPr>
          </a:p>
          <a:p>
            <a:pPr marL="12700" algn="l" rtl="0" eaLnBrk="0">
              <a:lnSpc>
                <a:spcPct val="85000"/>
              </a:lnSpc>
              <a:spcBef>
                <a:spcPts val="735"/>
              </a:spcBef>
            </a:pPr>
            <a:r>
              <a:rPr sz="900" kern="0" spc="-10" dirty="0">
                <a:solidFill>
                  <a:srgbClr val="231F20">
                    <a:alpha val="100000"/>
                  </a:srgbClr>
                </a:solidFill>
                <a:latin typeface="Arial" panose="020B0604020202020204"/>
                <a:ea typeface="Arial" panose="020B0604020202020204"/>
                <a:cs typeface="Arial" panose="020B0604020202020204"/>
              </a:rPr>
              <a:t>Operating</a:t>
            </a:r>
            <a:r>
              <a:rPr sz="900" kern="0" spc="130" dirty="0">
                <a:solidFill>
                  <a:srgbClr val="231F20">
                    <a:alpha val="100000"/>
                  </a:srgbClr>
                </a:solidFill>
                <a:latin typeface="Arial" panose="020B0604020202020204"/>
                <a:ea typeface="Arial" panose="020B0604020202020204"/>
                <a:cs typeface="Arial" panose="020B0604020202020204"/>
              </a:rPr>
              <a:t> </a:t>
            </a:r>
            <a:r>
              <a:rPr sz="900" kern="0" spc="-10" dirty="0">
                <a:solidFill>
                  <a:srgbClr val="231F20">
                    <a:alpha val="100000"/>
                  </a:srgbClr>
                </a:solidFill>
                <a:latin typeface="Arial" panose="020B0604020202020204"/>
                <a:ea typeface="Arial" panose="020B0604020202020204"/>
                <a:cs typeface="Arial" panose="020B0604020202020204"/>
              </a:rPr>
              <a:t>Frequency</a:t>
            </a:r>
            <a:endParaRPr sz="900" dirty="0">
              <a:latin typeface="Arial" panose="020B0604020202020204"/>
              <a:ea typeface="Arial" panose="020B0604020202020204"/>
              <a:cs typeface="Arial" panose="020B0604020202020204"/>
            </a:endParaRPr>
          </a:p>
          <a:p>
            <a:pPr marL="13335" algn="l" rtl="0" eaLnBrk="0">
              <a:lnSpc>
                <a:spcPct val="76000"/>
              </a:lnSpc>
              <a:spcBef>
                <a:spcPts val="870"/>
              </a:spcBef>
            </a:pPr>
            <a:r>
              <a:rPr sz="900" kern="0" spc="-20" dirty="0">
                <a:solidFill>
                  <a:srgbClr val="231F20">
                    <a:alpha val="100000"/>
                  </a:srgbClr>
                </a:solidFill>
                <a:latin typeface="Arial" panose="020B0604020202020204"/>
                <a:ea typeface="Arial" panose="020B0604020202020204"/>
                <a:cs typeface="Arial" panose="020B0604020202020204"/>
              </a:rPr>
              <a:t>Gain</a:t>
            </a:r>
            <a:endParaRPr sz="900" dirty="0">
              <a:latin typeface="Arial" panose="020B0604020202020204"/>
              <a:ea typeface="Arial" panose="020B0604020202020204"/>
              <a:cs typeface="Arial" panose="020B0604020202020204"/>
            </a:endParaRPr>
          </a:p>
          <a:p>
            <a:pPr marL="13335" algn="l" rtl="0" eaLnBrk="0">
              <a:lnSpc>
                <a:spcPct val="76000"/>
              </a:lnSpc>
              <a:spcBef>
                <a:spcPts val="965"/>
              </a:spcBef>
            </a:pPr>
            <a:r>
              <a:rPr sz="900" kern="0" spc="-10" dirty="0">
                <a:solidFill>
                  <a:srgbClr val="231F20">
                    <a:alpha val="100000"/>
                  </a:srgbClr>
                </a:solidFill>
                <a:latin typeface="Arial" panose="020B0604020202020204"/>
                <a:ea typeface="Arial" panose="020B0604020202020204"/>
                <a:cs typeface="Arial" panose="020B0604020202020204"/>
              </a:rPr>
              <a:t>Gain</a:t>
            </a:r>
            <a:r>
              <a:rPr sz="900" kern="0" spc="60" dirty="0">
                <a:solidFill>
                  <a:srgbClr val="231F20">
                    <a:alpha val="100000"/>
                  </a:srgbClr>
                </a:solidFill>
                <a:latin typeface="Arial" panose="020B0604020202020204"/>
                <a:ea typeface="Arial" panose="020B0604020202020204"/>
                <a:cs typeface="Arial" panose="020B0604020202020204"/>
              </a:rPr>
              <a:t> </a:t>
            </a:r>
            <a:r>
              <a:rPr sz="900" kern="0" spc="-10" dirty="0">
                <a:solidFill>
                  <a:srgbClr val="231F20">
                    <a:alpha val="100000"/>
                  </a:srgbClr>
                </a:solidFill>
                <a:latin typeface="Arial" panose="020B0604020202020204"/>
                <a:ea typeface="Arial" panose="020B0604020202020204"/>
                <a:cs typeface="Arial" panose="020B0604020202020204"/>
              </a:rPr>
              <a:t>Flatness</a:t>
            </a:r>
            <a:endParaRPr sz="900" dirty="0">
              <a:latin typeface="Arial" panose="020B0604020202020204"/>
              <a:ea typeface="Arial" panose="020B0604020202020204"/>
              <a:cs typeface="Arial" panose="020B0604020202020204"/>
            </a:endParaRPr>
          </a:p>
          <a:p>
            <a:pPr marL="15875" algn="l" rtl="0" eaLnBrk="0">
              <a:lnSpc>
                <a:spcPct val="85000"/>
              </a:lnSpc>
              <a:spcBef>
                <a:spcPts val="970"/>
              </a:spcBef>
            </a:pPr>
            <a:r>
              <a:rPr sz="900" kern="0" spc="-20" dirty="0">
                <a:solidFill>
                  <a:srgbClr val="231F20">
                    <a:alpha val="100000"/>
                  </a:srgbClr>
                </a:solidFill>
                <a:latin typeface="Arial" panose="020B0604020202020204"/>
                <a:ea typeface="Arial" panose="020B0604020202020204"/>
                <a:cs typeface="Arial" panose="020B0604020202020204"/>
              </a:rPr>
              <a:t>Noise</a:t>
            </a:r>
            <a:r>
              <a:rPr sz="900" kern="0" spc="150" dirty="0">
                <a:solidFill>
                  <a:srgbClr val="231F20">
                    <a:alpha val="100000"/>
                  </a:srgbClr>
                </a:solidFill>
                <a:latin typeface="Arial" panose="020B0604020202020204"/>
                <a:ea typeface="Arial" panose="020B0604020202020204"/>
                <a:cs typeface="Arial" panose="020B0604020202020204"/>
              </a:rPr>
              <a:t> </a:t>
            </a:r>
            <a:r>
              <a:rPr sz="900" kern="0" spc="-20" dirty="0">
                <a:solidFill>
                  <a:srgbClr val="231F20">
                    <a:alpha val="100000"/>
                  </a:srgbClr>
                </a:solidFill>
                <a:latin typeface="Arial" panose="020B0604020202020204"/>
                <a:ea typeface="Arial" panose="020B0604020202020204"/>
                <a:cs typeface="Arial" panose="020B0604020202020204"/>
              </a:rPr>
              <a:t>Figure</a:t>
            </a:r>
            <a:endParaRPr sz="900" dirty="0">
              <a:latin typeface="Arial" panose="020B0604020202020204"/>
              <a:ea typeface="Arial" panose="020B0604020202020204"/>
              <a:cs typeface="Arial" panose="020B0604020202020204"/>
            </a:endParaRPr>
          </a:p>
          <a:p>
            <a:pPr marL="15875" algn="l" rtl="0" eaLnBrk="0">
              <a:lnSpc>
                <a:spcPct val="76000"/>
              </a:lnSpc>
              <a:spcBef>
                <a:spcPts val="860"/>
              </a:spcBef>
            </a:pPr>
            <a:r>
              <a:rPr sz="900" kern="0" spc="-20" dirty="0">
                <a:solidFill>
                  <a:srgbClr val="231F20">
                    <a:alpha val="100000"/>
                  </a:srgbClr>
                </a:solidFill>
                <a:latin typeface="Arial" panose="020B0604020202020204"/>
                <a:ea typeface="Arial" panose="020B0604020202020204"/>
                <a:cs typeface="Arial" panose="020B0604020202020204"/>
              </a:rPr>
              <a:t>P1dB</a:t>
            </a:r>
            <a:endParaRPr sz="900" dirty="0">
              <a:latin typeface="Arial" panose="020B0604020202020204"/>
              <a:ea typeface="Arial" panose="020B0604020202020204"/>
              <a:cs typeface="Arial" panose="020B0604020202020204"/>
            </a:endParaRPr>
          </a:p>
          <a:p>
            <a:pPr marL="15875" algn="l" rtl="0" eaLnBrk="0">
              <a:lnSpc>
                <a:spcPct val="75000"/>
              </a:lnSpc>
              <a:spcBef>
                <a:spcPts val="975"/>
              </a:spcBef>
            </a:pPr>
            <a:r>
              <a:rPr sz="900" kern="0" spc="-20" dirty="0">
                <a:solidFill>
                  <a:srgbClr val="231F20">
                    <a:alpha val="100000"/>
                  </a:srgbClr>
                </a:solidFill>
                <a:latin typeface="Arial" panose="020B0604020202020204"/>
                <a:ea typeface="Arial" panose="020B0604020202020204"/>
                <a:cs typeface="Arial" panose="020B0604020202020204"/>
              </a:rPr>
              <a:t>Pin</a:t>
            </a:r>
            <a:endParaRPr sz="900" dirty="0">
              <a:latin typeface="Arial" panose="020B0604020202020204"/>
              <a:ea typeface="Arial" panose="020B0604020202020204"/>
              <a:cs typeface="Arial" panose="020B0604020202020204"/>
            </a:endParaRPr>
          </a:p>
          <a:p>
            <a:pPr marL="17780" algn="l" rtl="0" eaLnBrk="0">
              <a:lnSpc>
                <a:spcPct val="79000"/>
              </a:lnSpc>
              <a:spcBef>
                <a:spcPts val="975"/>
              </a:spcBef>
            </a:pPr>
            <a:r>
              <a:rPr sz="900" kern="0" spc="-20" dirty="0">
                <a:solidFill>
                  <a:srgbClr val="231F20">
                    <a:alpha val="100000"/>
                  </a:srgbClr>
                </a:solidFill>
                <a:latin typeface="Arial" panose="020B0604020202020204"/>
                <a:ea typeface="Arial" panose="020B0604020202020204"/>
                <a:cs typeface="Arial" panose="020B0604020202020204"/>
              </a:rPr>
              <a:t>Input</a:t>
            </a:r>
            <a:r>
              <a:rPr sz="900" kern="0" spc="150" dirty="0">
                <a:solidFill>
                  <a:srgbClr val="231F20">
                    <a:alpha val="100000"/>
                  </a:srgbClr>
                </a:solidFill>
                <a:latin typeface="Arial" panose="020B0604020202020204"/>
                <a:ea typeface="Arial" panose="020B0604020202020204"/>
                <a:cs typeface="Arial" panose="020B0604020202020204"/>
              </a:rPr>
              <a:t> </a:t>
            </a:r>
            <a:r>
              <a:rPr sz="900" kern="0" spc="-20" dirty="0">
                <a:solidFill>
                  <a:srgbClr val="231F20">
                    <a:alpha val="100000"/>
                  </a:srgbClr>
                </a:solidFill>
                <a:latin typeface="Arial" panose="020B0604020202020204"/>
                <a:ea typeface="Arial" panose="020B0604020202020204"/>
                <a:cs typeface="Arial" panose="020B0604020202020204"/>
              </a:rPr>
              <a:t>Return</a:t>
            </a:r>
            <a:r>
              <a:rPr sz="900" kern="0" spc="70" dirty="0">
                <a:solidFill>
                  <a:srgbClr val="231F20">
                    <a:alpha val="100000"/>
                  </a:srgbClr>
                </a:solidFill>
                <a:latin typeface="Arial" panose="020B0604020202020204"/>
                <a:ea typeface="Arial" panose="020B0604020202020204"/>
                <a:cs typeface="Arial" panose="020B0604020202020204"/>
              </a:rPr>
              <a:t> </a:t>
            </a:r>
            <a:r>
              <a:rPr sz="900" kern="0" spc="-20" dirty="0">
                <a:solidFill>
                  <a:srgbClr val="231F20">
                    <a:alpha val="100000"/>
                  </a:srgbClr>
                </a:solidFill>
                <a:latin typeface="Arial" panose="020B0604020202020204"/>
                <a:ea typeface="Arial" panose="020B0604020202020204"/>
                <a:cs typeface="Arial" panose="020B0604020202020204"/>
              </a:rPr>
              <a:t>Loss</a:t>
            </a:r>
            <a:endParaRPr sz="900" dirty="0">
              <a:latin typeface="Arial" panose="020B0604020202020204"/>
              <a:ea typeface="Arial" panose="020B0604020202020204"/>
              <a:cs typeface="Arial" panose="020B0604020202020204"/>
            </a:endParaRPr>
          </a:p>
          <a:p>
            <a:pPr marL="12700" algn="l" rtl="0" eaLnBrk="0">
              <a:lnSpc>
                <a:spcPct val="79000"/>
              </a:lnSpc>
              <a:spcBef>
                <a:spcPts val="920"/>
              </a:spcBef>
            </a:pPr>
            <a:r>
              <a:rPr sz="900" kern="0" spc="-10" dirty="0">
                <a:solidFill>
                  <a:srgbClr val="231F20">
                    <a:alpha val="100000"/>
                  </a:srgbClr>
                </a:solidFill>
                <a:latin typeface="Arial" panose="020B0604020202020204"/>
                <a:ea typeface="Arial" panose="020B0604020202020204"/>
                <a:cs typeface="Arial" panose="020B0604020202020204"/>
              </a:rPr>
              <a:t>Output</a:t>
            </a:r>
            <a:r>
              <a:rPr sz="900" kern="0" spc="70" dirty="0">
                <a:solidFill>
                  <a:srgbClr val="231F20">
                    <a:alpha val="100000"/>
                  </a:srgbClr>
                </a:solidFill>
                <a:latin typeface="Arial" panose="020B0604020202020204"/>
                <a:ea typeface="Arial" panose="020B0604020202020204"/>
                <a:cs typeface="Arial" panose="020B0604020202020204"/>
              </a:rPr>
              <a:t> </a:t>
            </a:r>
            <a:r>
              <a:rPr sz="900" kern="0" spc="-10" dirty="0">
                <a:solidFill>
                  <a:srgbClr val="231F20">
                    <a:alpha val="100000"/>
                  </a:srgbClr>
                </a:solidFill>
                <a:latin typeface="Arial" panose="020B0604020202020204"/>
                <a:ea typeface="Arial" panose="020B0604020202020204"/>
                <a:cs typeface="Arial" panose="020B0604020202020204"/>
              </a:rPr>
              <a:t>Return</a:t>
            </a:r>
            <a:r>
              <a:rPr sz="900" kern="0" spc="70" dirty="0">
                <a:solidFill>
                  <a:srgbClr val="231F20">
                    <a:alpha val="100000"/>
                  </a:srgbClr>
                </a:solidFill>
                <a:latin typeface="Arial" panose="020B0604020202020204"/>
                <a:ea typeface="Arial" panose="020B0604020202020204"/>
                <a:cs typeface="Arial" panose="020B0604020202020204"/>
              </a:rPr>
              <a:t> </a:t>
            </a:r>
            <a:r>
              <a:rPr sz="900" kern="0" spc="-10" dirty="0">
                <a:solidFill>
                  <a:srgbClr val="231F20">
                    <a:alpha val="100000"/>
                  </a:srgbClr>
                </a:solidFill>
                <a:latin typeface="Arial" panose="020B0604020202020204"/>
                <a:ea typeface="Arial" panose="020B0604020202020204"/>
                <a:cs typeface="Arial" panose="020B0604020202020204"/>
              </a:rPr>
              <a:t>Lo</a:t>
            </a:r>
            <a:r>
              <a:rPr sz="900" kern="0" spc="-20" dirty="0">
                <a:solidFill>
                  <a:srgbClr val="231F20">
                    <a:alpha val="100000"/>
                  </a:srgbClr>
                </a:solidFill>
                <a:latin typeface="Arial" panose="020B0604020202020204"/>
                <a:ea typeface="Arial" panose="020B0604020202020204"/>
                <a:cs typeface="Arial" panose="020B0604020202020204"/>
              </a:rPr>
              <a:t>ss</a:t>
            </a:r>
            <a:endParaRPr sz="900" dirty="0">
              <a:latin typeface="Arial" panose="020B0604020202020204"/>
              <a:ea typeface="Arial" panose="020B0604020202020204"/>
              <a:cs typeface="Arial" panose="020B0604020202020204"/>
            </a:endParaRPr>
          </a:p>
          <a:p>
            <a:pPr marL="15875" algn="l" rtl="0" eaLnBrk="0">
              <a:lnSpc>
                <a:spcPct val="85000"/>
              </a:lnSpc>
              <a:spcBef>
                <a:spcPts val="900"/>
              </a:spcBef>
            </a:pPr>
            <a:r>
              <a:rPr sz="900" kern="0" spc="-20" dirty="0">
                <a:solidFill>
                  <a:srgbClr val="231F20">
                    <a:alpha val="100000"/>
                  </a:srgbClr>
                </a:solidFill>
                <a:latin typeface="Arial" panose="020B0604020202020204"/>
                <a:ea typeface="Arial" panose="020B0604020202020204"/>
                <a:cs typeface="Arial" panose="020B0604020202020204"/>
              </a:rPr>
              <a:t>DC Voltage</a:t>
            </a:r>
            <a:endParaRPr sz="900" dirty="0">
              <a:latin typeface="Arial" panose="020B0604020202020204"/>
              <a:ea typeface="Arial" panose="020B0604020202020204"/>
              <a:cs typeface="Arial" panose="020B0604020202020204"/>
            </a:endParaRPr>
          </a:p>
          <a:p>
            <a:pPr marL="15875" algn="l" rtl="0" eaLnBrk="0">
              <a:lnSpc>
                <a:spcPct val="85000"/>
              </a:lnSpc>
              <a:spcBef>
                <a:spcPts val="870"/>
              </a:spcBef>
            </a:pPr>
            <a:r>
              <a:rPr sz="900" kern="0" spc="-10" dirty="0">
                <a:solidFill>
                  <a:srgbClr val="231F20">
                    <a:alpha val="100000"/>
                  </a:srgbClr>
                </a:solidFill>
                <a:latin typeface="Arial" panose="020B0604020202020204"/>
                <a:ea typeface="Arial" panose="020B0604020202020204"/>
                <a:cs typeface="Arial" panose="020B0604020202020204"/>
              </a:rPr>
              <a:t>DC Supply</a:t>
            </a:r>
            <a:r>
              <a:rPr sz="900" kern="0" spc="80" dirty="0">
                <a:solidFill>
                  <a:srgbClr val="231F20">
                    <a:alpha val="100000"/>
                  </a:srgbClr>
                </a:solidFill>
                <a:latin typeface="Arial" panose="020B0604020202020204"/>
                <a:ea typeface="Arial" panose="020B0604020202020204"/>
                <a:cs typeface="Arial" panose="020B0604020202020204"/>
              </a:rPr>
              <a:t> </a:t>
            </a:r>
            <a:r>
              <a:rPr sz="900" kern="0" spc="-10" dirty="0">
                <a:solidFill>
                  <a:srgbClr val="231F20">
                    <a:alpha val="100000"/>
                  </a:srgbClr>
                </a:solidFill>
                <a:latin typeface="Arial" panose="020B0604020202020204"/>
                <a:ea typeface="Arial" panose="020B0604020202020204"/>
                <a:cs typeface="Arial" panose="020B0604020202020204"/>
              </a:rPr>
              <a:t>Current</a:t>
            </a:r>
            <a:endParaRPr sz="900" dirty="0">
              <a:latin typeface="Arial" panose="020B0604020202020204"/>
              <a:ea typeface="Arial" panose="020B0604020202020204"/>
              <a:cs typeface="Arial" panose="020B0604020202020204"/>
            </a:endParaRPr>
          </a:p>
          <a:p>
            <a:pPr algn="l" rtl="0" eaLnBrk="0">
              <a:lnSpc>
                <a:spcPct val="103000"/>
              </a:lnSpc>
            </a:pPr>
            <a:endParaRPr sz="700" dirty="0">
              <a:latin typeface="Arial" panose="020B0604020202020204"/>
              <a:ea typeface="Arial" panose="020B0604020202020204"/>
              <a:cs typeface="Arial" panose="020B0604020202020204"/>
            </a:endParaRPr>
          </a:p>
          <a:p>
            <a:pPr marL="12700" algn="l" rtl="0" eaLnBrk="0">
              <a:lnSpc>
                <a:spcPct val="123000"/>
              </a:lnSpc>
              <a:spcBef>
                <a:spcPts val="5"/>
              </a:spcBef>
            </a:pPr>
            <a:r>
              <a:rPr sz="900" kern="0" spc="-10" dirty="0">
                <a:solidFill>
                  <a:srgbClr val="231F20">
                    <a:alpha val="100000"/>
                  </a:srgbClr>
                </a:solidFill>
                <a:latin typeface="Arial" panose="020B0604020202020204"/>
                <a:ea typeface="Arial" panose="020B0604020202020204"/>
                <a:cs typeface="Arial" panose="020B0604020202020204"/>
              </a:rPr>
              <a:t>Specification Temperature</a:t>
            </a:r>
            <a:r>
              <a:rPr sz="900" kern="0" spc="80" dirty="0">
                <a:solidFill>
                  <a:srgbClr val="231F20">
                    <a:alpha val="100000"/>
                  </a:srgbClr>
                </a:solidFill>
                <a:latin typeface="Arial" panose="020B0604020202020204"/>
                <a:ea typeface="Arial" panose="020B0604020202020204"/>
                <a:cs typeface="Arial" panose="020B0604020202020204"/>
              </a:rPr>
              <a:t> </a:t>
            </a:r>
            <a:r>
              <a:rPr sz="900" kern="0" spc="-10" dirty="0">
                <a:solidFill>
                  <a:srgbClr val="231F20">
                    <a:alpha val="100000"/>
                  </a:srgbClr>
                </a:solidFill>
                <a:latin typeface="Arial" panose="020B0604020202020204"/>
                <a:ea typeface="Arial" panose="020B0604020202020204"/>
                <a:cs typeface="Arial" panose="020B0604020202020204"/>
              </a:rPr>
              <a:t>Operating Temperature</a:t>
            </a:r>
            <a:endParaRPr sz="900" dirty="0">
              <a:latin typeface="Arial" panose="020B0604020202020204"/>
              <a:ea typeface="Arial" panose="020B0604020202020204"/>
              <a:cs typeface="Arial" panose="020B0604020202020204"/>
            </a:endParaRPr>
          </a:p>
        </p:txBody>
      </p:sp>
      <p:sp>
        <p:nvSpPr>
          <p:cNvPr id="56" name="textbox 56"/>
          <p:cNvSpPr/>
          <p:nvPr/>
        </p:nvSpPr>
        <p:spPr>
          <a:xfrm>
            <a:off x="2237776" y="7402293"/>
            <a:ext cx="1664335" cy="2212975"/>
          </a:xfrm>
          <a:prstGeom prst="rect">
            <a:avLst/>
          </a:prstGeom>
          <a:noFill/>
          <a:ln w="0" cap="flat">
            <a:noFill/>
            <a:prstDash val="solid"/>
            <a:miter lim="0"/>
          </a:ln>
        </p:spPr>
        <p:txBody>
          <a:bodyPr vert="horz" wrap="square" lIns="0" tIns="0" rIns="0" bIns="0"/>
          <a:p>
            <a:pPr algn="l" rtl="0" eaLnBrk="0">
              <a:lnSpc>
                <a:spcPct val="87000"/>
              </a:lnSpc>
            </a:pPr>
            <a:endParaRPr sz="100" dirty="0">
              <a:latin typeface="Arial" panose="020B0604020202020204"/>
              <a:ea typeface="Arial" panose="020B0604020202020204"/>
              <a:cs typeface="Arial" panose="020B0604020202020204"/>
            </a:endParaRPr>
          </a:p>
          <a:p>
            <a:pPr marL="18415" algn="l" rtl="0" eaLnBrk="0">
              <a:lnSpc>
                <a:spcPct val="79000"/>
              </a:lnSpc>
            </a:pPr>
            <a:r>
              <a:rPr sz="1400" kern="0" spc="-10" dirty="0">
                <a:solidFill>
                  <a:srgbClr val="FFFFFF">
                    <a:alpha val="100000"/>
                  </a:srgbClr>
                </a:solidFill>
                <a:latin typeface="Arial Narrow" panose="020B0606020202030204"/>
                <a:ea typeface="Arial Narrow" panose="020B0606020202030204"/>
                <a:cs typeface="Arial Narrow" panose="020B0606020202030204"/>
              </a:rPr>
              <a:t>Specification</a:t>
            </a:r>
            <a:endParaRPr sz="1400" dirty="0">
              <a:latin typeface="Arial Narrow" panose="020B0606020202030204"/>
              <a:ea typeface="Arial Narrow" panose="020B0606020202030204"/>
              <a:cs typeface="Arial Narrow" panose="020B0606020202030204"/>
            </a:endParaRPr>
          </a:p>
          <a:p>
            <a:pPr marL="17145" algn="l" rtl="0" eaLnBrk="0">
              <a:lnSpc>
                <a:spcPct val="85000"/>
              </a:lnSpc>
              <a:spcBef>
                <a:spcPts val="1405"/>
              </a:spcBef>
            </a:pPr>
            <a:r>
              <a:rPr sz="900" kern="0" spc="-20" dirty="0">
                <a:solidFill>
                  <a:srgbClr val="231F20">
                    <a:alpha val="100000"/>
                  </a:srgbClr>
                </a:solidFill>
                <a:latin typeface="Arial" panose="020B0604020202020204"/>
                <a:ea typeface="Arial" panose="020B0604020202020204"/>
                <a:cs typeface="Arial" panose="020B0604020202020204"/>
              </a:rPr>
              <a:t>SMA (F)</a:t>
            </a:r>
            <a:endParaRPr sz="900" dirty="0">
              <a:latin typeface="Arial" panose="020B0604020202020204"/>
              <a:ea typeface="Arial" panose="020B0604020202020204"/>
              <a:cs typeface="Arial" panose="020B0604020202020204"/>
            </a:endParaRPr>
          </a:p>
          <a:p>
            <a:pPr marL="17145" algn="l" rtl="0" eaLnBrk="0">
              <a:lnSpc>
                <a:spcPct val="85000"/>
              </a:lnSpc>
              <a:spcBef>
                <a:spcPts val="790"/>
              </a:spcBef>
            </a:pPr>
            <a:r>
              <a:rPr sz="900" kern="0" spc="-20" dirty="0">
                <a:solidFill>
                  <a:srgbClr val="231F20">
                    <a:alpha val="100000"/>
                  </a:srgbClr>
                </a:solidFill>
                <a:latin typeface="Arial" panose="020B0604020202020204"/>
                <a:ea typeface="Arial" panose="020B0604020202020204"/>
                <a:cs typeface="Arial" panose="020B0604020202020204"/>
              </a:rPr>
              <a:t>SMA (F)</a:t>
            </a:r>
            <a:endParaRPr sz="900" dirty="0">
              <a:latin typeface="Arial" panose="020B0604020202020204"/>
              <a:ea typeface="Arial" panose="020B0604020202020204"/>
              <a:cs typeface="Arial" panose="020B0604020202020204"/>
            </a:endParaRPr>
          </a:p>
          <a:p>
            <a:pPr marL="17145" algn="l" rtl="0" eaLnBrk="0">
              <a:lnSpc>
                <a:spcPct val="76000"/>
              </a:lnSpc>
              <a:spcBef>
                <a:spcPts val="940"/>
              </a:spcBef>
            </a:pPr>
            <a:r>
              <a:rPr sz="900" kern="0" spc="-10" dirty="0">
                <a:solidFill>
                  <a:srgbClr val="231F20">
                    <a:alpha val="100000"/>
                  </a:srgbClr>
                </a:solidFill>
                <a:latin typeface="Arial" panose="020B0604020202020204"/>
                <a:ea typeface="Arial" panose="020B0604020202020204"/>
                <a:cs typeface="Arial" panose="020B0604020202020204"/>
              </a:rPr>
              <a:t>Solder</a:t>
            </a:r>
            <a:r>
              <a:rPr sz="900" kern="0" spc="60" dirty="0">
                <a:solidFill>
                  <a:srgbClr val="231F20">
                    <a:alpha val="100000"/>
                  </a:srgbClr>
                </a:solidFill>
                <a:latin typeface="Arial" panose="020B0604020202020204"/>
                <a:ea typeface="Arial" panose="020B0604020202020204"/>
                <a:cs typeface="Arial" panose="020B0604020202020204"/>
              </a:rPr>
              <a:t> </a:t>
            </a:r>
            <a:r>
              <a:rPr sz="900" kern="0" spc="-10" dirty="0">
                <a:solidFill>
                  <a:srgbClr val="231F20">
                    <a:alpha val="100000"/>
                  </a:srgbClr>
                </a:solidFill>
                <a:latin typeface="Arial" panose="020B0604020202020204"/>
                <a:ea typeface="Arial" panose="020B0604020202020204"/>
                <a:cs typeface="Arial" panose="020B0604020202020204"/>
              </a:rPr>
              <a:t>Pin</a:t>
            </a:r>
            <a:endParaRPr sz="900" dirty="0">
              <a:latin typeface="Arial" panose="020B0604020202020204"/>
              <a:ea typeface="Arial" panose="020B0604020202020204"/>
              <a:cs typeface="Arial" panose="020B0604020202020204"/>
            </a:endParaRPr>
          </a:p>
          <a:p>
            <a:pPr marL="12700" algn="l" rtl="0" eaLnBrk="0">
              <a:lnSpc>
                <a:spcPct val="75000"/>
              </a:lnSpc>
              <a:spcBef>
                <a:spcPts val="1215"/>
              </a:spcBef>
            </a:pPr>
            <a:r>
              <a:rPr sz="900" kern="0" spc="-10" dirty="0">
                <a:solidFill>
                  <a:srgbClr val="231F20">
                    <a:alpha val="100000"/>
                  </a:srgbClr>
                </a:solidFill>
                <a:latin typeface="Arial" panose="020B0604020202020204"/>
                <a:ea typeface="Arial" panose="020B0604020202020204"/>
                <a:cs typeface="Arial" panose="020B0604020202020204"/>
              </a:rPr>
              <a:t>Aluminum</a:t>
            </a:r>
            <a:endParaRPr sz="900" dirty="0">
              <a:latin typeface="Arial" panose="020B0604020202020204"/>
              <a:ea typeface="Arial" panose="020B0604020202020204"/>
              <a:cs typeface="Arial" panose="020B0604020202020204"/>
            </a:endParaRPr>
          </a:p>
          <a:p>
            <a:pPr marL="18415" algn="l" rtl="0" eaLnBrk="0">
              <a:lnSpc>
                <a:spcPct val="76000"/>
              </a:lnSpc>
              <a:spcBef>
                <a:spcPts val="1335"/>
              </a:spcBef>
            </a:pPr>
            <a:r>
              <a:rPr sz="900" kern="0" spc="-20" dirty="0">
                <a:solidFill>
                  <a:srgbClr val="231F20">
                    <a:alpha val="100000"/>
                  </a:srgbClr>
                </a:solidFill>
                <a:latin typeface="Arial" panose="020B0604020202020204"/>
                <a:ea typeface="Arial" panose="020B0604020202020204"/>
                <a:cs typeface="Arial" panose="020B0604020202020204"/>
              </a:rPr>
              <a:t>Gold</a:t>
            </a:r>
            <a:r>
              <a:rPr sz="900" kern="0" spc="150" dirty="0">
                <a:solidFill>
                  <a:srgbClr val="231F20">
                    <a:alpha val="100000"/>
                  </a:srgbClr>
                </a:solidFill>
                <a:latin typeface="Arial" panose="020B0604020202020204"/>
                <a:ea typeface="Arial" panose="020B0604020202020204"/>
                <a:cs typeface="Arial" panose="020B0604020202020204"/>
              </a:rPr>
              <a:t> </a:t>
            </a:r>
            <a:r>
              <a:rPr sz="900" kern="0" spc="-20" dirty="0">
                <a:solidFill>
                  <a:srgbClr val="231F20">
                    <a:alpha val="100000"/>
                  </a:srgbClr>
                </a:solidFill>
                <a:latin typeface="Arial" panose="020B0604020202020204"/>
                <a:ea typeface="Arial" panose="020B0604020202020204"/>
                <a:cs typeface="Arial" panose="020B0604020202020204"/>
              </a:rPr>
              <a:t>Plated</a:t>
            </a:r>
            <a:endParaRPr sz="900" dirty="0">
              <a:latin typeface="Arial" panose="020B0604020202020204"/>
              <a:ea typeface="Arial" panose="020B0604020202020204"/>
              <a:cs typeface="Arial" panose="020B0604020202020204"/>
            </a:endParaRPr>
          </a:p>
          <a:p>
            <a:pPr marL="17145" algn="l" rtl="0" eaLnBrk="0">
              <a:lnSpc>
                <a:spcPts val="1230"/>
              </a:lnSpc>
              <a:spcBef>
                <a:spcPts val="895"/>
              </a:spcBef>
            </a:pPr>
            <a:r>
              <a:rPr sz="900" kern="0" spc="-20" dirty="0">
                <a:solidFill>
                  <a:srgbClr val="231F20">
                    <a:alpha val="100000"/>
                  </a:srgbClr>
                </a:solidFill>
                <a:latin typeface="Arial" panose="020B0604020202020204"/>
                <a:ea typeface="Arial" panose="020B0604020202020204"/>
                <a:cs typeface="Arial" panose="020B0604020202020204"/>
              </a:rPr>
              <a:t>0.35</a:t>
            </a:r>
            <a:r>
              <a:rPr sz="900" kern="0" spc="80" dirty="0">
                <a:solidFill>
                  <a:srgbClr val="231F20">
                    <a:alpha val="100000"/>
                  </a:srgbClr>
                </a:solidFill>
                <a:latin typeface="Arial" panose="020B0604020202020204"/>
                <a:ea typeface="Arial" panose="020B0604020202020204"/>
                <a:cs typeface="Arial" panose="020B0604020202020204"/>
              </a:rPr>
              <a:t> </a:t>
            </a:r>
            <a:r>
              <a:rPr sz="900" kern="0" spc="-20" dirty="0">
                <a:solidFill>
                  <a:srgbClr val="231F20">
                    <a:alpha val="100000"/>
                  </a:srgbClr>
                </a:solidFill>
                <a:latin typeface="Arial" panose="020B0604020202020204"/>
                <a:ea typeface="Arial" panose="020B0604020202020204"/>
                <a:cs typeface="Arial" panose="020B0604020202020204"/>
              </a:rPr>
              <a:t>Oz</a:t>
            </a:r>
            <a:endParaRPr sz="900" dirty="0">
              <a:latin typeface="Arial" panose="020B0604020202020204"/>
              <a:ea typeface="Arial" panose="020B0604020202020204"/>
              <a:cs typeface="Arial" panose="020B0604020202020204"/>
            </a:endParaRPr>
          </a:p>
          <a:p>
            <a:pPr algn="l" rtl="0" eaLnBrk="0">
              <a:lnSpc>
                <a:spcPct val="106000"/>
              </a:lnSpc>
            </a:pPr>
            <a:endParaRPr sz="500" dirty="0">
              <a:latin typeface="Arial" panose="020B0604020202020204"/>
              <a:ea typeface="Arial" panose="020B0604020202020204"/>
              <a:cs typeface="Arial" panose="020B0604020202020204"/>
            </a:endParaRPr>
          </a:p>
          <a:p>
            <a:pPr marL="20320" indent="-3175" algn="l" rtl="0" eaLnBrk="0">
              <a:lnSpc>
                <a:spcPct val="146000"/>
              </a:lnSpc>
              <a:spcBef>
                <a:spcPts val="5"/>
              </a:spcBef>
            </a:pPr>
            <a:r>
              <a:rPr sz="900" kern="0" spc="-10" dirty="0">
                <a:solidFill>
                  <a:srgbClr val="231F20">
                    <a:alpha val="100000"/>
                  </a:srgbClr>
                </a:solidFill>
                <a:latin typeface="Arial" panose="020B0604020202020204"/>
                <a:ea typeface="Arial" panose="020B0604020202020204"/>
                <a:cs typeface="Arial" panose="020B0604020202020204"/>
              </a:rPr>
              <a:t>0.67” (W) X</a:t>
            </a:r>
            <a:r>
              <a:rPr sz="900" kern="0" spc="90" dirty="0">
                <a:solidFill>
                  <a:srgbClr val="231F20">
                    <a:alpha val="100000"/>
                  </a:srgbClr>
                </a:solidFill>
                <a:latin typeface="Arial" panose="020B0604020202020204"/>
                <a:ea typeface="Arial" panose="020B0604020202020204"/>
                <a:cs typeface="Arial" panose="020B0604020202020204"/>
              </a:rPr>
              <a:t> </a:t>
            </a:r>
            <a:r>
              <a:rPr sz="900" kern="0" spc="-10" dirty="0">
                <a:solidFill>
                  <a:srgbClr val="231F20">
                    <a:alpha val="100000"/>
                  </a:srgbClr>
                </a:solidFill>
                <a:latin typeface="Arial" panose="020B0604020202020204"/>
                <a:ea typeface="Arial" panose="020B0604020202020204"/>
                <a:cs typeface="Arial" panose="020B0604020202020204"/>
              </a:rPr>
              <a:t>0.67”</a:t>
            </a:r>
            <a:r>
              <a:rPr sz="900" kern="0" spc="50" dirty="0">
                <a:solidFill>
                  <a:srgbClr val="231F20">
                    <a:alpha val="100000"/>
                  </a:srgbClr>
                </a:solidFill>
                <a:latin typeface="Arial" panose="020B0604020202020204"/>
                <a:ea typeface="Arial" panose="020B0604020202020204"/>
                <a:cs typeface="Arial" panose="020B0604020202020204"/>
              </a:rPr>
              <a:t> </a:t>
            </a:r>
            <a:r>
              <a:rPr sz="900" kern="0" spc="-10" dirty="0">
                <a:solidFill>
                  <a:srgbClr val="231F20">
                    <a:alpha val="100000"/>
                  </a:srgbClr>
                </a:solidFill>
                <a:latin typeface="Arial" panose="020B0604020202020204"/>
                <a:ea typeface="Arial" panose="020B0604020202020204"/>
                <a:cs typeface="Arial" panose="020B0604020202020204"/>
              </a:rPr>
              <a:t>(L) X</a:t>
            </a:r>
            <a:r>
              <a:rPr sz="900" kern="0" spc="40" dirty="0">
                <a:solidFill>
                  <a:srgbClr val="231F20">
                    <a:alpha val="100000"/>
                  </a:srgbClr>
                </a:solidFill>
                <a:latin typeface="Arial" panose="020B0604020202020204"/>
                <a:ea typeface="Arial" panose="020B0604020202020204"/>
                <a:cs typeface="Arial" panose="020B0604020202020204"/>
              </a:rPr>
              <a:t> </a:t>
            </a:r>
            <a:r>
              <a:rPr sz="900" kern="0" spc="-10" dirty="0">
                <a:solidFill>
                  <a:srgbClr val="231F20">
                    <a:alpha val="100000"/>
                  </a:srgbClr>
                </a:solidFill>
                <a:latin typeface="Arial" panose="020B0604020202020204"/>
                <a:ea typeface="Arial" panose="020B0604020202020204"/>
                <a:cs typeface="Arial" panose="020B0604020202020204"/>
              </a:rPr>
              <a:t>0.32”</a:t>
            </a:r>
            <a:r>
              <a:rPr sz="900" kern="0" spc="60" dirty="0">
                <a:solidFill>
                  <a:srgbClr val="231F20">
                    <a:alpha val="100000"/>
                  </a:srgbClr>
                </a:solidFill>
                <a:latin typeface="Arial" panose="020B0604020202020204"/>
                <a:ea typeface="Arial" panose="020B0604020202020204"/>
                <a:cs typeface="Arial" panose="020B0604020202020204"/>
              </a:rPr>
              <a:t> </a:t>
            </a:r>
            <a:r>
              <a:rPr sz="900" kern="0" spc="-10" dirty="0">
                <a:solidFill>
                  <a:srgbClr val="231F20">
                    <a:alpha val="100000"/>
                  </a:srgbClr>
                </a:solidFill>
                <a:latin typeface="Arial" panose="020B0604020202020204"/>
                <a:ea typeface="Arial" panose="020B0604020202020204"/>
                <a:cs typeface="Arial" panose="020B0604020202020204"/>
              </a:rPr>
              <a:t>(H)</a:t>
            </a:r>
            <a:r>
              <a:rPr sz="900" kern="0" spc="0" dirty="0">
                <a:solidFill>
                  <a:srgbClr val="231F20">
                    <a:alpha val="100000"/>
                  </a:srgbClr>
                </a:solidFill>
                <a:latin typeface="Arial" panose="020B0604020202020204"/>
                <a:ea typeface="Arial" panose="020B0604020202020204"/>
                <a:cs typeface="Arial" panose="020B0604020202020204"/>
              </a:rPr>
              <a:t> </a:t>
            </a:r>
            <a:r>
              <a:rPr sz="900" kern="0" spc="-20" dirty="0">
                <a:solidFill>
                  <a:srgbClr val="231F20">
                    <a:alpha val="100000"/>
                  </a:srgbClr>
                </a:solidFill>
                <a:latin typeface="Arial" panose="020B0604020202020204"/>
                <a:ea typeface="Arial" panose="020B0604020202020204"/>
                <a:cs typeface="Arial" panose="020B0604020202020204"/>
              </a:rPr>
              <a:t>BL-ZC-7</a:t>
            </a:r>
            <a:endParaRPr sz="900" dirty="0">
              <a:latin typeface="Arial" panose="020B0604020202020204"/>
              <a:ea typeface="Arial" panose="020B0604020202020204"/>
              <a:cs typeface="Arial" panose="020B0604020202020204"/>
            </a:endParaRPr>
          </a:p>
        </p:txBody>
      </p:sp>
      <p:sp>
        <p:nvSpPr>
          <p:cNvPr id="58" name="textbox 58"/>
          <p:cNvSpPr/>
          <p:nvPr/>
        </p:nvSpPr>
        <p:spPr>
          <a:xfrm>
            <a:off x="941729" y="7402294"/>
            <a:ext cx="729615" cy="2207895"/>
          </a:xfrm>
          <a:prstGeom prst="rect">
            <a:avLst/>
          </a:prstGeom>
          <a:noFill/>
          <a:ln w="0" cap="flat">
            <a:noFill/>
            <a:prstDash val="solid"/>
            <a:miter lim="0"/>
          </a:ln>
        </p:spPr>
        <p:txBody>
          <a:bodyPr vert="horz" wrap="square" lIns="0" tIns="0" rIns="0" bIns="0"/>
          <a:p>
            <a:pPr algn="l" rtl="0" eaLnBrk="0">
              <a:lnSpc>
                <a:spcPct val="87000"/>
              </a:lnSpc>
            </a:pPr>
            <a:endParaRPr sz="100" dirty="0">
              <a:latin typeface="Arial" panose="020B0604020202020204"/>
              <a:ea typeface="Arial" panose="020B0604020202020204"/>
              <a:cs typeface="Arial" panose="020B0604020202020204"/>
            </a:endParaRPr>
          </a:p>
          <a:p>
            <a:pPr marL="311785" algn="l" rtl="0" eaLnBrk="0">
              <a:lnSpc>
                <a:spcPct val="75000"/>
              </a:lnSpc>
            </a:pPr>
            <a:r>
              <a:rPr sz="1400" kern="0" spc="-30" dirty="0">
                <a:solidFill>
                  <a:srgbClr val="FFFFFF">
                    <a:alpha val="100000"/>
                  </a:srgbClr>
                </a:solidFill>
                <a:latin typeface="Arial Narrow" panose="020B0606020202030204"/>
                <a:ea typeface="Arial Narrow" panose="020B0606020202030204"/>
                <a:cs typeface="Arial Narrow" panose="020B0606020202030204"/>
              </a:rPr>
              <a:t>Item</a:t>
            </a:r>
            <a:endParaRPr sz="1400" dirty="0">
              <a:latin typeface="Arial Narrow" panose="020B0606020202030204"/>
              <a:ea typeface="Arial Narrow" panose="020B0606020202030204"/>
              <a:cs typeface="Arial Narrow" panose="020B0606020202030204"/>
            </a:endParaRPr>
          </a:p>
          <a:p>
            <a:pPr marL="21590" algn="l" rtl="0" eaLnBrk="0">
              <a:lnSpc>
                <a:spcPct val="79000"/>
              </a:lnSpc>
              <a:spcBef>
                <a:spcPts val="1090"/>
              </a:spcBef>
            </a:pPr>
            <a:r>
              <a:rPr sz="900" kern="0" spc="-20" dirty="0">
                <a:solidFill>
                  <a:srgbClr val="231F20">
                    <a:alpha val="100000"/>
                  </a:srgbClr>
                </a:solidFill>
                <a:latin typeface="Arial" panose="020B0604020202020204"/>
                <a:ea typeface="Arial" panose="020B0604020202020204"/>
                <a:cs typeface="Arial" panose="020B0604020202020204"/>
              </a:rPr>
              <a:t>Input</a:t>
            </a:r>
            <a:r>
              <a:rPr sz="900" kern="0" spc="90" dirty="0">
                <a:solidFill>
                  <a:srgbClr val="231F20">
                    <a:alpha val="100000"/>
                  </a:srgbClr>
                </a:solidFill>
                <a:latin typeface="Arial" panose="020B0604020202020204"/>
                <a:ea typeface="Arial" panose="020B0604020202020204"/>
                <a:cs typeface="Arial" panose="020B0604020202020204"/>
              </a:rPr>
              <a:t> </a:t>
            </a:r>
            <a:r>
              <a:rPr sz="900" kern="0" spc="-20" dirty="0">
                <a:solidFill>
                  <a:srgbClr val="231F20">
                    <a:alpha val="100000"/>
                  </a:srgbClr>
                </a:solidFill>
                <a:latin typeface="Arial" panose="020B0604020202020204"/>
                <a:ea typeface="Arial" panose="020B0604020202020204"/>
                <a:cs typeface="Arial" panose="020B0604020202020204"/>
              </a:rPr>
              <a:t>Port</a:t>
            </a:r>
            <a:endParaRPr sz="900" dirty="0">
              <a:latin typeface="Arial" panose="020B0604020202020204"/>
              <a:ea typeface="Arial" panose="020B0604020202020204"/>
              <a:cs typeface="Arial" panose="020B0604020202020204"/>
            </a:endParaRPr>
          </a:p>
          <a:p>
            <a:pPr marL="16510" algn="l" rtl="0" eaLnBrk="0">
              <a:lnSpc>
                <a:spcPct val="79000"/>
              </a:lnSpc>
              <a:spcBef>
                <a:spcPts val="1255"/>
              </a:spcBef>
            </a:pPr>
            <a:r>
              <a:rPr sz="900" kern="0" spc="-10" dirty="0">
                <a:solidFill>
                  <a:srgbClr val="231F20">
                    <a:alpha val="100000"/>
                  </a:srgbClr>
                </a:solidFill>
                <a:latin typeface="Arial" panose="020B0604020202020204"/>
                <a:ea typeface="Arial" panose="020B0604020202020204"/>
                <a:cs typeface="Arial" panose="020B0604020202020204"/>
              </a:rPr>
              <a:t>Output</a:t>
            </a:r>
            <a:r>
              <a:rPr sz="900" kern="0" spc="60" dirty="0">
                <a:solidFill>
                  <a:srgbClr val="231F20">
                    <a:alpha val="100000"/>
                  </a:srgbClr>
                </a:solidFill>
                <a:latin typeface="Arial" panose="020B0604020202020204"/>
                <a:ea typeface="Arial" panose="020B0604020202020204"/>
                <a:cs typeface="Arial" panose="020B0604020202020204"/>
              </a:rPr>
              <a:t> </a:t>
            </a:r>
            <a:r>
              <a:rPr sz="900" kern="0" spc="-10" dirty="0">
                <a:solidFill>
                  <a:srgbClr val="231F20">
                    <a:alpha val="100000"/>
                  </a:srgbClr>
                </a:solidFill>
                <a:latin typeface="Arial" panose="020B0604020202020204"/>
                <a:ea typeface="Arial" panose="020B0604020202020204"/>
                <a:cs typeface="Arial" panose="020B0604020202020204"/>
              </a:rPr>
              <a:t>Por</a:t>
            </a:r>
            <a:r>
              <a:rPr sz="900" kern="0" spc="-20" dirty="0">
                <a:solidFill>
                  <a:srgbClr val="231F20">
                    <a:alpha val="100000"/>
                  </a:srgbClr>
                </a:solidFill>
                <a:latin typeface="Arial" panose="020B0604020202020204"/>
                <a:ea typeface="Arial" panose="020B0604020202020204"/>
                <a:cs typeface="Arial" panose="020B0604020202020204"/>
              </a:rPr>
              <a:t>t</a:t>
            </a:r>
            <a:endParaRPr sz="900" dirty="0">
              <a:latin typeface="Arial" panose="020B0604020202020204"/>
              <a:ea typeface="Arial" panose="020B0604020202020204"/>
              <a:cs typeface="Arial" panose="020B0604020202020204"/>
            </a:endParaRPr>
          </a:p>
          <a:p>
            <a:pPr marL="19050" algn="l" rtl="0" eaLnBrk="0">
              <a:lnSpc>
                <a:spcPct val="75000"/>
              </a:lnSpc>
              <a:spcBef>
                <a:spcPts val="1000"/>
              </a:spcBef>
            </a:pPr>
            <a:r>
              <a:rPr sz="900" kern="0" spc="-20" dirty="0">
                <a:solidFill>
                  <a:srgbClr val="231F20">
                    <a:alpha val="100000"/>
                  </a:srgbClr>
                </a:solidFill>
                <a:latin typeface="Arial" panose="020B0604020202020204"/>
                <a:ea typeface="Arial" panose="020B0604020202020204"/>
                <a:cs typeface="Arial" panose="020B0604020202020204"/>
              </a:rPr>
              <a:t>Bias</a:t>
            </a:r>
            <a:r>
              <a:rPr sz="900" kern="0" spc="90" dirty="0">
                <a:solidFill>
                  <a:srgbClr val="231F20">
                    <a:alpha val="100000"/>
                  </a:srgbClr>
                </a:solidFill>
                <a:latin typeface="Arial" panose="020B0604020202020204"/>
                <a:ea typeface="Arial" panose="020B0604020202020204"/>
                <a:cs typeface="Arial" panose="020B0604020202020204"/>
              </a:rPr>
              <a:t> </a:t>
            </a:r>
            <a:r>
              <a:rPr sz="900" kern="0" spc="-20" dirty="0">
                <a:solidFill>
                  <a:srgbClr val="231F20">
                    <a:alpha val="100000"/>
                  </a:srgbClr>
                </a:solidFill>
                <a:latin typeface="Arial" panose="020B0604020202020204"/>
                <a:ea typeface="Arial" panose="020B0604020202020204"/>
                <a:cs typeface="Arial" panose="020B0604020202020204"/>
              </a:rPr>
              <a:t>Port</a:t>
            </a:r>
            <a:endParaRPr sz="900" dirty="0">
              <a:latin typeface="Arial" panose="020B0604020202020204"/>
              <a:ea typeface="Arial" panose="020B0604020202020204"/>
              <a:cs typeface="Arial" panose="020B0604020202020204"/>
            </a:endParaRPr>
          </a:p>
          <a:p>
            <a:pPr marL="16510" algn="l" rtl="0" eaLnBrk="0">
              <a:lnSpc>
                <a:spcPct val="76000"/>
              </a:lnSpc>
              <a:spcBef>
                <a:spcPts val="1375"/>
              </a:spcBef>
            </a:pPr>
            <a:r>
              <a:rPr sz="900" kern="0" spc="-10" dirty="0">
                <a:solidFill>
                  <a:srgbClr val="231F20">
                    <a:alpha val="100000"/>
                  </a:srgbClr>
                </a:solidFill>
                <a:latin typeface="Arial" panose="020B0604020202020204"/>
                <a:ea typeface="Arial" panose="020B0604020202020204"/>
                <a:cs typeface="Arial" panose="020B0604020202020204"/>
              </a:rPr>
              <a:t>Case</a:t>
            </a:r>
            <a:r>
              <a:rPr sz="900" kern="0" spc="60" dirty="0">
                <a:solidFill>
                  <a:srgbClr val="231F20">
                    <a:alpha val="100000"/>
                  </a:srgbClr>
                </a:solidFill>
                <a:latin typeface="Arial" panose="020B0604020202020204"/>
                <a:ea typeface="Arial" panose="020B0604020202020204"/>
                <a:cs typeface="Arial" panose="020B0604020202020204"/>
              </a:rPr>
              <a:t> </a:t>
            </a:r>
            <a:r>
              <a:rPr sz="900" kern="0" spc="-10" dirty="0">
                <a:solidFill>
                  <a:srgbClr val="231F20">
                    <a:alpha val="100000"/>
                  </a:srgbClr>
                </a:solidFill>
                <a:latin typeface="Arial" panose="020B0604020202020204"/>
                <a:ea typeface="Arial" panose="020B0604020202020204"/>
                <a:cs typeface="Arial" panose="020B0604020202020204"/>
              </a:rPr>
              <a:t>Material</a:t>
            </a:r>
            <a:endParaRPr sz="900" dirty="0">
              <a:latin typeface="Arial" panose="020B0604020202020204"/>
              <a:ea typeface="Arial" panose="020B0604020202020204"/>
              <a:cs typeface="Arial" panose="020B0604020202020204"/>
            </a:endParaRPr>
          </a:p>
          <a:p>
            <a:pPr marL="20320" algn="l" rtl="0" eaLnBrk="0">
              <a:lnSpc>
                <a:spcPct val="75000"/>
              </a:lnSpc>
              <a:spcBef>
                <a:spcPts val="1175"/>
              </a:spcBef>
            </a:pPr>
            <a:r>
              <a:rPr sz="900" kern="0" spc="-20" dirty="0">
                <a:solidFill>
                  <a:srgbClr val="231F20">
                    <a:alpha val="100000"/>
                  </a:srgbClr>
                </a:solidFill>
                <a:latin typeface="Arial" panose="020B0604020202020204"/>
                <a:ea typeface="Arial" panose="020B0604020202020204"/>
                <a:cs typeface="Arial" panose="020B0604020202020204"/>
              </a:rPr>
              <a:t>Finish</a:t>
            </a:r>
            <a:endParaRPr sz="900" dirty="0">
              <a:latin typeface="Arial" panose="020B0604020202020204"/>
              <a:ea typeface="Arial" panose="020B0604020202020204"/>
              <a:cs typeface="Arial" panose="020B0604020202020204"/>
            </a:endParaRPr>
          </a:p>
          <a:p>
            <a:pPr marL="12700" algn="l" rtl="0" eaLnBrk="0">
              <a:lnSpc>
                <a:spcPct val="85000"/>
              </a:lnSpc>
              <a:spcBef>
                <a:spcPts val="1190"/>
              </a:spcBef>
            </a:pPr>
            <a:r>
              <a:rPr sz="900" kern="0" spc="-10" dirty="0">
                <a:solidFill>
                  <a:srgbClr val="231F20">
                    <a:alpha val="100000"/>
                  </a:srgbClr>
                </a:solidFill>
                <a:latin typeface="Arial" panose="020B0604020202020204"/>
                <a:ea typeface="Arial" panose="020B0604020202020204"/>
                <a:cs typeface="Arial" panose="020B0604020202020204"/>
              </a:rPr>
              <a:t>Weight</a:t>
            </a:r>
            <a:endParaRPr sz="900" dirty="0">
              <a:latin typeface="Arial" panose="020B0604020202020204"/>
              <a:ea typeface="Arial" panose="020B0604020202020204"/>
              <a:cs typeface="Arial" panose="020B0604020202020204"/>
            </a:endParaRPr>
          </a:p>
          <a:p>
            <a:pPr marL="15875" algn="l" rtl="0" eaLnBrk="0">
              <a:lnSpc>
                <a:spcPct val="76000"/>
              </a:lnSpc>
              <a:spcBef>
                <a:spcPts val="940"/>
              </a:spcBef>
            </a:pPr>
            <a:r>
              <a:rPr sz="900" kern="0" spc="-10" dirty="0">
                <a:solidFill>
                  <a:srgbClr val="231F20">
                    <a:alpha val="100000"/>
                  </a:srgbClr>
                </a:solidFill>
                <a:latin typeface="Arial" panose="020B0604020202020204"/>
                <a:ea typeface="Arial" panose="020B0604020202020204"/>
                <a:cs typeface="Arial" panose="020B0604020202020204"/>
              </a:rPr>
              <a:t>Size</a:t>
            </a:r>
            <a:endParaRPr sz="900" dirty="0">
              <a:latin typeface="Arial" panose="020B0604020202020204"/>
              <a:ea typeface="Arial" panose="020B0604020202020204"/>
              <a:cs typeface="Arial" panose="020B0604020202020204"/>
            </a:endParaRPr>
          </a:p>
          <a:p>
            <a:pPr algn="l" rtl="0" eaLnBrk="0">
              <a:lnSpc>
                <a:spcPct val="108000"/>
              </a:lnSpc>
            </a:pPr>
            <a:endParaRPr sz="900" dirty="0">
              <a:latin typeface="Arial" panose="020B0604020202020204"/>
              <a:ea typeface="Arial" panose="020B0604020202020204"/>
              <a:cs typeface="Arial" panose="020B0604020202020204"/>
            </a:endParaRPr>
          </a:p>
          <a:p>
            <a:pPr algn="l" rtl="0" eaLnBrk="0">
              <a:lnSpc>
                <a:spcPct val="9000"/>
              </a:lnSpc>
            </a:pPr>
            <a:endParaRPr sz="100" dirty="0">
              <a:latin typeface="Arial" panose="020B0604020202020204"/>
              <a:ea typeface="Arial" panose="020B0604020202020204"/>
              <a:cs typeface="Arial" panose="020B0604020202020204"/>
            </a:endParaRPr>
          </a:p>
          <a:p>
            <a:pPr marL="16510" algn="l" rtl="0" eaLnBrk="0">
              <a:lnSpc>
                <a:spcPct val="77000"/>
              </a:lnSpc>
            </a:pPr>
            <a:r>
              <a:rPr sz="900" kern="0" spc="-10" dirty="0">
                <a:solidFill>
                  <a:srgbClr val="231F20">
                    <a:alpha val="100000"/>
                  </a:srgbClr>
                </a:solidFill>
                <a:latin typeface="Arial" panose="020B0604020202020204"/>
                <a:ea typeface="Arial" panose="020B0604020202020204"/>
                <a:cs typeface="Arial" panose="020B0604020202020204"/>
              </a:rPr>
              <a:t>Outline</a:t>
            </a:r>
            <a:endParaRPr sz="900" dirty="0">
              <a:latin typeface="Arial" panose="020B0604020202020204"/>
              <a:ea typeface="Arial" panose="020B0604020202020204"/>
              <a:cs typeface="Arial" panose="020B0604020202020204"/>
            </a:endParaRPr>
          </a:p>
        </p:txBody>
      </p:sp>
      <p:sp>
        <p:nvSpPr>
          <p:cNvPr id="64" name="textbox 64"/>
          <p:cNvSpPr/>
          <p:nvPr/>
        </p:nvSpPr>
        <p:spPr>
          <a:xfrm>
            <a:off x="507969" y="3540185"/>
            <a:ext cx="2161539" cy="537209"/>
          </a:xfrm>
          <a:prstGeom prst="rect">
            <a:avLst/>
          </a:prstGeom>
          <a:noFill/>
          <a:ln w="0" cap="flat">
            <a:noFill/>
            <a:prstDash val="solid"/>
            <a:miter lim="0"/>
          </a:ln>
        </p:spPr>
        <p:txBody>
          <a:bodyPr vert="horz" wrap="square" lIns="0" tIns="0" rIns="0" bIns="0"/>
          <a:p>
            <a:pPr algn="l" rtl="0" eaLnBrk="0">
              <a:lnSpc>
                <a:spcPct val="89000"/>
              </a:lnSpc>
            </a:pPr>
            <a:endParaRPr sz="100" dirty="0">
              <a:latin typeface="Arial" panose="020B0604020202020204"/>
              <a:ea typeface="Arial" panose="020B0604020202020204"/>
              <a:cs typeface="Arial" panose="020B0604020202020204"/>
            </a:endParaRPr>
          </a:p>
          <a:p>
            <a:pPr marL="12700" algn="l" rtl="0" eaLnBrk="0">
              <a:lnSpc>
                <a:spcPct val="78000"/>
              </a:lnSpc>
            </a:pPr>
            <a:r>
              <a:rPr sz="1400" b="1" kern="0" spc="-10" dirty="0">
                <a:solidFill>
                  <a:srgbClr val="231F20">
                    <a:alpha val="100000"/>
                  </a:srgbClr>
                </a:solidFill>
                <a:latin typeface="Arial" panose="020B0604020202020204"/>
                <a:ea typeface="Arial" panose="020B0604020202020204"/>
                <a:cs typeface="Arial" panose="020B0604020202020204"/>
              </a:rPr>
              <a:t>1.</a:t>
            </a:r>
            <a:r>
              <a:rPr sz="1400" b="1" kern="0" spc="90" dirty="0">
                <a:solidFill>
                  <a:srgbClr val="231F20">
                    <a:alpha val="100000"/>
                  </a:srgbClr>
                </a:solidFill>
                <a:latin typeface="Arial" panose="020B0604020202020204"/>
                <a:ea typeface="Arial" panose="020B0604020202020204"/>
                <a:cs typeface="Arial" panose="020B0604020202020204"/>
              </a:rPr>
              <a:t> </a:t>
            </a:r>
            <a:r>
              <a:rPr sz="1400" b="1" kern="0" spc="-10" dirty="0">
                <a:solidFill>
                  <a:srgbClr val="231F20">
                    <a:alpha val="100000"/>
                  </a:srgbClr>
                </a:solidFill>
                <a:latin typeface="Arial" panose="020B0604020202020204"/>
                <a:ea typeface="Arial" panose="020B0604020202020204"/>
                <a:cs typeface="Arial" panose="020B0604020202020204"/>
              </a:rPr>
              <a:t>Products Specification</a:t>
            </a:r>
            <a:endParaRPr sz="1400" dirty="0">
              <a:latin typeface="Arial" panose="020B0604020202020204"/>
              <a:ea typeface="Arial" panose="020B0604020202020204"/>
              <a:cs typeface="Arial" panose="020B0604020202020204"/>
            </a:endParaRPr>
          </a:p>
          <a:p>
            <a:pPr marL="222250" algn="l" rtl="0" eaLnBrk="0">
              <a:lnSpc>
                <a:spcPts val="1640"/>
              </a:lnSpc>
              <a:spcBef>
                <a:spcPts val="125"/>
              </a:spcBef>
            </a:pPr>
            <a:r>
              <a:rPr sz="1200" kern="0" spc="-20" dirty="0">
                <a:solidFill>
                  <a:srgbClr val="21294D">
                    <a:alpha val="100000"/>
                  </a:srgbClr>
                </a:solidFill>
                <a:latin typeface="Arial" panose="020B0604020202020204"/>
                <a:ea typeface="Arial" panose="020B0604020202020204"/>
                <a:cs typeface="Arial" panose="020B0604020202020204"/>
              </a:rPr>
              <a:t>1.1</a:t>
            </a:r>
            <a:r>
              <a:rPr sz="1200" kern="0" spc="90" dirty="0">
                <a:solidFill>
                  <a:srgbClr val="21294D">
                    <a:alpha val="100000"/>
                  </a:srgbClr>
                </a:solidFill>
                <a:latin typeface="Arial" panose="020B0604020202020204"/>
                <a:ea typeface="Arial" panose="020B0604020202020204"/>
                <a:cs typeface="Arial" panose="020B0604020202020204"/>
              </a:rPr>
              <a:t> </a:t>
            </a:r>
            <a:r>
              <a:rPr sz="1200" kern="0" spc="-20" dirty="0">
                <a:solidFill>
                  <a:srgbClr val="21294D">
                    <a:alpha val="100000"/>
                  </a:srgbClr>
                </a:solidFill>
                <a:latin typeface="Arial" panose="020B0604020202020204"/>
                <a:ea typeface="Arial" panose="020B0604020202020204"/>
                <a:cs typeface="Arial" panose="020B0604020202020204"/>
              </a:rPr>
              <a:t>RF /</a:t>
            </a:r>
            <a:r>
              <a:rPr sz="1200" kern="0" spc="90" dirty="0">
                <a:solidFill>
                  <a:srgbClr val="21294D">
                    <a:alpha val="100000"/>
                  </a:srgbClr>
                </a:solidFill>
                <a:latin typeface="Arial" panose="020B0604020202020204"/>
                <a:ea typeface="Arial" panose="020B0604020202020204"/>
                <a:cs typeface="Arial" panose="020B0604020202020204"/>
              </a:rPr>
              <a:t> </a:t>
            </a:r>
            <a:r>
              <a:rPr sz="1200" kern="0" spc="-20" dirty="0">
                <a:solidFill>
                  <a:srgbClr val="21294D">
                    <a:alpha val="100000"/>
                  </a:srgbClr>
                </a:solidFill>
                <a:latin typeface="Arial" panose="020B0604020202020204"/>
                <a:ea typeface="Arial" panose="020B0604020202020204"/>
                <a:cs typeface="Arial" panose="020B0604020202020204"/>
              </a:rPr>
              <a:t>ELECTRICAL</a:t>
            </a:r>
            <a:endParaRPr sz="1200" dirty="0">
              <a:latin typeface="Arial" panose="020B0604020202020204"/>
              <a:ea typeface="Arial" panose="020B0604020202020204"/>
              <a:cs typeface="Arial" panose="020B0604020202020204"/>
            </a:endParaRPr>
          </a:p>
          <a:p>
            <a:pPr marL="52705" algn="l" rtl="0" eaLnBrk="0">
              <a:lnSpc>
                <a:spcPts val="820"/>
              </a:lnSpc>
              <a:spcBef>
                <a:spcPts val="135"/>
              </a:spcBef>
            </a:pPr>
            <a:r>
              <a:rPr sz="600" kern="0" spc="-10" dirty="0">
                <a:solidFill>
                  <a:srgbClr val="231F20">
                    <a:alpha val="100000"/>
                  </a:srgbClr>
                </a:solidFill>
                <a:latin typeface="Arial" panose="020B0604020202020204"/>
                <a:ea typeface="Arial" panose="020B0604020202020204"/>
                <a:cs typeface="Arial" panose="020B0604020202020204"/>
              </a:rPr>
              <a:t>Typical</a:t>
            </a:r>
            <a:r>
              <a:rPr sz="600" kern="0" spc="40" dirty="0">
                <a:solidFill>
                  <a:srgbClr val="231F20">
                    <a:alpha val="100000"/>
                  </a:srgbClr>
                </a:solidFill>
                <a:latin typeface="Arial" panose="020B0604020202020204"/>
                <a:ea typeface="Arial" panose="020B0604020202020204"/>
                <a:cs typeface="Arial" panose="020B0604020202020204"/>
              </a:rPr>
              <a:t> </a:t>
            </a:r>
            <a:r>
              <a:rPr sz="600" kern="0" spc="-10" dirty="0">
                <a:solidFill>
                  <a:srgbClr val="231F20">
                    <a:alpha val="100000"/>
                  </a:srgbClr>
                </a:solidFill>
                <a:latin typeface="Arial" panose="020B0604020202020204"/>
                <a:ea typeface="Arial" panose="020B0604020202020204"/>
                <a:cs typeface="Arial" panose="020B0604020202020204"/>
              </a:rPr>
              <a:t>performance at 220V  AC</a:t>
            </a:r>
            <a:r>
              <a:rPr sz="600" kern="0" spc="30" dirty="0">
                <a:solidFill>
                  <a:srgbClr val="231F20">
                    <a:alpha val="100000"/>
                  </a:srgbClr>
                </a:solidFill>
                <a:latin typeface="Arial" panose="020B0604020202020204"/>
                <a:ea typeface="Arial" panose="020B0604020202020204"/>
                <a:cs typeface="Arial" panose="020B0604020202020204"/>
              </a:rPr>
              <a:t> </a:t>
            </a:r>
            <a:r>
              <a:rPr sz="600" kern="0" spc="-10" dirty="0">
                <a:solidFill>
                  <a:srgbClr val="231F20">
                    <a:alpha val="100000"/>
                  </a:srgbClr>
                </a:solidFill>
                <a:latin typeface="Arial" panose="020B0604020202020204"/>
                <a:ea typeface="Arial" panose="020B0604020202020204"/>
                <a:cs typeface="Arial" panose="020B0604020202020204"/>
              </a:rPr>
              <a:t>+25</a:t>
            </a:r>
            <a:r>
              <a:rPr sz="600" kern="0" spc="-10" dirty="0">
                <a:solidFill>
                  <a:srgbClr val="231F20">
                    <a:alpha val="100000"/>
                  </a:srgbClr>
                </a:solidFill>
                <a:latin typeface="HarmonyOS Sans SC" panose="00000500000000000000" charset="-122"/>
                <a:ea typeface="HarmonyOS Sans SC" panose="00000500000000000000" charset="-122"/>
                <a:cs typeface="HarmonyOS Sans SC" panose="00000500000000000000" charset="-122"/>
              </a:rPr>
              <a:t>。C</a:t>
            </a:r>
            <a:r>
              <a:rPr sz="600" kern="0" spc="-10" dirty="0">
                <a:solidFill>
                  <a:srgbClr val="231F20">
                    <a:alpha val="100000"/>
                  </a:srgbClr>
                </a:solidFill>
                <a:latin typeface="Arial" panose="020B0604020202020204"/>
                <a:ea typeface="Arial" panose="020B0604020202020204"/>
                <a:cs typeface="Arial" panose="020B0604020202020204"/>
              </a:rPr>
              <a:t>, </a:t>
            </a:r>
            <a:r>
              <a:rPr sz="600" kern="0" spc="-20" dirty="0">
                <a:solidFill>
                  <a:srgbClr val="231F20">
                    <a:alpha val="100000"/>
                  </a:srgbClr>
                </a:solidFill>
                <a:latin typeface="Arial" panose="020B0604020202020204"/>
                <a:ea typeface="Arial" panose="020B0604020202020204"/>
                <a:cs typeface="Arial" panose="020B0604020202020204"/>
              </a:rPr>
              <a:t>and</a:t>
            </a:r>
            <a:r>
              <a:rPr sz="600" kern="0" spc="40" dirty="0">
                <a:solidFill>
                  <a:srgbClr val="231F20">
                    <a:alpha val="100000"/>
                  </a:srgbClr>
                </a:solidFill>
                <a:latin typeface="Arial" panose="020B0604020202020204"/>
                <a:ea typeface="Arial" panose="020B0604020202020204"/>
                <a:cs typeface="Arial" panose="020B0604020202020204"/>
              </a:rPr>
              <a:t> </a:t>
            </a:r>
            <a:r>
              <a:rPr sz="600" kern="0" spc="-20" dirty="0">
                <a:solidFill>
                  <a:srgbClr val="231F20">
                    <a:alpha val="100000"/>
                  </a:srgbClr>
                </a:solidFill>
                <a:latin typeface="Arial" panose="020B0604020202020204"/>
                <a:ea typeface="Arial" panose="020B0604020202020204"/>
                <a:cs typeface="Arial" panose="020B0604020202020204"/>
              </a:rPr>
              <a:t>in a</a:t>
            </a:r>
            <a:r>
              <a:rPr sz="600" kern="0" spc="30" dirty="0">
                <a:solidFill>
                  <a:srgbClr val="231F20">
                    <a:alpha val="100000"/>
                  </a:srgbClr>
                </a:solidFill>
                <a:latin typeface="Arial" panose="020B0604020202020204"/>
                <a:ea typeface="Arial" panose="020B0604020202020204"/>
                <a:cs typeface="Arial" panose="020B0604020202020204"/>
              </a:rPr>
              <a:t> </a:t>
            </a:r>
            <a:r>
              <a:rPr sz="600" kern="0" spc="-20" dirty="0">
                <a:solidFill>
                  <a:srgbClr val="231F20">
                    <a:alpha val="100000"/>
                  </a:srgbClr>
                </a:solidFill>
                <a:latin typeface="Arial" panose="020B0604020202020204"/>
                <a:ea typeface="Arial" panose="020B0604020202020204"/>
                <a:cs typeface="Arial" panose="020B0604020202020204"/>
              </a:rPr>
              <a:t>50Ω system.</a:t>
            </a:r>
            <a:endParaRPr sz="600" dirty="0">
              <a:latin typeface="Arial" panose="020B0604020202020204"/>
              <a:ea typeface="Arial" panose="020B0604020202020204"/>
              <a:cs typeface="Arial" panose="020B0604020202020204"/>
            </a:endParaRPr>
          </a:p>
        </p:txBody>
      </p:sp>
      <p:sp>
        <p:nvSpPr>
          <p:cNvPr id="66" name="textbox 66"/>
          <p:cNvSpPr/>
          <p:nvPr/>
        </p:nvSpPr>
        <p:spPr>
          <a:xfrm>
            <a:off x="6501359" y="4207140"/>
            <a:ext cx="287020" cy="2834639"/>
          </a:xfrm>
          <a:prstGeom prst="rect">
            <a:avLst/>
          </a:prstGeom>
          <a:noFill/>
          <a:ln w="0" cap="flat">
            <a:noFill/>
            <a:prstDash val="solid"/>
            <a:miter lim="0"/>
          </a:ln>
        </p:spPr>
        <p:txBody>
          <a:bodyPr vert="horz" wrap="square" lIns="0" tIns="0" rIns="0" bIns="0"/>
          <a:p>
            <a:pPr algn="l" rtl="0" eaLnBrk="0">
              <a:lnSpc>
                <a:spcPct val="85000"/>
              </a:lnSpc>
            </a:pPr>
            <a:endParaRPr sz="100" dirty="0">
              <a:latin typeface="Arial" panose="020B0604020202020204"/>
              <a:ea typeface="Arial" panose="020B0604020202020204"/>
              <a:cs typeface="Arial" panose="020B0604020202020204"/>
            </a:endParaRPr>
          </a:p>
          <a:p>
            <a:pPr marL="15875" algn="l" rtl="0" eaLnBrk="0">
              <a:lnSpc>
                <a:spcPct val="75000"/>
              </a:lnSpc>
            </a:pPr>
            <a:r>
              <a:rPr sz="900" kern="0" spc="-20" dirty="0">
                <a:solidFill>
                  <a:srgbClr val="FFFFFF">
                    <a:alpha val="100000"/>
                  </a:srgbClr>
                </a:solidFill>
                <a:latin typeface="Arial" panose="020B0604020202020204"/>
                <a:ea typeface="Arial" panose="020B0604020202020204"/>
                <a:cs typeface="Arial" panose="020B0604020202020204"/>
              </a:rPr>
              <a:t>UNIT</a:t>
            </a:r>
            <a:endParaRPr sz="900" dirty="0">
              <a:latin typeface="Arial" panose="020B0604020202020204"/>
              <a:ea typeface="Arial" panose="020B0604020202020204"/>
              <a:cs typeface="Arial" panose="020B0604020202020204"/>
            </a:endParaRPr>
          </a:p>
          <a:p>
            <a:pPr marL="23495" algn="l" rtl="0" eaLnBrk="0">
              <a:lnSpc>
                <a:spcPct val="75000"/>
              </a:lnSpc>
              <a:spcBef>
                <a:spcPts val="550"/>
              </a:spcBef>
            </a:pPr>
            <a:r>
              <a:rPr sz="900" kern="0" spc="-30" dirty="0">
                <a:solidFill>
                  <a:srgbClr val="231F20">
                    <a:alpha val="100000"/>
                  </a:srgbClr>
                </a:solidFill>
                <a:latin typeface="Arial" panose="020B0604020202020204"/>
                <a:ea typeface="Arial" panose="020B0604020202020204"/>
                <a:cs typeface="Arial" panose="020B0604020202020204"/>
              </a:rPr>
              <a:t>MHz</a:t>
            </a:r>
            <a:endParaRPr sz="900" dirty="0">
              <a:latin typeface="Arial" panose="020B0604020202020204"/>
              <a:ea typeface="Arial" panose="020B0604020202020204"/>
              <a:cs typeface="Arial" panose="020B0604020202020204"/>
            </a:endParaRPr>
          </a:p>
          <a:p>
            <a:pPr marL="66675" algn="l" rtl="0" eaLnBrk="0">
              <a:lnSpc>
                <a:spcPct val="75000"/>
              </a:lnSpc>
              <a:spcBef>
                <a:spcPts val="1155"/>
              </a:spcBef>
            </a:pPr>
            <a:r>
              <a:rPr sz="900" kern="0" spc="-20" dirty="0">
                <a:solidFill>
                  <a:srgbClr val="231F20">
                    <a:alpha val="100000"/>
                  </a:srgbClr>
                </a:solidFill>
                <a:latin typeface="Arial" panose="020B0604020202020204"/>
                <a:ea typeface="Arial" panose="020B0604020202020204"/>
                <a:cs typeface="Arial" panose="020B0604020202020204"/>
              </a:rPr>
              <a:t>dB</a:t>
            </a:r>
            <a:endParaRPr sz="900" dirty="0">
              <a:latin typeface="Arial" panose="020B0604020202020204"/>
              <a:ea typeface="Arial" panose="020B0604020202020204"/>
              <a:cs typeface="Arial" panose="020B0604020202020204"/>
            </a:endParaRPr>
          </a:p>
          <a:p>
            <a:pPr marL="66675" algn="l" rtl="0" eaLnBrk="0">
              <a:lnSpc>
                <a:spcPct val="75000"/>
              </a:lnSpc>
              <a:spcBef>
                <a:spcPts val="975"/>
              </a:spcBef>
            </a:pPr>
            <a:r>
              <a:rPr sz="900" kern="0" spc="-20" dirty="0">
                <a:solidFill>
                  <a:srgbClr val="231F20">
                    <a:alpha val="100000"/>
                  </a:srgbClr>
                </a:solidFill>
                <a:latin typeface="Arial" panose="020B0604020202020204"/>
                <a:ea typeface="Arial" panose="020B0604020202020204"/>
                <a:cs typeface="Arial" panose="020B0604020202020204"/>
              </a:rPr>
              <a:t>dB</a:t>
            </a:r>
            <a:endParaRPr sz="900" dirty="0">
              <a:latin typeface="Arial" panose="020B0604020202020204"/>
              <a:ea typeface="Arial" panose="020B0604020202020204"/>
              <a:cs typeface="Arial" panose="020B0604020202020204"/>
            </a:endParaRPr>
          </a:p>
          <a:p>
            <a:pPr marL="66675" algn="l" rtl="0" eaLnBrk="0">
              <a:lnSpc>
                <a:spcPct val="75000"/>
              </a:lnSpc>
              <a:spcBef>
                <a:spcPts val="1180"/>
              </a:spcBef>
            </a:pPr>
            <a:r>
              <a:rPr sz="900" kern="0" spc="-20" dirty="0">
                <a:solidFill>
                  <a:srgbClr val="231F20">
                    <a:alpha val="100000"/>
                  </a:srgbClr>
                </a:solidFill>
                <a:latin typeface="Arial" panose="020B0604020202020204"/>
                <a:ea typeface="Arial" panose="020B0604020202020204"/>
                <a:cs typeface="Arial" panose="020B0604020202020204"/>
              </a:rPr>
              <a:t>dB</a:t>
            </a:r>
            <a:endParaRPr sz="900" dirty="0">
              <a:latin typeface="Arial" panose="020B0604020202020204"/>
              <a:ea typeface="Arial" panose="020B0604020202020204"/>
              <a:cs typeface="Arial" panose="020B0604020202020204"/>
            </a:endParaRPr>
          </a:p>
          <a:p>
            <a:pPr marL="19050" algn="l" rtl="0" eaLnBrk="0">
              <a:lnSpc>
                <a:spcPct val="75000"/>
              </a:lnSpc>
              <a:spcBef>
                <a:spcPts val="775"/>
              </a:spcBef>
            </a:pPr>
            <a:r>
              <a:rPr sz="900" kern="0" spc="-20" dirty="0">
                <a:solidFill>
                  <a:srgbClr val="231F20">
                    <a:alpha val="100000"/>
                  </a:srgbClr>
                </a:solidFill>
                <a:latin typeface="Arial" panose="020B0604020202020204"/>
                <a:ea typeface="Arial" panose="020B0604020202020204"/>
                <a:cs typeface="Arial" panose="020B0604020202020204"/>
              </a:rPr>
              <a:t>dBm</a:t>
            </a:r>
            <a:endParaRPr sz="900" dirty="0">
              <a:latin typeface="Arial" panose="020B0604020202020204"/>
              <a:ea typeface="Arial" panose="020B0604020202020204"/>
              <a:cs typeface="Arial" panose="020B0604020202020204"/>
            </a:endParaRPr>
          </a:p>
          <a:p>
            <a:pPr marL="19050" algn="l" rtl="0" eaLnBrk="0">
              <a:lnSpc>
                <a:spcPct val="75000"/>
              </a:lnSpc>
              <a:spcBef>
                <a:spcPts val="975"/>
              </a:spcBef>
            </a:pPr>
            <a:r>
              <a:rPr sz="900" kern="0" spc="-20" dirty="0">
                <a:solidFill>
                  <a:srgbClr val="231F20">
                    <a:alpha val="100000"/>
                  </a:srgbClr>
                </a:solidFill>
                <a:latin typeface="Arial" panose="020B0604020202020204"/>
                <a:ea typeface="Arial" panose="020B0604020202020204"/>
                <a:cs typeface="Arial" panose="020B0604020202020204"/>
              </a:rPr>
              <a:t>dBm</a:t>
            </a:r>
            <a:endParaRPr sz="900" dirty="0">
              <a:latin typeface="Arial" panose="020B0604020202020204"/>
              <a:ea typeface="Arial" panose="020B0604020202020204"/>
              <a:cs typeface="Arial" panose="020B0604020202020204"/>
            </a:endParaRPr>
          </a:p>
          <a:p>
            <a:pPr marL="66675" algn="l" rtl="0" eaLnBrk="0">
              <a:lnSpc>
                <a:spcPct val="75000"/>
              </a:lnSpc>
              <a:spcBef>
                <a:spcPts val="985"/>
              </a:spcBef>
            </a:pPr>
            <a:r>
              <a:rPr sz="900" kern="0" spc="-20" dirty="0">
                <a:solidFill>
                  <a:srgbClr val="231F20">
                    <a:alpha val="100000"/>
                  </a:srgbClr>
                </a:solidFill>
                <a:latin typeface="Arial" panose="020B0604020202020204"/>
                <a:ea typeface="Arial" panose="020B0604020202020204"/>
                <a:cs typeface="Arial" panose="020B0604020202020204"/>
              </a:rPr>
              <a:t>dB</a:t>
            </a:r>
            <a:endParaRPr sz="900" dirty="0">
              <a:latin typeface="Arial" panose="020B0604020202020204"/>
              <a:ea typeface="Arial" panose="020B0604020202020204"/>
              <a:cs typeface="Arial" panose="020B0604020202020204"/>
            </a:endParaRPr>
          </a:p>
          <a:p>
            <a:pPr marL="66675" algn="l" rtl="0" eaLnBrk="0">
              <a:lnSpc>
                <a:spcPct val="75000"/>
              </a:lnSpc>
              <a:spcBef>
                <a:spcPts val="1135"/>
              </a:spcBef>
            </a:pPr>
            <a:r>
              <a:rPr sz="900" kern="0" spc="-20" dirty="0">
                <a:solidFill>
                  <a:srgbClr val="231F20">
                    <a:alpha val="100000"/>
                  </a:srgbClr>
                </a:solidFill>
                <a:latin typeface="Arial" panose="020B0604020202020204"/>
                <a:ea typeface="Arial" panose="020B0604020202020204"/>
                <a:cs typeface="Arial" panose="020B0604020202020204"/>
              </a:rPr>
              <a:t>dB</a:t>
            </a:r>
            <a:endParaRPr sz="900" dirty="0">
              <a:latin typeface="Arial" panose="020B0604020202020204"/>
              <a:ea typeface="Arial" panose="020B0604020202020204"/>
              <a:cs typeface="Arial" panose="020B0604020202020204"/>
            </a:endParaRPr>
          </a:p>
          <a:p>
            <a:pPr marL="12700" algn="l" rtl="0" eaLnBrk="0">
              <a:lnSpc>
                <a:spcPct val="76000"/>
              </a:lnSpc>
              <a:spcBef>
                <a:spcPts val="905"/>
              </a:spcBef>
            </a:pPr>
            <a:r>
              <a:rPr sz="900" kern="0" spc="-10" dirty="0">
                <a:solidFill>
                  <a:srgbClr val="231F20">
                    <a:alpha val="100000"/>
                  </a:srgbClr>
                </a:solidFill>
                <a:latin typeface="Arial" panose="020B0604020202020204"/>
                <a:ea typeface="Arial" panose="020B0604020202020204"/>
                <a:cs typeface="Arial" panose="020B0604020202020204"/>
              </a:rPr>
              <a:t>VDC</a:t>
            </a:r>
            <a:endParaRPr sz="900" dirty="0">
              <a:latin typeface="Arial" panose="020B0604020202020204"/>
              <a:ea typeface="Arial" panose="020B0604020202020204"/>
              <a:cs typeface="Arial" panose="020B0604020202020204"/>
            </a:endParaRPr>
          </a:p>
          <a:p>
            <a:pPr marL="70485" algn="l" rtl="0" eaLnBrk="0">
              <a:lnSpc>
                <a:spcPct val="75000"/>
              </a:lnSpc>
              <a:spcBef>
                <a:spcPts val="965"/>
              </a:spcBef>
            </a:pPr>
            <a:r>
              <a:rPr sz="900" kern="0" spc="-30" dirty="0">
                <a:solidFill>
                  <a:srgbClr val="231F20">
                    <a:alpha val="100000"/>
                  </a:srgbClr>
                </a:solidFill>
                <a:latin typeface="Arial" panose="020B0604020202020204"/>
                <a:ea typeface="Arial" panose="020B0604020202020204"/>
                <a:cs typeface="Arial" panose="020B0604020202020204"/>
              </a:rPr>
              <a:t>mA</a:t>
            </a:r>
            <a:endParaRPr sz="900" dirty="0">
              <a:latin typeface="Arial" panose="020B0604020202020204"/>
              <a:ea typeface="Arial" panose="020B0604020202020204"/>
              <a:cs typeface="Arial" panose="020B0604020202020204"/>
            </a:endParaRPr>
          </a:p>
          <a:p>
            <a:pPr marL="81280" algn="l" rtl="0" eaLnBrk="0">
              <a:lnSpc>
                <a:spcPct val="78000"/>
              </a:lnSpc>
              <a:spcBef>
                <a:spcPts val="820"/>
              </a:spcBef>
            </a:pPr>
            <a:r>
              <a:rPr sz="900" kern="0" spc="-20" dirty="0">
                <a:solidFill>
                  <a:srgbClr val="231F20">
                    <a:alpha val="100000"/>
                  </a:srgbClr>
                </a:solidFill>
                <a:latin typeface="Arial" panose="020B0604020202020204"/>
                <a:ea typeface="Arial" panose="020B0604020202020204"/>
                <a:cs typeface="Arial" panose="020B0604020202020204"/>
              </a:rPr>
              <a:t>˚C</a:t>
            </a:r>
            <a:endParaRPr sz="900" dirty="0">
              <a:latin typeface="Arial" panose="020B0604020202020204"/>
              <a:ea typeface="Arial" panose="020B0604020202020204"/>
              <a:cs typeface="Arial" panose="020B0604020202020204"/>
            </a:endParaRPr>
          </a:p>
          <a:p>
            <a:pPr algn="l" rtl="0" eaLnBrk="0">
              <a:lnSpc>
                <a:spcPct val="100000"/>
              </a:lnSpc>
            </a:pPr>
            <a:endParaRPr sz="900" dirty="0">
              <a:latin typeface="Arial" panose="020B0604020202020204"/>
              <a:ea typeface="Arial" panose="020B0604020202020204"/>
              <a:cs typeface="Arial" panose="020B0604020202020204"/>
            </a:endParaRPr>
          </a:p>
          <a:p>
            <a:pPr marL="81280" algn="l" rtl="0" eaLnBrk="0">
              <a:lnSpc>
                <a:spcPct val="78000"/>
              </a:lnSpc>
              <a:spcBef>
                <a:spcPts val="5"/>
              </a:spcBef>
            </a:pPr>
            <a:r>
              <a:rPr sz="900" kern="0" spc="-20" dirty="0">
                <a:solidFill>
                  <a:srgbClr val="231F20">
                    <a:alpha val="100000"/>
                  </a:srgbClr>
                </a:solidFill>
                <a:latin typeface="Arial" panose="020B0604020202020204"/>
                <a:ea typeface="Arial" panose="020B0604020202020204"/>
                <a:cs typeface="Arial" panose="020B0604020202020204"/>
              </a:rPr>
              <a:t>˚C</a:t>
            </a:r>
            <a:endParaRPr sz="900" dirty="0">
              <a:latin typeface="Arial" panose="020B0604020202020204"/>
              <a:ea typeface="Arial" panose="020B0604020202020204"/>
              <a:cs typeface="Arial" panose="020B0604020202020204"/>
            </a:endParaRPr>
          </a:p>
        </p:txBody>
      </p:sp>
      <p:sp>
        <p:nvSpPr>
          <p:cNvPr id="74" name="textbox 74"/>
          <p:cNvSpPr/>
          <p:nvPr/>
        </p:nvSpPr>
        <p:spPr>
          <a:xfrm>
            <a:off x="728760" y="7149656"/>
            <a:ext cx="2058670" cy="170814"/>
          </a:xfrm>
          <a:prstGeom prst="rect">
            <a:avLst/>
          </a:prstGeom>
          <a:noFill/>
          <a:ln w="0" cap="flat">
            <a:noFill/>
            <a:prstDash val="solid"/>
            <a:miter lim="0"/>
          </a:ln>
        </p:spPr>
        <p:txBody>
          <a:bodyPr vert="horz" wrap="square" lIns="0" tIns="0" rIns="0" bIns="0"/>
          <a:p>
            <a:pPr algn="l" rtl="0" eaLnBrk="0">
              <a:lnSpc>
                <a:spcPct val="87000"/>
              </a:lnSpc>
            </a:pPr>
            <a:endParaRPr sz="100" dirty="0">
              <a:latin typeface="Arial" panose="020B0604020202020204"/>
              <a:ea typeface="Arial" panose="020B0604020202020204"/>
              <a:cs typeface="Arial" panose="020B0604020202020204"/>
            </a:endParaRPr>
          </a:p>
          <a:p>
            <a:pPr marL="12700" algn="l" rtl="0" eaLnBrk="0">
              <a:lnSpc>
                <a:spcPct val="79000"/>
              </a:lnSpc>
            </a:pPr>
            <a:r>
              <a:rPr sz="1200" kern="0" spc="-10" dirty="0">
                <a:solidFill>
                  <a:srgbClr val="21294D">
                    <a:alpha val="100000"/>
                  </a:srgbClr>
                </a:solidFill>
                <a:latin typeface="Arial" panose="020B0604020202020204"/>
                <a:ea typeface="Arial" panose="020B0604020202020204"/>
                <a:cs typeface="Arial" panose="020B0604020202020204"/>
              </a:rPr>
              <a:t>1.2</a:t>
            </a:r>
            <a:r>
              <a:rPr sz="1200" kern="0" spc="150" dirty="0">
                <a:solidFill>
                  <a:srgbClr val="21294D">
                    <a:alpha val="100000"/>
                  </a:srgbClr>
                </a:solidFill>
                <a:latin typeface="Arial" panose="020B0604020202020204"/>
                <a:ea typeface="Arial" panose="020B0604020202020204"/>
                <a:cs typeface="Arial" panose="020B0604020202020204"/>
              </a:rPr>
              <a:t> </a:t>
            </a:r>
            <a:r>
              <a:rPr sz="1200" kern="0" spc="-10" dirty="0">
                <a:solidFill>
                  <a:srgbClr val="21294D">
                    <a:alpha val="100000"/>
                  </a:srgbClr>
                </a:solidFill>
                <a:latin typeface="Arial" panose="020B0604020202020204"/>
                <a:ea typeface="Arial" panose="020B0604020202020204"/>
                <a:cs typeface="Arial" panose="020B0604020202020204"/>
              </a:rPr>
              <a:t>Mechanical Specifications:</a:t>
            </a:r>
            <a:endParaRPr sz="1200" dirty="0">
              <a:latin typeface="Arial" panose="020B0604020202020204"/>
              <a:ea typeface="Arial" panose="020B0604020202020204"/>
              <a:cs typeface="Arial" panose="020B0604020202020204"/>
            </a:endParaRPr>
          </a:p>
        </p:txBody>
      </p:sp>
      <p:sp>
        <p:nvSpPr>
          <p:cNvPr id="76" name="textbox 76"/>
          <p:cNvSpPr/>
          <p:nvPr/>
        </p:nvSpPr>
        <p:spPr>
          <a:xfrm>
            <a:off x="4213351" y="1355938"/>
            <a:ext cx="1649729" cy="147954"/>
          </a:xfrm>
          <a:prstGeom prst="rect">
            <a:avLst/>
          </a:prstGeom>
          <a:noFill/>
          <a:ln w="0" cap="flat">
            <a:noFill/>
            <a:prstDash val="solid"/>
            <a:miter lim="0"/>
          </a:ln>
        </p:spPr>
        <p:txBody>
          <a:bodyPr vert="horz" wrap="square" lIns="0" tIns="0" rIns="0" bIns="0"/>
          <a:p>
            <a:pPr algn="l" rtl="0" eaLnBrk="0">
              <a:lnSpc>
                <a:spcPct val="84000"/>
              </a:lnSpc>
            </a:pPr>
            <a:endParaRPr sz="100" dirty="0">
              <a:latin typeface="Arial" panose="020B0604020202020204"/>
              <a:ea typeface="Arial" panose="020B0604020202020204"/>
              <a:cs typeface="Arial" panose="020B0604020202020204"/>
            </a:endParaRPr>
          </a:p>
          <a:p>
            <a:pPr marL="12700" algn="l" rtl="0" eaLnBrk="0">
              <a:lnSpc>
                <a:spcPct val="80000"/>
              </a:lnSpc>
            </a:pPr>
            <a:r>
              <a:rPr sz="1000" kern="0" spc="10" dirty="0">
                <a:solidFill>
                  <a:srgbClr val="202C4B">
                    <a:alpha val="100000"/>
                  </a:srgbClr>
                </a:solidFill>
                <a:latin typeface="Arial" panose="020B0604020202020204"/>
                <a:ea typeface="Arial" panose="020B0604020202020204"/>
                <a:cs typeface="Arial" panose="020B0604020202020204"/>
              </a:rPr>
              <a:t>Output</a:t>
            </a:r>
            <a:r>
              <a:rPr sz="1000" kern="0" spc="110" dirty="0">
                <a:solidFill>
                  <a:srgbClr val="202C4B">
                    <a:alpha val="100000"/>
                  </a:srgbClr>
                </a:solidFill>
                <a:latin typeface="Arial" panose="020B0604020202020204"/>
                <a:ea typeface="Arial" panose="020B0604020202020204"/>
                <a:cs typeface="Arial" panose="020B0604020202020204"/>
              </a:rPr>
              <a:t> </a:t>
            </a:r>
            <a:r>
              <a:rPr sz="1000" kern="0" spc="10" dirty="0">
                <a:solidFill>
                  <a:srgbClr val="202C4B">
                    <a:alpha val="100000"/>
                  </a:srgbClr>
                </a:solidFill>
                <a:latin typeface="Arial" panose="020B0604020202020204"/>
                <a:ea typeface="Arial" panose="020B0604020202020204"/>
                <a:cs typeface="Arial" panose="020B0604020202020204"/>
              </a:rPr>
              <a:t>Power Curve Graph:</a:t>
            </a:r>
            <a:endParaRPr sz="1000" dirty="0">
              <a:latin typeface="Arial" panose="020B0604020202020204"/>
              <a:ea typeface="Arial" panose="020B0604020202020204"/>
              <a:cs typeface="Arial" panose="020B0604020202020204"/>
            </a:endParaRPr>
          </a:p>
        </p:txBody>
      </p:sp>
      <p:pic>
        <p:nvPicPr>
          <p:cNvPr id="90" name="picture 90"/>
          <p:cNvPicPr>
            <a:picLocks noChangeAspect="1"/>
          </p:cNvPicPr>
          <p:nvPr/>
        </p:nvPicPr>
        <p:blipFill>
          <a:blip r:embed="rId5"/>
          <a:stretch>
            <a:fillRect/>
          </a:stretch>
        </p:blipFill>
        <p:spPr>
          <a:xfrm rot="21600000">
            <a:off x="2094566" y="7333755"/>
            <a:ext cx="6350" cy="2326233"/>
          </a:xfrm>
          <a:prstGeom prst="rect">
            <a:avLst/>
          </a:prstGeom>
        </p:spPr>
      </p:pic>
      <p:pic>
        <p:nvPicPr>
          <p:cNvPr id="736" name="picture 736"/>
          <p:cNvPicPr>
            <a:picLocks noChangeAspect="1"/>
          </p:cNvPicPr>
          <p:nvPr/>
        </p:nvPicPr>
        <p:blipFill>
          <a:blip r:embed="rId6"/>
          <a:stretch>
            <a:fillRect/>
          </a:stretch>
        </p:blipFill>
        <p:spPr>
          <a:xfrm rot="21600000">
            <a:off x="192238" y="539985"/>
            <a:ext cx="7094709" cy="6596"/>
          </a:xfrm>
          <a:prstGeom prst="rect">
            <a:avLst/>
          </a:prstGeom>
        </p:spPr>
      </p:pic>
      <p:pic>
        <p:nvPicPr>
          <p:cNvPr id="670" name="picture 670"/>
          <p:cNvPicPr>
            <a:picLocks noChangeAspect="1"/>
          </p:cNvPicPr>
          <p:nvPr/>
        </p:nvPicPr>
        <p:blipFill>
          <a:blip r:embed="rId7"/>
          <a:stretch>
            <a:fillRect/>
          </a:stretch>
        </p:blipFill>
        <p:spPr>
          <a:xfrm rot="21600000">
            <a:off x="263985" y="9719952"/>
            <a:ext cx="7094709" cy="10501"/>
          </a:xfrm>
          <a:prstGeom prst="rect">
            <a:avLst/>
          </a:prstGeom>
        </p:spPr>
      </p:pic>
      <p:sp>
        <p:nvSpPr>
          <p:cNvPr id="4" name="文本框 3"/>
          <p:cNvSpPr txBox="1"/>
          <p:nvPr/>
        </p:nvSpPr>
        <p:spPr>
          <a:xfrm>
            <a:off x="577215" y="9781858"/>
            <a:ext cx="5080000" cy="275590"/>
          </a:xfrm>
          <a:prstGeom prst="rect">
            <a:avLst/>
          </a:prstGeom>
        </p:spPr>
        <p:txBody>
          <a:bodyPr>
            <a:spAutoFit/>
          </a:bodyPr>
          <a:p>
            <a:pPr algn="ctr"/>
            <a:r>
              <a:rPr lang="zh-CN" altLang="en-US" sz="1200" b="1">
                <a:solidFill>
                  <a:schemeClr val="tx1"/>
                </a:solidFill>
                <a:latin typeface="微软雅黑" panose="020B0503020204020204" charset="-122"/>
                <a:ea typeface="微软雅黑" panose="020B0503020204020204" charset="-122"/>
              </a:rPr>
              <a:t>南京市雨花区软件大道</a:t>
            </a:r>
            <a:r>
              <a:rPr lang="en-US" altLang="zh-CN" sz="1200" b="1">
                <a:solidFill>
                  <a:schemeClr val="tx1"/>
                </a:solidFill>
                <a:latin typeface="微软雅黑" panose="020B0503020204020204" charset="-122"/>
                <a:ea typeface="微软雅黑" panose="020B0503020204020204" charset="-122"/>
              </a:rPr>
              <a:t>180</a:t>
            </a:r>
            <a:r>
              <a:rPr lang="zh-CN" altLang="en-US" sz="1200" b="1">
                <a:solidFill>
                  <a:schemeClr val="tx1"/>
                </a:solidFill>
                <a:latin typeface="微软雅黑" panose="020B0503020204020204" charset="-122"/>
                <a:ea typeface="微软雅黑" panose="020B0503020204020204" charset="-122"/>
              </a:rPr>
              <a:t>号大数据产业基地</a:t>
            </a:r>
            <a:r>
              <a:rPr lang="en-US" altLang="zh-CN" sz="1200" b="1">
                <a:solidFill>
                  <a:schemeClr val="tx1"/>
                </a:solidFill>
                <a:latin typeface="微软雅黑" panose="020B0503020204020204" charset="-122"/>
                <a:ea typeface="微软雅黑" panose="020B0503020204020204" charset="-122"/>
              </a:rPr>
              <a:t>2</a:t>
            </a:r>
            <a:r>
              <a:rPr lang="zh-CN" altLang="en-US" sz="1200" b="1">
                <a:solidFill>
                  <a:schemeClr val="tx1"/>
                </a:solidFill>
                <a:latin typeface="微软雅黑" panose="020B0503020204020204" charset="-122"/>
                <a:ea typeface="微软雅黑" panose="020B0503020204020204" charset="-122"/>
              </a:rPr>
              <a:t>栋</a:t>
            </a:r>
            <a:endParaRPr lang="zh-CN" altLang="en-US" sz="1200" b="1">
              <a:solidFill>
                <a:schemeClr val="tx1"/>
              </a:solidFill>
              <a:latin typeface="微软雅黑" panose="020B0503020204020204" charset="-122"/>
              <a:ea typeface="微软雅黑" panose="020B0503020204020204" charset="-122"/>
            </a:endParaRPr>
          </a:p>
        </p:txBody>
      </p:sp>
      <p:pic>
        <p:nvPicPr>
          <p:cNvPr id="5" name="图片 4" descr="定位标志"/>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1160145" y="9782175"/>
            <a:ext cx="204470" cy="204470"/>
          </a:xfrm>
          <a:prstGeom prst="rect">
            <a:avLst/>
          </a:prstGeom>
        </p:spPr>
      </p:pic>
      <p:pic>
        <p:nvPicPr>
          <p:cNvPr id="6" name="图片 5" descr="电话"/>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4900930" y="9832340"/>
            <a:ext cx="186690" cy="186690"/>
          </a:xfrm>
          <a:prstGeom prst="rect">
            <a:avLst/>
          </a:prstGeom>
        </p:spPr>
      </p:pic>
      <p:sp>
        <p:nvSpPr>
          <p:cNvPr id="7" name="文本框 6"/>
          <p:cNvSpPr txBox="1"/>
          <p:nvPr/>
        </p:nvSpPr>
        <p:spPr>
          <a:xfrm>
            <a:off x="5072380" y="9782175"/>
            <a:ext cx="1979930" cy="282575"/>
          </a:xfrm>
          <a:prstGeom prst="rect">
            <a:avLst/>
          </a:prstGeom>
        </p:spPr>
        <p:txBody>
          <a:bodyPr>
            <a:noAutofit/>
          </a:bodyPr>
          <a:p>
            <a:r>
              <a:rPr lang="en-US" altLang="zh-CN" sz="1200" b="1">
                <a:solidFill>
                  <a:schemeClr val="tx1"/>
                </a:solidFill>
                <a:latin typeface="微软雅黑" panose="020B0503020204020204" charset="-122"/>
                <a:ea typeface="微软雅黑" panose="020B0503020204020204" charset="-122"/>
              </a:rPr>
              <a:t>+86-13951873509</a:t>
            </a:r>
            <a:endParaRPr lang="en-US" altLang="zh-CN" sz="1200" b="1">
              <a:solidFill>
                <a:schemeClr val="tx1"/>
              </a:solidFill>
              <a:latin typeface="微软雅黑" panose="020B0503020204020204" charset="-122"/>
              <a:ea typeface="微软雅黑" panose="020B0503020204020204" charset="-122"/>
            </a:endParaRPr>
          </a:p>
        </p:txBody>
      </p:sp>
      <p:pic>
        <p:nvPicPr>
          <p:cNvPr id="8" name="图片 7" descr="网页"/>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1165225" y="10027920"/>
            <a:ext cx="192405" cy="192405"/>
          </a:xfrm>
          <a:prstGeom prst="rect">
            <a:avLst/>
          </a:prstGeom>
        </p:spPr>
      </p:pic>
      <p:sp>
        <p:nvSpPr>
          <p:cNvPr id="9" name="文本框 8"/>
          <p:cNvSpPr txBox="1"/>
          <p:nvPr/>
        </p:nvSpPr>
        <p:spPr>
          <a:xfrm>
            <a:off x="1342390" y="9980613"/>
            <a:ext cx="5080000" cy="275590"/>
          </a:xfrm>
          <a:prstGeom prst="rect">
            <a:avLst/>
          </a:prstGeom>
        </p:spPr>
        <p:txBody>
          <a:bodyPr>
            <a:spAutoFit/>
          </a:bodyPr>
          <a:p>
            <a:r>
              <a:rPr lang="en-US" altLang="zh-CN" sz="1200" b="1">
                <a:solidFill>
                  <a:schemeClr val="tx1"/>
                </a:solidFill>
                <a:latin typeface="微软雅黑" panose="020B0503020204020204" charset="-122"/>
                <a:ea typeface="微软雅黑" panose="020B0503020204020204" charset="-122"/>
              </a:rPr>
              <a:t>https://www.shinewave-tech.com</a:t>
            </a:r>
            <a:endParaRPr lang="en-US" altLang="zh-CN" sz="1200" b="1">
              <a:solidFill>
                <a:schemeClr val="tx1"/>
              </a:solidFill>
              <a:latin typeface="微软雅黑" panose="020B0503020204020204" charset="-122"/>
              <a:ea typeface="微软雅黑" panose="020B0503020204020204" charset="-122"/>
            </a:endParaRPr>
          </a:p>
        </p:txBody>
      </p:sp>
      <p:pic>
        <p:nvPicPr>
          <p:cNvPr id="10" name="图片 9" descr="信息"/>
          <p:cNvPicPr>
            <a:picLocks noChangeAspect="1"/>
          </p:cNvPicPr>
          <p:nvPr/>
        </p:nvPicPr>
        <p:blipFill>
          <a:blip r:embed="rId14">
            <a:extLst>
              <a:ext uri="{96DAC541-7B7A-43D3-8B79-37D633B846F1}">
                <asvg:svgBlip xmlns:asvg="http://schemas.microsoft.com/office/drawing/2016/SVG/main" r:embed="rId15"/>
              </a:ext>
            </a:extLst>
          </a:blip>
          <a:stretch>
            <a:fillRect/>
          </a:stretch>
        </p:blipFill>
        <p:spPr>
          <a:xfrm>
            <a:off x="4202430" y="9991090"/>
            <a:ext cx="239395" cy="239395"/>
          </a:xfrm>
          <a:prstGeom prst="rect">
            <a:avLst/>
          </a:prstGeom>
        </p:spPr>
      </p:pic>
      <p:sp>
        <p:nvSpPr>
          <p:cNvPr id="13" name="文本框 12"/>
          <p:cNvSpPr txBox="1"/>
          <p:nvPr/>
        </p:nvSpPr>
        <p:spPr>
          <a:xfrm>
            <a:off x="4426585" y="9980930"/>
            <a:ext cx="2519680" cy="282575"/>
          </a:xfrm>
          <a:prstGeom prst="rect">
            <a:avLst/>
          </a:prstGeom>
        </p:spPr>
        <p:txBody>
          <a:bodyPr>
            <a:noAutofit/>
          </a:bodyPr>
          <a:p>
            <a:pPr marL="0" indent="0">
              <a:spcBef>
                <a:spcPct val="0"/>
              </a:spcBef>
              <a:spcAft>
                <a:spcPct val="0"/>
              </a:spcAft>
            </a:pPr>
            <a:r>
              <a:rPr lang="en-US" altLang="zh-CN" sz="1200" b="1" i="0">
                <a:solidFill>
                  <a:schemeClr val="tx1"/>
                </a:solidFill>
                <a:latin typeface="微软雅黑" panose="020B0503020204020204" charset="-122"/>
                <a:ea typeface="微软雅黑" panose="020B0503020204020204" charset="-122"/>
              </a:rPr>
              <a:t>info@shinewave-tech.com</a:t>
            </a:r>
            <a:endParaRPr lang="en-US" altLang="zh-CN" sz="1200" b="1" i="0">
              <a:solidFill>
                <a:schemeClr val="tx1"/>
              </a:solidFill>
              <a:latin typeface="微软雅黑" panose="020B0503020204020204" charset="-122"/>
              <a:ea typeface="微软雅黑" panose="020B0503020204020204" charset="-122"/>
            </a:endParaRPr>
          </a:p>
        </p:txBody>
      </p:sp>
      <p:pic>
        <p:nvPicPr>
          <p:cNvPr id="14" name="图片 13" descr="SWT公司logo-透明"/>
          <p:cNvPicPr>
            <a:picLocks noChangeAspect="1"/>
          </p:cNvPicPr>
          <p:nvPr/>
        </p:nvPicPr>
        <p:blipFill>
          <a:blip r:embed="rId16"/>
          <a:stretch>
            <a:fillRect/>
          </a:stretch>
        </p:blipFill>
        <p:spPr>
          <a:xfrm>
            <a:off x="281305" y="9782175"/>
            <a:ext cx="744220" cy="434975"/>
          </a:xfrm>
          <a:prstGeom prst="rect">
            <a:avLst/>
          </a:prstGeom>
        </p:spPr>
      </p:pic>
      <p:sp>
        <p:nvSpPr>
          <p:cNvPr id="22" name="文本框 21"/>
          <p:cNvSpPr txBox="1"/>
          <p:nvPr/>
        </p:nvSpPr>
        <p:spPr>
          <a:xfrm>
            <a:off x="0" y="57150"/>
            <a:ext cx="7559675" cy="460375"/>
          </a:xfrm>
          <a:prstGeom prst="rect">
            <a:avLst/>
          </a:prstGeom>
        </p:spPr>
        <p:txBody>
          <a:bodyPr wrap="square">
            <a:spAutoFit/>
          </a:bodyPr>
          <a:p>
            <a:pPr marL="0" indent="0" algn="ctr">
              <a:lnSpc>
                <a:spcPts val="1440"/>
              </a:lnSpc>
              <a:spcBef>
                <a:spcPct val="0"/>
              </a:spcBef>
              <a:spcAft>
                <a:spcPct val="0"/>
              </a:spcAft>
            </a:pPr>
            <a:r>
              <a:rPr lang="zh-CN" altLang="en-US" sz="1600" b="1">
                <a:solidFill>
                  <a:schemeClr val="tx1"/>
                </a:solidFill>
              </a:rPr>
              <a:t>本图册为代表性规格产品，如需定制，可随时联系我司业务人员。</a:t>
            </a:r>
            <a:endParaRPr lang="zh-CN" altLang="en-US" sz="1600" b="1">
              <a:solidFill>
                <a:schemeClr val="tx1"/>
              </a:solidFill>
            </a:endParaRPr>
          </a:p>
          <a:p>
            <a:pPr marL="0" indent="0" algn="ctr">
              <a:lnSpc>
                <a:spcPts val="1440"/>
              </a:lnSpc>
              <a:spcBef>
                <a:spcPct val="0"/>
              </a:spcBef>
              <a:spcAft>
                <a:spcPct val="0"/>
              </a:spcAft>
            </a:pPr>
            <a:r>
              <a:rPr lang="en-US" altLang="zh-CN" sz="1200" b="1">
                <a:solidFill>
                  <a:srgbClr val="1F2329"/>
                </a:solidFill>
              </a:rPr>
              <a:t>This catalog features representative products. For customization, please contact our sales team.</a:t>
            </a:r>
            <a:endParaRPr lang="en-US" altLang="zh-CN" sz="1200" b="1">
              <a:solidFill>
                <a:srgbClr val="1F2329"/>
              </a:solidFill>
            </a:endParaRP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44" name="picture 44"/>
          <p:cNvPicPr>
            <a:picLocks noChangeAspect="1"/>
          </p:cNvPicPr>
          <p:nvPr/>
        </p:nvPicPr>
        <p:blipFill>
          <a:blip r:embed="rId1"/>
          <a:stretch>
            <a:fillRect/>
          </a:stretch>
        </p:blipFill>
        <p:spPr>
          <a:xfrm rot="21600000">
            <a:off x="773461" y="1068556"/>
            <a:ext cx="5933052" cy="2501893"/>
          </a:xfrm>
          <a:prstGeom prst="rect">
            <a:avLst/>
          </a:prstGeom>
        </p:spPr>
      </p:pic>
      <p:sp>
        <p:nvSpPr>
          <p:cNvPr id="68" name="textbox 68"/>
          <p:cNvSpPr/>
          <p:nvPr/>
        </p:nvSpPr>
        <p:spPr>
          <a:xfrm>
            <a:off x="868587" y="770413"/>
            <a:ext cx="3076575" cy="207645"/>
          </a:xfrm>
          <a:prstGeom prst="rect">
            <a:avLst/>
          </a:prstGeom>
          <a:noFill/>
          <a:ln w="0" cap="flat">
            <a:noFill/>
            <a:prstDash val="solid"/>
            <a:miter lim="0"/>
          </a:ln>
        </p:spPr>
        <p:txBody>
          <a:bodyPr vert="horz" wrap="square" lIns="0" tIns="0" rIns="0" bIns="0"/>
          <a:p>
            <a:pPr algn="l" rtl="0" eaLnBrk="0">
              <a:lnSpc>
                <a:spcPct val="87000"/>
              </a:lnSpc>
            </a:pPr>
            <a:endParaRPr sz="100" dirty="0">
              <a:latin typeface="Arial" panose="020B0604020202020204"/>
              <a:ea typeface="Arial" panose="020B0604020202020204"/>
              <a:cs typeface="Arial" panose="020B0604020202020204"/>
            </a:endParaRPr>
          </a:p>
          <a:p>
            <a:pPr marL="12700" algn="l" rtl="0" eaLnBrk="0">
              <a:lnSpc>
                <a:spcPct val="85000"/>
              </a:lnSpc>
            </a:pPr>
            <a:r>
              <a:rPr sz="1400" b="1" kern="0" spc="0" dirty="0">
                <a:solidFill>
                  <a:srgbClr val="231F20">
                    <a:alpha val="100000"/>
                  </a:srgbClr>
                </a:solidFill>
                <a:latin typeface="Arial" panose="020B0604020202020204"/>
                <a:ea typeface="Arial" panose="020B0604020202020204"/>
                <a:cs typeface="Arial" panose="020B0604020202020204"/>
              </a:rPr>
              <a:t>2. Outline</a:t>
            </a:r>
            <a:r>
              <a:rPr sz="1400" b="1" kern="0" spc="100" dirty="0">
                <a:solidFill>
                  <a:srgbClr val="231F20">
                    <a:alpha val="100000"/>
                  </a:srgbClr>
                </a:solidFill>
                <a:latin typeface="Arial" panose="020B0604020202020204"/>
                <a:ea typeface="Arial" panose="020B0604020202020204"/>
                <a:cs typeface="Arial" panose="020B0604020202020204"/>
              </a:rPr>
              <a:t> </a:t>
            </a:r>
            <a:r>
              <a:rPr sz="1400" b="1" kern="0" spc="0" dirty="0">
                <a:solidFill>
                  <a:srgbClr val="231F20">
                    <a:alpha val="100000"/>
                  </a:srgbClr>
                </a:solidFill>
                <a:latin typeface="Arial" panose="020B0604020202020204"/>
                <a:ea typeface="Arial" panose="020B0604020202020204"/>
                <a:cs typeface="Arial" panose="020B0604020202020204"/>
              </a:rPr>
              <a:t>Dimension</a:t>
            </a:r>
            <a:r>
              <a:rPr sz="1400" b="1" kern="0" spc="100" dirty="0">
                <a:solidFill>
                  <a:srgbClr val="231F20">
                    <a:alpha val="100000"/>
                  </a:srgbClr>
                </a:solidFill>
                <a:latin typeface="Arial" panose="020B0604020202020204"/>
                <a:ea typeface="Arial" panose="020B0604020202020204"/>
                <a:cs typeface="Arial" panose="020B0604020202020204"/>
              </a:rPr>
              <a:t> </a:t>
            </a:r>
            <a:r>
              <a:rPr sz="1400" b="1" kern="0" spc="0" dirty="0">
                <a:solidFill>
                  <a:srgbClr val="231F20">
                    <a:alpha val="100000"/>
                  </a:srgbClr>
                </a:solidFill>
                <a:latin typeface="Arial" panose="020B0604020202020204"/>
                <a:ea typeface="Arial" panose="020B0604020202020204"/>
                <a:cs typeface="Arial" panose="020B0604020202020204"/>
              </a:rPr>
              <a:t>Drawing</a:t>
            </a:r>
            <a:r>
              <a:rPr sz="1400" b="1" kern="0" spc="-160" dirty="0">
                <a:solidFill>
                  <a:srgbClr val="231F20">
                    <a:alpha val="100000"/>
                  </a:srgbClr>
                </a:solidFill>
                <a:latin typeface="Arial" panose="020B0604020202020204"/>
                <a:ea typeface="Arial" panose="020B0604020202020204"/>
                <a:cs typeface="Arial" panose="020B0604020202020204"/>
              </a:rPr>
              <a:t> </a:t>
            </a:r>
            <a:r>
              <a:rPr sz="900" kern="0" spc="-10" dirty="0">
                <a:solidFill>
                  <a:srgbClr val="231F20">
                    <a:alpha val="100000"/>
                  </a:srgbClr>
                </a:solidFill>
                <a:latin typeface="Arial" panose="020B0604020202020204"/>
                <a:ea typeface="Arial" panose="020B0604020202020204"/>
                <a:cs typeface="Arial" panose="020B0604020202020204"/>
              </a:rPr>
              <a:t>(unit:mm)</a:t>
            </a:r>
            <a:endParaRPr sz="900" dirty="0">
              <a:latin typeface="Arial" panose="020B0604020202020204"/>
              <a:ea typeface="Arial" panose="020B0604020202020204"/>
              <a:cs typeface="Arial" panose="020B0604020202020204"/>
            </a:endParaRPr>
          </a:p>
        </p:txBody>
      </p:sp>
      <p:pic>
        <p:nvPicPr>
          <p:cNvPr id="736" name="picture 736"/>
          <p:cNvPicPr>
            <a:picLocks noChangeAspect="1"/>
          </p:cNvPicPr>
          <p:nvPr/>
        </p:nvPicPr>
        <p:blipFill>
          <a:blip r:embed="rId2"/>
          <a:stretch>
            <a:fillRect/>
          </a:stretch>
        </p:blipFill>
        <p:spPr>
          <a:xfrm rot="21600000">
            <a:off x="192238" y="539985"/>
            <a:ext cx="7094709" cy="6596"/>
          </a:xfrm>
          <a:prstGeom prst="rect">
            <a:avLst/>
          </a:prstGeom>
        </p:spPr>
      </p:pic>
      <p:pic>
        <p:nvPicPr>
          <p:cNvPr id="670" name="picture 670"/>
          <p:cNvPicPr>
            <a:picLocks noChangeAspect="1"/>
          </p:cNvPicPr>
          <p:nvPr/>
        </p:nvPicPr>
        <p:blipFill>
          <a:blip r:embed="rId3"/>
          <a:stretch>
            <a:fillRect/>
          </a:stretch>
        </p:blipFill>
        <p:spPr>
          <a:xfrm rot="21600000">
            <a:off x="263985" y="9719952"/>
            <a:ext cx="7094709" cy="10501"/>
          </a:xfrm>
          <a:prstGeom prst="rect">
            <a:avLst/>
          </a:prstGeom>
        </p:spPr>
      </p:pic>
      <p:sp>
        <p:nvSpPr>
          <p:cNvPr id="2" name="文本框 1"/>
          <p:cNvSpPr txBox="1"/>
          <p:nvPr/>
        </p:nvSpPr>
        <p:spPr>
          <a:xfrm>
            <a:off x="577215" y="9781858"/>
            <a:ext cx="5080000" cy="275590"/>
          </a:xfrm>
          <a:prstGeom prst="rect">
            <a:avLst/>
          </a:prstGeom>
        </p:spPr>
        <p:txBody>
          <a:bodyPr>
            <a:spAutoFit/>
          </a:bodyPr>
          <a:p>
            <a:pPr algn="ctr"/>
            <a:r>
              <a:rPr lang="zh-CN" altLang="en-US" sz="1200" b="1">
                <a:solidFill>
                  <a:schemeClr val="tx1"/>
                </a:solidFill>
                <a:latin typeface="微软雅黑" panose="020B0503020204020204" charset="-122"/>
                <a:ea typeface="微软雅黑" panose="020B0503020204020204" charset="-122"/>
              </a:rPr>
              <a:t>南京市雨花区软件大道</a:t>
            </a:r>
            <a:r>
              <a:rPr lang="en-US" altLang="zh-CN" sz="1200" b="1">
                <a:solidFill>
                  <a:schemeClr val="tx1"/>
                </a:solidFill>
                <a:latin typeface="微软雅黑" panose="020B0503020204020204" charset="-122"/>
                <a:ea typeface="微软雅黑" panose="020B0503020204020204" charset="-122"/>
              </a:rPr>
              <a:t>180</a:t>
            </a:r>
            <a:r>
              <a:rPr lang="zh-CN" altLang="en-US" sz="1200" b="1">
                <a:solidFill>
                  <a:schemeClr val="tx1"/>
                </a:solidFill>
                <a:latin typeface="微软雅黑" panose="020B0503020204020204" charset="-122"/>
                <a:ea typeface="微软雅黑" panose="020B0503020204020204" charset="-122"/>
              </a:rPr>
              <a:t>号大数据产业基地</a:t>
            </a:r>
            <a:r>
              <a:rPr lang="en-US" altLang="zh-CN" sz="1200" b="1">
                <a:solidFill>
                  <a:schemeClr val="tx1"/>
                </a:solidFill>
                <a:latin typeface="微软雅黑" panose="020B0503020204020204" charset="-122"/>
                <a:ea typeface="微软雅黑" panose="020B0503020204020204" charset="-122"/>
              </a:rPr>
              <a:t>2</a:t>
            </a:r>
            <a:r>
              <a:rPr lang="zh-CN" altLang="en-US" sz="1200" b="1">
                <a:solidFill>
                  <a:schemeClr val="tx1"/>
                </a:solidFill>
                <a:latin typeface="微软雅黑" panose="020B0503020204020204" charset="-122"/>
                <a:ea typeface="微软雅黑" panose="020B0503020204020204" charset="-122"/>
              </a:rPr>
              <a:t>栋</a:t>
            </a:r>
            <a:endParaRPr lang="zh-CN" altLang="en-US" sz="1200" b="1">
              <a:solidFill>
                <a:schemeClr val="tx1"/>
              </a:solidFill>
              <a:latin typeface="微软雅黑" panose="020B0503020204020204" charset="-122"/>
              <a:ea typeface="微软雅黑" panose="020B0503020204020204" charset="-122"/>
            </a:endParaRPr>
          </a:p>
        </p:txBody>
      </p:sp>
      <p:pic>
        <p:nvPicPr>
          <p:cNvPr id="4" name="图片 3" descr="定位标志"/>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160145" y="9782175"/>
            <a:ext cx="204470" cy="204470"/>
          </a:xfrm>
          <a:prstGeom prst="rect">
            <a:avLst/>
          </a:prstGeom>
        </p:spPr>
      </p:pic>
      <p:pic>
        <p:nvPicPr>
          <p:cNvPr id="5" name="图片 4" descr="电话"/>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4900930" y="9832340"/>
            <a:ext cx="186690" cy="186690"/>
          </a:xfrm>
          <a:prstGeom prst="rect">
            <a:avLst/>
          </a:prstGeom>
        </p:spPr>
      </p:pic>
      <p:sp>
        <p:nvSpPr>
          <p:cNvPr id="6" name="文本框 5"/>
          <p:cNvSpPr txBox="1"/>
          <p:nvPr/>
        </p:nvSpPr>
        <p:spPr>
          <a:xfrm>
            <a:off x="5072380" y="9782175"/>
            <a:ext cx="1979930" cy="282575"/>
          </a:xfrm>
          <a:prstGeom prst="rect">
            <a:avLst/>
          </a:prstGeom>
        </p:spPr>
        <p:txBody>
          <a:bodyPr>
            <a:noAutofit/>
          </a:bodyPr>
          <a:p>
            <a:r>
              <a:rPr lang="en-US" altLang="zh-CN" sz="1200" b="1">
                <a:solidFill>
                  <a:schemeClr val="tx1"/>
                </a:solidFill>
                <a:latin typeface="微软雅黑" panose="020B0503020204020204" charset="-122"/>
                <a:ea typeface="微软雅黑" panose="020B0503020204020204" charset="-122"/>
              </a:rPr>
              <a:t>+86-13951873509</a:t>
            </a:r>
            <a:endParaRPr lang="en-US" altLang="zh-CN" sz="1200" b="1">
              <a:solidFill>
                <a:schemeClr val="tx1"/>
              </a:solidFill>
              <a:latin typeface="微软雅黑" panose="020B0503020204020204" charset="-122"/>
              <a:ea typeface="微软雅黑" panose="020B0503020204020204" charset="-122"/>
            </a:endParaRPr>
          </a:p>
        </p:txBody>
      </p:sp>
      <p:pic>
        <p:nvPicPr>
          <p:cNvPr id="7" name="图片 6" descr="网页"/>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1165225" y="10027920"/>
            <a:ext cx="192405" cy="192405"/>
          </a:xfrm>
          <a:prstGeom prst="rect">
            <a:avLst/>
          </a:prstGeom>
        </p:spPr>
      </p:pic>
      <p:sp>
        <p:nvSpPr>
          <p:cNvPr id="8" name="文本框 7"/>
          <p:cNvSpPr txBox="1"/>
          <p:nvPr/>
        </p:nvSpPr>
        <p:spPr>
          <a:xfrm>
            <a:off x="1342390" y="9980613"/>
            <a:ext cx="5080000" cy="275590"/>
          </a:xfrm>
          <a:prstGeom prst="rect">
            <a:avLst/>
          </a:prstGeom>
        </p:spPr>
        <p:txBody>
          <a:bodyPr>
            <a:spAutoFit/>
          </a:bodyPr>
          <a:p>
            <a:r>
              <a:rPr lang="en-US" altLang="zh-CN" sz="1200" b="1">
                <a:solidFill>
                  <a:schemeClr val="tx1"/>
                </a:solidFill>
                <a:latin typeface="微软雅黑" panose="020B0503020204020204" charset="-122"/>
                <a:ea typeface="微软雅黑" panose="020B0503020204020204" charset="-122"/>
              </a:rPr>
              <a:t>https://www.shinewave-tech.com</a:t>
            </a:r>
            <a:endParaRPr lang="en-US" altLang="zh-CN" sz="1200" b="1">
              <a:solidFill>
                <a:schemeClr val="tx1"/>
              </a:solidFill>
              <a:latin typeface="微软雅黑" panose="020B0503020204020204" charset="-122"/>
              <a:ea typeface="微软雅黑" panose="020B0503020204020204" charset="-122"/>
            </a:endParaRPr>
          </a:p>
        </p:txBody>
      </p:sp>
      <p:pic>
        <p:nvPicPr>
          <p:cNvPr id="9" name="图片 8" descr="信息"/>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4202430" y="9991090"/>
            <a:ext cx="239395" cy="239395"/>
          </a:xfrm>
          <a:prstGeom prst="rect">
            <a:avLst/>
          </a:prstGeom>
        </p:spPr>
      </p:pic>
      <p:sp>
        <p:nvSpPr>
          <p:cNvPr id="10" name="文本框 9"/>
          <p:cNvSpPr txBox="1"/>
          <p:nvPr/>
        </p:nvSpPr>
        <p:spPr>
          <a:xfrm>
            <a:off x="4426585" y="9980930"/>
            <a:ext cx="2519680" cy="282575"/>
          </a:xfrm>
          <a:prstGeom prst="rect">
            <a:avLst/>
          </a:prstGeom>
        </p:spPr>
        <p:txBody>
          <a:bodyPr>
            <a:noAutofit/>
          </a:bodyPr>
          <a:p>
            <a:pPr marL="0" indent="0">
              <a:spcBef>
                <a:spcPct val="0"/>
              </a:spcBef>
              <a:spcAft>
                <a:spcPct val="0"/>
              </a:spcAft>
            </a:pPr>
            <a:r>
              <a:rPr lang="en-US" altLang="zh-CN" sz="1200" b="1" i="0">
                <a:solidFill>
                  <a:schemeClr val="tx1"/>
                </a:solidFill>
                <a:latin typeface="微软雅黑" panose="020B0503020204020204" charset="-122"/>
                <a:ea typeface="微软雅黑" panose="020B0503020204020204" charset="-122"/>
              </a:rPr>
              <a:t>info@shinewave-tech.com</a:t>
            </a:r>
            <a:endParaRPr lang="en-US" altLang="zh-CN" sz="1200" b="1" i="0">
              <a:solidFill>
                <a:schemeClr val="tx1"/>
              </a:solidFill>
              <a:latin typeface="微软雅黑" panose="020B0503020204020204" charset="-122"/>
              <a:ea typeface="微软雅黑" panose="020B0503020204020204" charset="-122"/>
            </a:endParaRPr>
          </a:p>
        </p:txBody>
      </p:sp>
      <p:pic>
        <p:nvPicPr>
          <p:cNvPr id="13" name="图片 12" descr="SWT公司logo-透明"/>
          <p:cNvPicPr>
            <a:picLocks noChangeAspect="1"/>
          </p:cNvPicPr>
          <p:nvPr/>
        </p:nvPicPr>
        <p:blipFill>
          <a:blip r:embed="rId12"/>
          <a:stretch>
            <a:fillRect/>
          </a:stretch>
        </p:blipFill>
        <p:spPr>
          <a:xfrm>
            <a:off x="281305" y="9782175"/>
            <a:ext cx="744220" cy="434975"/>
          </a:xfrm>
          <a:prstGeom prst="rect">
            <a:avLst/>
          </a:prstGeom>
        </p:spPr>
      </p:pic>
      <p:sp>
        <p:nvSpPr>
          <p:cNvPr id="22" name="文本框 21"/>
          <p:cNvSpPr txBox="1"/>
          <p:nvPr/>
        </p:nvSpPr>
        <p:spPr>
          <a:xfrm>
            <a:off x="0" y="57150"/>
            <a:ext cx="7559675" cy="460375"/>
          </a:xfrm>
          <a:prstGeom prst="rect">
            <a:avLst/>
          </a:prstGeom>
        </p:spPr>
        <p:txBody>
          <a:bodyPr wrap="square">
            <a:spAutoFit/>
          </a:bodyPr>
          <a:p>
            <a:pPr marL="0" indent="0" algn="ctr">
              <a:lnSpc>
                <a:spcPts val="1440"/>
              </a:lnSpc>
              <a:spcBef>
                <a:spcPct val="0"/>
              </a:spcBef>
              <a:spcAft>
                <a:spcPct val="0"/>
              </a:spcAft>
            </a:pPr>
            <a:r>
              <a:rPr lang="zh-CN" altLang="en-US" sz="1600" b="1">
                <a:solidFill>
                  <a:schemeClr val="tx1"/>
                </a:solidFill>
              </a:rPr>
              <a:t>本图册为代表性规格产品，如需定制，可随时联系我司业务人员。</a:t>
            </a:r>
            <a:endParaRPr lang="zh-CN" altLang="en-US" sz="1600" b="1">
              <a:solidFill>
                <a:schemeClr val="tx1"/>
              </a:solidFill>
            </a:endParaRPr>
          </a:p>
          <a:p>
            <a:pPr marL="0" indent="0" algn="ctr">
              <a:lnSpc>
                <a:spcPts val="1440"/>
              </a:lnSpc>
              <a:spcBef>
                <a:spcPct val="0"/>
              </a:spcBef>
              <a:spcAft>
                <a:spcPct val="0"/>
              </a:spcAft>
            </a:pPr>
            <a:r>
              <a:rPr lang="en-US" altLang="zh-CN" sz="1200" b="1">
                <a:solidFill>
                  <a:srgbClr val="1F2329"/>
                </a:solidFill>
              </a:rPr>
              <a:t>This catalog features representative products. For customization, please contact our sales team.</a:t>
            </a:r>
            <a:endParaRPr lang="en-US" altLang="zh-CN" sz="1200" b="1">
              <a:solidFill>
                <a:srgbClr val="1F2329"/>
              </a:solidFill>
            </a:endParaRP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94" name="picture 94"/>
          <p:cNvPicPr>
            <a:picLocks noChangeAspect="1"/>
          </p:cNvPicPr>
          <p:nvPr/>
        </p:nvPicPr>
        <p:blipFill>
          <a:blip r:embed="rId1"/>
          <a:stretch>
            <a:fillRect/>
          </a:stretch>
        </p:blipFill>
        <p:spPr>
          <a:xfrm rot="21600000">
            <a:off x="668261" y="7298804"/>
            <a:ext cx="6370015" cy="2338959"/>
          </a:xfrm>
          <a:prstGeom prst="rect">
            <a:avLst/>
          </a:prstGeom>
        </p:spPr>
      </p:pic>
      <p:graphicFrame>
        <p:nvGraphicFramePr>
          <p:cNvPr id="96" name="table 96"/>
          <p:cNvGraphicFramePr>
            <a:graphicFrameLocks noGrp="1"/>
          </p:cNvGraphicFramePr>
          <p:nvPr/>
        </p:nvGraphicFramePr>
        <p:xfrm>
          <a:off x="668261" y="7298804"/>
          <a:ext cx="6369685" cy="2338704"/>
        </p:xfrm>
        <a:graphic>
          <a:graphicData uri="http://schemas.openxmlformats.org/drawingml/2006/table">
            <a:tbl>
              <a:tblPr/>
              <a:tblGrid>
                <a:gridCol w="1464310"/>
                <a:gridCol w="4905375"/>
              </a:tblGrid>
              <a:tr h="342900">
                <a:tc>
                  <a:txBody>
                    <a:bodyPr/>
                    <a:p>
                      <a:pPr algn="l" rtl="0" eaLnBrk="0">
                        <a:lnSpc>
                          <a:spcPct val="103000"/>
                        </a:lnSpc>
                      </a:pPr>
                      <a:endParaRPr sz="600" dirty="0">
                        <a:latin typeface="Arial" panose="020B0604020202020204"/>
                        <a:ea typeface="Arial" panose="020B0604020202020204"/>
                        <a:cs typeface="Arial" panose="020B0604020202020204"/>
                      </a:endParaRPr>
                    </a:p>
                    <a:p>
                      <a:pPr marL="620395" algn="l" rtl="0" eaLnBrk="0">
                        <a:lnSpc>
                          <a:spcPct val="75000"/>
                        </a:lnSpc>
                        <a:spcBef>
                          <a:spcPts val="0"/>
                        </a:spcBef>
                      </a:pPr>
                      <a:r>
                        <a:rPr sz="1400" kern="0" spc="-30" dirty="0">
                          <a:solidFill>
                            <a:srgbClr val="FFFFFF">
                              <a:alpha val="100000"/>
                            </a:srgbClr>
                          </a:solidFill>
                          <a:latin typeface="Arial Narrow" panose="020B0606020202030204"/>
                          <a:ea typeface="Arial Narrow" panose="020B0606020202030204"/>
                          <a:cs typeface="Arial Narrow" panose="020B0606020202030204"/>
                        </a:rPr>
                        <a:t>Item</a:t>
                      </a:r>
                      <a:endParaRPr sz="1400" dirty="0">
                        <a:latin typeface="Arial Narrow" panose="020B0606020202030204"/>
                        <a:ea typeface="Arial Narrow" panose="020B0606020202030204"/>
                        <a:cs typeface="Arial Narrow" panose="020B0606020202030204"/>
                      </a:endParaRPr>
                    </a:p>
                  </a:txBody>
                  <a:tcPr marL="0" marR="0" marT="0" marB="0" vert="horz">
                    <a:lnL>
                      <a:noFill/>
                    </a:lnL>
                    <a:lnR w="3175" cap="flat" cmpd="sng" algn="ctr">
                      <a:solidFill>
                        <a:srgbClr val="21294D"/>
                      </a:solidFill>
                      <a:prstDash val="solid"/>
                      <a:round/>
                      <a:headEnd type="none" w="med" len="med"/>
                      <a:tailEnd type="none" w="med" len="med"/>
                    </a:lnR>
                    <a:lnT>
                      <a:noFill/>
                    </a:lnT>
                    <a:lnB>
                      <a:noFill/>
                    </a:lnB>
                  </a:tcPr>
                </a:tc>
                <a:tc>
                  <a:txBody>
                    <a:bodyPr/>
                    <a:p>
                      <a:pPr algn="l" rtl="0" eaLnBrk="0">
                        <a:lnSpc>
                          <a:spcPct val="103000"/>
                        </a:lnSpc>
                      </a:pPr>
                      <a:endParaRPr sz="600" dirty="0">
                        <a:latin typeface="Arial" panose="020B0604020202020204"/>
                        <a:ea typeface="Arial" panose="020B0604020202020204"/>
                        <a:cs typeface="Arial" panose="020B0604020202020204"/>
                      </a:endParaRPr>
                    </a:p>
                    <a:p>
                      <a:pPr marL="2601595" algn="l" rtl="0" eaLnBrk="0">
                        <a:lnSpc>
                          <a:spcPct val="79000"/>
                        </a:lnSpc>
                        <a:spcBef>
                          <a:spcPts val="5"/>
                        </a:spcBef>
                      </a:pPr>
                      <a:r>
                        <a:rPr sz="1400" kern="0" spc="-10" dirty="0">
                          <a:solidFill>
                            <a:srgbClr val="FFFFFF">
                              <a:alpha val="100000"/>
                            </a:srgbClr>
                          </a:solidFill>
                          <a:latin typeface="Arial Narrow" panose="020B0606020202030204"/>
                          <a:ea typeface="Arial Narrow" panose="020B0606020202030204"/>
                          <a:cs typeface="Arial Narrow" panose="020B0606020202030204"/>
                        </a:rPr>
                        <a:t>Specification</a:t>
                      </a:r>
                      <a:endParaRPr sz="1400" dirty="0">
                        <a:latin typeface="Arial Narrow" panose="020B0606020202030204"/>
                        <a:ea typeface="Arial Narrow" panose="020B0606020202030204"/>
                        <a:cs typeface="Arial Narrow" panose="020B0606020202030204"/>
                      </a:endParaRPr>
                    </a:p>
                  </a:txBody>
                  <a:tcPr marL="0" marR="0" marT="0" marB="0" vert="horz">
                    <a:lnL w="3175" cap="flat" cmpd="sng" algn="ctr">
                      <a:solidFill>
                        <a:srgbClr val="21294D"/>
                      </a:solidFill>
                      <a:prstDash val="solid"/>
                      <a:round/>
                      <a:headEnd type="none" w="med" len="med"/>
                      <a:tailEnd type="none" w="med" len="med"/>
                    </a:lnL>
                    <a:lnR>
                      <a:noFill/>
                    </a:lnR>
                    <a:lnT>
                      <a:noFill/>
                    </a:lnT>
                    <a:lnB>
                      <a:noFill/>
                    </a:lnB>
                  </a:tcPr>
                </a:tc>
              </a:tr>
              <a:tr h="228600">
                <a:tc>
                  <a:txBody>
                    <a:bodyPr/>
                    <a:p>
                      <a:pPr algn="l" rtl="0" eaLnBrk="0">
                        <a:lnSpc>
                          <a:spcPct val="109000"/>
                        </a:lnSpc>
                      </a:pPr>
                      <a:endParaRPr sz="300" dirty="0">
                        <a:latin typeface="Arial" panose="020B0604020202020204"/>
                        <a:ea typeface="Arial" panose="020B0604020202020204"/>
                        <a:cs typeface="Arial" panose="020B0604020202020204"/>
                      </a:endParaRPr>
                    </a:p>
                    <a:p>
                      <a:pPr marL="329565" algn="l" rtl="0" eaLnBrk="0">
                        <a:lnSpc>
                          <a:spcPct val="79000"/>
                        </a:lnSpc>
                        <a:spcBef>
                          <a:spcPts val="0"/>
                        </a:spcBef>
                      </a:pPr>
                      <a:r>
                        <a:rPr sz="900" kern="0" spc="-20" dirty="0">
                          <a:solidFill>
                            <a:srgbClr val="231F20">
                              <a:alpha val="100000"/>
                            </a:srgbClr>
                          </a:solidFill>
                          <a:latin typeface="Arial" panose="020B0604020202020204"/>
                          <a:ea typeface="Arial" panose="020B0604020202020204"/>
                          <a:cs typeface="Arial" panose="020B0604020202020204"/>
                        </a:rPr>
                        <a:t>Input</a:t>
                      </a:r>
                      <a:r>
                        <a:rPr sz="900" kern="0" spc="90" dirty="0">
                          <a:solidFill>
                            <a:srgbClr val="231F20">
                              <a:alpha val="100000"/>
                            </a:srgbClr>
                          </a:solidFill>
                          <a:latin typeface="Arial" panose="020B0604020202020204"/>
                          <a:ea typeface="Arial" panose="020B0604020202020204"/>
                          <a:cs typeface="Arial" panose="020B0604020202020204"/>
                        </a:rPr>
                        <a:t> </a:t>
                      </a:r>
                      <a:r>
                        <a:rPr sz="900" kern="0" spc="-20" dirty="0">
                          <a:solidFill>
                            <a:srgbClr val="231F20">
                              <a:alpha val="100000"/>
                            </a:srgbClr>
                          </a:solidFill>
                          <a:latin typeface="Arial" panose="020B0604020202020204"/>
                          <a:ea typeface="Arial" panose="020B0604020202020204"/>
                          <a:cs typeface="Arial" panose="020B0604020202020204"/>
                        </a:rPr>
                        <a:t>Port</a:t>
                      </a:r>
                      <a:endParaRPr sz="900" dirty="0">
                        <a:latin typeface="Arial" panose="020B0604020202020204"/>
                        <a:ea typeface="Arial" panose="020B0604020202020204"/>
                        <a:cs typeface="Arial" panose="020B0604020202020204"/>
                      </a:endParaRPr>
                    </a:p>
                  </a:txBody>
                  <a:tcPr marL="0" marR="0" marT="0" marB="0" vert="horz">
                    <a:lnL>
                      <a:noFill/>
                    </a:lnL>
                    <a:lnR w="3175" cap="flat" cmpd="sng" algn="ctr">
                      <a:solidFill>
                        <a:srgbClr val="21294D"/>
                      </a:solidFill>
                      <a:prstDash val="solid"/>
                      <a:round/>
                      <a:headEnd type="none" w="med" len="med"/>
                      <a:tailEnd type="none" w="med" len="med"/>
                    </a:lnR>
                    <a:lnT>
                      <a:noFill/>
                    </a:lnT>
                    <a:lnB>
                      <a:noFill/>
                    </a:lnB>
                  </a:tcPr>
                </a:tc>
                <a:tc>
                  <a:txBody>
                    <a:bodyPr/>
                    <a:p>
                      <a:pPr algn="l" rtl="0" eaLnBrk="0">
                        <a:lnSpc>
                          <a:spcPct val="108000"/>
                        </a:lnSpc>
                      </a:pPr>
                      <a:endParaRPr sz="600" dirty="0">
                        <a:latin typeface="Arial" panose="020B0604020202020204"/>
                        <a:ea typeface="Arial" panose="020B0604020202020204"/>
                        <a:cs typeface="Arial" panose="020B0604020202020204"/>
                      </a:endParaRPr>
                    </a:p>
                    <a:p>
                      <a:pPr marL="157480" algn="l" rtl="0" eaLnBrk="0">
                        <a:lnSpc>
                          <a:spcPct val="85000"/>
                        </a:lnSpc>
                        <a:spcBef>
                          <a:spcPts val="0"/>
                        </a:spcBef>
                      </a:pPr>
                      <a:r>
                        <a:rPr sz="900" kern="0" spc="-20" dirty="0">
                          <a:solidFill>
                            <a:srgbClr val="231F20">
                              <a:alpha val="100000"/>
                            </a:srgbClr>
                          </a:solidFill>
                          <a:latin typeface="Arial" panose="020B0604020202020204"/>
                          <a:ea typeface="Arial" panose="020B0604020202020204"/>
                          <a:cs typeface="Arial" panose="020B0604020202020204"/>
                        </a:rPr>
                        <a:t>SMA (F)</a:t>
                      </a:r>
                      <a:endParaRPr sz="900" dirty="0">
                        <a:latin typeface="Arial" panose="020B0604020202020204"/>
                        <a:ea typeface="Arial" panose="020B0604020202020204"/>
                        <a:cs typeface="Arial" panose="020B0604020202020204"/>
                      </a:endParaRPr>
                    </a:p>
                  </a:txBody>
                  <a:tcPr marL="0" marR="0" marT="0" marB="0" vert="horz">
                    <a:lnL w="3175" cap="flat" cmpd="sng" algn="ctr">
                      <a:solidFill>
                        <a:srgbClr val="21294D"/>
                      </a:solidFill>
                      <a:prstDash val="solid"/>
                      <a:round/>
                      <a:headEnd type="none" w="med" len="med"/>
                      <a:tailEnd type="none" w="med" len="med"/>
                    </a:lnL>
                    <a:lnR>
                      <a:noFill/>
                    </a:lnR>
                    <a:lnT>
                      <a:noFill/>
                    </a:lnT>
                    <a:lnB>
                      <a:noFill/>
                    </a:lnB>
                  </a:tcPr>
                </a:tc>
              </a:tr>
              <a:tr h="1767204">
                <a:tc>
                  <a:txBody>
                    <a:bodyPr/>
                    <a:p>
                      <a:pPr algn="l" rtl="0" eaLnBrk="0">
                        <a:lnSpc>
                          <a:spcPct val="116000"/>
                        </a:lnSpc>
                      </a:pPr>
                      <a:endParaRPr sz="500" dirty="0">
                        <a:latin typeface="Arial" panose="020B0604020202020204"/>
                        <a:ea typeface="Arial" panose="020B0604020202020204"/>
                        <a:cs typeface="Arial" panose="020B0604020202020204"/>
                      </a:endParaRPr>
                    </a:p>
                    <a:p>
                      <a:pPr marL="324485" algn="l" rtl="0" eaLnBrk="0">
                        <a:lnSpc>
                          <a:spcPct val="79000"/>
                        </a:lnSpc>
                        <a:spcBef>
                          <a:spcPts val="5"/>
                        </a:spcBef>
                      </a:pPr>
                      <a:r>
                        <a:rPr sz="900" kern="0" spc="-10" dirty="0">
                          <a:solidFill>
                            <a:srgbClr val="231F20">
                              <a:alpha val="100000"/>
                            </a:srgbClr>
                          </a:solidFill>
                          <a:latin typeface="Arial" panose="020B0604020202020204"/>
                          <a:ea typeface="Arial" panose="020B0604020202020204"/>
                          <a:cs typeface="Arial" panose="020B0604020202020204"/>
                        </a:rPr>
                        <a:t>Output</a:t>
                      </a:r>
                      <a:r>
                        <a:rPr sz="900" kern="0" spc="60" dirty="0">
                          <a:solidFill>
                            <a:srgbClr val="231F20">
                              <a:alpha val="100000"/>
                            </a:srgbClr>
                          </a:solidFill>
                          <a:latin typeface="Arial" panose="020B0604020202020204"/>
                          <a:ea typeface="Arial" panose="020B0604020202020204"/>
                          <a:cs typeface="Arial" panose="020B0604020202020204"/>
                        </a:rPr>
                        <a:t> </a:t>
                      </a:r>
                      <a:r>
                        <a:rPr sz="900" kern="0" spc="-10" dirty="0">
                          <a:solidFill>
                            <a:srgbClr val="231F20">
                              <a:alpha val="100000"/>
                            </a:srgbClr>
                          </a:solidFill>
                          <a:latin typeface="Arial" panose="020B0604020202020204"/>
                          <a:ea typeface="Arial" panose="020B0604020202020204"/>
                          <a:cs typeface="Arial" panose="020B0604020202020204"/>
                        </a:rPr>
                        <a:t>Por</a:t>
                      </a:r>
                      <a:r>
                        <a:rPr sz="900" kern="0" spc="-20" dirty="0">
                          <a:solidFill>
                            <a:srgbClr val="231F20">
                              <a:alpha val="100000"/>
                            </a:srgbClr>
                          </a:solidFill>
                          <a:latin typeface="Arial" panose="020B0604020202020204"/>
                          <a:ea typeface="Arial" panose="020B0604020202020204"/>
                          <a:cs typeface="Arial" panose="020B0604020202020204"/>
                        </a:rPr>
                        <a:t>t</a:t>
                      </a:r>
                      <a:endParaRPr sz="900" dirty="0">
                        <a:latin typeface="Arial" panose="020B0604020202020204"/>
                        <a:ea typeface="Arial" panose="020B0604020202020204"/>
                        <a:cs typeface="Arial" panose="020B0604020202020204"/>
                      </a:endParaRPr>
                    </a:p>
                    <a:p>
                      <a:pPr marL="327660" algn="l" rtl="0" eaLnBrk="0">
                        <a:lnSpc>
                          <a:spcPct val="75000"/>
                        </a:lnSpc>
                        <a:spcBef>
                          <a:spcPts val="1000"/>
                        </a:spcBef>
                      </a:pPr>
                      <a:r>
                        <a:rPr sz="900" kern="0" spc="-20" dirty="0">
                          <a:solidFill>
                            <a:srgbClr val="231F20">
                              <a:alpha val="100000"/>
                            </a:srgbClr>
                          </a:solidFill>
                          <a:latin typeface="Arial" panose="020B0604020202020204"/>
                          <a:ea typeface="Arial" panose="020B0604020202020204"/>
                          <a:cs typeface="Arial" panose="020B0604020202020204"/>
                        </a:rPr>
                        <a:t>Bias</a:t>
                      </a:r>
                      <a:r>
                        <a:rPr sz="900" kern="0" spc="90" dirty="0">
                          <a:solidFill>
                            <a:srgbClr val="231F20">
                              <a:alpha val="100000"/>
                            </a:srgbClr>
                          </a:solidFill>
                          <a:latin typeface="Arial" panose="020B0604020202020204"/>
                          <a:ea typeface="Arial" panose="020B0604020202020204"/>
                          <a:cs typeface="Arial" panose="020B0604020202020204"/>
                        </a:rPr>
                        <a:t> </a:t>
                      </a:r>
                      <a:r>
                        <a:rPr sz="900" kern="0" spc="-20" dirty="0">
                          <a:solidFill>
                            <a:srgbClr val="231F20">
                              <a:alpha val="100000"/>
                            </a:srgbClr>
                          </a:solidFill>
                          <a:latin typeface="Arial" panose="020B0604020202020204"/>
                          <a:ea typeface="Arial" panose="020B0604020202020204"/>
                          <a:cs typeface="Arial" panose="020B0604020202020204"/>
                        </a:rPr>
                        <a:t>Port</a:t>
                      </a:r>
                      <a:endParaRPr sz="900" dirty="0">
                        <a:latin typeface="Arial" panose="020B0604020202020204"/>
                        <a:ea typeface="Arial" panose="020B0604020202020204"/>
                        <a:cs typeface="Arial" panose="020B0604020202020204"/>
                      </a:endParaRPr>
                    </a:p>
                    <a:p>
                      <a:pPr marL="325120" algn="l" rtl="0" eaLnBrk="0">
                        <a:lnSpc>
                          <a:spcPct val="76000"/>
                        </a:lnSpc>
                        <a:spcBef>
                          <a:spcPts val="1375"/>
                        </a:spcBef>
                      </a:pPr>
                      <a:r>
                        <a:rPr sz="900" kern="0" spc="-10" dirty="0">
                          <a:solidFill>
                            <a:srgbClr val="231F20">
                              <a:alpha val="100000"/>
                            </a:srgbClr>
                          </a:solidFill>
                          <a:latin typeface="Arial" panose="020B0604020202020204"/>
                          <a:ea typeface="Arial" panose="020B0604020202020204"/>
                          <a:cs typeface="Arial" panose="020B0604020202020204"/>
                        </a:rPr>
                        <a:t>Case</a:t>
                      </a:r>
                      <a:r>
                        <a:rPr sz="900" kern="0" spc="60" dirty="0">
                          <a:solidFill>
                            <a:srgbClr val="231F20">
                              <a:alpha val="100000"/>
                            </a:srgbClr>
                          </a:solidFill>
                          <a:latin typeface="Arial" panose="020B0604020202020204"/>
                          <a:ea typeface="Arial" panose="020B0604020202020204"/>
                          <a:cs typeface="Arial" panose="020B0604020202020204"/>
                        </a:rPr>
                        <a:t> </a:t>
                      </a:r>
                      <a:r>
                        <a:rPr sz="900" kern="0" spc="-10" dirty="0">
                          <a:solidFill>
                            <a:srgbClr val="231F20">
                              <a:alpha val="100000"/>
                            </a:srgbClr>
                          </a:solidFill>
                          <a:latin typeface="Arial" panose="020B0604020202020204"/>
                          <a:ea typeface="Arial" panose="020B0604020202020204"/>
                          <a:cs typeface="Arial" panose="020B0604020202020204"/>
                        </a:rPr>
                        <a:t>Material</a:t>
                      </a:r>
                      <a:endParaRPr sz="900" dirty="0">
                        <a:latin typeface="Arial" panose="020B0604020202020204"/>
                        <a:ea typeface="Arial" panose="020B0604020202020204"/>
                        <a:cs typeface="Arial" panose="020B0604020202020204"/>
                      </a:endParaRPr>
                    </a:p>
                    <a:p>
                      <a:pPr marL="328295" algn="l" rtl="0" eaLnBrk="0">
                        <a:lnSpc>
                          <a:spcPct val="75000"/>
                        </a:lnSpc>
                        <a:spcBef>
                          <a:spcPts val="1175"/>
                        </a:spcBef>
                      </a:pPr>
                      <a:r>
                        <a:rPr sz="900" kern="0" spc="-20" dirty="0">
                          <a:solidFill>
                            <a:srgbClr val="231F20">
                              <a:alpha val="100000"/>
                            </a:srgbClr>
                          </a:solidFill>
                          <a:latin typeface="Arial" panose="020B0604020202020204"/>
                          <a:ea typeface="Arial" panose="020B0604020202020204"/>
                          <a:cs typeface="Arial" panose="020B0604020202020204"/>
                        </a:rPr>
                        <a:t>Finish</a:t>
                      </a:r>
                      <a:endParaRPr sz="900" dirty="0">
                        <a:latin typeface="Arial" panose="020B0604020202020204"/>
                        <a:ea typeface="Arial" panose="020B0604020202020204"/>
                        <a:cs typeface="Arial" panose="020B0604020202020204"/>
                      </a:endParaRPr>
                    </a:p>
                    <a:p>
                      <a:pPr marL="320675" algn="l" rtl="0" eaLnBrk="0">
                        <a:lnSpc>
                          <a:spcPct val="85000"/>
                        </a:lnSpc>
                        <a:spcBef>
                          <a:spcPts val="1190"/>
                        </a:spcBef>
                      </a:pPr>
                      <a:r>
                        <a:rPr sz="900" kern="0" spc="-10" dirty="0">
                          <a:solidFill>
                            <a:srgbClr val="231F20">
                              <a:alpha val="100000"/>
                            </a:srgbClr>
                          </a:solidFill>
                          <a:latin typeface="Arial" panose="020B0604020202020204"/>
                          <a:ea typeface="Arial" panose="020B0604020202020204"/>
                          <a:cs typeface="Arial" panose="020B0604020202020204"/>
                        </a:rPr>
                        <a:t>Weight</a:t>
                      </a:r>
                      <a:endParaRPr sz="900" dirty="0">
                        <a:latin typeface="Arial" panose="020B0604020202020204"/>
                        <a:ea typeface="Arial" panose="020B0604020202020204"/>
                        <a:cs typeface="Arial" panose="020B0604020202020204"/>
                      </a:endParaRPr>
                    </a:p>
                    <a:p>
                      <a:pPr marL="324485" algn="l" rtl="0" eaLnBrk="0">
                        <a:lnSpc>
                          <a:spcPct val="76000"/>
                        </a:lnSpc>
                        <a:spcBef>
                          <a:spcPts val="940"/>
                        </a:spcBef>
                      </a:pPr>
                      <a:r>
                        <a:rPr sz="900" kern="0" spc="-10" dirty="0">
                          <a:solidFill>
                            <a:srgbClr val="231F20">
                              <a:alpha val="100000"/>
                            </a:srgbClr>
                          </a:solidFill>
                          <a:latin typeface="Arial" panose="020B0604020202020204"/>
                          <a:ea typeface="Arial" panose="020B0604020202020204"/>
                          <a:cs typeface="Arial" panose="020B0604020202020204"/>
                        </a:rPr>
                        <a:t>Size</a:t>
                      </a:r>
                      <a:endParaRPr sz="900" dirty="0">
                        <a:latin typeface="Arial" panose="020B0604020202020204"/>
                        <a:ea typeface="Arial" panose="020B0604020202020204"/>
                        <a:cs typeface="Arial" panose="020B0604020202020204"/>
                      </a:endParaRPr>
                    </a:p>
                    <a:p>
                      <a:pPr algn="l" rtl="0" eaLnBrk="0">
                        <a:lnSpc>
                          <a:spcPct val="109000"/>
                        </a:lnSpc>
                      </a:pPr>
                      <a:endParaRPr sz="900" dirty="0">
                        <a:latin typeface="Arial" panose="020B0604020202020204"/>
                        <a:ea typeface="Arial" panose="020B0604020202020204"/>
                        <a:cs typeface="Arial" panose="020B0604020202020204"/>
                      </a:endParaRPr>
                    </a:p>
                    <a:p>
                      <a:pPr marL="324485" algn="l" rtl="0" eaLnBrk="0">
                        <a:lnSpc>
                          <a:spcPct val="77000"/>
                        </a:lnSpc>
                        <a:spcBef>
                          <a:spcPts val="5"/>
                        </a:spcBef>
                      </a:pPr>
                      <a:r>
                        <a:rPr sz="900" kern="0" spc="-10" dirty="0">
                          <a:solidFill>
                            <a:srgbClr val="231F20">
                              <a:alpha val="100000"/>
                            </a:srgbClr>
                          </a:solidFill>
                          <a:latin typeface="Arial" panose="020B0604020202020204"/>
                          <a:ea typeface="Arial" panose="020B0604020202020204"/>
                          <a:cs typeface="Arial" panose="020B0604020202020204"/>
                        </a:rPr>
                        <a:t>Outline</a:t>
                      </a:r>
                      <a:endParaRPr sz="900" dirty="0">
                        <a:latin typeface="Arial" panose="020B0604020202020204"/>
                        <a:ea typeface="Arial" panose="020B0604020202020204"/>
                        <a:cs typeface="Arial" panose="020B0604020202020204"/>
                      </a:endParaRPr>
                    </a:p>
                  </a:txBody>
                  <a:tcPr marL="0" marR="0" marT="0" marB="0" vert="horz">
                    <a:lnL>
                      <a:noFill/>
                    </a:lnL>
                    <a:lnR w="3175" cap="flat" cmpd="sng" algn="ctr">
                      <a:solidFill>
                        <a:srgbClr val="21294D"/>
                      </a:solidFill>
                      <a:prstDash val="solid"/>
                      <a:round/>
                      <a:headEnd type="none" w="med" len="med"/>
                      <a:tailEnd type="none" w="med" len="med"/>
                    </a:lnR>
                    <a:lnT>
                      <a:noFill/>
                    </a:lnT>
                    <a:lnB>
                      <a:noFill/>
                    </a:lnB>
                  </a:tcPr>
                </a:tc>
                <a:tc>
                  <a:txBody>
                    <a:bodyPr/>
                    <a:p>
                      <a:pPr algn="l" rtl="0" eaLnBrk="0">
                        <a:lnSpc>
                          <a:spcPct val="114000"/>
                        </a:lnSpc>
                      </a:pPr>
                      <a:endParaRPr sz="500" dirty="0">
                        <a:latin typeface="Arial" panose="020B0604020202020204"/>
                        <a:ea typeface="Arial" panose="020B0604020202020204"/>
                        <a:cs typeface="Arial" panose="020B0604020202020204"/>
                      </a:endParaRPr>
                    </a:p>
                    <a:p>
                      <a:pPr marL="157480" algn="l" rtl="0" eaLnBrk="0">
                        <a:lnSpc>
                          <a:spcPct val="85000"/>
                        </a:lnSpc>
                        <a:spcBef>
                          <a:spcPts val="5"/>
                        </a:spcBef>
                      </a:pPr>
                      <a:r>
                        <a:rPr sz="900" kern="0" spc="-20" dirty="0">
                          <a:solidFill>
                            <a:srgbClr val="231F20">
                              <a:alpha val="100000"/>
                            </a:srgbClr>
                          </a:solidFill>
                          <a:latin typeface="Arial" panose="020B0604020202020204"/>
                          <a:ea typeface="Arial" panose="020B0604020202020204"/>
                          <a:cs typeface="Arial" panose="020B0604020202020204"/>
                        </a:rPr>
                        <a:t>SMA (F)</a:t>
                      </a:r>
                      <a:endParaRPr sz="900" dirty="0">
                        <a:latin typeface="Arial" panose="020B0604020202020204"/>
                        <a:ea typeface="Arial" panose="020B0604020202020204"/>
                        <a:cs typeface="Arial" panose="020B0604020202020204"/>
                      </a:endParaRPr>
                    </a:p>
                    <a:p>
                      <a:pPr marL="157480" algn="l" rtl="0" eaLnBrk="0">
                        <a:lnSpc>
                          <a:spcPct val="76000"/>
                        </a:lnSpc>
                        <a:spcBef>
                          <a:spcPts val="940"/>
                        </a:spcBef>
                      </a:pPr>
                      <a:r>
                        <a:rPr sz="900" kern="0" spc="-10" dirty="0">
                          <a:solidFill>
                            <a:srgbClr val="231F20">
                              <a:alpha val="100000"/>
                            </a:srgbClr>
                          </a:solidFill>
                          <a:latin typeface="Arial" panose="020B0604020202020204"/>
                          <a:ea typeface="Arial" panose="020B0604020202020204"/>
                          <a:cs typeface="Arial" panose="020B0604020202020204"/>
                        </a:rPr>
                        <a:t>Solder</a:t>
                      </a:r>
                      <a:r>
                        <a:rPr sz="900" kern="0" spc="60" dirty="0">
                          <a:solidFill>
                            <a:srgbClr val="231F20">
                              <a:alpha val="100000"/>
                            </a:srgbClr>
                          </a:solidFill>
                          <a:latin typeface="Arial" panose="020B0604020202020204"/>
                          <a:ea typeface="Arial" panose="020B0604020202020204"/>
                          <a:cs typeface="Arial" panose="020B0604020202020204"/>
                        </a:rPr>
                        <a:t> </a:t>
                      </a:r>
                      <a:r>
                        <a:rPr sz="900" kern="0" spc="-10" dirty="0">
                          <a:solidFill>
                            <a:srgbClr val="231F20">
                              <a:alpha val="100000"/>
                            </a:srgbClr>
                          </a:solidFill>
                          <a:latin typeface="Arial" panose="020B0604020202020204"/>
                          <a:ea typeface="Arial" panose="020B0604020202020204"/>
                          <a:cs typeface="Arial" panose="020B0604020202020204"/>
                        </a:rPr>
                        <a:t>Pin</a:t>
                      </a:r>
                      <a:endParaRPr sz="900" dirty="0">
                        <a:latin typeface="Arial" panose="020B0604020202020204"/>
                        <a:ea typeface="Arial" panose="020B0604020202020204"/>
                        <a:cs typeface="Arial" panose="020B0604020202020204"/>
                      </a:endParaRPr>
                    </a:p>
                    <a:p>
                      <a:pPr marL="152400" algn="l" rtl="0" eaLnBrk="0">
                        <a:lnSpc>
                          <a:spcPct val="75000"/>
                        </a:lnSpc>
                        <a:spcBef>
                          <a:spcPts val="1215"/>
                        </a:spcBef>
                      </a:pPr>
                      <a:r>
                        <a:rPr sz="900" kern="0" spc="-10" dirty="0">
                          <a:solidFill>
                            <a:srgbClr val="231F20">
                              <a:alpha val="100000"/>
                            </a:srgbClr>
                          </a:solidFill>
                          <a:latin typeface="Arial" panose="020B0604020202020204"/>
                          <a:ea typeface="Arial" panose="020B0604020202020204"/>
                          <a:cs typeface="Arial" panose="020B0604020202020204"/>
                        </a:rPr>
                        <a:t>Aluminum</a:t>
                      </a:r>
                      <a:endParaRPr sz="900" dirty="0">
                        <a:latin typeface="Arial" panose="020B0604020202020204"/>
                        <a:ea typeface="Arial" panose="020B0604020202020204"/>
                        <a:cs typeface="Arial" panose="020B0604020202020204"/>
                      </a:endParaRPr>
                    </a:p>
                    <a:p>
                      <a:pPr marL="158115" algn="l" rtl="0" eaLnBrk="0">
                        <a:lnSpc>
                          <a:spcPct val="76000"/>
                        </a:lnSpc>
                        <a:spcBef>
                          <a:spcPts val="1335"/>
                        </a:spcBef>
                      </a:pPr>
                      <a:r>
                        <a:rPr sz="900" kern="0" spc="-20" dirty="0">
                          <a:solidFill>
                            <a:srgbClr val="231F20">
                              <a:alpha val="100000"/>
                            </a:srgbClr>
                          </a:solidFill>
                          <a:latin typeface="Arial" panose="020B0604020202020204"/>
                          <a:ea typeface="Arial" panose="020B0604020202020204"/>
                          <a:cs typeface="Arial" panose="020B0604020202020204"/>
                        </a:rPr>
                        <a:t>Gold</a:t>
                      </a:r>
                      <a:r>
                        <a:rPr sz="900" kern="0" spc="150" dirty="0">
                          <a:solidFill>
                            <a:srgbClr val="231F20">
                              <a:alpha val="100000"/>
                            </a:srgbClr>
                          </a:solidFill>
                          <a:latin typeface="Arial" panose="020B0604020202020204"/>
                          <a:ea typeface="Arial" panose="020B0604020202020204"/>
                          <a:cs typeface="Arial" panose="020B0604020202020204"/>
                        </a:rPr>
                        <a:t> </a:t>
                      </a:r>
                      <a:r>
                        <a:rPr sz="900" kern="0" spc="-20" dirty="0">
                          <a:solidFill>
                            <a:srgbClr val="231F20">
                              <a:alpha val="100000"/>
                            </a:srgbClr>
                          </a:solidFill>
                          <a:latin typeface="Arial" panose="020B0604020202020204"/>
                          <a:ea typeface="Arial" panose="020B0604020202020204"/>
                          <a:cs typeface="Arial" panose="020B0604020202020204"/>
                        </a:rPr>
                        <a:t>Plated</a:t>
                      </a:r>
                      <a:endParaRPr sz="900" dirty="0">
                        <a:latin typeface="Arial" panose="020B0604020202020204"/>
                        <a:ea typeface="Arial" panose="020B0604020202020204"/>
                        <a:cs typeface="Arial" panose="020B0604020202020204"/>
                      </a:endParaRPr>
                    </a:p>
                    <a:p>
                      <a:pPr marL="164465" algn="l" rtl="0" eaLnBrk="0">
                        <a:lnSpc>
                          <a:spcPts val="1230"/>
                        </a:lnSpc>
                        <a:spcBef>
                          <a:spcPts val="895"/>
                        </a:spcBef>
                      </a:pPr>
                      <a:r>
                        <a:rPr sz="900" kern="0" spc="-30" dirty="0">
                          <a:solidFill>
                            <a:srgbClr val="231F20">
                              <a:alpha val="100000"/>
                            </a:srgbClr>
                          </a:solidFill>
                          <a:latin typeface="Arial" panose="020B0604020202020204"/>
                          <a:ea typeface="Arial" panose="020B0604020202020204"/>
                          <a:cs typeface="Arial" panose="020B0604020202020204"/>
                        </a:rPr>
                        <a:t>1.8</a:t>
                      </a:r>
                      <a:r>
                        <a:rPr sz="900" kern="0" spc="50" dirty="0">
                          <a:solidFill>
                            <a:srgbClr val="231F20">
                              <a:alpha val="100000"/>
                            </a:srgbClr>
                          </a:solidFill>
                          <a:latin typeface="Arial" panose="020B0604020202020204"/>
                          <a:ea typeface="Arial" panose="020B0604020202020204"/>
                          <a:cs typeface="Arial" panose="020B0604020202020204"/>
                        </a:rPr>
                        <a:t> </a:t>
                      </a:r>
                      <a:r>
                        <a:rPr sz="900" kern="0" spc="-30" dirty="0">
                          <a:solidFill>
                            <a:srgbClr val="231F20">
                              <a:alpha val="100000"/>
                            </a:srgbClr>
                          </a:solidFill>
                          <a:latin typeface="Arial" panose="020B0604020202020204"/>
                          <a:ea typeface="Arial" panose="020B0604020202020204"/>
                          <a:cs typeface="Arial" panose="020B0604020202020204"/>
                        </a:rPr>
                        <a:t>Oz</a:t>
                      </a:r>
                      <a:endParaRPr sz="900" dirty="0">
                        <a:latin typeface="Arial" panose="020B0604020202020204"/>
                        <a:ea typeface="Arial" panose="020B0604020202020204"/>
                        <a:cs typeface="Arial" panose="020B0604020202020204"/>
                      </a:endParaRPr>
                    </a:p>
                    <a:p>
                      <a:pPr algn="l" rtl="0" eaLnBrk="0">
                        <a:lnSpc>
                          <a:spcPct val="106000"/>
                        </a:lnSpc>
                      </a:pPr>
                      <a:endParaRPr sz="500" dirty="0">
                        <a:latin typeface="Arial" panose="020B0604020202020204"/>
                        <a:ea typeface="Arial" panose="020B0604020202020204"/>
                        <a:cs typeface="Arial" panose="020B0604020202020204"/>
                      </a:endParaRPr>
                    </a:p>
                    <a:p>
                      <a:pPr marL="160655" indent="3810" algn="l" rtl="0" eaLnBrk="0">
                        <a:lnSpc>
                          <a:spcPct val="147000"/>
                        </a:lnSpc>
                        <a:spcBef>
                          <a:spcPts val="0"/>
                        </a:spcBef>
                      </a:pPr>
                      <a:r>
                        <a:rPr sz="900" kern="0" spc="-10" dirty="0">
                          <a:solidFill>
                            <a:srgbClr val="231F20">
                              <a:alpha val="100000"/>
                            </a:srgbClr>
                          </a:solidFill>
                          <a:latin typeface="Arial" panose="020B0604020202020204"/>
                          <a:ea typeface="Arial" panose="020B0604020202020204"/>
                          <a:cs typeface="Arial" panose="020B0604020202020204"/>
                        </a:rPr>
                        <a:t>1.18”</a:t>
                      </a:r>
                      <a:r>
                        <a:rPr sz="900" kern="0" spc="50" dirty="0">
                          <a:solidFill>
                            <a:srgbClr val="231F20">
                              <a:alpha val="100000"/>
                            </a:srgbClr>
                          </a:solidFill>
                          <a:latin typeface="Arial" panose="020B0604020202020204"/>
                          <a:ea typeface="Arial" panose="020B0604020202020204"/>
                          <a:cs typeface="Arial" panose="020B0604020202020204"/>
                        </a:rPr>
                        <a:t> </a:t>
                      </a:r>
                      <a:r>
                        <a:rPr sz="900" kern="0" spc="-10" dirty="0">
                          <a:solidFill>
                            <a:srgbClr val="231F20">
                              <a:alpha val="100000"/>
                            </a:srgbClr>
                          </a:solidFill>
                          <a:latin typeface="Arial" panose="020B0604020202020204"/>
                          <a:ea typeface="Arial" panose="020B0604020202020204"/>
                          <a:cs typeface="Arial" panose="020B0604020202020204"/>
                        </a:rPr>
                        <a:t>(L) X</a:t>
                      </a:r>
                      <a:r>
                        <a:rPr sz="900" kern="0" spc="100" dirty="0">
                          <a:solidFill>
                            <a:srgbClr val="231F20">
                              <a:alpha val="100000"/>
                            </a:srgbClr>
                          </a:solidFill>
                          <a:latin typeface="Arial" panose="020B0604020202020204"/>
                          <a:ea typeface="Arial" panose="020B0604020202020204"/>
                          <a:cs typeface="Arial" panose="020B0604020202020204"/>
                        </a:rPr>
                        <a:t> </a:t>
                      </a:r>
                      <a:r>
                        <a:rPr sz="900" kern="0" spc="-10" dirty="0">
                          <a:solidFill>
                            <a:srgbClr val="231F20">
                              <a:alpha val="100000"/>
                            </a:srgbClr>
                          </a:solidFill>
                          <a:latin typeface="Arial" panose="020B0604020202020204"/>
                          <a:ea typeface="Arial" panose="020B0604020202020204"/>
                          <a:cs typeface="Arial" panose="020B0604020202020204"/>
                        </a:rPr>
                        <a:t>1.18”</a:t>
                      </a:r>
                      <a:r>
                        <a:rPr sz="900" kern="0" spc="50" dirty="0">
                          <a:solidFill>
                            <a:srgbClr val="231F20">
                              <a:alpha val="100000"/>
                            </a:srgbClr>
                          </a:solidFill>
                          <a:latin typeface="Arial" panose="020B0604020202020204"/>
                          <a:ea typeface="Arial" panose="020B0604020202020204"/>
                          <a:cs typeface="Arial" panose="020B0604020202020204"/>
                        </a:rPr>
                        <a:t> </a:t>
                      </a:r>
                      <a:r>
                        <a:rPr sz="900" kern="0" spc="-10" dirty="0">
                          <a:solidFill>
                            <a:srgbClr val="231F20">
                              <a:alpha val="100000"/>
                            </a:srgbClr>
                          </a:solidFill>
                          <a:latin typeface="Arial" panose="020B0604020202020204"/>
                          <a:ea typeface="Arial" panose="020B0604020202020204"/>
                          <a:cs typeface="Arial" panose="020B0604020202020204"/>
                        </a:rPr>
                        <a:t>(W) X </a:t>
                      </a:r>
                      <a:r>
                        <a:rPr sz="900" kern="0" spc="-20" dirty="0">
                          <a:solidFill>
                            <a:srgbClr val="231F20">
                              <a:alpha val="100000"/>
                            </a:srgbClr>
                          </a:solidFill>
                          <a:latin typeface="Arial" panose="020B0604020202020204"/>
                          <a:ea typeface="Arial" panose="020B0604020202020204"/>
                          <a:cs typeface="Arial" panose="020B0604020202020204"/>
                        </a:rPr>
                        <a:t>0.32”</a:t>
                      </a:r>
                      <a:r>
                        <a:rPr sz="900" kern="0" spc="60" dirty="0">
                          <a:solidFill>
                            <a:srgbClr val="231F20">
                              <a:alpha val="100000"/>
                            </a:srgbClr>
                          </a:solidFill>
                          <a:latin typeface="Arial" panose="020B0604020202020204"/>
                          <a:ea typeface="Arial" panose="020B0604020202020204"/>
                          <a:cs typeface="Arial" panose="020B0604020202020204"/>
                        </a:rPr>
                        <a:t> </a:t>
                      </a:r>
                      <a:r>
                        <a:rPr sz="900" kern="0" spc="-20" dirty="0">
                          <a:solidFill>
                            <a:srgbClr val="231F20">
                              <a:alpha val="100000"/>
                            </a:srgbClr>
                          </a:solidFill>
                          <a:latin typeface="Arial" panose="020B0604020202020204"/>
                          <a:ea typeface="Arial" panose="020B0604020202020204"/>
                          <a:cs typeface="Arial" panose="020B0604020202020204"/>
                        </a:rPr>
                        <a:t>(H)</a:t>
                      </a:r>
                      <a:r>
                        <a:rPr sz="900" kern="0" spc="0" dirty="0">
                          <a:solidFill>
                            <a:srgbClr val="231F20">
                              <a:alpha val="100000"/>
                            </a:srgbClr>
                          </a:solidFill>
                          <a:latin typeface="Arial" panose="020B0604020202020204"/>
                          <a:ea typeface="Arial" panose="020B0604020202020204"/>
                          <a:cs typeface="Arial" panose="020B0604020202020204"/>
                        </a:rPr>
                        <a:t>                                                                                                   </a:t>
                      </a:r>
                      <a:r>
                        <a:rPr sz="900" kern="0" spc="-20" dirty="0">
                          <a:solidFill>
                            <a:srgbClr val="231F20">
                              <a:alpha val="100000"/>
                            </a:srgbClr>
                          </a:solidFill>
                          <a:latin typeface="Arial" panose="020B0604020202020204"/>
                          <a:ea typeface="Arial" panose="020B0604020202020204"/>
                          <a:cs typeface="Arial" panose="020B0604020202020204"/>
                        </a:rPr>
                        <a:t>BL-ZC-7</a:t>
                      </a:r>
                      <a:endParaRPr sz="900" dirty="0">
                        <a:latin typeface="Arial" panose="020B0604020202020204"/>
                        <a:ea typeface="Arial" panose="020B0604020202020204"/>
                        <a:cs typeface="Arial" panose="020B0604020202020204"/>
                      </a:endParaRPr>
                    </a:p>
                  </a:txBody>
                  <a:tcPr marL="0" marR="0" marT="0" marB="0" vert="horz">
                    <a:lnL w="3175" cap="flat" cmpd="sng" algn="ctr">
                      <a:solidFill>
                        <a:srgbClr val="21294D"/>
                      </a:solidFill>
                      <a:prstDash val="solid"/>
                      <a:round/>
                      <a:headEnd type="none" w="med" len="med"/>
                      <a:tailEnd type="none" w="med" len="med"/>
                    </a:lnL>
                    <a:lnR>
                      <a:noFill/>
                    </a:lnR>
                    <a:lnT>
                      <a:noFill/>
                    </a:lnT>
                    <a:lnB>
                      <a:noFill/>
                    </a:lnB>
                  </a:tcPr>
                </a:tc>
              </a:tr>
            </a:tbl>
          </a:graphicData>
        </a:graphic>
      </p:graphicFrame>
      <p:pic>
        <p:nvPicPr>
          <p:cNvPr id="98" name="picture 98"/>
          <p:cNvPicPr>
            <a:picLocks noChangeAspect="1"/>
          </p:cNvPicPr>
          <p:nvPr/>
        </p:nvPicPr>
        <p:blipFill>
          <a:blip r:embed="rId2"/>
          <a:stretch>
            <a:fillRect/>
          </a:stretch>
        </p:blipFill>
        <p:spPr>
          <a:xfrm rot="21600000">
            <a:off x="373051" y="815200"/>
            <a:ext cx="3355643" cy="3355636"/>
          </a:xfrm>
          <a:prstGeom prst="rect">
            <a:avLst/>
          </a:prstGeom>
        </p:spPr>
      </p:pic>
      <p:pic>
        <p:nvPicPr>
          <p:cNvPr id="100" name="picture 100"/>
          <p:cNvPicPr>
            <a:picLocks noChangeAspect="1"/>
          </p:cNvPicPr>
          <p:nvPr/>
        </p:nvPicPr>
        <p:blipFill>
          <a:blip r:embed="rId3"/>
          <a:stretch>
            <a:fillRect/>
          </a:stretch>
        </p:blipFill>
        <p:spPr>
          <a:xfrm rot="21600000">
            <a:off x="668261" y="4089578"/>
            <a:ext cx="6370015" cy="870470"/>
          </a:xfrm>
          <a:prstGeom prst="rect">
            <a:avLst/>
          </a:prstGeom>
        </p:spPr>
      </p:pic>
      <p:pic>
        <p:nvPicPr>
          <p:cNvPr id="102" name="picture 102"/>
          <p:cNvPicPr>
            <a:picLocks noChangeAspect="1"/>
          </p:cNvPicPr>
          <p:nvPr/>
        </p:nvPicPr>
        <p:blipFill>
          <a:blip r:embed="rId4"/>
          <a:stretch>
            <a:fillRect/>
          </a:stretch>
        </p:blipFill>
        <p:spPr>
          <a:xfrm rot="21600000">
            <a:off x="668261" y="4960239"/>
            <a:ext cx="6370015" cy="454202"/>
          </a:xfrm>
          <a:prstGeom prst="rect">
            <a:avLst/>
          </a:prstGeom>
        </p:spPr>
      </p:pic>
      <p:sp>
        <p:nvSpPr>
          <p:cNvPr id="104" name="rect 104"/>
          <p:cNvSpPr/>
          <p:nvPr/>
        </p:nvSpPr>
        <p:spPr>
          <a:xfrm>
            <a:off x="668261" y="6096330"/>
            <a:ext cx="6370015" cy="227101"/>
          </a:xfrm>
          <a:prstGeom prst="rect">
            <a:avLst/>
          </a:prstGeom>
          <a:solidFill>
            <a:srgbClr val="F2F3F4">
              <a:alpha val="100000"/>
            </a:srgbClr>
          </a:solidFill>
          <a:ln w="0" cap="flat">
            <a:noFill/>
            <a:prstDash val="solid"/>
            <a:miter lim="0"/>
          </a:ln>
        </p:spPr>
        <p:txBody>
          <a:bodyPr rtlCol="0"/>
          <a:p>
            <a:pPr algn="ctr"/>
            <a:endParaRPr lang="zh-CN" altLang="en-US"/>
          </a:p>
        </p:txBody>
      </p:sp>
      <p:sp>
        <p:nvSpPr>
          <p:cNvPr id="106" name="rect 106"/>
          <p:cNvSpPr/>
          <p:nvPr/>
        </p:nvSpPr>
        <p:spPr>
          <a:xfrm>
            <a:off x="668261" y="5414632"/>
            <a:ext cx="6370015" cy="227101"/>
          </a:xfrm>
          <a:prstGeom prst="rect">
            <a:avLst/>
          </a:prstGeom>
          <a:solidFill>
            <a:srgbClr val="D1D2D4">
              <a:alpha val="100000"/>
            </a:srgbClr>
          </a:solidFill>
          <a:ln w="0" cap="flat">
            <a:noFill/>
            <a:prstDash val="solid"/>
            <a:miter lim="0"/>
          </a:ln>
        </p:spPr>
        <p:txBody>
          <a:bodyPr rtlCol="0"/>
          <a:p>
            <a:pPr algn="ctr"/>
            <a:endParaRPr lang="zh-CN" altLang="en-US"/>
          </a:p>
        </p:txBody>
      </p:sp>
      <p:pic>
        <p:nvPicPr>
          <p:cNvPr id="108" name="picture 108"/>
          <p:cNvPicPr>
            <a:picLocks noChangeAspect="1"/>
          </p:cNvPicPr>
          <p:nvPr/>
        </p:nvPicPr>
        <p:blipFill>
          <a:blip r:embed="rId5"/>
          <a:stretch>
            <a:fillRect/>
          </a:stretch>
        </p:blipFill>
        <p:spPr>
          <a:xfrm rot="21600000">
            <a:off x="668261" y="6323622"/>
            <a:ext cx="6370015" cy="681684"/>
          </a:xfrm>
          <a:prstGeom prst="rect">
            <a:avLst/>
          </a:prstGeom>
        </p:spPr>
      </p:pic>
      <p:sp>
        <p:nvSpPr>
          <p:cNvPr id="110" name="rect 110"/>
          <p:cNvSpPr/>
          <p:nvPr/>
        </p:nvSpPr>
        <p:spPr>
          <a:xfrm>
            <a:off x="668261" y="5869039"/>
            <a:ext cx="6370015" cy="227101"/>
          </a:xfrm>
          <a:prstGeom prst="rect">
            <a:avLst/>
          </a:prstGeom>
          <a:solidFill>
            <a:srgbClr val="D1D2D4">
              <a:alpha val="100000"/>
            </a:srgbClr>
          </a:solidFill>
          <a:ln w="0" cap="flat">
            <a:noFill/>
            <a:prstDash val="solid"/>
            <a:miter lim="0"/>
          </a:ln>
        </p:spPr>
        <p:txBody>
          <a:bodyPr rtlCol="0"/>
          <a:p>
            <a:pPr algn="ctr"/>
            <a:endParaRPr lang="zh-CN" altLang="en-US"/>
          </a:p>
        </p:txBody>
      </p:sp>
      <p:sp>
        <p:nvSpPr>
          <p:cNvPr id="112" name="rect 112"/>
          <p:cNvSpPr/>
          <p:nvPr/>
        </p:nvSpPr>
        <p:spPr>
          <a:xfrm>
            <a:off x="668261" y="5641746"/>
            <a:ext cx="6370015" cy="227101"/>
          </a:xfrm>
          <a:prstGeom prst="rect">
            <a:avLst/>
          </a:prstGeom>
          <a:solidFill>
            <a:srgbClr val="F2F3F4">
              <a:alpha val="100000"/>
            </a:srgbClr>
          </a:solidFill>
          <a:ln w="0" cap="flat">
            <a:noFill/>
            <a:prstDash val="solid"/>
            <a:miter lim="0"/>
          </a:ln>
        </p:spPr>
        <p:txBody>
          <a:bodyPr rtlCol="0"/>
          <a:p>
            <a:pPr algn="ctr"/>
            <a:endParaRPr lang="zh-CN" altLang="en-US"/>
          </a:p>
        </p:txBody>
      </p:sp>
      <p:graphicFrame>
        <p:nvGraphicFramePr>
          <p:cNvPr id="114" name="table 114"/>
          <p:cNvGraphicFramePr>
            <a:graphicFrameLocks noGrp="1"/>
          </p:cNvGraphicFramePr>
          <p:nvPr/>
        </p:nvGraphicFramePr>
        <p:xfrm>
          <a:off x="3779748" y="4150134"/>
          <a:ext cx="2505710" cy="2854960"/>
        </p:xfrm>
        <a:graphic>
          <a:graphicData uri="http://schemas.openxmlformats.org/drawingml/2006/table">
            <a:tbl>
              <a:tblPr/>
              <a:tblGrid>
                <a:gridCol w="1252855"/>
                <a:gridCol w="1252855"/>
              </a:tblGrid>
              <a:tr h="2854960">
                <a:tc>
                  <a:txBody>
                    <a:bodyPr/>
                    <a:p>
                      <a:pPr algn="l" rtl="0" eaLnBrk="0">
                        <a:lnSpc>
                          <a:spcPct val="17000"/>
                        </a:lnSpc>
                      </a:pPr>
                      <a:endParaRPr sz="100" dirty="0">
                        <a:latin typeface="Arial" panose="020B0604020202020204"/>
                        <a:ea typeface="Arial" panose="020B0604020202020204"/>
                        <a:cs typeface="Arial" panose="020B0604020202020204"/>
                      </a:endParaRPr>
                    </a:p>
                    <a:p>
                      <a:pPr marL="497205" algn="l" rtl="0" eaLnBrk="0">
                        <a:lnSpc>
                          <a:spcPct val="75000"/>
                        </a:lnSpc>
                      </a:pPr>
                      <a:r>
                        <a:rPr sz="900" kern="0" spc="-10" dirty="0">
                          <a:solidFill>
                            <a:srgbClr val="FFFFFF">
                              <a:alpha val="100000"/>
                            </a:srgbClr>
                          </a:solidFill>
                          <a:latin typeface="Arial" panose="020B0604020202020204"/>
                          <a:ea typeface="Arial" panose="020B0604020202020204"/>
                          <a:cs typeface="Arial" panose="020B0604020202020204"/>
                        </a:rPr>
                        <a:t>TYP.</a:t>
                      </a:r>
                      <a:endParaRPr sz="900" dirty="0">
                        <a:latin typeface="Arial" panose="020B0604020202020204"/>
                        <a:ea typeface="Arial" panose="020B0604020202020204"/>
                        <a:cs typeface="Arial" panose="020B0604020202020204"/>
                      </a:endParaRPr>
                    </a:p>
                    <a:p>
                      <a:pPr algn="l" rtl="0" eaLnBrk="0">
                        <a:lnSpc>
                          <a:spcPct val="161000"/>
                        </a:lnSpc>
                      </a:pPr>
                      <a:endParaRPr sz="1000" dirty="0">
                        <a:latin typeface="Arial" panose="020B0604020202020204"/>
                        <a:ea typeface="Arial" panose="020B0604020202020204"/>
                        <a:cs typeface="Arial" panose="020B0604020202020204"/>
                      </a:endParaRPr>
                    </a:p>
                    <a:p>
                      <a:pPr marL="541020" algn="l" rtl="0" eaLnBrk="0">
                        <a:lnSpc>
                          <a:spcPts val="1230"/>
                        </a:lnSpc>
                        <a:spcBef>
                          <a:spcPts val="280"/>
                        </a:spcBef>
                      </a:pPr>
                      <a:r>
                        <a:rPr sz="900" kern="0" spc="-20" dirty="0">
                          <a:solidFill>
                            <a:srgbClr val="231F20">
                              <a:alpha val="100000"/>
                            </a:srgbClr>
                          </a:solidFill>
                          <a:latin typeface="Arial" panose="020B0604020202020204"/>
                          <a:ea typeface="Arial" panose="020B0604020202020204"/>
                          <a:cs typeface="Arial" panose="020B0604020202020204"/>
                        </a:rPr>
                        <a:t>30</a:t>
                      </a:r>
                      <a:endParaRPr sz="900" dirty="0">
                        <a:latin typeface="Arial" panose="020B0604020202020204"/>
                        <a:ea typeface="Arial" panose="020B0604020202020204"/>
                        <a:cs typeface="Arial" panose="020B0604020202020204"/>
                      </a:endParaRPr>
                    </a:p>
                    <a:p>
                      <a:pPr marL="492760" algn="l" rtl="0" eaLnBrk="0">
                        <a:lnSpc>
                          <a:spcPts val="1230"/>
                        </a:lnSpc>
                        <a:spcBef>
                          <a:spcPts val="710"/>
                        </a:spcBef>
                      </a:pPr>
                      <a:r>
                        <a:rPr sz="900" kern="0" spc="-10" dirty="0">
                          <a:solidFill>
                            <a:srgbClr val="231F20">
                              <a:alpha val="100000"/>
                            </a:srgbClr>
                          </a:solidFill>
                          <a:latin typeface="Arial" panose="020B0604020202020204"/>
                          <a:ea typeface="Arial" panose="020B0604020202020204"/>
                          <a:cs typeface="Arial" panose="020B0604020202020204"/>
                        </a:rPr>
                        <a:t>±2.5</a:t>
                      </a:r>
                      <a:endParaRPr sz="900" dirty="0">
                        <a:latin typeface="Arial" panose="020B0604020202020204"/>
                        <a:ea typeface="Arial" panose="020B0604020202020204"/>
                        <a:cs typeface="Arial" panose="020B0604020202020204"/>
                      </a:endParaRPr>
                    </a:p>
                    <a:p>
                      <a:pPr marL="525145" algn="l" rtl="0" eaLnBrk="0">
                        <a:lnSpc>
                          <a:spcPts val="1230"/>
                        </a:lnSpc>
                        <a:spcBef>
                          <a:spcPts val="395"/>
                        </a:spcBef>
                      </a:pPr>
                      <a:r>
                        <a:rPr sz="900" kern="0" spc="-20" dirty="0">
                          <a:solidFill>
                            <a:srgbClr val="231F20">
                              <a:alpha val="100000"/>
                            </a:srgbClr>
                          </a:solidFill>
                          <a:latin typeface="Arial" panose="020B0604020202020204"/>
                          <a:ea typeface="Arial" panose="020B0604020202020204"/>
                          <a:cs typeface="Arial" panose="020B0604020202020204"/>
                        </a:rPr>
                        <a:t>3.0</a:t>
                      </a:r>
                      <a:endParaRPr sz="900" dirty="0">
                        <a:latin typeface="Arial" panose="020B0604020202020204"/>
                        <a:ea typeface="Arial" panose="020B0604020202020204"/>
                        <a:cs typeface="Arial" panose="020B0604020202020204"/>
                      </a:endParaRPr>
                    </a:p>
                    <a:p>
                      <a:pPr marL="509270" algn="l" rtl="0" eaLnBrk="0">
                        <a:lnSpc>
                          <a:spcPts val="1230"/>
                        </a:lnSpc>
                        <a:spcBef>
                          <a:spcPts val="730"/>
                        </a:spcBef>
                      </a:pPr>
                      <a:r>
                        <a:rPr sz="900" kern="0" spc="-20" dirty="0">
                          <a:solidFill>
                            <a:srgbClr val="231F20">
                              <a:alpha val="100000"/>
                            </a:srgbClr>
                          </a:solidFill>
                          <a:latin typeface="Arial" panose="020B0604020202020204"/>
                          <a:ea typeface="Arial" panose="020B0604020202020204"/>
                          <a:cs typeface="Arial" panose="020B0604020202020204"/>
                        </a:rPr>
                        <a:t>+10</a:t>
                      </a:r>
                      <a:endParaRPr sz="900" dirty="0">
                        <a:latin typeface="Arial" panose="020B0604020202020204"/>
                        <a:ea typeface="Arial" panose="020B0604020202020204"/>
                        <a:cs typeface="Arial" panose="020B0604020202020204"/>
                      </a:endParaRPr>
                    </a:p>
                    <a:p>
                      <a:pPr algn="l" rtl="0" eaLnBrk="0">
                        <a:lnSpc>
                          <a:spcPct val="158000"/>
                        </a:lnSpc>
                      </a:pPr>
                      <a:endParaRPr sz="1000" dirty="0">
                        <a:latin typeface="Arial" panose="020B0604020202020204"/>
                        <a:ea typeface="Arial" panose="020B0604020202020204"/>
                        <a:cs typeface="Arial" panose="020B0604020202020204"/>
                      </a:endParaRPr>
                    </a:p>
                    <a:p>
                      <a:pPr marL="548640" algn="l" rtl="0" eaLnBrk="0">
                        <a:lnSpc>
                          <a:spcPts val="1230"/>
                        </a:lnSpc>
                        <a:spcBef>
                          <a:spcPts val="275"/>
                        </a:spcBef>
                      </a:pPr>
                      <a:r>
                        <a:rPr sz="900" kern="0" spc="-30" dirty="0">
                          <a:solidFill>
                            <a:srgbClr val="231F20">
                              <a:alpha val="100000"/>
                            </a:srgbClr>
                          </a:solidFill>
                          <a:latin typeface="Arial" panose="020B0604020202020204"/>
                          <a:ea typeface="Arial" panose="020B0604020202020204"/>
                          <a:cs typeface="Arial" panose="020B0604020202020204"/>
                        </a:rPr>
                        <a:t>13</a:t>
                      </a:r>
                      <a:endParaRPr sz="900" dirty="0">
                        <a:latin typeface="Arial" panose="020B0604020202020204"/>
                        <a:ea typeface="Arial" panose="020B0604020202020204"/>
                        <a:cs typeface="Arial" panose="020B0604020202020204"/>
                      </a:endParaRPr>
                    </a:p>
                    <a:p>
                      <a:pPr marL="548640" algn="l" rtl="0" eaLnBrk="0">
                        <a:lnSpc>
                          <a:spcPts val="1230"/>
                        </a:lnSpc>
                        <a:spcBef>
                          <a:spcPts val="555"/>
                        </a:spcBef>
                      </a:pPr>
                      <a:r>
                        <a:rPr sz="900" kern="0" spc="-30" dirty="0">
                          <a:solidFill>
                            <a:srgbClr val="231F20">
                              <a:alpha val="100000"/>
                            </a:srgbClr>
                          </a:solidFill>
                          <a:latin typeface="Arial" panose="020B0604020202020204"/>
                          <a:ea typeface="Arial" panose="020B0604020202020204"/>
                          <a:cs typeface="Arial" panose="020B0604020202020204"/>
                        </a:rPr>
                        <a:t>13</a:t>
                      </a:r>
                      <a:endParaRPr sz="900" dirty="0">
                        <a:latin typeface="Arial" panose="020B0604020202020204"/>
                        <a:ea typeface="Arial" panose="020B0604020202020204"/>
                        <a:cs typeface="Arial" panose="020B0604020202020204"/>
                      </a:endParaRPr>
                    </a:p>
                    <a:p>
                      <a:pPr marL="509270" algn="l" rtl="0" eaLnBrk="0">
                        <a:lnSpc>
                          <a:spcPct val="76000"/>
                        </a:lnSpc>
                        <a:spcBef>
                          <a:spcPts val="815"/>
                        </a:spcBef>
                      </a:pPr>
                      <a:r>
                        <a:rPr sz="900" kern="0" spc="-20" dirty="0">
                          <a:solidFill>
                            <a:srgbClr val="231F20">
                              <a:alpha val="100000"/>
                            </a:srgbClr>
                          </a:solidFill>
                          <a:latin typeface="Arial" panose="020B0604020202020204"/>
                          <a:ea typeface="Arial" panose="020B0604020202020204"/>
                          <a:cs typeface="Arial" panose="020B0604020202020204"/>
                        </a:rPr>
                        <a:t>+12</a:t>
                      </a:r>
                      <a:endParaRPr sz="900" dirty="0">
                        <a:latin typeface="Arial" panose="020B0604020202020204"/>
                        <a:ea typeface="Arial" panose="020B0604020202020204"/>
                        <a:cs typeface="Arial" panose="020B0604020202020204"/>
                      </a:endParaRPr>
                    </a:p>
                    <a:p>
                      <a:pPr marL="539115" algn="l" rtl="0" eaLnBrk="0">
                        <a:lnSpc>
                          <a:spcPts val="1230"/>
                        </a:lnSpc>
                        <a:spcBef>
                          <a:spcPts val="975"/>
                        </a:spcBef>
                      </a:pPr>
                      <a:r>
                        <a:rPr sz="900" kern="0" spc="-10" dirty="0">
                          <a:solidFill>
                            <a:srgbClr val="231F20">
                              <a:alpha val="100000"/>
                            </a:srgbClr>
                          </a:solidFill>
                          <a:latin typeface="Arial" panose="020B0604020202020204"/>
                          <a:ea typeface="Arial" panose="020B0604020202020204"/>
                          <a:cs typeface="Arial" panose="020B0604020202020204"/>
                        </a:rPr>
                        <a:t>250</a:t>
                      </a:r>
                      <a:endParaRPr sz="900" dirty="0">
                        <a:latin typeface="Arial" panose="020B0604020202020204"/>
                        <a:ea typeface="Arial" panose="020B0604020202020204"/>
                        <a:cs typeface="Arial" panose="020B0604020202020204"/>
                      </a:endParaRPr>
                    </a:p>
                    <a:p>
                      <a:pPr marL="493395" algn="l" rtl="0" eaLnBrk="0">
                        <a:lnSpc>
                          <a:spcPts val="1230"/>
                        </a:lnSpc>
                        <a:spcBef>
                          <a:spcPts val="265"/>
                        </a:spcBef>
                      </a:pPr>
                      <a:r>
                        <a:rPr sz="900" kern="0" spc="-20" dirty="0">
                          <a:solidFill>
                            <a:srgbClr val="231F20">
                              <a:alpha val="100000"/>
                            </a:srgbClr>
                          </a:solidFill>
                          <a:latin typeface="Arial" panose="020B0604020202020204"/>
                          <a:ea typeface="Arial" panose="020B0604020202020204"/>
                          <a:cs typeface="Arial" panose="020B0604020202020204"/>
                        </a:rPr>
                        <a:t>+25</a:t>
                      </a:r>
                      <a:endParaRPr sz="900" dirty="0">
                        <a:latin typeface="Arial" panose="020B0604020202020204"/>
                        <a:ea typeface="Arial" panose="020B0604020202020204"/>
                        <a:cs typeface="Arial" panose="020B0604020202020204"/>
                      </a:endParaRPr>
                    </a:p>
                  </a:txBody>
                  <a:tcPr marL="0" marR="0" marT="0" marB="0" vert="horz">
                    <a:lnL w="9525" cap="flat" cmpd="sng" algn="ctr">
                      <a:solidFill>
                        <a:srgbClr val="21294D"/>
                      </a:solidFill>
                      <a:prstDash val="solid"/>
                      <a:round/>
                      <a:headEnd type="none" w="med" len="med"/>
                      <a:tailEnd type="none" w="med" len="med"/>
                    </a:lnL>
                    <a:lnR w="9525" cap="flat" cmpd="sng" algn="ctr">
                      <a:solidFill>
                        <a:srgbClr val="21294D"/>
                      </a:solidFill>
                      <a:prstDash val="solid"/>
                      <a:round/>
                      <a:headEnd type="none" w="med" len="med"/>
                      <a:tailEnd type="none" w="med" len="med"/>
                    </a:lnR>
                    <a:lnT>
                      <a:noFill/>
                    </a:lnT>
                    <a:lnB>
                      <a:noFill/>
                    </a:lnB>
                  </a:tcPr>
                </a:tc>
                <a:tc>
                  <a:txBody>
                    <a:bodyPr/>
                    <a:p>
                      <a:pPr marL="487680" algn="l" rtl="0" eaLnBrk="0">
                        <a:lnSpc>
                          <a:spcPct val="76000"/>
                        </a:lnSpc>
                        <a:spcBef>
                          <a:spcPts val="5"/>
                        </a:spcBef>
                      </a:pPr>
                      <a:r>
                        <a:rPr sz="900" kern="0" spc="-20" dirty="0">
                          <a:solidFill>
                            <a:srgbClr val="FFFFFF">
                              <a:alpha val="100000"/>
                            </a:srgbClr>
                          </a:solidFill>
                          <a:latin typeface="Arial" panose="020B0604020202020204"/>
                          <a:ea typeface="Arial" panose="020B0604020202020204"/>
                          <a:cs typeface="Arial" panose="020B0604020202020204"/>
                        </a:rPr>
                        <a:t>MAX</a:t>
                      </a:r>
                      <a:endParaRPr sz="900" dirty="0">
                        <a:latin typeface="Arial" panose="020B0604020202020204"/>
                        <a:ea typeface="Arial" panose="020B0604020202020204"/>
                        <a:cs typeface="Arial" panose="020B0604020202020204"/>
                      </a:endParaRPr>
                    </a:p>
                    <a:p>
                      <a:pPr marL="467995" algn="l" rtl="0" eaLnBrk="0">
                        <a:lnSpc>
                          <a:spcPts val="1230"/>
                        </a:lnSpc>
                        <a:spcBef>
                          <a:spcPts val="395"/>
                        </a:spcBef>
                      </a:pPr>
                      <a:r>
                        <a:rPr sz="900" kern="0" spc="-20" dirty="0">
                          <a:solidFill>
                            <a:srgbClr val="231F20">
                              <a:alpha val="100000"/>
                            </a:srgbClr>
                          </a:solidFill>
                          <a:latin typeface="Arial" panose="020B0604020202020204"/>
                          <a:ea typeface="Arial" panose="020B0604020202020204"/>
                          <a:cs typeface="Arial" panose="020B0604020202020204"/>
                        </a:rPr>
                        <a:t>18000</a:t>
                      </a:r>
                      <a:endParaRPr sz="900" dirty="0">
                        <a:latin typeface="Arial" panose="020B0604020202020204"/>
                        <a:ea typeface="Arial" panose="020B0604020202020204"/>
                        <a:cs typeface="Arial" panose="020B0604020202020204"/>
                      </a:endParaRPr>
                    </a:p>
                    <a:p>
                      <a:pPr algn="l" rtl="0" eaLnBrk="0">
                        <a:lnSpc>
                          <a:spcPct val="107000"/>
                        </a:lnSpc>
                      </a:pPr>
                      <a:endParaRPr sz="1000" dirty="0">
                        <a:latin typeface="Arial" panose="020B0604020202020204"/>
                        <a:ea typeface="Arial" panose="020B0604020202020204"/>
                        <a:cs typeface="Arial" panose="020B0604020202020204"/>
                      </a:endParaRPr>
                    </a:p>
                    <a:p>
                      <a:pPr algn="l" rtl="0" eaLnBrk="0">
                        <a:lnSpc>
                          <a:spcPct val="108000"/>
                        </a:lnSpc>
                      </a:pPr>
                      <a:endParaRPr sz="1000" dirty="0">
                        <a:latin typeface="Arial" panose="020B0604020202020204"/>
                        <a:ea typeface="Arial" panose="020B0604020202020204"/>
                        <a:cs typeface="Arial" panose="020B0604020202020204"/>
                      </a:endParaRPr>
                    </a:p>
                    <a:p>
                      <a:pPr algn="l" rtl="0" eaLnBrk="0">
                        <a:lnSpc>
                          <a:spcPct val="108000"/>
                        </a:lnSpc>
                      </a:pPr>
                      <a:endParaRPr sz="1000" dirty="0">
                        <a:latin typeface="Arial" panose="020B0604020202020204"/>
                        <a:ea typeface="Arial" panose="020B0604020202020204"/>
                        <a:cs typeface="Arial" panose="020B0604020202020204"/>
                      </a:endParaRPr>
                    </a:p>
                    <a:p>
                      <a:pPr marL="561975" algn="l" rtl="0" eaLnBrk="0">
                        <a:lnSpc>
                          <a:spcPts val="1230"/>
                        </a:lnSpc>
                        <a:spcBef>
                          <a:spcPts val="280"/>
                        </a:spcBef>
                      </a:pPr>
                      <a:r>
                        <a:rPr sz="900" kern="0" spc="-20" dirty="0">
                          <a:solidFill>
                            <a:srgbClr val="231F20">
                              <a:alpha val="100000"/>
                            </a:srgbClr>
                          </a:solidFill>
                          <a:latin typeface="Arial" panose="020B0604020202020204"/>
                          <a:ea typeface="Arial" panose="020B0604020202020204"/>
                          <a:cs typeface="Arial" panose="020B0604020202020204"/>
                        </a:rPr>
                        <a:t>3.8</a:t>
                      </a:r>
                      <a:endParaRPr sz="900" dirty="0">
                        <a:latin typeface="Arial" panose="020B0604020202020204"/>
                        <a:ea typeface="Arial" panose="020B0604020202020204"/>
                        <a:cs typeface="Arial" panose="020B0604020202020204"/>
                      </a:endParaRPr>
                    </a:p>
                    <a:p>
                      <a:pPr algn="l" rtl="0" eaLnBrk="0">
                        <a:lnSpc>
                          <a:spcPct val="178000"/>
                        </a:lnSpc>
                      </a:pPr>
                      <a:endParaRPr sz="1000" dirty="0">
                        <a:latin typeface="Arial" panose="020B0604020202020204"/>
                        <a:ea typeface="Arial" panose="020B0604020202020204"/>
                        <a:cs typeface="Arial" panose="020B0604020202020204"/>
                      </a:endParaRPr>
                    </a:p>
                    <a:p>
                      <a:pPr marL="546100" algn="l" rtl="0" eaLnBrk="0">
                        <a:lnSpc>
                          <a:spcPts val="1230"/>
                        </a:lnSpc>
                        <a:spcBef>
                          <a:spcPts val="280"/>
                        </a:spcBef>
                      </a:pPr>
                      <a:r>
                        <a:rPr sz="900" kern="0" spc="-20" dirty="0">
                          <a:solidFill>
                            <a:srgbClr val="231F20">
                              <a:alpha val="100000"/>
                            </a:srgbClr>
                          </a:solidFill>
                          <a:latin typeface="Arial" panose="020B0604020202020204"/>
                          <a:ea typeface="Arial" panose="020B0604020202020204"/>
                          <a:cs typeface="Arial" panose="020B0604020202020204"/>
                        </a:rPr>
                        <a:t>+10</a:t>
                      </a:r>
                      <a:endParaRPr sz="900" dirty="0">
                        <a:latin typeface="Arial" panose="020B0604020202020204"/>
                        <a:ea typeface="Arial" panose="020B0604020202020204"/>
                        <a:cs typeface="Arial" panose="020B0604020202020204"/>
                      </a:endParaRPr>
                    </a:p>
                    <a:p>
                      <a:pPr algn="l" rtl="0" eaLnBrk="0">
                        <a:lnSpc>
                          <a:spcPct val="110000"/>
                        </a:lnSpc>
                      </a:pPr>
                      <a:endParaRPr sz="1000" dirty="0">
                        <a:latin typeface="Arial" panose="020B0604020202020204"/>
                        <a:ea typeface="Arial" panose="020B0604020202020204"/>
                        <a:cs typeface="Arial" panose="020B0604020202020204"/>
                      </a:endParaRPr>
                    </a:p>
                    <a:p>
                      <a:pPr algn="l" rtl="0" eaLnBrk="0">
                        <a:lnSpc>
                          <a:spcPct val="110000"/>
                        </a:lnSpc>
                      </a:pPr>
                      <a:endParaRPr sz="1000" dirty="0">
                        <a:latin typeface="Arial" panose="020B0604020202020204"/>
                        <a:ea typeface="Arial" panose="020B0604020202020204"/>
                        <a:cs typeface="Arial" panose="020B0604020202020204"/>
                      </a:endParaRPr>
                    </a:p>
                    <a:p>
                      <a:pPr algn="l" rtl="0" eaLnBrk="0">
                        <a:lnSpc>
                          <a:spcPct val="110000"/>
                        </a:lnSpc>
                      </a:pPr>
                      <a:endParaRPr sz="1000" dirty="0">
                        <a:latin typeface="Arial" panose="020B0604020202020204"/>
                        <a:ea typeface="Arial" panose="020B0604020202020204"/>
                        <a:cs typeface="Arial" panose="020B0604020202020204"/>
                      </a:endParaRPr>
                    </a:p>
                    <a:p>
                      <a:pPr algn="l" rtl="0" eaLnBrk="0">
                        <a:lnSpc>
                          <a:spcPct val="110000"/>
                        </a:lnSpc>
                      </a:pPr>
                      <a:endParaRPr sz="1000" dirty="0">
                        <a:latin typeface="Arial" panose="020B0604020202020204"/>
                        <a:ea typeface="Arial" panose="020B0604020202020204"/>
                        <a:cs typeface="Arial" panose="020B0604020202020204"/>
                      </a:endParaRPr>
                    </a:p>
                    <a:p>
                      <a:pPr algn="l" rtl="0" eaLnBrk="0">
                        <a:lnSpc>
                          <a:spcPct val="110000"/>
                        </a:lnSpc>
                      </a:pPr>
                      <a:endParaRPr sz="1000" dirty="0">
                        <a:latin typeface="Arial" panose="020B0604020202020204"/>
                        <a:ea typeface="Arial" panose="020B0604020202020204"/>
                        <a:cs typeface="Arial" panose="020B0604020202020204"/>
                      </a:endParaRPr>
                    </a:p>
                    <a:p>
                      <a:pPr algn="l" rtl="0" eaLnBrk="0">
                        <a:lnSpc>
                          <a:spcPct val="111000"/>
                        </a:lnSpc>
                      </a:pPr>
                      <a:endParaRPr sz="1000" dirty="0">
                        <a:latin typeface="Arial" panose="020B0604020202020204"/>
                        <a:ea typeface="Arial" panose="020B0604020202020204"/>
                        <a:cs typeface="Arial" panose="020B0604020202020204"/>
                      </a:endParaRPr>
                    </a:p>
                    <a:p>
                      <a:pPr algn="l" rtl="0" eaLnBrk="0">
                        <a:lnSpc>
                          <a:spcPct val="111000"/>
                        </a:lnSpc>
                      </a:pPr>
                      <a:endParaRPr sz="1000" dirty="0">
                        <a:latin typeface="Arial" panose="020B0604020202020204"/>
                        <a:ea typeface="Arial" panose="020B0604020202020204"/>
                        <a:cs typeface="Arial" panose="020B0604020202020204"/>
                      </a:endParaRPr>
                    </a:p>
                    <a:p>
                      <a:pPr algn="l" rtl="0" eaLnBrk="0">
                        <a:lnSpc>
                          <a:spcPct val="115000"/>
                        </a:lnSpc>
                      </a:pPr>
                      <a:endParaRPr sz="200" dirty="0">
                        <a:latin typeface="Arial" panose="020B0604020202020204"/>
                        <a:ea typeface="Arial" panose="020B0604020202020204"/>
                        <a:cs typeface="Arial" panose="020B0604020202020204"/>
                      </a:endParaRPr>
                    </a:p>
                    <a:p>
                      <a:pPr marL="558165" algn="l" rtl="0" eaLnBrk="0">
                        <a:lnSpc>
                          <a:spcPts val="1230"/>
                        </a:lnSpc>
                      </a:pPr>
                      <a:r>
                        <a:rPr sz="900" kern="0" spc="-10" dirty="0">
                          <a:solidFill>
                            <a:srgbClr val="231F20">
                              <a:alpha val="100000"/>
                            </a:srgbClr>
                          </a:solidFill>
                          <a:latin typeface="Arial" panose="020B0604020202020204"/>
                          <a:ea typeface="Arial" panose="020B0604020202020204"/>
                          <a:cs typeface="Arial" panose="020B0604020202020204"/>
                        </a:rPr>
                        <a:t>-50</a:t>
                      </a:r>
                      <a:endParaRPr sz="900" dirty="0">
                        <a:latin typeface="Arial" panose="020B0604020202020204"/>
                        <a:ea typeface="Arial" panose="020B0604020202020204"/>
                        <a:cs typeface="Arial" panose="020B0604020202020204"/>
                      </a:endParaRPr>
                    </a:p>
                  </a:txBody>
                  <a:tcPr marL="0" marR="0" marT="439" marB="0" vert="horz">
                    <a:lnL w="9525" cap="flat" cmpd="sng" algn="ctr">
                      <a:solidFill>
                        <a:srgbClr val="21294D"/>
                      </a:solidFill>
                      <a:prstDash val="solid"/>
                      <a:round/>
                      <a:headEnd type="none" w="med" len="med"/>
                      <a:tailEnd type="none" w="med" len="med"/>
                    </a:lnL>
                    <a:lnR w="9525" cap="flat" cmpd="sng" algn="ctr">
                      <a:solidFill>
                        <a:srgbClr val="21294D"/>
                      </a:solidFill>
                      <a:prstDash val="solid"/>
                      <a:round/>
                      <a:headEnd type="none" w="med" len="med"/>
                      <a:tailEnd type="none" w="med" len="med"/>
                    </a:lnR>
                    <a:lnT>
                      <a:noFill/>
                    </a:lnT>
                    <a:lnB>
                      <a:noFill/>
                    </a:lnB>
                  </a:tcPr>
                </a:tc>
              </a:tr>
            </a:tbl>
          </a:graphicData>
        </a:graphic>
      </p:graphicFrame>
      <p:sp>
        <p:nvSpPr>
          <p:cNvPr id="116" name="textbox 116"/>
          <p:cNvSpPr/>
          <p:nvPr/>
        </p:nvSpPr>
        <p:spPr>
          <a:xfrm>
            <a:off x="192227" y="576225"/>
            <a:ext cx="7094855" cy="721994"/>
          </a:xfrm>
          <a:prstGeom prst="rect">
            <a:avLst/>
          </a:prstGeom>
          <a:solidFill>
            <a:srgbClr val="E7E8E9">
              <a:alpha val="100000"/>
            </a:srgbClr>
          </a:solidFill>
          <a:ln w="0" cap="flat">
            <a:noFill/>
            <a:prstDash val="solid"/>
            <a:miter lim="0"/>
          </a:ln>
        </p:spPr>
        <p:txBody>
          <a:bodyPr vert="horz" wrap="square" lIns="0" tIns="0" rIns="0" bIns="0"/>
          <a:p>
            <a:pPr algn="l" rtl="0" eaLnBrk="0">
              <a:lnSpc>
                <a:spcPct val="109000"/>
              </a:lnSpc>
            </a:pPr>
            <a:endParaRPr sz="700" dirty="0">
              <a:latin typeface="Arial" panose="020B0604020202020204"/>
              <a:ea typeface="Arial" panose="020B0604020202020204"/>
              <a:cs typeface="Arial" panose="020B0604020202020204"/>
            </a:endParaRPr>
          </a:p>
          <a:p>
            <a:pPr marL="190500" algn="l" rtl="0" eaLnBrk="0">
              <a:lnSpc>
                <a:spcPct val="78000"/>
              </a:lnSpc>
              <a:spcBef>
                <a:spcPts val="5"/>
              </a:spcBef>
            </a:pPr>
            <a:r>
              <a:rPr sz="1200" b="1" kern="0" spc="-10" dirty="0">
                <a:solidFill>
                  <a:srgbClr val="231F20">
                    <a:alpha val="100000"/>
                  </a:srgbClr>
                </a:solidFill>
                <a:latin typeface="Arial" panose="020B0604020202020204"/>
                <a:ea typeface="Arial" panose="020B0604020202020204"/>
                <a:cs typeface="Arial" panose="020B0604020202020204"/>
              </a:rPr>
              <a:t>Low</a:t>
            </a:r>
            <a:r>
              <a:rPr sz="1200" b="1" kern="0" spc="80" dirty="0">
                <a:solidFill>
                  <a:srgbClr val="231F20">
                    <a:alpha val="100000"/>
                  </a:srgbClr>
                </a:solidFill>
                <a:latin typeface="Arial" panose="020B0604020202020204"/>
                <a:ea typeface="Arial" panose="020B0604020202020204"/>
                <a:cs typeface="Arial" panose="020B0604020202020204"/>
              </a:rPr>
              <a:t> </a:t>
            </a:r>
            <a:r>
              <a:rPr sz="1200" b="1" kern="0" spc="-10" dirty="0">
                <a:solidFill>
                  <a:srgbClr val="231F20">
                    <a:alpha val="100000"/>
                  </a:srgbClr>
                </a:solidFill>
                <a:latin typeface="Arial" panose="020B0604020202020204"/>
                <a:ea typeface="Arial" panose="020B0604020202020204"/>
                <a:cs typeface="Arial" panose="020B0604020202020204"/>
              </a:rPr>
              <a:t>Noise Am</a:t>
            </a:r>
            <a:r>
              <a:rPr sz="1200" b="1" kern="0" spc="-20" dirty="0">
                <a:solidFill>
                  <a:srgbClr val="231F20">
                    <a:alpha val="100000"/>
                  </a:srgbClr>
                </a:solidFill>
                <a:latin typeface="Arial" panose="020B0604020202020204"/>
                <a:ea typeface="Arial" panose="020B0604020202020204"/>
                <a:cs typeface="Arial" panose="020B0604020202020204"/>
              </a:rPr>
              <a:t>plifier</a:t>
            </a:r>
            <a:endParaRPr sz="1200" dirty="0">
              <a:latin typeface="Arial" panose="020B0604020202020204"/>
              <a:ea typeface="Arial" panose="020B0604020202020204"/>
              <a:cs typeface="Arial" panose="020B0604020202020204"/>
            </a:endParaRPr>
          </a:p>
          <a:p>
            <a:pPr marL="194945" algn="l" rtl="0" eaLnBrk="0">
              <a:lnSpc>
                <a:spcPts val="1640"/>
              </a:lnSpc>
              <a:spcBef>
                <a:spcPts val="125"/>
              </a:spcBef>
            </a:pPr>
            <a:r>
              <a:rPr sz="1200" kern="0" spc="-10" dirty="0">
                <a:solidFill>
                  <a:srgbClr val="231F20">
                    <a:alpha val="100000"/>
                  </a:srgbClr>
                </a:solidFill>
                <a:latin typeface="Arial" panose="020B0604020202020204"/>
                <a:ea typeface="Arial" panose="020B0604020202020204"/>
                <a:cs typeface="Arial" panose="020B0604020202020204"/>
              </a:rPr>
              <a:t>1-18Hz  Low</a:t>
            </a:r>
            <a:r>
              <a:rPr sz="1200" kern="0" spc="90" dirty="0">
                <a:solidFill>
                  <a:srgbClr val="231F20">
                    <a:alpha val="100000"/>
                  </a:srgbClr>
                </a:solidFill>
                <a:latin typeface="Arial" panose="020B0604020202020204"/>
                <a:ea typeface="Arial" panose="020B0604020202020204"/>
                <a:cs typeface="Arial" panose="020B0604020202020204"/>
              </a:rPr>
              <a:t> </a:t>
            </a:r>
            <a:r>
              <a:rPr sz="1200" kern="0" spc="-10" dirty="0">
                <a:solidFill>
                  <a:srgbClr val="231F20">
                    <a:alpha val="100000"/>
                  </a:srgbClr>
                </a:solidFill>
                <a:latin typeface="Arial" panose="020B0604020202020204"/>
                <a:ea typeface="Arial" panose="020B0604020202020204"/>
                <a:cs typeface="Arial" panose="020B0604020202020204"/>
              </a:rPr>
              <a:t>Noise</a:t>
            </a:r>
            <a:r>
              <a:rPr sz="1200" kern="0" spc="40" dirty="0">
                <a:solidFill>
                  <a:srgbClr val="231F20">
                    <a:alpha val="100000"/>
                  </a:srgbClr>
                </a:solidFill>
                <a:latin typeface="Arial" panose="020B0604020202020204"/>
                <a:ea typeface="Arial" panose="020B0604020202020204"/>
                <a:cs typeface="Arial" panose="020B0604020202020204"/>
              </a:rPr>
              <a:t> </a:t>
            </a:r>
            <a:r>
              <a:rPr sz="1200" kern="0" spc="-10" dirty="0">
                <a:solidFill>
                  <a:srgbClr val="231F20">
                    <a:alpha val="100000"/>
                  </a:srgbClr>
                </a:solidFill>
                <a:latin typeface="Arial" panose="020B0604020202020204"/>
                <a:ea typeface="Arial" panose="020B0604020202020204"/>
                <a:cs typeface="Arial" panose="020B0604020202020204"/>
              </a:rPr>
              <a:t>amplifier</a:t>
            </a:r>
            <a:endParaRPr sz="1200" dirty="0">
              <a:latin typeface="Arial" panose="020B0604020202020204"/>
              <a:ea typeface="Arial" panose="020B0604020202020204"/>
              <a:cs typeface="Arial" panose="020B0604020202020204"/>
            </a:endParaRPr>
          </a:p>
          <a:p>
            <a:pPr marL="189865" algn="l" rtl="0" eaLnBrk="0">
              <a:lnSpc>
                <a:spcPct val="87000"/>
              </a:lnSpc>
              <a:spcBef>
                <a:spcPts val="0"/>
              </a:spcBef>
            </a:pPr>
            <a:r>
              <a:rPr sz="1200" kern="0" spc="-10" dirty="0">
                <a:solidFill>
                  <a:srgbClr val="231F20">
                    <a:alpha val="100000"/>
                  </a:srgbClr>
                </a:solidFill>
                <a:latin typeface="Arial" panose="020B0604020202020204"/>
                <a:ea typeface="Arial" panose="020B0604020202020204"/>
                <a:cs typeface="Arial" panose="020B0604020202020204"/>
              </a:rPr>
              <a:t>Model: SWT177062</a:t>
            </a:r>
            <a:endParaRPr sz="1200" dirty="0">
              <a:latin typeface="Arial" panose="020B0604020202020204"/>
              <a:ea typeface="Arial" panose="020B0604020202020204"/>
              <a:cs typeface="Arial" panose="020B0604020202020204"/>
            </a:endParaRPr>
          </a:p>
        </p:txBody>
      </p:sp>
      <p:pic>
        <p:nvPicPr>
          <p:cNvPr id="118" name="picture 118"/>
          <p:cNvPicPr>
            <a:picLocks noChangeAspect="1"/>
          </p:cNvPicPr>
          <p:nvPr/>
        </p:nvPicPr>
        <p:blipFill>
          <a:blip r:embed="rId6"/>
          <a:stretch>
            <a:fillRect/>
          </a:stretch>
        </p:blipFill>
        <p:spPr>
          <a:xfrm rot="21600000">
            <a:off x="4107795" y="1571910"/>
            <a:ext cx="2214493" cy="1795812"/>
          </a:xfrm>
          <a:prstGeom prst="rect">
            <a:avLst/>
          </a:prstGeom>
        </p:spPr>
      </p:pic>
      <p:sp>
        <p:nvSpPr>
          <p:cNvPr id="120" name="textbox 120"/>
          <p:cNvSpPr/>
          <p:nvPr/>
        </p:nvSpPr>
        <p:spPr>
          <a:xfrm>
            <a:off x="839209" y="4135262"/>
            <a:ext cx="1339850" cy="2823845"/>
          </a:xfrm>
          <a:prstGeom prst="rect">
            <a:avLst/>
          </a:prstGeom>
          <a:noFill/>
          <a:ln w="0" cap="flat">
            <a:noFill/>
            <a:prstDash val="solid"/>
            <a:miter lim="0"/>
          </a:ln>
        </p:spPr>
        <p:txBody>
          <a:bodyPr vert="horz" wrap="square" lIns="0" tIns="0" rIns="0" bIns="0"/>
          <a:p>
            <a:pPr algn="l" rtl="0" eaLnBrk="0">
              <a:lnSpc>
                <a:spcPct val="86000"/>
              </a:lnSpc>
            </a:pPr>
            <a:endParaRPr sz="100" dirty="0">
              <a:latin typeface="Arial" panose="020B0604020202020204"/>
              <a:ea typeface="Arial" panose="020B0604020202020204"/>
              <a:cs typeface="Arial" panose="020B0604020202020204"/>
            </a:endParaRPr>
          </a:p>
          <a:p>
            <a:pPr marL="19685" algn="l" rtl="0" eaLnBrk="0">
              <a:lnSpc>
                <a:spcPct val="75000"/>
              </a:lnSpc>
            </a:pPr>
            <a:r>
              <a:rPr sz="900" kern="0" spc="-20" dirty="0">
                <a:solidFill>
                  <a:srgbClr val="FFFFFF">
                    <a:alpha val="100000"/>
                  </a:srgbClr>
                </a:solidFill>
                <a:latin typeface="Arial" panose="020B0604020202020204"/>
                <a:ea typeface="Arial" panose="020B0604020202020204"/>
                <a:cs typeface="Arial" panose="020B0604020202020204"/>
              </a:rPr>
              <a:t>PARAMETER</a:t>
            </a:r>
            <a:endParaRPr sz="900" dirty="0">
              <a:latin typeface="Arial" panose="020B0604020202020204"/>
              <a:ea typeface="Arial" panose="020B0604020202020204"/>
              <a:cs typeface="Arial" panose="020B0604020202020204"/>
            </a:endParaRPr>
          </a:p>
          <a:p>
            <a:pPr marL="12700" algn="l" rtl="0" eaLnBrk="0">
              <a:lnSpc>
                <a:spcPct val="155000"/>
              </a:lnSpc>
              <a:spcBef>
                <a:spcPts val="40"/>
              </a:spcBef>
            </a:pPr>
            <a:r>
              <a:rPr sz="900" kern="0" spc="-10" dirty="0">
                <a:solidFill>
                  <a:srgbClr val="231F20">
                    <a:alpha val="100000"/>
                  </a:srgbClr>
                </a:solidFill>
                <a:latin typeface="Arial" panose="020B0604020202020204"/>
                <a:ea typeface="Arial" panose="020B0604020202020204"/>
                <a:cs typeface="Arial" panose="020B0604020202020204"/>
              </a:rPr>
              <a:t>Operating</a:t>
            </a:r>
            <a:r>
              <a:rPr sz="900" kern="0" spc="120" dirty="0">
                <a:solidFill>
                  <a:srgbClr val="231F20">
                    <a:alpha val="100000"/>
                  </a:srgbClr>
                </a:solidFill>
                <a:latin typeface="Arial" panose="020B0604020202020204"/>
                <a:ea typeface="Arial" panose="020B0604020202020204"/>
                <a:cs typeface="Arial" panose="020B0604020202020204"/>
              </a:rPr>
              <a:t> </a:t>
            </a:r>
            <a:r>
              <a:rPr sz="900" kern="0" spc="-10" dirty="0">
                <a:solidFill>
                  <a:srgbClr val="231F20">
                    <a:alpha val="100000"/>
                  </a:srgbClr>
                </a:solidFill>
                <a:latin typeface="Arial" panose="020B0604020202020204"/>
                <a:ea typeface="Arial" panose="020B0604020202020204"/>
                <a:cs typeface="Arial" panose="020B0604020202020204"/>
              </a:rPr>
              <a:t>Frequency</a:t>
            </a:r>
            <a:r>
              <a:rPr sz="900" kern="0" spc="0" dirty="0">
                <a:solidFill>
                  <a:srgbClr val="231F20">
                    <a:alpha val="100000"/>
                  </a:srgbClr>
                </a:solidFill>
                <a:latin typeface="Arial" panose="020B0604020202020204"/>
                <a:ea typeface="Arial" panose="020B0604020202020204"/>
                <a:cs typeface="Arial" panose="020B0604020202020204"/>
              </a:rPr>
              <a:t>         </a:t>
            </a:r>
            <a:r>
              <a:rPr sz="900" kern="0" spc="-20" dirty="0">
                <a:solidFill>
                  <a:srgbClr val="231F20">
                    <a:alpha val="100000"/>
                  </a:srgbClr>
                </a:solidFill>
                <a:latin typeface="Arial" panose="020B0604020202020204"/>
                <a:ea typeface="Arial" panose="020B0604020202020204"/>
                <a:cs typeface="Arial" panose="020B0604020202020204"/>
              </a:rPr>
              <a:t>Gain</a:t>
            </a:r>
            <a:endParaRPr sz="900" dirty="0">
              <a:latin typeface="Arial" panose="020B0604020202020204"/>
              <a:ea typeface="Arial" panose="020B0604020202020204"/>
              <a:cs typeface="Arial" panose="020B0604020202020204"/>
            </a:endParaRPr>
          </a:p>
          <a:p>
            <a:pPr marL="13335" algn="l" rtl="0" eaLnBrk="0">
              <a:lnSpc>
                <a:spcPts val="665"/>
              </a:lnSpc>
              <a:spcBef>
                <a:spcPts val="915"/>
              </a:spcBef>
            </a:pPr>
            <a:r>
              <a:rPr sz="900" kern="0" spc="-10" dirty="0">
                <a:solidFill>
                  <a:srgbClr val="231F20">
                    <a:alpha val="100000"/>
                  </a:srgbClr>
                </a:solidFill>
                <a:latin typeface="Arial" panose="020B0604020202020204"/>
                <a:ea typeface="Arial" panose="020B0604020202020204"/>
                <a:cs typeface="Arial" panose="020B0604020202020204"/>
              </a:rPr>
              <a:t>Gain</a:t>
            </a:r>
            <a:r>
              <a:rPr sz="900" kern="0" spc="60" dirty="0">
                <a:solidFill>
                  <a:srgbClr val="231F20">
                    <a:alpha val="100000"/>
                  </a:srgbClr>
                </a:solidFill>
                <a:latin typeface="Arial" panose="020B0604020202020204"/>
                <a:ea typeface="Arial" panose="020B0604020202020204"/>
                <a:cs typeface="Arial" panose="020B0604020202020204"/>
              </a:rPr>
              <a:t> </a:t>
            </a:r>
            <a:r>
              <a:rPr sz="900" kern="0" spc="-10" dirty="0">
                <a:solidFill>
                  <a:srgbClr val="231F20">
                    <a:alpha val="100000"/>
                  </a:srgbClr>
                </a:solidFill>
                <a:latin typeface="Arial" panose="020B0604020202020204"/>
                <a:ea typeface="Arial" panose="020B0604020202020204"/>
                <a:cs typeface="Arial" panose="020B0604020202020204"/>
              </a:rPr>
              <a:t>Flatness</a:t>
            </a:r>
            <a:endParaRPr sz="900" dirty="0">
              <a:latin typeface="Arial" panose="020B0604020202020204"/>
              <a:ea typeface="Arial" panose="020B0604020202020204"/>
              <a:cs typeface="Arial" panose="020B0604020202020204"/>
            </a:endParaRPr>
          </a:p>
          <a:p>
            <a:pPr marL="15875" algn="l" rtl="0" eaLnBrk="0">
              <a:lnSpc>
                <a:spcPts val="1965"/>
              </a:lnSpc>
            </a:pPr>
            <a:r>
              <a:rPr sz="900" kern="0" spc="-20" dirty="0">
                <a:solidFill>
                  <a:srgbClr val="231F20">
                    <a:alpha val="100000"/>
                  </a:srgbClr>
                </a:solidFill>
                <a:latin typeface="Arial" panose="020B0604020202020204"/>
                <a:ea typeface="Arial" panose="020B0604020202020204"/>
                <a:cs typeface="Arial" panose="020B0604020202020204"/>
              </a:rPr>
              <a:t>Noise</a:t>
            </a:r>
            <a:r>
              <a:rPr sz="900" kern="0" spc="150" dirty="0">
                <a:solidFill>
                  <a:srgbClr val="231F20">
                    <a:alpha val="100000"/>
                  </a:srgbClr>
                </a:solidFill>
                <a:latin typeface="Arial" panose="020B0604020202020204"/>
                <a:ea typeface="Arial" panose="020B0604020202020204"/>
                <a:cs typeface="Arial" panose="020B0604020202020204"/>
              </a:rPr>
              <a:t> </a:t>
            </a:r>
            <a:r>
              <a:rPr sz="900" kern="0" spc="-20" dirty="0">
                <a:solidFill>
                  <a:srgbClr val="231F20">
                    <a:alpha val="100000"/>
                  </a:srgbClr>
                </a:solidFill>
                <a:latin typeface="Arial" panose="020B0604020202020204"/>
                <a:ea typeface="Arial" panose="020B0604020202020204"/>
                <a:cs typeface="Arial" panose="020B0604020202020204"/>
              </a:rPr>
              <a:t>Figure</a:t>
            </a:r>
            <a:endParaRPr sz="900" dirty="0">
              <a:latin typeface="Arial" panose="020B0604020202020204"/>
              <a:ea typeface="Arial" panose="020B0604020202020204"/>
              <a:cs typeface="Arial" panose="020B0604020202020204"/>
            </a:endParaRPr>
          </a:p>
          <a:p>
            <a:pPr marL="15875" algn="l" rtl="0" eaLnBrk="0">
              <a:lnSpc>
                <a:spcPts val="1605"/>
              </a:lnSpc>
            </a:pPr>
            <a:r>
              <a:rPr sz="900" kern="0" spc="-20" dirty="0">
                <a:solidFill>
                  <a:srgbClr val="231F20">
                    <a:alpha val="100000"/>
                  </a:srgbClr>
                </a:solidFill>
                <a:latin typeface="Arial" panose="020B0604020202020204"/>
                <a:ea typeface="Arial" panose="020B0604020202020204"/>
                <a:cs typeface="Arial" panose="020B0604020202020204"/>
              </a:rPr>
              <a:t>P1dB</a:t>
            </a:r>
            <a:endParaRPr sz="900" dirty="0">
              <a:latin typeface="Arial" panose="020B0604020202020204"/>
              <a:ea typeface="Arial" panose="020B0604020202020204"/>
              <a:cs typeface="Arial" panose="020B0604020202020204"/>
            </a:endParaRPr>
          </a:p>
          <a:p>
            <a:pPr marL="15875" algn="l" rtl="0" eaLnBrk="0">
              <a:lnSpc>
                <a:spcPct val="75000"/>
              </a:lnSpc>
              <a:spcBef>
                <a:spcPts val="1135"/>
              </a:spcBef>
            </a:pPr>
            <a:r>
              <a:rPr sz="900" kern="0" spc="-20" dirty="0">
                <a:solidFill>
                  <a:srgbClr val="231F20">
                    <a:alpha val="100000"/>
                  </a:srgbClr>
                </a:solidFill>
                <a:latin typeface="Arial" panose="020B0604020202020204"/>
                <a:ea typeface="Arial" panose="020B0604020202020204"/>
                <a:cs typeface="Arial" panose="020B0604020202020204"/>
              </a:rPr>
              <a:t>Pin</a:t>
            </a:r>
            <a:endParaRPr sz="900" dirty="0">
              <a:latin typeface="Arial" panose="020B0604020202020204"/>
              <a:ea typeface="Arial" panose="020B0604020202020204"/>
              <a:cs typeface="Arial" panose="020B0604020202020204"/>
            </a:endParaRPr>
          </a:p>
          <a:p>
            <a:pPr marL="17780" algn="l" rtl="0" eaLnBrk="0">
              <a:lnSpc>
                <a:spcPct val="76000"/>
              </a:lnSpc>
              <a:spcBef>
                <a:spcPts val="975"/>
              </a:spcBef>
            </a:pPr>
            <a:r>
              <a:rPr sz="900" kern="0" spc="-20" dirty="0">
                <a:solidFill>
                  <a:srgbClr val="231F20">
                    <a:alpha val="100000"/>
                  </a:srgbClr>
                </a:solidFill>
                <a:latin typeface="Arial" panose="020B0604020202020204"/>
                <a:ea typeface="Arial" panose="020B0604020202020204"/>
                <a:cs typeface="Arial" panose="020B0604020202020204"/>
              </a:rPr>
              <a:t>Input</a:t>
            </a:r>
            <a:r>
              <a:rPr sz="900" kern="0" spc="150" dirty="0">
                <a:solidFill>
                  <a:srgbClr val="231F20">
                    <a:alpha val="100000"/>
                  </a:srgbClr>
                </a:solidFill>
                <a:latin typeface="Arial" panose="020B0604020202020204"/>
                <a:ea typeface="Arial" panose="020B0604020202020204"/>
                <a:cs typeface="Arial" panose="020B0604020202020204"/>
              </a:rPr>
              <a:t> </a:t>
            </a:r>
            <a:r>
              <a:rPr sz="900" kern="0" spc="-20" dirty="0">
                <a:solidFill>
                  <a:srgbClr val="231F20">
                    <a:alpha val="100000"/>
                  </a:srgbClr>
                </a:solidFill>
                <a:latin typeface="Arial" panose="020B0604020202020204"/>
                <a:ea typeface="Arial" panose="020B0604020202020204"/>
                <a:cs typeface="Arial" panose="020B0604020202020204"/>
              </a:rPr>
              <a:t>Return</a:t>
            </a:r>
            <a:r>
              <a:rPr sz="900" kern="0" spc="70" dirty="0">
                <a:solidFill>
                  <a:srgbClr val="231F20">
                    <a:alpha val="100000"/>
                  </a:srgbClr>
                </a:solidFill>
                <a:latin typeface="Arial" panose="020B0604020202020204"/>
                <a:ea typeface="Arial" panose="020B0604020202020204"/>
                <a:cs typeface="Arial" panose="020B0604020202020204"/>
              </a:rPr>
              <a:t> </a:t>
            </a:r>
            <a:r>
              <a:rPr sz="900" kern="0" spc="-20" dirty="0">
                <a:solidFill>
                  <a:srgbClr val="231F20">
                    <a:alpha val="100000"/>
                  </a:srgbClr>
                </a:solidFill>
                <a:latin typeface="Arial" panose="020B0604020202020204"/>
                <a:ea typeface="Arial" panose="020B0604020202020204"/>
                <a:cs typeface="Arial" panose="020B0604020202020204"/>
              </a:rPr>
              <a:t>Loss</a:t>
            </a:r>
            <a:endParaRPr sz="900" dirty="0">
              <a:latin typeface="Arial" panose="020B0604020202020204"/>
              <a:ea typeface="Arial" panose="020B0604020202020204"/>
              <a:cs typeface="Arial" panose="020B0604020202020204"/>
            </a:endParaRPr>
          </a:p>
          <a:p>
            <a:pPr marL="12700" algn="l" rtl="0" eaLnBrk="0">
              <a:lnSpc>
                <a:spcPts val="1785"/>
              </a:lnSpc>
            </a:pPr>
            <a:r>
              <a:rPr sz="900" kern="0" spc="-10" dirty="0">
                <a:solidFill>
                  <a:srgbClr val="231F20">
                    <a:alpha val="100000"/>
                  </a:srgbClr>
                </a:solidFill>
                <a:latin typeface="Arial" panose="020B0604020202020204"/>
                <a:ea typeface="Arial" panose="020B0604020202020204"/>
                <a:cs typeface="Arial" panose="020B0604020202020204"/>
              </a:rPr>
              <a:t>Output</a:t>
            </a:r>
            <a:r>
              <a:rPr sz="900" kern="0" spc="70" dirty="0">
                <a:solidFill>
                  <a:srgbClr val="231F20">
                    <a:alpha val="100000"/>
                  </a:srgbClr>
                </a:solidFill>
                <a:latin typeface="Arial" panose="020B0604020202020204"/>
                <a:ea typeface="Arial" panose="020B0604020202020204"/>
                <a:cs typeface="Arial" panose="020B0604020202020204"/>
              </a:rPr>
              <a:t> </a:t>
            </a:r>
            <a:r>
              <a:rPr sz="900" kern="0" spc="-10" dirty="0">
                <a:solidFill>
                  <a:srgbClr val="231F20">
                    <a:alpha val="100000"/>
                  </a:srgbClr>
                </a:solidFill>
                <a:latin typeface="Arial" panose="020B0604020202020204"/>
                <a:ea typeface="Arial" panose="020B0604020202020204"/>
                <a:cs typeface="Arial" panose="020B0604020202020204"/>
              </a:rPr>
              <a:t>Return</a:t>
            </a:r>
            <a:r>
              <a:rPr sz="900" kern="0" spc="70" dirty="0">
                <a:solidFill>
                  <a:srgbClr val="231F20">
                    <a:alpha val="100000"/>
                  </a:srgbClr>
                </a:solidFill>
                <a:latin typeface="Arial" panose="020B0604020202020204"/>
                <a:ea typeface="Arial" panose="020B0604020202020204"/>
                <a:cs typeface="Arial" panose="020B0604020202020204"/>
              </a:rPr>
              <a:t> </a:t>
            </a:r>
            <a:r>
              <a:rPr sz="900" kern="0" spc="-10" dirty="0">
                <a:solidFill>
                  <a:srgbClr val="231F20">
                    <a:alpha val="100000"/>
                  </a:srgbClr>
                </a:solidFill>
                <a:latin typeface="Arial" panose="020B0604020202020204"/>
                <a:ea typeface="Arial" panose="020B0604020202020204"/>
                <a:cs typeface="Arial" panose="020B0604020202020204"/>
              </a:rPr>
              <a:t>Lo</a:t>
            </a:r>
            <a:r>
              <a:rPr sz="900" kern="0" spc="-20" dirty="0">
                <a:solidFill>
                  <a:srgbClr val="231F20">
                    <a:alpha val="100000"/>
                  </a:srgbClr>
                </a:solidFill>
                <a:latin typeface="Arial" panose="020B0604020202020204"/>
                <a:ea typeface="Arial" panose="020B0604020202020204"/>
                <a:cs typeface="Arial" panose="020B0604020202020204"/>
              </a:rPr>
              <a:t>ss</a:t>
            </a:r>
            <a:endParaRPr sz="900" dirty="0">
              <a:latin typeface="Arial" panose="020B0604020202020204"/>
              <a:ea typeface="Arial" panose="020B0604020202020204"/>
              <a:cs typeface="Arial" panose="020B0604020202020204"/>
            </a:endParaRPr>
          </a:p>
          <a:p>
            <a:pPr marL="15875" algn="l" rtl="0" eaLnBrk="0">
              <a:lnSpc>
                <a:spcPct val="85000"/>
              </a:lnSpc>
              <a:spcBef>
                <a:spcPts val="925"/>
              </a:spcBef>
            </a:pPr>
            <a:r>
              <a:rPr sz="900" kern="0" spc="-20" dirty="0">
                <a:solidFill>
                  <a:srgbClr val="231F20">
                    <a:alpha val="100000"/>
                  </a:srgbClr>
                </a:solidFill>
                <a:latin typeface="Arial" panose="020B0604020202020204"/>
                <a:ea typeface="Arial" panose="020B0604020202020204"/>
                <a:cs typeface="Arial" panose="020B0604020202020204"/>
              </a:rPr>
              <a:t>DC Voltage</a:t>
            </a:r>
            <a:endParaRPr sz="900" dirty="0">
              <a:latin typeface="Arial" panose="020B0604020202020204"/>
              <a:ea typeface="Arial" panose="020B0604020202020204"/>
              <a:cs typeface="Arial" panose="020B0604020202020204"/>
            </a:endParaRPr>
          </a:p>
          <a:p>
            <a:pPr marL="15875" algn="l" rtl="0" eaLnBrk="0">
              <a:lnSpc>
                <a:spcPct val="85000"/>
              </a:lnSpc>
              <a:spcBef>
                <a:spcPts val="870"/>
              </a:spcBef>
            </a:pPr>
            <a:r>
              <a:rPr sz="900" kern="0" spc="-10" dirty="0">
                <a:solidFill>
                  <a:srgbClr val="231F20">
                    <a:alpha val="100000"/>
                  </a:srgbClr>
                </a:solidFill>
                <a:latin typeface="Arial" panose="020B0604020202020204"/>
                <a:ea typeface="Arial" panose="020B0604020202020204"/>
                <a:cs typeface="Arial" panose="020B0604020202020204"/>
              </a:rPr>
              <a:t>DC Supply</a:t>
            </a:r>
            <a:r>
              <a:rPr sz="900" kern="0" spc="80" dirty="0">
                <a:solidFill>
                  <a:srgbClr val="231F20">
                    <a:alpha val="100000"/>
                  </a:srgbClr>
                </a:solidFill>
                <a:latin typeface="Arial" panose="020B0604020202020204"/>
                <a:ea typeface="Arial" panose="020B0604020202020204"/>
                <a:cs typeface="Arial" panose="020B0604020202020204"/>
              </a:rPr>
              <a:t> </a:t>
            </a:r>
            <a:r>
              <a:rPr sz="900" kern="0" spc="-10" dirty="0">
                <a:solidFill>
                  <a:srgbClr val="231F20">
                    <a:alpha val="100000"/>
                  </a:srgbClr>
                </a:solidFill>
                <a:latin typeface="Arial" panose="020B0604020202020204"/>
                <a:ea typeface="Arial" panose="020B0604020202020204"/>
                <a:cs typeface="Arial" panose="020B0604020202020204"/>
              </a:rPr>
              <a:t>Current</a:t>
            </a:r>
            <a:endParaRPr sz="900" dirty="0">
              <a:latin typeface="Arial" panose="020B0604020202020204"/>
              <a:ea typeface="Arial" panose="020B0604020202020204"/>
              <a:cs typeface="Arial" panose="020B0604020202020204"/>
            </a:endParaRPr>
          </a:p>
          <a:p>
            <a:pPr algn="l" rtl="0" eaLnBrk="0">
              <a:lnSpc>
                <a:spcPct val="103000"/>
              </a:lnSpc>
            </a:pPr>
            <a:endParaRPr sz="700" dirty="0">
              <a:latin typeface="Arial" panose="020B0604020202020204"/>
              <a:ea typeface="Arial" panose="020B0604020202020204"/>
              <a:cs typeface="Arial" panose="020B0604020202020204"/>
            </a:endParaRPr>
          </a:p>
          <a:p>
            <a:pPr marL="12700" algn="l" rtl="0" eaLnBrk="0">
              <a:lnSpc>
                <a:spcPct val="123000"/>
              </a:lnSpc>
              <a:spcBef>
                <a:spcPts val="5"/>
              </a:spcBef>
            </a:pPr>
            <a:r>
              <a:rPr sz="900" kern="0" spc="-10" dirty="0">
                <a:solidFill>
                  <a:srgbClr val="231F20">
                    <a:alpha val="100000"/>
                  </a:srgbClr>
                </a:solidFill>
                <a:latin typeface="Arial" panose="020B0604020202020204"/>
                <a:ea typeface="Arial" panose="020B0604020202020204"/>
                <a:cs typeface="Arial" panose="020B0604020202020204"/>
              </a:rPr>
              <a:t>Specification Temperature</a:t>
            </a:r>
            <a:r>
              <a:rPr sz="900" kern="0" spc="80" dirty="0">
                <a:solidFill>
                  <a:srgbClr val="231F20">
                    <a:alpha val="100000"/>
                  </a:srgbClr>
                </a:solidFill>
                <a:latin typeface="Arial" panose="020B0604020202020204"/>
                <a:ea typeface="Arial" panose="020B0604020202020204"/>
                <a:cs typeface="Arial" panose="020B0604020202020204"/>
              </a:rPr>
              <a:t> </a:t>
            </a:r>
            <a:r>
              <a:rPr sz="900" kern="0" spc="-10" dirty="0">
                <a:solidFill>
                  <a:srgbClr val="231F20">
                    <a:alpha val="100000"/>
                  </a:srgbClr>
                </a:solidFill>
                <a:latin typeface="Arial" panose="020B0604020202020204"/>
                <a:ea typeface="Arial" panose="020B0604020202020204"/>
                <a:cs typeface="Arial" panose="020B0604020202020204"/>
              </a:rPr>
              <a:t>Operating Temperature</a:t>
            </a:r>
            <a:endParaRPr sz="900" dirty="0">
              <a:latin typeface="Arial" panose="020B0604020202020204"/>
              <a:ea typeface="Arial" panose="020B0604020202020204"/>
              <a:cs typeface="Arial" panose="020B0604020202020204"/>
            </a:endParaRPr>
          </a:p>
        </p:txBody>
      </p:sp>
      <p:sp>
        <p:nvSpPr>
          <p:cNvPr id="126" name="textbox 126"/>
          <p:cNvSpPr/>
          <p:nvPr/>
        </p:nvSpPr>
        <p:spPr>
          <a:xfrm>
            <a:off x="638154" y="3543899"/>
            <a:ext cx="2150110" cy="510540"/>
          </a:xfrm>
          <a:prstGeom prst="rect">
            <a:avLst/>
          </a:prstGeom>
          <a:noFill/>
          <a:ln w="0" cap="flat">
            <a:noFill/>
            <a:prstDash val="solid"/>
            <a:miter lim="0"/>
          </a:ln>
        </p:spPr>
        <p:txBody>
          <a:bodyPr vert="horz" wrap="square" lIns="0" tIns="0" rIns="0" bIns="0"/>
          <a:p>
            <a:pPr algn="l" rtl="0" eaLnBrk="0">
              <a:lnSpc>
                <a:spcPct val="78000"/>
              </a:lnSpc>
            </a:pPr>
            <a:endParaRPr sz="100" dirty="0">
              <a:latin typeface="Arial" panose="020B0604020202020204"/>
              <a:ea typeface="Arial" panose="020B0604020202020204"/>
              <a:cs typeface="Arial" panose="020B0604020202020204"/>
            </a:endParaRPr>
          </a:p>
          <a:p>
            <a:pPr marL="26670" algn="l" rtl="0" eaLnBrk="0">
              <a:lnSpc>
                <a:spcPct val="76000"/>
              </a:lnSpc>
            </a:pPr>
            <a:r>
              <a:rPr sz="1400" b="1" kern="0" spc="-10" dirty="0">
                <a:solidFill>
                  <a:srgbClr val="231F20">
                    <a:alpha val="100000"/>
                  </a:srgbClr>
                </a:solidFill>
                <a:latin typeface="Arial" panose="020B0604020202020204"/>
                <a:ea typeface="Arial" panose="020B0604020202020204"/>
                <a:cs typeface="Arial" panose="020B0604020202020204"/>
              </a:rPr>
              <a:t>1.</a:t>
            </a:r>
            <a:r>
              <a:rPr sz="1400" b="1" kern="0" spc="90" dirty="0">
                <a:solidFill>
                  <a:srgbClr val="231F20">
                    <a:alpha val="100000"/>
                  </a:srgbClr>
                </a:solidFill>
                <a:latin typeface="Arial" panose="020B0604020202020204"/>
                <a:ea typeface="Arial" panose="020B0604020202020204"/>
                <a:cs typeface="Arial" panose="020B0604020202020204"/>
              </a:rPr>
              <a:t> </a:t>
            </a:r>
            <a:r>
              <a:rPr sz="1400" b="1" kern="0" spc="-10" dirty="0">
                <a:solidFill>
                  <a:srgbClr val="231F20">
                    <a:alpha val="100000"/>
                  </a:srgbClr>
                </a:solidFill>
                <a:latin typeface="Arial" panose="020B0604020202020204"/>
                <a:ea typeface="Arial" panose="020B0604020202020204"/>
                <a:cs typeface="Arial" panose="020B0604020202020204"/>
              </a:rPr>
              <a:t>Products Specification</a:t>
            </a:r>
            <a:endParaRPr sz="1400" dirty="0">
              <a:latin typeface="Arial" panose="020B0604020202020204"/>
              <a:ea typeface="Arial" panose="020B0604020202020204"/>
              <a:cs typeface="Arial" panose="020B0604020202020204"/>
            </a:endParaRPr>
          </a:p>
          <a:p>
            <a:pPr marL="52705" algn="l" rtl="0" eaLnBrk="0">
              <a:lnSpc>
                <a:spcPts val="1615"/>
              </a:lnSpc>
            </a:pPr>
            <a:r>
              <a:rPr sz="1200" kern="0" spc="-20" dirty="0">
                <a:solidFill>
                  <a:srgbClr val="21294D">
                    <a:alpha val="100000"/>
                  </a:srgbClr>
                </a:solidFill>
                <a:latin typeface="Arial" panose="020B0604020202020204"/>
                <a:ea typeface="Arial" panose="020B0604020202020204"/>
                <a:cs typeface="Arial" panose="020B0604020202020204"/>
              </a:rPr>
              <a:t>1.1</a:t>
            </a:r>
            <a:r>
              <a:rPr sz="1200" kern="0" spc="90" dirty="0">
                <a:solidFill>
                  <a:srgbClr val="21294D">
                    <a:alpha val="100000"/>
                  </a:srgbClr>
                </a:solidFill>
                <a:latin typeface="Arial" panose="020B0604020202020204"/>
                <a:ea typeface="Arial" panose="020B0604020202020204"/>
                <a:cs typeface="Arial" panose="020B0604020202020204"/>
              </a:rPr>
              <a:t> </a:t>
            </a:r>
            <a:r>
              <a:rPr sz="1200" kern="0" spc="-20" dirty="0">
                <a:solidFill>
                  <a:srgbClr val="21294D">
                    <a:alpha val="100000"/>
                  </a:srgbClr>
                </a:solidFill>
                <a:latin typeface="Arial" panose="020B0604020202020204"/>
                <a:ea typeface="Arial" panose="020B0604020202020204"/>
                <a:cs typeface="Arial" panose="020B0604020202020204"/>
              </a:rPr>
              <a:t>RF /</a:t>
            </a:r>
            <a:r>
              <a:rPr sz="1200" kern="0" spc="90" dirty="0">
                <a:solidFill>
                  <a:srgbClr val="21294D">
                    <a:alpha val="100000"/>
                  </a:srgbClr>
                </a:solidFill>
                <a:latin typeface="Arial" panose="020B0604020202020204"/>
                <a:ea typeface="Arial" panose="020B0604020202020204"/>
                <a:cs typeface="Arial" panose="020B0604020202020204"/>
              </a:rPr>
              <a:t> </a:t>
            </a:r>
            <a:r>
              <a:rPr sz="1200" kern="0" spc="-20" dirty="0">
                <a:solidFill>
                  <a:srgbClr val="21294D">
                    <a:alpha val="100000"/>
                  </a:srgbClr>
                </a:solidFill>
                <a:latin typeface="Arial" panose="020B0604020202020204"/>
                <a:ea typeface="Arial" panose="020B0604020202020204"/>
                <a:cs typeface="Arial" panose="020B0604020202020204"/>
              </a:rPr>
              <a:t>ELECTRICAL</a:t>
            </a:r>
            <a:endParaRPr sz="1200" dirty="0">
              <a:latin typeface="Arial" panose="020B0604020202020204"/>
              <a:ea typeface="Arial" panose="020B0604020202020204"/>
              <a:cs typeface="Arial" panose="020B0604020202020204"/>
            </a:endParaRPr>
          </a:p>
          <a:p>
            <a:pPr marL="12700" algn="l" rtl="0" eaLnBrk="0">
              <a:lnSpc>
                <a:spcPts val="820"/>
              </a:lnSpc>
              <a:spcBef>
                <a:spcPts val="110"/>
              </a:spcBef>
            </a:pPr>
            <a:r>
              <a:rPr sz="600" kern="0" spc="-10" dirty="0">
                <a:solidFill>
                  <a:srgbClr val="231F20">
                    <a:alpha val="100000"/>
                  </a:srgbClr>
                </a:solidFill>
                <a:latin typeface="Arial" panose="020B0604020202020204"/>
                <a:ea typeface="Arial" panose="020B0604020202020204"/>
                <a:cs typeface="Arial" panose="020B0604020202020204"/>
              </a:rPr>
              <a:t>Typical</a:t>
            </a:r>
            <a:r>
              <a:rPr sz="600" kern="0" spc="40" dirty="0">
                <a:solidFill>
                  <a:srgbClr val="231F20">
                    <a:alpha val="100000"/>
                  </a:srgbClr>
                </a:solidFill>
                <a:latin typeface="Arial" panose="020B0604020202020204"/>
                <a:ea typeface="Arial" panose="020B0604020202020204"/>
                <a:cs typeface="Arial" panose="020B0604020202020204"/>
              </a:rPr>
              <a:t> </a:t>
            </a:r>
            <a:r>
              <a:rPr sz="600" kern="0" spc="-10" dirty="0">
                <a:solidFill>
                  <a:srgbClr val="231F20">
                    <a:alpha val="100000"/>
                  </a:srgbClr>
                </a:solidFill>
                <a:latin typeface="Arial" panose="020B0604020202020204"/>
                <a:ea typeface="Arial" panose="020B0604020202020204"/>
                <a:cs typeface="Arial" panose="020B0604020202020204"/>
              </a:rPr>
              <a:t>performance at 220V  AC</a:t>
            </a:r>
            <a:r>
              <a:rPr sz="600" kern="0" spc="30" dirty="0">
                <a:solidFill>
                  <a:srgbClr val="231F20">
                    <a:alpha val="100000"/>
                  </a:srgbClr>
                </a:solidFill>
                <a:latin typeface="Arial" panose="020B0604020202020204"/>
                <a:ea typeface="Arial" panose="020B0604020202020204"/>
                <a:cs typeface="Arial" panose="020B0604020202020204"/>
              </a:rPr>
              <a:t> </a:t>
            </a:r>
            <a:r>
              <a:rPr sz="600" kern="0" spc="-10" dirty="0">
                <a:solidFill>
                  <a:srgbClr val="231F20">
                    <a:alpha val="100000"/>
                  </a:srgbClr>
                </a:solidFill>
                <a:latin typeface="Arial" panose="020B0604020202020204"/>
                <a:ea typeface="Arial" panose="020B0604020202020204"/>
                <a:cs typeface="Arial" panose="020B0604020202020204"/>
              </a:rPr>
              <a:t>+25</a:t>
            </a:r>
            <a:r>
              <a:rPr sz="600" kern="0" spc="-10" dirty="0">
                <a:solidFill>
                  <a:srgbClr val="231F20">
                    <a:alpha val="100000"/>
                  </a:srgbClr>
                </a:solidFill>
                <a:latin typeface="HarmonyOS Sans SC" panose="00000500000000000000" charset="-122"/>
                <a:ea typeface="HarmonyOS Sans SC" panose="00000500000000000000" charset="-122"/>
                <a:cs typeface="HarmonyOS Sans SC" panose="00000500000000000000" charset="-122"/>
              </a:rPr>
              <a:t>。C</a:t>
            </a:r>
            <a:r>
              <a:rPr sz="600" kern="0" spc="-10" dirty="0">
                <a:solidFill>
                  <a:srgbClr val="231F20">
                    <a:alpha val="100000"/>
                  </a:srgbClr>
                </a:solidFill>
                <a:latin typeface="Arial" panose="020B0604020202020204"/>
                <a:ea typeface="Arial" panose="020B0604020202020204"/>
                <a:cs typeface="Arial" panose="020B0604020202020204"/>
              </a:rPr>
              <a:t>, </a:t>
            </a:r>
            <a:r>
              <a:rPr sz="600" kern="0" spc="-20" dirty="0">
                <a:solidFill>
                  <a:srgbClr val="231F20">
                    <a:alpha val="100000"/>
                  </a:srgbClr>
                </a:solidFill>
                <a:latin typeface="Arial" panose="020B0604020202020204"/>
                <a:ea typeface="Arial" panose="020B0604020202020204"/>
                <a:cs typeface="Arial" panose="020B0604020202020204"/>
              </a:rPr>
              <a:t>and</a:t>
            </a:r>
            <a:r>
              <a:rPr sz="600" kern="0" spc="40" dirty="0">
                <a:solidFill>
                  <a:srgbClr val="231F20">
                    <a:alpha val="100000"/>
                  </a:srgbClr>
                </a:solidFill>
                <a:latin typeface="Arial" panose="020B0604020202020204"/>
                <a:ea typeface="Arial" panose="020B0604020202020204"/>
                <a:cs typeface="Arial" panose="020B0604020202020204"/>
              </a:rPr>
              <a:t> </a:t>
            </a:r>
            <a:r>
              <a:rPr sz="600" kern="0" spc="-20" dirty="0">
                <a:solidFill>
                  <a:srgbClr val="231F20">
                    <a:alpha val="100000"/>
                  </a:srgbClr>
                </a:solidFill>
                <a:latin typeface="Arial" panose="020B0604020202020204"/>
                <a:ea typeface="Arial" panose="020B0604020202020204"/>
                <a:cs typeface="Arial" panose="020B0604020202020204"/>
              </a:rPr>
              <a:t>in a</a:t>
            </a:r>
            <a:r>
              <a:rPr sz="600" kern="0" spc="30" dirty="0">
                <a:solidFill>
                  <a:srgbClr val="231F20">
                    <a:alpha val="100000"/>
                  </a:srgbClr>
                </a:solidFill>
                <a:latin typeface="Arial" panose="020B0604020202020204"/>
                <a:ea typeface="Arial" panose="020B0604020202020204"/>
                <a:cs typeface="Arial" panose="020B0604020202020204"/>
              </a:rPr>
              <a:t> </a:t>
            </a:r>
            <a:r>
              <a:rPr sz="600" kern="0" spc="-20" dirty="0">
                <a:solidFill>
                  <a:srgbClr val="231F20">
                    <a:alpha val="100000"/>
                  </a:srgbClr>
                </a:solidFill>
                <a:latin typeface="Arial" panose="020B0604020202020204"/>
                <a:ea typeface="Arial" panose="020B0604020202020204"/>
                <a:cs typeface="Arial" panose="020B0604020202020204"/>
              </a:rPr>
              <a:t>50Ω system.</a:t>
            </a:r>
            <a:endParaRPr sz="600" dirty="0">
              <a:latin typeface="Arial" panose="020B0604020202020204"/>
              <a:ea typeface="Arial" panose="020B0604020202020204"/>
              <a:cs typeface="Arial" panose="020B0604020202020204"/>
            </a:endParaRPr>
          </a:p>
        </p:txBody>
      </p:sp>
      <p:sp>
        <p:nvSpPr>
          <p:cNvPr id="128" name="textbox 128"/>
          <p:cNvSpPr/>
          <p:nvPr/>
        </p:nvSpPr>
        <p:spPr>
          <a:xfrm>
            <a:off x="6512833" y="4137434"/>
            <a:ext cx="287020" cy="2834639"/>
          </a:xfrm>
          <a:prstGeom prst="rect">
            <a:avLst/>
          </a:prstGeom>
          <a:noFill/>
          <a:ln w="0" cap="flat">
            <a:noFill/>
            <a:prstDash val="solid"/>
            <a:miter lim="0"/>
          </a:ln>
        </p:spPr>
        <p:txBody>
          <a:bodyPr vert="horz" wrap="square" lIns="0" tIns="0" rIns="0" bIns="0"/>
          <a:p>
            <a:pPr algn="l" rtl="0" eaLnBrk="0">
              <a:lnSpc>
                <a:spcPct val="85000"/>
              </a:lnSpc>
            </a:pPr>
            <a:endParaRPr sz="100" dirty="0">
              <a:latin typeface="Arial" panose="020B0604020202020204"/>
              <a:ea typeface="Arial" panose="020B0604020202020204"/>
              <a:cs typeface="Arial" panose="020B0604020202020204"/>
            </a:endParaRPr>
          </a:p>
          <a:p>
            <a:pPr marL="15875" algn="l" rtl="0" eaLnBrk="0">
              <a:lnSpc>
                <a:spcPct val="75000"/>
              </a:lnSpc>
            </a:pPr>
            <a:r>
              <a:rPr sz="900" kern="0" spc="-20" dirty="0">
                <a:solidFill>
                  <a:srgbClr val="FFFFFF">
                    <a:alpha val="100000"/>
                  </a:srgbClr>
                </a:solidFill>
                <a:latin typeface="Arial" panose="020B0604020202020204"/>
                <a:ea typeface="Arial" panose="020B0604020202020204"/>
                <a:cs typeface="Arial" panose="020B0604020202020204"/>
              </a:rPr>
              <a:t>UNIT</a:t>
            </a:r>
            <a:endParaRPr sz="900" dirty="0">
              <a:latin typeface="Arial" panose="020B0604020202020204"/>
              <a:ea typeface="Arial" panose="020B0604020202020204"/>
              <a:cs typeface="Arial" panose="020B0604020202020204"/>
            </a:endParaRPr>
          </a:p>
          <a:p>
            <a:pPr marL="23495" algn="l" rtl="0" eaLnBrk="0">
              <a:lnSpc>
                <a:spcPct val="75000"/>
              </a:lnSpc>
              <a:spcBef>
                <a:spcPts val="550"/>
              </a:spcBef>
            </a:pPr>
            <a:r>
              <a:rPr sz="900" kern="0" spc="-30" dirty="0">
                <a:solidFill>
                  <a:srgbClr val="231F20">
                    <a:alpha val="100000"/>
                  </a:srgbClr>
                </a:solidFill>
                <a:latin typeface="Arial" panose="020B0604020202020204"/>
                <a:ea typeface="Arial" panose="020B0604020202020204"/>
                <a:cs typeface="Arial" panose="020B0604020202020204"/>
              </a:rPr>
              <a:t>MHz</a:t>
            </a:r>
            <a:endParaRPr sz="900" dirty="0">
              <a:latin typeface="Arial" panose="020B0604020202020204"/>
              <a:ea typeface="Arial" panose="020B0604020202020204"/>
              <a:cs typeface="Arial" panose="020B0604020202020204"/>
            </a:endParaRPr>
          </a:p>
          <a:p>
            <a:pPr marL="66675" algn="l" rtl="0" eaLnBrk="0">
              <a:lnSpc>
                <a:spcPct val="75000"/>
              </a:lnSpc>
              <a:spcBef>
                <a:spcPts val="1155"/>
              </a:spcBef>
            </a:pPr>
            <a:r>
              <a:rPr sz="900" kern="0" spc="-20" dirty="0">
                <a:solidFill>
                  <a:srgbClr val="231F20">
                    <a:alpha val="100000"/>
                  </a:srgbClr>
                </a:solidFill>
                <a:latin typeface="Arial" panose="020B0604020202020204"/>
                <a:ea typeface="Arial" panose="020B0604020202020204"/>
                <a:cs typeface="Arial" panose="020B0604020202020204"/>
              </a:rPr>
              <a:t>dB</a:t>
            </a:r>
            <a:endParaRPr sz="900" dirty="0">
              <a:latin typeface="Arial" panose="020B0604020202020204"/>
              <a:ea typeface="Arial" panose="020B0604020202020204"/>
              <a:cs typeface="Arial" panose="020B0604020202020204"/>
            </a:endParaRPr>
          </a:p>
          <a:p>
            <a:pPr marL="66675" algn="l" rtl="0" eaLnBrk="0">
              <a:lnSpc>
                <a:spcPct val="75000"/>
              </a:lnSpc>
              <a:spcBef>
                <a:spcPts val="975"/>
              </a:spcBef>
            </a:pPr>
            <a:r>
              <a:rPr sz="900" kern="0" spc="-20" dirty="0">
                <a:solidFill>
                  <a:srgbClr val="231F20">
                    <a:alpha val="100000"/>
                  </a:srgbClr>
                </a:solidFill>
                <a:latin typeface="Arial" panose="020B0604020202020204"/>
                <a:ea typeface="Arial" panose="020B0604020202020204"/>
                <a:cs typeface="Arial" panose="020B0604020202020204"/>
              </a:rPr>
              <a:t>dB</a:t>
            </a:r>
            <a:endParaRPr sz="900" dirty="0">
              <a:latin typeface="Arial" panose="020B0604020202020204"/>
              <a:ea typeface="Arial" panose="020B0604020202020204"/>
              <a:cs typeface="Arial" panose="020B0604020202020204"/>
            </a:endParaRPr>
          </a:p>
          <a:p>
            <a:pPr marL="66675" algn="l" rtl="0" eaLnBrk="0">
              <a:lnSpc>
                <a:spcPct val="75000"/>
              </a:lnSpc>
              <a:spcBef>
                <a:spcPts val="1180"/>
              </a:spcBef>
            </a:pPr>
            <a:r>
              <a:rPr sz="900" kern="0" spc="-20" dirty="0">
                <a:solidFill>
                  <a:srgbClr val="231F20">
                    <a:alpha val="100000"/>
                  </a:srgbClr>
                </a:solidFill>
                <a:latin typeface="Arial" panose="020B0604020202020204"/>
                <a:ea typeface="Arial" panose="020B0604020202020204"/>
                <a:cs typeface="Arial" panose="020B0604020202020204"/>
              </a:rPr>
              <a:t>dB</a:t>
            </a:r>
            <a:endParaRPr sz="900" dirty="0">
              <a:latin typeface="Arial" panose="020B0604020202020204"/>
              <a:ea typeface="Arial" panose="020B0604020202020204"/>
              <a:cs typeface="Arial" panose="020B0604020202020204"/>
            </a:endParaRPr>
          </a:p>
          <a:p>
            <a:pPr marL="19050" algn="l" rtl="0" eaLnBrk="0">
              <a:lnSpc>
                <a:spcPct val="75000"/>
              </a:lnSpc>
              <a:spcBef>
                <a:spcPts val="775"/>
              </a:spcBef>
            </a:pPr>
            <a:r>
              <a:rPr sz="900" kern="0" spc="-20" dirty="0">
                <a:solidFill>
                  <a:srgbClr val="231F20">
                    <a:alpha val="100000"/>
                  </a:srgbClr>
                </a:solidFill>
                <a:latin typeface="Arial" panose="020B0604020202020204"/>
                <a:ea typeface="Arial" panose="020B0604020202020204"/>
                <a:cs typeface="Arial" panose="020B0604020202020204"/>
              </a:rPr>
              <a:t>dBm</a:t>
            </a:r>
            <a:endParaRPr sz="900" dirty="0">
              <a:latin typeface="Arial" panose="020B0604020202020204"/>
              <a:ea typeface="Arial" panose="020B0604020202020204"/>
              <a:cs typeface="Arial" panose="020B0604020202020204"/>
            </a:endParaRPr>
          </a:p>
          <a:p>
            <a:pPr marL="19050" algn="l" rtl="0" eaLnBrk="0">
              <a:lnSpc>
                <a:spcPct val="75000"/>
              </a:lnSpc>
              <a:spcBef>
                <a:spcPts val="975"/>
              </a:spcBef>
            </a:pPr>
            <a:r>
              <a:rPr sz="900" kern="0" spc="-20" dirty="0">
                <a:solidFill>
                  <a:srgbClr val="231F20">
                    <a:alpha val="100000"/>
                  </a:srgbClr>
                </a:solidFill>
                <a:latin typeface="Arial" panose="020B0604020202020204"/>
                <a:ea typeface="Arial" panose="020B0604020202020204"/>
                <a:cs typeface="Arial" panose="020B0604020202020204"/>
              </a:rPr>
              <a:t>dBm</a:t>
            </a:r>
            <a:endParaRPr sz="900" dirty="0">
              <a:latin typeface="Arial" panose="020B0604020202020204"/>
              <a:ea typeface="Arial" panose="020B0604020202020204"/>
              <a:cs typeface="Arial" panose="020B0604020202020204"/>
            </a:endParaRPr>
          </a:p>
          <a:p>
            <a:pPr marL="66675" algn="l" rtl="0" eaLnBrk="0">
              <a:lnSpc>
                <a:spcPct val="75000"/>
              </a:lnSpc>
              <a:spcBef>
                <a:spcPts val="985"/>
              </a:spcBef>
            </a:pPr>
            <a:r>
              <a:rPr sz="900" kern="0" spc="-20" dirty="0">
                <a:solidFill>
                  <a:srgbClr val="231F20">
                    <a:alpha val="100000"/>
                  </a:srgbClr>
                </a:solidFill>
                <a:latin typeface="Arial" panose="020B0604020202020204"/>
                <a:ea typeface="Arial" panose="020B0604020202020204"/>
                <a:cs typeface="Arial" panose="020B0604020202020204"/>
              </a:rPr>
              <a:t>dB</a:t>
            </a:r>
            <a:endParaRPr sz="900" dirty="0">
              <a:latin typeface="Arial" panose="020B0604020202020204"/>
              <a:ea typeface="Arial" panose="020B0604020202020204"/>
              <a:cs typeface="Arial" panose="020B0604020202020204"/>
            </a:endParaRPr>
          </a:p>
          <a:p>
            <a:pPr marL="66675" algn="l" rtl="0" eaLnBrk="0">
              <a:lnSpc>
                <a:spcPct val="75000"/>
              </a:lnSpc>
              <a:spcBef>
                <a:spcPts val="1135"/>
              </a:spcBef>
            </a:pPr>
            <a:r>
              <a:rPr sz="900" kern="0" spc="-20" dirty="0">
                <a:solidFill>
                  <a:srgbClr val="231F20">
                    <a:alpha val="100000"/>
                  </a:srgbClr>
                </a:solidFill>
                <a:latin typeface="Arial" panose="020B0604020202020204"/>
                <a:ea typeface="Arial" panose="020B0604020202020204"/>
                <a:cs typeface="Arial" panose="020B0604020202020204"/>
              </a:rPr>
              <a:t>dB</a:t>
            </a:r>
            <a:endParaRPr sz="900" dirty="0">
              <a:latin typeface="Arial" panose="020B0604020202020204"/>
              <a:ea typeface="Arial" panose="020B0604020202020204"/>
              <a:cs typeface="Arial" panose="020B0604020202020204"/>
            </a:endParaRPr>
          </a:p>
          <a:p>
            <a:pPr marL="12700" algn="l" rtl="0" eaLnBrk="0">
              <a:lnSpc>
                <a:spcPct val="76000"/>
              </a:lnSpc>
              <a:spcBef>
                <a:spcPts val="905"/>
              </a:spcBef>
            </a:pPr>
            <a:r>
              <a:rPr sz="900" kern="0" spc="-10" dirty="0">
                <a:solidFill>
                  <a:srgbClr val="231F20">
                    <a:alpha val="100000"/>
                  </a:srgbClr>
                </a:solidFill>
                <a:latin typeface="Arial" panose="020B0604020202020204"/>
                <a:ea typeface="Arial" panose="020B0604020202020204"/>
                <a:cs typeface="Arial" panose="020B0604020202020204"/>
              </a:rPr>
              <a:t>VDC</a:t>
            </a:r>
            <a:endParaRPr sz="900" dirty="0">
              <a:latin typeface="Arial" panose="020B0604020202020204"/>
              <a:ea typeface="Arial" panose="020B0604020202020204"/>
              <a:cs typeface="Arial" panose="020B0604020202020204"/>
            </a:endParaRPr>
          </a:p>
          <a:p>
            <a:pPr marL="70485" algn="l" rtl="0" eaLnBrk="0">
              <a:lnSpc>
                <a:spcPct val="75000"/>
              </a:lnSpc>
              <a:spcBef>
                <a:spcPts val="965"/>
              </a:spcBef>
            </a:pPr>
            <a:r>
              <a:rPr sz="900" kern="0" spc="-30" dirty="0">
                <a:solidFill>
                  <a:srgbClr val="231F20">
                    <a:alpha val="100000"/>
                  </a:srgbClr>
                </a:solidFill>
                <a:latin typeface="Arial" panose="020B0604020202020204"/>
                <a:ea typeface="Arial" panose="020B0604020202020204"/>
                <a:cs typeface="Arial" panose="020B0604020202020204"/>
              </a:rPr>
              <a:t>mA</a:t>
            </a:r>
            <a:endParaRPr sz="900" dirty="0">
              <a:latin typeface="Arial" panose="020B0604020202020204"/>
              <a:ea typeface="Arial" panose="020B0604020202020204"/>
              <a:cs typeface="Arial" panose="020B0604020202020204"/>
            </a:endParaRPr>
          </a:p>
          <a:p>
            <a:pPr marL="81280" algn="l" rtl="0" eaLnBrk="0">
              <a:lnSpc>
                <a:spcPct val="78000"/>
              </a:lnSpc>
              <a:spcBef>
                <a:spcPts val="820"/>
              </a:spcBef>
            </a:pPr>
            <a:r>
              <a:rPr sz="900" kern="0" spc="-20" dirty="0">
                <a:solidFill>
                  <a:srgbClr val="231F20">
                    <a:alpha val="100000"/>
                  </a:srgbClr>
                </a:solidFill>
                <a:latin typeface="Arial" panose="020B0604020202020204"/>
                <a:ea typeface="Arial" panose="020B0604020202020204"/>
                <a:cs typeface="Arial" panose="020B0604020202020204"/>
              </a:rPr>
              <a:t>˚C</a:t>
            </a:r>
            <a:endParaRPr sz="900" dirty="0">
              <a:latin typeface="Arial" panose="020B0604020202020204"/>
              <a:ea typeface="Arial" panose="020B0604020202020204"/>
              <a:cs typeface="Arial" panose="020B0604020202020204"/>
            </a:endParaRPr>
          </a:p>
          <a:p>
            <a:pPr algn="l" rtl="0" eaLnBrk="0">
              <a:lnSpc>
                <a:spcPct val="100000"/>
              </a:lnSpc>
            </a:pPr>
            <a:endParaRPr sz="900" dirty="0">
              <a:latin typeface="Arial" panose="020B0604020202020204"/>
              <a:ea typeface="Arial" panose="020B0604020202020204"/>
              <a:cs typeface="Arial" panose="020B0604020202020204"/>
            </a:endParaRPr>
          </a:p>
          <a:p>
            <a:pPr marL="81280" algn="l" rtl="0" eaLnBrk="0">
              <a:lnSpc>
                <a:spcPct val="78000"/>
              </a:lnSpc>
              <a:spcBef>
                <a:spcPts val="5"/>
              </a:spcBef>
            </a:pPr>
            <a:r>
              <a:rPr sz="900" kern="0" spc="-20" dirty="0">
                <a:solidFill>
                  <a:srgbClr val="231F20">
                    <a:alpha val="100000"/>
                  </a:srgbClr>
                </a:solidFill>
                <a:latin typeface="Arial" panose="020B0604020202020204"/>
                <a:ea typeface="Arial" panose="020B0604020202020204"/>
                <a:cs typeface="Arial" panose="020B0604020202020204"/>
              </a:rPr>
              <a:t>˚C</a:t>
            </a:r>
            <a:endParaRPr sz="900" dirty="0">
              <a:latin typeface="Arial" panose="020B0604020202020204"/>
              <a:ea typeface="Arial" panose="020B0604020202020204"/>
              <a:cs typeface="Arial" panose="020B0604020202020204"/>
            </a:endParaRPr>
          </a:p>
        </p:txBody>
      </p:sp>
      <p:sp>
        <p:nvSpPr>
          <p:cNvPr id="130" name="textbox 130"/>
          <p:cNvSpPr/>
          <p:nvPr/>
        </p:nvSpPr>
        <p:spPr>
          <a:xfrm>
            <a:off x="3010909" y="4139606"/>
            <a:ext cx="267334" cy="2835910"/>
          </a:xfrm>
          <a:prstGeom prst="rect">
            <a:avLst/>
          </a:prstGeom>
          <a:noFill/>
          <a:ln w="0" cap="flat">
            <a:noFill/>
            <a:prstDash val="solid"/>
            <a:miter lim="0"/>
          </a:ln>
        </p:spPr>
        <p:txBody>
          <a:bodyPr vert="horz" wrap="square" lIns="0" tIns="0" rIns="0" bIns="0"/>
          <a:p>
            <a:pPr algn="l" rtl="0" eaLnBrk="0">
              <a:lnSpc>
                <a:spcPct val="86000"/>
              </a:lnSpc>
            </a:pPr>
            <a:endParaRPr sz="100" dirty="0">
              <a:latin typeface="Arial" panose="020B0604020202020204"/>
              <a:ea typeface="Arial" panose="020B0604020202020204"/>
              <a:cs typeface="Arial" panose="020B0604020202020204"/>
            </a:endParaRPr>
          </a:p>
          <a:p>
            <a:pPr marL="41910" algn="l" rtl="0" eaLnBrk="0">
              <a:lnSpc>
                <a:spcPct val="75000"/>
              </a:lnSpc>
            </a:pPr>
            <a:r>
              <a:rPr sz="900" kern="0" spc="-20" dirty="0">
                <a:solidFill>
                  <a:srgbClr val="FFFFFF">
                    <a:alpha val="100000"/>
                  </a:srgbClr>
                </a:solidFill>
                <a:latin typeface="Arial" panose="020B0604020202020204"/>
                <a:ea typeface="Arial" panose="020B0604020202020204"/>
                <a:cs typeface="Arial" panose="020B0604020202020204"/>
              </a:rPr>
              <a:t>MIN</a:t>
            </a:r>
            <a:endParaRPr sz="900" dirty="0">
              <a:latin typeface="Arial" panose="020B0604020202020204"/>
              <a:ea typeface="Arial" panose="020B0604020202020204"/>
              <a:cs typeface="Arial" panose="020B0604020202020204"/>
            </a:endParaRPr>
          </a:p>
          <a:p>
            <a:pPr marL="12700" algn="l" rtl="0" eaLnBrk="0">
              <a:lnSpc>
                <a:spcPts val="1230"/>
              </a:lnSpc>
              <a:spcBef>
                <a:spcPts val="390"/>
              </a:spcBef>
            </a:pPr>
            <a:r>
              <a:rPr sz="900" kern="0" spc="-30" dirty="0">
                <a:solidFill>
                  <a:srgbClr val="231F20">
                    <a:alpha val="100000"/>
                  </a:srgbClr>
                </a:solidFill>
                <a:latin typeface="Arial" panose="020B0604020202020204"/>
                <a:ea typeface="Arial" panose="020B0604020202020204"/>
                <a:cs typeface="Arial" panose="020B0604020202020204"/>
              </a:rPr>
              <a:t>1000</a:t>
            </a:r>
            <a:endParaRPr sz="900" dirty="0">
              <a:latin typeface="Arial" panose="020B0604020202020204"/>
              <a:ea typeface="Arial" panose="020B0604020202020204"/>
              <a:cs typeface="Arial" panose="020B0604020202020204"/>
            </a:endParaRPr>
          </a:p>
          <a:p>
            <a:pPr algn="l" rtl="0" eaLnBrk="0">
              <a:lnSpc>
                <a:spcPct val="101000"/>
              </a:lnSpc>
            </a:pPr>
            <a:endParaRPr sz="1000" dirty="0">
              <a:latin typeface="Arial" panose="020B0604020202020204"/>
              <a:ea typeface="Arial" panose="020B0604020202020204"/>
              <a:cs typeface="Arial" panose="020B0604020202020204"/>
            </a:endParaRPr>
          </a:p>
          <a:p>
            <a:pPr algn="l" rtl="0" eaLnBrk="0">
              <a:lnSpc>
                <a:spcPct val="101000"/>
              </a:lnSpc>
            </a:pPr>
            <a:endParaRPr sz="1000" dirty="0">
              <a:latin typeface="Arial" panose="020B0604020202020204"/>
              <a:ea typeface="Arial" panose="020B0604020202020204"/>
              <a:cs typeface="Arial" panose="020B0604020202020204"/>
            </a:endParaRPr>
          </a:p>
          <a:p>
            <a:pPr algn="l" rtl="0" eaLnBrk="0">
              <a:lnSpc>
                <a:spcPct val="101000"/>
              </a:lnSpc>
            </a:pPr>
            <a:endParaRPr sz="1000" dirty="0">
              <a:latin typeface="Arial" panose="020B0604020202020204"/>
              <a:ea typeface="Arial" panose="020B0604020202020204"/>
              <a:cs typeface="Arial" panose="020B0604020202020204"/>
            </a:endParaRPr>
          </a:p>
          <a:p>
            <a:pPr algn="l" rtl="0" eaLnBrk="0">
              <a:lnSpc>
                <a:spcPct val="101000"/>
              </a:lnSpc>
            </a:pPr>
            <a:endParaRPr sz="1000" dirty="0">
              <a:latin typeface="Arial" panose="020B0604020202020204"/>
              <a:ea typeface="Arial" panose="020B0604020202020204"/>
              <a:cs typeface="Arial" panose="020B0604020202020204"/>
            </a:endParaRPr>
          </a:p>
          <a:p>
            <a:pPr algn="l" rtl="0" eaLnBrk="0">
              <a:lnSpc>
                <a:spcPct val="101000"/>
              </a:lnSpc>
            </a:pPr>
            <a:endParaRPr sz="1000" dirty="0">
              <a:latin typeface="Arial" panose="020B0604020202020204"/>
              <a:ea typeface="Arial" panose="020B0604020202020204"/>
              <a:cs typeface="Arial" panose="020B0604020202020204"/>
            </a:endParaRPr>
          </a:p>
          <a:p>
            <a:pPr algn="l" rtl="0" eaLnBrk="0">
              <a:lnSpc>
                <a:spcPct val="101000"/>
              </a:lnSpc>
            </a:pPr>
            <a:endParaRPr sz="1000" dirty="0">
              <a:latin typeface="Arial" panose="020B0604020202020204"/>
              <a:ea typeface="Arial" panose="020B0604020202020204"/>
              <a:cs typeface="Arial" panose="020B0604020202020204"/>
            </a:endParaRPr>
          </a:p>
          <a:p>
            <a:pPr algn="l" rtl="0" eaLnBrk="0">
              <a:lnSpc>
                <a:spcPct val="101000"/>
              </a:lnSpc>
            </a:pPr>
            <a:endParaRPr sz="1000" dirty="0">
              <a:latin typeface="Arial" panose="020B0604020202020204"/>
              <a:ea typeface="Arial" panose="020B0604020202020204"/>
              <a:cs typeface="Arial" panose="020B0604020202020204"/>
            </a:endParaRPr>
          </a:p>
          <a:p>
            <a:pPr algn="l" rtl="0" eaLnBrk="0">
              <a:lnSpc>
                <a:spcPct val="101000"/>
              </a:lnSpc>
            </a:pPr>
            <a:endParaRPr sz="1000" dirty="0">
              <a:latin typeface="Arial" panose="020B0604020202020204"/>
              <a:ea typeface="Arial" panose="020B0604020202020204"/>
              <a:cs typeface="Arial" panose="020B0604020202020204"/>
            </a:endParaRPr>
          </a:p>
          <a:p>
            <a:pPr algn="l" rtl="0" eaLnBrk="0">
              <a:lnSpc>
                <a:spcPct val="101000"/>
              </a:lnSpc>
            </a:pPr>
            <a:endParaRPr sz="1000" dirty="0">
              <a:latin typeface="Arial" panose="020B0604020202020204"/>
              <a:ea typeface="Arial" panose="020B0604020202020204"/>
              <a:cs typeface="Arial" panose="020B0604020202020204"/>
            </a:endParaRPr>
          </a:p>
          <a:p>
            <a:pPr algn="l" rtl="0" eaLnBrk="0">
              <a:lnSpc>
                <a:spcPct val="101000"/>
              </a:lnSpc>
            </a:pPr>
            <a:endParaRPr sz="1000" dirty="0">
              <a:latin typeface="Arial" panose="020B0604020202020204"/>
              <a:ea typeface="Arial" panose="020B0604020202020204"/>
              <a:cs typeface="Arial" panose="020B0604020202020204"/>
            </a:endParaRPr>
          </a:p>
          <a:p>
            <a:pPr algn="l" rtl="0" eaLnBrk="0">
              <a:lnSpc>
                <a:spcPct val="101000"/>
              </a:lnSpc>
            </a:pPr>
            <a:endParaRPr sz="1000" dirty="0">
              <a:latin typeface="Arial" panose="020B0604020202020204"/>
              <a:ea typeface="Arial" panose="020B0604020202020204"/>
              <a:cs typeface="Arial" panose="020B0604020202020204"/>
            </a:endParaRPr>
          </a:p>
          <a:p>
            <a:pPr algn="l" rtl="0" eaLnBrk="0">
              <a:lnSpc>
                <a:spcPct val="101000"/>
              </a:lnSpc>
            </a:pPr>
            <a:endParaRPr sz="1000" dirty="0">
              <a:latin typeface="Arial" panose="020B0604020202020204"/>
              <a:ea typeface="Arial" panose="020B0604020202020204"/>
              <a:cs typeface="Arial" panose="020B0604020202020204"/>
            </a:endParaRPr>
          </a:p>
          <a:p>
            <a:pPr algn="l" rtl="0" eaLnBrk="0">
              <a:lnSpc>
                <a:spcPct val="101000"/>
              </a:lnSpc>
            </a:pPr>
            <a:endParaRPr sz="1000" dirty="0">
              <a:latin typeface="Arial" panose="020B0604020202020204"/>
              <a:ea typeface="Arial" panose="020B0604020202020204"/>
              <a:cs typeface="Arial" panose="020B0604020202020204"/>
            </a:endParaRPr>
          </a:p>
          <a:p>
            <a:pPr algn="l" rtl="0" eaLnBrk="0">
              <a:lnSpc>
                <a:spcPct val="101000"/>
              </a:lnSpc>
            </a:pPr>
            <a:endParaRPr sz="1000" dirty="0">
              <a:latin typeface="Arial" panose="020B0604020202020204"/>
              <a:ea typeface="Arial" panose="020B0604020202020204"/>
              <a:cs typeface="Arial" panose="020B0604020202020204"/>
            </a:endParaRPr>
          </a:p>
          <a:p>
            <a:pPr algn="l" rtl="0" eaLnBrk="0">
              <a:lnSpc>
                <a:spcPct val="102000"/>
              </a:lnSpc>
            </a:pPr>
            <a:endParaRPr sz="1000" dirty="0">
              <a:latin typeface="Arial" panose="020B0604020202020204"/>
              <a:ea typeface="Arial" panose="020B0604020202020204"/>
              <a:cs typeface="Arial" panose="020B0604020202020204"/>
            </a:endParaRPr>
          </a:p>
          <a:p>
            <a:pPr algn="l" rtl="0" eaLnBrk="0">
              <a:lnSpc>
                <a:spcPct val="114000"/>
              </a:lnSpc>
            </a:pPr>
            <a:endParaRPr sz="200" dirty="0">
              <a:latin typeface="Arial" panose="020B0604020202020204"/>
              <a:ea typeface="Arial" panose="020B0604020202020204"/>
              <a:cs typeface="Arial" panose="020B0604020202020204"/>
            </a:endParaRPr>
          </a:p>
          <a:p>
            <a:pPr marL="56515" algn="l" rtl="0" eaLnBrk="0">
              <a:lnSpc>
                <a:spcPts val="1230"/>
              </a:lnSpc>
              <a:spcBef>
                <a:spcPts val="0"/>
              </a:spcBef>
            </a:pPr>
            <a:r>
              <a:rPr sz="900" kern="0" spc="-10" dirty="0">
                <a:solidFill>
                  <a:srgbClr val="231F20">
                    <a:alpha val="100000"/>
                  </a:srgbClr>
                </a:solidFill>
                <a:latin typeface="Arial" panose="020B0604020202020204"/>
                <a:ea typeface="Arial" panose="020B0604020202020204"/>
                <a:cs typeface="Arial" panose="020B0604020202020204"/>
              </a:rPr>
              <a:t>0</a:t>
            </a:r>
            <a:endParaRPr sz="900" dirty="0">
              <a:latin typeface="Arial" panose="020B0604020202020204"/>
              <a:ea typeface="Arial" panose="020B0604020202020204"/>
              <a:cs typeface="Arial" panose="020B0604020202020204"/>
            </a:endParaRPr>
          </a:p>
        </p:txBody>
      </p:sp>
      <p:sp>
        <p:nvSpPr>
          <p:cNvPr id="138" name="textbox 138"/>
          <p:cNvSpPr/>
          <p:nvPr/>
        </p:nvSpPr>
        <p:spPr>
          <a:xfrm>
            <a:off x="672174" y="7085612"/>
            <a:ext cx="2058670" cy="170814"/>
          </a:xfrm>
          <a:prstGeom prst="rect">
            <a:avLst/>
          </a:prstGeom>
          <a:noFill/>
          <a:ln w="0" cap="flat">
            <a:noFill/>
            <a:prstDash val="solid"/>
            <a:miter lim="0"/>
          </a:ln>
        </p:spPr>
        <p:txBody>
          <a:bodyPr vert="horz" wrap="square" lIns="0" tIns="0" rIns="0" bIns="0"/>
          <a:p>
            <a:pPr algn="l" rtl="0" eaLnBrk="0">
              <a:lnSpc>
                <a:spcPct val="87000"/>
              </a:lnSpc>
            </a:pPr>
            <a:endParaRPr sz="100" dirty="0">
              <a:latin typeface="Arial" panose="020B0604020202020204"/>
              <a:ea typeface="Arial" panose="020B0604020202020204"/>
              <a:cs typeface="Arial" panose="020B0604020202020204"/>
            </a:endParaRPr>
          </a:p>
          <a:p>
            <a:pPr marL="12700" algn="l" rtl="0" eaLnBrk="0">
              <a:lnSpc>
                <a:spcPct val="79000"/>
              </a:lnSpc>
            </a:pPr>
            <a:r>
              <a:rPr sz="1200" kern="0" spc="-10" dirty="0">
                <a:solidFill>
                  <a:srgbClr val="21294D">
                    <a:alpha val="100000"/>
                  </a:srgbClr>
                </a:solidFill>
                <a:latin typeface="Arial" panose="020B0604020202020204"/>
                <a:ea typeface="Arial" panose="020B0604020202020204"/>
                <a:cs typeface="Arial" panose="020B0604020202020204"/>
              </a:rPr>
              <a:t>1.2</a:t>
            </a:r>
            <a:r>
              <a:rPr sz="1200" kern="0" spc="150" dirty="0">
                <a:solidFill>
                  <a:srgbClr val="21294D">
                    <a:alpha val="100000"/>
                  </a:srgbClr>
                </a:solidFill>
                <a:latin typeface="Arial" panose="020B0604020202020204"/>
                <a:ea typeface="Arial" panose="020B0604020202020204"/>
                <a:cs typeface="Arial" panose="020B0604020202020204"/>
              </a:rPr>
              <a:t> </a:t>
            </a:r>
            <a:r>
              <a:rPr sz="1200" kern="0" spc="-10" dirty="0">
                <a:solidFill>
                  <a:srgbClr val="21294D">
                    <a:alpha val="100000"/>
                  </a:srgbClr>
                </a:solidFill>
                <a:latin typeface="Arial" panose="020B0604020202020204"/>
                <a:ea typeface="Arial" panose="020B0604020202020204"/>
                <a:cs typeface="Arial" panose="020B0604020202020204"/>
              </a:rPr>
              <a:t>Mechanical Specifications:</a:t>
            </a:r>
            <a:endParaRPr sz="1200" dirty="0">
              <a:latin typeface="Arial" panose="020B0604020202020204"/>
              <a:ea typeface="Arial" panose="020B0604020202020204"/>
              <a:cs typeface="Arial" panose="020B0604020202020204"/>
            </a:endParaRPr>
          </a:p>
        </p:txBody>
      </p:sp>
      <p:sp>
        <p:nvSpPr>
          <p:cNvPr id="140" name="textbox 140"/>
          <p:cNvSpPr/>
          <p:nvPr/>
        </p:nvSpPr>
        <p:spPr>
          <a:xfrm>
            <a:off x="4213351" y="1355938"/>
            <a:ext cx="1649729" cy="147954"/>
          </a:xfrm>
          <a:prstGeom prst="rect">
            <a:avLst/>
          </a:prstGeom>
          <a:noFill/>
          <a:ln w="0" cap="flat">
            <a:noFill/>
            <a:prstDash val="solid"/>
            <a:miter lim="0"/>
          </a:ln>
        </p:spPr>
        <p:txBody>
          <a:bodyPr vert="horz" wrap="square" lIns="0" tIns="0" rIns="0" bIns="0"/>
          <a:p>
            <a:pPr algn="l" rtl="0" eaLnBrk="0">
              <a:lnSpc>
                <a:spcPct val="84000"/>
              </a:lnSpc>
            </a:pPr>
            <a:endParaRPr sz="100" dirty="0">
              <a:latin typeface="Arial" panose="020B0604020202020204"/>
              <a:ea typeface="Arial" panose="020B0604020202020204"/>
              <a:cs typeface="Arial" panose="020B0604020202020204"/>
            </a:endParaRPr>
          </a:p>
          <a:p>
            <a:pPr marL="12700" algn="l" rtl="0" eaLnBrk="0">
              <a:lnSpc>
                <a:spcPct val="80000"/>
              </a:lnSpc>
            </a:pPr>
            <a:r>
              <a:rPr sz="1000" kern="0" spc="10" dirty="0">
                <a:solidFill>
                  <a:srgbClr val="202C4B">
                    <a:alpha val="100000"/>
                  </a:srgbClr>
                </a:solidFill>
                <a:latin typeface="Arial" panose="020B0604020202020204"/>
                <a:ea typeface="Arial" panose="020B0604020202020204"/>
                <a:cs typeface="Arial" panose="020B0604020202020204"/>
              </a:rPr>
              <a:t>Output</a:t>
            </a:r>
            <a:r>
              <a:rPr sz="1000" kern="0" spc="110" dirty="0">
                <a:solidFill>
                  <a:srgbClr val="202C4B">
                    <a:alpha val="100000"/>
                  </a:srgbClr>
                </a:solidFill>
                <a:latin typeface="Arial" panose="020B0604020202020204"/>
                <a:ea typeface="Arial" panose="020B0604020202020204"/>
                <a:cs typeface="Arial" panose="020B0604020202020204"/>
              </a:rPr>
              <a:t> </a:t>
            </a:r>
            <a:r>
              <a:rPr sz="1000" kern="0" spc="10" dirty="0">
                <a:solidFill>
                  <a:srgbClr val="202C4B">
                    <a:alpha val="100000"/>
                  </a:srgbClr>
                </a:solidFill>
                <a:latin typeface="Arial" panose="020B0604020202020204"/>
                <a:ea typeface="Arial" panose="020B0604020202020204"/>
                <a:cs typeface="Arial" panose="020B0604020202020204"/>
              </a:rPr>
              <a:t>Power Curve Graph:</a:t>
            </a:r>
            <a:endParaRPr sz="1000" dirty="0">
              <a:latin typeface="Arial" panose="020B0604020202020204"/>
              <a:ea typeface="Arial" panose="020B0604020202020204"/>
              <a:cs typeface="Arial" panose="020B0604020202020204"/>
            </a:endParaRPr>
          </a:p>
        </p:txBody>
      </p:sp>
      <p:pic>
        <p:nvPicPr>
          <p:cNvPr id="154" name="picture 154"/>
          <p:cNvPicPr>
            <a:picLocks noChangeAspect="1"/>
          </p:cNvPicPr>
          <p:nvPr/>
        </p:nvPicPr>
        <p:blipFill>
          <a:blip r:embed="rId7"/>
          <a:stretch>
            <a:fillRect/>
          </a:stretch>
        </p:blipFill>
        <p:spPr>
          <a:xfrm rot="21600000">
            <a:off x="2533345" y="4202772"/>
            <a:ext cx="8026" cy="2802534"/>
          </a:xfrm>
          <a:prstGeom prst="rect">
            <a:avLst/>
          </a:prstGeom>
        </p:spPr>
      </p:pic>
      <p:pic>
        <p:nvPicPr>
          <p:cNvPr id="736" name="picture 736"/>
          <p:cNvPicPr>
            <a:picLocks noChangeAspect="1"/>
          </p:cNvPicPr>
          <p:nvPr/>
        </p:nvPicPr>
        <p:blipFill>
          <a:blip r:embed="rId8"/>
          <a:stretch>
            <a:fillRect/>
          </a:stretch>
        </p:blipFill>
        <p:spPr>
          <a:xfrm rot="21600000">
            <a:off x="192238" y="539985"/>
            <a:ext cx="7094709" cy="6596"/>
          </a:xfrm>
          <a:prstGeom prst="rect">
            <a:avLst/>
          </a:prstGeom>
        </p:spPr>
      </p:pic>
      <p:pic>
        <p:nvPicPr>
          <p:cNvPr id="670" name="picture 670"/>
          <p:cNvPicPr>
            <a:picLocks noChangeAspect="1"/>
          </p:cNvPicPr>
          <p:nvPr/>
        </p:nvPicPr>
        <p:blipFill>
          <a:blip r:embed="rId9"/>
          <a:stretch>
            <a:fillRect/>
          </a:stretch>
        </p:blipFill>
        <p:spPr>
          <a:xfrm rot="21600000">
            <a:off x="263985" y="9719952"/>
            <a:ext cx="7094709" cy="10501"/>
          </a:xfrm>
          <a:prstGeom prst="rect">
            <a:avLst/>
          </a:prstGeom>
        </p:spPr>
      </p:pic>
      <p:sp>
        <p:nvSpPr>
          <p:cNvPr id="2" name="文本框 1"/>
          <p:cNvSpPr txBox="1"/>
          <p:nvPr/>
        </p:nvSpPr>
        <p:spPr>
          <a:xfrm>
            <a:off x="577215" y="9781858"/>
            <a:ext cx="5080000" cy="275590"/>
          </a:xfrm>
          <a:prstGeom prst="rect">
            <a:avLst/>
          </a:prstGeom>
        </p:spPr>
        <p:txBody>
          <a:bodyPr>
            <a:spAutoFit/>
          </a:bodyPr>
          <a:p>
            <a:pPr algn="ctr"/>
            <a:r>
              <a:rPr lang="zh-CN" altLang="en-US" sz="1200" b="1">
                <a:solidFill>
                  <a:schemeClr val="tx1"/>
                </a:solidFill>
                <a:latin typeface="微软雅黑" panose="020B0503020204020204" charset="-122"/>
                <a:ea typeface="微软雅黑" panose="020B0503020204020204" charset="-122"/>
              </a:rPr>
              <a:t>南京市雨花区软件大道</a:t>
            </a:r>
            <a:r>
              <a:rPr lang="en-US" altLang="zh-CN" sz="1200" b="1">
                <a:solidFill>
                  <a:schemeClr val="tx1"/>
                </a:solidFill>
                <a:latin typeface="微软雅黑" panose="020B0503020204020204" charset="-122"/>
                <a:ea typeface="微软雅黑" panose="020B0503020204020204" charset="-122"/>
              </a:rPr>
              <a:t>180</a:t>
            </a:r>
            <a:r>
              <a:rPr lang="zh-CN" altLang="en-US" sz="1200" b="1">
                <a:solidFill>
                  <a:schemeClr val="tx1"/>
                </a:solidFill>
                <a:latin typeface="微软雅黑" panose="020B0503020204020204" charset="-122"/>
                <a:ea typeface="微软雅黑" panose="020B0503020204020204" charset="-122"/>
              </a:rPr>
              <a:t>号大数据产业基地</a:t>
            </a:r>
            <a:r>
              <a:rPr lang="en-US" altLang="zh-CN" sz="1200" b="1">
                <a:solidFill>
                  <a:schemeClr val="tx1"/>
                </a:solidFill>
                <a:latin typeface="微软雅黑" panose="020B0503020204020204" charset="-122"/>
                <a:ea typeface="微软雅黑" panose="020B0503020204020204" charset="-122"/>
              </a:rPr>
              <a:t>2</a:t>
            </a:r>
            <a:r>
              <a:rPr lang="zh-CN" altLang="en-US" sz="1200" b="1">
                <a:solidFill>
                  <a:schemeClr val="tx1"/>
                </a:solidFill>
                <a:latin typeface="微软雅黑" panose="020B0503020204020204" charset="-122"/>
                <a:ea typeface="微软雅黑" panose="020B0503020204020204" charset="-122"/>
              </a:rPr>
              <a:t>栋</a:t>
            </a:r>
            <a:endParaRPr lang="zh-CN" altLang="en-US" sz="1200" b="1">
              <a:solidFill>
                <a:schemeClr val="tx1"/>
              </a:solidFill>
              <a:latin typeface="微软雅黑" panose="020B0503020204020204" charset="-122"/>
              <a:ea typeface="微软雅黑" panose="020B0503020204020204" charset="-122"/>
            </a:endParaRPr>
          </a:p>
        </p:txBody>
      </p:sp>
      <p:pic>
        <p:nvPicPr>
          <p:cNvPr id="4" name="图片 3" descr="定位标志"/>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1160145" y="9782175"/>
            <a:ext cx="204470" cy="204470"/>
          </a:xfrm>
          <a:prstGeom prst="rect">
            <a:avLst/>
          </a:prstGeom>
        </p:spPr>
      </p:pic>
      <p:pic>
        <p:nvPicPr>
          <p:cNvPr id="5" name="图片 4" descr="电话"/>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4900930" y="9832340"/>
            <a:ext cx="186690" cy="186690"/>
          </a:xfrm>
          <a:prstGeom prst="rect">
            <a:avLst/>
          </a:prstGeom>
        </p:spPr>
      </p:pic>
      <p:sp>
        <p:nvSpPr>
          <p:cNvPr id="6" name="文本框 5"/>
          <p:cNvSpPr txBox="1"/>
          <p:nvPr/>
        </p:nvSpPr>
        <p:spPr>
          <a:xfrm>
            <a:off x="5072380" y="9782175"/>
            <a:ext cx="1979930" cy="282575"/>
          </a:xfrm>
          <a:prstGeom prst="rect">
            <a:avLst/>
          </a:prstGeom>
        </p:spPr>
        <p:txBody>
          <a:bodyPr>
            <a:noAutofit/>
          </a:bodyPr>
          <a:p>
            <a:r>
              <a:rPr lang="en-US" altLang="zh-CN" sz="1200" b="1">
                <a:solidFill>
                  <a:schemeClr val="tx1"/>
                </a:solidFill>
                <a:latin typeface="微软雅黑" panose="020B0503020204020204" charset="-122"/>
                <a:ea typeface="微软雅黑" panose="020B0503020204020204" charset="-122"/>
              </a:rPr>
              <a:t>+86-13951873509</a:t>
            </a:r>
            <a:endParaRPr lang="en-US" altLang="zh-CN" sz="1200" b="1">
              <a:solidFill>
                <a:schemeClr val="tx1"/>
              </a:solidFill>
              <a:latin typeface="微软雅黑" panose="020B0503020204020204" charset="-122"/>
              <a:ea typeface="微软雅黑" panose="020B0503020204020204" charset="-122"/>
            </a:endParaRPr>
          </a:p>
        </p:txBody>
      </p:sp>
      <p:pic>
        <p:nvPicPr>
          <p:cNvPr id="7" name="图片 6" descr="网页"/>
          <p:cNvPicPr>
            <a:picLocks noChangeAspect="1"/>
          </p:cNvPicPr>
          <p:nvPr/>
        </p:nvPicPr>
        <p:blipFill>
          <a:blip r:embed="rId14">
            <a:extLst>
              <a:ext uri="{96DAC541-7B7A-43D3-8B79-37D633B846F1}">
                <asvg:svgBlip xmlns:asvg="http://schemas.microsoft.com/office/drawing/2016/SVG/main" r:embed="rId15"/>
              </a:ext>
            </a:extLst>
          </a:blip>
          <a:stretch>
            <a:fillRect/>
          </a:stretch>
        </p:blipFill>
        <p:spPr>
          <a:xfrm>
            <a:off x="1165225" y="10027920"/>
            <a:ext cx="192405" cy="192405"/>
          </a:xfrm>
          <a:prstGeom prst="rect">
            <a:avLst/>
          </a:prstGeom>
        </p:spPr>
      </p:pic>
      <p:sp>
        <p:nvSpPr>
          <p:cNvPr id="8" name="文本框 7"/>
          <p:cNvSpPr txBox="1"/>
          <p:nvPr/>
        </p:nvSpPr>
        <p:spPr>
          <a:xfrm>
            <a:off x="1342390" y="9980613"/>
            <a:ext cx="5080000" cy="275590"/>
          </a:xfrm>
          <a:prstGeom prst="rect">
            <a:avLst/>
          </a:prstGeom>
        </p:spPr>
        <p:txBody>
          <a:bodyPr>
            <a:spAutoFit/>
          </a:bodyPr>
          <a:p>
            <a:r>
              <a:rPr lang="en-US" altLang="zh-CN" sz="1200" b="1">
                <a:solidFill>
                  <a:schemeClr val="tx1"/>
                </a:solidFill>
                <a:latin typeface="微软雅黑" panose="020B0503020204020204" charset="-122"/>
                <a:ea typeface="微软雅黑" panose="020B0503020204020204" charset="-122"/>
              </a:rPr>
              <a:t>https://www.shinewave-tech.com</a:t>
            </a:r>
            <a:endParaRPr lang="en-US" altLang="zh-CN" sz="1200" b="1">
              <a:solidFill>
                <a:schemeClr val="tx1"/>
              </a:solidFill>
              <a:latin typeface="微软雅黑" panose="020B0503020204020204" charset="-122"/>
              <a:ea typeface="微软雅黑" panose="020B0503020204020204" charset="-122"/>
            </a:endParaRPr>
          </a:p>
        </p:txBody>
      </p:sp>
      <p:pic>
        <p:nvPicPr>
          <p:cNvPr id="9" name="图片 8" descr="信息"/>
          <p:cNvPicPr>
            <a:picLocks noChangeAspect="1"/>
          </p:cNvPicPr>
          <p:nvPr/>
        </p:nvPicPr>
        <p:blipFill>
          <a:blip r:embed="rId16">
            <a:extLst>
              <a:ext uri="{96DAC541-7B7A-43D3-8B79-37D633B846F1}">
                <asvg:svgBlip xmlns:asvg="http://schemas.microsoft.com/office/drawing/2016/SVG/main" r:embed="rId17"/>
              </a:ext>
            </a:extLst>
          </a:blip>
          <a:stretch>
            <a:fillRect/>
          </a:stretch>
        </p:blipFill>
        <p:spPr>
          <a:xfrm>
            <a:off x="4202430" y="9991090"/>
            <a:ext cx="239395" cy="239395"/>
          </a:xfrm>
          <a:prstGeom prst="rect">
            <a:avLst/>
          </a:prstGeom>
        </p:spPr>
      </p:pic>
      <p:sp>
        <p:nvSpPr>
          <p:cNvPr id="10" name="文本框 9"/>
          <p:cNvSpPr txBox="1"/>
          <p:nvPr/>
        </p:nvSpPr>
        <p:spPr>
          <a:xfrm>
            <a:off x="4426585" y="9980930"/>
            <a:ext cx="2519680" cy="282575"/>
          </a:xfrm>
          <a:prstGeom prst="rect">
            <a:avLst/>
          </a:prstGeom>
        </p:spPr>
        <p:txBody>
          <a:bodyPr>
            <a:noAutofit/>
          </a:bodyPr>
          <a:p>
            <a:pPr marL="0" indent="0">
              <a:spcBef>
                <a:spcPct val="0"/>
              </a:spcBef>
              <a:spcAft>
                <a:spcPct val="0"/>
              </a:spcAft>
            </a:pPr>
            <a:r>
              <a:rPr lang="en-US" altLang="zh-CN" sz="1200" b="1" i="0">
                <a:solidFill>
                  <a:schemeClr val="tx1"/>
                </a:solidFill>
                <a:latin typeface="微软雅黑" panose="020B0503020204020204" charset="-122"/>
                <a:ea typeface="微软雅黑" panose="020B0503020204020204" charset="-122"/>
              </a:rPr>
              <a:t>info@shinewave-tech.com</a:t>
            </a:r>
            <a:endParaRPr lang="en-US" altLang="zh-CN" sz="1200" b="1" i="0">
              <a:solidFill>
                <a:schemeClr val="tx1"/>
              </a:solidFill>
              <a:latin typeface="微软雅黑" panose="020B0503020204020204" charset="-122"/>
              <a:ea typeface="微软雅黑" panose="020B0503020204020204" charset="-122"/>
            </a:endParaRPr>
          </a:p>
        </p:txBody>
      </p:sp>
      <p:pic>
        <p:nvPicPr>
          <p:cNvPr id="13" name="图片 12" descr="SWT公司logo-透明"/>
          <p:cNvPicPr>
            <a:picLocks noChangeAspect="1"/>
          </p:cNvPicPr>
          <p:nvPr/>
        </p:nvPicPr>
        <p:blipFill>
          <a:blip r:embed="rId18"/>
          <a:stretch>
            <a:fillRect/>
          </a:stretch>
        </p:blipFill>
        <p:spPr>
          <a:xfrm>
            <a:off x="281305" y="9782175"/>
            <a:ext cx="744220" cy="434975"/>
          </a:xfrm>
          <a:prstGeom prst="rect">
            <a:avLst/>
          </a:prstGeom>
        </p:spPr>
      </p:pic>
      <p:sp>
        <p:nvSpPr>
          <p:cNvPr id="22" name="文本框 21"/>
          <p:cNvSpPr txBox="1"/>
          <p:nvPr/>
        </p:nvSpPr>
        <p:spPr>
          <a:xfrm>
            <a:off x="0" y="57150"/>
            <a:ext cx="7559675" cy="460375"/>
          </a:xfrm>
          <a:prstGeom prst="rect">
            <a:avLst/>
          </a:prstGeom>
        </p:spPr>
        <p:txBody>
          <a:bodyPr wrap="square">
            <a:spAutoFit/>
          </a:bodyPr>
          <a:p>
            <a:pPr marL="0" indent="0" algn="ctr">
              <a:lnSpc>
                <a:spcPts val="1440"/>
              </a:lnSpc>
              <a:spcBef>
                <a:spcPct val="0"/>
              </a:spcBef>
              <a:spcAft>
                <a:spcPct val="0"/>
              </a:spcAft>
            </a:pPr>
            <a:r>
              <a:rPr lang="zh-CN" altLang="en-US" sz="1600" b="1">
                <a:solidFill>
                  <a:schemeClr val="tx1"/>
                </a:solidFill>
              </a:rPr>
              <a:t>本图册为代表性规格产品，如需定制，可随时联系我司业务人员。</a:t>
            </a:r>
            <a:endParaRPr lang="zh-CN" altLang="en-US" sz="1600" b="1">
              <a:solidFill>
                <a:schemeClr val="tx1"/>
              </a:solidFill>
            </a:endParaRPr>
          </a:p>
          <a:p>
            <a:pPr marL="0" indent="0" algn="ctr">
              <a:lnSpc>
                <a:spcPts val="1440"/>
              </a:lnSpc>
              <a:spcBef>
                <a:spcPct val="0"/>
              </a:spcBef>
              <a:spcAft>
                <a:spcPct val="0"/>
              </a:spcAft>
            </a:pPr>
            <a:r>
              <a:rPr lang="en-US" altLang="zh-CN" sz="1200" b="1">
                <a:solidFill>
                  <a:srgbClr val="1F2329"/>
                </a:solidFill>
              </a:rPr>
              <a:t>This catalog features representative products. For customization, please contact our sales team.</a:t>
            </a:r>
            <a:endParaRPr lang="en-US" altLang="zh-CN" sz="1200" b="1">
              <a:solidFill>
                <a:srgbClr val="1F2329"/>
              </a:solidFill>
            </a:endParaRP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92" name="picture 92"/>
          <p:cNvPicPr>
            <a:picLocks noChangeAspect="1"/>
          </p:cNvPicPr>
          <p:nvPr/>
        </p:nvPicPr>
        <p:blipFill>
          <a:blip r:embed="rId1"/>
          <a:stretch>
            <a:fillRect/>
          </a:stretch>
        </p:blipFill>
        <p:spPr>
          <a:xfrm rot="21600000">
            <a:off x="883793" y="835305"/>
            <a:ext cx="5791872" cy="3256606"/>
          </a:xfrm>
          <a:prstGeom prst="rect">
            <a:avLst/>
          </a:prstGeom>
        </p:spPr>
      </p:pic>
      <p:sp>
        <p:nvSpPr>
          <p:cNvPr id="132" name="textbox 132"/>
          <p:cNvSpPr/>
          <p:nvPr/>
        </p:nvSpPr>
        <p:spPr>
          <a:xfrm>
            <a:off x="783271" y="589731"/>
            <a:ext cx="3076575" cy="207645"/>
          </a:xfrm>
          <a:prstGeom prst="rect">
            <a:avLst/>
          </a:prstGeom>
          <a:noFill/>
          <a:ln w="0" cap="flat">
            <a:noFill/>
            <a:prstDash val="solid"/>
            <a:miter lim="0"/>
          </a:ln>
        </p:spPr>
        <p:txBody>
          <a:bodyPr vert="horz" wrap="square" lIns="0" tIns="0" rIns="0" bIns="0"/>
          <a:p>
            <a:pPr algn="l" rtl="0" eaLnBrk="0">
              <a:lnSpc>
                <a:spcPct val="87000"/>
              </a:lnSpc>
            </a:pPr>
            <a:endParaRPr sz="100" dirty="0">
              <a:latin typeface="Arial" panose="020B0604020202020204"/>
              <a:ea typeface="Arial" panose="020B0604020202020204"/>
              <a:cs typeface="Arial" panose="020B0604020202020204"/>
            </a:endParaRPr>
          </a:p>
          <a:p>
            <a:pPr marL="12700" algn="l" rtl="0" eaLnBrk="0">
              <a:lnSpc>
                <a:spcPct val="85000"/>
              </a:lnSpc>
            </a:pPr>
            <a:r>
              <a:rPr sz="1400" b="1" kern="0" spc="0" dirty="0">
                <a:solidFill>
                  <a:srgbClr val="231F20">
                    <a:alpha val="100000"/>
                  </a:srgbClr>
                </a:solidFill>
                <a:latin typeface="Arial" panose="020B0604020202020204"/>
                <a:ea typeface="Arial" panose="020B0604020202020204"/>
                <a:cs typeface="Arial" panose="020B0604020202020204"/>
              </a:rPr>
              <a:t>2. Outline</a:t>
            </a:r>
            <a:r>
              <a:rPr sz="1400" b="1" kern="0" spc="100" dirty="0">
                <a:solidFill>
                  <a:srgbClr val="231F20">
                    <a:alpha val="100000"/>
                  </a:srgbClr>
                </a:solidFill>
                <a:latin typeface="Arial" panose="020B0604020202020204"/>
                <a:ea typeface="Arial" panose="020B0604020202020204"/>
                <a:cs typeface="Arial" panose="020B0604020202020204"/>
              </a:rPr>
              <a:t> </a:t>
            </a:r>
            <a:r>
              <a:rPr sz="1400" b="1" kern="0" spc="0" dirty="0">
                <a:solidFill>
                  <a:srgbClr val="231F20">
                    <a:alpha val="100000"/>
                  </a:srgbClr>
                </a:solidFill>
                <a:latin typeface="Arial" panose="020B0604020202020204"/>
                <a:ea typeface="Arial" panose="020B0604020202020204"/>
                <a:cs typeface="Arial" panose="020B0604020202020204"/>
              </a:rPr>
              <a:t>Dimension</a:t>
            </a:r>
            <a:r>
              <a:rPr sz="1400" b="1" kern="0" spc="100" dirty="0">
                <a:solidFill>
                  <a:srgbClr val="231F20">
                    <a:alpha val="100000"/>
                  </a:srgbClr>
                </a:solidFill>
                <a:latin typeface="Arial" panose="020B0604020202020204"/>
                <a:ea typeface="Arial" panose="020B0604020202020204"/>
                <a:cs typeface="Arial" panose="020B0604020202020204"/>
              </a:rPr>
              <a:t> </a:t>
            </a:r>
            <a:r>
              <a:rPr sz="1400" b="1" kern="0" spc="0" dirty="0">
                <a:solidFill>
                  <a:srgbClr val="231F20">
                    <a:alpha val="100000"/>
                  </a:srgbClr>
                </a:solidFill>
                <a:latin typeface="Arial" panose="020B0604020202020204"/>
                <a:ea typeface="Arial" panose="020B0604020202020204"/>
                <a:cs typeface="Arial" panose="020B0604020202020204"/>
              </a:rPr>
              <a:t>Drawing</a:t>
            </a:r>
            <a:r>
              <a:rPr sz="1400" b="1" kern="0" spc="-160" dirty="0">
                <a:solidFill>
                  <a:srgbClr val="231F20">
                    <a:alpha val="100000"/>
                  </a:srgbClr>
                </a:solidFill>
                <a:latin typeface="Arial" panose="020B0604020202020204"/>
                <a:ea typeface="Arial" panose="020B0604020202020204"/>
                <a:cs typeface="Arial" panose="020B0604020202020204"/>
              </a:rPr>
              <a:t> </a:t>
            </a:r>
            <a:r>
              <a:rPr sz="900" kern="0" spc="-10" dirty="0">
                <a:solidFill>
                  <a:srgbClr val="231F20">
                    <a:alpha val="100000"/>
                  </a:srgbClr>
                </a:solidFill>
                <a:latin typeface="Arial" panose="020B0604020202020204"/>
                <a:ea typeface="Arial" panose="020B0604020202020204"/>
                <a:cs typeface="Arial" panose="020B0604020202020204"/>
              </a:rPr>
              <a:t>(unit:mm)</a:t>
            </a:r>
            <a:endParaRPr sz="900" dirty="0">
              <a:latin typeface="Arial" panose="020B0604020202020204"/>
              <a:ea typeface="Arial" panose="020B0604020202020204"/>
              <a:cs typeface="Arial" panose="020B0604020202020204"/>
            </a:endParaRPr>
          </a:p>
        </p:txBody>
      </p:sp>
      <p:pic>
        <p:nvPicPr>
          <p:cNvPr id="736" name="picture 736"/>
          <p:cNvPicPr>
            <a:picLocks noChangeAspect="1"/>
          </p:cNvPicPr>
          <p:nvPr/>
        </p:nvPicPr>
        <p:blipFill>
          <a:blip r:embed="rId2"/>
          <a:stretch>
            <a:fillRect/>
          </a:stretch>
        </p:blipFill>
        <p:spPr>
          <a:xfrm rot="21600000">
            <a:off x="192238" y="539985"/>
            <a:ext cx="7094709" cy="6596"/>
          </a:xfrm>
          <a:prstGeom prst="rect">
            <a:avLst/>
          </a:prstGeom>
        </p:spPr>
      </p:pic>
      <p:pic>
        <p:nvPicPr>
          <p:cNvPr id="670" name="picture 670"/>
          <p:cNvPicPr>
            <a:picLocks noChangeAspect="1"/>
          </p:cNvPicPr>
          <p:nvPr/>
        </p:nvPicPr>
        <p:blipFill>
          <a:blip r:embed="rId3"/>
          <a:stretch>
            <a:fillRect/>
          </a:stretch>
        </p:blipFill>
        <p:spPr>
          <a:xfrm rot="21600000">
            <a:off x="263985" y="9719952"/>
            <a:ext cx="7094709" cy="10501"/>
          </a:xfrm>
          <a:prstGeom prst="rect">
            <a:avLst/>
          </a:prstGeom>
        </p:spPr>
      </p:pic>
      <p:sp>
        <p:nvSpPr>
          <p:cNvPr id="2" name="文本框 1"/>
          <p:cNvSpPr txBox="1"/>
          <p:nvPr/>
        </p:nvSpPr>
        <p:spPr>
          <a:xfrm>
            <a:off x="577215" y="9781858"/>
            <a:ext cx="5080000" cy="275590"/>
          </a:xfrm>
          <a:prstGeom prst="rect">
            <a:avLst/>
          </a:prstGeom>
        </p:spPr>
        <p:txBody>
          <a:bodyPr>
            <a:spAutoFit/>
          </a:bodyPr>
          <a:p>
            <a:pPr algn="ctr"/>
            <a:r>
              <a:rPr lang="zh-CN" altLang="en-US" sz="1200" b="1">
                <a:solidFill>
                  <a:schemeClr val="tx1"/>
                </a:solidFill>
                <a:latin typeface="微软雅黑" panose="020B0503020204020204" charset="-122"/>
                <a:ea typeface="微软雅黑" panose="020B0503020204020204" charset="-122"/>
              </a:rPr>
              <a:t>南京市雨花区软件大道</a:t>
            </a:r>
            <a:r>
              <a:rPr lang="en-US" altLang="zh-CN" sz="1200" b="1">
                <a:solidFill>
                  <a:schemeClr val="tx1"/>
                </a:solidFill>
                <a:latin typeface="微软雅黑" panose="020B0503020204020204" charset="-122"/>
                <a:ea typeface="微软雅黑" panose="020B0503020204020204" charset="-122"/>
              </a:rPr>
              <a:t>180</a:t>
            </a:r>
            <a:r>
              <a:rPr lang="zh-CN" altLang="en-US" sz="1200" b="1">
                <a:solidFill>
                  <a:schemeClr val="tx1"/>
                </a:solidFill>
                <a:latin typeface="微软雅黑" panose="020B0503020204020204" charset="-122"/>
                <a:ea typeface="微软雅黑" panose="020B0503020204020204" charset="-122"/>
              </a:rPr>
              <a:t>号大数据产业基地</a:t>
            </a:r>
            <a:r>
              <a:rPr lang="en-US" altLang="zh-CN" sz="1200" b="1">
                <a:solidFill>
                  <a:schemeClr val="tx1"/>
                </a:solidFill>
                <a:latin typeface="微软雅黑" panose="020B0503020204020204" charset="-122"/>
                <a:ea typeface="微软雅黑" panose="020B0503020204020204" charset="-122"/>
              </a:rPr>
              <a:t>2</a:t>
            </a:r>
            <a:r>
              <a:rPr lang="zh-CN" altLang="en-US" sz="1200" b="1">
                <a:solidFill>
                  <a:schemeClr val="tx1"/>
                </a:solidFill>
                <a:latin typeface="微软雅黑" panose="020B0503020204020204" charset="-122"/>
                <a:ea typeface="微软雅黑" panose="020B0503020204020204" charset="-122"/>
              </a:rPr>
              <a:t>栋</a:t>
            </a:r>
            <a:endParaRPr lang="zh-CN" altLang="en-US" sz="1200" b="1">
              <a:solidFill>
                <a:schemeClr val="tx1"/>
              </a:solidFill>
              <a:latin typeface="微软雅黑" panose="020B0503020204020204" charset="-122"/>
              <a:ea typeface="微软雅黑" panose="020B0503020204020204" charset="-122"/>
            </a:endParaRPr>
          </a:p>
        </p:txBody>
      </p:sp>
      <p:pic>
        <p:nvPicPr>
          <p:cNvPr id="4" name="图片 3" descr="定位标志"/>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160145" y="9782175"/>
            <a:ext cx="204470" cy="204470"/>
          </a:xfrm>
          <a:prstGeom prst="rect">
            <a:avLst/>
          </a:prstGeom>
        </p:spPr>
      </p:pic>
      <p:pic>
        <p:nvPicPr>
          <p:cNvPr id="5" name="图片 4" descr="电话"/>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4900930" y="9832340"/>
            <a:ext cx="186690" cy="186690"/>
          </a:xfrm>
          <a:prstGeom prst="rect">
            <a:avLst/>
          </a:prstGeom>
        </p:spPr>
      </p:pic>
      <p:sp>
        <p:nvSpPr>
          <p:cNvPr id="6" name="文本框 5"/>
          <p:cNvSpPr txBox="1"/>
          <p:nvPr/>
        </p:nvSpPr>
        <p:spPr>
          <a:xfrm>
            <a:off x="5072380" y="9782175"/>
            <a:ext cx="1979930" cy="282575"/>
          </a:xfrm>
          <a:prstGeom prst="rect">
            <a:avLst/>
          </a:prstGeom>
        </p:spPr>
        <p:txBody>
          <a:bodyPr>
            <a:noAutofit/>
          </a:bodyPr>
          <a:p>
            <a:r>
              <a:rPr lang="en-US" altLang="zh-CN" sz="1200" b="1">
                <a:solidFill>
                  <a:schemeClr val="tx1"/>
                </a:solidFill>
                <a:latin typeface="微软雅黑" panose="020B0503020204020204" charset="-122"/>
                <a:ea typeface="微软雅黑" panose="020B0503020204020204" charset="-122"/>
              </a:rPr>
              <a:t>+86-13951873509</a:t>
            </a:r>
            <a:endParaRPr lang="en-US" altLang="zh-CN" sz="1200" b="1">
              <a:solidFill>
                <a:schemeClr val="tx1"/>
              </a:solidFill>
              <a:latin typeface="微软雅黑" panose="020B0503020204020204" charset="-122"/>
              <a:ea typeface="微软雅黑" panose="020B0503020204020204" charset="-122"/>
            </a:endParaRPr>
          </a:p>
        </p:txBody>
      </p:sp>
      <p:pic>
        <p:nvPicPr>
          <p:cNvPr id="7" name="图片 6" descr="网页"/>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1165225" y="10027920"/>
            <a:ext cx="192405" cy="192405"/>
          </a:xfrm>
          <a:prstGeom prst="rect">
            <a:avLst/>
          </a:prstGeom>
        </p:spPr>
      </p:pic>
      <p:sp>
        <p:nvSpPr>
          <p:cNvPr id="8" name="文本框 7"/>
          <p:cNvSpPr txBox="1"/>
          <p:nvPr/>
        </p:nvSpPr>
        <p:spPr>
          <a:xfrm>
            <a:off x="1342390" y="9980613"/>
            <a:ext cx="5080000" cy="275590"/>
          </a:xfrm>
          <a:prstGeom prst="rect">
            <a:avLst/>
          </a:prstGeom>
        </p:spPr>
        <p:txBody>
          <a:bodyPr>
            <a:spAutoFit/>
          </a:bodyPr>
          <a:p>
            <a:r>
              <a:rPr lang="en-US" altLang="zh-CN" sz="1200" b="1">
                <a:solidFill>
                  <a:schemeClr val="tx1"/>
                </a:solidFill>
                <a:latin typeface="微软雅黑" panose="020B0503020204020204" charset="-122"/>
                <a:ea typeface="微软雅黑" panose="020B0503020204020204" charset="-122"/>
              </a:rPr>
              <a:t>https://www.shinewave-tech.com</a:t>
            </a:r>
            <a:endParaRPr lang="en-US" altLang="zh-CN" sz="1200" b="1">
              <a:solidFill>
                <a:schemeClr val="tx1"/>
              </a:solidFill>
              <a:latin typeface="微软雅黑" panose="020B0503020204020204" charset="-122"/>
              <a:ea typeface="微软雅黑" panose="020B0503020204020204" charset="-122"/>
            </a:endParaRPr>
          </a:p>
        </p:txBody>
      </p:sp>
      <p:pic>
        <p:nvPicPr>
          <p:cNvPr id="9" name="图片 8" descr="信息"/>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4202430" y="9991090"/>
            <a:ext cx="239395" cy="239395"/>
          </a:xfrm>
          <a:prstGeom prst="rect">
            <a:avLst/>
          </a:prstGeom>
        </p:spPr>
      </p:pic>
      <p:sp>
        <p:nvSpPr>
          <p:cNvPr id="10" name="文本框 9"/>
          <p:cNvSpPr txBox="1"/>
          <p:nvPr/>
        </p:nvSpPr>
        <p:spPr>
          <a:xfrm>
            <a:off x="4426585" y="9980930"/>
            <a:ext cx="2519680" cy="282575"/>
          </a:xfrm>
          <a:prstGeom prst="rect">
            <a:avLst/>
          </a:prstGeom>
        </p:spPr>
        <p:txBody>
          <a:bodyPr>
            <a:noAutofit/>
          </a:bodyPr>
          <a:p>
            <a:pPr marL="0" indent="0">
              <a:spcBef>
                <a:spcPct val="0"/>
              </a:spcBef>
              <a:spcAft>
                <a:spcPct val="0"/>
              </a:spcAft>
            </a:pPr>
            <a:r>
              <a:rPr lang="en-US" altLang="zh-CN" sz="1200" b="1" i="0">
                <a:solidFill>
                  <a:schemeClr val="tx1"/>
                </a:solidFill>
                <a:latin typeface="微软雅黑" panose="020B0503020204020204" charset="-122"/>
                <a:ea typeface="微软雅黑" panose="020B0503020204020204" charset="-122"/>
              </a:rPr>
              <a:t>info@shinewave-tech.com</a:t>
            </a:r>
            <a:endParaRPr lang="en-US" altLang="zh-CN" sz="1200" b="1" i="0">
              <a:solidFill>
                <a:schemeClr val="tx1"/>
              </a:solidFill>
              <a:latin typeface="微软雅黑" panose="020B0503020204020204" charset="-122"/>
              <a:ea typeface="微软雅黑" panose="020B0503020204020204" charset="-122"/>
            </a:endParaRPr>
          </a:p>
        </p:txBody>
      </p:sp>
      <p:pic>
        <p:nvPicPr>
          <p:cNvPr id="13" name="图片 12" descr="SWT公司logo-透明"/>
          <p:cNvPicPr>
            <a:picLocks noChangeAspect="1"/>
          </p:cNvPicPr>
          <p:nvPr/>
        </p:nvPicPr>
        <p:blipFill>
          <a:blip r:embed="rId12"/>
          <a:stretch>
            <a:fillRect/>
          </a:stretch>
        </p:blipFill>
        <p:spPr>
          <a:xfrm>
            <a:off x="281305" y="9782175"/>
            <a:ext cx="744220" cy="434975"/>
          </a:xfrm>
          <a:prstGeom prst="rect">
            <a:avLst/>
          </a:prstGeom>
        </p:spPr>
      </p:pic>
      <p:sp>
        <p:nvSpPr>
          <p:cNvPr id="22" name="文本框 21"/>
          <p:cNvSpPr txBox="1"/>
          <p:nvPr/>
        </p:nvSpPr>
        <p:spPr>
          <a:xfrm>
            <a:off x="0" y="57150"/>
            <a:ext cx="7559675" cy="460375"/>
          </a:xfrm>
          <a:prstGeom prst="rect">
            <a:avLst/>
          </a:prstGeom>
        </p:spPr>
        <p:txBody>
          <a:bodyPr wrap="square">
            <a:spAutoFit/>
          </a:bodyPr>
          <a:p>
            <a:pPr marL="0" indent="0" algn="ctr">
              <a:lnSpc>
                <a:spcPts val="1440"/>
              </a:lnSpc>
              <a:spcBef>
                <a:spcPct val="0"/>
              </a:spcBef>
              <a:spcAft>
                <a:spcPct val="0"/>
              </a:spcAft>
            </a:pPr>
            <a:r>
              <a:rPr lang="zh-CN" altLang="en-US" sz="1600" b="1">
                <a:solidFill>
                  <a:schemeClr val="tx1"/>
                </a:solidFill>
              </a:rPr>
              <a:t>本图册为代表性规格产品，如需定制，可随时联系我司业务人员。</a:t>
            </a:r>
            <a:endParaRPr lang="zh-CN" altLang="en-US" sz="1600" b="1">
              <a:solidFill>
                <a:schemeClr val="tx1"/>
              </a:solidFill>
            </a:endParaRPr>
          </a:p>
          <a:p>
            <a:pPr marL="0" indent="0" algn="ctr">
              <a:lnSpc>
                <a:spcPts val="1440"/>
              </a:lnSpc>
              <a:spcBef>
                <a:spcPct val="0"/>
              </a:spcBef>
              <a:spcAft>
                <a:spcPct val="0"/>
              </a:spcAft>
            </a:pPr>
            <a:r>
              <a:rPr lang="en-US" altLang="zh-CN" sz="1200" b="1">
                <a:solidFill>
                  <a:srgbClr val="1F2329"/>
                </a:solidFill>
              </a:rPr>
              <a:t>This catalog features representative products. For customization, please contact our sales team.</a:t>
            </a:r>
            <a:endParaRPr lang="en-US" altLang="zh-CN" sz="1200" b="1">
              <a:solidFill>
                <a:srgbClr val="1F2329"/>
              </a:solidFill>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grpSp>
        <p:nvGrpSpPr>
          <p:cNvPr id="3" name="group 4"/>
          <p:cNvGrpSpPr/>
          <p:nvPr/>
        </p:nvGrpSpPr>
        <p:grpSpPr>
          <a:xfrm rot="21600000">
            <a:off x="313380" y="994453"/>
            <a:ext cx="6710598" cy="2066856"/>
            <a:chOff x="0" y="0"/>
            <a:chExt cx="6710598" cy="2066856"/>
          </a:xfrm>
        </p:grpSpPr>
        <p:pic>
          <p:nvPicPr>
            <p:cNvPr id="5" name="picture 630"/>
            <p:cNvPicPr>
              <a:picLocks noChangeAspect="1"/>
            </p:cNvPicPr>
            <p:nvPr/>
          </p:nvPicPr>
          <p:blipFill>
            <a:blip r:embed="rId1"/>
            <a:stretch>
              <a:fillRect/>
            </a:stretch>
          </p:blipFill>
          <p:spPr>
            <a:xfrm rot="21600000">
              <a:off x="0" y="0"/>
              <a:ext cx="6710598" cy="2055945"/>
            </a:xfrm>
            <a:prstGeom prst="rect">
              <a:avLst/>
            </a:prstGeom>
          </p:spPr>
        </p:pic>
        <p:sp>
          <p:nvSpPr>
            <p:cNvPr id="7" name="rect 632"/>
            <p:cNvSpPr/>
            <p:nvPr/>
          </p:nvSpPr>
          <p:spPr>
            <a:xfrm>
              <a:off x="17008" y="1879237"/>
              <a:ext cx="6684507" cy="187618"/>
            </a:xfrm>
            <a:prstGeom prst="rect">
              <a:avLst/>
            </a:prstGeom>
            <a:solidFill>
              <a:srgbClr val="D1D2D4">
                <a:alpha val="100000"/>
              </a:srgbClr>
            </a:solidFill>
            <a:ln w="0" cap="flat">
              <a:noFill/>
              <a:prstDash val="solid"/>
              <a:miter lim="0"/>
            </a:ln>
          </p:spPr>
          <p:txBody>
            <a:bodyPr rtlCol="0"/>
            <a:lstStyle/>
            <a:p>
              <a:pPr algn="ctr"/>
              <a:endParaRPr lang="zh-CN" altLang="en-US"/>
            </a:p>
          </p:txBody>
        </p:sp>
        <p:sp>
          <p:nvSpPr>
            <p:cNvPr id="8" name="textbox 634"/>
            <p:cNvSpPr/>
            <p:nvPr/>
          </p:nvSpPr>
          <p:spPr>
            <a:xfrm>
              <a:off x="372431" y="53635"/>
              <a:ext cx="5020945" cy="1979929"/>
            </a:xfrm>
            <a:prstGeom prst="rect">
              <a:avLst/>
            </a:prstGeom>
            <a:noFill/>
            <a:ln w="0" cap="flat">
              <a:noFill/>
              <a:prstDash val="solid"/>
              <a:miter lim="0"/>
            </a:ln>
          </p:spPr>
          <p:txBody>
            <a:bodyPr vert="horz" wrap="square" lIns="0" tIns="0" rIns="0" bIns="0"/>
            <a:lstStyle/>
            <a:p>
              <a:pPr algn="l" rtl="0" eaLnBrk="0">
                <a:lnSpc>
                  <a:spcPct val="86000"/>
                </a:lnSpc>
              </a:pPr>
              <a:endParaRPr sz="100" dirty="0">
                <a:latin typeface="Arial" panose="020B0604020202020204"/>
                <a:ea typeface="Arial" panose="020B0604020202020204"/>
                <a:cs typeface="Arial" panose="020B0604020202020204"/>
              </a:endParaRPr>
            </a:p>
            <a:p>
              <a:pPr marL="12700" algn="l" rtl="0" eaLnBrk="0">
                <a:lnSpc>
                  <a:spcPct val="77000"/>
                </a:lnSpc>
              </a:pPr>
              <a:r>
                <a:rPr sz="800" kern="0" spc="60" dirty="0">
                  <a:solidFill>
                    <a:srgbClr val="231F20">
                      <a:alpha val="100000"/>
                    </a:srgbClr>
                  </a:solidFill>
                  <a:latin typeface="Arial" panose="020B0604020202020204"/>
                  <a:ea typeface="Arial" panose="020B0604020202020204"/>
                  <a:cs typeface="Arial" panose="020B0604020202020204"/>
                </a:rPr>
                <a:t>AMPLIFIER CONNE</a:t>
              </a:r>
              <a:r>
                <a:rPr sz="800" kern="0" spc="50" dirty="0">
                  <a:solidFill>
                    <a:srgbClr val="231F20">
                      <a:alpha val="100000"/>
                    </a:srgbClr>
                  </a:solidFill>
                  <a:latin typeface="Arial" panose="020B0604020202020204"/>
                  <a:ea typeface="Arial" panose="020B0604020202020204"/>
                  <a:cs typeface="Arial" panose="020B0604020202020204"/>
                </a:rPr>
                <a:t>CTOR TYPE:</a:t>
              </a:r>
              <a:endParaRPr sz="800" dirty="0">
                <a:latin typeface="Arial" panose="020B0604020202020204"/>
                <a:ea typeface="Arial" panose="020B0604020202020204"/>
                <a:cs typeface="Arial" panose="020B0604020202020204"/>
              </a:endParaRPr>
            </a:p>
            <a:p>
              <a:pPr marL="15240" algn="l" rtl="0" eaLnBrk="0">
                <a:lnSpc>
                  <a:spcPct val="77000"/>
                </a:lnSpc>
                <a:spcBef>
                  <a:spcPts val="675"/>
                </a:spcBef>
              </a:pPr>
              <a:r>
                <a:rPr sz="800" kern="0" spc="50" dirty="0">
                  <a:solidFill>
                    <a:srgbClr val="231F20">
                      <a:alpha val="100000"/>
                    </a:srgbClr>
                  </a:solidFill>
                  <a:latin typeface="Arial" panose="020B0604020202020204"/>
                  <a:ea typeface="Arial" panose="020B0604020202020204"/>
                  <a:cs typeface="Arial" panose="020B0604020202020204"/>
                </a:rPr>
                <a:t>TRIAD CABLE</a:t>
              </a:r>
              <a:r>
                <a:rPr sz="800" kern="0" spc="80" dirty="0">
                  <a:solidFill>
                    <a:srgbClr val="231F20">
                      <a:alpha val="100000"/>
                    </a:srgbClr>
                  </a:solidFill>
                  <a:latin typeface="Arial" panose="020B0604020202020204"/>
                  <a:ea typeface="Arial" panose="020B0604020202020204"/>
                  <a:cs typeface="Arial" panose="020B0604020202020204"/>
                </a:rPr>
                <a:t> </a:t>
              </a:r>
              <a:r>
                <a:rPr sz="800" kern="0" spc="50" dirty="0">
                  <a:solidFill>
                    <a:srgbClr val="231F20">
                      <a:alpha val="100000"/>
                    </a:srgbClr>
                  </a:solidFill>
                  <a:latin typeface="Arial" panose="020B0604020202020204"/>
                  <a:ea typeface="Arial" panose="020B0604020202020204"/>
                  <a:cs typeface="Arial" panose="020B0604020202020204"/>
                </a:rPr>
                <a:t>PART</a:t>
              </a:r>
              <a:r>
                <a:rPr sz="800" kern="0" spc="80" dirty="0">
                  <a:solidFill>
                    <a:srgbClr val="231F20">
                      <a:alpha val="100000"/>
                    </a:srgbClr>
                  </a:solidFill>
                  <a:latin typeface="Arial" panose="020B0604020202020204"/>
                  <a:ea typeface="Arial" panose="020B0604020202020204"/>
                  <a:cs typeface="Arial" panose="020B0604020202020204"/>
                </a:rPr>
                <a:t> </a:t>
              </a:r>
              <a:r>
                <a:rPr sz="800" kern="0" spc="50" dirty="0">
                  <a:solidFill>
                    <a:srgbClr val="231F20">
                      <a:alpha val="100000"/>
                    </a:srgbClr>
                  </a:solidFill>
                  <a:latin typeface="Arial" panose="020B0604020202020204"/>
                  <a:ea typeface="Arial" panose="020B0604020202020204"/>
                  <a:cs typeface="Arial" panose="020B0604020202020204"/>
                </a:rPr>
                <a:t>NUMB</a:t>
              </a:r>
              <a:r>
                <a:rPr sz="800" kern="0" spc="40" dirty="0">
                  <a:solidFill>
                    <a:srgbClr val="231F20">
                      <a:alpha val="100000"/>
                    </a:srgbClr>
                  </a:solidFill>
                  <a:latin typeface="Arial" panose="020B0604020202020204"/>
                  <a:ea typeface="Arial" panose="020B0604020202020204"/>
                  <a:cs typeface="Arial" panose="020B0604020202020204"/>
                </a:rPr>
                <a:t>ER:</a:t>
              </a:r>
              <a:endParaRPr sz="800" dirty="0">
                <a:latin typeface="Arial" panose="020B0604020202020204"/>
                <a:ea typeface="Arial" panose="020B0604020202020204"/>
                <a:cs typeface="Arial" panose="020B0604020202020204"/>
              </a:endParaRPr>
            </a:p>
            <a:p>
              <a:pPr marL="3697605" algn="l" rtl="0" eaLnBrk="0">
                <a:lnSpc>
                  <a:spcPct val="77000"/>
                </a:lnSpc>
                <a:spcBef>
                  <a:spcPts val="605"/>
                </a:spcBef>
              </a:pPr>
              <a:r>
                <a:rPr sz="800" kern="0" spc="50" dirty="0">
                  <a:solidFill>
                    <a:srgbClr val="FFFFFF">
                      <a:alpha val="100000"/>
                    </a:srgbClr>
                  </a:solidFill>
                  <a:latin typeface="Arial" panose="020B0604020202020204"/>
                  <a:ea typeface="Arial" panose="020B0604020202020204"/>
                  <a:cs typeface="Arial" panose="020B0604020202020204"/>
                </a:rPr>
                <a:t>DESCRIPTION</a:t>
              </a:r>
              <a:endParaRPr sz="800" dirty="0">
                <a:latin typeface="Arial" panose="020B0604020202020204"/>
                <a:ea typeface="Arial" panose="020B0604020202020204"/>
                <a:cs typeface="Arial" panose="020B0604020202020204"/>
              </a:endParaRPr>
            </a:p>
            <a:p>
              <a:pPr marL="3872230" indent="55245" algn="l" rtl="0" eaLnBrk="0">
                <a:lnSpc>
                  <a:spcPct val="159000"/>
                </a:lnSpc>
                <a:spcBef>
                  <a:spcPts val="145"/>
                </a:spcBef>
              </a:pPr>
              <a:r>
                <a:rPr sz="800" kern="0" spc="10" dirty="0">
                  <a:solidFill>
                    <a:srgbClr val="231F20">
                      <a:alpha val="100000"/>
                    </a:srgbClr>
                  </a:solidFill>
                  <a:latin typeface="Arial" panose="020B0604020202020204"/>
                  <a:ea typeface="Arial" panose="020B0604020202020204"/>
                  <a:cs typeface="Arial" panose="020B0604020202020204"/>
                </a:rPr>
                <a:t>RF</a:t>
              </a:r>
              <a:r>
                <a:rPr sz="800" kern="0" spc="120" dirty="0">
                  <a:solidFill>
                    <a:srgbClr val="231F20">
                      <a:alpha val="100000"/>
                    </a:srgbClr>
                  </a:solidFill>
                  <a:latin typeface="Arial" panose="020B0604020202020204"/>
                  <a:ea typeface="Arial" panose="020B0604020202020204"/>
                  <a:cs typeface="Arial" panose="020B0604020202020204"/>
                </a:rPr>
                <a:t> </a:t>
              </a:r>
              <a:r>
                <a:rPr sz="800" kern="0" spc="10" dirty="0">
                  <a:solidFill>
                    <a:srgbClr val="231F20">
                      <a:alpha val="100000"/>
                    </a:srgbClr>
                  </a:solidFill>
                  <a:latin typeface="Arial" panose="020B0604020202020204"/>
                  <a:ea typeface="Arial" panose="020B0604020202020204"/>
                  <a:cs typeface="Arial" panose="020B0604020202020204"/>
                </a:rPr>
                <a:t>IN</a:t>
              </a:r>
              <a:r>
                <a:rPr sz="800" kern="0" spc="0" dirty="0">
                  <a:solidFill>
                    <a:srgbClr val="231F20">
                      <a:alpha val="100000"/>
                    </a:srgbClr>
                  </a:solidFill>
                  <a:latin typeface="Arial" panose="020B0604020202020204"/>
                  <a:ea typeface="Arial" panose="020B0604020202020204"/>
                  <a:cs typeface="Arial" panose="020B0604020202020204"/>
                </a:rPr>
                <a:t>                              </a:t>
              </a:r>
              <a:r>
                <a:rPr sz="800" kern="0" spc="40" dirty="0">
                  <a:solidFill>
                    <a:srgbClr val="231F20">
                      <a:alpha val="100000"/>
                    </a:srgbClr>
                  </a:solidFill>
                  <a:latin typeface="Arial" panose="020B0604020202020204"/>
                  <a:ea typeface="Arial" panose="020B0604020202020204"/>
                  <a:cs typeface="Arial" panose="020B0604020202020204"/>
                </a:rPr>
                <a:t>RF</a:t>
              </a:r>
              <a:r>
                <a:rPr sz="800" kern="0" spc="70" dirty="0">
                  <a:solidFill>
                    <a:srgbClr val="231F20">
                      <a:alpha val="100000"/>
                    </a:srgbClr>
                  </a:solidFill>
                  <a:latin typeface="Arial" panose="020B0604020202020204"/>
                  <a:ea typeface="Arial" panose="020B0604020202020204"/>
                  <a:cs typeface="Arial" panose="020B0604020202020204"/>
                </a:rPr>
                <a:t> </a:t>
              </a:r>
              <a:r>
                <a:rPr sz="800" kern="0" spc="40" dirty="0">
                  <a:solidFill>
                    <a:srgbClr val="231F20">
                      <a:alpha val="100000"/>
                    </a:srgbClr>
                  </a:solidFill>
                  <a:latin typeface="Arial" panose="020B0604020202020204"/>
                  <a:ea typeface="Arial" panose="020B0604020202020204"/>
                  <a:cs typeface="Arial" panose="020B0604020202020204"/>
                </a:rPr>
                <a:t>OUT</a:t>
              </a:r>
              <a:endParaRPr sz="800" dirty="0">
                <a:latin typeface="Arial" panose="020B0604020202020204"/>
                <a:ea typeface="Arial" panose="020B0604020202020204"/>
                <a:cs typeface="Arial" panose="020B0604020202020204"/>
              </a:endParaRPr>
            </a:p>
            <a:p>
              <a:pPr algn="r" rtl="0" eaLnBrk="0">
                <a:lnSpc>
                  <a:spcPct val="88000"/>
                </a:lnSpc>
                <a:spcBef>
                  <a:spcPts val="605"/>
                </a:spcBef>
              </a:pPr>
              <a:r>
                <a:rPr sz="800" kern="0" spc="40" dirty="0">
                  <a:solidFill>
                    <a:srgbClr val="231F20">
                      <a:alpha val="100000"/>
                    </a:srgbClr>
                  </a:solidFill>
                  <a:latin typeface="Arial" panose="020B0604020202020204"/>
                  <a:ea typeface="Arial" panose="020B0604020202020204"/>
                  <a:cs typeface="Arial" panose="020B0604020202020204"/>
                </a:rPr>
                <a:t>Human-computer interaction interface</a:t>
              </a:r>
              <a:endParaRPr sz="800" dirty="0">
                <a:latin typeface="Arial" panose="020B0604020202020204"/>
                <a:ea typeface="Arial" panose="020B0604020202020204"/>
                <a:cs typeface="Arial" panose="020B0604020202020204"/>
              </a:endParaRPr>
            </a:p>
            <a:p>
              <a:pPr marL="3731895" algn="l" rtl="0" eaLnBrk="0">
                <a:lnSpc>
                  <a:spcPct val="77000"/>
                </a:lnSpc>
                <a:spcBef>
                  <a:spcPts val="675"/>
                </a:spcBef>
              </a:pPr>
              <a:r>
                <a:rPr sz="800" kern="0" spc="0" dirty="0">
                  <a:solidFill>
                    <a:srgbClr val="231F20">
                      <a:alpha val="100000"/>
                    </a:srgbClr>
                  </a:solidFill>
                  <a:latin typeface="Arial" panose="020B0604020202020204"/>
                  <a:ea typeface="Arial" panose="020B0604020202020204"/>
                  <a:cs typeface="Arial" panose="020B0604020202020204"/>
                </a:rPr>
                <a:t>AC</a:t>
              </a:r>
              <a:r>
                <a:rPr sz="800" kern="0" spc="70" dirty="0">
                  <a:solidFill>
                    <a:srgbClr val="231F20">
                      <a:alpha val="100000"/>
                    </a:srgbClr>
                  </a:solidFill>
                  <a:latin typeface="Arial" panose="020B0604020202020204"/>
                  <a:ea typeface="Arial" panose="020B0604020202020204"/>
                  <a:cs typeface="Arial" panose="020B0604020202020204"/>
                </a:rPr>
                <a:t>/220V/50</a:t>
              </a:r>
              <a:r>
                <a:rPr sz="800" kern="0" spc="0" dirty="0">
                  <a:solidFill>
                    <a:srgbClr val="231F20">
                      <a:alpha val="100000"/>
                    </a:srgbClr>
                  </a:solidFill>
                  <a:latin typeface="Arial" panose="020B0604020202020204"/>
                  <a:ea typeface="Arial" panose="020B0604020202020204"/>
                  <a:cs typeface="Arial" panose="020B0604020202020204"/>
                </a:rPr>
                <a:t>Hz</a:t>
              </a:r>
              <a:endParaRPr sz="800" dirty="0">
                <a:latin typeface="Arial" panose="020B0604020202020204"/>
                <a:ea typeface="Arial" panose="020B0604020202020204"/>
                <a:cs typeface="Arial" panose="020B0604020202020204"/>
              </a:endParaRPr>
            </a:p>
            <a:p>
              <a:pPr marL="3975735" algn="l" rtl="0" eaLnBrk="0">
                <a:lnSpc>
                  <a:spcPct val="76000"/>
                </a:lnSpc>
                <a:spcBef>
                  <a:spcPts val="740"/>
                </a:spcBef>
              </a:pPr>
              <a:r>
                <a:rPr sz="800" kern="0" spc="30" dirty="0">
                  <a:solidFill>
                    <a:srgbClr val="231F20">
                      <a:alpha val="100000"/>
                    </a:srgbClr>
                  </a:solidFill>
                  <a:latin typeface="Arial" panose="020B0604020202020204"/>
                  <a:ea typeface="Arial" panose="020B0604020202020204"/>
                  <a:cs typeface="Arial" panose="020B0604020202020204"/>
                </a:rPr>
                <a:t>LAN</a:t>
              </a:r>
              <a:endParaRPr sz="800" dirty="0">
                <a:latin typeface="Arial" panose="020B0604020202020204"/>
                <a:ea typeface="Arial" panose="020B0604020202020204"/>
                <a:cs typeface="Arial" panose="020B0604020202020204"/>
              </a:endParaRPr>
            </a:p>
            <a:p>
              <a:pPr marL="1325245" algn="l" rtl="0" eaLnBrk="0">
                <a:lnSpc>
                  <a:spcPct val="76000"/>
                </a:lnSpc>
                <a:spcBef>
                  <a:spcPts val="700"/>
                </a:spcBef>
              </a:pPr>
              <a:r>
                <a:rPr sz="800" kern="0" spc="0" dirty="0">
                  <a:solidFill>
                    <a:srgbClr val="231F20">
                      <a:alpha val="100000"/>
                    </a:srgbClr>
                  </a:solidFill>
                  <a:latin typeface="Arial" panose="020B0604020202020204"/>
                  <a:ea typeface="Arial" panose="020B0604020202020204"/>
                  <a:cs typeface="Arial" panose="020B0604020202020204"/>
                </a:rPr>
                <a:t>DB</a:t>
              </a:r>
              <a:r>
                <a:rPr sz="800" kern="0" spc="100" dirty="0">
                  <a:solidFill>
                    <a:srgbClr val="231F20">
                      <a:alpha val="100000"/>
                    </a:srgbClr>
                  </a:solidFill>
                  <a:latin typeface="Arial" panose="020B0604020202020204"/>
                  <a:ea typeface="Arial" panose="020B0604020202020204"/>
                  <a:cs typeface="Arial" panose="020B0604020202020204"/>
                </a:rPr>
                <a:t>9</a:t>
              </a:r>
              <a:endParaRPr sz="800" dirty="0">
                <a:latin typeface="Arial" panose="020B0604020202020204"/>
                <a:ea typeface="Arial" panose="020B0604020202020204"/>
                <a:cs typeface="Arial" panose="020B0604020202020204"/>
              </a:endParaRPr>
            </a:p>
            <a:p>
              <a:pPr marL="1287780" algn="l" rtl="0" eaLnBrk="0">
                <a:lnSpc>
                  <a:spcPct val="76000"/>
                </a:lnSpc>
                <a:spcBef>
                  <a:spcPts val="760"/>
                </a:spcBef>
              </a:pPr>
              <a:r>
                <a:rPr sz="800" kern="0" spc="70" dirty="0">
                  <a:solidFill>
                    <a:srgbClr val="231F20">
                      <a:alpha val="100000"/>
                    </a:srgbClr>
                  </a:solidFill>
                  <a:latin typeface="Arial" panose="020B0604020202020204"/>
                  <a:ea typeface="Arial" panose="020B0604020202020204"/>
                  <a:cs typeface="Arial" panose="020B0604020202020204"/>
                </a:rPr>
                <a:t>N-</a:t>
              </a:r>
              <a:r>
                <a:rPr sz="800" kern="0" spc="0" dirty="0">
                  <a:solidFill>
                    <a:srgbClr val="231F20">
                      <a:alpha val="100000"/>
                    </a:srgbClr>
                  </a:solidFill>
                  <a:latin typeface="Arial" panose="020B0604020202020204"/>
                  <a:ea typeface="Arial" panose="020B0604020202020204"/>
                  <a:cs typeface="Arial" panose="020B0604020202020204"/>
                </a:rPr>
                <a:t>FK</a:t>
              </a:r>
              <a:endParaRPr sz="800" dirty="0">
                <a:latin typeface="Arial" panose="020B0604020202020204"/>
                <a:ea typeface="Arial" panose="020B0604020202020204"/>
                <a:cs typeface="Arial" panose="020B0604020202020204"/>
              </a:endParaRPr>
            </a:p>
            <a:p>
              <a:pPr algn="l" rtl="0" eaLnBrk="0">
                <a:lnSpc>
                  <a:spcPct val="117000"/>
                </a:lnSpc>
              </a:pPr>
              <a:endParaRPr sz="500" dirty="0">
                <a:latin typeface="Arial" panose="020B0604020202020204"/>
                <a:ea typeface="Arial" panose="020B0604020202020204"/>
                <a:cs typeface="Arial" panose="020B0604020202020204"/>
              </a:endParaRPr>
            </a:p>
            <a:p>
              <a:pPr marL="1299210" algn="l" rtl="0" eaLnBrk="0">
                <a:lnSpc>
                  <a:spcPct val="76000"/>
                </a:lnSpc>
                <a:spcBef>
                  <a:spcPts val="5"/>
                </a:spcBef>
              </a:pPr>
              <a:r>
                <a:rPr sz="800" kern="0" spc="70" dirty="0">
                  <a:solidFill>
                    <a:srgbClr val="231F20">
                      <a:alpha val="100000"/>
                    </a:srgbClr>
                  </a:solidFill>
                  <a:latin typeface="Arial" panose="020B0604020202020204"/>
                  <a:ea typeface="Arial" panose="020B0604020202020204"/>
                  <a:cs typeface="Arial" panose="020B0604020202020204"/>
                </a:rPr>
                <a:t>N-</a:t>
              </a:r>
              <a:r>
                <a:rPr sz="800" kern="0" spc="0" dirty="0">
                  <a:solidFill>
                    <a:srgbClr val="231F20">
                      <a:alpha val="100000"/>
                    </a:srgbClr>
                  </a:solidFill>
                  <a:latin typeface="Arial" panose="020B0604020202020204"/>
                  <a:ea typeface="Arial" panose="020B0604020202020204"/>
                  <a:cs typeface="Arial" panose="020B0604020202020204"/>
                </a:rPr>
                <a:t>FK</a:t>
              </a:r>
              <a:endParaRPr sz="800" dirty="0">
                <a:latin typeface="Arial" panose="020B0604020202020204"/>
                <a:ea typeface="Arial" panose="020B0604020202020204"/>
                <a:cs typeface="Arial" panose="020B0604020202020204"/>
              </a:endParaRPr>
            </a:p>
          </p:txBody>
        </p:sp>
        <p:pic>
          <p:nvPicPr>
            <p:cNvPr id="9" name="picture 636"/>
            <p:cNvPicPr>
              <a:picLocks noChangeAspect="1"/>
            </p:cNvPicPr>
            <p:nvPr/>
          </p:nvPicPr>
          <p:blipFill>
            <a:blip r:embed="rId2"/>
            <a:stretch>
              <a:fillRect/>
            </a:stretch>
          </p:blipFill>
          <p:spPr>
            <a:xfrm rot="21600000">
              <a:off x="2458639" y="24"/>
              <a:ext cx="11024" cy="2066831"/>
            </a:xfrm>
            <a:prstGeom prst="rect">
              <a:avLst/>
            </a:prstGeom>
          </p:spPr>
        </p:pic>
        <p:pic>
          <p:nvPicPr>
            <p:cNvPr id="10" name="picture 638"/>
            <p:cNvPicPr>
              <a:picLocks noChangeAspect="1"/>
            </p:cNvPicPr>
            <p:nvPr/>
          </p:nvPicPr>
          <p:blipFill>
            <a:blip r:embed="rId3"/>
            <a:stretch>
              <a:fillRect/>
            </a:stretch>
          </p:blipFill>
          <p:spPr>
            <a:xfrm rot="21600000">
              <a:off x="1212189" y="340973"/>
              <a:ext cx="6905" cy="1725882"/>
            </a:xfrm>
            <a:prstGeom prst="rect">
              <a:avLst/>
            </a:prstGeom>
          </p:spPr>
        </p:pic>
      </p:grpSp>
      <p:sp>
        <p:nvSpPr>
          <p:cNvPr id="11" name="textbox 640"/>
          <p:cNvSpPr/>
          <p:nvPr/>
        </p:nvSpPr>
        <p:spPr>
          <a:xfrm>
            <a:off x="391239" y="5843746"/>
            <a:ext cx="3085464" cy="194310"/>
          </a:xfrm>
          <a:prstGeom prst="rect">
            <a:avLst/>
          </a:prstGeom>
          <a:noFill/>
          <a:ln w="0" cap="flat">
            <a:noFill/>
            <a:prstDash val="solid"/>
            <a:miter lim="0"/>
          </a:ln>
        </p:spPr>
        <p:txBody>
          <a:bodyPr vert="horz" wrap="square" lIns="0" tIns="0" rIns="0" bIns="0"/>
          <a:lstStyle/>
          <a:p>
            <a:pPr algn="l" rtl="0" eaLnBrk="0">
              <a:lnSpc>
                <a:spcPct val="86000"/>
              </a:lnSpc>
            </a:pPr>
            <a:endParaRPr sz="100" dirty="0">
              <a:latin typeface="Arial" panose="020B0604020202020204"/>
              <a:ea typeface="Arial" panose="020B0604020202020204"/>
              <a:cs typeface="Arial" panose="020B0604020202020204"/>
            </a:endParaRPr>
          </a:p>
          <a:p>
            <a:pPr marL="12700" algn="l" rtl="0" eaLnBrk="0">
              <a:lnSpc>
                <a:spcPct val="85000"/>
              </a:lnSpc>
            </a:pPr>
            <a:r>
              <a:rPr sz="1300" b="1" kern="0" spc="30" dirty="0">
                <a:solidFill>
                  <a:srgbClr val="231F20">
                    <a:alpha val="100000"/>
                  </a:srgbClr>
                </a:solidFill>
                <a:latin typeface="Arial" panose="020B0604020202020204"/>
                <a:ea typeface="Arial" panose="020B0604020202020204"/>
                <a:cs typeface="Arial" panose="020B0604020202020204"/>
              </a:rPr>
              <a:t>2. Outline</a:t>
            </a:r>
            <a:r>
              <a:rPr sz="1300" b="1" kern="0" spc="160" dirty="0">
                <a:solidFill>
                  <a:srgbClr val="231F20">
                    <a:alpha val="100000"/>
                  </a:srgbClr>
                </a:solidFill>
                <a:latin typeface="Arial" panose="020B0604020202020204"/>
                <a:ea typeface="Arial" panose="020B0604020202020204"/>
                <a:cs typeface="Arial" panose="020B0604020202020204"/>
              </a:rPr>
              <a:t> </a:t>
            </a:r>
            <a:r>
              <a:rPr sz="1300" b="1" kern="0" spc="30" dirty="0">
                <a:solidFill>
                  <a:srgbClr val="231F20">
                    <a:alpha val="100000"/>
                  </a:srgbClr>
                </a:solidFill>
                <a:latin typeface="Arial" panose="020B0604020202020204"/>
                <a:ea typeface="Arial" panose="020B0604020202020204"/>
                <a:cs typeface="Arial" panose="020B0604020202020204"/>
              </a:rPr>
              <a:t>Dimension</a:t>
            </a:r>
            <a:r>
              <a:rPr sz="1300" b="1" kern="0" spc="130" dirty="0">
                <a:solidFill>
                  <a:srgbClr val="231F20">
                    <a:alpha val="100000"/>
                  </a:srgbClr>
                </a:solidFill>
                <a:latin typeface="Arial" panose="020B0604020202020204"/>
                <a:ea typeface="Arial" panose="020B0604020202020204"/>
                <a:cs typeface="Arial" panose="020B0604020202020204"/>
              </a:rPr>
              <a:t> </a:t>
            </a:r>
            <a:r>
              <a:rPr sz="1300" b="1" kern="0" spc="30" dirty="0">
                <a:solidFill>
                  <a:srgbClr val="231F20">
                    <a:alpha val="100000"/>
                  </a:srgbClr>
                </a:solidFill>
                <a:latin typeface="Arial" panose="020B0604020202020204"/>
                <a:ea typeface="Arial" panose="020B0604020202020204"/>
                <a:cs typeface="Arial" panose="020B0604020202020204"/>
              </a:rPr>
              <a:t>Drawing </a:t>
            </a:r>
            <a:r>
              <a:rPr sz="1400" kern="0" spc="30" baseline="7000" dirty="0">
                <a:solidFill>
                  <a:srgbClr val="231F20">
                    <a:alpha val="100000"/>
                  </a:srgbClr>
                </a:solidFill>
                <a:latin typeface="Arial" panose="020B0604020202020204"/>
                <a:ea typeface="Arial" panose="020B0604020202020204"/>
                <a:cs typeface="Arial" panose="020B0604020202020204"/>
              </a:rPr>
              <a:t>(unit:mm)</a:t>
            </a:r>
            <a:endParaRPr sz="1400" baseline="7000" dirty="0">
              <a:latin typeface="Arial" panose="020B0604020202020204"/>
              <a:ea typeface="Arial" panose="020B0604020202020204"/>
              <a:cs typeface="Arial" panose="020B0604020202020204"/>
            </a:endParaRPr>
          </a:p>
        </p:txBody>
      </p:sp>
      <p:grpSp>
        <p:nvGrpSpPr>
          <p:cNvPr id="12" name="group 6"/>
          <p:cNvGrpSpPr/>
          <p:nvPr/>
        </p:nvGrpSpPr>
        <p:grpSpPr>
          <a:xfrm rot="21600000">
            <a:off x="313380" y="3470582"/>
            <a:ext cx="6684505" cy="2256233"/>
            <a:chOff x="0" y="0"/>
            <a:chExt cx="6684505" cy="2256233"/>
          </a:xfrm>
        </p:grpSpPr>
        <p:pic>
          <p:nvPicPr>
            <p:cNvPr id="13" name="picture 642"/>
            <p:cNvPicPr>
              <a:picLocks noChangeAspect="1"/>
            </p:cNvPicPr>
            <p:nvPr/>
          </p:nvPicPr>
          <p:blipFill>
            <a:blip r:embed="rId4"/>
            <a:stretch>
              <a:fillRect/>
            </a:stretch>
          </p:blipFill>
          <p:spPr>
            <a:xfrm rot="21600000">
              <a:off x="0" y="4"/>
              <a:ext cx="6684505" cy="2256228"/>
            </a:xfrm>
            <a:prstGeom prst="rect">
              <a:avLst/>
            </a:prstGeom>
          </p:spPr>
        </p:pic>
        <p:sp>
          <p:nvSpPr>
            <p:cNvPr id="14" name="rect 644"/>
            <p:cNvSpPr/>
            <p:nvPr/>
          </p:nvSpPr>
          <p:spPr>
            <a:xfrm>
              <a:off x="16947" y="1879187"/>
              <a:ext cx="6658537" cy="187618"/>
            </a:xfrm>
            <a:prstGeom prst="rect">
              <a:avLst/>
            </a:prstGeom>
            <a:solidFill>
              <a:srgbClr val="D1D2D4">
                <a:alpha val="100000"/>
              </a:srgbClr>
            </a:solidFill>
            <a:ln w="0" cap="flat">
              <a:noFill/>
              <a:prstDash val="solid"/>
              <a:miter lim="0"/>
            </a:ln>
          </p:spPr>
          <p:txBody>
            <a:bodyPr rtlCol="0"/>
            <a:lstStyle/>
            <a:p>
              <a:pPr algn="ctr"/>
              <a:endParaRPr lang="zh-CN" altLang="en-US"/>
            </a:p>
          </p:txBody>
        </p:sp>
        <p:sp>
          <p:nvSpPr>
            <p:cNvPr id="15" name="textbox 646"/>
            <p:cNvSpPr/>
            <p:nvPr/>
          </p:nvSpPr>
          <p:spPr>
            <a:xfrm>
              <a:off x="372431" y="53551"/>
              <a:ext cx="5678804" cy="2162810"/>
            </a:xfrm>
            <a:prstGeom prst="rect">
              <a:avLst/>
            </a:prstGeom>
            <a:noFill/>
            <a:ln w="0" cap="flat">
              <a:noFill/>
              <a:prstDash val="solid"/>
              <a:miter lim="0"/>
            </a:ln>
          </p:spPr>
          <p:txBody>
            <a:bodyPr vert="horz" wrap="square" lIns="0" tIns="0" rIns="0" bIns="0"/>
            <a:lstStyle/>
            <a:p>
              <a:pPr algn="l" rtl="0" eaLnBrk="0">
                <a:lnSpc>
                  <a:spcPct val="86000"/>
                </a:lnSpc>
              </a:pPr>
              <a:endParaRPr sz="100" dirty="0">
                <a:latin typeface="Arial" panose="020B0604020202020204"/>
                <a:ea typeface="Arial" panose="020B0604020202020204"/>
                <a:cs typeface="Arial" panose="020B0604020202020204"/>
              </a:endParaRPr>
            </a:p>
            <a:p>
              <a:pPr marL="12700" algn="l" rtl="0" eaLnBrk="0">
                <a:lnSpc>
                  <a:spcPct val="77000"/>
                </a:lnSpc>
              </a:pPr>
              <a:r>
                <a:rPr sz="800" kern="0" spc="60" dirty="0">
                  <a:solidFill>
                    <a:srgbClr val="231F20">
                      <a:alpha val="100000"/>
                    </a:srgbClr>
                  </a:solidFill>
                  <a:latin typeface="Arial" panose="020B0604020202020204"/>
                  <a:ea typeface="Arial" panose="020B0604020202020204"/>
                  <a:cs typeface="Arial" panose="020B0604020202020204"/>
                </a:rPr>
                <a:t>AMPLIFIER CONNE</a:t>
              </a:r>
              <a:r>
                <a:rPr sz="800" kern="0" spc="50" dirty="0">
                  <a:solidFill>
                    <a:srgbClr val="231F20">
                      <a:alpha val="100000"/>
                    </a:srgbClr>
                  </a:solidFill>
                  <a:latin typeface="Arial" panose="020B0604020202020204"/>
                  <a:ea typeface="Arial" panose="020B0604020202020204"/>
                  <a:cs typeface="Arial" panose="020B0604020202020204"/>
                </a:rPr>
                <a:t>CTOR TYPE:</a:t>
              </a:r>
              <a:endParaRPr sz="800" dirty="0">
                <a:latin typeface="Arial" panose="020B0604020202020204"/>
                <a:ea typeface="Arial" panose="020B0604020202020204"/>
                <a:cs typeface="Arial" panose="020B0604020202020204"/>
              </a:endParaRPr>
            </a:p>
            <a:p>
              <a:pPr marL="15240" algn="l" rtl="0" eaLnBrk="0">
                <a:lnSpc>
                  <a:spcPct val="77000"/>
                </a:lnSpc>
                <a:spcBef>
                  <a:spcPts val="675"/>
                </a:spcBef>
              </a:pPr>
              <a:r>
                <a:rPr sz="800" kern="0" spc="50" dirty="0">
                  <a:solidFill>
                    <a:srgbClr val="231F20">
                      <a:alpha val="100000"/>
                    </a:srgbClr>
                  </a:solidFill>
                  <a:latin typeface="Arial" panose="020B0604020202020204"/>
                  <a:ea typeface="Arial" panose="020B0604020202020204"/>
                  <a:cs typeface="Arial" panose="020B0604020202020204"/>
                </a:rPr>
                <a:t>TRIAD CABLE</a:t>
              </a:r>
              <a:r>
                <a:rPr sz="800" kern="0" spc="80" dirty="0">
                  <a:solidFill>
                    <a:srgbClr val="231F20">
                      <a:alpha val="100000"/>
                    </a:srgbClr>
                  </a:solidFill>
                  <a:latin typeface="Arial" panose="020B0604020202020204"/>
                  <a:ea typeface="Arial" panose="020B0604020202020204"/>
                  <a:cs typeface="Arial" panose="020B0604020202020204"/>
                </a:rPr>
                <a:t> </a:t>
              </a:r>
              <a:r>
                <a:rPr sz="800" kern="0" spc="50" dirty="0">
                  <a:solidFill>
                    <a:srgbClr val="231F20">
                      <a:alpha val="100000"/>
                    </a:srgbClr>
                  </a:solidFill>
                  <a:latin typeface="Arial" panose="020B0604020202020204"/>
                  <a:ea typeface="Arial" panose="020B0604020202020204"/>
                  <a:cs typeface="Arial" panose="020B0604020202020204"/>
                </a:rPr>
                <a:t>PART</a:t>
              </a:r>
              <a:r>
                <a:rPr sz="800" kern="0" spc="80" dirty="0">
                  <a:solidFill>
                    <a:srgbClr val="231F20">
                      <a:alpha val="100000"/>
                    </a:srgbClr>
                  </a:solidFill>
                  <a:latin typeface="Arial" panose="020B0604020202020204"/>
                  <a:ea typeface="Arial" panose="020B0604020202020204"/>
                  <a:cs typeface="Arial" panose="020B0604020202020204"/>
                </a:rPr>
                <a:t> </a:t>
              </a:r>
              <a:r>
                <a:rPr sz="800" kern="0" spc="50" dirty="0">
                  <a:solidFill>
                    <a:srgbClr val="231F20">
                      <a:alpha val="100000"/>
                    </a:srgbClr>
                  </a:solidFill>
                  <a:latin typeface="Arial" panose="020B0604020202020204"/>
                  <a:ea typeface="Arial" panose="020B0604020202020204"/>
                  <a:cs typeface="Arial" panose="020B0604020202020204"/>
                </a:rPr>
                <a:t>NUMB</a:t>
              </a:r>
              <a:r>
                <a:rPr sz="800" kern="0" spc="40" dirty="0">
                  <a:solidFill>
                    <a:srgbClr val="231F20">
                      <a:alpha val="100000"/>
                    </a:srgbClr>
                  </a:solidFill>
                  <a:latin typeface="Arial" panose="020B0604020202020204"/>
                  <a:ea typeface="Arial" panose="020B0604020202020204"/>
                  <a:cs typeface="Arial" panose="020B0604020202020204"/>
                </a:rPr>
                <a:t>ER:</a:t>
              </a:r>
              <a:endParaRPr sz="800" dirty="0">
                <a:latin typeface="Arial" panose="020B0604020202020204"/>
                <a:ea typeface="Arial" panose="020B0604020202020204"/>
                <a:cs typeface="Arial" panose="020B0604020202020204"/>
              </a:endParaRPr>
            </a:p>
            <a:p>
              <a:pPr marL="3697605" algn="l" rtl="0" eaLnBrk="0">
                <a:lnSpc>
                  <a:spcPct val="77000"/>
                </a:lnSpc>
                <a:spcBef>
                  <a:spcPts val="605"/>
                </a:spcBef>
              </a:pPr>
              <a:r>
                <a:rPr sz="800" kern="0" spc="50" dirty="0">
                  <a:solidFill>
                    <a:srgbClr val="FFFFFF">
                      <a:alpha val="100000"/>
                    </a:srgbClr>
                  </a:solidFill>
                  <a:latin typeface="Arial" panose="020B0604020202020204"/>
                  <a:ea typeface="Arial" panose="020B0604020202020204"/>
                  <a:cs typeface="Arial" panose="020B0604020202020204"/>
                </a:rPr>
                <a:t>DESCRIPTION</a:t>
              </a:r>
              <a:endParaRPr sz="800" dirty="0">
                <a:latin typeface="Arial" panose="020B0604020202020204"/>
                <a:ea typeface="Arial" panose="020B0604020202020204"/>
                <a:cs typeface="Arial" panose="020B0604020202020204"/>
              </a:endParaRPr>
            </a:p>
            <a:p>
              <a:pPr marL="2807970" algn="l" rtl="0" eaLnBrk="0">
                <a:lnSpc>
                  <a:spcPct val="88000"/>
                </a:lnSpc>
                <a:spcBef>
                  <a:spcPts val="845"/>
                </a:spcBef>
              </a:pPr>
              <a:r>
                <a:rPr sz="800" kern="0" spc="40" dirty="0">
                  <a:solidFill>
                    <a:srgbClr val="231F20">
                      <a:alpha val="100000"/>
                    </a:srgbClr>
                  </a:solidFill>
                  <a:latin typeface="Arial" panose="020B0604020202020204"/>
                  <a:ea typeface="Arial" panose="020B0604020202020204"/>
                  <a:cs typeface="Arial" panose="020B0604020202020204"/>
                </a:rPr>
                <a:t>TTL Hi=</a:t>
              </a:r>
              <a:r>
                <a:rPr sz="800" kern="0" spc="90" dirty="0">
                  <a:solidFill>
                    <a:srgbClr val="231F20">
                      <a:alpha val="100000"/>
                    </a:srgbClr>
                  </a:solidFill>
                  <a:latin typeface="Arial" panose="020B0604020202020204"/>
                  <a:ea typeface="Arial" panose="020B0604020202020204"/>
                  <a:cs typeface="Arial" panose="020B0604020202020204"/>
                </a:rPr>
                <a:t> </a:t>
              </a:r>
              <a:r>
                <a:rPr sz="800" kern="0" spc="40" dirty="0">
                  <a:solidFill>
                    <a:srgbClr val="231F20">
                      <a:alpha val="100000"/>
                    </a:srgbClr>
                  </a:solidFill>
                  <a:latin typeface="Arial" panose="020B0604020202020204"/>
                  <a:ea typeface="Arial" panose="020B0604020202020204"/>
                  <a:cs typeface="Arial" panose="020B0604020202020204"/>
                </a:rPr>
                <a:t>Enable, TTL Lo =</a:t>
              </a:r>
              <a:r>
                <a:rPr sz="800" kern="0" spc="90" dirty="0">
                  <a:solidFill>
                    <a:srgbClr val="231F20">
                      <a:alpha val="100000"/>
                    </a:srgbClr>
                  </a:solidFill>
                  <a:latin typeface="Arial" panose="020B0604020202020204"/>
                  <a:ea typeface="Arial" panose="020B0604020202020204"/>
                  <a:cs typeface="Arial" panose="020B0604020202020204"/>
                </a:rPr>
                <a:t> </a:t>
              </a:r>
              <a:r>
                <a:rPr sz="800" kern="0" spc="40" dirty="0">
                  <a:solidFill>
                    <a:srgbClr val="231F20">
                      <a:alpha val="100000"/>
                    </a:srgbClr>
                  </a:solidFill>
                  <a:latin typeface="Arial" panose="020B0604020202020204"/>
                  <a:ea typeface="Arial" panose="020B0604020202020204"/>
                  <a:cs typeface="Arial" panose="020B0604020202020204"/>
                </a:rPr>
                <a:t>Disable</a:t>
              </a:r>
              <a:r>
                <a:rPr sz="800" kern="0" spc="60" dirty="0">
                  <a:solidFill>
                    <a:srgbClr val="231F20">
                      <a:alpha val="100000"/>
                    </a:srgbClr>
                  </a:solidFill>
                  <a:latin typeface="Arial" panose="020B0604020202020204"/>
                  <a:ea typeface="Arial" panose="020B0604020202020204"/>
                  <a:cs typeface="Arial" panose="020B0604020202020204"/>
                </a:rPr>
                <a:t> </a:t>
              </a:r>
              <a:r>
                <a:rPr sz="800" kern="0" spc="40" dirty="0">
                  <a:solidFill>
                    <a:srgbClr val="231F20">
                      <a:alpha val="100000"/>
                    </a:srgbClr>
                  </a:solidFill>
                  <a:latin typeface="Arial" panose="020B0604020202020204"/>
                  <a:ea typeface="Arial" panose="020B0604020202020204"/>
                  <a:cs typeface="Arial" panose="020B0604020202020204"/>
                </a:rPr>
                <a:t>or</a:t>
              </a:r>
              <a:r>
                <a:rPr sz="800" kern="0" spc="80" dirty="0">
                  <a:solidFill>
                    <a:srgbClr val="231F20">
                      <a:alpha val="100000"/>
                    </a:srgbClr>
                  </a:solidFill>
                  <a:latin typeface="Arial" panose="020B0604020202020204"/>
                  <a:ea typeface="Arial" panose="020B0604020202020204"/>
                  <a:cs typeface="Arial" panose="020B0604020202020204"/>
                </a:rPr>
                <a:t> </a:t>
              </a:r>
              <a:r>
                <a:rPr sz="800" kern="0" spc="40" dirty="0">
                  <a:solidFill>
                    <a:srgbClr val="231F20">
                      <a:alpha val="100000"/>
                    </a:srgbClr>
                  </a:solidFill>
                  <a:latin typeface="Arial" panose="020B0604020202020204"/>
                  <a:ea typeface="Arial" panose="020B0604020202020204"/>
                  <a:cs typeface="Arial" panose="020B0604020202020204"/>
                </a:rPr>
                <a:t>No</a:t>
              </a:r>
              <a:r>
                <a:rPr sz="800" kern="0" spc="70" dirty="0">
                  <a:solidFill>
                    <a:srgbClr val="231F20">
                      <a:alpha val="100000"/>
                    </a:srgbClr>
                  </a:solidFill>
                  <a:latin typeface="Arial" panose="020B0604020202020204"/>
                  <a:ea typeface="Arial" panose="020B0604020202020204"/>
                  <a:cs typeface="Arial" panose="020B0604020202020204"/>
                </a:rPr>
                <a:t> </a:t>
              </a:r>
              <a:r>
                <a:rPr sz="800" kern="0" spc="30" dirty="0">
                  <a:solidFill>
                    <a:srgbClr val="231F20">
                      <a:alpha val="100000"/>
                    </a:srgbClr>
                  </a:solidFill>
                  <a:latin typeface="Arial" panose="020B0604020202020204"/>
                  <a:ea typeface="Arial" panose="020B0604020202020204"/>
                  <a:cs typeface="Arial" panose="020B0604020202020204"/>
                </a:rPr>
                <a:t>Connection</a:t>
              </a:r>
              <a:endParaRPr sz="800" dirty="0">
                <a:latin typeface="Arial" panose="020B0604020202020204"/>
                <a:ea typeface="Arial" panose="020B0604020202020204"/>
                <a:cs typeface="Arial" panose="020B0604020202020204"/>
              </a:endParaRPr>
            </a:p>
            <a:p>
              <a:pPr marL="2589530" indent="46355" algn="l" rtl="0" eaLnBrk="0">
                <a:lnSpc>
                  <a:spcPct val="152000"/>
                </a:lnSpc>
                <a:spcBef>
                  <a:spcPts val="100"/>
                </a:spcBef>
              </a:pPr>
              <a:r>
                <a:rPr sz="800" kern="0" spc="40" dirty="0">
                  <a:solidFill>
                    <a:srgbClr val="231F20">
                      <a:alpha val="100000"/>
                    </a:srgbClr>
                  </a:solidFill>
                  <a:latin typeface="Arial" panose="020B0604020202020204"/>
                  <a:ea typeface="Arial" panose="020B0604020202020204"/>
                  <a:cs typeface="Arial" panose="020B0604020202020204"/>
                </a:rPr>
                <a:t>Output</a:t>
              </a:r>
              <a:r>
                <a:rPr sz="800" kern="0" spc="90" dirty="0">
                  <a:solidFill>
                    <a:srgbClr val="231F20">
                      <a:alpha val="100000"/>
                    </a:srgbClr>
                  </a:solidFill>
                  <a:latin typeface="Arial" panose="020B0604020202020204"/>
                  <a:ea typeface="Arial" panose="020B0604020202020204"/>
                  <a:cs typeface="Arial" panose="020B0604020202020204"/>
                </a:rPr>
                <a:t> </a:t>
              </a:r>
              <a:r>
                <a:rPr sz="800" kern="0" spc="40" dirty="0">
                  <a:solidFill>
                    <a:srgbClr val="231F20">
                      <a:alpha val="100000"/>
                    </a:srgbClr>
                  </a:solidFill>
                  <a:latin typeface="Arial" panose="020B0604020202020204"/>
                  <a:ea typeface="Arial" panose="020B0604020202020204"/>
                  <a:cs typeface="Arial" panose="020B0604020202020204"/>
                </a:rPr>
                <a:t>Power</a:t>
              </a:r>
              <a:r>
                <a:rPr sz="800" kern="0" spc="80" dirty="0">
                  <a:solidFill>
                    <a:srgbClr val="231F20">
                      <a:alpha val="100000"/>
                    </a:srgbClr>
                  </a:solidFill>
                  <a:latin typeface="Arial" panose="020B0604020202020204"/>
                  <a:ea typeface="Arial" panose="020B0604020202020204"/>
                  <a:cs typeface="Arial" panose="020B0604020202020204"/>
                </a:rPr>
                <a:t> </a:t>
              </a:r>
              <a:r>
                <a:rPr sz="800" kern="0" spc="40" dirty="0">
                  <a:solidFill>
                    <a:srgbClr val="231F20">
                      <a:alpha val="100000"/>
                    </a:srgbClr>
                  </a:solidFill>
                  <a:latin typeface="Arial" panose="020B0604020202020204"/>
                  <a:ea typeface="Arial" panose="020B0604020202020204"/>
                  <a:cs typeface="Arial" panose="020B0604020202020204"/>
                </a:rPr>
                <a:t>Detection  (TTL H</a:t>
              </a:r>
              <a:r>
                <a:rPr sz="800" kern="0" spc="30" dirty="0">
                  <a:solidFill>
                    <a:srgbClr val="231F20">
                      <a:alpha val="100000"/>
                    </a:srgbClr>
                  </a:solidFill>
                  <a:latin typeface="Arial" panose="020B0604020202020204"/>
                  <a:ea typeface="Arial" panose="020B0604020202020204"/>
                  <a:cs typeface="Arial" panose="020B0604020202020204"/>
                </a:rPr>
                <a:t>i=</a:t>
              </a:r>
              <a:r>
                <a:rPr sz="800" kern="0" spc="90" dirty="0">
                  <a:solidFill>
                    <a:srgbClr val="231F20">
                      <a:alpha val="100000"/>
                    </a:srgbClr>
                  </a:solidFill>
                  <a:latin typeface="Arial" panose="020B0604020202020204"/>
                  <a:ea typeface="Arial" panose="020B0604020202020204"/>
                  <a:cs typeface="Arial" panose="020B0604020202020204"/>
                </a:rPr>
                <a:t> </a:t>
              </a:r>
              <a:r>
                <a:rPr sz="800" kern="0" spc="30" dirty="0">
                  <a:solidFill>
                    <a:srgbClr val="231F20">
                      <a:alpha val="100000"/>
                    </a:srgbClr>
                  </a:solidFill>
                  <a:latin typeface="Arial" panose="020B0604020202020204"/>
                  <a:ea typeface="Arial" panose="020B0604020202020204"/>
                  <a:cs typeface="Arial" panose="020B0604020202020204"/>
                </a:rPr>
                <a:t>Normal</a:t>
              </a:r>
              <a:r>
                <a:rPr sz="800" kern="0" spc="100" dirty="0">
                  <a:solidFill>
                    <a:srgbClr val="231F20">
                      <a:alpha val="100000"/>
                    </a:srgbClr>
                  </a:solidFill>
                  <a:latin typeface="Arial" panose="020B0604020202020204"/>
                  <a:ea typeface="Arial" panose="020B0604020202020204"/>
                  <a:cs typeface="Arial" panose="020B0604020202020204"/>
                </a:rPr>
                <a:t> </a:t>
              </a:r>
              <a:r>
                <a:rPr sz="800" kern="0" spc="30" dirty="0">
                  <a:solidFill>
                    <a:srgbClr val="231F20">
                      <a:alpha val="100000"/>
                    </a:srgbClr>
                  </a:solidFill>
                  <a:latin typeface="Arial" panose="020B0604020202020204"/>
                  <a:ea typeface="Arial" panose="020B0604020202020204"/>
                  <a:cs typeface="Arial" panose="020B0604020202020204"/>
                </a:rPr>
                <a:t>, TTL Lo</a:t>
              </a:r>
              <a:r>
                <a:rPr sz="800" kern="0" spc="80" dirty="0">
                  <a:solidFill>
                    <a:srgbClr val="231F20">
                      <a:alpha val="100000"/>
                    </a:srgbClr>
                  </a:solidFill>
                  <a:latin typeface="Arial" panose="020B0604020202020204"/>
                  <a:ea typeface="Arial" panose="020B0604020202020204"/>
                  <a:cs typeface="Arial" panose="020B0604020202020204"/>
                </a:rPr>
                <a:t> </a:t>
              </a:r>
              <a:r>
                <a:rPr sz="800" kern="0" spc="30" dirty="0">
                  <a:solidFill>
                    <a:srgbClr val="231F20">
                      <a:alpha val="100000"/>
                    </a:srgbClr>
                  </a:solidFill>
                  <a:latin typeface="Arial" panose="020B0604020202020204"/>
                  <a:ea typeface="Arial" panose="020B0604020202020204"/>
                  <a:cs typeface="Arial" panose="020B0604020202020204"/>
                </a:rPr>
                <a:t>=Fault</a:t>
              </a:r>
              <a:r>
                <a:rPr sz="800" kern="0" spc="80" dirty="0">
                  <a:solidFill>
                    <a:srgbClr val="231F20">
                      <a:alpha val="100000"/>
                    </a:srgbClr>
                  </a:solidFill>
                  <a:latin typeface="Arial" panose="020B0604020202020204"/>
                  <a:ea typeface="Arial" panose="020B0604020202020204"/>
                  <a:cs typeface="Arial" panose="020B0604020202020204"/>
                </a:rPr>
                <a:t> </a:t>
              </a:r>
              <a:r>
                <a:rPr sz="800" kern="0" spc="30" dirty="0">
                  <a:solidFill>
                    <a:srgbClr val="231F20">
                      <a:alpha val="100000"/>
                    </a:srgbClr>
                  </a:solidFill>
                  <a:latin typeface="Arial" panose="020B0604020202020204"/>
                  <a:ea typeface="Arial" panose="020B0604020202020204"/>
                  <a:cs typeface="Arial" panose="020B0604020202020204"/>
                </a:rPr>
                <a:t>)</a:t>
              </a:r>
              <a:r>
                <a:rPr sz="800" kern="0" spc="0" dirty="0">
                  <a:solidFill>
                    <a:srgbClr val="231F20">
                      <a:alpha val="100000"/>
                    </a:srgbClr>
                  </a:solidFill>
                  <a:latin typeface="Arial" panose="020B0604020202020204"/>
                  <a:ea typeface="Arial" panose="020B0604020202020204"/>
                  <a:cs typeface="Arial" panose="020B0604020202020204"/>
                </a:rPr>
                <a:t>    </a:t>
              </a:r>
              <a:r>
                <a:rPr sz="800" kern="0" spc="50" dirty="0">
                  <a:solidFill>
                    <a:srgbClr val="231F20">
                      <a:alpha val="100000"/>
                    </a:srgbClr>
                  </a:solidFill>
                  <a:latin typeface="Arial" panose="020B0604020202020204"/>
                  <a:ea typeface="Arial" panose="020B0604020202020204"/>
                  <a:cs typeface="Arial" panose="020B0604020202020204"/>
                </a:rPr>
                <a:t>Temp monitoring  a</a:t>
              </a:r>
              <a:r>
                <a:rPr sz="800" kern="0" spc="40" dirty="0">
                  <a:solidFill>
                    <a:srgbClr val="231F20">
                      <a:alpha val="100000"/>
                    </a:srgbClr>
                  </a:solidFill>
                  <a:latin typeface="Arial" panose="020B0604020202020204"/>
                  <a:ea typeface="Arial" panose="020B0604020202020204"/>
                  <a:cs typeface="Arial" panose="020B0604020202020204"/>
                </a:rPr>
                <a:t>larm  (TTL</a:t>
              </a:r>
              <a:r>
                <a:rPr sz="800" kern="0" spc="50" dirty="0">
                  <a:solidFill>
                    <a:srgbClr val="231F20">
                      <a:alpha val="100000"/>
                    </a:srgbClr>
                  </a:solidFill>
                  <a:latin typeface="Arial" panose="020B0604020202020204"/>
                  <a:ea typeface="Arial" panose="020B0604020202020204"/>
                  <a:cs typeface="Arial" panose="020B0604020202020204"/>
                </a:rPr>
                <a:t> </a:t>
              </a:r>
              <a:r>
                <a:rPr sz="800" kern="0" spc="40" dirty="0">
                  <a:solidFill>
                    <a:srgbClr val="231F20">
                      <a:alpha val="100000"/>
                    </a:srgbClr>
                  </a:solidFill>
                  <a:latin typeface="Arial" panose="020B0604020202020204"/>
                  <a:ea typeface="Arial" panose="020B0604020202020204"/>
                  <a:cs typeface="Arial" panose="020B0604020202020204"/>
                </a:rPr>
                <a:t>Hi=</a:t>
              </a:r>
              <a:r>
                <a:rPr sz="800" kern="0" spc="100" dirty="0">
                  <a:solidFill>
                    <a:srgbClr val="231F20">
                      <a:alpha val="100000"/>
                    </a:srgbClr>
                  </a:solidFill>
                  <a:latin typeface="Arial" panose="020B0604020202020204"/>
                  <a:ea typeface="Arial" panose="020B0604020202020204"/>
                  <a:cs typeface="Arial" panose="020B0604020202020204"/>
                </a:rPr>
                <a:t> </a:t>
              </a:r>
              <a:r>
                <a:rPr sz="800" kern="0" spc="40" dirty="0">
                  <a:solidFill>
                    <a:srgbClr val="231F20">
                      <a:alpha val="100000"/>
                    </a:srgbClr>
                  </a:solidFill>
                  <a:latin typeface="Arial" panose="020B0604020202020204"/>
                  <a:ea typeface="Arial" panose="020B0604020202020204"/>
                  <a:cs typeface="Arial" panose="020B0604020202020204"/>
                </a:rPr>
                <a:t>Normal</a:t>
              </a:r>
              <a:r>
                <a:rPr sz="800" kern="0" spc="100" dirty="0">
                  <a:solidFill>
                    <a:srgbClr val="231F20">
                      <a:alpha val="100000"/>
                    </a:srgbClr>
                  </a:solidFill>
                  <a:latin typeface="Arial" panose="020B0604020202020204"/>
                  <a:ea typeface="Arial" panose="020B0604020202020204"/>
                  <a:cs typeface="Arial" panose="020B0604020202020204"/>
                </a:rPr>
                <a:t> </a:t>
              </a:r>
              <a:r>
                <a:rPr sz="800" kern="0" spc="40" dirty="0">
                  <a:solidFill>
                    <a:srgbClr val="231F20">
                      <a:alpha val="100000"/>
                    </a:srgbClr>
                  </a:solidFill>
                  <a:latin typeface="Arial" panose="020B0604020202020204"/>
                  <a:ea typeface="Arial" panose="020B0604020202020204"/>
                  <a:cs typeface="Arial" panose="020B0604020202020204"/>
                </a:rPr>
                <a:t>, TTL</a:t>
              </a:r>
              <a:r>
                <a:rPr sz="800" kern="0" spc="60" dirty="0">
                  <a:solidFill>
                    <a:srgbClr val="231F20">
                      <a:alpha val="100000"/>
                    </a:srgbClr>
                  </a:solidFill>
                  <a:latin typeface="Arial" panose="020B0604020202020204"/>
                  <a:ea typeface="Arial" panose="020B0604020202020204"/>
                  <a:cs typeface="Arial" panose="020B0604020202020204"/>
                </a:rPr>
                <a:t> </a:t>
              </a:r>
              <a:r>
                <a:rPr sz="800" kern="0" spc="40" dirty="0">
                  <a:solidFill>
                    <a:srgbClr val="231F20">
                      <a:alpha val="100000"/>
                    </a:srgbClr>
                  </a:solidFill>
                  <a:latin typeface="Arial" panose="020B0604020202020204"/>
                  <a:ea typeface="Arial" panose="020B0604020202020204"/>
                  <a:cs typeface="Arial" panose="020B0604020202020204"/>
                </a:rPr>
                <a:t>Lo</a:t>
              </a:r>
              <a:r>
                <a:rPr sz="800" kern="0" spc="70" dirty="0">
                  <a:solidFill>
                    <a:srgbClr val="231F20">
                      <a:alpha val="100000"/>
                    </a:srgbClr>
                  </a:solidFill>
                  <a:latin typeface="Arial" panose="020B0604020202020204"/>
                  <a:ea typeface="Arial" panose="020B0604020202020204"/>
                  <a:cs typeface="Arial" panose="020B0604020202020204"/>
                </a:rPr>
                <a:t> </a:t>
              </a:r>
              <a:r>
                <a:rPr sz="800" kern="0" spc="40" dirty="0">
                  <a:solidFill>
                    <a:srgbClr val="231F20">
                      <a:alpha val="100000"/>
                    </a:srgbClr>
                  </a:solidFill>
                  <a:latin typeface="Arial" panose="020B0604020202020204"/>
                  <a:ea typeface="Arial" panose="020B0604020202020204"/>
                  <a:cs typeface="Arial" panose="020B0604020202020204"/>
                </a:rPr>
                <a:t>=Fault</a:t>
              </a:r>
              <a:r>
                <a:rPr sz="800" kern="0" spc="80" dirty="0">
                  <a:solidFill>
                    <a:srgbClr val="231F20">
                      <a:alpha val="100000"/>
                    </a:srgbClr>
                  </a:solidFill>
                  <a:latin typeface="Arial" panose="020B0604020202020204"/>
                  <a:ea typeface="Arial" panose="020B0604020202020204"/>
                  <a:cs typeface="Arial" panose="020B0604020202020204"/>
                </a:rPr>
                <a:t> </a:t>
              </a:r>
              <a:r>
                <a:rPr sz="800" kern="0" spc="40" dirty="0">
                  <a:solidFill>
                    <a:srgbClr val="231F20">
                      <a:alpha val="100000"/>
                    </a:srgbClr>
                  </a:solidFill>
                  <a:latin typeface="Arial" panose="020B0604020202020204"/>
                  <a:ea typeface="Arial" panose="020B0604020202020204"/>
                  <a:cs typeface="Arial" panose="020B0604020202020204"/>
                </a:rPr>
                <a:t>)</a:t>
              </a:r>
              <a:r>
                <a:rPr sz="800" kern="0" spc="0" dirty="0">
                  <a:solidFill>
                    <a:srgbClr val="231F20">
                      <a:alpha val="100000"/>
                    </a:srgbClr>
                  </a:solidFill>
                  <a:latin typeface="Arial" panose="020B0604020202020204"/>
                  <a:ea typeface="Arial" panose="020B0604020202020204"/>
                  <a:cs typeface="Arial" panose="020B0604020202020204"/>
                </a:rPr>
                <a:t>    </a:t>
              </a:r>
              <a:r>
                <a:rPr sz="800" kern="0" spc="40" dirty="0">
                  <a:solidFill>
                    <a:srgbClr val="231F20">
                      <a:alpha val="100000"/>
                    </a:srgbClr>
                  </a:solidFill>
                  <a:latin typeface="Arial" panose="020B0604020202020204"/>
                  <a:ea typeface="Arial" panose="020B0604020202020204"/>
                  <a:cs typeface="Arial" panose="020B0604020202020204"/>
                </a:rPr>
                <a:t>Voltage</a:t>
              </a:r>
              <a:r>
                <a:rPr sz="800" kern="0" spc="80" dirty="0">
                  <a:solidFill>
                    <a:srgbClr val="231F20">
                      <a:alpha val="100000"/>
                    </a:srgbClr>
                  </a:solidFill>
                  <a:latin typeface="Arial" panose="020B0604020202020204"/>
                  <a:ea typeface="Arial" panose="020B0604020202020204"/>
                  <a:cs typeface="Arial" panose="020B0604020202020204"/>
                </a:rPr>
                <a:t> </a:t>
              </a:r>
              <a:r>
                <a:rPr sz="800" kern="0" spc="40" dirty="0">
                  <a:solidFill>
                    <a:srgbClr val="231F20">
                      <a:alpha val="100000"/>
                    </a:srgbClr>
                  </a:solidFill>
                  <a:latin typeface="Arial" panose="020B0604020202020204"/>
                  <a:ea typeface="Arial" panose="020B0604020202020204"/>
                  <a:cs typeface="Arial" panose="020B0604020202020204"/>
                </a:rPr>
                <a:t>monitoring  alarm  (TT</a:t>
              </a:r>
              <a:r>
                <a:rPr sz="800" kern="0" spc="30" dirty="0">
                  <a:solidFill>
                    <a:srgbClr val="231F20">
                      <a:alpha val="100000"/>
                    </a:srgbClr>
                  </a:solidFill>
                  <a:latin typeface="Arial" panose="020B0604020202020204"/>
                  <a:ea typeface="Arial" panose="020B0604020202020204"/>
                  <a:cs typeface="Arial" panose="020B0604020202020204"/>
                </a:rPr>
                <a:t>L Hi=</a:t>
              </a:r>
              <a:r>
                <a:rPr sz="800" kern="0" spc="90" dirty="0">
                  <a:solidFill>
                    <a:srgbClr val="231F20">
                      <a:alpha val="100000"/>
                    </a:srgbClr>
                  </a:solidFill>
                  <a:latin typeface="Arial" panose="020B0604020202020204"/>
                  <a:ea typeface="Arial" panose="020B0604020202020204"/>
                  <a:cs typeface="Arial" panose="020B0604020202020204"/>
                </a:rPr>
                <a:t> </a:t>
              </a:r>
              <a:r>
                <a:rPr sz="800" kern="0" spc="30" dirty="0">
                  <a:solidFill>
                    <a:srgbClr val="231F20">
                      <a:alpha val="100000"/>
                    </a:srgbClr>
                  </a:solidFill>
                  <a:latin typeface="Arial" panose="020B0604020202020204"/>
                  <a:ea typeface="Arial" panose="020B0604020202020204"/>
                  <a:cs typeface="Arial" panose="020B0604020202020204"/>
                </a:rPr>
                <a:t>Normal</a:t>
              </a:r>
              <a:r>
                <a:rPr sz="800" kern="0" spc="100" dirty="0">
                  <a:solidFill>
                    <a:srgbClr val="231F20">
                      <a:alpha val="100000"/>
                    </a:srgbClr>
                  </a:solidFill>
                  <a:latin typeface="Arial" panose="020B0604020202020204"/>
                  <a:ea typeface="Arial" panose="020B0604020202020204"/>
                  <a:cs typeface="Arial" panose="020B0604020202020204"/>
                </a:rPr>
                <a:t> </a:t>
              </a:r>
              <a:r>
                <a:rPr sz="800" kern="0" spc="30" dirty="0">
                  <a:solidFill>
                    <a:srgbClr val="231F20">
                      <a:alpha val="100000"/>
                    </a:srgbClr>
                  </a:solidFill>
                  <a:latin typeface="Arial" panose="020B0604020202020204"/>
                  <a:ea typeface="Arial" panose="020B0604020202020204"/>
                  <a:cs typeface="Arial" panose="020B0604020202020204"/>
                </a:rPr>
                <a:t>, TTL</a:t>
              </a:r>
              <a:r>
                <a:rPr sz="800" kern="0" spc="60" dirty="0">
                  <a:solidFill>
                    <a:srgbClr val="231F20">
                      <a:alpha val="100000"/>
                    </a:srgbClr>
                  </a:solidFill>
                  <a:latin typeface="Arial" panose="020B0604020202020204"/>
                  <a:ea typeface="Arial" panose="020B0604020202020204"/>
                  <a:cs typeface="Arial" panose="020B0604020202020204"/>
                </a:rPr>
                <a:t> </a:t>
              </a:r>
              <a:r>
                <a:rPr sz="800" kern="0" spc="30" dirty="0">
                  <a:solidFill>
                    <a:srgbClr val="231F20">
                      <a:alpha val="100000"/>
                    </a:srgbClr>
                  </a:solidFill>
                  <a:latin typeface="Arial" panose="020B0604020202020204"/>
                  <a:ea typeface="Arial" panose="020B0604020202020204"/>
                  <a:cs typeface="Arial" panose="020B0604020202020204"/>
                </a:rPr>
                <a:t>Lo</a:t>
              </a:r>
              <a:r>
                <a:rPr sz="800" kern="0" spc="70" dirty="0">
                  <a:solidFill>
                    <a:srgbClr val="231F20">
                      <a:alpha val="100000"/>
                    </a:srgbClr>
                  </a:solidFill>
                  <a:latin typeface="Arial" panose="020B0604020202020204"/>
                  <a:ea typeface="Arial" panose="020B0604020202020204"/>
                  <a:cs typeface="Arial" panose="020B0604020202020204"/>
                </a:rPr>
                <a:t> </a:t>
              </a:r>
              <a:r>
                <a:rPr sz="800" kern="0" spc="30" dirty="0">
                  <a:solidFill>
                    <a:srgbClr val="231F20">
                      <a:alpha val="100000"/>
                    </a:srgbClr>
                  </a:solidFill>
                  <a:latin typeface="Arial" panose="020B0604020202020204"/>
                  <a:ea typeface="Arial" panose="020B0604020202020204"/>
                  <a:cs typeface="Arial" panose="020B0604020202020204"/>
                </a:rPr>
                <a:t>=Fault</a:t>
              </a:r>
              <a:r>
                <a:rPr sz="800" kern="0" spc="80" dirty="0">
                  <a:solidFill>
                    <a:srgbClr val="231F20">
                      <a:alpha val="100000"/>
                    </a:srgbClr>
                  </a:solidFill>
                  <a:latin typeface="Arial" panose="020B0604020202020204"/>
                  <a:ea typeface="Arial" panose="020B0604020202020204"/>
                  <a:cs typeface="Arial" panose="020B0604020202020204"/>
                </a:rPr>
                <a:t> </a:t>
              </a:r>
              <a:r>
                <a:rPr sz="800" kern="0" spc="30" dirty="0">
                  <a:solidFill>
                    <a:srgbClr val="231F20">
                      <a:alpha val="100000"/>
                    </a:srgbClr>
                  </a:solidFill>
                  <a:latin typeface="Arial" panose="020B0604020202020204"/>
                  <a:ea typeface="Arial" panose="020B0604020202020204"/>
                  <a:cs typeface="Arial" panose="020B0604020202020204"/>
                </a:rPr>
                <a:t>)</a:t>
              </a:r>
              <a:r>
                <a:rPr sz="800" kern="0" spc="0" dirty="0">
                  <a:solidFill>
                    <a:srgbClr val="231F20">
                      <a:alpha val="100000"/>
                    </a:srgbClr>
                  </a:solidFill>
                  <a:latin typeface="Arial" panose="020B0604020202020204"/>
                  <a:ea typeface="Arial" panose="020B0604020202020204"/>
                  <a:cs typeface="Arial" panose="020B0604020202020204"/>
                </a:rPr>
                <a:t>   </a:t>
              </a:r>
              <a:r>
                <a:rPr sz="800" kern="0" spc="40" dirty="0">
                  <a:solidFill>
                    <a:srgbClr val="231F20">
                      <a:alpha val="100000"/>
                    </a:srgbClr>
                  </a:solidFill>
                  <a:latin typeface="Arial" panose="020B0604020202020204"/>
                  <a:ea typeface="Arial" panose="020B0604020202020204"/>
                  <a:cs typeface="Arial" panose="020B0604020202020204"/>
                </a:rPr>
                <a:t>Current</a:t>
              </a:r>
              <a:r>
                <a:rPr sz="800" kern="0" spc="80" dirty="0">
                  <a:solidFill>
                    <a:srgbClr val="231F20">
                      <a:alpha val="100000"/>
                    </a:srgbClr>
                  </a:solidFill>
                  <a:latin typeface="Arial" panose="020B0604020202020204"/>
                  <a:ea typeface="Arial" panose="020B0604020202020204"/>
                  <a:cs typeface="Arial" panose="020B0604020202020204"/>
                </a:rPr>
                <a:t> </a:t>
              </a:r>
              <a:r>
                <a:rPr sz="800" kern="0" spc="40" dirty="0">
                  <a:solidFill>
                    <a:srgbClr val="231F20">
                      <a:alpha val="100000"/>
                    </a:srgbClr>
                  </a:solidFill>
                  <a:latin typeface="Arial" panose="020B0604020202020204"/>
                  <a:ea typeface="Arial" panose="020B0604020202020204"/>
                  <a:cs typeface="Arial" panose="020B0604020202020204"/>
                </a:rPr>
                <a:t>monitoring  alarm  (TTL Hi=</a:t>
              </a:r>
              <a:r>
                <a:rPr sz="800" kern="0" spc="100" dirty="0">
                  <a:solidFill>
                    <a:srgbClr val="231F20">
                      <a:alpha val="100000"/>
                    </a:srgbClr>
                  </a:solidFill>
                  <a:latin typeface="Arial" panose="020B0604020202020204"/>
                  <a:ea typeface="Arial" panose="020B0604020202020204"/>
                  <a:cs typeface="Arial" panose="020B0604020202020204"/>
                </a:rPr>
                <a:t> </a:t>
              </a:r>
              <a:r>
                <a:rPr sz="800" kern="0" spc="30" dirty="0">
                  <a:solidFill>
                    <a:srgbClr val="231F20">
                      <a:alpha val="100000"/>
                    </a:srgbClr>
                  </a:solidFill>
                  <a:latin typeface="Arial" panose="020B0604020202020204"/>
                  <a:ea typeface="Arial" panose="020B0604020202020204"/>
                  <a:cs typeface="Arial" panose="020B0604020202020204"/>
                </a:rPr>
                <a:t>Normal</a:t>
              </a:r>
              <a:r>
                <a:rPr sz="800" kern="0" spc="100" dirty="0">
                  <a:solidFill>
                    <a:srgbClr val="231F20">
                      <a:alpha val="100000"/>
                    </a:srgbClr>
                  </a:solidFill>
                  <a:latin typeface="Arial" panose="020B0604020202020204"/>
                  <a:ea typeface="Arial" panose="020B0604020202020204"/>
                  <a:cs typeface="Arial" panose="020B0604020202020204"/>
                </a:rPr>
                <a:t> </a:t>
              </a:r>
              <a:r>
                <a:rPr sz="800" kern="0" spc="30" dirty="0">
                  <a:solidFill>
                    <a:srgbClr val="231F20">
                      <a:alpha val="100000"/>
                    </a:srgbClr>
                  </a:solidFill>
                  <a:latin typeface="Arial" panose="020B0604020202020204"/>
                  <a:ea typeface="Arial" panose="020B0604020202020204"/>
                  <a:cs typeface="Arial" panose="020B0604020202020204"/>
                </a:rPr>
                <a:t>, TTL</a:t>
              </a:r>
              <a:r>
                <a:rPr sz="800" kern="0" spc="60" dirty="0">
                  <a:solidFill>
                    <a:srgbClr val="231F20">
                      <a:alpha val="100000"/>
                    </a:srgbClr>
                  </a:solidFill>
                  <a:latin typeface="Arial" panose="020B0604020202020204"/>
                  <a:ea typeface="Arial" panose="020B0604020202020204"/>
                  <a:cs typeface="Arial" panose="020B0604020202020204"/>
                </a:rPr>
                <a:t> </a:t>
              </a:r>
              <a:r>
                <a:rPr sz="800" kern="0" spc="30" dirty="0">
                  <a:solidFill>
                    <a:srgbClr val="231F20">
                      <a:alpha val="100000"/>
                    </a:srgbClr>
                  </a:solidFill>
                  <a:latin typeface="Arial" panose="020B0604020202020204"/>
                  <a:ea typeface="Arial" panose="020B0604020202020204"/>
                  <a:cs typeface="Arial" panose="020B0604020202020204"/>
                </a:rPr>
                <a:t>Lo</a:t>
              </a:r>
              <a:r>
                <a:rPr sz="800" kern="0" spc="70" dirty="0">
                  <a:solidFill>
                    <a:srgbClr val="231F20">
                      <a:alpha val="100000"/>
                    </a:srgbClr>
                  </a:solidFill>
                  <a:latin typeface="Arial" panose="020B0604020202020204"/>
                  <a:ea typeface="Arial" panose="020B0604020202020204"/>
                  <a:cs typeface="Arial" panose="020B0604020202020204"/>
                </a:rPr>
                <a:t> </a:t>
              </a:r>
              <a:r>
                <a:rPr sz="800" kern="0" spc="30" dirty="0">
                  <a:solidFill>
                    <a:srgbClr val="231F20">
                      <a:alpha val="100000"/>
                    </a:srgbClr>
                  </a:solidFill>
                  <a:latin typeface="Arial" panose="020B0604020202020204"/>
                  <a:ea typeface="Arial" panose="020B0604020202020204"/>
                  <a:cs typeface="Arial" panose="020B0604020202020204"/>
                </a:rPr>
                <a:t>=Fault</a:t>
              </a:r>
              <a:r>
                <a:rPr sz="800" kern="0" spc="80" dirty="0">
                  <a:solidFill>
                    <a:srgbClr val="231F20">
                      <a:alpha val="100000"/>
                    </a:srgbClr>
                  </a:solidFill>
                  <a:latin typeface="Arial" panose="020B0604020202020204"/>
                  <a:ea typeface="Arial" panose="020B0604020202020204"/>
                  <a:cs typeface="Arial" panose="020B0604020202020204"/>
                </a:rPr>
                <a:t> </a:t>
              </a:r>
              <a:r>
                <a:rPr sz="800" kern="0" spc="30" dirty="0">
                  <a:solidFill>
                    <a:srgbClr val="231F20">
                      <a:alpha val="100000"/>
                    </a:srgbClr>
                  </a:solidFill>
                  <a:latin typeface="Arial" panose="020B0604020202020204"/>
                  <a:ea typeface="Arial" panose="020B0604020202020204"/>
                  <a:cs typeface="Arial" panose="020B0604020202020204"/>
                </a:rPr>
                <a:t>)</a:t>
              </a:r>
              <a:endParaRPr sz="800" dirty="0">
                <a:latin typeface="Arial" panose="020B0604020202020204"/>
                <a:ea typeface="Arial" panose="020B0604020202020204"/>
                <a:cs typeface="Arial" panose="020B0604020202020204"/>
              </a:endParaRPr>
            </a:p>
            <a:p>
              <a:pPr marL="1410970" algn="l" rtl="0" eaLnBrk="0">
                <a:lnSpc>
                  <a:spcPct val="76000"/>
                </a:lnSpc>
                <a:spcBef>
                  <a:spcPts val="605"/>
                </a:spcBef>
              </a:pPr>
              <a:r>
                <a:rPr sz="800" kern="0" spc="40" dirty="0">
                  <a:solidFill>
                    <a:srgbClr val="231F20">
                      <a:alpha val="100000"/>
                    </a:srgbClr>
                  </a:solidFill>
                  <a:latin typeface="Arial" panose="020B0604020202020204"/>
                  <a:ea typeface="Arial" panose="020B0604020202020204"/>
                  <a:cs typeface="Arial" panose="020B0604020202020204"/>
                </a:rPr>
                <a:t>RXD</a:t>
              </a:r>
              <a:endParaRPr sz="800" dirty="0">
                <a:latin typeface="Arial" panose="020B0604020202020204"/>
                <a:ea typeface="Arial" panose="020B0604020202020204"/>
                <a:cs typeface="Arial" panose="020B0604020202020204"/>
              </a:endParaRPr>
            </a:p>
            <a:p>
              <a:pPr marL="1410970" algn="l" rtl="0" eaLnBrk="0">
                <a:lnSpc>
                  <a:spcPct val="76000"/>
                </a:lnSpc>
                <a:spcBef>
                  <a:spcPts val="765"/>
                </a:spcBef>
              </a:pPr>
              <a:r>
                <a:rPr sz="800" kern="0" spc="50" dirty="0">
                  <a:solidFill>
                    <a:srgbClr val="231F20">
                      <a:alpha val="100000"/>
                    </a:srgbClr>
                  </a:solidFill>
                  <a:latin typeface="Arial" panose="020B0604020202020204"/>
                  <a:ea typeface="Arial" panose="020B0604020202020204"/>
                  <a:cs typeface="Arial" panose="020B0604020202020204"/>
                </a:rPr>
                <a:t>TXD</a:t>
              </a:r>
              <a:endParaRPr sz="800" dirty="0">
                <a:latin typeface="Arial" panose="020B0604020202020204"/>
                <a:ea typeface="Arial" panose="020B0604020202020204"/>
                <a:cs typeface="Arial" panose="020B0604020202020204"/>
              </a:endParaRPr>
            </a:p>
            <a:p>
              <a:pPr marL="1401445" algn="l" rtl="0" eaLnBrk="0">
                <a:lnSpc>
                  <a:spcPct val="77000"/>
                </a:lnSpc>
                <a:spcBef>
                  <a:spcPts val="700"/>
                </a:spcBef>
              </a:pPr>
              <a:r>
                <a:rPr sz="800" kern="0" spc="50" dirty="0">
                  <a:solidFill>
                    <a:srgbClr val="231F20">
                      <a:alpha val="100000"/>
                    </a:srgbClr>
                  </a:solidFill>
                  <a:latin typeface="Arial" panose="020B0604020202020204"/>
                  <a:ea typeface="Arial" panose="020B0604020202020204"/>
                  <a:cs typeface="Arial" panose="020B0604020202020204"/>
                </a:rPr>
                <a:t>GND</a:t>
              </a:r>
              <a:endParaRPr sz="800" dirty="0">
                <a:latin typeface="Arial" panose="020B0604020202020204"/>
                <a:ea typeface="Arial" panose="020B0604020202020204"/>
                <a:cs typeface="Arial" panose="020B0604020202020204"/>
              </a:endParaRPr>
            </a:p>
            <a:p>
              <a:pPr algn="l" rtl="0" eaLnBrk="0">
                <a:lnSpc>
                  <a:spcPct val="116000"/>
                </a:lnSpc>
              </a:pPr>
              <a:endParaRPr sz="500" dirty="0">
                <a:latin typeface="Arial" panose="020B0604020202020204"/>
                <a:ea typeface="Arial" panose="020B0604020202020204"/>
                <a:cs typeface="Arial" panose="020B0604020202020204"/>
              </a:endParaRPr>
            </a:p>
            <a:p>
              <a:pPr marL="1448435" algn="l" rtl="0" eaLnBrk="0">
                <a:lnSpc>
                  <a:spcPct val="77000"/>
                </a:lnSpc>
                <a:spcBef>
                  <a:spcPts val="5"/>
                </a:spcBef>
              </a:pPr>
              <a:r>
                <a:rPr sz="800" kern="0" spc="30" dirty="0">
                  <a:solidFill>
                    <a:srgbClr val="231F20">
                      <a:alpha val="100000"/>
                    </a:srgbClr>
                  </a:solidFill>
                  <a:latin typeface="Arial" panose="020B0604020202020204"/>
                  <a:ea typeface="Arial" panose="020B0604020202020204"/>
                  <a:cs typeface="Arial" panose="020B0604020202020204"/>
                </a:rPr>
                <a:t>NC</a:t>
              </a:r>
              <a:endParaRPr sz="800" dirty="0">
                <a:latin typeface="Arial" panose="020B0604020202020204"/>
                <a:ea typeface="Arial" panose="020B0604020202020204"/>
                <a:cs typeface="Arial" panose="020B0604020202020204"/>
              </a:endParaRPr>
            </a:p>
          </p:txBody>
        </p:sp>
        <p:sp>
          <p:nvSpPr>
            <p:cNvPr id="16" name="rect 648"/>
            <p:cNvSpPr/>
            <p:nvPr/>
          </p:nvSpPr>
          <p:spPr>
            <a:xfrm>
              <a:off x="2571232" y="1503901"/>
              <a:ext cx="4104204" cy="377976"/>
            </a:xfrm>
            <a:prstGeom prst="rect">
              <a:avLst/>
            </a:prstGeom>
            <a:solidFill>
              <a:srgbClr val="D1D2D4">
                <a:alpha val="100000"/>
              </a:srgbClr>
            </a:solidFill>
            <a:ln w="0" cap="flat">
              <a:noFill/>
              <a:prstDash val="solid"/>
              <a:miter lim="0"/>
            </a:ln>
          </p:spPr>
          <p:txBody>
            <a:bodyPr rtlCol="0"/>
            <a:lstStyle/>
            <a:p>
              <a:pPr algn="ctr"/>
              <a:endParaRPr lang="zh-CN" altLang="en-US"/>
            </a:p>
          </p:txBody>
        </p:sp>
        <p:pic>
          <p:nvPicPr>
            <p:cNvPr id="17" name="picture 650"/>
            <p:cNvPicPr>
              <a:picLocks noChangeAspect="1"/>
            </p:cNvPicPr>
            <p:nvPr/>
          </p:nvPicPr>
          <p:blipFill>
            <a:blip r:embed="rId5"/>
            <a:stretch>
              <a:fillRect/>
            </a:stretch>
          </p:blipFill>
          <p:spPr>
            <a:xfrm rot="21600000">
              <a:off x="2560197" y="0"/>
              <a:ext cx="11024" cy="2256233"/>
            </a:xfrm>
            <a:prstGeom prst="rect">
              <a:avLst/>
            </a:prstGeom>
          </p:spPr>
        </p:pic>
        <p:pic>
          <p:nvPicPr>
            <p:cNvPr id="18" name="picture 652"/>
            <p:cNvPicPr>
              <a:picLocks noChangeAspect="1"/>
            </p:cNvPicPr>
            <p:nvPr/>
          </p:nvPicPr>
          <p:blipFill>
            <a:blip r:embed="rId6"/>
            <a:stretch>
              <a:fillRect/>
            </a:stretch>
          </p:blipFill>
          <p:spPr>
            <a:xfrm rot="21600000">
              <a:off x="1212189" y="372185"/>
              <a:ext cx="6905" cy="1884048"/>
            </a:xfrm>
            <a:prstGeom prst="rect">
              <a:avLst/>
            </a:prstGeom>
          </p:spPr>
        </p:pic>
      </p:grpSp>
      <p:pic>
        <p:nvPicPr>
          <p:cNvPr id="19" name="picture 654"/>
          <p:cNvPicPr>
            <a:picLocks noChangeAspect="1"/>
          </p:cNvPicPr>
          <p:nvPr/>
        </p:nvPicPr>
        <p:blipFill>
          <a:blip r:embed="rId7"/>
          <a:stretch>
            <a:fillRect/>
          </a:stretch>
        </p:blipFill>
        <p:spPr>
          <a:xfrm rot="21600000">
            <a:off x="261076" y="6133059"/>
            <a:ext cx="6776239" cy="3177460"/>
          </a:xfrm>
          <a:prstGeom prst="rect">
            <a:avLst/>
          </a:prstGeom>
        </p:spPr>
      </p:pic>
      <p:sp>
        <p:nvSpPr>
          <p:cNvPr id="21" name="textbox 664"/>
          <p:cNvSpPr/>
          <p:nvPr/>
        </p:nvSpPr>
        <p:spPr>
          <a:xfrm>
            <a:off x="3619786" y="5159929"/>
            <a:ext cx="2397125" cy="133350"/>
          </a:xfrm>
          <a:prstGeom prst="rect">
            <a:avLst/>
          </a:prstGeom>
          <a:noFill/>
          <a:ln w="0" cap="flat">
            <a:noFill/>
            <a:prstDash val="solid"/>
            <a:miter lim="0"/>
          </a:ln>
        </p:spPr>
        <p:txBody>
          <a:bodyPr vert="horz" wrap="square" lIns="0" tIns="0" rIns="0" bIns="0"/>
          <a:lstStyle/>
          <a:p>
            <a:pPr algn="l" rtl="0" eaLnBrk="0">
              <a:lnSpc>
                <a:spcPct val="84000"/>
              </a:lnSpc>
            </a:pPr>
            <a:endParaRPr sz="100" dirty="0">
              <a:latin typeface="Arial" panose="020B0604020202020204"/>
              <a:ea typeface="Arial" panose="020B0604020202020204"/>
              <a:cs typeface="Arial" panose="020B0604020202020204"/>
            </a:endParaRPr>
          </a:p>
          <a:p>
            <a:pPr marL="12700" algn="l" rtl="0" eaLnBrk="0">
              <a:lnSpc>
                <a:spcPct val="88000"/>
              </a:lnSpc>
            </a:pPr>
            <a:r>
              <a:rPr sz="800" kern="0" spc="40" dirty="0">
                <a:solidFill>
                  <a:srgbClr val="231F20">
                    <a:alpha val="100000"/>
                  </a:srgbClr>
                </a:solidFill>
                <a:latin typeface="Arial" panose="020B0604020202020204"/>
                <a:ea typeface="Arial" panose="020B0604020202020204"/>
                <a:cs typeface="Arial" panose="020B0604020202020204"/>
              </a:rPr>
              <a:t>RS232 serial</a:t>
            </a:r>
            <a:r>
              <a:rPr sz="800" kern="0" spc="80" dirty="0">
                <a:solidFill>
                  <a:srgbClr val="231F20">
                    <a:alpha val="100000"/>
                  </a:srgbClr>
                </a:solidFill>
                <a:latin typeface="Arial" panose="020B0604020202020204"/>
                <a:ea typeface="Arial" panose="020B0604020202020204"/>
                <a:cs typeface="Arial" panose="020B0604020202020204"/>
              </a:rPr>
              <a:t> </a:t>
            </a:r>
            <a:r>
              <a:rPr sz="800" kern="0" spc="40" dirty="0">
                <a:solidFill>
                  <a:srgbClr val="231F20">
                    <a:alpha val="100000"/>
                  </a:srgbClr>
                </a:solidFill>
                <a:latin typeface="Arial" panose="020B0604020202020204"/>
                <a:ea typeface="Arial" panose="020B0604020202020204"/>
                <a:cs typeface="Arial" panose="020B0604020202020204"/>
              </a:rPr>
              <a:t>bus</a:t>
            </a:r>
            <a:r>
              <a:rPr sz="800" kern="0" spc="80" dirty="0">
                <a:solidFill>
                  <a:srgbClr val="231F20">
                    <a:alpha val="100000"/>
                  </a:srgbClr>
                </a:solidFill>
                <a:latin typeface="Arial" panose="020B0604020202020204"/>
                <a:ea typeface="Arial" panose="020B0604020202020204"/>
                <a:cs typeface="Arial" panose="020B0604020202020204"/>
              </a:rPr>
              <a:t> </a:t>
            </a:r>
            <a:r>
              <a:rPr sz="800" kern="0" spc="40" dirty="0">
                <a:solidFill>
                  <a:srgbClr val="231F20">
                    <a:alpha val="100000"/>
                  </a:srgbClr>
                </a:solidFill>
                <a:latin typeface="Arial" panose="020B0604020202020204"/>
                <a:ea typeface="Arial" panose="020B0604020202020204"/>
                <a:cs typeface="Arial" panose="020B0604020202020204"/>
              </a:rPr>
              <a:t>inte</a:t>
            </a:r>
            <a:r>
              <a:rPr sz="800" kern="0" spc="30" dirty="0">
                <a:solidFill>
                  <a:srgbClr val="231F20">
                    <a:alpha val="100000"/>
                  </a:srgbClr>
                </a:solidFill>
                <a:latin typeface="Arial" panose="020B0604020202020204"/>
                <a:ea typeface="Arial" panose="020B0604020202020204"/>
                <a:cs typeface="Arial" panose="020B0604020202020204"/>
              </a:rPr>
              <a:t>rface,</a:t>
            </a:r>
            <a:r>
              <a:rPr sz="800" kern="0" spc="100" dirty="0">
                <a:solidFill>
                  <a:srgbClr val="231F20">
                    <a:alpha val="100000"/>
                  </a:srgbClr>
                </a:solidFill>
                <a:latin typeface="Arial" panose="020B0604020202020204"/>
                <a:ea typeface="Arial" panose="020B0604020202020204"/>
                <a:cs typeface="Arial" panose="020B0604020202020204"/>
              </a:rPr>
              <a:t> </a:t>
            </a:r>
            <a:r>
              <a:rPr sz="800" kern="0" spc="30" dirty="0">
                <a:solidFill>
                  <a:srgbClr val="231F20">
                    <a:alpha val="100000"/>
                  </a:srgbClr>
                </a:solidFill>
                <a:latin typeface="Arial" panose="020B0604020202020204"/>
                <a:ea typeface="Arial" panose="020B0604020202020204"/>
                <a:cs typeface="Arial" panose="020B0604020202020204"/>
              </a:rPr>
              <a:t>PA gain adjustment</a:t>
            </a:r>
            <a:endParaRPr sz="800" dirty="0">
              <a:latin typeface="Arial" panose="020B0604020202020204"/>
              <a:ea typeface="Arial" panose="020B0604020202020204"/>
              <a:cs typeface="Arial" panose="020B0604020202020204"/>
            </a:endParaRPr>
          </a:p>
        </p:txBody>
      </p:sp>
      <p:sp>
        <p:nvSpPr>
          <p:cNvPr id="22" name="textbox 672"/>
          <p:cNvSpPr/>
          <p:nvPr/>
        </p:nvSpPr>
        <p:spPr>
          <a:xfrm>
            <a:off x="4305517" y="2536155"/>
            <a:ext cx="1121410" cy="321309"/>
          </a:xfrm>
          <a:prstGeom prst="rect">
            <a:avLst/>
          </a:prstGeom>
          <a:noFill/>
          <a:ln w="0" cap="flat">
            <a:noFill/>
            <a:prstDash val="solid"/>
            <a:miter lim="0"/>
          </a:ln>
        </p:spPr>
        <p:txBody>
          <a:bodyPr vert="horz" wrap="square" lIns="0" tIns="0" rIns="0" bIns="0"/>
          <a:lstStyle/>
          <a:p>
            <a:pPr algn="l" rtl="0" eaLnBrk="0">
              <a:lnSpc>
                <a:spcPct val="84000"/>
              </a:lnSpc>
            </a:pPr>
            <a:endParaRPr sz="100" dirty="0">
              <a:latin typeface="Arial" panose="020B0604020202020204"/>
              <a:ea typeface="Arial" panose="020B0604020202020204"/>
              <a:cs typeface="Arial" panose="020B0604020202020204"/>
            </a:endParaRPr>
          </a:p>
          <a:p>
            <a:pPr marL="117475" algn="l" rtl="0" eaLnBrk="0">
              <a:lnSpc>
                <a:spcPct val="88000"/>
              </a:lnSpc>
            </a:pPr>
            <a:r>
              <a:rPr sz="800" kern="0" spc="30" dirty="0">
                <a:solidFill>
                  <a:srgbClr val="231F20">
                    <a:alpha val="100000"/>
                  </a:srgbClr>
                </a:solidFill>
                <a:latin typeface="Arial" panose="020B0604020202020204"/>
                <a:ea typeface="Arial" panose="020B0604020202020204"/>
                <a:cs typeface="Arial" panose="020B0604020202020204"/>
              </a:rPr>
              <a:t>Control</a:t>
            </a:r>
            <a:r>
              <a:rPr sz="800" kern="0" spc="140" dirty="0">
                <a:solidFill>
                  <a:srgbClr val="231F20">
                    <a:alpha val="100000"/>
                  </a:srgbClr>
                </a:solidFill>
                <a:latin typeface="Arial" panose="020B0604020202020204"/>
                <a:ea typeface="Arial" panose="020B0604020202020204"/>
                <a:cs typeface="Arial" panose="020B0604020202020204"/>
              </a:rPr>
              <a:t> </a:t>
            </a:r>
            <a:r>
              <a:rPr sz="800" kern="0" spc="30" dirty="0">
                <a:solidFill>
                  <a:srgbClr val="231F20">
                    <a:alpha val="100000"/>
                  </a:srgbClr>
                </a:solidFill>
                <a:latin typeface="Arial" panose="020B0604020202020204"/>
                <a:ea typeface="Arial" panose="020B0604020202020204"/>
                <a:cs typeface="Arial" panose="020B0604020202020204"/>
              </a:rPr>
              <a:t>interface</a:t>
            </a:r>
            <a:endParaRPr sz="800" dirty="0">
              <a:latin typeface="Arial" panose="020B0604020202020204"/>
              <a:ea typeface="Arial" panose="020B0604020202020204"/>
              <a:cs typeface="Arial" panose="020B0604020202020204"/>
            </a:endParaRPr>
          </a:p>
          <a:p>
            <a:pPr algn="l" rtl="0" eaLnBrk="0">
              <a:lnSpc>
                <a:spcPct val="105000"/>
              </a:lnSpc>
            </a:pPr>
            <a:endParaRPr sz="500" dirty="0">
              <a:latin typeface="Arial" panose="020B0604020202020204"/>
              <a:ea typeface="Arial" panose="020B0604020202020204"/>
              <a:cs typeface="Arial" panose="020B0604020202020204"/>
            </a:endParaRPr>
          </a:p>
          <a:p>
            <a:pPr marL="12700" algn="l" rtl="0" eaLnBrk="0">
              <a:lnSpc>
                <a:spcPct val="88000"/>
              </a:lnSpc>
              <a:spcBef>
                <a:spcPts val="5"/>
              </a:spcBef>
            </a:pPr>
            <a:r>
              <a:rPr sz="800" kern="0" spc="40" dirty="0">
                <a:solidFill>
                  <a:srgbClr val="231F20">
                    <a:alpha val="100000"/>
                  </a:srgbClr>
                </a:solidFill>
                <a:latin typeface="Arial" panose="020B0604020202020204"/>
                <a:ea typeface="Arial" panose="020B0604020202020204"/>
                <a:cs typeface="Arial" panose="020B0604020202020204"/>
              </a:rPr>
              <a:t>Forward coupl</a:t>
            </a:r>
            <a:r>
              <a:rPr sz="800" kern="0" spc="30" dirty="0">
                <a:solidFill>
                  <a:srgbClr val="231F20">
                    <a:alpha val="100000"/>
                  </a:srgbClr>
                </a:solidFill>
                <a:latin typeface="Arial" panose="020B0604020202020204"/>
                <a:ea typeface="Arial" panose="020B0604020202020204"/>
                <a:cs typeface="Arial" panose="020B0604020202020204"/>
              </a:rPr>
              <a:t>ing</a:t>
            </a:r>
            <a:r>
              <a:rPr sz="800" kern="0" spc="80" dirty="0">
                <a:solidFill>
                  <a:srgbClr val="231F20">
                    <a:alpha val="100000"/>
                  </a:srgbClr>
                </a:solidFill>
                <a:latin typeface="Arial" panose="020B0604020202020204"/>
                <a:ea typeface="Arial" panose="020B0604020202020204"/>
                <a:cs typeface="Arial" panose="020B0604020202020204"/>
              </a:rPr>
              <a:t> </a:t>
            </a:r>
            <a:r>
              <a:rPr sz="800" kern="0" spc="30" dirty="0">
                <a:solidFill>
                  <a:srgbClr val="231F20">
                    <a:alpha val="100000"/>
                  </a:srgbClr>
                </a:solidFill>
                <a:latin typeface="Arial" panose="020B0604020202020204"/>
                <a:ea typeface="Arial" panose="020B0604020202020204"/>
                <a:cs typeface="Arial" panose="020B0604020202020204"/>
              </a:rPr>
              <a:t>port</a:t>
            </a:r>
            <a:endParaRPr sz="800" dirty="0">
              <a:latin typeface="Arial" panose="020B0604020202020204"/>
              <a:ea typeface="Arial" panose="020B0604020202020204"/>
              <a:cs typeface="Arial" panose="020B0604020202020204"/>
            </a:endParaRPr>
          </a:p>
        </p:txBody>
      </p:sp>
      <p:sp>
        <p:nvSpPr>
          <p:cNvPr id="23" name="textbox 674"/>
          <p:cNvSpPr/>
          <p:nvPr/>
        </p:nvSpPr>
        <p:spPr>
          <a:xfrm>
            <a:off x="4314557" y="2906936"/>
            <a:ext cx="1128394" cy="133350"/>
          </a:xfrm>
          <a:prstGeom prst="rect">
            <a:avLst/>
          </a:prstGeom>
          <a:noFill/>
          <a:ln w="0" cap="flat">
            <a:noFill/>
            <a:prstDash val="solid"/>
            <a:miter lim="0"/>
          </a:ln>
        </p:spPr>
        <p:txBody>
          <a:bodyPr vert="horz" wrap="square" lIns="0" tIns="0" rIns="0" bIns="0"/>
          <a:lstStyle/>
          <a:p>
            <a:pPr algn="l" rtl="0" eaLnBrk="0">
              <a:lnSpc>
                <a:spcPct val="84000"/>
              </a:lnSpc>
            </a:pPr>
            <a:endParaRPr sz="100" dirty="0">
              <a:latin typeface="Arial" panose="020B0604020202020204"/>
              <a:ea typeface="Arial" panose="020B0604020202020204"/>
              <a:cs typeface="Arial" panose="020B0604020202020204"/>
            </a:endParaRPr>
          </a:p>
          <a:p>
            <a:pPr marL="12700" algn="l" rtl="0" eaLnBrk="0">
              <a:lnSpc>
                <a:spcPct val="88000"/>
              </a:lnSpc>
            </a:pPr>
            <a:r>
              <a:rPr sz="800" kern="0" spc="40" dirty="0">
                <a:solidFill>
                  <a:srgbClr val="231F20">
                    <a:alpha val="100000"/>
                  </a:srgbClr>
                </a:solidFill>
                <a:latin typeface="Arial" panose="020B0604020202020204"/>
                <a:ea typeface="Arial" panose="020B0604020202020204"/>
                <a:cs typeface="Arial" panose="020B0604020202020204"/>
              </a:rPr>
              <a:t>Reverse coupli</a:t>
            </a:r>
            <a:r>
              <a:rPr sz="800" kern="0" spc="30" dirty="0">
                <a:solidFill>
                  <a:srgbClr val="231F20">
                    <a:alpha val="100000"/>
                  </a:srgbClr>
                </a:solidFill>
                <a:latin typeface="Arial" panose="020B0604020202020204"/>
                <a:ea typeface="Arial" panose="020B0604020202020204"/>
                <a:cs typeface="Arial" panose="020B0604020202020204"/>
              </a:rPr>
              <a:t>ng</a:t>
            </a:r>
            <a:r>
              <a:rPr sz="800" kern="0" spc="80" dirty="0">
                <a:solidFill>
                  <a:srgbClr val="231F20">
                    <a:alpha val="100000"/>
                  </a:srgbClr>
                </a:solidFill>
                <a:latin typeface="Arial" panose="020B0604020202020204"/>
                <a:ea typeface="Arial" panose="020B0604020202020204"/>
                <a:cs typeface="Arial" panose="020B0604020202020204"/>
              </a:rPr>
              <a:t> </a:t>
            </a:r>
            <a:r>
              <a:rPr sz="800" kern="0" spc="30" dirty="0">
                <a:solidFill>
                  <a:srgbClr val="231F20">
                    <a:alpha val="100000"/>
                  </a:srgbClr>
                </a:solidFill>
                <a:latin typeface="Arial" panose="020B0604020202020204"/>
                <a:ea typeface="Arial" panose="020B0604020202020204"/>
                <a:cs typeface="Arial" panose="020B0604020202020204"/>
              </a:rPr>
              <a:t>port</a:t>
            </a:r>
            <a:endParaRPr sz="800" dirty="0">
              <a:latin typeface="Arial" panose="020B0604020202020204"/>
              <a:ea typeface="Arial" panose="020B0604020202020204"/>
              <a:cs typeface="Arial" panose="020B0604020202020204"/>
            </a:endParaRPr>
          </a:p>
        </p:txBody>
      </p:sp>
      <p:sp>
        <p:nvSpPr>
          <p:cNvPr id="24" name="textbox 696"/>
          <p:cNvSpPr/>
          <p:nvPr/>
        </p:nvSpPr>
        <p:spPr>
          <a:xfrm>
            <a:off x="394620" y="758929"/>
            <a:ext cx="3019425" cy="192404"/>
          </a:xfrm>
          <a:prstGeom prst="rect">
            <a:avLst/>
          </a:prstGeom>
          <a:noFill/>
          <a:ln w="0" cap="flat">
            <a:noFill/>
            <a:prstDash val="solid"/>
            <a:miter lim="0"/>
          </a:ln>
        </p:spPr>
        <p:txBody>
          <a:bodyPr vert="horz" wrap="square" lIns="0" tIns="0" rIns="0" bIns="0"/>
          <a:lstStyle/>
          <a:p>
            <a:pPr algn="l" rtl="0" eaLnBrk="0">
              <a:lnSpc>
                <a:spcPct val="87000"/>
              </a:lnSpc>
            </a:pPr>
            <a:endParaRPr sz="100" dirty="0">
              <a:latin typeface="Arial" panose="020B0604020202020204"/>
              <a:ea typeface="Arial" panose="020B0604020202020204"/>
              <a:cs typeface="Arial" panose="020B0604020202020204"/>
            </a:endParaRPr>
          </a:p>
          <a:p>
            <a:pPr marL="12700" algn="l" rtl="0" eaLnBrk="0">
              <a:lnSpc>
                <a:spcPct val="84000"/>
              </a:lnSpc>
            </a:pPr>
            <a:r>
              <a:rPr sz="1300" kern="0" spc="40" dirty="0">
                <a:solidFill>
                  <a:srgbClr val="21294D">
                    <a:alpha val="100000"/>
                  </a:srgbClr>
                </a:solidFill>
                <a:latin typeface="Arial" panose="020B0604020202020204"/>
                <a:ea typeface="Arial" panose="020B0604020202020204"/>
                <a:cs typeface="Arial" panose="020B0604020202020204"/>
              </a:rPr>
              <a:t>1.4</a:t>
            </a:r>
            <a:r>
              <a:rPr sz="1300" kern="0" spc="180" dirty="0">
                <a:solidFill>
                  <a:srgbClr val="21294D">
                    <a:alpha val="100000"/>
                  </a:srgbClr>
                </a:solidFill>
                <a:latin typeface="Arial" panose="020B0604020202020204"/>
                <a:ea typeface="Arial" panose="020B0604020202020204"/>
                <a:cs typeface="Arial" panose="020B0604020202020204"/>
              </a:rPr>
              <a:t> </a:t>
            </a:r>
            <a:r>
              <a:rPr sz="1300" kern="0" spc="40" dirty="0">
                <a:solidFill>
                  <a:srgbClr val="21294D">
                    <a:alpha val="100000"/>
                  </a:srgbClr>
                </a:solidFill>
                <a:latin typeface="Arial" panose="020B0604020202020204"/>
                <a:ea typeface="Arial" panose="020B0604020202020204"/>
                <a:cs typeface="Arial" panose="020B0604020202020204"/>
              </a:rPr>
              <a:t>INPUT/OUTPUT panel  Connector</a:t>
            </a:r>
            <a:endParaRPr sz="1300" dirty="0">
              <a:latin typeface="Arial" panose="020B0604020202020204"/>
              <a:ea typeface="Arial" panose="020B0604020202020204"/>
              <a:cs typeface="Arial" panose="020B0604020202020204"/>
            </a:endParaRPr>
          </a:p>
        </p:txBody>
      </p:sp>
      <p:sp>
        <p:nvSpPr>
          <p:cNvPr id="25" name="textbox 708"/>
          <p:cNvSpPr/>
          <p:nvPr/>
        </p:nvSpPr>
        <p:spPr>
          <a:xfrm>
            <a:off x="622998" y="3876977"/>
            <a:ext cx="512444" cy="1835785"/>
          </a:xfrm>
          <a:prstGeom prst="rect">
            <a:avLst/>
          </a:prstGeom>
          <a:noFill/>
          <a:ln w="0" cap="flat">
            <a:noFill/>
            <a:prstDash val="solid"/>
            <a:miter lim="0"/>
          </a:ln>
        </p:spPr>
        <p:txBody>
          <a:bodyPr vert="horz" wrap="square" lIns="0" tIns="0" rIns="0" bIns="0"/>
          <a:lstStyle/>
          <a:p>
            <a:pPr algn="l" rtl="0" eaLnBrk="0">
              <a:lnSpc>
                <a:spcPct val="82000"/>
              </a:lnSpc>
            </a:pPr>
            <a:endParaRPr sz="100" dirty="0">
              <a:latin typeface="Arial" panose="020B0604020202020204"/>
              <a:ea typeface="Arial" panose="020B0604020202020204"/>
              <a:cs typeface="Arial" panose="020B0604020202020204"/>
            </a:endParaRPr>
          </a:p>
          <a:p>
            <a:pPr marL="12700" algn="l" rtl="0" eaLnBrk="0">
              <a:lnSpc>
                <a:spcPct val="76000"/>
              </a:lnSpc>
            </a:pPr>
            <a:r>
              <a:rPr sz="800" kern="0" spc="50" dirty="0">
                <a:solidFill>
                  <a:srgbClr val="FFFFFF">
                    <a:alpha val="100000"/>
                  </a:srgbClr>
                </a:solidFill>
                <a:latin typeface="Arial" panose="020B0604020202020204"/>
                <a:ea typeface="Arial" panose="020B0604020202020204"/>
                <a:cs typeface="Arial" panose="020B0604020202020204"/>
              </a:rPr>
              <a:t>NUMBER</a:t>
            </a:r>
            <a:endParaRPr sz="800" dirty="0">
              <a:latin typeface="Arial" panose="020B0604020202020204"/>
              <a:ea typeface="Arial" panose="020B0604020202020204"/>
              <a:cs typeface="Arial" panose="020B0604020202020204"/>
            </a:endParaRPr>
          </a:p>
          <a:p>
            <a:pPr marL="228600" algn="l" rtl="0" eaLnBrk="0">
              <a:lnSpc>
                <a:spcPct val="88000"/>
              </a:lnSpc>
              <a:spcBef>
                <a:spcPts val="860"/>
              </a:spcBef>
            </a:pPr>
            <a:r>
              <a:rPr sz="800" kern="0" spc="-20" dirty="0">
                <a:solidFill>
                  <a:srgbClr val="231F20">
                    <a:alpha val="100000"/>
                  </a:srgbClr>
                </a:solidFill>
                <a:latin typeface="Arial" panose="020B0604020202020204"/>
                <a:ea typeface="Arial" panose="020B0604020202020204"/>
                <a:cs typeface="Arial" panose="020B0604020202020204"/>
              </a:rPr>
              <a:t>1</a:t>
            </a:r>
            <a:endParaRPr sz="800" dirty="0">
              <a:latin typeface="Arial" panose="020B0604020202020204"/>
              <a:ea typeface="Arial" panose="020B0604020202020204"/>
              <a:cs typeface="Arial" panose="020B0604020202020204"/>
            </a:endParaRPr>
          </a:p>
          <a:p>
            <a:pPr marL="219710" algn="l" rtl="0" eaLnBrk="0">
              <a:lnSpc>
                <a:spcPct val="88000"/>
              </a:lnSpc>
              <a:spcBef>
                <a:spcPts val="635"/>
              </a:spcBef>
            </a:pPr>
            <a:r>
              <a:rPr sz="800" kern="0" spc="10" dirty="0">
                <a:solidFill>
                  <a:srgbClr val="231F20">
                    <a:alpha val="100000"/>
                  </a:srgbClr>
                </a:solidFill>
                <a:latin typeface="Arial" panose="020B0604020202020204"/>
                <a:ea typeface="Arial" panose="020B0604020202020204"/>
                <a:cs typeface="Arial" panose="020B0604020202020204"/>
              </a:rPr>
              <a:t>2</a:t>
            </a:r>
            <a:endParaRPr sz="800" dirty="0">
              <a:latin typeface="Arial" panose="020B0604020202020204"/>
              <a:ea typeface="Arial" panose="020B0604020202020204"/>
              <a:cs typeface="Arial" panose="020B0604020202020204"/>
            </a:endParaRPr>
          </a:p>
          <a:p>
            <a:pPr marL="220980" algn="l" rtl="0" eaLnBrk="0">
              <a:lnSpc>
                <a:spcPct val="88000"/>
              </a:lnSpc>
              <a:spcBef>
                <a:spcPts val="600"/>
              </a:spcBef>
            </a:pPr>
            <a:r>
              <a:rPr sz="800" kern="0" spc="0" dirty="0">
                <a:solidFill>
                  <a:srgbClr val="231F20">
                    <a:alpha val="100000"/>
                  </a:srgbClr>
                </a:solidFill>
                <a:latin typeface="Arial" panose="020B0604020202020204"/>
                <a:ea typeface="Arial" panose="020B0604020202020204"/>
                <a:cs typeface="Arial" panose="020B0604020202020204"/>
              </a:rPr>
              <a:t>3</a:t>
            </a:r>
            <a:endParaRPr sz="800" dirty="0">
              <a:latin typeface="Arial" panose="020B0604020202020204"/>
              <a:ea typeface="Arial" panose="020B0604020202020204"/>
              <a:cs typeface="Arial" panose="020B0604020202020204"/>
            </a:endParaRPr>
          </a:p>
          <a:p>
            <a:pPr marL="218440" algn="l" rtl="0" eaLnBrk="0">
              <a:lnSpc>
                <a:spcPct val="88000"/>
              </a:lnSpc>
              <a:spcBef>
                <a:spcPts val="695"/>
              </a:spcBef>
            </a:pPr>
            <a:r>
              <a:rPr sz="800" kern="0" spc="20" dirty="0">
                <a:solidFill>
                  <a:srgbClr val="231F20">
                    <a:alpha val="100000"/>
                  </a:srgbClr>
                </a:solidFill>
                <a:latin typeface="Arial" panose="020B0604020202020204"/>
                <a:ea typeface="Arial" panose="020B0604020202020204"/>
                <a:cs typeface="Arial" panose="020B0604020202020204"/>
              </a:rPr>
              <a:t>4</a:t>
            </a:r>
            <a:endParaRPr sz="800" dirty="0">
              <a:latin typeface="Arial" panose="020B0604020202020204"/>
              <a:ea typeface="Arial" panose="020B0604020202020204"/>
              <a:cs typeface="Arial" panose="020B0604020202020204"/>
            </a:endParaRPr>
          </a:p>
          <a:p>
            <a:pPr marL="221615" algn="l" rtl="0" eaLnBrk="0">
              <a:lnSpc>
                <a:spcPct val="88000"/>
              </a:lnSpc>
              <a:spcBef>
                <a:spcPts val="630"/>
              </a:spcBef>
            </a:pPr>
            <a:r>
              <a:rPr sz="800" kern="0" spc="0" dirty="0">
                <a:solidFill>
                  <a:srgbClr val="231F20">
                    <a:alpha val="100000"/>
                  </a:srgbClr>
                </a:solidFill>
                <a:latin typeface="Arial" panose="020B0604020202020204"/>
                <a:ea typeface="Arial" panose="020B0604020202020204"/>
                <a:cs typeface="Arial" panose="020B0604020202020204"/>
              </a:rPr>
              <a:t>5</a:t>
            </a:r>
            <a:endParaRPr sz="800" dirty="0">
              <a:latin typeface="Arial" panose="020B0604020202020204"/>
              <a:ea typeface="Arial" panose="020B0604020202020204"/>
              <a:cs typeface="Arial" panose="020B0604020202020204"/>
            </a:endParaRPr>
          </a:p>
          <a:p>
            <a:pPr marL="221615" algn="l" rtl="0" eaLnBrk="0">
              <a:lnSpc>
                <a:spcPct val="88000"/>
              </a:lnSpc>
              <a:spcBef>
                <a:spcPts val="570"/>
              </a:spcBef>
            </a:pPr>
            <a:r>
              <a:rPr sz="800" kern="0" spc="0" dirty="0">
                <a:solidFill>
                  <a:srgbClr val="231F20">
                    <a:alpha val="100000"/>
                  </a:srgbClr>
                </a:solidFill>
                <a:latin typeface="Arial" panose="020B0604020202020204"/>
                <a:ea typeface="Arial" panose="020B0604020202020204"/>
                <a:cs typeface="Arial" panose="020B0604020202020204"/>
              </a:rPr>
              <a:t>6</a:t>
            </a:r>
            <a:endParaRPr sz="800" dirty="0">
              <a:latin typeface="Arial" panose="020B0604020202020204"/>
              <a:ea typeface="Arial" panose="020B0604020202020204"/>
              <a:cs typeface="Arial" panose="020B0604020202020204"/>
            </a:endParaRPr>
          </a:p>
          <a:p>
            <a:pPr marL="221615" algn="l" rtl="0" eaLnBrk="0">
              <a:lnSpc>
                <a:spcPct val="88000"/>
              </a:lnSpc>
              <a:spcBef>
                <a:spcPts val="650"/>
              </a:spcBef>
            </a:pPr>
            <a:r>
              <a:rPr sz="800" kern="0" spc="-10" dirty="0">
                <a:solidFill>
                  <a:srgbClr val="231F20">
                    <a:alpha val="100000"/>
                  </a:srgbClr>
                </a:solidFill>
                <a:latin typeface="Arial" panose="020B0604020202020204"/>
                <a:ea typeface="Arial" panose="020B0604020202020204"/>
                <a:cs typeface="Arial" panose="020B0604020202020204"/>
              </a:rPr>
              <a:t>7</a:t>
            </a:r>
            <a:endParaRPr sz="800" dirty="0">
              <a:latin typeface="Arial" panose="020B0604020202020204"/>
              <a:ea typeface="Arial" panose="020B0604020202020204"/>
              <a:cs typeface="Arial" panose="020B0604020202020204"/>
            </a:endParaRPr>
          </a:p>
          <a:p>
            <a:pPr marL="220980" algn="l" rtl="0" eaLnBrk="0">
              <a:lnSpc>
                <a:spcPct val="88000"/>
              </a:lnSpc>
              <a:spcBef>
                <a:spcPts val="580"/>
              </a:spcBef>
            </a:pPr>
            <a:r>
              <a:rPr sz="800" kern="0" spc="0" dirty="0">
                <a:solidFill>
                  <a:srgbClr val="231F20">
                    <a:alpha val="100000"/>
                  </a:srgbClr>
                </a:solidFill>
                <a:latin typeface="Arial" panose="020B0604020202020204"/>
                <a:ea typeface="Arial" panose="020B0604020202020204"/>
                <a:cs typeface="Arial" panose="020B0604020202020204"/>
              </a:rPr>
              <a:t>8</a:t>
            </a:r>
            <a:endParaRPr sz="800" dirty="0">
              <a:latin typeface="Arial" panose="020B0604020202020204"/>
              <a:ea typeface="Arial" panose="020B0604020202020204"/>
              <a:cs typeface="Arial" panose="020B0604020202020204"/>
            </a:endParaRPr>
          </a:p>
          <a:p>
            <a:pPr algn="l" rtl="0" eaLnBrk="0">
              <a:lnSpc>
                <a:spcPct val="117000"/>
              </a:lnSpc>
            </a:pPr>
            <a:endParaRPr sz="500" dirty="0">
              <a:latin typeface="Arial" panose="020B0604020202020204"/>
              <a:ea typeface="Arial" panose="020B0604020202020204"/>
              <a:cs typeface="Arial" panose="020B0604020202020204"/>
            </a:endParaRPr>
          </a:p>
          <a:p>
            <a:pPr marL="220980" algn="l" rtl="0" eaLnBrk="0">
              <a:lnSpc>
                <a:spcPct val="88000"/>
              </a:lnSpc>
              <a:spcBef>
                <a:spcPts val="0"/>
              </a:spcBef>
            </a:pPr>
            <a:r>
              <a:rPr sz="800" kern="0" spc="0" dirty="0">
                <a:solidFill>
                  <a:srgbClr val="231F20">
                    <a:alpha val="100000"/>
                  </a:srgbClr>
                </a:solidFill>
                <a:latin typeface="Arial" panose="020B0604020202020204"/>
                <a:ea typeface="Arial" panose="020B0604020202020204"/>
                <a:cs typeface="Arial" panose="020B0604020202020204"/>
              </a:rPr>
              <a:t>9</a:t>
            </a:r>
            <a:endParaRPr sz="800" dirty="0">
              <a:latin typeface="Arial" panose="020B0604020202020204"/>
              <a:ea typeface="Arial" panose="020B0604020202020204"/>
              <a:cs typeface="Arial" panose="020B0604020202020204"/>
            </a:endParaRPr>
          </a:p>
        </p:txBody>
      </p:sp>
      <p:sp>
        <p:nvSpPr>
          <p:cNvPr id="26" name="textbox 710"/>
          <p:cNvSpPr/>
          <p:nvPr/>
        </p:nvSpPr>
        <p:spPr>
          <a:xfrm>
            <a:off x="1569290" y="4075854"/>
            <a:ext cx="1284605" cy="888364"/>
          </a:xfrm>
          <a:prstGeom prst="rect">
            <a:avLst/>
          </a:prstGeom>
          <a:noFill/>
          <a:ln w="0" cap="flat">
            <a:noFill/>
            <a:prstDash val="solid"/>
            <a:miter lim="0"/>
          </a:ln>
        </p:spPr>
        <p:txBody>
          <a:bodyPr vert="horz" wrap="square" lIns="0" tIns="0" rIns="0" bIns="0"/>
          <a:lstStyle/>
          <a:p>
            <a:pPr algn="l" rtl="0" eaLnBrk="0">
              <a:lnSpc>
                <a:spcPct val="82000"/>
              </a:lnSpc>
            </a:pPr>
            <a:endParaRPr sz="100" dirty="0">
              <a:latin typeface="Arial" panose="020B0604020202020204"/>
              <a:ea typeface="Arial" panose="020B0604020202020204"/>
              <a:cs typeface="Arial" panose="020B0604020202020204"/>
            </a:endParaRPr>
          </a:p>
          <a:p>
            <a:pPr marL="385445" algn="l" rtl="0" eaLnBrk="0">
              <a:lnSpc>
                <a:spcPct val="76000"/>
              </a:lnSpc>
            </a:pPr>
            <a:r>
              <a:rPr sz="800" kern="0" spc="20" dirty="0">
                <a:solidFill>
                  <a:srgbClr val="231F20">
                    <a:alpha val="100000"/>
                  </a:srgbClr>
                </a:solidFill>
                <a:latin typeface="Arial" panose="020B0604020202020204"/>
                <a:ea typeface="Arial" panose="020B0604020202020204"/>
                <a:cs typeface="Arial" panose="020B0604020202020204"/>
              </a:rPr>
              <a:t>PA Enable</a:t>
            </a:r>
            <a:endParaRPr sz="800" dirty="0">
              <a:latin typeface="Arial" panose="020B0604020202020204"/>
              <a:ea typeface="Arial" panose="020B0604020202020204"/>
              <a:cs typeface="Arial" panose="020B0604020202020204"/>
            </a:endParaRPr>
          </a:p>
          <a:p>
            <a:pPr marL="12700" algn="l" rtl="0" eaLnBrk="0">
              <a:lnSpc>
                <a:spcPct val="88000"/>
              </a:lnSpc>
              <a:spcBef>
                <a:spcPts val="725"/>
              </a:spcBef>
            </a:pPr>
            <a:r>
              <a:rPr sz="800" kern="0" spc="40" dirty="0">
                <a:solidFill>
                  <a:srgbClr val="231F20">
                    <a:alpha val="100000"/>
                  </a:srgbClr>
                </a:solidFill>
                <a:latin typeface="Arial" panose="020B0604020202020204"/>
                <a:ea typeface="Arial" panose="020B0604020202020204"/>
                <a:cs typeface="Arial" panose="020B0604020202020204"/>
              </a:rPr>
              <a:t>Output</a:t>
            </a:r>
            <a:r>
              <a:rPr sz="800" kern="0" spc="90" dirty="0">
                <a:solidFill>
                  <a:srgbClr val="231F20">
                    <a:alpha val="100000"/>
                  </a:srgbClr>
                </a:solidFill>
                <a:latin typeface="Arial" panose="020B0604020202020204"/>
                <a:ea typeface="Arial" panose="020B0604020202020204"/>
                <a:cs typeface="Arial" panose="020B0604020202020204"/>
              </a:rPr>
              <a:t> </a:t>
            </a:r>
            <a:r>
              <a:rPr sz="800" kern="0" spc="40" dirty="0">
                <a:solidFill>
                  <a:srgbClr val="231F20">
                    <a:alpha val="100000"/>
                  </a:srgbClr>
                </a:solidFill>
                <a:latin typeface="Arial" panose="020B0604020202020204"/>
                <a:ea typeface="Arial" panose="020B0604020202020204"/>
                <a:cs typeface="Arial" panose="020B0604020202020204"/>
              </a:rPr>
              <a:t>Power monitoring</a:t>
            </a:r>
            <a:endParaRPr sz="800" dirty="0">
              <a:latin typeface="Arial" panose="020B0604020202020204"/>
              <a:ea typeface="Arial" panose="020B0604020202020204"/>
              <a:cs typeface="Arial" panose="020B0604020202020204"/>
            </a:endParaRPr>
          </a:p>
          <a:p>
            <a:pPr marL="219075" algn="l" rtl="0" eaLnBrk="0">
              <a:lnSpc>
                <a:spcPct val="88000"/>
              </a:lnSpc>
              <a:spcBef>
                <a:spcPts val="660"/>
              </a:spcBef>
            </a:pPr>
            <a:r>
              <a:rPr sz="800" kern="0" spc="30" dirty="0">
                <a:solidFill>
                  <a:srgbClr val="231F20">
                    <a:alpha val="100000"/>
                  </a:srgbClr>
                </a:solidFill>
                <a:latin typeface="Arial" panose="020B0604020202020204"/>
                <a:ea typeface="Arial" panose="020B0604020202020204"/>
                <a:cs typeface="Arial" panose="020B0604020202020204"/>
              </a:rPr>
              <a:t>Temp</a:t>
            </a:r>
            <a:r>
              <a:rPr sz="800" kern="0" spc="150" dirty="0">
                <a:solidFill>
                  <a:srgbClr val="231F20">
                    <a:alpha val="100000"/>
                  </a:srgbClr>
                </a:solidFill>
                <a:latin typeface="Arial" panose="020B0604020202020204"/>
                <a:ea typeface="Arial" panose="020B0604020202020204"/>
                <a:cs typeface="Arial" panose="020B0604020202020204"/>
              </a:rPr>
              <a:t> </a:t>
            </a:r>
            <a:r>
              <a:rPr sz="800" kern="0" spc="30" dirty="0">
                <a:solidFill>
                  <a:srgbClr val="231F20">
                    <a:alpha val="100000"/>
                  </a:srgbClr>
                </a:solidFill>
                <a:latin typeface="Arial" panose="020B0604020202020204"/>
                <a:ea typeface="Arial" panose="020B0604020202020204"/>
                <a:cs typeface="Arial" panose="020B0604020202020204"/>
              </a:rPr>
              <a:t>monitoring</a:t>
            </a:r>
            <a:endParaRPr sz="800" dirty="0">
              <a:latin typeface="Arial" panose="020B0604020202020204"/>
              <a:ea typeface="Arial" panose="020B0604020202020204"/>
              <a:cs typeface="Arial" panose="020B0604020202020204"/>
            </a:endParaRPr>
          </a:p>
          <a:p>
            <a:pPr marL="166370" algn="l" rtl="0" eaLnBrk="0">
              <a:lnSpc>
                <a:spcPct val="88000"/>
              </a:lnSpc>
              <a:spcBef>
                <a:spcPts val="670"/>
              </a:spcBef>
            </a:pPr>
            <a:r>
              <a:rPr sz="800" kern="0" spc="40" dirty="0">
                <a:solidFill>
                  <a:srgbClr val="231F20">
                    <a:alpha val="100000"/>
                  </a:srgbClr>
                </a:solidFill>
                <a:latin typeface="Arial" panose="020B0604020202020204"/>
                <a:ea typeface="Arial" panose="020B0604020202020204"/>
                <a:cs typeface="Arial" panose="020B0604020202020204"/>
              </a:rPr>
              <a:t>Voltage</a:t>
            </a:r>
            <a:r>
              <a:rPr sz="800" kern="0" spc="80" dirty="0">
                <a:solidFill>
                  <a:srgbClr val="231F20">
                    <a:alpha val="100000"/>
                  </a:srgbClr>
                </a:solidFill>
                <a:latin typeface="Arial" panose="020B0604020202020204"/>
                <a:ea typeface="Arial" panose="020B0604020202020204"/>
                <a:cs typeface="Arial" panose="020B0604020202020204"/>
              </a:rPr>
              <a:t> </a:t>
            </a:r>
            <a:r>
              <a:rPr sz="800" kern="0" spc="40" dirty="0">
                <a:solidFill>
                  <a:srgbClr val="231F20">
                    <a:alpha val="100000"/>
                  </a:srgbClr>
                </a:solidFill>
                <a:latin typeface="Arial" panose="020B0604020202020204"/>
                <a:ea typeface="Arial" panose="020B0604020202020204"/>
                <a:cs typeface="Arial" panose="020B0604020202020204"/>
              </a:rPr>
              <a:t>moni</a:t>
            </a:r>
            <a:r>
              <a:rPr sz="800" kern="0" spc="30" dirty="0">
                <a:solidFill>
                  <a:srgbClr val="231F20">
                    <a:alpha val="100000"/>
                  </a:srgbClr>
                </a:solidFill>
                <a:latin typeface="Arial" panose="020B0604020202020204"/>
                <a:ea typeface="Arial" panose="020B0604020202020204"/>
                <a:cs typeface="Arial" panose="020B0604020202020204"/>
              </a:rPr>
              <a:t>toring</a:t>
            </a:r>
            <a:endParaRPr sz="800" dirty="0">
              <a:latin typeface="Arial" panose="020B0604020202020204"/>
              <a:ea typeface="Arial" panose="020B0604020202020204"/>
              <a:cs typeface="Arial" panose="020B0604020202020204"/>
            </a:endParaRPr>
          </a:p>
          <a:p>
            <a:pPr algn="l" rtl="0" eaLnBrk="0">
              <a:lnSpc>
                <a:spcPct val="104000"/>
              </a:lnSpc>
            </a:pPr>
            <a:endParaRPr sz="500" dirty="0">
              <a:latin typeface="Arial" panose="020B0604020202020204"/>
              <a:ea typeface="Arial" panose="020B0604020202020204"/>
              <a:cs typeface="Arial" panose="020B0604020202020204"/>
            </a:endParaRPr>
          </a:p>
          <a:p>
            <a:pPr marL="171450" algn="l" rtl="0" eaLnBrk="0">
              <a:lnSpc>
                <a:spcPct val="88000"/>
              </a:lnSpc>
              <a:spcBef>
                <a:spcPts val="5"/>
              </a:spcBef>
            </a:pPr>
            <a:r>
              <a:rPr sz="800" kern="0" spc="40" dirty="0">
                <a:solidFill>
                  <a:srgbClr val="231F20">
                    <a:alpha val="100000"/>
                  </a:srgbClr>
                </a:solidFill>
                <a:latin typeface="Arial" panose="020B0604020202020204"/>
                <a:ea typeface="Arial" panose="020B0604020202020204"/>
                <a:cs typeface="Arial" panose="020B0604020202020204"/>
              </a:rPr>
              <a:t>Current</a:t>
            </a:r>
            <a:r>
              <a:rPr sz="800" kern="0" spc="80" dirty="0">
                <a:solidFill>
                  <a:srgbClr val="231F20">
                    <a:alpha val="100000"/>
                  </a:srgbClr>
                </a:solidFill>
                <a:latin typeface="Arial" panose="020B0604020202020204"/>
                <a:ea typeface="Arial" panose="020B0604020202020204"/>
                <a:cs typeface="Arial" panose="020B0604020202020204"/>
              </a:rPr>
              <a:t> </a:t>
            </a:r>
            <a:r>
              <a:rPr sz="800" kern="0" spc="40" dirty="0">
                <a:solidFill>
                  <a:srgbClr val="231F20">
                    <a:alpha val="100000"/>
                  </a:srgbClr>
                </a:solidFill>
                <a:latin typeface="Arial" panose="020B0604020202020204"/>
                <a:ea typeface="Arial" panose="020B0604020202020204"/>
                <a:cs typeface="Arial" panose="020B0604020202020204"/>
              </a:rPr>
              <a:t>monit</a:t>
            </a:r>
            <a:r>
              <a:rPr sz="800" kern="0" spc="30" dirty="0">
                <a:solidFill>
                  <a:srgbClr val="231F20">
                    <a:alpha val="100000"/>
                  </a:srgbClr>
                </a:solidFill>
                <a:latin typeface="Arial" panose="020B0604020202020204"/>
                <a:ea typeface="Arial" panose="020B0604020202020204"/>
                <a:cs typeface="Arial" panose="020B0604020202020204"/>
              </a:rPr>
              <a:t>oring</a:t>
            </a:r>
            <a:endParaRPr sz="800" dirty="0">
              <a:latin typeface="Arial" panose="020B0604020202020204"/>
              <a:ea typeface="Arial" panose="020B0604020202020204"/>
              <a:cs typeface="Arial" panose="020B0604020202020204"/>
            </a:endParaRPr>
          </a:p>
        </p:txBody>
      </p:sp>
      <p:sp>
        <p:nvSpPr>
          <p:cNvPr id="27" name="textbox 714"/>
          <p:cNvSpPr/>
          <p:nvPr/>
        </p:nvSpPr>
        <p:spPr>
          <a:xfrm>
            <a:off x="2932489" y="1086403"/>
            <a:ext cx="245745" cy="71755"/>
          </a:xfrm>
          <a:prstGeom prst="rect">
            <a:avLst/>
          </a:prstGeom>
          <a:noFill/>
          <a:ln w="0" cap="flat">
            <a:noFill/>
            <a:prstDash val="solid"/>
            <a:miter lim="0"/>
          </a:ln>
        </p:spPr>
        <p:txBody>
          <a:bodyPr vert="horz" wrap="square" lIns="0" tIns="0" rIns="0" bIns="0"/>
          <a:lstStyle/>
          <a:p>
            <a:pPr algn="l" rtl="0" eaLnBrk="0">
              <a:lnSpc>
                <a:spcPct val="83000"/>
              </a:lnSpc>
            </a:pPr>
            <a:endParaRPr sz="100" dirty="0">
              <a:latin typeface="Arial" panose="020B0604020202020204"/>
              <a:ea typeface="Arial" panose="020B0604020202020204"/>
              <a:cs typeface="Arial" panose="020B0604020202020204"/>
            </a:endParaRPr>
          </a:p>
          <a:p>
            <a:pPr marL="12700" algn="l" rtl="0" eaLnBrk="0">
              <a:lnSpc>
                <a:spcPts val="360"/>
              </a:lnSpc>
            </a:pPr>
            <a:r>
              <a:rPr sz="800" kern="0" spc="-10" dirty="0">
                <a:solidFill>
                  <a:srgbClr val="231F20">
                    <a:alpha val="100000"/>
                  </a:srgbClr>
                </a:solidFill>
                <a:latin typeface="微软雅黑" panose="020B0503020204020204" charset="-122"/>
                <a:ea typeface="微软雅黑" panose="020B0503020204020204" charset="-122"/>
                <a:cs typeface="微软雅黑" panose="020B0503020204020204" charset="-122"/>
              </a:rPr>
              <a:t>——</a:t>
            </a:r>
            <a:endParaRPr sz="800" dirty="0">
              <a:latin typeface="微软雅黑" panose="020B0503020204020204" charset="-122"/>
              <a:ea typeface="微软雅黑" panose="020B0503020204020204" charset="-122"/>
              <a:cs typeface="微软雅黑" panose="020B0503020204020204" charset="-122"/>
            </a:endParaRPr>
          </a:p>
        </p:txBody>
      </p:sp>
      <p:sp>
        <p:nvSpPr>
          <p:cNvPr id="28" name="textbox 716"/>
          <p:cNvSpPr/>
          <p:nvPr/>
        </p:nvSpPr>
        <p:spPr>
          <a:xfrm>
            <a:off x="2932489" y="1258307"/>
            <a:ext cx="245745" cy="71755"/>
          </a:xfrm>
          <a:prstGeom prst="rect">
            <a:avLst/>
          </a:prstGeom>
          <a:noFill/>
          <a:ln w="0" cap="flat">
            <a:noFill/>
            <a:prstDash val="solid"/>
            <a:miter lim="0"/>
          </a:ln>
        </p:spPr>
        <p:txBody>
          <a:bodyPr vert="horz" wrap="square" lIns="0" tIns="0" rIns="0" bIns="0"/>
          <a:lstStyle/>
          <a:p>
            <a:pPr algn="l" rtl="0" eaLnBrk="0">
              <a:lnSpc>
                <a:spcPct val="83000"/>
              </a:lnSpc>
            </a:pPr>
            <a:endParaRPr sz="100" dirty="0">
              <a:latin typeface="Arial" panose="020B0604020202020204"/>
              <a:ea typeface="Arial" panose="020B0604020202020204"/>
              <a:cs typeface="Arial" panose="020B0604020202020204"/>
            </a:endParaRPr>
          </a:p>
          <a:p>
            <a:pPr marL="12700" algn="l" rtl="0" eaLnBrk="0">
              <a:lnSpc>
                <a:spcPts val="360"/>
              </a:lnSpc>
            </a:pPr>
            <a:r>
              <a:rPr sz="800" kern="0" spc="-10" dirty="0">
                <a:solidFill>
                  <a:srgbClr val="231F20">
                    <a:alpha val="100000"/>
                  </a:srgbClr>
                </a:solidFill>
                <a:latin typeface="微软雅黑" panose="020B0503020204020204" charset="-122"/>
                <a:ea typeface="微软雅黑" panose="020B0503020204020204" charset="-122"/>
                <a:cs typeface="微软雅黑" panose="020B0503020204020204" charset="-122"/>
              </a:rPr>
              <a:t>——</a:t>
            </a:r>
            <a:endParaRPr sz="800" dirty="0">
              <a:latin typeface="微软雅黑" panose="020B0503020204020204" charset="-122"/>
              <a:ea typeface="微软雅黑" panose="020B0503020204020204" charset="-122"/>
              <a:cs typeface="微软雅黑" panose="020B0503020204020204" charset="-122"/>
            </a:endParaRPr>
          </a:p>
        </p:txBody>
      </p:sp>
      <p:sp>
        <p:nvSpPr>
          <p:cNvPr id="29" name="textbox 750"/>
          <p:cNvSpPr/>
          <p:nvPr/>
        </p:nvSpPr>
        <p:spPr>
          <a:xfrm>
            <a:off x="1563250" y="1398070"/>
            <a:ext cx="1185544" cy="1076325"/>
          </a:xfrm>
          <a:prstGeom prst="rect">
            <a:avLst/>
          </a:prstGeom>
          <a:noFill/>
          <a:ln w="0" cap="flat">
            <a:noFill/>
            <a:prstDash val="solid"/>
            <a:miter lim="0"/>
          </a:ln>
        </p:spPr>
        <p:txBody>
          <a:bodyPr vert="horz" wrap="square" lIns="0" tIns="0" rIns="0" bIns="0"/>
          <a:lstStyle/>
          <a:p>
            <a:pPr algn="l" rtl="0" eaLnBrk="0">
              <a:lnSpc>
                <a:spcPct val="84000"/>
              </a:lnSpc>
            </a:pPr>
            <a:endParaRPr sz="100" dirty="0">
              <a:latin typeface="Arial" panose="020B0604020202020204"/>
              <a:ea typeface="Arial" panose="020B0604020202020204"/>
              <a:cs typeface="Arial" panose="020B0604020202020204"/>
            </a:endParaRPr>
          </a:p>
          <a:p>
            <a:pPr marL="259080" algn="l" rtl="0" eaLnBrk="0">
              <a:lnSpc>
                <a:spcPct val="88000"/>
              </a:lnSpc>
            </a:pPr>
            <a:r>
              <a:rPr sz="800" kern="0" spc="30" dirty="0">
                <a:solidFill>
                  <a:srgbClr val="FFFFFF">
                    <a:alpha val="100000"/>
                  </a:srgbClr>
                </a:solidFill>
                <a:latin typeface="Arial" panose="020B0604020202020204"/>
                <a:ea typeface="Arial" panose="020B0604020202020204"/>
                <a:cs typeface="Arial" panose="020B0604020202020204"/>
              </a:rPr>
              <a:t>interface type</a:t>
            </a:r>
            <a:endParaRPr sz="800" dirty="0">
              <a:latin typeface="Arial" panose="020B0604020202020204"/>
              <a:ea typeface="Arial" panose="020B0604020202020204"/>
              <a:cs typeface="Arial" panose="020B0604020202020204"/>
            </a:endParaRPr>
          </a:p>
          <a:p>
            <a:pPr marL="401955" algn="l" rtl="0" eaLnBrk="0">
              <a:lnSpc>
                <a:spcPct val="76000"/>
              </a:lnSpc>
              <a:spcBef>
                <a:spcPts val="775"/>
              </a:spcBef>
            </a:pPr>
            <a:r>
              <a:rPr sz="800" kern="0" spc="70" dirty="0">
                <a:solidFill>
                  <a:srgbClr val="231F20">
                    <a:alpha val="100000"/>
                  </a:srgbClr>
                </a:solidFill>
                <a:latin typeface="Arial" panose="020B0604020202020204"/>
                <a:ea typeface="Arial" panose="020B0604020202020204"/>
                <a:cs typeface="Arial" panose="020B0604020202020204"/>
              </a:rPr>
              <a:t>N-</a:t>
            </a:r>
            <a:r>
              <a:rPr sz="800" kern="0" spc="0" dirty="0">
                <a:solidFill>
                  <a:srgbClr val="231F20">
                    <a:alpha val="100000"/>
                  </a:srgbClr>
                </a:solidFill>
                <a:latin typeface="Arial" panose="020B0604020202020204"/>
                <a:ea typeface="Arial" panose="020B0604020202020204"/>
                <a:cs typeface="Arial" panose="020B0604020202020204"/>
              </a:rPr>
              <a:t>FK</a:t>
            </a:r>
            <a:endParaRPr sz="800" dirty="0">
              <a:latin typeface="Arial" panose="020B0604020202020204"/>
              <a:ea typeface="Arial" panose="020B0604020202020204"/>
              <a:cs typeface="Arial" panose="020B0604020202020204"/>
            </a:endParaRPr>
          </a:p>
          <a:p>
            <a:pPr marL="401955" algn="l" rtl="0" eaLnBrk="0">
              <a:lnSpc>
                <a:spcPct val="76000"/>
              </a:lnSpc>
              <a:spcBef>
                <a:spcPts val="750"/>
              </a:spcBef>
            </a:pPr>
            <a:r>
              <a:rPr sz="800" kern="0" spc="70" dirty="0">
                <a:solidFill>
                  <a:srgbClr val="231F20">
                    <a:alpha val="100000"/>
                  </a:srgbClr>
                </a:solidFill>
                <a:latin typeface="Arial" panose="020B0604020202020204"/>
                <a:ea typeface="Arial" panose="020B0604020202020204"/>
                <a:cs typeface="Arial" panose="020B0604020202020204"/>
              </a:rPr>
              <a:t>N-</a:t>
            </a:r>
            <a:r>
              <a:rPr sz="800" kern="0" spc="0" dirty="0">
                <a:solidFill>
                  <a:srgbClr val="231F20">
                    <a:alpha val="100000"/>
                  </a:srgbClr>
                </a:solidFill>
                <a:latin typeface="Arial" panose="020B0604020202020204"/>
                <a:ea typeface="Arial" panose="020B0604020202020204"/>
                <a:cs typeface="Arial" panose="020B0604020202020204"/>
              </a:rPr>
              <a:t>FK</a:t>
            </a:r>
            <a:endParaRPr sz="800" dirty="0">
              <a:latin typeface="Arial" panose="020B0604020202020204"/>
              <a:ea typeface="Arial" panose="020B0604020202020204"/>
              <a:cs typeface="Arial" panose="020B0604020202020204"/>
            </a:endParaRPr>
          </a:p>
          <a:p>
            <a:pPr marL="267335" algn="l" rtl="0" eaLnBrk="0">
              <a:lnSpc>
                <a:spcPct val="88000"/>
              </a:lnSpc>
              <a:spcBef>
                <a:spcPts val="715"/>
              </a:spcBef>
            </a:pPr>
            <a:r>
              <a:rPr sz="800" kern="0" spc="40" dirty="0">
                <a:solidFill>
                  <a:srgbClr val="231F20">
                    <a:alpha val="100000"/>
                  </a:srgbClr>
                </a:solidFill>
                <a:latin typeface="Arial" panose="020B0604020202020204"/>
                <a:ea typeface="Arial" panose="020B0604020202020204"/>
                <a:cs typeface="Arial" panose="020B0604020202020204"/>
              </a:rPr>
              <a:t>LCD displa</a:t>
            </a:r>
            <a:r>
              <a:rPr sz="800" kern="0" spc="30" dirty="0">
                <a:solidFill>
                  <a:srgbClr val="231F20">
                    <a:alpha val="100000"/>
                  </a:srgbClr>
                </a:solidFill>
                <a:latin typeface="Arial" panose="020B0604020202020204"/>
                <a:ea typeface="Arial" panose="020B0604020202020204"/>
                <a:cs typeface="Arial" panose="020B0604020202020204"/>
              </a:rPr>
              <a:t>y</a:t>
            </a:r>
            <a:endParaRPr sz="800" dirty="0">
              <a:latin typeface="Arial" panose="020B0604020202020204"/>
              <a:ea typeface="Arial" panose="020B0604020202020204"/>
              <a:cs typeface="Arial" panose="020B0604020202020204"/>
            </a:endParaRPr>
          </a:p>
          <a:p>
            <a:pPr marL="12700" algn="l" rtl="0" eaLnBrk="0">
              <a:lnSpc>
                <a:spcPct val="88000"/>
              </a:lnSpc>
              <a:spcBef>
                <a:spcPts val="675"/>
              </a:spcBef>
            </a:pPr>
            <a:r>
              <a:rPr sz="800" kern="0" spc="40" dirty="0">
                <a:solidFill>
                  <a:srgbClr val="231F20">
                    <a:alpha val="100000"/>
                  </a:srgbClr>
                </a:solidFill>
                <a:latin typeface="Arial" panose="020B0604020202020204"/>
                <a:ea typeface="Arial" panose="020B0604020202020204"/>
                <a:cs typeface="Arial" panose="020B0604020202020204"/>
              </a:rPr>
              <a:t>Three-in-one air switch</a:t>
            </a:r>
            <a:endParaRPr sz="800" dirty="0">
              <a:latin typeface="Arial" panose="020B0604020202020204"/>
              <a:ea typeface="Arial" panose="020B0604020202020204"/>
              <a:cs typeface="Arial" panose="020B0604020202020204"/>
            </a:endParaRPr>
          </a:p>
          <a:p>
            <a:pPr algn="l" rtl="0" eaLnBrk="0">
              <a:lnSpc>
                <a:spcPct val="106000"/>
              </a:lnSpc>
            </a:pPr>
            <a:endParaRPr sz="500" dirty="0">
              <a:latin typeface="Arial" panose="020B0604020202020204"/>
              <a:ea typeface="Arial" panose="020B0604020202020204"/>
              <a:cs typeface="Arial" panose="020B0604020202020204"/>
            </a:endParaRPr>
          </a:p>
          <a:p>
            <a:pPr marL="439420" algn="l" rtl="0" eaLnBrk="0">
              <a:lnSpc>
                <a:spcPct val="76000"/>
              </a:lnSpc>
              <a:spcBef>
                <a:spcPts val="0"/>
              </a:spcBef>
            </a:pPr>
            <a:r>
              <a:rPr sz="800" kern="0" spc="0" dirty="0">
                <a:solidFill>
                  <a:srgbClr val="231F20">
                    <a:alpha val="100000"/>
                  </a:srgbClr>
                </a:solidFill>
                <a:latin typeface="Arial" panose="020B0604020202020204"/>
                <a:ea typeface="Arial" panose="020B0604020202020204"/>
                <a:cs typeface="Arial" panose="020B0604020202020204"/>
              </a:rPr>
              <a:t>RJ</a:t>
            </a:r>
            <a:r>
              <a:rPr sz="800" kern="0" spc="60" dirty="0">
                <a:solidFill>
                  <a:srgbClr val="231F20">
                    <a:alpha val="100000"/>
                  </a:srgbClr>
                </a:solidFill>
                <a:latin typeface="Arial" panose="020B0604020202020204"/>
                <a:ea typeface="Arial" panose="020B0604020202020204"/>
                <a:cs typeface="Arial" panose="020B0604020202020204"/>
              </a:rPr>
              <a:t>45</a:t>
            </a:r>
            <a:endParaRPr sz="800" dirty="0">
              <a:latin typeface="Arial" panose="020B0604020202020204"/>
              <a:ea typeface="Arial" panose="020B0604020202020204"/>
              <a:cs typeface="Arial" panose="020B0604020202020204"/>
            </a:endParaRPr>
          </a:p>
        </p:txBody>
      </p:sp>
      <p:sp>
        <p:nvSpPr>
          <p:cNvPr id="30" name="textbox 754"/>
          <p:cNvSpPr/>
          <p:nvPr/>
        </p:nvSpPr>
        <p:spPr>
          <a:xfrm>
            <a:off x="623024" y="1400940"/>
            <a:ext cx="512444" cy="1626235"/>
          </a:xfrm>
          <a:prstGeom prst="rect">
            <a:avLst/>
          </a:prstGeom>
          <a:noFill/>
          <a:ln w="0" cap="flat">
            <a:noFill/>
            <a:prstDash val="solid"/>
            <a:miter lim="0"/>
          </a:ln>
        </p:spPr>
        <p:txBody>
          <a:bodyPr vert="horz" wrap="square" lIns="0" tIns="0" rIns="0" bIns="0"/>
          <a:lstStyle/>
          <a:p>
            <a:pPr algn="l" rtl="0" eaLnBrk="0">
              <a:lnSpc>
                <a:spcPct val="82000"/>
              </a:lnSpc>
            </a:pPr>
            <a:endParaRPr sz="100" dirty="0">
              <a:latin typeface="Arial" panose="020B0604020202020204"/>
              <a:ea typeface="Arial" panose="020B0604020202020204"/>
              <a:cs typeface="Arial" panose="020B0604020202020204"/>
            </a:endParaRPr>
          </a:p>
          <a:p>
            <a:pPr marL="12700" algn="l" rtl="0" eaLnBrk="0">
              <a:lnSpc>
                <a:spcPct val="76000"/>
              </a:lnSpc>
            </a:pPr>
            <a:r>
              <a:rPr sz="800" kern="0" spc="50" dirty="0">
                <a:solidFill>
                  <a:srgbClr val="FFFFFF">
                    <a:alpha val="100000"/>
                  </a:srgbClr>
                </a:solidFill>
                <a:latin typeface="Arial" panose="020B0604020202020204"/>
                <a:ea typeface="Arial" panose="020B0604020202020204"/>
                <a:cs typeface="Arial" panose="020B0604020202020204"/>
              </a:rPr>
              <a:t>NUMBER</a:t>
            </a:r>
            <a:endParaRPr sz="800" dirty="0">
              <a:latin typeface="Arial" panose="020B0604020202020204"/>
              <a:ea typeface="Arial" panose="020B0604020202020204"/>
              <a:cs typeface="Arial" panose="020B0604020202020204"/>
            </a:endParaRPr>
          </a:p>
          <a:p>
            <a:pPr marL="216535" algn="l" rtl="0" eaLnBrk="0">
              <a:lnSpc>
                <a:spcPct val="76000"/>
              </a:lnSpc>
              <a:spcBef>
                <a:spcPts val="870"/>
              </a:spcBef>
            </a:pPr>
            <a:r>
              <a:rPr sz="800" kern="0" spc="40" dirty="0">
                <a:solidFill>
                  <a:srgbClr val="231F20">
                    <a:alpha val="100000"/>
                  </a:srgbClr>
                </a:solidFill>
                <a:latin typeface="Arial" panose="020B0604020202020204"/>
                <a:ea typeface="Arial" panose="020B0604020202020204"/>
                <a:cs typeface="Arial" panose="020B0604020202020204"/>
              </a:rPr>
              <a:t>X1</a:t>
            </a:r>
            <a:endParaRPr sz="800" dirty="0">
              <a:latin typeface="Arial" panose="020B0604020202020204"/>
              <a:ea typeface="Arial" panose="020B0604020202020204"/>
              <a:cs typeface="Arial" panose="020B0604020202020204"/>
            </a:endParaRPr>
          </a:p>
          <a:p>
            <a:pPr marL="216535" algn="l" rtl="0" eaLnBrk="0">
              <a:lnSpc>
                <a:spcPct val="76000"/>
              </a:lnSpc>
              <a:spcBef>
                <a:spcPts val="750"/>
              </a:spcBef>
            </a:pPr>
            <a:r>
              <a:rPr sz="800" kern="0" spc="40" dirty="0">
                <a:solidFill>
                  <a:srgbClr val="231F20">
                    <a:alpha val="100000"/>
                  </a:srgbClr>
                </a:solidFill>
                <a:latin typeface="Arial" panose="020B0604020202020204"/>
                <a:ea typeface="Arial" panose="020B0604020202020204"/>
                <a:cs typeface="Arial" panose="020B0604020202020204"/>
              </a:rPr>
              <a:t>X2</a:t>
            </a:r>
            <a:endParaRPr sz="800" dirty="0">
              <a:latin typeface="Arial" panose="020B0604020202020204"/>
              <a:ea typeface="Arial" panose="020B0604020202020204"/>
              <a:cs typeface="Arial" panose="020B0604020202020204"/>
            </a:endParaRPr>
          </a:p>
          <a:p>
            <a:pPr marL="216535" algn="l" rtl="0" eaLnBrk="0">
              <a:lnSpc>
                <a:spcPct val="75000"/>
              </a:lnSpc>
              <a:spcBef>
                <a:spcPts val="715"/>
              </a:spcBef>
            </a:pPr>
            <a:r>
              <a:rPr sz="800" kern="0" spc="40" dirty="0">
                <a:solidFill>
                  <a:srgbClr val="231F20">
                    <a:alpha val="100000"/>
                  </a:srgbClr>
                </a:solidFill>
                <a:latin typeface="Arial" panose="020B0604020202020204"/>
                <a:ea typeface="Arial" panose="020B0604020202020204"/>
                <a:cs typeface="Arial" panose="020B0604020202020204"/>
              </a:rPr>
              <a:t>X3</a:t>
            </a:r>
            <a:endParaRPr sz="800" dirty="0">
              <a:latin typeface="Arial" panose="020B0604020202020204"/>
              <a:ea typeface="Arial" panose="020B0604020202020204"/>
              <a:cs typeface="Arial" panose="020B0604020202020204"/>
            </a:endParaRPr>
          </a:p>
          <a:p>
            <a:pPr marL="217170" algn="l" rtl="0" eaLnBrk="0">
              <a:lnSpc>
                <a:spcPct val="76000"/>
              </a:lnSpc>
              <a:spcBef>
                <a:spcPts val="815"/>
              </a:spcBef>
            </a:pPr>
            <a:r>
              <a:rPr sz="800" kern="0" spc="40" dirty="0">
                <a:solidFill>
                  <a:srgbClr val="231F20">
                    <a:alpha val="100000"/>
                  </a:srgbClr>
                </a:solidFill>
                <a:latin typeface="Arial" panose="020B0604020202020204"/>
                <a:ea typeface="Arial" panose="020B0604020202020204"/>
                <a:cs typeface="Arial" panose="020B0604020202020204"/>
              </a:rPr>
              <a:t>X4</a:t>
            </a:r>
            <a:endParaRPr sz="800" dirty="0">
              <a:latin typeface="Arial" panose="020B0604020202020204"/>
              <a:ea typeface="Arial" panose="020B0604020202020204"/>
              <a:cs typeface="Arial" panose="020B0604020202020204"/>
            </a:endParaRPr>
          </a:p>
          <a:p>
            <a:pPr marL="217170" algn="l" rtl="0" eaLnBrk="0">
              <a:lnSpc>
                <a:spcPct val="76000"/>
              </a:lnSpc>
              <a:spcBef>
                <a:spcPts val="745"/>
              </a:spcBef>
            </a:pPr>
            <a:r>
              <a:rPr sz="800" kern="0" spc="40" dirty="0">
                <a:solidFill>
                  <a:srgbClr val="231F20">
                    <a:alpha val="100000"/>
                  </a:srgbClr>
                </a:solidFill>
                <a:latin typeface="Arial" panose="020B0604020202020204"/>
                <a:ea typeface="Arial" panose="020B0604020202020204"/>
                <a:cs typeface="Arial" panose="020B0604020202020204"/>
              </a:rPr>
              <a:t>X5</a:t>
            </a:r>
            <a:endParaRPr sz="800" dirty="0">
              <a:latin typeface="Arial" panose="020B0604020202020204"/>
              <a:ea typeface="Arial" panose="020B0604020202020204"/>
              <a:cs typeface="Arial" panose="020B0604020202020204"/>
            </a:endParaRPr>
          </a:p>
          <a:p>
            <a:pPr marL="217170" algn="l" rtl="0" eaLnBrk="0">
              <a:lnSpc>
                <a:spcPct val="76000"/>
              </a:lnSpc>
              <a:spcBef>
                <a:spcPts val="690"/>
              </a:spcBef>
            </a:pPr>
            <a:r>
              <a:rPr sz="800" kern="0" spc="40" dirty="0">
                <a:solidFill>
                  <a:srgbClr val="231F20">
                    <a:alpha val="100000"/>
                  </a:srgbClr>
                </a:solidFill>
                <a:latin typeface="Arial" panose="020B0604020202020204"/>
                <a:ea typeface="Arial" panose="020B0604020202020204"/>
                <a:cs typeface="Arial" panose="020B0604020202020204"/>
              </a:rPr>
              <a:t>X6</a:t>
            </a:r>
            <a:endParaRPr sz="800" dirty="0">
              <a:latin typeface="Arial" panose="020B0604020202020204"/>
              <a:ea typeface="Arial" panose="020B0604020202020204"/>
              <a:cs typeface="Arial" panose="020B0604020202020204"/>
            </a:endParaRPr>
          </a:p>
          <a:p>
            <a:pPr marL="216535" algn="l" rtl="0" eaLnBrk="0">
              <a:lnSpc>
                <a:spcPct val="76000"/>
              </a:lnSpc>
              <a:spcBef>
                <a:spcPts val="760"/>
              </a:spcBef>
            </a:pPr>
            <a:r>
              <a:rPr sz="800" kern="0" spc="40" dirty="0">
                <a:solidFill>
                  <a:srgbClr val="231F20">
                    <a:alpha val="100000"/>
                  </a:srgbClr>
                </a:solidFill>
                <a:latin typeface="Arial" panose="020B0604020202020204"/>
                <a:ea typeface="Arial" panose="020B0604020202020204"/>
                <a:cs typeface="Arial" panose="020B0604020202020204"/>
              </a:rPr>
              <a:t>X7</a:t>
            </a:r>
            <a:endParaRPr sz="800" dirty="0">
              <a:latin typeface="Arial" panose="020B0604020202020204"/>
              <a:ea typeface="Arial" panose="020B0604020202020204"/>
              <a:cs typeface="Arial" panose="020B0604020202020204"/>
            </a:endParaRPr>
          </a:p>
          <a:p>
            <a:pPr algn="l" rtl="0" eaLnBrk="0">
              <a:lnSpc>
                <a:spcPct val="116000"/>
              </a:lnSpc>
            </a:pPr>
            <a:endParaRPr sz="500" dirty="0">
              <a:latin typeface="Arial" panose="020B0604020202020204"/>
              <a:ea typeface="Arial" panose="020B0604020202020204"/>
              <a:cs typeface="Arial" panose="020B0604020202020204"/>
            </a:endParaRPr>
          </a:p>
          <a:p>
            <a:pPr marL="216535" algn="l" rtl="0" eaLnBrk="0">
              <a:lnSpc>
                <a:spcPct val="76000"/>
              </a:lnSpc>
              <a:spcBef>
                <a:spcPts val="0"/>
              </a:spcBef>
            </a:pPr>
            <a:r>
              <a:rPr sz="800" kern="0" spc="40" dirty="0">
                <a:solidFill>
                  <a:srgbClr val="231F20">
                    <a:alpha val="100000"/>
                  </a:srgbClr>
                </a:solidFill>
                <a:latin typeface="Arial" panose="020B0604020202020204"/>
                <a:ea typeface="Arial" panose="020B0604020202020204"/>
                <a:cs typeface="Arial" panose="020B0604020202020204"/>
              </a:rPr>
              <a:t>X8</a:t>
            </a:r>
            <a:endParaRPr sz="800" dirty="0">
              <a:latin typeface="Arial" panose="020B0604020202020204"/>
              <a:ea typeface="Arial" panose="020B0604020202020204"/>
              <a:cs typeface="Arial" panose="020B0604020202020204"/>
            </a:endParaRPr>
          </a:p>
        </p:txBody>
      </p:sp>
      <p:sp>
        <p:nvSpPr>
          <p:cNvPr id="31" name="textbox 756"/>
          <p:cNvSpPr/>
          <p:nvPr/>
        </p:nvSpPr>
        <p:spPr>
          <a:xfrm>
            <a:off x="394614" y="3189260"/>
            <a:ext cx="1913889" cy="192404"/>
          </a:xfrm>
          <a:prstGeom prst="rect">
            <a:avLst/>
          </a:prstGeom>
          <a:noFill/>
          <a:ln w="0" cap="flat">
            <a:noFill/>
            <a:prstDash val="solid"/>
            <a:miter lim="0"/>
          </a:ln>
        </p:spPr>
        <p:txBody>
          <a:bodyPr vert="horz" wrap="square" lIns="0" tIns="0" rIns="0" bIns="0"/>
          <a:lstStyle/>
          <a:p>
            <a:pPr algn="l" rtl="0" eaLnBrk="0">
              <a:lnSpc>
                <a:spcPct val="87000"/>
              </a:lnSpc>
            </a:pPr>
            <a:endParaRPr sz="100" dirty="0">
              <a:latin typeface="Arial" panose="020B0604020202020204"/>
              <a:ea typeface="Arial" panose="020B0604020202020204"/>
              <a:cs typeface="Arial" panose="020B0604020202020204"/>
            </a:endParaRPr>
          </a:p>
          <a:p>
            <a:pPr marL="12700" algn="l" rtl="0" eaLnBrk="0">
              <a:lnSpc>
                <a:spcPct val="84000"/>
              </a:lnSpc>
            </a:pPr>
            <a:r>
              <a:rPr sz="1300" kern="0" spc="30" dirty="0">
                <a:solidFill>
                  <a:srgbClr val="21294D">
                    <a:alpha val="100000"/>
                  </a:srgbClr>
                </a:solidFill>
                <a:latin typeface="Arial" panose="020B0604020202020204"/>
                <a:ea typeface="Arial" panose="020B0604020202020204"/>
                <a:cs typeface="Arial" panose="020B0604020202020204"/>
              </a:rPr>
              <a:t>1.5 Connector</a:t>
            </a:r>
            <a:r>
              <a:rPr sz="1300" kern="0" spc="170" dirty="0">
                <a:solidFill>
                  <a:srgbClr val="21294D">
                    <a:alpha val="100000"/>
                  </a:srgbClr>
                </a:solidFill>
                <a:latin typeface="Arial" panose="020B0604020202020204"/>
                <a:ea typeface="Arial" panose="020B0604020202020204"/>
                <a:cs typeface="Arial" panose="020B0604020202020204"/>
              </a:rPr>
              <a:t> </a:t>
            </a:r>
            <a:r>
              <a:rPr sz="1300" kern="0" spc="30" dirty="0">
                <a:solidFill>
                  <a:srgbClr val="21294D">
                    <a:alpha val="100000"/>
                  </a:srgbClr>
                </a:solidFill>
                <a:latin typeface="Arial" panose="020B0604020202020204"/>
                <a:ea typeface="Arial" panose="020B0604020202020204"/>
                <a:cs typeface="Arial" panose="020B0604020202020204"/>
              </a:rPr>
              <a:t>Definition</a:t>
            </a:r>
            <a:endParaRPr sz="1300" dirty="0">
              <a:latin typeface="Arial" panose="020B0604020202020204"/>
              <a:ea typeface="Arial" panose="020B0604020202020204"/>
              <a:cs typeface="Arial" panose="020B0604020202020204"/>
            </a:endParaRPr>
          </a:p>
        </p:txBody>
      </p:sp>
      <p:sp>
        <p:nvSpPr>
          <p:cNvPr id="32" name="textbox 758"/>
          <p:cNvSpPr/>
          <p:nvPr/>
        </p:nvSpPr>
        <p:spPr>
          <a:xfrm>
            <a:off x="1840644" y="3876987"/>
            <a:ext cx="493394" cy="120014"/>
          </a:xfrm>
          <a:prstGeom prst="rect">
            <a:avLst/>
          </a:prstGeom>
          <a:noFill/>
          <a:ln w="0" cap="flat">
            <a:noFill/>
            <a:prstDash val="solid"/>
            <a:miter lim="0"/>
          </a:ln>
        </p:spPr>
        <p:txBody>
          <a:bodyPr vert="horz" wrap="square" lIns="0" tIns="0" rIns="0" bIns="0"/>
          <a:lstStyle/>
          <a:p>
            <a:pPr algn="l" rtl="0" eaLnBrk="0">
              <a:lnSpc>
                <a:spcPct val="85000"/>
              </a:lnSpc>
            </a:pPr>
            <a:endParaRPr sz="100" dirty="0">
              <a:latin typeface="Arial" panose="020B0604020202020204"/>
              <a:ea typeface="Arial" panose="020B0604020202020204"/>
              <a:cs typeface="Arial" panose="020B0604020202020204"/>
            </a:endParaRPr>
          </a:p>
          <a:p>
            <a:pPr marL="12700" algn="l" rtl="0" eaLnBrk="0">
              <a:lnSpc>
                <a:spcPct val="77000"/>
              </a:lnSpc>
            </a:pPr>
            <a:r>
              <a:rPr sz="800" kern="0" spc="30" dirty="0">
                <a:solidFill>
                  <a:srgbClr val="FFFFFF">
                    <a:alpha val="100000"/>
                  </a:srgbClr>
                </a:solidFill>
                <a:latin typeface="Arial" panose="020B0604020202020204"/>
                <a:ea typeface="Arial" panose="020B0604020202020204"/>
                <a:cs typeface="Arial" panose="020B0604020202020204"/>
              </a:rPr>
              <a:t>Definition</a:t>
            </a:r>
            <a:endParaRPr sz="800" dirty="0">
              <a:latin typeface="Arial" panose="020B0604020202020204"/>
              <a:ea typeface="Arial" panose="020B0604020202020204"/>
              <a:cs typeface="Arial" panose="020B0604020202020204"/>
            </a:endParaRPr>
          </a:p>
        </p:txBody>
      </p:sp>
      <p:sp>
        <p:nvSpPr>
          <p:cNvPr id="33" name="textbox 760"/>
          <p:cNvSpPr/>
          <p:nvPr/>
        </p:nvSpPr>
        <p:spPr>
          <a:xfrm>
            <a:off x="4727049" y="5567241"/>
            <a:ext cx="182245" cy="120014"/>
          </a:xfrm>
          <a:prstGeom prst="rect">
            <a:avLst/>
          </a:prstGeom>
          <a:noFill/>
          <a:ln w="0" cap="flat">
            <a:noFill/>
            <a:prstDash val="solid"/>
            <a:miter lim="0"/>
          </a:ln>
        </p:spPr>
        <p:txBody>
          <a:bodyPr vert="horz" wrap="square" lIns="0" tIns="0" rIns="0" bIns="0"/>
          <a:lstStyle/>
          <a:p>
            <a:pPr algn="l" rtl="0" eaLnBrk="0">
              <a:lnSpc>
                <a:spcPct val="85000"/>
              </a:lnSpc>
            </a:pPr>
            <a:endParaRPr sz="100" dirty="0">
              <a:latin typeface="Arial" panose="020B0604020202020204"/>
              <a:ea typeface="Arial" panose="020B0604020202020204"/>
              <a:cs typeface="Arial" panose="020B0604020202020204"/>
            </a:endParaRPr>
          </a:p>
          <a:p>
            <a:pPr marL="12700" algn="l" rtl="0" eaLnBrk="0">
              <a:lnSpc>
                <a:spcPct val="77000"/>
              </a:lnSpc>
            </a:pPr>
            <a:r>
              <a:rPr sz="800" kern="0" spc="30" dirty="0">
                <a:solidFill>
                  <a:srgbClr val="231F20">
                    <a:alpha val="100000"/>
                  </a:srgbClr>
                </a:solidFill>
                <a:latin typeface="Arial" panose="020B0604020202020204"/>
                <a:ea typeface="Arial" panose="020B0604020202020204"/>
                <a:cs typeface="Arial" panose="020B0604020202020204"/>
              </a:rPr>
              <a:t>NC</a:t>
            </a:r>
            <a:endParaRPr sz="800" dirty="0">
              <a:latin typeface="Arial" panose="020B0604020202020204"/>
              <a:ea typeface="Arial" panose="020B0604020202020204"/>
              <a:cs typeface="Arial" panose="020B0604020202020204"/>
            </a:endParaRPr>
          </a:p>
        </p:txBody>
      </p:sp>
      <p:sp>
        <p:nvSpPr>
          <p:cNvPr id="34" name="textbox 766"/>
          <p:cNvSpPr/>
          <p:nvPr/>
        </p:nvSpPr>
        <p:spPr>
          <a:xfrm>
            <a:off x="2995741" y="3562667"/>
            <a:ext cx="245745" cy="71755"/>
          </a:xfrm>
          <a:prstGeom prst="rect">
            <a:avLst/>
          </a:prstGeom>
          <a:noFill/>
          <a:ln w="0" cap="flat">
            <a:noFill/>
            <a:prstDash val="solid"/>
            <a:miter lim="0"/>
          </a:ln>
        </p:spPr>
        <p:txBody>
          <a:bodyPr vert="horz" wrap="square" lIns="0" tIns="0" rIns="0" bIns="0"/>
          <a:lstStyle/>
          <a:p>
            <a:pPr algn="l" rtl="0" eaLnBrk="0">
              <a:lnSpc>
                <a:spcPct val="83000"/>
              </a:lnSpc>
            </a:pPr>
            <a:endParaRPr sz="100" dirty="0">
              <a:latin typeface="Arial" panose="020B0604020202020204"/>
              <a:ea typeface="Arial" panose="020B0604020202020204"/>
              <a:cs typeface="Arial" panose="020B0604020202020204"/>
            </a:endParaRPr>
          </a:p>
          <a:p>
            <a:pPr marL="12700" algn="l" rtl="0" eaLnBrk="0">
              <a:lnSpc>
                <a:spcPts val="360"/>
              </a:lnSpc>
            </a:pPr>
            <a:r>
              <a:rPr sz="800" kern="0" spc="-10" dirty="0">
                <a:solidFill>
                  <a:srgbClr val="231F20">
                    <a:alpha val="100000"/>
                  </a:srgbClr>
                </a:solidFill>
                <a:latin typeface="微软雅黑" panose="020B0503020204020204" charset="-122"/>
                <a:ea typeface="微软雅黑" panose="020B0503020204020204" charset="-122"/>
                <a:cs typeface="微软雅黑" panose="020B0503020204020204" charset="-122"/>
              </a:rPr>
              <a:t>——</a:t>
            </a:r>
            <a:endParaRPr sz="800" dirty="0">
              <a:latin typeface="微软雅黑" panose="020B0503020204020204" charset="-122"/>
              <a:ea typeface="微软雅黑" panose="020B0503020204020204" charset="-122"/>
              <a:cs typeface="微软雅黑" panose="020B0503020204020204" charset="-122"/>
            </a:endParaRPr>
          </a:p>
        </p:txBody>
      </p:sp>
      <p:sp>
        <p:nvSpPr>
          <p:cNvPr id="35" name="textbox 768"/>
          <p:cNvSpPr/>
          <p:nvPr/>
        </p:nvSpPr>
        <p:spPr>
          <a:xfrm>
            <a:off x="2995741" y="3734568"/>
            <a:ext cx="245745" cy="71755"/>
          </a:xfrm>
          <a:prstGeom prst="rect">
            <a:avLst/>
          </a:prstGeom>
          <a:noFill/>
          <a:ln w="0" cap="flat">
            <a:noFill/>
            <a:prstDash val="solid"/>
            <a:miter lim="0"/>
          </a:ln>
        </p:spPr>
        <p:txBody>
          <a:bodyPr vert="horz" wrap="square" lIns="0" tIns="0" rIns="0" bIns="0"/>
          <a:lstStyle/>
          <a:p>
            <a:pPr algn="l" rtl="0" eaLnBrk="0">
              <a:lnSpc>
                <a:spcPct val="83000"/>
              </a:lnSpc>
            </a:pPr>
            <a:endParaRPr sz="100" dirty="0">
              <a:latin typeface="Arial" panose="020B0604020202020204"/>
              <a:ea typeface="Arial" panose="020B0604020202020204"/>
              <a:cs typeface="Arial" panose="020B0604020202020204"/>
            </a:endParaRPr>
          </a:p>
          <a:p>
            <a:pPr marL="12700" algn="l" rtl="0" eaLnBrk="0">
              <a:lnSpc>
                <a:spcPts val="360"/>
              </a:lnSpc>
            </a:pPr>
            <a:r>
              <a:rPr sz="800" kern="0" spc="-10" dirty="0">
                <a:solidFill>
                  <a:srgbClr val="231F20">
                    <a:alpha val="100000"/>
                  </a:srgbClr>
                </a:solidFill>
                <a:latin typeface="微软雅黑" panose="020B0503020204020204" charset="-122"/>
                <a:ea typeface="微软雅黑" panose="020B0503020204020204" charset="-122"/>
                <a:cs typeface="微软雅黑" panose="020B0503020204020204" charset="-122"/>
              </a:rPr>
              <a:t>——</a:t>
            </a:r>
            <a:endParaRPr sz="800" dirty="0">
              <a:latin typeface="微软雅黑" panose="020B0503020204020204" charset="-122"/>
              <a:ea typeface="微软雅黑" panose="020B0503020204020204" charset="-122"/>
              <a:cs typeface="微软雅黑" panose="020B0503020204020204" charset="-122"/>
            </a:endParaRPr>
          </a:p>
        </p:txBody>
      </p:sp>
      <p:pic>
        <p:nvPicPr>
          <p:cNvPr id="63" name="picture 736"/>
          <p:cNvPicPr>
            <a:picLocks noChangeAspect="1"/>
          </p:cNvPicPr>
          <p:nvPr/>
        </p:nvPicPr>
        <p:blipFill>
          <a:blip r:embed="rId8"/>
          <a:stretch>
            <a:fillRect/>
          </a:stretch>
        </p:blipFill>
        <p:spPr>
          <a:xfrm rot="21600000">
            <a:off x="192238" y="539985"/>
            <a:ext cx="7094709" cy="6596"/>
          </a:xfrm>
          <a:prstGeom prst="rect">
            <a:avLst/>
          </a:prstGeom>
        </p:spPr>
      </p:pic>
      <p:pic>
        <p:nvPicPr>
          <p:cNvPr id="73" name="picture 670"/>
          <p:cNvPicPr>
            <a:picLocks noChangeAspect="1"/>
          </p:cNvPicPr>
          <p:nvPr/>
        </p:nvPicPr>
        <p:blipFill>
          <a:blip r:embed="rId9"/>
          <a:stretch>
            <a:fillRect/>
          </a:stretch>
        </p:blipFill>
        <p:spPr>
          <a:xfrm rot="21600000">
            <a:off x="263985" y="9719952"/>
            <a:ext cx="7094709" cy="10501"/>
          </a:xfrm>
          <a:prstGeom prst="rect">
            <a:avLst/>
          </a:prstGeom>
        </p:spPr>
      </p:pic>
      <p:sp>
        <p:nvSpPr>
          <p:cNvPr id="86" name="文本框 85"/>
          <p:cNvSpPr txBox="1"/>
          <p:nvPr/>
        </p:nvSpPr>
        <p:spPr>
          <a:xfrm>
            <a:off x="577215" y="9781858"/>
            <a:ext cx="5080000" cy="275590"/>
          </a:xfrm>
          <a:prstGeom prst="rect">
            <a:avLst/>
          </a:prstGeom>
        </p:spPr>
        <p:txBody>
          <a:bodyPr>
            <a:spAutoFit/>
          </a:bodyPr>
          <a:p>
            <a:pPr algn="ctr"/>
            <a:r>
              <a:rPr lang="zh-CN" altLang="en-US" sz="1200" b="1">
                <a:solidFill>
                  <a:schemeClr val="tx1"/>
                </a:solidFill>
                <a:latin typeface="微软雅黑" panose="020B0503020204020204" charset="-122"/>
                <a:ea typeface="微软雅黑" panose="020B0503020204020204" charset="-122"/>
              </a:rPr>
              <a:t>南京市雨花区软件大道</a:t>
            </a:r>
            <a:r>
              <a:rPr lang="en-US" altLang="zh-CN" sz="1200" b="1">
                <a:solidFill>
                  <a:schemeClr val="tx1"/>
                </a:solidFill>
                <a:latin typeface="微软雅黑" panose="020B0503020204020204" charset="-122"/>
                <a:ea typeface="微软雅黑" panose="020B0503020204020204" charset="-122"/>
              </a:rPr>
              <a:t>180</a:t>
            </a:r>
            <a:r>
              <a:rPr lang="zh-CN" altLang="en-US" sz="1200" b="1">
                <a:solidFill>
                  <a:schemeClr val="tx1"/>
                </a:solidFill>
                <a:latin typeface="微软雅黑" panose="020B0503020204020204" charset="-122"/>
                <a:ea typeface="微软雅黑" panose="020B0503020204020204" charset="-122"/>
              </a:rPr>
              <a:t>号大数据产业基地</a:t>
            </a:r>
            <a:r>
              <a:rPr lang="en-US" altLang="zh-CN" sz="1200" b="1">
                <a:solidFill>
                  <a:schemeClr val="tx1"/>
                </a:solidFill>
                <a:latin typeface="微软雅黑" panose="020B0503020204020204" charset="-122"/>
                <a:ea typeface="微软雅黑" panose="020B0503020204020204" charset="-122"/>
              </a:rPr>
              <a:t>2</a:t>
            </a:r>
            <a:r>
              <a:rPr lang="zh-CN" altLang="en-US" sz="1200" b="1">
                <a:solidFill>
                  <a:schemeClr val="tx1"/>
                </a:solidFill>
                <a:latin typeface="微软雅黑" panose="020B0503020204020204" charset="-122"/>
                <a:ea typeface="微软雅黑" panose="020B0503020204020204" charset="-122"/>
              </a:rPr>
              <a:t>栋</a:t>
            </a:r>
            <a:endParaRPr lang="zh-CN" altLang="en-US" sz="1200" b="1">
              <a:solidFill>
                <a:schemeClr val="tx1"/>
              </a:solidFill>
              <a:latin typeface="微软雅黑" panose="020B0503020204020204" charset="-122"/>
              <a:ea typeface="微软雅黑" panose="020B0503020204020204" charset="-122"/>
            </a:endParaRPr>
          </a:p>
        </p:txBody>
      </p:sp>
      <p:pic>
        <p:nvPicPr>
          <p:cNvPr id="87" name="图片 86" descr="定位标志"/>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1160145" y="9782175"/>
            <a:ext cx="204470" cy="204470"/>
          </a:xfrm>
          <a:prstGeom prst="rect">
            <a:avLst/>
          </a:prstGeom>
        </p:spPr>
      </p:pic>
      <p:pic>
        <p:nvPicPr>
          <p:cNvPr id="88" name="图片 87" descr="电话"/>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4900930" y="9832340"/>
            <a:ext cx="186690" cy="186690"/>
          </a:xfrm>
          <a:prstGeom prst="rect">
            <a:avLst/>
          </a:prstGeom>
        </p:spPr>
      </p:pic>
      <p:sp>
        <p:nvSpPr>
          <p:cNvPr id="89" name="文本框 88"/>
          <p:cNvSpPr txBox="1"/>
          <p:nvPr/>
        </p:nvSpPr>
        <p:spPr>
          <a:xfrm>
            <a:off x="5072380" y="9782175"/>
            <a:ext cx="1979930" cy="282575"/>
          </a:xfrm>
          <a:prstGeom prst="rect">
            <a:avLst/>
          </a:prstGeom>
        </p:spPr>
        <p:txBody>
          <a:bodyPr>
            <a:noAutofit/>
          </a:bodyPr>
          <a:p>
            <a:r>
              <a:rPr lang="en-US" altLang="zh-CN" sz="1200" b="1">
                <a:solidFill>
                  <a:schemeClr val="tx1"/>
                </a:solidFill>
                <a:latin typeface="微软雅黑" panose="020B0503020204020204" charset="-122"/>
                <a:ea typeface="微软雅黑" panose="020B0503020204020204" charset="-122"/>
              </a:rPr>
              <a:t>+86-13951873509</a:t>
            </a:r>
            <a:endParaRPr lang="en-US" altLang="zh-CN" sz="1200" b="1">
              <a:solidFill>
                <a:schemeClr val="tx1"/>
              </a:solidFill>
              <a:latin typeface="微软雅黑" panose="020B0503020204020204" charset="-122"/>
              <a:ea typeface="微软雅黑" panose="020B0503020204020204" charset="-122"/>
            </a:endParaRPr>
          </a:p>
        </p:txBody>
      </p:sp>
      <p:pic>
        <p:nvPicPr>
          <p:cNvPr id="90" name="图片 89" descr="网页"/>
          <p:cNvPicPr>
            <a:picLocks noChangeAspect="1"/>
          </p:cNvPicPr>
          <p:nvPr/>
        </p:nvPicPr>
        <p:blipFill>
          <a:blip r:embed="rId14">
            <a:extLst>
              <a:ext uri="{96DAC541-7B7A-43D3-8B79-37D633B846F1}">
                <asvg:svgBlip xmlns:asvg="http://schemas.microsoft.com/office/drawing/2016/SVG/main" r:embed="rId15"/>
              </a:ext>
            </a:extLst>
          </a:blip>
          <a:stretch>
            <a:fillRect/>
          </a:stretch>
        </p:blipFill>
        <p:spPr>
          <a:xfrm>
            <a:off x="1165225" y="10027920"/>
            <a:ext cx="192405" cy="192405"/>
          </a:xfrm>
          <a:prstGeom prst="rect">
            <a:avLst/>
          </a:prstGeom>
        </p:spPr>
      </p:pic>
      <p:sp>
        <p:nvSpPr>
          <p:cNvPr id="91" name="文本框 90"/>
          <p:cNvSpPr txBox="1"/>
          <p:nvPr/>
        </p:nvSpPr>
        <p:spPr>
          <a:xfrm>
            <a:off x="1342390" y="9980613"/>
            <a:ext cx="5080000" cy="275590"/>
          </a:xfrm>
          <a:prstGeom prst="rect">
            <a:avLst/>
          </a:prstGeom>
        </p:spPr>
        <p:txBody>
          <a:bodyPr>
            <a:spAutoFit/>
          </a:bodyPr>
          <a:p>
            <a:r>
              <a:rPr lang="en-US" altLang="zh-CN" sz="1200" b="1">
                <a:solidFill>
                  <a:schemeClr val="tx1"/>
                </a:solidFill>
                <a:latin typeface="微软雅黑" panose="020B0503020204020204" charset="-122"/>
                <a:ea typeface="微软雅黑" panose="020B0503020204020204" charset="-122"/>
              </a:rPr>
              <a:t>https://www.shinewave-tech.com</a:t>
            </a:r>
            <a:endParaRPr lang="en-US" altLang="zh-CN" sz="1200" b="1">
              <a:solidFill>
                <a:schemeClr val="tx1"/>
              </a:solidFill>
              <a:latin typeface="微软雅黑" panose="020B0503020204020204" charset="-122"/>
              <a:ea typeface="微软雅黑" panose="020B0503020204020204" charset="-122"/>
            </a:endParaRPr>
          </a:p>
        </p:txBody>
      </p:sp>
      <p:pic>
        <p:nvPicPr>
          <p:cNvPr id="92" name="图片 91" descr="信息"/>
          <p:cNvPicPr>
            <a:picLocks noChangeAspect="1"/>
          </p:cNvPicPr>
          <p:nvPr/>
        </p:nvPicPr>
        <p:blipFill>
          <a:blip r:embed="rId16">
            <a:extLst>
              <a:ext uri="{96DAC541-7B7A-43D3-8B79-37D633B846F1}">
                <asvg:svgBlip xmlns:asvg="http://schemas.microsoft.com/office/drawing/2016/SVG/main" r:embed="rId17"/>
              </a:ext>
            </a:extLst>
          </a:blip>
          <a:stretch>
            <a:fillRect/>
          </a:stretch>
        </p:blipFill>
        <p:spPr>
          <a:xfrm>
            <a:off x="4202430" y="9991090"/>
            <a:ext cx="239395" cy="239395"/>
          </a:xfrm>
          <a:prstGeom prst="rect">
            <a:avLst/>
          </a:prstGeom>
        </p:spPr>
      </p:pic>
      <p:sp>
        <p:nvSpPr>
          <p:cNvPr id="93" name="文本框 92"/>
          <p:cNvSpPr txBox="1"/>
          <p:nvPr/>
        </p:nvSpPr>
        <p:spPr>
          <a:xfrm>
            <a:off x="4426585" y="9980930"/>
            <a:ext cx="2519680" cy="282575"/>
          </a:xfrm>
          <a:prstGeom prst="rect">
            <a:avLst/>
          </a:prstGeom>
        </p:spPr>
        <p:txBody>
          <a:bodyPr>
            <a:noAutofit/>
          </a:bodyPr>
          <a:p>
            <a:pPr marL="0" indent="0">
              <a:spcBef>
                <a:spcPct val="0"/>
              </a:spcBef>
              <a:spcAft>
                <a:spcPct val="0"/>
              </a:spcAft>
            </a:pPr>
            <a:r>
              <a:rPr lang="en-US" altLang="zh-CN" sz="1200" b="1" i="0">
                <a:solidFill>
                  <a:schemeClr val="tx1"/>
                </a:solidFill>
                <a:latin typeface="微软雅黑" panose="020B0503020204020204" charset="-122"/>
                <a:ea typeface="微软雅黑" panose="020B0503020204020204" charset="-122"/>
              </a:rPr>
              <a:t>info@shinewave-tech.com</a:t>
            </a:r>
            <a:endParaRPr lang="en-US" altLang="zh-CN" sz="1200" b="1" i="0">
              <a:solidFill>
                <a:schemeClr val="tx1"/>
              </a:solidFill>
              <a:latin typeface="微软雅黑" panose="020B0503020204020204" charset="-122"/>
              <a:ea typeface="微软雅黑" panose="020B0503020204020204" charset="-122"/>
            </a:endParaRPr>
          </a:p>
        </p:txBody>
      </p:sp>
      <p:pic>
        <p:nvPicPr>
          <p:cNvPr id="94" name="图片 93" descr="SWT公司logo-透明"/>
          <p:cNvPicPr>
            <a:picLocks noChangeAspect="1"/>
          </p:cNvPicPr>
          <p:nvPr/>
        </p:nvPicPr>
        <p:blipFill>
          <a:blip r:embed="rId18"/>
          <a:stretch>
            <a:fillRect/>
          </a:stretch>
        </p:blipFill>
        <p:spPr>
          <a:xfrm>
            <a:off x="281305" y="9782175"/>
            <a:ext cx="744220" cy="434975"/>
          </a:xfrm>
          <a:prstGeom prst="rect">
            <a:avLst/>
          </a:prstGeom>
        </p:spPr>
      </p:pic>
      <p:sp>
        <p:nvSpPr>
          <p:cNvPr id="95" name="文本框 94"/>
          <p:cNvSpPr txBox="1"/>
          <p:nvPr/>
        </p:nvSpPr>
        <p:spPr>
          <a:xfrm>
            <a:off x="0" y="57150"/>
            <a:ext cx="7559675" cy="460375"/>
          </a:xfrm>
          <a:prstGeom prst="rect">
            <a:avLst/>
          </a:prstGeom>
        </p:spPr>
        <p:txBody>
          <a:bodyPr wrap="square">
            <a:spAutoFit/>
          </a:bodyPr>
          <a:p>
            <a:pPr marL="0" indent="0" algn="ctr">
              <a:lnSpc>
                <a:spcPts val="1440"/>
              </a:lnSpc>
              <a:spcBef>
                <a:spcPct val="0"/>
              </a:spcBef>
              <a:spcAft>
                <a:spcPct val="0"/>
              </a:spcAft>
            </a:pPr>
            <a:r>
              <a:rPr lang="zh-CN" altLang="en-US" sz="1600" b="1">
                <a:solidFill>
                  <a:schemeClr val="tx1"/>
                </a:solidFill>
              </a:rPr>
              <a:t>本图册为代表性规格产品，如需定制，可随时联系我司业务人员。</a:t>
            </a:r>
            <a:endParaRPr lang="zh-CN" altLang="en-US" sz="1600" b="1">
              <a:solidFill>
                <a:schemeClr val="tx1"/>
              </a:solidFill>
            </a:endParaRPr>
          </a:p>
          <a:p>
            <a:pPr marL="0" indent="0" algn="ctr">
              <a:lnSpc>
                <a:spcPts val="1440"/>
              </a:lnSpc>
              <a:spcBef>
                <a:spcPct val="0"/>
              </a:spcBef>
              <a:spcAft>
                <a:spcPct val="0"/>
              </a:spcAft>
            </a:pPr>
            <a:r>
              <a:rPr lang="en-US" altLang="zh-CN" sz="1200" b="1">
                <a:solidFill>
                  <a:srgbClr val="1F2329"/>
                </a:solidFill>
              </a:rPr>
              <a:t>This catalog features representative products. For customization, please contact our sales team.</a:t>
            </a:r>
            <a:endParaRPr lang="en-US" altLang="zh-CN" sz="1200" b="1">
              <a:solidFill>
                <a:srgbClr val="1F2329"/>
              </a:solidFill>
            </a:endParaRP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160" name="picture 160"/>
          <p:cNvPicPr>
            <a:picLocks noChangeAspect="1"/>
          </p:cNvPicPr>
          <p:nvPr/>
        </p:nvPicPr>
        <p:blipFill>
          <a:blip r:embed="rId1"/>
          <a:stretch>
            <a:fillRect/>
          </a:stretch>
        </p:blipFill>
        <p:spPr>
          <a:xfrm rot="21600000">
            <a:off x="619112" y="4092689"/>
            <a:ext cx="6370015" cy="2915729"/>
          </a:xfrm>
          <a:prstGeom prst="rect">
            <a:avLst/>
          </a:prstGeom>
        </p:spPr>
      </p:pic>
      <p:pic>
        <p:nvPicPr>
          <p:cNvPr id="162" name="picture 162"/>
          <p:cNvPicPr>
            <a:picLocks noChangeAspect="1"/>
          </p:cNvPicPr>
          <p:nvPr/>
        </p:nvPicPr>
        <p:blipFill>
          <a:blip r:embed="rId2"/>
          <a:stretch>
            <a:fillRect/>
          </a:stretch>
        </p:blipFill>
        <p:spPr>
          <a:xfrm rot="21600000">
            <a:off x="626325" y="7312824"/>
            <a:ext cx="6370015" cy="2338946"/>
          </a:xfrm>
          <a:prstGeom prst="rect">
            <a:avLst/>
          </a:prstGeom>
        </p:spPr>
      </p:pic>
      <p:graphicFrame>
        <p:nvGraphicFramePr>
          <p:cNvPr id="164" name="table 164"/>
          <p:cNvGraphicFramePr>
            <a:graphicFrameLocks noGrp="1"/>
          </p:cNvGraphicFramePr>
          <p:nvPr/>
        </p:nvGraphicFramePr>
        <p:xfrm>
          <a:off x="626325" y="7312824"/>
          <a:ext cx="6369685" cy="2338704"/>
        </p:xfrm>
        <a:graphic>
          <a:graphicData uri="http://schemas.openxmlformats.org/drawingml/2006/table">
            <a:tbl>
              <a:tblPr/>
              <a:tblGrid>
                <a:gridCol w="1464310"/>
                <a:gridCol w="4905375"/>
              </a:tblGrid>
              <a:tr h="342900">
                <a:tc>
                  <a:txBody>
                    <a:bodyPr/>
                    <a:p>
                      <a:pPr algn="l" rtl="0" eaLnBrk="0">
                        <a:lnSpc>
                          <a:spcPct val="103000"/>
                        </a:lnSpc>
                      </a:pPr>
                      <a:endParaRPr sz="600" dirty="0">
                        <a:latin typeface="Arial" panose="020B0604020202020204"/>
                        <a:ea typeface="Arial" panose="020B0604020202020204"/>
                        <a:cs typeface="Arial" panose="020B0604020202020204"/>
                      </a:endParaRPr>
                    </a:p>
                    <a:p>
                      <a:pPr marL="620395" algn="l" rtl="0" eaLnBrk="0">
                        <a:lnSpc>
                          <a:spcPct val="75000"/>
                        </a:lnSpc>
                        <a:spcBef>
                          <a:spcPts val="0"/>
                        </a:spcBef>
                      </a:pPr>
                      <a:r>
                        <a:rPr sz="1400" kern="0" spc="-30" dirty="0">
                          <a:solidFill>
                            <a:srgbClr val="FFFFFF">
                              <a:alpha val="100000"/>
                            </a:srgbClr>
                          </a:solidFill>
                          <a:latin typeface="Arial Narrow" panose="020B0606020202030204"/>
                          <a:ea typeface="Arial Narrow" panose="020B0606020202030204"/>
                          <a:cs typeface="Arial Narrow" panose="020B0606020202030204"/>
                        </a:rPr>
                        <a:t>Item</a:t>
                      </a:r>
                      <a:endParaRPr sz="1400" dirty="0">
                        <a:latin typeface="Arial Narrow" panose="020B0606020202030204"/>
                        <a:ea typeface="Arial Narrow" panose="020B0606020202030204"/>
                        <a:cs typeface="Arial Narrow" panose="020B0606020202030204"/>
                      </a:endParaRPr>
                    </a:p>
                  </a:txBody>
                  <a:tcPr marL="0" marR="0" marT="0" marB="0" vert="horz">
                    <a:lnL>
                      <a:noFill/>
                    </a:lnL>
                    <a:lnR w="3175" cap="flat" cmpd="sng" algn="ctr">
                      <a:solidFill>
                        <a:srgbClr val="21294D"/>
                      </a:solidFill>
                      <a:prstDash val="solid"/>
                      <a:round/>
                      <a:headEnd type="none" w="med" len="med"/>
                      <a:tailEnd type="none" w="med" len="med"/>
                    </a:lnR>
                    <a:lnT>
                      <a:noFill/>
                    </a:lnT>
                    <a:lnB>
                      <a:noFill/>
                    </a:lnB>
                  </a:tcPr>
                </a:tc>
                <a:tc>
                  <a:txBody>
                    <a:bodyPr/>
                    <a:p>
                      <a:pPr algn="l" rtl="0" eaLnBrk="0">
                        <a:lnSpc>
                          <a:spcPct val="103000"/>
                        </a:lnSpc>
                      </a:pPr>
                      <a:endParaRPr sz="600" dirty="0">
                        <a:latin typeface="Arial" panose="020B0604020202020204"/>
                        <a:ea typeface="Arial" panose="020B0604020202020204"/>
                        <a:cs typeface="Arial" panose="020B0604020202020204"/>
                      </a:endParaRPr>
                    </a:p>
                    <a:p>
                      <a:pPr marL="2601595" algn="l" rtl="0" eaLnBrk="0">
                        <a:lnSpc>
                          <a:spcPct val="79000"/>
                        </a:lnSpc>
                        <a:spcBef>
                          <a:spcPts val="5"/>
                        </a:spcBef>
                      </a:pPr>
                      <a:r>
                        <a:rPr sz="1400" kern="0" spc="-10" dirty="0">
                          <a:solidFill>
                            <a:srgbClr val="FFFFFF">
                              <a:alpha val="100000"/>
                            </a:srgbClr>
                          </a:solidFill>
                          <a:latin typeface="Arial Narrow" panose="020B0606020202030204"/>
                          <a:ea typeface="Arial Narrow" panose="020B0606020202030204"/>
                          <a:cs typeface="Arial Narrow" panose="020B0606020202030204"/>
                        </a:rPr>
                        <a:t>Specification</a:t>
                      </a:r>
                      <a:endParaRPr sz="1400" dirty="0">
                        <a:latin typeface="Arial Narrow" panose="020B0606020202030204"/>
                        <a:ea typeface="Arial Narrow" panose="020B0606020202030204"/>
                        <a:cs typeface="Arial Narrow" panose="020B0606020202030204"/>
                      </a:endParaRPr>
                    </a:p>
                  </a:txBody>
                  <a:tcPr marL="0" marR="0" marT="0" marB="0" vert="horz">
                    <a:lnL w="3175" cap="flat" cmpd="sng" algn="ctr">
                      <a:solidFill>
                        <a:srgbClr val="21294D"/>
                      </a:solidFill>
                      <a:prstDash val="solid"/>
                      <a:round/>
                      <a:headEnd type="none" w="med" len="med"/>
                      <a:tailEnd type="none" w="med" len="med"/>
                    </a:lnL>
                    <a:lnR>
                      <a:noFill/>
                    </a:lnR>
                    <a:lnT>
                      <a:noFill/>
                    </a:lnT>
                    <a:lnB>
                      <a:noFill/>
                    </a:lnB>
                  </a:tcPr>
                </a:tc>
              </a:tr>
              <a:tr h="228600">
                <a:tc>
                  <a:txBody>
                    <a:bodyPr/>
                    <a:p>
                      <a:pPr algn="l" rtl="0" eaLnBrk="0">
                        <a:lnSpc>
                          <a:spcPct val="109000"/>
                        </a:lnSpc>
                      </a:pPr>
                      <a:endParaRPr sz="300" dirty="0">
                        <a:latin typeface="Arial" panose="020B0604020202020204"/>
                        <a:ea typeface="Arial" panose="020B0604020202020204"/>
                        <a:cs typeface="Arial" panose="020B0604020202020204"/>
                      </a:endParaRPr>
                    </a:p>
                    <a:p>
                      <a:pPr marL="329565" algn="l" rtl="0" eaLnBrk="0">
                        <a:lnSpc>
                          <a:spcPct val="79000"/>
                        </a:lnSpc>
                        <a:spcBef>
                          <a:spcPts val="0"/>
                        </a:spcBef>
                      </a:pPr>
                      <a:r>
                        <a:rPr sz="900" kern="0" spc="-20" dirty="0">
                          <a:solidFill>
                            <a:srgbClr val="231F20">
                              <a:alpha val="100000"/>
                            </a:srgbClr>
                          </a:solidFill>
                          <a:latin typeface="Arial" panose="020B0604020202020204"/>
                          <a:ea typeface="Arial" panose="020B0604020202020204"/>
                          <a:cs typeface="Arial" panose="020B0604020202020204"/>
                        </a:rPr>
                        <a:t>Input</a:t>
                      </a:r>
                      <a:r>
                        <a:rPr sz="900" kern="0" spc="90" dirty="0">
                          <a:solidFill>
                            <a:srgbClr val="231F20">
                              <a:alpha val="100000"/>
                            </a:srgbClr>
                          </a:solidFill>
                          <a:latin typeface="Arial" panose="020B0604020202020204"/>
                          <a:ea typeface="Arial" panose="020B0604020202020204"/>
                          <a:cs typeface="Arial" panose="020B0604020202020204"/>
                        </a:rPr>
                        <a:t> </a:t>
                      </a:r>
                      <a:r>
                        <a:rPr sz="900" kern="0" spc="-20" dirty="0">
                          <a:solidFill>
                            <a:srgbClr val="231F20">
                              <a:alpha val="100000"/>
                            </a:srgbClr>
                          </a:solidFill>
                          <a:latin typeface="Arial" panose="020B0604020202020204"/>
                          <a:ea typeface="Arial" panose="020B0604020202020204"/>
                          <a:cs typeface="Arial" panose="020B0604020202020204"/>
                        </a:rPr>
                        <a:t>Port</a:t>
                      </a:r>
                      <a:endParaRPr sz="900" dirty="0">
                        <a:latin typeface="Arial" panose="020B0604020202020204"/>
                        <a:ea typeface="Arial" panose="020B0604020202020204"/>
                        <a:cs typeface="Arial" panose="020B0604020202020204"/>
                      </a:endParaRPr>
                    </a:p>
                  </a:txBody>
                  <a:tcPr marL="0" marR="0" marT="0" marB="0" vert="horz">
                    <a:lnL>
                      <a:noFill/>
                    </a:lnL>
                    <a:lnR w="3175" cap="flat" cmpd="sng" algn="ctr">
                      <a:solidFill>
                        <a:srgbClr val="21294D"/>
                      </a:solidFill>
                      <a:prstDash val="solid"/>
                      <a:round/>
                      <a:headEnd type="none" w="med" len="med"/>
                      <a:tailEnd type="none" w="med" len="med"/>
                    </a:lnR>
                    <a:lnT>
                      <a:noFill/>
                    </a:lnT>
                    <a:lnB>
                      <a:noFill/>
                    </a:lnB>
                  </a:tcPr>
                </a:tc>
                <a:tc>
                  <a:txBody>
                    <a:bodyPr/>
                    <a:p>
                      <a:pPr algn="l" rtl="0" eaLnBrk="0">
                        <a:lnSpc>
                          <a:spcPct val="108000"/>
                        </a:lnSpc>
                      </a:pPr>
                      <a:endParaRPr sz="600" dirty="0">
                        <a:latin typeface="Arial" panose="020B0604020202020204"/>
                        <a:ea typeface="Arial" panose="020B0604020202020204"/>
                        <a:cs typeface="Arial" panose="020B0604020202020204"/>
                      </a:endParaRPr>
                    </a:p>
                    <a:p>
                      <a:pPr marL="157480" algn="l" rtl="0" eaLnBrk="0">
                        <a:lnSpc>
                          <a:spcPct val="85000"/>
                        </a:lnSpc>
                        <a:spcBef>
                          <a:spcPts val="0"/>
                        </a:spcBef>
                      </a:pPr>
                      <a:r>
                        <a:rPr sz="900" kern="0" spc="-20" dirty="0">
                          <a:solidFill>
                            <a:srgbClr val="231F20">
                              <a:alpha val="100000"/>
                            </a:srgbClr>
                          </a:solidFill>
                          <a:latin typeface="Arial" panose="020B0604020202020204"/>
                          <a:ea typeface="Arial" panose="020B0604020202020204"/>
                          <a:cs typeface="Arial" panose="020B0604020202020204"/>
                        </a:rPr>
                        <a:t>SMA (F)</a:t>
                      </a:r>
                      <a:endParaRPr sz="900" dirty="0">
                        <a:latin typeface="Arial" panose="020B0604020202020204"/>
                        <a:ea typeface="Arial" panose="020B0604020202020204"/>
                        <a:cs typeface="Arial" panose="020B0604020202020204"/>
                      </a:endParaRPr>
                    </a:p>
                  </a:txBody>
                  <a:tcPr marL="0" marR="0" marT="0" marB="0" vert="horz">
                    <a:lnL w="3175" cap="flat" cmpd="sng" algn="ctr">
                      <a:solidFill>
                        <a:srgbClr val="21294D"/>
                      </a:solidFill>
                      <a:prstDash val="solid"/>
                      <a:round/>
                      <a:headEnd type="none" w="med" len="med"/>
                      <a:tailEnd type="none" w="med" len="med"/>
                    </a:lnL>
                    <a:lnR>
                      <a:noFill/>
                    </a:lnR>
                    <a:lnT>
                      <a:noFill/>
                    </a:lnT>
                    <a:lnB>
                      <a:noFill/>
                    </a:lnB>
                  </a:tcPr>
                </a:tc>
              </a:tr>
              <a:tr h="1767204">
                <a:tc>
                  <a:txBody>
                    <a:bodyPr/>
                    <a:p>
                      <a:pPr algn="l" rtl="0" eaLnBrk="0">
                        <a:lnSpc>
                          <a:spcPct val="116000"/>
                        </a:lnSpc>
                      </a:pPr>
                      <a:endParaRPr sz="500" dirty="0">
                        <a:latin typeface="Arial" panose="020B0604020202020204"/>
                        <a:ea typeface="Arial" panose="020B0604020202020204"/>
                        <a:cs typeface="Arial" panose="020B0604020202020204"/>
                      </a:endParaRPr>
                    </a:p>
                    <a:p>
                      <a:pPr marL="324485" algn="l" rtl="0" eaLnBrk="0">
                        <a:lnSpc>
                          <a:spcPct val="79000"/>
                        </a:lnSpc>
                        <a:spcBef>
                          <a:spcPts val="5"/>
                        </a:spcBef>
                      </a:pPr>
                      <a:r>
                        <a:rPr sz="900" kern="0" spc="-10" dirty="0">
                          <a:solidFill>
                            <a:srgbClr val="231F20">
                              <a:alpha val="100000"/>
                            </a:srgbClr>
                          </a:solidFill>
                          <a:latin typeface="Arial" panose="020B0604020202020204"/>
                          <a:ea typeface="Arial" panose="020B0604020202020204"/>
                          <a:cs typeface="Arial" panose="020B0604020202020204"/>
                        </a:rPr>
                        <a:t>Output</a:t>
                      </a:r>
                      <a:r>
                        <a:rPr sz="900" kern="0" spc="60" dirty="0">
                          <a:solidFill>
                            <a:srgbClr val="231F20">
                              <a:alpha val="100000"/>
                            </a:srgbClr>
                          </a:solidFill>
                          <a:latin typeface="Arial" panose="020B0604020202020204"/>
                          <a:ea typeface="Arial" panose="020B0604020202020204"/>
                          <a:cs typeface="Arial" panose="020B0604020202020204"/>
                        </a:rPr>
                        <a:t> </a:t>
                      </a:r>
                      <a:r>
                        <a:rPr sz="900" kern="0" spc="-10" dirty="0">
                          <a:solidFill>
                            <a:srgbClr val="231F20">
                              <a:alpha val="100000"/>
                            </a:srgbClr>
                          </a:solidFill>
                          <a:latin typeface="Arial" panose="020B0604020202020204"/>
                          <a:ea typeface="Arial" panose="020B0604020202020204"/>
                          <a:cs typeface="Arial" panose="020B0604020202020204"/>
                        </a:rPr>
                        <a:t>Por</a:t>
                      </a:r>
                      <a:r>
                        <a:rPr sz="900" kern="0" spc="-20" dirty="0">
                          <a:solidFill>
                            <a:srgbClr val="231F20">
                              <a:alpha val="100000"/>
                            </a:srgbClr>
                          </a:solidFill>
                          <a:latin typeface="Arial" panose="020B0604020202020204"/>
                          <a:ea typeface="Arial" panose="020B0604020202020204"/>
                          <a:cs typeface="Arial" panose="020B0604020202020204"/>
                        </a:rPr>
                        <a:t>t</a:t>
                      </a:r>
                      <a:endParaRPr sz="900" dirty="0">
                        <a:latin typeface="Arial" panose="020B0604020202020204"/>
                        <a:ea typeface="Arial" panose="020B0604020202020204"/>
                        <a:cs typeface="Arial" panose="020B0604020202020204"/>
                      </a:endParaRPr>
                    </a:p>
                    <a:p>
                      <a:pPr marL="327660" algn="l" rtl="0" eaLnBrk="0">
                        <a:lnSpc>
                          <a:spcPct val="75000"/>
                        </a:lnSpc>
                        <a:spcBef>
                          <a:spcPts val="1000"/>
                        </a:spcBef>
                      </a:pPr>
                      <a:r>
                        <a:rPr sz="900" kern="0" spc="-20" dirty="0">
                          <a:solidFill>
                            <a:srgbClr val="231F20">
                              <a:alpha val="100000"/>
                            </a:srgbClr>
                          </a:solidFill>
                          <a:latin typeface="Arial" panose="020B0604020202020204"/>
                          <a:ea typeface="Arial" panose="020B0604020202020204"/>
                          <a:cs typeface="Arial" panose="020B0604020202020204"/>
                        </a:rPr>
                        <a:t>Bias</a:t>
                      </a:r>
                      <a:r>
                        <a:rPr sz="900" kern="0" spc="90" dirty="0">
                          <a:solidFill>
                            <a:srgbClr val="231F20">
                              <a:alpha val="100000"/>
                            </a:srgbClr>
                          </a:solidFill>
                          <a:latin typeface="Arial" panose="020B0604020202020204"/>
                          <a:ea typeface="Arial" panose="020B0604020202020204"/>
                          <a:cs typeface="Arial" panose="020B0604020202020204"/>
                        </a:rPr>
                        <a:t> </a:t>
                      </a:r>
                      <a:r>
                        <a:rPr sz="900" kern="0" spc="-20" dirty="0">
                          <a:solidFill>
                            <a:srgbClr val="231F20">
                              <a:alpha val="100000"/>
                            </a:srgbClr>
                          </a:solidFill>
                          <a:latin typeface="Arial" panose="020B0604020202020204"/>
                          <a:ea typeface="Arial" panose="020B0604020202020204"/>
                          <a:cs typeface="Arial" panose="020B0604020202020204"/>
                        </a:rPr>
                        <a:t>Port</a:t>
                      </a:r>
                      <a:endParaRPr sz="900" dirty="0">
                        <a:latin typeface="Arial" panose="020B0604020202020204"/>
                        <a:ea typeface="Arial" panose="020B0604020202020204"/>
                        <a:cs typeface="Arial" panose="020B0604020202020204"/>
                      </a:endParaRPr>
                    </a:p>
                    <a:p>
                      <a:pPr marL="325120" algn="l" rtl="0" eaLnBrk="0">
                        <a:lnSpc>
                          <a:spcPct val="76000"/>
                        </a:lnSpc>
                        <a:spcBef>
                          <a:spcPts val="1375"/>
                        </a:spcBef>
                      </a:pPr>
                      <a:r>
                        <a:rPr sz="900" kern="0" spc="-10" dirty="0">
                          <a:solidFill>
                            <a:srgbClr val="231F20">
                              <a:alpha val="100000"/>
                            </a:srgbClr>
                          </a:solidFill>
                          <a:latin typeface="Arial" panose="020B0604020202020204"/>
                          <a:ea typeface="Arial" panose="020B0604020202020204"/>
                          <a:cs typeface="Arial" panose="020B0604020202020204"/>
                        </a:rPr>
                        <a:t>Case</a:t>
                      </a:r>
                      <a:r>
                        <a:rPr sz="900" kern="0" spc="60" dirty="0">
                          <a:solidFill>
                            <a:srgbClr val="231F20">
                              <a:alpha val="100000"/>
                            </a:srgbClr>
                          </a:solidFill>
                          <a:latin typeface="Arial" panose="020B0604020202020204"/>
                          <a:ea typeface="Arial" panose="020B0604020202020204"/>
                          <a:cs typeface="Arial" panose="020B0604020202020204"/>
                        </a:rPr>
                        <a:t> </a:t>
                      </a:r>
                      <a:r>
                        <a:rPr sz="900" kern="0" spc="-10" dirty="0">
                          <a:solidFill>
                            <a:srgbClr val="231F20">
                              <a:alpha val="100000"/>
                            </a:srgbClr>
                          </a:solidFill>
                          <a:latin typeface="Arial" panose="020B0604020202020204"/>
                          <a:ea typeface="Arial" panose="020B0604020202020204"/>
                          <a:cs typeface="Arial" panose="020B0604020202020204"/>
                        </a:rPr>
                        <a:t>Material</a:t>
                      </a:r>
                      <a:endParaRPr sz="900" dirty="0">
                        <a:latin typeface="Arial" panose="020B0604020202020204"/>
                        <a:ea typeface="Arial" panose="020B0604020202020204"/>
                        <a:cs typeface="Arial" panose="020B0604020202020204"/>
                      </a:endParaRPr>
                    </a:p>
                    <a:p>
                      <a:pPr marL="328295" algn="l" rtl="0" eaLnBrk="0">
                        <a:lnSpc>
                          <a:spcPct val="75000"/>
                        </a:lnSpc>
                        <a:spcBef>
                          <a:spcPts val="1175"/>
                        </a:spcBef>
                      </a:pPr>
                      <a:r>
                        <a:rPr sz="900" kern="0" spc="-20" dirty="0">
                          <a:solidFill>
                            <a:srgbClr val="231F20">
                              <a:alpha val="100000"/>
                            </a:srgbClr>
                          </a:solidFill>
                          <a:latin typeface="Arial" panose="020B0604020202020204"/>
                          <a:ea typeface="Arial" panose="020B0604020202020204"/>
                          <a:cs typeface="Arial" panose="020B0604020202020204"/>
                        </a:rPr>
                        <a:t>Finish</a:t>
                      </a:r>
                      <a:endParaRPr sz="900" dirty="0">
                        <a:latin typeface="Arial" panose="020B0604020202020204"/>
                        <a:ea typeface="Arial" panose="020B0604020202020204"/>
                        <a:cs typeface="Arial" panose="020B0604020202020204"/>
                      </a:endParaRPr>
                    </a:p>
                    <a:p>
                      <a:pPr marL="320675" algn="l" rtl="0" eaLnBrk="0">
                        <a:lnSpc>
                          <a:spcPct val="85000"/>
                        </a:lnSpc>
                        <a:spcBef>
                          <a:spcPts val="1190"/>
                        </a:spcBef>
                      </a:pPr>
                      <a:r>
                        <a:rPr sz="900" kern="0" spc="-10" dirty="0">
                          <a:solidFill>
                            <a:srgbClr val="231F20">
                              <a:alpha val="100000"/>
                            </a:srgbClr>
                          </a:solidFill>
                          <a:latin typeface="Arial" panose="020B0604020202020204"/>
                          <a:ea typeface="Arial" panose="020B0604020202020204"/>
                          <a:cs typeface="Arial" panose="020B0604020202020204"/>
                        </a:rPr>
                        <a:t>Weight</a:t>
                      </a:r>
                      <a:endParaRPr sz="900" dirty="0">
                        <a:latin typeface="Arial" panose="020B0604020202020204"/>
                        <a:ea typeface="Arial" panose="020B0604020202020204"/>
                        <a:cs typeface="Arial" panose="020B0604020202020204"/>
                      </a:endParaRPr>
                    </a:p>
                    <a:p>
                      <a:pPr marL="324485" algn="l" rtl="0" eaLnBrk="0">
                        <a:lnSpc>
                          <a:spcPct val="76000"/>
                        </a:lnSpc>
                        <a:spcBef>
                          <a:spcPts val="940"/>
                        </a:spcBef>
                      </a:pPr>
                      <a:r>
                        <a:rPr sz="900" kern="0" spc="-10" dirty="0">
                          <a:solidFill>
                            <a:srgbClr val="231F20">
                              <a:alpha val="100000"/>
                            </a:srgbClr>
                          </a:solidFill>
                          <a:latin typeface="Arial" panose="020B0604020202020204"/>
                          <a:ea typeface="Arial" panose="020B0604020202020204"/>
                          <a:cs typeface="Arial" panose="020B0604020202020204"/>
                        </a:rPr>
                        <a:t>Size</a:t>
                      </a:r>
                      <a:endParaRPr sz="900" dirty="0">
                        <a:latin typeface="Arial" panose="020B0604020202020204"/>
                        <a:ea typeface="Arial" panose="020B0604020202020204"/>
                        <a:cs typeface="Arial" panose="020B0604020202020204"/>
                      </a:endParaRPr>
                    </a:p>
                    <a:p>
                      <a:pPr algn="l" rtl="0" eaLnBrk="0">
                        <a:lnSpc>
                          <a:spcPct val="108000"/>
                        </a:lnSpc>
                      </a:pPr>
                      <a:endParaRPr sz="900" dirty="0">
                        <a:latin typeface="Arial" panose="020B0604020202020204"/>
                        <a:ea typeface="Arial" panose="020B0604020202020204"/>
                        <a:cs typeface="Arial" panose="020B0604020202020204"/>
                      </a:endParaRPr>
                    </a:p>
                    <a:p>
                      <a:pPr algn="l" rtl="0" eaLnBrk="0">
                        <a:lnSpc>
                          <a:spcPct val="9000"/>
                        </a:lnSpc>
                      </a:pPr>
                      <a:endParaRPr sz="100" dirty="0">
                        <a:latin typeface="Arial" panose="020B0604020202020204"/>
                        <a:ea typeface="Arial" panose="020B0604020202020204"/>
                        <a:cs typeface="Arial" panose="020B0604020202020204"/>
                      </a:endParaRPr>
                    </a:p>
                    <a:p>
                      <a:pPr marL="324485" algn="l" rtl="0" eaLnBrk="0">
                        <a:lnSpc>
                          <a:spcPct val="77000"/>
                        </a:lnSpc>
                      </a:pPr>
                      <a:r>
                        <a:rPr sz="900" kern="0" spc="-10" dirty="0">
                          <a:solidFill>
                            <a:srgbClr val="231F20">
                              <a:alpha val="100000"/>
                            </a:srgbClr>
                          </a:solidFill>
                          <a:latin typeface="Arial" panose="020B0604020202020204"/>
                          <a:ea typeface="Arial" panose="020B0604020202020204"/>
                          <a:cs typeface="Arial" panose="020B0604020202020204"/>
                        </a:rPr>
                        <a:t>Outline</a:t>
                      </a:r>
                      <a:endParaRPr sz="900" dirty="0">
                        <a:latin typeface="Arial" panose="020B0604020202020204"/>
                        <a:ea typeface="Arial" panose="020B0604020202020204"/>
                        <a:cs typeface="Arial" panose="020B0604020202020204"/>
                      </a:endParaRPr>
                    </a:p>
                  </a:txBody>
                  <a:tcPr marL="0" marR="0" marT="0" marB="0" vert="horz">
                    <a:lnL>
                      <a:noFill/>
                    </a:lnL>
                    <a:lnR w="3175" cap="flat" cmpd="sng" algn="ctr">
                      <a:solidFill>
                        <a:srgbClr val="21294D"/>
                      </a:solidFill>
                      <a:prstDash val="solid"/>
                      <a:round/>
                      <a:headEnd type="none" w="med" len="med"/>
                      <a:tailEnd type="none" w="med" len="med"/>
                    </a:lnR>
                    <a:lnT>
                      <a:noFill/>
                    </a:lnT>
                    <a:lnB>
                      <a:noFill/>
                    </a:lnB>
                  </a:tcPr>
                </a:tc>
                <a:tc>
                  <a:txBody>
                    <a:bodyPr/>
                    <a:p>
                      <a:pPr algn="l" rtl="0" eaLnBrk="0">
                        <a:lnSpc>
                          <a:spcPct val="114000"/>
                        </a:lnSpc>
                      </a:pPr>
                      <a:endParaRPr sz="500" dirty="0">
                        <a:latin typeface="Arial" panose="020B0604020202020204"/>
                        <a:ea typeface="Arial" panose="020B0604020202020204"/>
                        <a:cs typeface="Arial" panose="020B0604020202020204"/>
                      </a:endParaRPr>
                    </a:p>
                    <a:p>
                      <a:pPr marL="157480" algn="l" rtl="0" eaLnBrk="0">
                        <a:lnSpc>
                          <a:spcPct val="85000"/>
                        </a:lnSpc>
                        <a:spcBef>
                          <a:spcPts val="5"/>
                        </a:spcBef>
                      </a:pPr>
                      <a:r>
                        <a:rPr sz="900" kern="0" spc="-20" dirty="0">
                          <a:solidFill>
                            <a:srgbClr val="231F20">
                              <a:alpha val="100000"/>
                            </a:srgbClr>
                          </a:solidFill>
                          <a:latin typeface="Arial" panose="020B0604020202020204"/>
                          <a:ea typeface="Arial" panose="020B0604020202020204"/>
                          <a:cs typeface="Arial" panose="020B0604020202020204"/>
                        </a:rPr>
                        <a:t>SMA (F)</a:t>
                      </a:r>
                      <a:endParaRPr sz="900" dirty="0">
                        <a:latin typeface="Arial" panose="020B0604020202020204"/>
                        <a:ea typeface="Arial" panose="020B0604020202020204"/>
                        <a:cs typeface="Arial" panose="020B0604020202020204"/>
                      </a:endParaRPr>
                    </a:p>
                    <a:p>
                      <a:pPr marL="157480" algn="l" rtl="0" eaLnBrk="0">
                        <a:lnSpc>
                          <a:spcPct val="76000"/>
                        </a:lnSpc>
                        <a:spcBef>
                          <a:spcPts val="940"/>
                        </a:spcBef>
                      </a:pPr>
                      <a:r>
                        <a:rPr sz="900" kern="0" spc="-10" dirty="0">
                          <a:solidFill>
                            <a:srgbClr val="231F20">
                              <a:alpha val="100000"/>
                            </a:srgbClr>
                          </a:solidFill>
                          <a:latin typeface="Arial" panose="020B0604020202020204"/>
                          <a:ea typeface="Arial" panose="020B0604020202020204"/>
                          <a:cs typeface="Arial" panose="020B0604020202020204"/>
                        </a:rPr>
                        <a:t>Solder</a:t>
                      </a:r>
                      <a:r>
                        <a:rPr sz="900" kern="0" spc="60" dirty="0">
                          <a:solidFill>
                            <a:srgbClr val="231F20">
                              <a:alpha val="100000"/>
                            </a:srgbClr>
                          </a:solidFill>
                          <a:latin typeface="Arial" panose="020B0604020202020204"/>
                          <a:ea typeface="Arial" panose="020B0604020202020204"/>
                          <a:cs typeface="Arial" panose="020B0604020202020204"/>
                        </a:rPr>
                        <a:t> </a:t>
                      </a:r>
                      <a:r>
                        <a:rPr sz="900" kern="0" spc="-10" dirty="0">
                          <a:solidFill>
                            <a:srgbClr val="231F20">
                              <a:alpha val="100000"/>
                            </a:srgbClr>
                          </a:solidFill>
                          <a:latin typeface="Arial" panose="020B0604020202020204"/>
                          <a:ea typeface="Arial" panose="020B0604020202020204"/>
                          <a:cs typeface="Arial" panose="020B0604020202020204"/>
                        </a:rPr>
                        <a:t>Pin</a:t>
                      </a:r>
                      <a:endParaRPr sz="900" dirty="0">
                        <a:latin typeface="Arial" panose="020B0604020202020204"/>
                        <a:ea typeface="Arial" panose="020B0604020202020204"/>
                        <a:cs typeface="Arial" panose="020B0604020202020204"/>
                      </a:endParaRPr>
                    </a:p>
                    <a:p>
                      <a:pPr marL="152400" algn="l" rtl="0" eaLnBrk="0">
                        <a:lnSpc>
                          <a:spcPct val="75000"/>
                        </a:lnSpc>
                        <a:spcBef>
                          <a:spcPts val="1215"/>
                        </a:spcBef>
                      </a:pPr>
                      <a:r>
                        <a:rPr sz="900" kern="0" spc="-10" dirty="0">
                          <a:solidFill>
                            <a:srgbClr val="231F20">
                              <a:alpha val="100000"/>
                            </a:srgbClr>
                          </a:solidFill>
                          <a:latin typeface="Arial" panose="020B0604020202020204"/>
                          <a:ea typeface="Arial" panose="020B0604020202020204"/>
                          <a:cs typeface="Arial" panose="020B0604020202020204"/>
                        </a:rPr>
                        <a:t>Aluminum</a:t>
                      </a:r>
                      <a:endParaRPr sz="900" dirty="0">
                        <a:latin typeface="Arial" panose="020B0604020202020204"/>
                        <a:ea typeface="Arial" panose="020B0604020202020204"/>
                        <a:cs typeface="Arial" panose="020B0604020202020204"/>
                      </a:endParaRPr>
                    </a:p>
                    <a:p>
                      <a:pPr marL="158115" algn="l" rtl="0" eaLnBrk="0">
                        <a:lnSpc>
                          <a:spcPct val="76000"/>
                        </a:lnSpc>
                        <a:spcBef>
                          <a:spcPts val="1335"/>
                        </a:spcBef>
                      </a:pPr>
                      <a:r>
                        <a:rPr sz="900" kern="0" spc="-20" dirty="0">
                          <a:solidFill>
                            <a:srgbClr val="231F20">
                              <a:alpha val="100000"/>
                            </a:srgbClr>
                          </a:solidFill>
                          <a:latin typeface="Arial" panose="020B0604020202020204"/>
                          <a:ea typeface="Arial" panose="020B0604020202020204"/>
                          <a:cs typeface="Arial" panose="020B0604020202020204"/>
                        </a:rPr>
                        <a:t>Gold</a:t>
                      </a:r>
                      <a:r>
                        <a:rPr sz="900" kern="0" spc="150" dirty="0">
                          <a:solidFill>
                            <a:srgbClr val="231F20">
                              <a:alpha val="100000"/>
                            </a:srgbClr>
                          </a:solidFill>
                          <a:latin typeface="Arial" panose="020B0604020202020204"/>
                          <a:ea typeface="Arial" panose="020B0604020202020204"/>
                          <a:cs typeface="Arial" panose="020B0604020202020204"/>
                        </a:rPr>
                        <a:t> </a:t>
                      </a:r>
                      <a:r>
                        <a:rPr sz="900" kern="0" spc="-20" dirty="0">
                          <a:solidFill>
                            <a:srgbClr val="231F20">
                              <a:alpha val="100000"/>
                            </a:srgbClr>
                          </a:solidFill>
                          <a:latin typeface="Arial" panose="020B0604020202020204"/>
                          <a:ea typeface="Arial" panose="020B0604020202020204"/>
                          <a:cs typeface="Arial" panose="020B0604020202020204"/>
                        </a:rPr>
                        <a:t>Plated</a:t>
                      </a:r>
                      <a:endParaRPr sz="900" dirty="0">
                        <a:latin typeface="Arial" panose="020B0604020202020204"/>
                        <a:ea typeface="Arial" panose="020B0604020202020204"/>
                        <a:cs typeface="Arial" panose="020B0604020202020204"/>
                      </a:endParaRPr>
                    </a:p>
                    <a:p>
                      <a:pPr marL="164465" algn="l" rtl="0" eaLnBrk="0">
                        <a:lnSpc>
                          <a:spcPts val="1230"/>
                        </a:lnSpc>
                        <a:spcBef>
                          <a:spcPts val="895"/>
                        </a:spcBef>
                      </a:pPr>
                      <a:r>
                        <a:rPr sz="900" kern="0" spc="-30" dirty="0">
                          <a:solidFill>
                            <a:srgbClr val="231F20">
                              <a:alpha val="100000"/>
                            </a:srgbClr>
                          </a:solidFill>
                          <a:latin typeface="Arial" panose="020B0604020202020204"/>
                          <a:ea typeface="Arial" panose="020B0604020202020204"/>
                          <a:cs typeface="Arial" panose="020B0604020202020204"/>
                        </a:rPr>
                        <a:t>1.8</a:t>
                      </a:r>
                      <a:r>
                        <a:rPr sz="900" kern="0" spc="50" dirty="0">
                          <a:solidFill>
                            <a:srgbClr val="231F20">
                              <a:alpha val="100000"/>
                            </a:srgbClr>
                          </a:solidFill>
                          <a:latin typeface="Arial" panose="020B0604020202020204"/>
                          <a:ea typeface="Arial" panose="020B0604020202020204"/>
                          <a:cs typeface="Arial" panose="020B0604020202020204"/>
                        </a:rPr>
                        <a:t> </a:t>
                      </a:r>
                      <a:r>
                        <a:rPr sz="900" kern="0" spc="-30" dirty="0">
                          <a:solidFill>
                            <a:srgbClr val="231F20">
                              <a:alpha val="100000"/>
                            </a:srgbClr>
                          </a:solidFill>
                          <a:latin typeface="Arial" panose="020B0604020202020204"/>
                          <a:ea typeface="Arial" panose="020B0604020202020204"/>
                          <a:cs typeface="Arial" panose="020B0604020202020204"/>
                        </a:rPr>
                        <a:t>Oz</a:t>
                      </a:r>
                      <a:endParaRPr sz="900" dirty="0">
                        <a:latin typeface="Arial" panose="020B0604020202020204"/>
                        <a:ea typeface="Arial" panose="020B0604020202020204"/>
                        <a:cs typeface="Arial" panose="020B0604020202020204"/>
                      </a:endParaRPr>
                    </a:p>
                    <a:p>
                      <a:pPr algn="l" rtl="0" eaLnBrk="0">
                        <a:lnSpc>
                          <a:spcPct val="106000"/>
                        </a:lnSpc>
                      </a:pPr>
                      <a:endParaRPr sz="500" dirty="0">
                        <a:latin typeface="Arial" panose="020B0604020202020204"/>
                        <a:ea typeface="Arial" panose="020B0604020202020204"/>
                        <a:cs typeface="Arial" panose="020B0604020202020204"/>
                      </a:endParaRPr>
                    </a:p>
                    <a:p>
                      <a:pPr marL="160655" indent="3810" algn="l" rtl="0" eaLnBrk="0">
                        <a:lnSpc>
                          <a:spcPct val="146000"/>
                        </a:lnSpc>
                        <a:spcBef>
                          <a:spcPts val="5"/>
                        </a:spcBef>
                      </a:pPr>
                      <a:r>
                        <a:rPr sz="900" kern="0" spc="-10" dirty="0">
                          <a:solidFill>
                            <a:srgbClr val="231F20">
                              <a:alpha val="100000"/>
                            </a:srgbClr>
                          </a:solidFill>
                          <a:latin typeface="Arial" panose="020B0604020202020204"/>
                          <a:ea typeface="Arial" panose="020B0604020202020204"/>
                          <a:cs typeface="Arial" panose="020B0604020202020204"/>
                        </a:rPr>
                        <a:t>1.38”</a:t>
                      </a:r>
                      <a:r>
                        <a:rPr sz="900" kern="0" spc="50" dirty="0">
                          <a:solidFill>
                            <a:srgbClr val="231F20">
                              <a:alpha val="100000"/>
                            </a:srgbClr>
                          </a:solidFill>
                          <a:latin typeface="Arial" panose="020B0604020202020204"/>
                          <a:ea typeface="Arial" panose="020B0604020202020204"/>
                          <a:cs typeface="Arial" panose="020B0604020202020204"/>
                        </a:rPr>
                        <a:t> </a:t>
                      </a:r>
                      <a:r>
                        <a:rPr sz="900" kern="0" spc="-10" dirty="0">
                          <a:solidFill>
                            <a:srgbClr val="231F20">
                              <a:alpha val="100000"/>
                            </a:srgbClr>
                          </a:solidFill>
                          <a:latin typeface="Arial" panose="020B0604020202020204"/>
                          <a:ea typeface="Arial" panose="020B0604020202020204"/>
                          <a:cs typeface="Arial" panose="020B0604020202020204"/>
                        </a:rPr>
                        <a:t>(L) x</a:t>
                      </a:r>
                      <a:r>
                        <a:rPr sz="900" kern="0" spc="90" dirty="0">
                          <a:solidFill>
                            <a:srgbClr val="231F20">
                              <a:alpha val="100000"/>
                            </a:srgbClr>
                          </a:solidFill>
                          <a:latin typeface="Arial" panose="020B0604020202020204"/>
                          <a:ea typeface="Arial" panose="020B0604020202020204"/>
                          <a:cs typeface="Arial" panose="020B0604020202020204"/>
                        </a:rPr>
                        <a:t> </a:t>
                      </a:r>
                      <a:r>
                        <a:rPr sz="900" kern="0" spc="-10" dirty="0">
                          <a:solidFill>
                            <a:srgbClr val="231F20">
                              <a:alpha val="100000"/>
                            </a:srgbClr>
                          </a:solidFill>
                          <a:latin typeface="Arial" panose="020B0604020202020204"/>
                          <a:ea typeface="Arial" panose="020B0604020202020204"/>
                          <a:cs typeface="Arial" panose="020B0604020202020204"/>
                        </a:rPr>
                        <a:t>1.57”</a:t>
                      </a:r>
                      <a:r>
                        <a:rPr sz="900" kern="0" spc="60" dirty="0">
                          <a:solidFill>
                            <a:srgbClr val="231F20">
                              <a:alpha val="100000"/>
                            </a:srgbClr>
                          </a:solidFill>
                          <a:latin typeface="Arial" panose="020B0604020202020204"/>
                          <a:ea typeface="Arial" panose="020B0604020202020204"/>
                          <a:cs typeface="Arial" panose="020B0604020202020204"/>
                        </a:rPr>
                        <a:t> </a:t>
                      </a:r>
                      <a:r>
                        <a:rPr sz="900" kern="0" spc="-10" dirty="0">
                          <a:solidFill>
                            <a:srgbClr val="231F20">
                              <a:alpha val="100000"/>
                            </a:srgbClr>
                          </a:solidFill>
                          <a:latin typeface="Arial" panose="020B0604020202020204"/>
                          <a:ea typeface="Arial" panose="020B0604020202020204"/>
                          <a:cs typeface="Arial" panose="020B0604020202020204"/>
                        </a:rPr>
                        <a:t>(W) x </a:t>
                      </a:r>
                      <a:r>
                        <a:rPr sz="900" kern="0" spc="-20" dirty="0">
                          <a:solidFill>
                            <a:srgbClr val="231F20">
                              <a:alpha val="100000"/>
                            </a:srgbClr>
                          </a:solidFill>
                          <a:latin typeface="Arial" panose="020B0604020202020204"/>
                          <a:ea typeface="Arial" panose="020B0604020202020204"/>
                          <a:cs typeface="Arial" panose="020B0604020202020204"/>
                        </a:rPr>
                        <a:t>0.47”</a:t>
                      </a:r>
                      <a:r>
                        <a:rPr sz="900" kern="0" spc="50" dirty="0">
                          <a:solidFill>
                            <a:srgbClr val="231F20">
                              <a:alpha val="100000"/>
                            </a:srgbClr>
                          </a:solidFill>
                          <a:latin typeface="Arial" panose="020B0604020202020204"/>
                          <a:ea typeface="Arial" panose="020B0604020202020204"/>
                          <a:cs typeface="Arial" panose="020B0604020202020204"/>
                        </a:rPr>
                        <a:t> </a:t>
                      </a:r>
                      <a:r>
                        <a:rPr sz="900" kern="0" spc="-20" dirty="0">
                          <a:solidFill>
                            <a:srgbClr val="231F20">
                              <a:alpha val="100000"/>
                            </a:srgbClr>
                          </a:solidFill>
                          <a:latin typeface="Arial" panose="020B0604020202020204"/>
                          <a:ea typeface="Arial" panose="020B0604020202020204"/>
                          <a:cs typeface="Arial" panose="020B0604020202020204"/>
                        </a:rPr>
                        <a:t>(H)</a:t>
                      </a:r>
                      <a:r>
                        <a:rPr sz="900" kern="0" spc="0" dirty="0">
                          <a:solidFill>
                            <a:srgbClr val="231F20">
                              <a:alpha val="100000"/>
                            </a:srgbClr>
                          </a:solidFill>
                          <a:latin typeface="Arial" panose="020B0604020202020204"/>
                          <a:ea typeface="Arial" panose="020B0604020202020204"/>
                          <a:cs typeface="Arial" panose="020B0604020202020204"/>
                        </a:rPr>
                        <a:t>                                                                                                    </a:t>
                      </a:r>
                      <a:r>
                        <a:rPr sz="900" kern="0" spc="-20" dirty="0">
                          <a:solidFill>
                            <a:srgbClr val="231F20">
                              <a:alpha val="100000"/>
                            </a:srgbClr>
                          </a:solidFill>
                          <a:latin typeface="Arial" panose="020B0604020202020204"/>
                          <a:ea typeface="Arial" panose="020B0604020202020204"/>
                          <a:cs typeface="Arial" panose="020B0604020202020204"/>
                        </a:rPr>
                        <a:t>BL-ZC-7</a:t>
                      </a:r>
                      <a:endParaRPr sz="900" dirty="0">
                        <a:latin typeface="Arial" panose="020B0604020202020204"/>
                        <a:ea typeface="Arial" panose="020B0604020202020204"/>
                        <a:cs typeface="Arial" panose="020B0604020202020204"/>
                      </a:endParaRPr>
                    </a:p>
                  </a:txBody>
                  <a:tcPr marL="0" marR="0" marT="0" marB="0" vert="horz">
                    <a:lnL w="3175" cap="flat" cmpd="sng" algn="ctr">
                      <a:solidFill>
                        <a:srgbClr val="21294D"/>
                      </a:solidFill>
                      <a:prstDash val="solid"/>
                      <a:round/>
                      <a:headEnd type="none" w="med" len="med"/>
                      <a:tailEnd type="none" w="med" len="med"/>
                    </a:lnL>
                    <a:lnR>
                      <a:noFill/>
                    </a:lnR>
                    <a:lnT>
                      <a:noFill/>
                    </a:lnT>
                    <a:lnB>
                      <a:noFill/>
                    </a:lnB>
                  </a:tcPr>
                </a:tc>
              </a:tr>
            </a:tbl>
          </a:graphicData>
        </a:graphic>
      </p:graphicFrame>
      <p:graphicFrame>
        <p:nvGraphicFramePr>
          <p:cNvPr id="166" name="table 166"/>
          <p:cNvGraphicFramePr>
            <a:graphicFrameLocks noGrp="1"/>
          </p:cNvGraphicFramePr>
          <p:nvPr/>
        </p:nvGraphicFramePr>
        <p:xfrm>
          <a:off x="2484196" y="4153132"/>
          <a:ext cx="3752215" cy="2854960"/>
        </p:xfrm>
        <a:graphic>
          <a:graphicData uri="http://schemas.openxmlformats.org/drawingml/2006/table">
            <a:tbl>
              <a:tblPr/>
              <a:tblGrid>
                <a:gridCol w="1251585"/>
                <a:gridCol w="1247775"/>
                <a:gridCol w="1252855"/>
              </a:tblGrid>
              <a:tr h="2854960">
                <a:tc>
                  <a:txBody>
                    <a:bodyPr/>
                    <a:p>
                      <a:pPr algn="l" rtl="0" eaLnBrk="0">
                        <a:lnSpc>
                          <a:spcPct val="17000"/>
                        </a:lnSpc>
                      </a:pPr>
                      <a:endParaRPr sz="100" dirty="0">
                        <a:latin typeface="Arial" panose="020B0604020202020204"/>
                        <a:ea typeface="Arial" panose="020B0604020202020204"/>
                        <a:cs typeface="Arial" panose="020B0604020202020204"/>
                      </a:endParaRPr>
                    </a:p>
                    <a:p>
                      <a:pPr marL="520065" algn="l" rtl="0" eaLnBrk="0">
                        <a:lnSpc>
                          <a:spcPct val="75000"/>
                        </a:lnSpc>
                      </a:pPr>
                      <a:r>
                        <a:rPr sz="900" kern="0" spc="-20" dirty="0">
                          <a:solidFill>
                            <a:srgbClr val="FFFFFF">
                              <a:alpha val="100000"/>
                            </a:srgbClr>
                          </a:solidFill>
                          <a:latin typeface="Arial" panose="020B0604020202020204"/>
                          <a:ea typeface="Arial" panose="020B0604020202020204"/>
                          <a:cs typeface="Arial" panose="020B0604020202020204"/>
                        </a:rPr>
                        <a:t>MIN</a:t>
                      </a:r>
                      <a:endParaRPr sz="900" dirty="0">
                        <a:latin typeface="Arial" panose="020B0604020202020204"/>
                        <a:ea typeface="Arial" panose="020B0604020202020204"/>
                        <a:cs typeface="Arial" panose="020B0604020202020204"/>
                      </a:endParaRPr>
                    </a:p>
                    <a:p>
                      <a:pPr marL="490220" algn="l" rtl="0" eaLnBrk="0">
                        <a:lnSpc>
                          <a:spcPts val="1230"/>
                        </a:lnSpc>
                        <a:spcBef>
                          <a:spcPts val="390"/>
                        </a:spcBef>
                      </a:pPr>
                      <a:r>
                        <a:rPr sz="900" kern="0" spc="-20" dirty="0">
                          <a:solidFill>
                            <a:srgbClr val="231F20">
                              <a:alpha val="100000"/>
                            </a:srgbClr>
                          </a:solidFill>
                          <a:latin typeface="Arial" panose="020B0604020202020204"/>
                          <a:ea typeface="Arial" panose="020B0604020202020204"/>
                          <a:cs typeface="Arial" panose="020B0604020202020204"/>
                        </a:rPr>
                        <a:t>18000</a:t>
                      </a:r>
                      <a:endParaRPr sz="900" dirty="0">
                        <a:latin typeface="Arial" panose="020B0604020202020204"/>
                        <a:ea typeface="Arial" panose="020B0604020202020204"/>
                        <a:cs typeface="Arial" panose="020B0604020202020204"/>
                      </a:endParaRPr>
                    </a:p>
                    <a:p>
                      <a:pPr algn="l" rtl="0" eaLnBrk="0">
                        <a:lnSpc>
                          <a:spcPct val="106000"/>
                        </a:lnSpc>
                      </a:pPr>
                      <a:endParaRPr sz="1000" dirty="0">
                        <a:latin typeface="Arial" panose="020B0604020202020204"/>
                        <a:ea typeface="Arial" panose="020B0604020202020204"/>
                        <a:cs typeface="Arial" panose="020B0604020202020204"/>
                      </a:endParaRPr>
                    </a:p>
                    <a:p>
                      <a:pPr algn="l" rtl="0" eaLnBrk="0">
                        <a:lnSpc>
                          <a:spcPct val="106000"/>
                        </a:lnSpc>
                      </a:pPr>
                      <a:endParaRPr sz="1000" dirty="0">
                        <a:latin typeface="Arial" panose="020B0604020202020204"/>
                        <a:ea typeface="Arial" panose="020B0604020202020204"/>
                        <a:cs typeface="Arial" panose="020B0604020202020204"/>
                      </a:endParaRPr>
                    </a:p>
                    <a:p>
                      <a:pPr algn="l" rtl="0" eaLnBrk="0">
                        <a:lnSpc>
                          <a:spcPct val="106000"/>
                        </a:lnSpc>
                      </a:pPr>
                      <a:endParaRPr sz="1000" dirty="0">
                        <a:latin typeface="Arial" panose="020B0604020202020204"/>
                        <a:ea typeface="Arial" panose="020B0604020202020204"/>
                        <a:cs typeface="Arial" panose="020B0604020202020204"/>
                      </a:endParaRPr>
                    </a:p>
                    <a:p>
                      <a:pPr algn="l" rtl="0" eaLnBrk="0">
                        <a:lnSpc>
                          <a:spcPct val="106000"/>
                        </a:lnSpc>
                      </a:pPr>
                      <a:endParaRPr sz="1000" dirty="0">
                        <a:latin typeface="Arial" panose="020B0604020202020204"/>
                        <a:ea typeface="Arial" panose="020B0604020202020204"/>
                        <a:cs typeface="Arial" panose="020B0604020202020204"/>
                      </a:endParaRPr>
                    </a:p>
                    <a:p>
                      <a:pPr algn="l" rtl="0" eaLnBrk="0">
                        <a:lnSpc>
                          <a:spcPct val="106000"/>
                        </a:lnSpc>
                      </a:pPr>
                      <a:endParaRPr sz="1000" dirty="0">
                        <a:latin typeface="Arial" panose="020B0604020202020204"/>
                        <a:ea typeface="Arial" panose="020B0604020202020204"/>
                        <a:cs typeface="Arial" panose="020B0604020202020204"/>
                      </a:endParaRPr>
                    </a:p>
                    <a:p>
                      <a:pPr algn="l" rtl="0" eaLnBrk="0">
                        <a:lnSpc>
                          <a:spcPct val="107000"/>
                        </a:lnSpc>
                      </a:pPr>
                      <a:endParaRPr sz="1000" dirty="0">
                        <a:latin typeface="Arial" panose="020B0604020202020204"/>
                        <a:ea typeface="Arial" panose="020B0604020202020204"/>
                        <a:cs typeface="Arial" panose="020B0604020202020204"/>
                      </a:endParaRPr>
                    </a:p>
                    <a:p>
                      <a:pPr algn="l" rtl="0" eaLnBrk="0">
                        <a:lnSpc>
                          <a:spcPct val="107000"/>
                        </a:lnSpc>
                      </a:pPr>
                      <a:endParaRPr sz="1000" dirty="0">
                        <a:latin typeface="Arial" panose="020B0604020202020204"/>
                        <a:ea typeface="Arial" panose="020B0604020202020204"/>
                        <a:cs typeface="Arial" panose="020B0604020202020204"/>
                      </a:endParaRPr>
                    </a:p>
                    <a:p>
                      <a:pPr algn="l" rtl="0" eaLnBrk="0">
                        <a:lnSpc>
                          <a:spcPct val="107000"/>
                        </a:lnSpc>
                      </a:pPr>
                      <a:endParaRPr sz="1000" dirty="0">
                        <a:latin typeface="Arial" panose="020B0604020202020204"/>
                        <a:ea typeface="Arial" panose="020B0604020202020204"/>
                        <a:cs typeface="Arial" panose="020B0604020202020204"/>
                      </a:endParaRPr>
                    </a:p>
                    <a:p>
                      <a:pPr algn="l" rtl="0" eaLnBrk="0">
                        <a:lnSpc>
                          <a:spcPct val="107000"/>
                        </a:lnSpc>
                      </a:pPr>
                      <a:endParaRPr sz="1000" dirty="0">
                        <a:latin typeface="Arial" panose="020B0604020202020204"/>
                        <a:ea typeface="Arial" panose="020B0604020202020204"/>
                        <a:cs typeface="Arial" panose="020B0604020202020204"/>
                      </a:endParaRPr>
                    </a:p>
                    <a:p>
                      <a:pPr algn="l" rtl="0" eaLnBrk="0">
                        <a:lnSpc>
                          <a:spcPct val="107000"/>
                        </a:lnSpc>
                      </a:pPr>
                      <a:endParaRPr sz="1000" dirty="0">
                        <a:latin typeface="Arial" panose="020B0604020202020204"/>
                        <a:ea typeface="Arial" panose="020B0604020202020204"/>
                        <a:cs typeface="Arial" panose="020B0604020202020204"/>
                      </a:endParaRPr>
                    </a:p>
                    <a:p>
                      <a:pPr marL="495935" algn="l" rtl="0" eaLnBrk="0">
                        <a:lnSpc>
                          <a:spcPts val="1230"/>
                        </a:lnSpc>
                        <a:spcBef>
                          <a:spcPts val="275"/>
                        </a:spcBef>
                      </a:pPr>
                      <a:r>
                        <a:rPr sz="900" kern="0" spc="-20" dirty="0">
                          <a:solidFill>
                            <a:srgbClr val="231F20">
                              <a:alpha val="100000"/>
                            </a:srgbClr>
                          </a:solidFill>
                          <a:latin typeface="Arial" panose="020B0604020202020204"/>
                          <a:ea typeface="Arial" panose="020B0604020202020204"/>
                          <a:cs typeface="Arial" panose="020B0604020202020204"/>
                        </a:rPr>
                        <a:t>+6</a:t>
                      </a:r>
                      <a:endParaRPr sz="900" dirty="0">
                        <a:latin typeface="Arial" panose="020B0604020202020204"/>
                        <a:ea typeface="Arial" panose="020B0604020202020204"/>
                        <a:cs typeface="Arial" panose="020B0604020202020204"/>
                      </a:endParaRPr>
                    </a:p>
                    <a:p>
                      <a:pPr algn="l" rtl="0" eaLnBrk="0">
                        <a:lnSpc>
                          <a:spcPct val="108000"/>
                        </a:lnSpc>
                      </a:pPr>
                      <a:endParaRPr sz="1000" dirty="0">
                        <a:latin typeface="Arial" panose="020B0604020202020204"/>
                        <a:ea typeface="Arial" panose="020B0604020202020204"/>
                        <a:cs typeface="Arial" panose="020B0604020202020204"/>
                      </a:endParaRPr>
                    </a:p>
                    <a:p>
                      <a:pPr algn="l" rtl="0" eaLnBrk="0">
                        <a:lnSpc>
                          <a:spcPct val="109000"/>
                        </a:lnSpc>
                      </a:pPr>
                      <a:endParaRPr sz="1000" dirty="0">
                        <a:latin typeface="Arial" panose="020B0604020202020204"/>
                        <a:ea typeface="Arial" panose="020B0604020202020204"/>
                        <a:cs typeface="Arial" panose="020B0604020202020204"/>
                      </a:endParaRPr>
                    </a:p>
                    <a:p>
                      <a:pPr algn="l" rtl="0" eaLnBrk="0">
                        <a:lnSpc>
                          <a:spcPct val="109000"/>
                        </a:lnSpc>
                      </a:pPr>
                      <a:endParaRPr sz="1000" dirty="0">
                        <a:latin typeface="Arial" panose="020B0604020202020204"/>
                        <a:ea typeface="Arial" panose="020B0604020202020204"/>
                        <a:cs typeface="Arial" panose="020B0604020202020204"/>
                      </a:endParaRPr>
                    </a:p>
                    <a:p>
                      <a:pPr algn="l" rtl="0" eaLnBrk="0">
                        <a:lnSpc>
                          <a:spcPct val="113000"/>
                        </a:lnSpc>
                      </a:pPr>
                      <a:endParaRPr sz="200" dirty="0">
                        <a:latin typeface="Arial" panose="020B0604020202020204"/>
                        <a:ea typeface="Arial" panose="020B0604020202020204"/>
                        <a:cs typeface="Arial" panose="020B0604020202020204"/>
                      </a:endParaRPr>
                    </a:p>
                    <a:p>
                      <a:pPr marL="534035" algn="l" rtl="0" eaLnBrk="0">
                        <a:lnSpc>
                          <a:spcPts val="1230"/>
                        </a:lnSpc>
                        <a:spcBef>
                          <a:spcPts val="0"/>
                        </a:spcBef>
                      </a:pPr>
                      <a:r>
                        <a:rPr sz="900" kern="0" spc="-10" dirty="0">
                          <a:solidFill>
                            <a:srgbClr val="231F20">
                              <a:alpha val="100000"/>
                            </a:srgbClr>
                          </a:solidFill>
                          <a:latin typeface="Arial" panose="020B0604020202020204"/>
                          <a:ea typeface="Arial" panose="020B0604020202020204"/>
                          <a:cs typeface="Arial" panose="020B0604020202020204"/>
                        </a:rPr>
                        <a:t>0</a:t>
                      </a:r>
                      <a:endParaRPr sz="900" dirty="0">
                        <a:latin typeface="Arial" panose="020B0604020202020204"/>
                        <a:ea typeface="Arial" panose="020B0604020202020204"/>
                        <a:cs typeface="Arial" panose="020B0604020202020204"/>
                      </a:endParaRPr>
                    </a:p>
                  </a:txBody>
                  <a:tcPr marL="0" marR="0" marT="0" marB="0" vert="horz">
                    <a:lnL w="6350" cap="flat" cmpd="sng" algn="ctr">
                      <a:solidFill>
                        <a:srgbClr val="21294D"/>
                      </a:solidFill>
                      <a:prstDash val="solid"/>
                      <a:round/>
                      <a:headEnd type="none" w="med" len="med"/>
                      <a:tailEnd type="none" w="med" len="med"/>
                    </a:lnL>
                    <a:lnR w="9525" cap="flat" cmpd="sng" algn="ctr">
                      <a:solidFill>
                        <a:srgbClr val="21294D"/>
                      </a:solidFill>
                      <a:prstDash val="solid"/>
                      <a:round/>
                      <a:headEnd type="none" w="med" len="med"/>
                      <a:tailEnd type="none" w="med" len="med"/>
                    </a:lnR>
                    <a:lnT>
                      <a:noFill/>
                    </a:lnT>
                    <a:lnB>
                      <a:noFill/>
                    </a:lnB>
                  </a:tcPr>
                </a:tc>
                <a:tc>
                  <a:txBody>
                    <a:bodyPr/>
                    <a:p>
                      <a:pPr algn="l" rtl="0" eaLnBrk="0">
                        <a:lnSpc>
                          <a:spcPct val="17000"/>
                        </a:lnSpc>
                      </a:pPr>
                      <a:endParaRPr sz="100" dirty="0">
                        <a:latin typeface="Arial" panose="020B0604020202020204"/>
                        <a:ea typeface="Arial" panose="020B0604020202020204"/>
                        <a:cs typeface="Arial" panose="020B0604020202020204"/>
                      </a:endParaRPr>
                    </a:p>
                    <a:p>
                      <a:pPr marL="492125" algn="l" rtl="0" eaLnBrk="0">
                        <a:lnSpc>
                          <a:spcPct val="75000"/>
                        </a:lnSpc>
                      </a:pPr>
                      <a:r>
                        <a:rPr sz="900" kern="0" spc="-10" dirty="0">
                          <a:solidFill>
                            <a:srgbClr val="FFFFFF">
                              <a:alpha val="100000"/>
                            </a:srgbClr>
                          </a:solidFill>
                          <a:latin typeface="Arial" panose="020B0604020202020204"/>
                          <a:ea typeface="Arial" panose="020B0604020202020204"/>
                          <a:cs typeface="Arial" panose="020B0604020202020204"/>
                        </a:rPr>
                        <a:t>TYP.</a:t>
                      </a:r>
                      <a:endParaRPr sz="900" dirty="0">
                        <a:latin typeface="Arial" panose="020B0604020202020204"/>
                        <a:ea typeface="Arial" panose="020B0604020202020204"/>
                        <a:cs typeface="Arial" panose="020B0604020202020204"/>
                      </a:endParaRPr>
                    </a:p>
                    <a:p>
                      <a:pPr algn="l" rtl="0" eaLnBrk="0">
                        <a:lnSpc>
                          <a:spcPct val="162000"/>
                        </a:lnSpc>
                      </a:pPr>
                      <a:endParaRPr sz="1000" dirty="0">
                        <a:latin typeface="Arial" panose="020B0604020202020204"/>
                        <a:ea typeface="Arial" panose="020B0604020202020204"/>
                        <a:cs typeface="Arial" panose="020B0604020202020204"/>
                      </a:endParaRPr>
                    </a:p>
                    <a:p>
                      <a:pPr marL="532130" algn="l" rtl="0" eaLnBrk="0">
                        <a:lnSpc>
                          <a:spcPts val="1230"/>
                        </a:lnSpc>
                        <a:spcBef>
                          <a:spcPts val="270"/>
                        </a:spcBef>
                      </a:pPr>
                      <a:r>
                        <a:rPr sz="900" kern="0" spc="-10" dirty="0">
                          <a:solidFill>
                            <a:srgbClr val="231F20">
                              <a:alpha val="100000"/>
                            </a:srgbClr>
                          </a:solidFill>
                          <a:latin typeface="Arial" panose="020B0604020202020204"/>
                          <a:ea typeface="Arial" panose="020B0604020202020204"/>
                          <a:cs typeface="Arial" panose="020B0604020202020204"/>
                        </a:rPr>
                        <a:t>40</a:t>
                      </a:r>
                      <a:endParaRPr sz="900" dirty="0">
                        <a:latin typeface="Arial" panose="020B0604020202020204"/>
                        <a:ea typeface="Arial" panose="020B0604020202020204"/>
                        <a:cs typeface="Arial" panose="020B0604020202020204"/>
                      </a:endParaRPr>
                    </a:p>
                    <a:p>
                      <a:pPr marL="487680" algn="l" rtl="0" eaLnBrk="0">
                        <a:lnSpc>
                          <a:spcPts val="1230"/>
                        </a:lnSpc>
                        <a:spcBef>
                          <a:spcPts val="710"/>
                        </a:spcBef>
                      </a:pPr>
                      <a:r>
                        <a:rPr sz="900" kern="0" spc="-20" dirty="0">
                          <a:solidFill>
                            <a:srgbClr val="231F20">
                              <a:alpha val="100000"/>
                            </a:srgbClr>
                          </a:solidFill>
                          <a:latin typeface="Arial" panose="020B0604020202020204"/>
                          <a:ea typeface="Arial" panose="020B0604020202020204"/>
                          <a:cs typeface="Arial" panose="020B0604020202020204"/>
                        </a:rPr>
                        <a:t>±18</a:t>
                      </a:r>
                      <a:endParaRPr sz="900" dirty="0">
                        <a:latin typeface="Arial" panose="020B0604020202020204"/>
                        <a:ea typeface="Arial" panose="020B0604020202020204"/>
                        <a:cs typeface="Arial" panose="020B0604020202020204"/>
                      </a:endParaRPr>
                    </a:p>
                    <a:p>
                      <a:pPr marL="516255" algn="l" rtl="0" eaLnBrk="0">
                        <a:lnSpc>
                          <a:spcPts val="1330"/>
                        </a:lnSpc>
                      </a:pPr>
                      <a:r>
                        <a:rPr sz="900" kern="0" spc="-10" dirty="0">
                          <a:solidFill>
                            <a:srgbClr val="231F20">
                              <a:alpha val="100000"/>
                            </a:srgbClr>
                          </a:solidFill>
                          <a:latin typeface="Arial" panose="020B0604020202020204"/>
                          <a:ea typeface="Arial" panose="020B0604020202020204"/>
                          <a:cs typeface="Arial" panose="020B0604020202020204"/>
                        </a:rPr>
                        <a:t>4</a:t>
                      </a:r>
                      <a:endParaRPr sz="900" dirty="0">
                        <a:latin typeface="Arial" panose="020B0604020202020204"/>
                        <a:ea typeface="Arial" panose="020B0604020202020204"/>
                        <a:cs typeface="Arial" panose="020B0604020202020204"/>
                      </a:endParaRPr>
                    </a:p>
                    <a:p>
                      <a:pPr marL="504190" algn="l" rtl="0" eaLnBrk="0">
                        <a:lnSpc>
                          <a:spcPts val="1230"/>
                        </a:lnSpc>
                        <a:spcBef>
                          <a:spcPts val="1020"/>
                        </a:spcBef>
                      </a:pPr>
                      <a:r>
                        <a:rPr sz="900" kern="0" spc="-20" dirty="0">
                          <a:solidFill>
                            <a:srgbClr val="231F20">
                              <a:alpha val="100000"/>
                            </a:srgbClr>
                          </a:solidFill>
                          <a:latin typeface="Arial" panose="020B0604020202020204"/>
                          <a:ea typeface="Arial" panose="020B0604020202020204"/>
                          <a:cs typeface="Arial" panose="020B0604020202020204"/>
                        </a:rPr>
                        <a:t>+10</a:t>
                      </a:r>
                      <a:endParaRPr sz="900" dirty="0">
                        <a:latin typeface="Arial" panose="020B0604020202020204"/>
                        <a:ea typeface="Arial" panose="020B0604020202020204"/>
                        <a:cs typeface="Arial" panose="020B0604020202020204"/>
                      </a:endParaRPr>
                    </a:p>
                    <a:p>
                      <a:pPr algn="l" rtl="0" eaLnBrk="0">
                        <a:lnSpc>
                          <a:spcPct val="158000"/>
                        </a:lnSpc>
                      </a:pPr>
                      <a:endParaRPr sz="1000" dirty="0">
                        <a:latin typeface="Arial" panose="020B0604020202020204"/>
                        <a:ea typeface="Arial" panose="020B0604020202020204"/>
                        <a:cs typeface="Arial" panose="020B0604020202020204"/>
                      </a:endParaRPr>
                    </a:p>
                    <a:p>
                      <a:pPr marL="543560" algn="l" rtl="0" eaLnBrk="0">
                        <a:lnSpc>
                          <a:spcPts val="1230"/>
                        </a:lnSpc>
                        <a:spcBef>
                          <a:spcPts val="275"/>
                        </a:spcBef>
                      </a:pPr>
                      <a:r>
                        <a:rPr sz="900" kern="0" spc="-30" dirty="0">
                          <a:solidFill>
                            <a:srgbClr val="231F20">
                              <a:alpha val="100000"/>
                            </a:srgbClr>
                          </a:solidFill>
                          <a:latin typeface="Arial" panose="020B0604020202020204"/>
                          <a:ea typeface="Arial" panose="020B0604020202020204"/>
                          <a:cs typeface="Arial" panose="020B0604020202020204"/>
                        </a:rPr>
                        <a:t>10</a:t>
                      </a:r>
                      <a:endParaRPr sz="900" dirty="0">
                        <a:latin typeface="Arial" panose="020B0604020202020204"/>
                        <a:ea typeface="Arial" panose="020B0604020202020204"/>
                        <a:cs typeface="Arial" panose="020B0604020202020204"/>
                      </a:endParaRPr>
                    </a:p>
                    <a:p>
                      <a:pPr marL="543560" algn="l" rtl="0" eaLnBrk="0">
                        <a:lnSpc>
                          <a:spcPts val="1230"/>
                        </a:lnSpc>
                        <a:spcBef>
                          <a:spcPts val="555"/>
                        </a:spcBef>
                      </a:pPr>
                      <a:r>
                        <a:rPr sz="900" kern="0" spc="-30" dirty="0">
                          <a:solidFill>
                            <a:srgbClr val="231F20">
                              <a:alpha val="100000"/>
                            </a:srgbClr>
                          </a:solidFill>
                          <a:latin typeface="Arial" panose="020B0604020202020204"/>
                          <a:ea typeface="Arial" panose="020B0604020202020204"/>
                          <a:cs typeface="Arial" panose="020B0604020202020204"/>
                        </a:rPr>
                        <a:t>10</a:t>
                      </a:r>
                      <a:endParaRPr sz="900" dirty="0">
                        <a:latin typeface="Arial" panose="020B0604020202020204"/>
                        <a:ea typeface="Arial" panose="020B0604020202020204"/>
                        <a:cs typeface="Arial" panose="020B0604020202020204"/>
                      </a:endParaRPr>
                    </a:p>
                    <a:p>
                      <a:pPr marL="504190" algn="l" rtl="0" eaLnBrk="0">
                        <a:lnSpc>
                          <a:spcPct val="76000"/>
                        </a:lnSpc>
                        <a:spcBef>
                          <a:spcPts val="815"/>
                        </a:spcBef>
                      </a:pPr>
                      <a:r>
                        <a:rPr sz="900" kern="0" spc="-20" dirty="0">
                          <a:solidFill>
                            <a:srgbClr val="231F20">
                              <a:alpha val="100000"/>
                            </a:srgbClr>
                          </a:solidFill>
                          <a:latin typeface="Arial" panose="020B0604020202020204"/>
                          <a:ea typeface="Arial" panose="020B0604020202020204"/>
                          <a:cs typeface="Arial" panose="020B0604020202020204"/>
                        </a:rPr>
                        <a:t>+12</a:t>
                      </a:r>
                      <a:endParaRPr sz="900" dirty="0">
                        <a:latin typeface="Arial" panose="020B0604020202020204"/>
                        <a:ea typeface="Arial" panose="020B0604020202020204"/>
                        <a:cs typeface="Arial" panose="020B0604020202020204"/>
                      </a:endParaRPr>
                    </a:p>
                    <a:p>
                      <a:pPr marL="508635" algn="l" rtl="0" eaLnBrk="0">
                        <a:lnSpc>
                          <a:spcPts val="1230"/>
                        </a:lnSpc>
                        <a:spcBef>
                          <a:spcPts val="810"/>
                        </a:spcBef>
                      </a:pPr>
                      <a:r>
                        <a:rPr sz="900" kern="0" spc="-20" dirty="0">
                          <a:solidFill>
                            <a:srgbClr val="231F20">
                              <a:alpha val="100000"/>
                            </a:srgbClr>
                          </a:solidFill>
                          <a:latin typeface="Arial" panose="020B0604020202020204"/>
                          <a:ea typeface="Arial" panose="020B0604020202020204"/>
                          <a:cs typeface="Arial" panose="020B0604020202020204"/>
                        </a:rPr>
                        <a:t>300</a:t>
                      </a:r>
                      <a:endParaRPr sz="900" dirty="0">
                        <a:latin typeface="Arial" panose="020B0604020202020204"/>
                        <a:ea typeface="Arial" panose="020B0604020202020204"/>
                        <a:cs typeface="Arial" panose="020B0604020202020204"/>
                      </a:endParaRPr>
                    </a:p>
                    <a:p>
                      <a:pPr algn="l" rtl="0" eaLnBrk="0">
                        <a:lnSpc>
                          <a:spcPct val="119000"/>
                        </a:lnSpc>
                      </a:pPr>
                      <a:endParaRPr sz="300" dirty="0">
                        <a:latin typeface="Arial" panose="020B0604020202020204"/>
                        <a:ea typeface="Arial" panose="020B0604020202020204"/>
                        <a:cs typeface="Arial" panose="020B0604020202020204"/>
                      </a:endParaRPr>
                    </a:p>
                    <a:p>
                      <a:pPr marL="488315" algn="l" rtl="0" eaLnBrk="0">
                        <a:lnSpc>
                          <a:spcPts val="1230"/>
                        </a:lnSpc>
                        <a:spcBef>
                          <a:spcPts val="0"/>
                        </a:spcBef>
                      </a:pPr>
                      <a:r>
                        <a:rPr sz="900" kern="0" spc="-20" dirty="0">
                          <a:solidFill>
                            <a:srgbClr val="231F20">
                              <a:alpha val="100000"/>
                            </a:srgbClr>
                          </a:solidFill>
                          <a:latin typeface="Arial" panose="020B0604020202020204"/>
                          <a:ea typeface="Arial" panose="020B0604020202020204"/>
                          <a:cs typeface="Arial" panose="020B0604020202020204"/>
                        </a:rPr>
                        <a:t>+25</a:t>
                      </a:r>
                      <a:endParaRPr sz="900" dirty="0">
                        <a:latin typeface="Arial" panose="020B0604020202020204"/>
                        <a:ea typeface="Arial" panose="020B0604020202020204"/>
                        <a:cs typeface="Arial" panose="020B0604020202020204"/>
                      </a:endParaRPr>
                    </a:p>
                  </a:txBody>
                  <a:tcPr marL="0" marR="0" marT="0" marB="0" vert="horz">
                    <a:lnL w="9525" cap="flat" cmpd="sng" algn="ctr">
                      <a:solidFill>
                        <a:srgbClr val="21294D"/>
                      </a:solidFill>
                      <a:prstDash val="solid"/>
                      <a:round/>
                      <a:headEnd type="none" w="med" len="med"/>
                      <a:tailEnd type="none" w="med" len="med"/>
                    </a:lnL>
                    <a:lnR w="9525" cap="flat" cmpd="sng" algn="ctr">
                      <a:solidFill>
                        <a:srgbClr val="21294D"/>
                      </a:solidFill>
                      <a:prstDash val="solid"/>
                      <a:round/>
                      <a:headEnd type="none" w="med" len="med"/>
                      <a:tailEnd type="none" w="med" len="med"/>
                    </a:lnR>
                    <a:lnT>
                      <a:noFill/>
                    </a:lnT>
                    <a:lnB>
                      <a:noFill/>
                    </a:lnB>
                  </a:tcPr>
                </a:tc>
                <a:tc>
                  <a:txBody>
                    <a:bodyPr/>
                    <a:p>
                      <a:pPr marL="487680" algn="l" rtl="0" eaLnBrk="0">
                        <a:lnSpc>
                          <a:spcPct val="76000"/>
                        </a:lnSpc>
                        <a:spcBef>
                          <a:spcPts val="5"/>
                        </a:spcBef>
                      </a:pPr>
                      <a:r>
                        <a:rPr sz="900" kern="0" spc="-20" dirty="0">
                          <a:solidFill>
                            <a:srgbClr val="FFFFFF">
                              <a:alpha val="100000"/>
                            </a:srgbClr>
                          </a:solidFill>
                          <a:latin typeface="Arial" panose="020B0604020202020204"/>
                          <a:ea typeface="Arial" panose="020B0604020202020204"/>
                          <a:cs typeface="Arial" panose="020B0604020202020204"/>
                        </a:rPr>
                        <a:t>MAX</a:t>
                      </a:r>
                      <a:endParaRPr sz="900" dirty="0">
                        <a:latin typeface="Arial" panose="020B0604020202020204"/>
                        <a:ea typeface="Arial" panose="020B0604020202020204"/>
                        <a:cs typeface="Arial" panose="020B0604020202020204"/>
                      </a:endParaRPr>
                    </a:p>
                    <a:p>
                      <a:pPr marL="457200" algn="l" rtl="0" eaLnBrk="0">
                        <a:lnSpc>
                          <a:spcPts val="1230"/>
                        </a:lnSpc>
                        <a:spcBef>
                          <a:spcPts val="395"/>
                        </a:spcBef>
                      </a:pPr>
                      <a:r>
                        <a:rPr sz="900" kern="0" spc="-10" dirty="0">
                          <a:solidFill>
                            <a:srgbClr val="231F20">
                              <a:alpha val="100000"/>
                            </a:srgbClr>
                          </a:solidFill>
                          <a:latin typeface="Arial" panose="020B0604020202020204"/>
                          <a:ea typeface="Arial" panose="020B0604020202020204"/>
                          <a:cs typeface="Arial" panose="020B0604020202020204"/>
                        </a:rPr>
                        <a:t>40000</a:t>
                      </a:r>
                      <a:endParaRPr sz="900" dirty="0">
                        <a:latin typeface="Arial" panose="020B0604020202020204"/>
                        <a:ea typeface="Arial" panose="020B0604020202020204"/>
                        <a:cs typeface="Arial" panose="020B0604020202020204"/>
                      </a:endParaRPr>
                    </a:p>
                    <a:p>
                      <a:pPr algn="l" rtl="0" eaLnBrk="0">
                        <a:lnSpc>
                          <a:spcPct val="104000"/>
                        </a:lnSpc>
                      </a:pPr>
                      <a:endParaRPr sz="1000" dirty="0">
                        <a:latin typeface="Arial" panose="020B0604020202020204"/>
                        <a:ea typeface="Arial" panose="020B0604020202020204"/>
                        <a:cs typeface="Arial" panose="020B0604020202020204"/>
                      </a:endParaRPr>
                    </a:p>
                    <a:p>
                      <a:pPr algn="l" rtl="0" eaLnBrk="0">
                        <a:lnSpc>
                          <a:spcPct val="104000"/>
                        </a:lnSpc>
                      </a:pPr>
                      <a:endParaRPr sz="1000" dirty="0">
                        <a:latin typeface="Arial" panose="020B0604020202020204"/>
                        <a:ea typeface="Arial" panose="020B0604020202020204"/>
                        <a:cs typeface="Arial" panose="020B0604020202020204"/>
                      </a:endParaRPr>
                    </a:p>
                    <a:p>
                      <a:pPr algn="l" rtl="0" eaLnBrk="0">
                        <a:lnSpc>
                          <a:spcPct val="104000"/>
                        </a:lnSpc>
                      </a:pPr>
                      <a:endParaRPr sz="1000" dirty="0">
                        <a:latin typeface="Arial" panose="020B0604020202020204"/>
                        <a:ea typeface="Arial" panose="020B0604020202020204"/>
                        <a:cs typeface="Arial" panose="020B0604020202020204"/>
                      </a:endParaRPr>
                    </a:p>
                    <a:p>
                      <a:pPr algn="l" rtl="0" eaLnBrk="0">
                        <a:lnSpc>
                          <a:spcPct val="105000"/>
                        </a:lnSpc>
                      </a:pPr>
                      <a:endParaRPr sz="1000" dirty="0">
                        <a:latin typeface="Arial" panose="020B0604020202020204"/>
                        <a:ea typeface="Arial" panose="020B0604020202020204"/>
                        <a:cs typeface="Arial" panose="020B0604020202020204"/>
                      </a:endParaRPr>
                    </a:p>
                    <a:p>
                      <a:pPr algn="l" rtl="0" eaLnBrk="0">
                        <a:lnSpc>
                          <a:spcPct val="105000"/>
                        </a:lnSpc>
                      </a:pPr>
                      <a:endParaRPr sz="1000" dirty="0">
                        <a:latin typeface="Arial" panose="020B0604020202020204"/>
                        <a:ea typeface="Arial" panose="020B0604020202020204"/>
                        <a:cs typeface="Arial" panose="020B0604020202020204"/>
                      </a:endParaRPr>
                    </a:p>
                    <a:p>
                      <a:pPr algn="l" rtl="0" eaLnBrk="0">
                        <a:lnSpc>
                          <a:spcPct val="105000"/>
                        </a:lnSpc>
                      </a:pPr>
                      <a:endParaRPr sz="1000" dirty="0">
                        <a:latin typeface="Arial" panose="020B0604020202020204"/>
                        <a:ea typeface="Arial" panose="020B0604020202020204"/>
                        <a:cs typeface="Arial" panose="020B0604020202020204"/>
                      </a:endParaRPr>
                    </a:p>
                    <a:p>
                      <a:pPr marL="543560" algn="l" rtl="0" eaLnBrk="0">
                        <a:lnSpc>
                          <a:spcPts val="1230"/>
                        </a:lnSpc>
                        <a:spcBef>
                          <a:spcPts val="275"/>
                        </a:spcBef>
                      </a:pPr>
                      <a:r>
                        <a:rPr sz="900" kern="0" spc="-10" dirty="0">
                          <a:solidFill>
                            <a:srgbClr val="231F20">
                              <a:alpha val="100000"/>
                            </a:srgbClr>
                          </a:solidFill>
                          <a:latin typeface="Arial" panose="020B0604020202020204"/>
                          <a:ea typeface="Arial" panose="020B0604020202020204"/>
                          <a:cs typeface="Arial" panose="020B0604020202020204"/>
                        </a:rPr>
                        <a:t>-10</a:t>
                      </a:r>
                      <a:endParaRPr sz="900" dirty="0">
                        <a:latin typeface="Arial" panose="020B0604020202020204"/>
                        <a:ea typeface="Arial" panose="020B0604020202020204"/>
                        <a:cs typeface="Arial" panose="020B0604020202020204"/>
                      </a:endParaRPr>
                    </a:p>
                    <a:p>
                      <a:pPr algn="l" rtl="0" eaLnBrk="0">
                        <a:lnSpc>
                          <a:spcPct val="104000"/>
                        </a:lnSpc>
                      </a:pPr>
                      <a:endParaRPr sz="1000" dirty="0">
                        <a:latin typeface="Arial" panose="020B0604020202020204"/>
                        <a:ea typeface="Arial" panose="020B0604020202020204"/>
                        <a:cs typeface="Arial" panose="020B0604020202020204"/>
                      </a:endParaRPr>
                    </a:p>
                    <a:p>
                      <a:pPr algn="l" rtl="0" eaLnBrk="0">
                        <a:lnSpc>
                          <a:spcPct val="104000"/>
                        </a:lnSpc>
                      </a:pPr>
                      <a:endParaRPr sz="1000" dirty="0">
                        <a:latin typeface="Arial" panose="020B0604020202020204"/>
                        <a:ea typeface="Arial" panose="020B0604020202020204"/>
                        <a:cs typeface="Arial" panose="020B0604020202020204"/>
                      </a:endParaRPr>
                    </a:p>
                    <a:p>
                      <a:pPr algn="l" rtl="0" eaLnBrk="0">
                        <a:lnSpc>
                          <a:spcPct val="105000"/>
                        </a:lnSpc>
                      </a:pPr>
                      <a:endParaRPr sz="1000" dirty="0">
                        <a:latin typeface="Arial" panose="020B0604020202020204"/>
                        <a:ea typeface="Arial" panose="020B0604020202020204"/>
                        <a:cs typeface="Arial" panose="020B0604020202020204"/>
                      </a:endParaRPr>
                    </a:p>
                    <a:p>
                      <a:pPr marL="549910" algn="l" rtl="0" eaLnBrk="0">
                        <a:lnSpc>
                          <a:spcPts val="1230"/>
                        </a:lnSpc>
                        <a:spcBef>
                          <a:spcPts val="270"/>
                        </a:spcBef>
                      </a:pPr>
                      <a:r>
                        <a:rPr sz="900" kern="0" spc="-20" dirty="0">
                          <a:solidFill>
                            <a:srgbClr val="231F20">
                              <a:alpha val="100000"/>
                            </a:srgbClr>
                          </a:solidFill>
                          <a:latin typeface="Arial" panose="020B0604020202020204"/>
                          <a:ea typeface="Arial" panose="020B0604020202020204"/>
                          <a:cs typeface="Arial" panose="020B0604020202020204"/>
                        </a:rPr>
                        <a:t>+15</a:t>
                      </a:r>
                      <a:endParaRPr sz="900" dirty="0">
                        <a:latin typeface="Arial" panose="020B0604020202020204"/>
                        <a:ea typeface="Arial" panose="020B0604020202020204"/>
                        <a:cs typeface="Arial" panose="020B0604020202020204"/>
                      </a:endParaRPr>
                    </a:p>
                    <a:p>
                      <a:pPr marL="548005" algn="l" rtl="0" eaLnBrk="0">
                        <a:lnSpc>
                          <a:spcPts val="1230"/>
                        </a:lnSpc>
                        <a:spcBef>
                          <a:spcPts val="690"/>
                        </a:spcBef>
                      </a:pPr>
                      <a:r>
                        <a:rPr sz="900" kern="0" spc="-20" dirty="0">
                          <a:solidFill>
                            <a:srgbClr val="231F20">
                              <a:alpha val="100000"/>
                            </a:srgbClr>
                          </a:solidFill>
                          <a:latin typeface="Arial" panose="020B0604020202020204"/>
                          <a:ea typeface="Arial" panose="020B0604020202020204"/>
                          <a:cs typeface="Arial" panose="020B0604020202020204"/>
                        </a:rPr>
                        <a:t>350</a:t>
                      </a:r>
                      <a:endParaRPr sz="900" dirty="0">
                        <a:latin typeface="Arial" panose="020B0604020202020204"/>
                        <a:ea typeface="Arial" panose="020B0604020202020204"/>
                        <a:cs typeface="Arial" panose="020B0604020202020204"/>
                      </a:endParaRPr>
                    </a:p>
                    <a:p>
                      <a:pPr algn="l" rtl="0" eaLnBrk="0">
                        <a:lnSpc>
                          <a:spcPct val="174000"/>
                        </a:lnSpc>
                      </a:pPr>
                      <a:endParaRPr sz="1000" dirty="0">
                        <a:latin typeface="Arial" panose="020B0604020202020204"/>
                        <a:ea typeface="Arial" panose="020B0604020202020204"/>
                        <a:cs typeface="Arial" panose="020B0604020202020204"/>
                      </a:endParaRPr>
                    </a:p>
                    <a:p>
                      <a:pPr algn="l" rtl="0" eaLnBrk="0">
                        <a:lnSpc>
                          <a:spcPct val="115000"/>
                        </a:lnSpc>
                      </a:pPr>
                      <a:endParaRPr sz="200" dirty="0">
                        <a:latin typeface="Arial" panose="020B0604020202020204"/>
                        <a:ea typeface="Arial" panose="020B0604020202020204"/>
                        <a:cs typeface="Arial" panose="020B0604020202020204"/>
                      </a:endParaRPr>
                    </a:p>
                    <a:p>
                      <a:pPr marL="558165" algn="l" rtl="0" eaLnBrk="0">
                        <a:lnSpc>
                          <a:spcPts val="1230"/>
                        </a:lnSpc>
                        <a:spcBef>
                          <a:spcPts val="0"/>
                        </a:spcBef>
                      </a:pPr>
                      <a:r>
                        <a:rPr sz="900" kern="0" spc="-10" dirty="0">
                          <a:solidFill>
                            <a:srgbClr val="231F20">
                              <a:alpha val="100000"/>
                            </a:srgbClr>
                          </a:solidFill>
                          <a:latin typeface="Arial" panose="020B0604020202020204"/>
                          <a:ea typeface="Arial" panose="020B0604020202020204"/>
                          <a:cs typeface="Arial" panose="020B0604020202020204"/>
                        </a:rPr>
                        <a:t>-50</a:t>
                      </a:r>
                      <a:endParaRPr sz="900" dirty="0">
                        <a:latin typeface="Arial" panose="020B0604020202020204"/>
                        <a:ea typeface="Arial" panose="020B0604020202020204"/>
                        <a:cs typeface="Arial" panose="020B0604020202020204"/>
                      </a:endParaRPr>
                    </a:p>
                  </a:txBody>
                  <a:tcPr marL="0" marR="0" marT="439" marB="0" vert="horz">
                    <a:lnL w="9525" cap="flat" cmpd="sng" algn="ctr">
                      <a:solidFill>
                        <a:srgbClr val="21294D"/>
                      </a:solidFill>
                      <a:prstDash val="solid"/>
                      <a:round/>
                      <a:headEnd type="none" w="med" len="med"/>
                      <a:tailEnd type="none" w="med" len="med"/>
                    </a:lnL>
                    <a:lnR w="9525" cap="flat" cmpd="sng" algn="ctr">
                      <a:solidFill>
                        <a:srgbClr val="21294D"/>
                      </a:solidFill>
                      <a:prstDash val="solid"/>
                      <a:round/>
                      <a:headEnd type="none" w="med" len="med"/>
                      <a:tailEnd type="none" w="med" len="med"/>
                    </a:lnR>
                    <a:lnT>
                      <a:noFill/>
                    </a:lnT>
                    <a:lnB>
                      <a:noFill/>
                    </a:lnB>
                  </a:tcPr>
                </a:tc>
              </a:tr>
            </a:tbl>
          </a:graphicData>
        </a:graphic>
      </p:graphicFrame>
      <p:grpSp>
        <p:nvGrpSpPr>
          <p:cNvPr id="6" name="group 6"/>
          <p:cNvGrpSpPr/>
          <p:nvPr/>
        </p:nvGrpSpPr>
        <p:grpSpPr>
          <a:xfrm rot="21600000">
            <a:off x="615758" y="902006"/>
            <a:ext cx="2899964" cy="2735989"/>
            <a:chOff x="0" y="0"/>
            <a:chExt cx="2899964" cy="2735989"/>
          </a:xfrm>
        </p:grpSpPr>
        <p:pic>
          <p:nvPicPr>
            <p:cNvPr id="168" name="picture 168"/>
            <p:cNvPicPr>
              <a:picLocks noChangeAspect="1"/>
            </p:cNvPicPr>
            <p:nvPr/>
          </p:nvPicPr>
          <p:blipFill>
            <a:blip r:embed="rId3"/>
            <a:stretch>
              <a:fillRect/>
            </a:stretch>
          </p:blipFill>
          <p:spPr>
            <a:xfrm rot="21600000">
              <a:off x="163974" y="0"/>
              <a:ext cx="2735989" cy="2735989"/>
            </a:xfrm>
            <a:prstGeom prst="rect">
              <a:avLst/>
            </a:prstGeom>
          </p:spPr>
        </p:pic>
        <p:sp>
          <p:nvSpPr>
            <p:cNvPr id="170" name="textbox 170"/>
            <p:cNvSpPr/>
            <p:nvPr/>
          </p:nvSpPr>
          <p:spPr>
            <a:xfrm>
              <a:off x="-12700" y="-12700"/>
              <a:ext cx="2925445" cy="2764789"/>
            </a:xfrm>
            <a:prstGeom prst="rect">
              <a:avLst/>
            </a:prstGeom>
            <a:noFill/>
            <a:ln w="0" cap="flat">
              <a:noFill/>
              <a:prstDash val="solid"/>
              <a:miter lim="0"/>
            </a:ln>
          </p:spPr>
          <p:txBody>
            <a:bodyPr vert="horz" wrap="square" lIns="0" tIns="0" rIns="0" bIns="0"/>
            <a:p>
              <a:pPr algn="l" rtl="0" eaLnBrk="0">
                <a:lnSpc>
                  <a:spcPct val="105000"/>
                </a:lnSpc>
              </a:pPr>
              <a:endParaRPr sz="1000" dirty="0">
                <a:latin typeface="Arial" panose="020B0604020202020204"/>
                <a:ea typeface="Arial" panose="020B0604020202020204"/>
                <a:cs typeface="Arial" panose="020B0604020202020204"/>
              </a:endParaRPr>
            </a:p>
            <a:p>
              <a:pPr algn="l" rtl="0" eaLnBrk="0">
                <a:lnSpc>
                  <a:spcPct val="105000"/>
                </a:lnSpc>
              </a:pPr>
              <a:endParaRPr sz="1000" dirty="0">
                <a:latin typeface="Arial" panose="020B0604020202020204"/>
                <a:ea typeface="Arial" panose="020B0604020202020204"/>
                <a:cs typeface="Arial" panose="020B0604020202020204"/>
              </a:endParaRPr>
            </a:p>
            <a:p>
              <a:pPr algn="l" rtl="0" eaLnBrk="0">
                <a:lnSpc>
                  <a:spcPct val="105000"/>
                </a:lnSpc>
              </a:pPr>
              <a:endParaRPr sz="1000" dirty="0">
                <a:latin typeface="Arial" panose="020B0604020202020204"/>
                <a:ea typeface="Arial" panose="020B0604020202020204"/>
                <a:cs typeface="Arial" panose="020B0604020202020204"/>
              </a:endParaRPr>
            </a:p>
            <a:p>
              <a:pPr algn="l" rtl="0" eaLnBrk="0">
                <a:lnSpc>
                  <a:spcPct val="105000"/>
                </a:lnSpc>
              </a:pPr>
              <a:endParaRPr sz="1000" dirty="0">
                <a:latin typeface="Arial" panose="020B0604020202020204"/>
                <a:ea typeface="Arial" panose="020B0604020202020204"/>
                <a:cs typeface="Arial" panose="020B0604020202020204"/>
              </a:endParaRPr>
            </a:p>
            <a:p>
              <a:pPr algn="l" rtl="0" eaLnBrk="0">
                <a:lnSpc>
                  <a:spcPct val="105000"/>
                </a:lnSpc>
              </a:pPr>
              <a:endParaRPr sz="1000" dirty="0">
                <a:latin typeface="Arial" panose="020B0604020202020204"/>
                <a:ea typeface="Arial" panose="020B0604020202020204"/>
                <a:cs typeface="Arial" panose="020B0604020202020204"/>
              </a:endParaRPr>
            </a:p>
            <a:p>
              <a:pPr algn="l" rtl="0" eaLnBrk="0">
                <a:lnSpc>
                  <a:spcPct val="105000"/>
                </a:lnSpc>
              </a:pPr>
              <a:endParaRPr sz="1000" dirty="0">
                <a:latin typeface="Arial" panose="020B0604020202020204"/>
                <a:ea typeface="Arial" panose="020B0604020202020204"/>
                <a:cs typeface="Arial" panose="020B0604020202020204"/>
              </a:endParaRPr>
            </a:p>
            <a:p>
              <a:pPr algn="l" rtl="0" eaLnBrk="0">
                <a:lnSpc>
                  <a:spcPct val="105000"/>
                </a:lnSpc>
              </a:pPr>
              <a:endParaRPr sz="1000" dirty="0">
                <a:latin typeface="Arial" panose="020B0604020202020204"/>
                <a:ea typeface="Arial" panose="020B0604020202020204"/>
                <a:cs typeface="Arial" panose="020B0604020202020204"/>
              </a:endParaRPr>
            </a:p>
            <a:p>
              <a:pPr algn="l" rtl="0" eaLnBrk="0">
                <a:lnSpc>
                  <a:spcPct val="105000"/>
                </a:lnSpc>
              </a:pPr>
              <a:endParaRPr sz="1000" dirty="0">
                <a:latin typeface="Arial" panose="020B0604020202020204"/>
                <a:ea typeface="Arial" panose="020B0604020202020204"/>
                <a:cs typeface="Arial" panose="020B0604020202020204"/>
              </a:endParaRPr>
            </a:p>
            <a:p>
              <a:pPr algn="l" rtl="0" eaLnBrk="0">
                <a:lnSpc>
                  <a:spcPct val="105000"/>
                </a:lnSpc>
              </a:pPr>
              <a:endParaRPr sz="1000" dirty="0">
                <a:latin typeface="Arial" panose="020B0604020202020204"/>
                <a:ea typeface="Arial" panose="020B0604020202020204"/>
                <a:cs typeface="Arial" panose="020B0604020202020204"/>
              </a:endParaRPr>
            </a:p>
            <a:p>
              <a:pPr algn="l" rtl="0" eaLnBrk="0">
                <a:lnSpc>
                  <a:spcPct val="106000"/>
                </a:lnSpc>
              </a:pPr>
              <a:endParaRPr sz="1000" dirty="0">
                <a:latin typeface="Arial" panose="020B0604020202020204"/>
                <a:ea typeface="Arial" panose="020B0604020202020204"/>
                <a:cs typeface="Arial" panose="020B0604020202020204"/>
              </a:endParaRPr>
            </a:p>
            <a:p>
              <a:pPr algn="l" rtl="0" eaLnBrk="0">
                <a:lnSpc>
                  <a:spcPct val="106000"/>
                </a:lnSpc>
              </a:pPr>
              <a:endParaRPr sz="1000" dirty="0">
                <a:latin typeface="Arial" panose="020B0604020202020204"/>
                <a:ea typeface="Arial" panose="020B0604020202020204"/>
                <a:cs typeface="Arial" panose="020B0604020202020204"/>
              </a:endParaRPr>
            </a:p>
            <a:p>
              <a:pPr algn="l" rtl="0" eaLnBrk="0">
                <a:lnSpc>
                  <a:spcPct val="106000"/>
                </a:lnSpc>
              </a:pPr>
              <a:endParaRPr sz="1000" dirty="0">
                <a:latin typeface="Arial" panose="020B0604020202020204"/>
                <a:ea typeface="Arial" panose="020B0604020202020204"/>
                <a:cs typeface="Arial" panose="020B0604020202020204"/>
              </a:endParaRPr>
            </a:p>
            <a:p>
              <a:pPr algn="l" rtl="0" eaLnBrk="0">
                <a:lnSpc>
                  <a:spcPct val="106000"/>
                </a:lnSpc>
              </a:pPr>
              <a:endParaRPr sz="1000" dirty="0">
                <a:latin typeface="Arial" panose="020B0604020202020204"/>
                <a:ea typeface="Arial" panose="020B0604020202020204"/>
                <a:cs typeface="Arial" panose="020B0604020202020204"/>
              </a:endParaRPr>
            </a:p>
            <a:p>
              <a:pPr algn="l" rtl="0" eaLnBrk="0">
                <a:lnSpc>
                  <a:spcPct val="106000"/>
                </a:lnSpc>
              </a:pPr>
              <a:endParaRPr sz="1000" dirty="0">
                <a:latin typeface="Arial" panose="020B0604020202020204"/>
                <a:ea typeface="Arial" panose="020B0604020202020204"/>
                <a:cs typeface="Arial" panose="020B0604020202020204"/>
              </a:endParaRPr>
            </a:p>
            <a:p>
              <a:pPr algn="l" rtl="0" eaLnBrk="0">
                <a:lnSpc>
                  <a:spcPct val="106000"/>
                </a:lnSpc>
              </a:pPr>
              <a:endParaRPr sz="1000" dirty="0">
                <a:latin typeface="Arial" panose="020B0604020202020204"/>
                <a:ea typeface="Arial" panose="020B0604020202020204"/>
                <a:cs typeface="Arial" panose="020B0604020202020204"/>
              </a:endParaRPr>
            </a:p>
            <a:p>
              <a:pPr algn="l" rtl="0" eaLnBrk="0">
                <a:lnSpc>
                  <a:spcPct val="106000"/>
                </a:lnSpc>
              </a:pPr>
              <a:endParaRPr sz="1000" dirty="0">
                <a:latin typeface="Arial" panose="020B0604020202020204"/>
                <a:ea typeface="Arial" panose="020B0604020202020204"/>
                <a:cs typeface="Arial" panose="020B0604020202020204"/>
              </a:endParaRPr>
            </a:p>
            <a:p>
              <a:pPr marL="12700" algn="l" rtl="0" eaLnBrk="0">
                <a:lnSpc>
                  <a:spcPct val="78000"/>
                </a:lnSpc>
                <a:spcBef>
                  <a:spcPts val="5"/>
                </a:spcBef>
              </a:pPr>
              <a:r>
                <a:rPr sz="1400" b="1" kern="0" spc="-10" dirty="0">
                  <a:solidFill>
                    <a:srgbClr val="231F20">
                      <a:alpha val="100000"/>
                    </a:srgbClr>
                  </a:solidFill>
                  <a:latin typeface="Arial" panose="020B0604020202020204"/>
                  <a:ea typeface="Arial" panose="020B0604020202020204"/>
                  <a:cs typeface="Arial" panose="020B0604020202020204"/>
                </a:rPr>
                <a:t>1.</a:t>
              </a:r>
              <a:r>
                <a:rPr sz="1400" b="1" kern="0" spc="90" dirty="0">
                  <a:solidFill>
                    <a:srgbClr val="231F20">
                      <a:alpha val="100000"/>
                    </a:srgbClr>
                  </a:solidFill>
                  <a:latin typeface="Arial" panose="020B0604020202020204"/>
                  <a:ea typeface="Arial" panose="020B0604020202020204"/>
                  <a:cs typeface="Arial" panose="020B0604020202020204"/>
                </a:rPr>
                <a:t> </a:t>
              </a:r>
              <a:r>
                <a:rPr sz="1400" b="1" kern="0" spc="-10" dirty="0">
                  <a:solidFill>
                    <a:srgbClr val="231F20">
                      <a:alpha val="100000"/>
                    </a:srgbClr>
                  </a:solidFill>
                  <a:latin typeface="Arial" panose="020B0604020202020204"/>
                  <a:ea typeface="Arial" panose="020B0604020202020204"/>
                  <a:cs typeface="Arial" panose="020B0604020202020204"/>
                </a:rPr>
                <a:t>Products Specification</a:t>
              </a:r>
              <a:endParaRPr sz="1400" dirty="0">
                <a:latin typeface="Arial" panose="020B0604020202020204"/>
                <a:ea typeface="Arial" panose="020B0604020202020204"/>
                <a:cs typeface="Arial" panose="020B0604020202020204"/>
              </a:endParaRPr>
            </a:p>
          </p:txBody>
        </p:sp>
      </p:grpSp>
      <p:sp>
        <p:nvSpPr>
          <p:cNvPr id="172" name="textbox 172"/>
          <p:cNvSpPr/>
          <p:nvPr/>
        </p:nvSpPr>
        <p:spPr>
          <a:xfrm>
            <a:off x="192227" y="576225"/>
            <a:ext cx="7094855" cy="721994"/>
          </a:xfrm>
          <a:prstGeom prst="rect">
            <a:avLst/>
          </a:prstGeom>
          <a:solidFill>
            <a:srgbClr val="E7E8E9">
              <a:alpha val="100000"/>
            </a:srgbClr>
          </a:solidFill>
          <a:ln w="0" cap="flat">
            <a:noFill/>
            <a:prstDash val="solid"/>
            <a:miter lim="0"/>
          </a:ln>
        </p:spPr>
        <p:txBody>
          <a:bodyPr vert="horz" wrap="square" lIns="0" tIns="0" rIns="0" bIns="0"/>
          <a:p>
            <a:pPr algn="l" rtl="0" eaLnBrk="0">
              <a:lnSpc>
                <a:spcPct val="104000"/>
              </a:lnSpc>
            </a:pPr>
            <a:endParaRPr sz="500" dirty="0">
              <a:latin typeface="Arial" panose="020B0604020202020204"/>
              <a:ea typeface="Arial" panose="020B0604020202020204"/>
              <a:cs typeface="Arial" panose="020B0604020202020204"/>
            </a:endParaRPr>
          </a:p>
          <a:p>
            <a:pPr marL="220345" algn="l" rtl="0" eaLnBrk="0">
              <a:lnSpc>
                <a:spcPct val="78000"/>
              </a:lnSpc>
              <a:spcBef>
                <a:spcPts val="5"/>
              </a:spcBef>
            </a:pPr>
            <a:r>
              <a:rPr sz="1200" b="1" kern="0" spc="-10" dirty="0">
                <a:solidFill>
                  <a:srgbClr val="231F20">
                    <a:alpha val="100000"/>
                  </a:srgbClr>
                </a:solidFill>
                <a:latin typeface="Arial" panose="020B0604020202020204"/>
                <a:ea typeface="Arial" panose="020B0604020202020204"/>
                <a:cs typeface="Arial" panose="020B0604020202020204"/>
              </a:rPr>
              <a:t>Low</a:t>
            </a:r>
            <a:r>
              <a:rPr sz="1200" b="1" kern="0" spc="80" dirty="0">
                <a:solidFill>
                  <a:srgbClr val="231F20">
                    <a:alpha val="100000"/>
                  </a:srgbClr>
                </a:solidFill>
                <a:latin typeface="Arial" panose="020B0604020202020204"/>
                <a:ea typeface="Arial" panose="020B0604020202020204"/>
                <a:cs typeface="Arial" panose="020B0604020202020204"/>
              </a:rPr>
              <a:t> </a:t>
            </a:r>
            <a:r>
              <a:rPr sz="1200" b="1" kern="0" spc="-10" dirty="0">
                <a:solidFill>
                  <a:srgbClr val="231F20">
                    <a:alpha val="100000"/>
                  </a:srgbClr>
                </a:solidFill>
                <a:latin typeface="Arial" panose="020B0604020202020204"/>
                <a:ea typeface="Arial" panose="020B0604020202020204"/>
                <a:cs typeface="Arial" panose="020B0604020202020204"/>
              </a:rPr>
              <a:t>Noise Am</a:t>
            </a:r>
            <a:r>
              <a:rPr sz="1200" b="1" kern="0" spc="-20" dirty="0">
                <a:solidFill>
                  <a:srgbClr val="231F20">
                    <a:alpha val="100000"/>
                  </a:srgbClr>
                </a:solidFill>
                <a:latin typeface="Arial" panose="020B0604020202020204"/>
                <a:ea typeface="Arial" panose="020B0604020202020204"/>
                <a:cs typeface="Arial" panose="020B0604020202020204"/>
              </a:rPr>
              <a:t>plifier</a:t>
            </a:r>
            <a:endParaRPr sz="1200" dirty="0">
              <a:latin typeface="Arial" panose="020B0604020202020204"/>
              <a:ea typeface="Arial" panose="020B0604020202020204"/>
              <a:cs typeface="Arial" panose="020B0604020202020204"/>
            </a:endParaRPr>
          </a:p>
          <a:p>
            <a:pPr marL="224790" algn="l" rtl="0" eaLnBrk="0">
              <a:lnSpc>
                <a:spcPts val="1640"/>
              </a:lnSpc>
              <a:spcBef>
                <a:spcPts val="25"/>
              </a:spcBef>
            </a:pPr>
            <a:r>
              <a:rPr sz="1200" kern="0" spc="-10" dirty="0">
                <a:solidFill>
                  <a:srgbClr val="231F20">
                    <a:alpha val="100000"/>
                  </a:srgbClr>
                </a:solidFill>
                <a:latin typeface="Arial" panose="020B0604020202020204"/>
                <a:ea typeface="Arial" panose="020B0604020202020204"/>
                <a:cs typeface="Arial" panose="020B0604020202020204"/>
              </a:rPr>
              <a:t>18-40Hz  Low</a:t>
            </a:r>
            <a:r>
              <a:rPr sz="1200" kern="0" spc="100" dirty="0">
                <a:solidFill>
                  <a:srgbClr val="231F20">
                    <a:alpha val="100000"/>
                  </a:srgbClr>
                </a:solidFill>
                <a:latin typeface="Arial" panose="020B0604020202020204"/>
                <a:ea typeface="Arial" panose="020B0604020202020204"/>
                <a:cs typeface="Arial" panose="020B0604020202020204"/>
              </a:rPr>
              <a:t> </a:t>
            </a:r>
            <a:r>
              <a:rPr sz="1200" kern="0" spc="-10" dirty="0">
                <a:solidFill>
                  <a:srgbClr val="231F20">
                    <a:alpha val="100000"/>
                  </a:srgbClr>
                </a:solidFill>
                <a:latin typeface="Arial" panose="020B0604020202020204"/>
                <a:ea typeface="Arial" panose="020B0604020202020204"/>
                <a:cs typeface="Arial" panose="020B0604020202020204"/>
              </a:rPr>
              <a:t>Noise</a:t>
            </a:r>
            <a:r>
              <a:rPr sz="1200" kern="0" spc="40" dirty="0">
                <a:solidFill>
                  <a:srgbClr val="231F20">
                    <a:alpha val="100000"/>
                  </a:srgbClr>
                </a:solidFill>
                <a:latin typeface="Arial" panose="020B0604020202020204"/>
                <a:ea typeface="Arial" panose="020B0604020202020204"/>
                <a:cs typeface="Arial" panose="020B0604020202020204"/>
              </a:rPr>
              <a:t> </a:t>
            </a:r>
            <a:r>
              <a:rPr sz="1200" kern="0" spc="-10" dirty="0">
                <a:solidFill>
                  <a:srgbClr val="231F20">
                    <a:alpha val="100000"/>
                  </a:srgbClr>
                </a:solidFill>
                <a:latin typeface="Arial" panose="020B0604020202020204"/>
                <a:ea typeface="Arial" panose="020B0604020202020204"/>
                <a:cs typeface="Arial" panose="020B0604020202020204"/>
              </a:rPr>
              <a:t>amplifier</a:t>
            </a:r>
            <a:endParaRPr sz="1200" dirty="0">
              <a:latin typeface="Arial" panose="020B0604020202020204"/>
              <a:ea typeface="Arial" panose="020B0604020202020204"/>
              <a:cs typeface="Arial" panose="020B0604020202020204"/>
            </a:endParaRPr>
          </a:p>
          <a:p>
            <a:pPr marL="219710" algn="l" rtl="0" eaLnBrk="0">
              <a:lnSpc>
                <a:spcPct val="77000"/>
              </a:lnSpc>
            </a:pPr>
            <a:r>
              <a:rPr sz="1200" kern="0" spc="-10" dirty="0">
                <a:solidFill>
                  <a:srgbClr val="231F20">
                    <a:alpha val="100000"/>
                  </a:srgbClr>
                </a:solidFill>
                <a:latin typeface="Arial" panose="020B0604020202020204"/>
                <a:ea typeface="Arial" panose="020B0604020202020204"/>
                <a:cs typeface="Arial" panose="020B0604020202020204"/>
              </a:rPr>
              <a:t>Model: SWT177064</a:t>
            </a:r>
            <a:endParaRPr sz="1200" dirty="0">
              <a:latin typeface="Arial" panose="020B0604020202020204"/>
              <a:ea typeface="Arial" panose="020B0604020202020204"/>
              <a:cs typeface="Arial" panose="020B0604020202020204"/>
            </a:endParaRPr>
          </a:p>
        </p:txBody>
      </p:sp>
      <p:pic>
        <p:nvPicPr>
          <p:cNvPr id="174" name="picture 174"/>
          <p:cNvPicPr>
            <a:picLocks noChangeAspect="1"/>
          </p:cNvPicPr>
          <p:nvPr/>
        </p:nvPicPr>
        <p:blipFill>
          <a:blip r:embed="rId4"/>
          <a:stretch>
            <a:fillRect/>
          </a:stretch>
        </p:blipFill>
        <p:spPr>
          <a:xfrm rot="21600000">
            <a:off x="4107795" y="1571910"/>
            <a:ext cx="2214493" cy="1795812"/>
          </a:xfrm>
          <a:prstGeom prst="rect">
            <a:avLst/>
          </a:prstGeom>
        </p:spPr>
      </p:pic>
      <p:sp>
        <p:nvSpPr>
          <p:cNvPr id="176" name="textbox 176"/>
          <p:cNvSpPr/>
          <p:nvPr/>
        </p:nvSpPr>
        <p:spPr>
          <a:xfrm>
            <a:off x="790070" y="4138375"/>
            <a:ext cx="1339850" cy="2823845"/>
          </a:xfrm>
          <a:prstGeom prst="rect">
            <a:avLst/>
          </a:prstGeom>
          <a:noFill/>
          <a:ln w="0" cap="flat">
            <a:noFill/>
            <a:prstDash val="solid"/>
            <a:miter lim="0"/>
          </a:ln>
        </p:spPr>
        <p:txBody>
          <a:bodyPr vert="horz" wrap="square" lIns="0" tIns="0" rIns="0" bIns="0"/>
          <a:p>
            <a:pPr algn="l" rtl="0" eaLnBrk="0">
              <a:lnSpc>
                <a:spcPct val="86000"/>
              </a:lnSpc>
            </a:pPr>
            <a:endParaRPr sz="100" dirty="0">
              <a:latin typeface="Arial" panose="020B0604020202020204"/>
              <a:ea typeface="Arial" panose="020B0604020202020204"/>
              <a:cs typeface="Arial" panose="020B0604020202020204"/>
            </a:endParaRPr>
          </a:p>
          <a:p>
            <a:pPr marL="19685" algn="l" rtl="0" eaLnBrk="0">
              <a:lnSpc>
                <a:spcPct val="75000"/>
              </a:lnSpc>
            </a:pPr>
            <a:r>
              <a:rPr sz="900" kern="0" spc="-20" dirty="0">
                <a:solidFill>
                  <a:srgbClr val="FFFFFF">
                    <a:alpha val="100000"/>
                  </a:srgbClr>
                </a:solidFill>
                <a:latin typeface="Arial" panose="020B0604020202020204"/>
                <a:ea typeface="Arial" panose="020B0604020202020204"/>
                <a:cs typeface="Arial" panose="020B0604020202020204"/>
              </a:rPr>
              <a:t>PARAMETER</a:t>
            </a:r>
            <a:endParaRPr sz="900" dirty="0">
              <a:latin typeface="Arial" panose="020B0604020202020204"/>
              <a:ea typeface="Arial" panose="020B0604020202020204"/>
              <a:cs typeface="Arial" panose="020B0604020202020204"/>
            </a:endParaRPr>
          </a:p>
          <a:p>
            <a:pPr marL="12700" algn="l" rtl="0" eaLnBrk="0">
              <a:lnSpc>
                <a:spcPct val="85000"/>
              </a:lnSpc>
              <a:spcBef>
                <a:spcPts val="735"/>
              </a:spcBef>
            </a:pPr>
            <a:r>
              <a:rPr sz="900" kern="0" spc="-10" dirty="0">
                <a:solidFill>
                  <a:srgbClr val="231F20">
                    <a:alpha val="100000"/>
                  </a:srgbClr>
                </a:solidFill>
                <a:latin typeface="Arial" panose="020B0604020202020204"/>
                <a:ea typeface="Arial" panose="020B0604020202020204"/>
                <a:cs typeface="Arial" panose="020B0604020202020204"/>
              </a:rPr>
              <a:t>Operating</a:t>
            </a:r>
            <a:r>
              <a:rPr sz="900" kern="0" spc="130" dirty="0">
                <a:solidFill>
                  <a:srgbClr val="231F20">
                    <a:alpha val="100000"/>
                  </a:srgbClr>
                </a:solidFill>
                <a:latin typeface="Arial" panose="020B0604020202020204"/>
                <a:ea typeface="Arial" panose="020B0604020202020204"/>
                <a:cs typeface="Arial" panose="020B0604020202020204"/>
              </a:rPr>
              <a:t> </a:t>
            </a:r>
            <a:r>
              <a:rPr sz="900" kern="0" spc="-10" dirty="0">
                <a:solidFill>
                  <a:srgbClr val="231F20">
                    <a:alpha val="100000"/>
                  </a:srgbClr>
                </a:solidFill>
                <a:latin typeface="Arial" panose="020B0604020202020204"/>
                <a:ea typeface="Arial" panose="020B0604020202020204"/>
                <a:cs typeface="Arial" panose="020B0604020202020204"/>
              </a:rPr>
              <a:t>Frequency</a:t>
            </a:r>
            <a:endParaRPr sz="900" dirty="0">
              <a:latin typeface="Arial" panose="020B0604020202020204"/>
              <a:ea typeface="Arial" panose="020B0604020202020204"/>
              <a:cs typeface="Arial" panose="020B0604020202020204"/>
            </a:endParaRPr>
          </a:p>
          <a:p>
            <a:pPr marL="13335" algn="l" rtl="0" eaLnBrk="0">
              <a:lnSpc>
                <a:spcPct val="76000"/>
              </a:lnSpc>
              <a:spcBef>
                <a:spcPts val="870"/>
              </a:spcBef>
            </a:pPr>
            <a:r>
              <a:rPr sz="900" kern="0" spc="-20" dirty="0">
                <a:solidFill>
                  <a:srgbClr val="231F20">
                    <a:alpha val="100000"/>
                  </a:srgbClr>
                </a:solidFill>
                <a:latin typeface="Arial" panose="020B0604020202020204"/>
                <a:ea typeface="Arial" panose="020B0604020202020204"/>
                <a:cs typeface="Arial" panose="020B0604020202020204"/>
              </a:rPr>
              <a:t>Gain</a:t>
            </a:r>
            <a:endParaRPr sz="900" dirty="0">
              <a:latin typeface="Arial" panose="020B0604020202020204"/>
              <a:ea typeface="Arial" panose="020B0604020202020204"/>
              <a:cs typeface="Arial" panose="020B0604020202020204"/>
            </a:endParaRPr>
          </a:p>
          <a:p>
            <a:pPr marL="13335" algn="l" rtl="0" eaLnBrk="0">
              <a:lnSpc>
                <a:spcPct val="76000"/>
              </a:lnSpc>
              <a:spcBef>
                <a:spcPts val="965"/>
              </a:spcBef>
            </a:pPr>
            <a:r>
              <a:rPr sz="900" kern="0" spc="-10" dirty="0">
                <a:solidFill>
                  <a:srgbClr val="231F20">
                    <a:alpha val="100000"/>
                  </a:srgbClr>
                </a:solidFill>
                <a:latin typeface="Arial" panose="020B0604020202020204"/>
                <a:ea typeface="Arial" panose="020B0604020202020204"/>
                <a:cs typeface="Arial" panose="020B0604020202020204"/>
              </a:rPr>
              <a:t>Gain</a:t>
            </a:r>
            <a:r>
              <a:rPr sz="900" kern="0" spc="60" dirty="0">
                <a:solidFill>
                  <a:srgbClr val="231F20">
                    <a:alpha val="100000"/>
                  </a:srgbClr>
                </a:solidFill>
                <a:latin typeface="Arial" panose="020B0604020202020204"/>
                <a:ea typeface="Arial" panose="020B0604020202020204"/>
                <a:cs typeface="Arial" panose="020B0604020202020204"/>
              </a:rPr>
              <a:t> </a:t>
            </a:r>
            <a:r>
              <a:rPr sz="900" kern="0" spc="-10" dirty="0">
                <a:solidFill>
                  <a:srgbClr val="231F20">
                    <a:alpha val="100000"/>
                  </a:srgbClr>
                </a:solidFill>
                <a:latin typeface="Arial" panose="020B0604020202020204"/>
                <a:ea typeface="Arial" panose="020B0604020202020204"/>
                <a:cs typeface="Arial" panose="020B0604020202020204"/>
              </a:rPr>
              <a:t>Flatness</a:t>
            </a:r>
            <a:endParaRPr sz="900" dirty="0">
              <a:latin typeface="Arial" panose="020B0604020202020204"/>
              <a:ea typeface="Arial" panose="020B0604020202020204"/>
              <a:cs typeface="Arial" panose="020B0604020202020204"/>
            </a:endParaRPr>
          </a:p>
          <a:p>
            <a:pPr marL="15875" algn="l" rtl="0" eaLnBrk="0">
              <a:lnSpc>
                <a:spcPct val="85000"/>
              </a:lnSpc>
              <a:spcBef>
                <a:spcPts val="970"/>
              </a:spcBef>
            </a:pPr>
            <a:r>
              <a:rPr sz="900" kern="0" spc="-20" dirty="0">
                <a:solidFill>
                  <a:srgbClr val="231F20">
                    <a:alpha val="100000"/>
                  </a:srgbClr>
                </a:solidFill>
                <a:latin typeface="Arial" panose="020B0604020202020204"/>
                <a:ea typeface="Arial" panose="020B0604020202020204"/>
                <a:cs typeface="Arial" panose="020B0604020202020204"/>
              </a:rPr>
              <a:t>Noise</a:t>
            </a:r>
            <a:r>
              <a:rPr sz="900" kern="0" spc="150" dirty="0">
                <a:solidFill>
                  <a:srgbClr val="231F20">
                    <a:alpha val="100000"/>
                  </a:srgbClr>
                </a:solidFill>
                <a:latin typeface="Arial" panose="020B0604020202020204"/>
                <a:ea typeface="Arial" panose="020B0604020202020204"/>
                <a:cs typeface="Arial" panose="020B0604020202020204"/>
              </a:rPr>
              <a:t> </a:t>
            </a:r>
            <a:r>
              <a:rPr sz="900" kern="0" spc="-20" dirty="0">
                <a:solidFill>
                  <a:srgbClr val="231F20">
                    <a:alpha val="100000"/>
                  </a:srgbClr>
                </a:solidFill>
                <a:latin typeface="Arial" panose="020B0604020202020204"/>
                <a:ea typeface="Arial" panose="020B0604020202020204"/>
                <a:cs typeface="Arial" panose="020B0604020202020204"/>
              </a:rPr>
              <a:t>Figure</a:t>
            </a:r>
            <a:endParaRPr sz="900" dirty="0">
              <a:latin typeface="Arial" panose="020B0604020202020204"/>
              <a:ea typeface="Arial" panose="020B0604020202020204"/>
              <a:cs typeface="Arial" panose="020B0604020202020204"/>
            </a:endParaRPr>
          </a:p>
          <a:p>
            <a:pPr marL="15875" algn="l" rtl="0" eaLnBrk="0">
              <a:lnSpc>
                <a:spcPct val="76000"/>
              </a:lnSpc>
              <a:spcBef>
                <a:spcPts val="860"/>
              </a:spcBef>
            </a:pPr>
            <a:r>
              <a:rPr sz="900" kern="0" spc="-20" dirty="0">
                <a:solidFill>
                  <a:srgbClr val="231F20">
                    <a:alpha val="100000"/>
                  </a:srgbClr>
                </a:solidFill>
                <a:latin typeface="Arial" panose="020B0604020202020204"/>
                <a:ea typeface="Arial" panose="020B0604020202020204"/>
                <a:cs typeface="Arial" panose="020B0604020202020204"/>
              </a:rPr>
              <a:t>P1dB</a:t>
            </a:r>
            <a:endParaRPr sz="900" dirty="0">
              <a:latin typeface="Arial" panose="020B0604020202020204"/>
              <a:ea typeface="Arial" panose="020B0604020202020204"/>
              <a:cs typeface="Arial" panose="020B0604020202020204"/>
            </a:endParaRPr>
          </a:p>
          <a:p>
            <a:pPr marL="15875" algn="l" rtl="0" eaLnBrk="0">
              <a:lnSpc>
                <a:spcPct val="75000"/>
              </a:lnSpc>
              <a:spcBef>
                <a:spcPts val="975"/>
              </a:spcBef>
            </a:pPr>
            <a:r>
              <a:rPr sz="900" kern="0" spc="-20" dirty="0">
                <a:solidFill>
                  <a:srgbClr val="231F20">
                    <a:alpha val="100000"/>
                  </a:srgbClr>
                </a:solidFill>
                <a:latin typeface="Arial" panose="020B0604020202020204"/>
                <a:ea typeface="Arial" panose="020B0604020202020204"/>
                <a:cs typeface="Arial" panose="020B0604020202020204"/>
              </a:rPr>
              <a:t>Pin</a:t>
            </a:r>
            <a:endParaRPr sz="900" dirty="0">
              <a:latin typeface="Arial" panose="020B0604020202020204"/>
              <a:ea typeface="Arial" panose="020B0604020202020204"/>
              <a:cs typeface="Arial" panose="020B0604020202020204"/>
            </a:endParaRPr>
          </a:p>
          <a:p>
            <a:pPr marL="17780" algn="l" rtl="0" eaLnBrk="0">
              <a:lnSpc>
                <a:spcPct val="79000"/>
              </a:lnSpc>
              <a:spcBef>
                <a:spcPts val="975"/>
              </a:spcBef>
            </a:pPr>
            <a:r>
              <a:rPr sz="900" kern="0" spc="-20" dirty="0">
                <a:solidFill>
                  <a:srgbClr val="231F20">
                    <a:alpha val="100000"/>
                  </a:srgbClr>
                </a:solidFill>
                <a:latin typeface="Arial" panose="020B0604020202020204"/>
                <a:ea typeface="Arial" panose="020B0604020202020204"/>
                <a:cs typeface="Arial" panose="020B0604020202020204"/>
              </a:rPr>
              <a:t>Input</a:t>
            </a:r>
            <a:r>
              <a:rPr sz="900" kern="0" spc="150" dirty="0">
                <a:solidFill>
                  <a:srgbClr val="231F20">
                    <a:alpha val="100000"/>
                  </a:srgbClr>
                </a:solidFill>
                <a:latin typeface="Arial" panose="020B0604020202020204"/>
                <a:ea typeface="Arial" panose="020B0604020202020204"/>
                <a:cs typeface="Arial" panose="020B0604020202020204"/>
              </a:rPr>
              <a:t> </a:t>
            </a:r>
            <a:r>
              <a:rPr sz="900" kern="0" spc="-20" dirty="0">
                <a:solidFill>
                  <a:srgbClr val="231F20">
                    <a:alpha val="100000"/>
                  </a:srgbClr>
                </a:solidFill>
                <a:latin typeface="Arial" panose="020B0604020202020204"/>
                <a:ea typeface="Arial" panose="020B0604020202020204"/>
                <a:cs typeface="Arial" panose="020B0604020202020204"/>
              </a:rPr>
              <a:t>Return</a:t>
            </a:r>
            <a:r>
              <a:rPr sz="900" kern="0" spc="70" dirty="0">
                <a:solidFill>
                  <a:srgbClr val="231F20">
                    <a:alpha val="100000"/>
                  </a:srgbClr>
                </a:solidFill>
                <a:latin typeface="Arial" panose="020B0604020202020204"/>
                <a:ea typeface="Arial" panose="020B0604020202020204"/>
                <a:cs typeface="Arial" panose="020B0604020202020204"/>
              </a:rPr>
              <a:t> </a:t>
            </a:r>
            <a:r>
              <a:rPr sz="900" kern="0" spc="-20" dirty="0">
                <a:solidFill>
                  <a:srgbClr val="231F20">
                    <a:alpha val="100000"/>
                  </a:srgbClr>
                </a:solidFill>
                <a:latin typeface="Arial" panose="020B0604020202020204"/>
                <a:ea typeface="Arial" panose="020B0604020202020204"/>
                <a:cs typeface="Arial" panose="020B0604020202020204"/>
              </a:rPr>
              <a:t>Loss</a:t>
            </a:r>
            <a:endParaRPr sz="900" dirty="0">
              <a:latin typeface="Arial" panose="020B0604020202020204"/>
              <a:ea typeface="Arial" panose="020B0604020202020204"/>
              <a:cs typeface="Arial" panose="020B0604020202020204"/>
            </a:endParaRPr>
          </a:p>
          <a:p>
            <a:pPr marL="12700" algn="l" rtl="0" eaLnBrk="0">
              <a:lnSpc>
                <a:spcPct val="79000"/>
              </a:lnSpc>
              <a:spcBef>
                <a:spcPts val="920"/>
              </a:spcBef>
            </a:pPr>
            <a:r>
              <a:rPr sz="900" kern="0" spc="-10" dirty="0">
                <a:solidFill>
                  <a:srgbClr val="231F20">
                    <a:alpha val="100000"/>
                  </a:srgbClr>
                </a:solidFill>
                <a:latin typeface="Arial" panose="020B0604020202020204"/>
                <a:ea typeface="Arial" panose="020B0604020202020204"/>
                <a:cs typeface="Arial" panose="020B0604020202020204"/>
              </a:rPr>
              <a:t>Output</a:t>
            </a:r>
            <a:r>
              <a:rPr sz="900" kern="0" spc="70" dirty="0">
                <a:solidFill>
                  <a:srgbClr val="231F20">
                    <a:alpha val="100000"/>
                  </a:srgbClr>
                </a:solidFill>
                <a:latin typeface="Arial" panose="020B0604020202020204"/>
                <a:ea typeface="Arial" panose="020B0604020202020204"/>
                <a:cs typeface="Arial" panose="020B0604020202020204"/>
              </a:rPr>
              <a:t> </a:t>
            </a:r>
            <a:r>
              <a:rPr sz="900" kern="0" spc="-10" dirty="0">
                <a:solidFill>
                  <a:srgbClr val="231F20">
                    <a:alpha val="100000"/>
                  </a:srgbClr>
                </a:solidFill>
                <a:latin typeface="Arial" panose="020B0604020202020204"/>
                <a:ea typeface="Arial" panose="020B0604020202020204"/>
                <a:cs typeface="Arial" panose="020B0604020202020204"/>
              </a:rPr>
              <a:t>Return</a:t>
            </a:r>
            <a:r>
              <a:rPr sz="900" kern="0" spc="70" dirty="0">
                <a:solidFill>
                  <a:srgbClr val="231F20">
                    <a:alpha val="100000"/>
                  </a:srgbClr>
                </a:solidFill>
                <a:latin typeface="Arial" panose="020B0604020202020204"/>
                <a:ea typeface="Arial" panose="020B0604020202020204"/>
                <a:cs typeface="Arial" panose="020B0604020202020204"/>
              </a:rPr>
              <a:t> </a:t>
            </a:r>
            <a:r>
              <a:rPr sz="900" kern="0" spc="-10" dirty="0">
                <a:solidFill>
                  <a:srgbClr val="231F20">
                    <a:alpha val="100000"/>
                  </a:srgbClr>
                </a:solidFill>
                <a:latin typeface="Arial" panose="020B0604020202020204"/>
                <a:ea typeface="Arial" panose="020B0604020202020204"/>
                <a:cs typeface="Arial" panose="020B0604020202020204"/>
              </a:rPr>
              <a:t>Lo</a:t>
            </a:r>
            <a:r>
              <a:rPr sz="900" kern="0" spc="-20" dirty="0">
                <a:solidFill>
                  <a:srgbClr val="231F20">
                    <a:alpha val="100000"/>
                  </a:srgbClr>
                </a:solidFill>
                <a:latin typeface="Arial" panose="020B0604020202020204"/>
                <a:ea typeface="Arial" panose="020B0604020202020204"/>
                <a:cs typeface="Arial" panose="020B0604020202020204"/>
              </a:rPr>
              <a:t>ss</a:t>
            </a:r>
            <a:endParaRPr sz="900" dirty="0">
              <a:latin typeface="Arial" panose="020B0604020202020204"/>
              <a:ea typeface="Arial" panose="020B0604020202020204"/>
              <a:cs typeface="Arial" panose="020B0604020202020204"/>
            </a:endParaRPr>
          </a:p>
          <a:p>
            <a:pPr marL="15875" algn="l" rtl="0" eaLnBrk="0">
              <a:lnSpc>
                <a:spcPct val="85000"/>
              </a:lnSpc>
              <a:spcBef>
                <a:spcPts val="900"/>
              </a:spcBef>
            </a:pPr>
            <a:r>
              <a:rPr sz="900" kern="0" spc="-20" dirty="0">
                <a:solidFill>
                  <a:srgbClr val="231F20">
                    <a:alpha val="100000"/>
                  </a:srgbClr>
                </a:solidFill>
                <a:latin typeface="Arial" panose="020B0604020202020204"/>
                <a:ea typeface="Arial" panose="020B0604020202020204"/>
                <a:cs typeface="Arial" panose="020B0604020202020204"/>
              </a:rPr>
              <a:t>DC Voltage</a:t>
            </a:r>
            <a:endParaRPr sz="900" dirty="0">
              <a:latin typeface="Arial" panose="020B0604020202020204"/>
              <a:ea typeface="Arial" panose="020B0604020202020204"/>
              <a:cs typeface="Arial" panose="020B0604020202020204"/>
            </a:endParaRPr>
          </a:p>
          <a:p>
            <a:pPr marL="15875" algn="l" rtl="0" eaLnBrk="0">
              <a:lnSpc>
                <a:spcPct val="85000"/>
              </a:lnSpc>
              <a:spcBef>
                <a:spcPts val="870"/>
              </a:spcBef>
            </a:pPr>
            <a:r>
              <a:rPr sz="900" kern="0" spc="-10" dirty="0">
                <a:solidFill>
                  <a:srgbClr val="231F20">
                    <a:alpha val="100000"/>
                  </a:srgbClr>
                </a:solidFill>
                <a:latin typeface="Arial" panose="020B0604020202020204"/>
                <a:ea typeface="Arial" panose="020B0604020202020204"/>
                <a:cs typeface="Arial" panose="020B0604020202020204"/>
              </a:rPr>
              <a:t>DC Supply</a:t>
            </a:r>
            <a:r>
              <a:rPr sz="900" kern="0" spc="80" dirty="0">
                <a:solidFill>
                  <a:srgbClr val="231F20">
                    <a:alpha val="100000"/>
                  </a:srgbClr>
                </a:solidFill>
                <a:latin typeface="Arial" panose="020B0604020202020204"/>
                <a:ea typeface="Arial" panose="020B0604020202020204"/>
                <a:cs typeface="Arial" panose="020B0604020202020204"/>
              </a:rPr>
              <a:t> </a:t>
            </a:r>
            <a:r>
              <a:rPr sz="900" kern="0" spc="-10" dirty="0">
                <a:solidFill>
                  <a:srgbClr val="231F20">
                    <a:alpha val="100000"/>
                  </a:srgbClr>
                </a:solidFill>
                <a:latin typeface="Arial" panose="020B0604020202020204"/>
                <a:ea typeface="Arial" panose="020B0604020202020204"/>
                <a:cs typeface="Arial" panose="020B0604020202020204"/>
              </a:rPr>
              <a:t>Current</a:t>
            </a:r>
            <a:endParaRPr sz="900" dirty="0">
              <a:latin typeface="Arial" panose="020B0604020202020204"/>
              <a:ea typeface="Arial" panose="020B0604020202020204"/>
              <a:cs typeface="Arial" panose="020B0604020202020204"/>
            </a:endParaRPr>
          </a:p>
          <a:p>
            <a:pPr algn="l" rtl="0" eaLnBrk="0">
              <a:lnSpc>
                <a:spcPct val="103000"/>
              </a:lnSpc>
            </a:pPr>
            <a:endParaRPr sz="700" dirty="0">
              <a:latin typeface="Arial" panose="020B0604020202020204"/>
              <a:ea typeface="Arial" panose="020B0604020202020204"/>
              <a:cs typeface="Arial" panose="020B0604020202020204"/>
            </a:endParaRPr>
          </a:p>
          <a:p>
            <a:pPr marL="12700" algn="l" rtl="0" eaLnBrk="0">
              <a:lnSpc>
                <a:spcPct val="123000"/>
              </a:lnSpc>
              <a:spcBef>
                <a:spcPts val="5"/>
              </a:spcBef>
            </a:pPr>
            <a:r>
              <a:rPr sz="900" kern="0" spc="-10" dirty="0">
                <a:solidFill>
                  <a:srgbClr val="231F20">
                    <a:alpha val="100000"/>
                  </a:srgbClr>
                </a:solidFill>
                <a:latin typeface="Arial" panose="020B0604020202020204"/>
                <a:ea typeface="Arial" panose="020B0604020202020204"/>
                <a:cs typeface="Arial" panose="020B0604020202020204"/>
              </a:rPr>
              <a:t>Specification Temperature</a:t>
            </a:r>
            <a:r>
              <a:rPr sz="900" kern="0" spc="80" dirty="0">
                <a:solidFill>
                  <a:srgbClr val="231F20">
                    <a:alpha val="100000"/>
                  </a:srgbClr>
                </a:solidFill>
                <a:latin typeface="Arial" panose="020B0604020202020204"/>
                <a:ea typeface="Arial" panose="020B0604020202020204"/>
                <a:cs typeface="Arial" panose="020B0604020202020204"/>
              </a:rPr>
              <a:t> </a:t>
            </a:r>
            <a:r>
              <a:rPr sz="900" kern="0" spc="-10" dirty="0">
                <a:solidFill>
                  <a:srgbClr val="231F20">
                    <a:alpha val="100000"/>
                  </a:srgbClr>
                </a:solidFill>
                <a:latin typeface="Arial" panose="020B0604020202020204"/>
                <a:ea typeface="Arial" panose="020B0604020202020204"/>
                <a:cs typeface="Arial" panose="020B0604020202020204"/>
              </a:rPr>
              <a:t>Operating Temperature</a:t>
            </a:r>
            <a:endParaRPr sz="900" dirty="0">
              <a:latin typeface="Arial" panose="020B0604020202020204"/>
              <a:ea typeface="Arial" panose="020B0604020202020204"/>
              <a:cs typeface="Arial" panose="020B0604020202020204"/>
            </a:endParaRPr>
          </a:p>
        </p:txBody>
      </p:sp>
      <p:sp>
        <p:nvSpPr>
          <p:cNvPr id="182" name="textbox 182"/>
          <p:cNvSpPr/>
          <p:nvPr/>
        </p:nvSpPr>
        <p:spPr>
          <a:xfrm>
            <a:off x="589003" y="3663721"/>
            <a:ext cx="2120900" cy="393700"/>
          </a:xfrm>
          <a:prstGeom prst="rect">
            <a:avLst/>
          </a:prstGeom>
          <a:noFill/>
          <a:ln w="0" cap="flat">
            <a:noFill/>
            <a:prstDash val="solid"/>
            <a:miter lim="0"/>
          </a:ln>
        </p:spPr>
        <p:txBody>
          <a:bodyPr vert="horz" wrap="square" lIns="0" tIns="0" rIns="0" bIns="0"/>
          <a:p>
            <a:pPr algn="l" rtl="0" eaLnBrk="0">
              <a:lnSpc>
                <a:spcPct val="83000"/>
              </a:lnSpc>
            </a:pPr>
            <a:endParaRPr sz="100" dirty="0">
              <a:latin typeface="Arial" panose="020B0604020202020204"/>
              <a:ea typeface="Arial" panose="020B0604020202020204"/>
              <a:cs typeface="Arial" panose="020B0604020202020204"/>
            </a:endParaRPr>
          </a:p>
          <a:p>
            <a:pPr marL="45720" algn="l" rtl="0" eaLnBrk="0">
              <a:lnSpc>
                <a:spcPts val="1910"/>
              </a:lnSpc>
            </a:pPr>
            <a:r>
              <a:rPr sz="1400" kern="0" spc="-20" dirty="0">
                <a:solidFill>
                  <a:srgbClr val="21294D">
                    <a:alpha val="100000"/>
                  </a:srgbClr>
                </a:solidFill>
                <a:latin typeface="Arial" panose="020B0604020202020204"/>
                <a:ea typeface="Arial" panose="020B0604020202020204"/>
                <a:cs typeface="Arial" panose="020B0604020202020204"/>
              </a:rPr>
              <a:t>1.1</a:t>
            </a:r>
            <a:r>
              <a:rPr sz="1400" kern="0" spc="110" dirty="0">
                <a:solidFill>
                  <a:srgbClr val="21294D">
                    <a:alpha val="100000"/>
                  </a:srgbClr>
                </a:solidFill>
                <a:latin typeface="Arial" panose="020B0604020202020204"/>
                <a:ea typeface="Arial" panose="020B0604020202020204"/>
                <a:cs typeface="Arial" panose="020B0604020202020204"/>
              </a:rPr>
              <a:t> </a:t>
            </a:r>
            <a:r>
              <a:rPr sz="1400" kern="0" spc="-20" dirty="0">
                <a:solidFill>
                  <a:srgbClr val="21294D">
                    <a:alpha val="100000"/>
                  </a:srgbClr>
                </a:solidFill>
                <a:latin typeface="Arial" panose="020B0604020202020204"/>
                <a:ea typeface="Arial" panose="020B0604020202020204"/>
                <a:cs typeface="Arial" panose="020B0604020202020204"/>
              </a:rPr>
              <a:t>RF /</a:t>
            </a:r>
            <a:r>
              <a:rPr sz="1400" kern="0" spc="110" dirty="0">
                <a:solidFill>
                  <a:srgbClr val="21294D">
                    <a:alpha val="100000"/>
                  </a:srgbClr>
                </a:solidFill>
                <a:latin typeface="Arial" panose="020B0604020202020204"/>
                <a:ea typeface="Arial" panose="020B0604020202020204"/>
                <a:cs typeface="Arial" panose="020B0604020202020204"/>
              </a:rPr>
              <a:t> </a:t>
            </a:r>
            <a:r>
              <a:rPr sz="1400" kern="0" spc="-20" dirty="0">
                <a:solidFill>
                  <a:srgbClr val="21294D">
                    <a:alpha val="100000"/>
                  </a:srgbClr>
                </a:solidFill>
                <a:latin typeface="Arial" panose="020B0604020202020204"/>
                <a:ea typeface="Arial" panose="020B0604020202020204"/>
                <a:cs typeface="Arial" panose="020B0604020202020204"/>
              </a:rPr>
              <a:t>ELE</a:t>
            </a:r>
            <a:r>
              <a:rPr sz="1400" kern="0" spc="-30" dirty="0">
                <a:solidFill>
                  <a:srgbClr val="21294D">
                    <a:alpha val="100000"/>
                  </a:srgbClr>
                </a:solidFill>
                <a:latin typeface="Arial" panose="020B0604020202020204"/>
                <a:ea typeface="Arial" panose="020B0604020202020204"/>
                <a:cs typeface="Arial" panose="020B0604020202020204"/>
              </a:rPr>
              <a:t>CTRICAL</a:t>
            </a:r>
            <a:endParaRPr sz="1400" dirty="0">
              <a:latin typeface="Arial" panose="020B0604020202020204"/>
              <a:ea typeface="Arial" panose="020B0604020202020204"/>
              <a:cs typeface="Arial" panose="020B0604020202020204"/>
            </a:endParaRPr>
          </a:p>
          <a:p>
            <a:pPr marL="12700" algn="l" rtl="0" eaLnBrk="0">
              <a:lnSpc>
                <a:spcPts val="820"/>
              </a:lnSpc>
              <a:spcBef>
                <a:spcPts val="165"/>
              </a:spcBef>
            </a:pPr>
            <a:r>
              <a:rPr sz="600" kern="0" spc="-10" dirty="0">
                <a:solidFill>
                  <a:srgbClr val="231F20">
                    <a:alpha val="100000"/>
                  </a:srgbClr>
                </a:solidFill>
                <a:latin typeface="Arial" panose="020B0604020202020204"/>
                <a:ea typeface="Arial" panose="020B0604020202020204"/>
                <a:cs typeface="Arial" panose="020B0604020202020204"/>
              </a:rPr>
              <a:t>Typical</a:t>
            </a:r>
            <a:r>
              <a:rPr sz="600" kern="0" spc="40" dirty="0">
                <a:solidFill>
                  <a:srgbClr val="231F20">
                    <a:alpha val="100000"/>
                  </a:srgbClr>
                </a:solidFill>
                <a:latin typeface="Arial" panose="020B0604020202020204"/>
                <a:ea typeface="Arial" panose="020B0604020202020204"/>
                <a:cs typeface="Arial" panose="020B0604020202020204"/>
              </a:rPr>
              <a:t> </a:t>
            </a:r>
            <a:r>
              <a:rPr sz="600" kern="0" spc="-10" dirty="0">
                <a:solidFill>
                  <a:srgbClr val="231F20">
                    <a:alpha val="100000"/>
                  </a:srgbClr>
                </a:solidFill>
                <a:latin typeface="Arial" panose="020B0604020202020204"/>
                <a:ea typeface="Arial" panose="020B0604020202020204"/>
                <a:cs typeface="Arial" panose="020B0604020202020204"/>
              </a:rPr>
              <a:t>performance at 220V  AC</a:t>
            </a:r>
            <a:r>
              <a:rPr sz="600" kern="0" spc="30" dirty="0">
                <a:solidFill>
                  <a:srgbClr val="231F20">
                    <a:alpha val="100000"/>
                  </a:srgbClr>
                </a:solidFill>
                <a:latin typeface="Arial" panose="020B0604020202020204"/>
                <a:ea typeface="Arial" panose="020B0604020202020204"/>
                <a:cs typeface="Arial" panose="020B0604020202020204"/>
              </a:rPr>
              <a:t> </a:t>
            </a:r>
            <a:r>
              <a:rPr sz="600" kern="0" spc="-10" dirty="0">
                <a:solidFill>
                  <a:srgbClr val="231F20">
                    <a:alpha val="100000"/>
                  </a:srgbClr>
                </a:solidFill>
                <a:latin typeface="Arial" panose="020B0604020202020204"/>
                <a:ea typeface="Arial" panose="020B0604020202020204"/>
                <a:cs typeface="Arial" panose="020B0604020202020204"/>
              </a:rPr>
              <a:t>+25</a:t>
            </a:r>
            <a:r>
              <a:rPr sz="600" kern="0" spc="-10" dirty="0">
                <a:solidFill>
                  <a:srgbClr val="231F20">
                    <a:alpha val="100000"/>
                  </a:srgbClr>
                </a:solidFill>
                <a:latin typeface="HarmonyOS Sans SC" panose="00000500000000000000" charset="-122"/>
                <a:ea typeface="HarmonyOS Sans SC" panose="00000500000000000000" charset="-122"/>
                <a:cs typeface="HarmonyOS Sans SC" panose="00000500000000000000" charset="-122"/>
              </a:rPr>
              <a:t>。C</a:t>
            </a:r>
            <a:r>
              <a:rPr sz="600" kern="0" spc="-10" dirty="0">
                <a:solidFill>
                  <a:srgbClr val="231F20">
                    <a:alpha val="100000"/>
                  </a:srgbClr>
                </a:solidFill>
                <a:latin typeface="Arial" panose="020B0604020202020204"/>
                <a:ea typeface="Arial" panose="020B0604020202020204"/>
                <a:cs typeface="Arial" panose="020B0604020202020204"/>
              </a:rPr>
              <a:t>, </a:t>
            </a:r>
            <a:r>
              <a:rPr sz="600" kern="0" spc="-20" dirty="0">
                <a:solidFill>
                  <a:srgbClr val="231F20">
                    <a:alpha val="100000"/>
                  </a:srgbClr>
                </a:solidFill>
                <a:latin typeface="Arial" panose="020B0604020202020204"/>
                <a:ea typeface="Arial" panose="020B0604020202020204"/>
                <a:cs typeface="Arial" panose="020B0604020202020204"/>
              </a:rPr>
              <a:t>and</a:t>
            </a:r>
            <a:r>
              <a:rPr sz="600" kern="0" spc="40" dirty="0">
                <a:solidFill>
                  <a:srgbClr val="231F20">
                    <a:alpha val="100000"/>
                  </a:srgbClr>
                </a:solidFill>
                <a:latin typeface="Arial" panose="020B0604020202020204"/>
                <a:ea typeface="Arial" panose="020B0604020202020204"/>
                <a:cs typeface="Arial" panose="020B0604020202020204"/>
              </a:rPr>
              <a:t> </a:t>
            </a:r>
            <a:r>
              <a:rPr sz="600" kern="0" spc="-20" dirty="0">
                <a:solidFill>
                  <a:srgbClr val="231F20">
                    <a:alpha val="100000"/>
                  </a:srgbClr>
                </a:solidFill>
                <a:latin typeface="Arial" panose="020B0604020202020204"/>
                <a:ea typeface="Arial" panose="020B0604020202020204"/>
                <a:cs typeface="Arial" panose="020B0604020202020204"/>
              </a:rPr>
              <a:t>in a</a:t>
            </a:r>
            <a:r>
              <a:rPr sz="600" kern="0" spc="30" dirty="0">
                <a:solidFill>
                  <a:srgbClr val="231F20">
                    <a:alpha val="100000"/>
                  </a:srgbClr>
                </a:solidFill>
                <a:latin typeface="Arial" panose="020B0604020202020204"/>
                <a:ea typeface="Arial" panose="020B0604020202020204"/>
                <a:cs typeface="Arial" panose="020B0604020202020204"/>
              </a:rPr>
              <a:t> </a:t>
            </a:r>
            <a:r>
              <a:rPr sz="600" kern="0" spc="-20" dirty="0">
                <a:solidFill>
                  <a:srgbClr val="231F20">
                    <a:alpha val="100000"/>
                  </a:srgbClr>
                </a:solidFill>
                <a:latin typeface="Arial" panose="020B0604020202020204"/>
                <a:ea typeface="Arial" panose="020B0604020202020204"/>
                <a:cs typeface="Arial" panose="020B0604020202020204"/>
              </a:rPr>
              <a:t>50Ω system.</a:t>
            </a:r>
            <a:endParaRPr sz="600" dirty="0">
              <a:latin typeface="Arial" panose="020B0604020202020204"/>
              <a:ea typeface="Arial" panose="020B0604020202020204"/>
              <a:cs typeface="Arial" panose="020B0604020202020204"/>
            </a:endParaRPr>
          </a:p>
        </p:txBody>
      </p:sp>
      <p:sp>
        <p:nvSpPr>
          <p:cNvPr id="184" name="textbox 184"/>
          <p:cNvSpPr/>
          <p:nvPr/>
        </p:nvSpPr>
        <p:spPr>
          <a:xfrm>
            <a:off x="6463694" y="4140432"/>
            <a:ext cx="287020" cy="2834639"/>
          </a:xfrm>
          <a:prstGeom prst="rect">
            <a:avLst/>
          </a:prstGeom>
          <a:noFill/>
          <a:ln w="0" cap="flat">
            <a:noFill/>
            <a:prstDash val="solid"/>
            <a:miter lim="0"/>
          </a:ln>
        </p:spPr>
        <p:txBody>
          <a:bodyPr vert="horz" wrap="square" lIns="0" tIns="0" rIns="0" bIns="0"/>
          <a:p>
            <a:pPr algn="l" rtl="0" eaLnBrk="0">
              <a:lnSpc>
                <a:spcPct val="85000"/>
              </a:lnSpc>
            </a:pPr>
            <a:endParaRPr sz="100" dirty="0">
              <a:latin typeface="Arial" panose="020B0604020202020204"/>
              <a:ea typeface="Arial" panose="020B0604020202020204"/>
              <a:cs typeface="Arial" panose="020B0604020202020204"/>
            </a:endParaRPr>
          </a:p>
          <a:p>
            <a:pPr marL="15875" algn="l" rtl="0" eaLnBrk="0">
              <a:lnSpc>
                <a:spcPct val="75000"/>
              </a:lnSpc>
            </a:pPr>
            <a:r>
              <a:rPr sz="900" kern="0" spc="-20" dirty="0">
                <a:solidFill>
                  <a:srgbClr val="FFFFFF">
                    <a:alpha val="100000"/>
                  </a:srgbClr>
                </a:solidFill>
                <a:latin typeface="Arial" panose="020B0604020202020204"/>
                <a:ea typeface="Arial" panose="020B0604020202020204"/>
                <a:cs typeface="Arial" panose="020B0604020202020204"/>
              </a:rPr>
              <a:t>UNIT</a:t>
            </a:r>
            <a:endParaRPr sz="900" dirty="0">
              <a:latin typeface="Arial" panose="020B0604020202020204"/>
              <a:ea typeface="Arial" panose="020B0604020202020204"/>
              <a:cs typeface="Arial" panose="020B0604020202020204"/>
            </a:endParaRPr>
          </a:p>
          <a:p>
            <a:pPr marL="23495" algn="l" rtl="0" eaLnBrk="0">
              <a:lnSpc>
                <a:spcPct val="75000"/>
              </a:lnSpc>
              <a:spcBef>
                <a:spcPts val="555"/>
              </a:spcBef>
            </a:pPr>
            <a:r>
              <a:rPr sz="900" kern="0" spc="-30" dirty="0">
                <a:solidFill>
                  <a:srgbClr val="231F20">
                    <a:alpha val="100000"/>
                  </a:srgbClr>
                </a:solidFill>
                <a:latin typeface="Arial" panose="020B0604020202020204"/>
                <a:ea typeface="Arial" panose="020B0604020202020204"/>
                <a:cs typeface="Arial" panose="020B0604020202020204"/>
              </a:rPr>
              <a:t>MHz</a:t>
            </a:r>
            <a:endParaRPr sz="900" dirty="0">
              <a:latin typeface="Arial" panose="020B0604020202020204"/>
              <a:ea typeface="Arial" panose="020B0604020202020204"/>
              <a:cs typeface="Arial" panose="020B0604020202020204"/>
            </a:endParaRPr>
          </a:p>
          <a:p>
            <a:pPr marL="66675" algn="l" rtl="0" eaLnBrk="0">
              <a:lnSpc>
                <a:spcPct val="75000"/>
              </a:lnSpc>
              <a:spcBef>
                <a:spcPts val="1155"/>
              </a:spcBef>
            </a:pPr>
            <a:r>
              <a:rPr sz="900" kern="0" spc="-20" dirty="0">
                <a:solidFill>
                  <a:srgbClr val="231F20">
                    <a:alpha val="100000"/>
                  </a:srgbClr>
                </a:solidFill>
                <a:latin typeface="Arial" panose="020B0604020202020204"/>
                <a:ea typeface="Arial" panose="020B0604020202020204"/>
                <a:cs typeface="Arial" panose="020B0604020202020204"/>
              </a:rPr>
              <a:t>dB</a:t>
            </a:r>
            <a:endParaRPr sz="900" dirty="0">
              <a:latin typeface="Arial" panose="020B0604020202020204"/>
              <a:ea typeface="Arial" panose="020B0604020202020204"/>
              <a:cs typeface="Arial" panose="020B0604020202020204"/>
            </a:endParaRPr>
          </a:p>
          <a:p>
            <a:pPr marL="66675" algn="l" rtl="0" eaLnBrk="0">
              <a:lnSpc>
                <a:spcPct val="75000"/>
              </a:lnSpc>
              <a:spcBef>
                <a:spcPts val="975"/>
              </a:spcBef>
            </a:pPr>
            <a:r>
              <a:rPr sz="900" kern="0" spc="-20" dirty="0">
                <a:solidFill>
                  <a:srgbClr val="231F20">
                    <a:alpha val="100000"/>
                  </a:srgbClr>
                </a:solidFill>
                <a:latin typeface="Arial" panose="020B0604020202020204"/>
                <a:ea typeface="Arial" panose="020B0604020202020204"/>
                <a:cs typeface="Arial" panose="020B0604020202020204"/>
              </a:rPr>
              <a:t>dB</a:t>
            </a:r>
            <a:endParaRPr sz="900" dirty="0">
              <a:latin typeface="Arial" panose="020B0604020202020204"/>
              <a:ea typeface="Arial" panose="020B0604020202020204"/>
              <a:cs typeface="Arial" panose="020B0604020202020204"/>
            </a:endParaRPr>
          </a:p>
          <a:p>
            <a:pPr marL="66675" algn="l" rtl="0" eaLnBrk="0">
              <a:lnSpc>
                <a:spcPct val="75000"/>
              </a:lnSpc>
              <a:spcBef>
                <a:spcPts val="1180"/>
              </a:spcBef>
            </a:pPr>
            <a:r>
              <a:rPr sz="900" kern="0" spc="-20" dirty="0">
                <a:solidFill>
                  <a:srgbClr val="231F20">
                    <a:alpha val="100000"/>
                  </a:srgbClr>
                </a:solidFill>
                <a:latin typeface="Arial" panose="020B0604020202020204"/>
                <a:ea typeface="Arial" panose="020B0604020202020204"/>
                <a:cs typeface="Arial" panose="020B0604020202020204"/>
              </a:rPr>
              <a:t>dB</a:t>
            </a:r>
            <a:endParaRPr sz="900" dirty="0">
              <a:latin typeface="Arial" panose="020B0604020202020204"/>
              <a:ea typeface="Arial" panose="020B0604020202020204"/>
              <a:cs typeface="Arial" panose="020B0604020202020204"/>
            </a:endParaRPr>
          </a:p>
          <a:p>
            <a:pPr marL="19050" algn="l" rtl="0" eaLnBrk="0">
              <a:lnSpc>
                <a:spcPct val="75000"/>
              </a:lnSpc>
              <a:spcBef>
                <a:spcPts val="775"/>
              </a:spcBef>
            </a:pPr>
            <a:r>
              <a:rPr sz="900" kern="0" spc="-20" dirty="0">
                <a:solidFill>
                  <a:srgbClr val="231F20">
                    <a:alpha val="100000"/>
                  </a:srgbClr>
                </a:solidFill>
                <a:latin typeface="Arial" panose="020B0604020202020204"/>
                <a:ea typeface="Arial" panose="020B0604020202020204"/>
                <a:cs typeface="Arial" panose="020B0604020202020204"/>
              </a:rPr>
              <a:t>dBm</a:t>
            </a:r>
            <a:endParaRPr sz="900" dirty="0">
              <a:latin typeface="Arial" panose="020B0604020202020204"/>
              <a:ea typeface="Arial" panose="020B0604020202020204"/>
              <a:cs typeface="Arial" panose="020B0604020202020204"/>
            </a:endParaRPr>
          </a:p>
          <a:p>
            <a:pPr marL="19050" algn="l" rtl="0" eaLnBrk="0">
              <a:lnSpc>
                <a:spcPct val="75000"/>
              </a:lnSpc>
              <a:spcBef>
                <a:spcPts val="975"/>
              </a:spcBef>
            </a:pPr>
            <a:r>
              <a:rPr sz="900" kern="0" spc="-20" dirty="0">
                <a:solidFill>
                  <a:srgbClr val="231F20">
                    <a:alpha val="100000"/>
                  </a:srgbClr>
                </a:solidFill>
                <a:latin typeface="Arial" panose="020B0604020202020204"/>
                <a:ea typeface="Arial" panose="020B0604020202020204"/>
                <a:cs typeface="Arial" panose="020B0604020202020204"/>
              </a:rPr>
              <a:t>dBm</a:t>
            </a:r>
            <a:endParaRPr sz="900" dirty="0">
              <a:latin typeface="Arial" panose="020B0604020202020204"/>
              <a:ea typeface="Arial" panose="020B0604020202020204"/>
              <a:cs typeface="Arial" panose="020B0604020202020204"/>
            </a:endParaRPr>
          </a:p>
          <a:p>
            <a:pPr marL="66675" algn="l" rtl="0" eaLnBrk="0">
              <a:lnSpc>
                <a:spcPct val="75000"/>
              </a:lnSpc>
              <a:spcBef>
                <a:spcPts val="985"/>
              </a:spcBef>
            </a:pPr>
            <a:r>
              <a:rPr sz="900" kern="0" spc="-20" dirty="0">
                <a:solidFill>
                  <a:srgbClr val="231F20">
                    <a:alpha val="100000"/>
                  </a:srgbClr>
                </a:solidFill>
                <a:latin typeface="Arial" panose="020B0604020202020204"/>
                <a:ea typeface="Arial" panose="020B0604020202020204"/>
                <a:cs typeface="Arial" panose="020B0604020202020204"/>
              </a:rPr>
              <a:t>dB</a:t>
            </a:r>
            <a:endParaRPr sz="900" dirty="0">
              <a:latin typeface="Arial" panose="020B0604020202020204"/>
              <a:ea typeface="Arial" panose="020B0604020202020204"/>
              <a:cs typeface="Arial" panose="020B0604020202020204"/>
            </a:endParaRPr>
          </a:p>
          <a:p>
            <a:pPr marL="66675" algn="l" rtl="0" eaLnBrk="0">
              <a:lnSpc>
                <a:spcPct val="75000"/>
              </a:lnSpc>
              <a:spcBef>
                <a:spcPts val="1135"/>
              </a:spcBef>
            </a:pPr>
            <a:r>
              <a:rPr sz="900" kern="0" spc="-20" dirty="0">
                <a:solidFill>
                  <a:srgbClr val="231F20">
                    <a:alpha val="100000"/>
                  </a:srgbClr>
                </a:solidFill>
                <a:latin typeface="Arial" panose="020B0604020202020204"/>
                <a:ea typeface="Arial" panose="020B0604020202020204"/>
                <a:cs typeface="Arial" panose="020B0604020202020204"/>
              </a:rPr>
              <a:t>dB</a:t>
            </a:r>
            <a:endParaRPr sz="900" dirty="0">
              <a:latin typeface="Arial" panose="020B0604020202020204"/>
              <a:ea typeface="Arial" panose="020B0604020202020204"/>
              <a:cs typeface="Arial" panose="020B0604020202020204"/>
            </a:endParaRPr>
          </a:p>
          <a:p>
            <a:pPr marL="12700" algn="l" rtl="0" eaLnBrk="0">
              <a:lnSpc>
                <a:spcPct val="76000"/>
              </a:lnSpc>
              <a:spcBef>
                <a:spcPts val="905"/>
              </a:spcBef>
            </a:pPr>
            <a:r>
              <a:rPr sz="900" kern="0" spc="-10" dirty="0">
                <a:solidFill>
                  <a:srgbClr val="231F20">
                    <a:alpha val="100000"/>
                  </a:srgbClr>
                </a:solidFill>
                <a:latin typeface="Arial" panose="020B0604020202020204"/>
                <a:ea typeface="Arial" panose="020B0604020202020204"/>
                <a:cs typeface="Arial" panose="020B0604020202020204"/>
              </a:rPr>
              <a:t>VDC</a:t>
            </a:r>
            <a:endParaRPr sz="900" dirty="0">
              <a:latin typeface="Arial" panose="020B0604020202020204"/>
              <a:ea typeface="Arial" panose="020B0604020202020204"/>
              <a:cs typeface="Arial" panose="020B0604020202020204"/>
            </a:endParaRPr>
          </a:p>
          <a:p>
            <a:pPr marL="70485" algn="l" rtl="0" eaLnBrk="0">
              <a:lnSpc>
                <a:spcPct val="75000"/>
              </a:lnSpc>
              <a:spcBef>
                <a:spcPts val="965"/>
              </a:spcBef>
            </a:pPr>
            <a:r>
              <a:rPr sz="900" kern="0" spc="-30" dirty="0">
                <a:solidFill>
                  <a:srgbClr val="231F20">
                    <a:alpha val="100000"/>
                  </a:srgbClr>
                </a:solidFill>
                <a:latin typeface="Arial" panose="020B0604020202020204"/>
                <a:ea typeface="Arial" panose="020B0604020202020204"/>
                <a:cs typeface="Arial" panose="020B0604020202020204"/>
              </a:rPr>
              <a:t>mA</a:t>
            </a:r>
            <a:endParaRPr sz="900" dirty="0">
              <a:latin typeface="Arial" panose="020B0604020202020204"/>
              <a:ea typeface="Arial" panose="020B0604020202020204"/>
              <a:cs typeface="Arial" panose="020B0604020202020204"/>
            </a:endParaRPr>
          </a:p>
          <a:p>
            <a:pPr marL="81280" algn="l" rtl="0" eaLnBrk="0">
              <a:lnSpc>
                <a:spcPct val="78000"/>
              </a:lnSpc>
              <a:spcBef>
                <a:spcPts val="820"/>
              </a:spcBef>
            </a:pPr>
            <a:r>
              <a:rPr sz="900" kern="0" spc="-20" dirty="0">
                <a:solidFill>
                  <a:srgbClr val="231F20">
                    <a:alpha val="100000"/>
                  </a:srgbClr>
                </a:solidFill>
                <a:latin typeface="Arial" panose="020B0604020202020204"/>
                <a:ea typeface="Arial" panose="020B0604020202020204"/>
                <a:cs typeface="Arial" panose="020B0604020202020204"/>
              </a:rPr>
              <a:t>˚C</a:t>
            </a:r>
            <a:endParaRPr sz="900" dirty="0">
              <a:latin typeface="Arial" panose="020B0604020202020204"/>
              <a:ea typeface="Arial" panose="020B0604020202020204"/>
              <a:cs typeface="Arial" panose="020B0604020202020204"/>
            </a:endParaRPr>
          </a:p>
          <a:p>
            <a:pPr algn="l" rtl="0" eaLnBrk="0">
              <a:lnSpc>
                <a:spcPct val="100000"/>
              </a:lnSpc>
            </a:pPr>
            <a:endParaRPr sz="900" dirty="0">
              <a:latin typeface="Arial" panose="020B0604020202020204"/>
              <a:ea typeface="Arial" panose="020B0604020202020204"/>
              <a:cs typeface="Arial" panose="020B0604020202020204"/>
            </a:endParaRPr>
          </a:p>
          <a:p>
            <a:pPr marL="81280" algn="l" rtl="0" eaLnBrk="0">
              <a:lnSpc>
                <a:spcPct val="78000"/>
              </a:lnSpc>
              <a:spcBef>
                <a:spcPts val="5"/>
              </a:spcBef>
            </a:pPr>
            <a:r>
              <a:rPr sz="900" kern="0" spc="-20" dirty="0">
                <a:solidFill>
                  <a:srgbClr val="231F20">
                    <a:alpha val="100000"/>
                  </a:srgbClr>
                </a:solidFill>
                <a:latin typeface="Arial" panose="020B0604020202020204"/>
                <a:ea typeface="Arial" panose="020B0604020202020204"/>
                <a:cs typeface="Arial" panose="020B0604020202020204"/>
              </a:rPr>
              <a:t>˚C</a:t>
            </a:r>
            <a:endParaRPr sz="900" dirty="0">
              <a:latin typeface="Arial" panose="020B0604020202020204"/>
              <a:ea typeface="Arial" panose="020B0604020202020204"/>
              <a:cs typeface="Arial" panose="020B0604020202020204"/>
            </a:endParaRPr>
          </a:p>
        </p:txBody>
      </p:sp>
      <p:sp>
        <p:nvSpPr>
          <p:cNvPr id="190" name="textbox 190"/>
          <p:cNvSpPr/>
          <p:nvPr/>
        </p:nvSpPr>
        <p:spPr>
          <a:xfrm>
            <a:off x="632998" y="7081904"/>
            <a:ext cx="2397760" cy="194945"/>
          </a:xfrm>
          <a:prstGeom prst="rect">
            <a:avLst/>
          </a:prstGeom>
          <a:noFill/>
          <a:ln w="0" cap="flat">
            <a:noFill/>
            <a:prstDash val="solid"/>
            <a:miter lim="0"/>
          </a:ln>
        </p:spPr>
        <p:txBody>
          <a:bodyPr vert="horz" wrap="square" lIns="0" tIns="0" rIns="0" bIns="0"/>
          <a:p>
            <a:pPr algn="l" rtl="0" eaLnBrk="0">
              <a:lnSpc>
                <a:spcPct val="87000"/>
              </a:lnSpc>
            </a:pPr>
            <a:endParaRPr sz="100" dirty="0">
              <a:latin typeface="Arial" panose="020B0604020202020204"/>
              <a:ea typeface="Arial" panose="020B0604020202020204"/>
              <a:cs typeface="Arial" panose="020B0604020202020204"/>
            </a:endParaRPr>
          </a:p>
          <a:p>
            <a:pPr marL="12700" algn="l" rtl="0" eaLnBrk="0">
              <a:lnSpc>
                <a:spcPct val="79000"/>
              </a:lnSpc>
            </a:pPr>
            <a:r>
              <a:rPr sz="1400" kern="0" spc="-10" dirty="0">
                <a:solidFill>
                  <a:srgbClr val="21294D">
                    <a:alpha val="100000"/>
                  </a:srgbClr>
                </a:solidFill>
                <a:latin typeface="Arial" panose="020B0604020202020204"/>
                <a:ea typeface="Arial" panose="020B0604020202020204"/>
                <a:cs typeface="Arial" panose="020B0604020202020204"/>
              </a:rPr>
              <a:t>1.2</a:t>
            </a:r>
            <a:r>
              <a:rPr sz="1400" kern="0" spc="100" dirty="0">
                <a:solidFill>
                  <a:srgbClr val="21294D">
                    <a:alpha val="100000"/>
                  </a:srgbClr>
                </a:solidFill>
                <a:latin typeface="Arial" panose="020B0604020202020204"/>
                <a:ea typeface="Arial" panose="020B0604020202020204"/>
                <a:cs typeface="Arial" panose="020B0604020202020204"/>
              </a:rPr>
              <a:t> </a:t>
            </a:r>
            <a:r>
              <a:rPr sz="1400" kern="0" spc="-10" dirty="0">
                <a:solidFill>
                  <a:srgbClr val="21294D">
                    <a:alpha val="100000"/>
                  </a:srgbClr>
                </a:solidFill>
                <a:latin typeface="Arial" panose="020B0604020202020204"/>
                <a:ea typeface="Arial" panose="020B0604020202020204"/>
                <a:cs typeface="Arial" panose="020B0604020202020204"/>
              </a:rPr>
              <a:t>Mechanical Specifications</a:t>
            </a:r>
            <a:r>
              <a:rPr sz="1400" kern="0" spc="-20" dirty="0">
                <a:solidFill>
                  <a:srgbClr val="21294D">
                    <a:alpha val="100000"/>
                  </a:srgbClr>
                </a:solidFill>
                <a:latin typeface="Arial" panose="020B0604020202020204"/>
                <a:ea typeface="Arial" panose="020B0604020202020204"/>
                <a:cs typeface="Arial" panose="020B0604020202020204"/>
              </a:rPr>
              <a:t>:</a:t>
            </a:r>
            <a:endParaRPr sz="1400" dirty="0">
              <a:latin typeface="Arial" panose="020B0604020202020204"/>
              <a:ea typeface="Arial" panose="020B0604020202020204"/>
              <a:cs typeface="Arial" panose="020B0604020202020204"/>
            </a:endParaRPr>
          </a:p>
        </p:txBody>
      </p:sp>
      <p:sp>
        <p:nvSpPr>
          <p:cNvPr id="192" name="textbox 192"/>
          <p:cNvSpPr/>
          <p:nvPr/>
        </p:nvSpPr>
        <p:spPr>
          <a:xfrm>
            <a:off x="4213364" y="1355938"/>
            <a:ext cx="1649729" cy="147954"/>
          </a:xfrm>
          <a:prstGeom prst="rect">
            <a:avLst/>
          </a:prstGeom>
          <a:noFill/>
          <a:ln w="0" cap="flat">
            <a:noFill/>
            <a:prstDash val="solid"/>
            <a:miter lim="0"/>
          </a:ln>
        </p:spPr>
        <p:txBody>
          <a:bodyPr vert="horz" wrap="square" lIns="0" tIns="0" rIns="0" bIns="0"/>
          <a:p>
            <a:pPr algn="l" rtl="0" eaLnBrk="0">
              <a:lnSpc>
                <a:spcPct val="84000"/>
              </a:lnSpc>
            </a:pPr>
            <a:endParaRPr sz="100" dirty="0">
              <a:latin typeface="Arial" panose="020B0604020202020204"/>
              <a:ea typeface="Arial" panose="020B0604020202020204"/>
              <a:cs typeface="Arial" panose="020B0604020202020204"/>
            </a:endParaRPr>
          </a:p>
          <a:p>
            <a:pPr marL="12700" algn="l" rtl="0" eaLnBrk="0">
              <a:lnSpc>
                <a:spcPct val="80000"/>
              </a:lnSpc>
            </a:pPr>
            <a:r>
              <a:rPr sz="1000" kern="0" spc="10" dirty="0">
                <a:solidFill>
                  <a:srgbClr val="202C4B">
                    <a:alpha val="100000"/>
                  </a:srgbClr>
                </a:solidFill>
                <a:latin typeface="Arial" panose="020B0604020202020204"/>
                <a:ea typeface="Arial" panose="020B0604020202020204"/>
                <a:cs typeface="Arial" panose="020B0604020202020204"/>
              </a:rPr>
              <a:t>Output</a:t>
            </a:r>
            <a:r>
              <a:rPr sz="1000" kern="0" spc="110" dirty="0">
                <a:solidFill>
                  <a:srgbClr val="202C4B">
                    <a:alpha val="100000"/>
                  </a:srgbClr>
                </a:solidFill>
                <a:latin typeface="Arial" panose="020B0604020202020204"/>
                <a:ea typeface="Arial" panose="020B0604020202020204"/>
                <a:cs typeface="Arial" panose="020B0604020202020204"/>
              </a:rPr>
              <a:t> </a:t>
            </a:r>
            <a:r>
              <a:rPr sz="1000" kern="0" spc="10" dirty="0">
                <a:solidFill>
                  <a:srgbClr val="202C4B">
                    <a:alpha val="100000"/>
                  </a:srgbClr>
                </a:solidFill>
                <a:latin typeface="Arial" panose="020B0604020202020204"/>
                <a:ea typeface="Arial" panose="020B0604020202020204"/>
                <a:cs typeface="Arial" panose="020B0604020202020204"/>
              </a:rPr>
              <a:t>Power Curve Graph:</a:t>
            </a:r>
            <a:endParaRPr sz="1000" dirty="0">
              <a:latin typeface="Arial" panose="020B0604020202020204"/>
              <a:ea typeface="Arial" panose="020B0604020202020204"/>
              <a:cs typeface="Arial" panose="020B0604020202020204"/>
            </a:endParaRPr>
          </a:p>
        </p:txBody>
      </p:sp>
      <p:pic>
        <p:nvPicPr>
          <p:cNvPr id="736" name="picture 736"/>
          <p:cNvPicPr>
            <a:picLocks noChangeAspect="1"/>
          </p:cNvPicPr>
          <p:nvPr/>
        </p:nvPicPr>
        <p:blipFill>
          <a:blip r:embed="rId5"/>
          <a:stretch>
            <a:fillRect/>
          </a:stretch>
        </p:blipFill>
        <p:spPr>
          <a:xfrm rot="21600000">
            <a:off x="192238" y="539985"/>
            <a:ext cx="7094709" cy="6596"/>
          </a:xfrm>
          <a:prstGeom prst="rect">
            <a:avLst/>
          </a:prstGeom>
        </p:spPr>
      </p:pic>
      <p:pic>
        <p:nvPicPr>
          <p:cNvPr id="670" name="picture 670"/>
          <p:cNvPicPr>
            <a:picLocks noChangeAspect="1"/>
          </p:cNvPicPr>
          <p:nvPr/>
        </p:nvPicPr>
        <p:blipFill>
          <a:blip r:embed="rId6"/>
          <a:stretch>
            <a:fillRect/>
          </a:stretch>
        </p:blipFill>
        <p:spPr>
          <a:xfrm rot="21600000">
            <a:off x="263985" y="9719952"/>
            <a:ext cx="7094709" cy="10501"/>
          </a:xfrm>
          <a:prstGeom prst="rect">
            <a:avLst/>
          </a:prstGeom>
        </p:spPr>
      </p:pic>
      <p:sp>
        <p:nvSpPr>
          <p:cNvPr id="2" name="文本框 1"/>
          <p:cNvSpPr txBox="1"/>
          <p:nvPr/>
        </p:nvSpPr>
        <p:spPr>
          <a:xfrm>
            <a:off x="577215" y="9781858"/>
            <a:ext cx="5080000" cy="275590"/>
          </a:xfrm>
          <a:prstGeom prst="rect">
            <a:avLst/>
          </a:prstGeom>
        </p:spPr>
        <p:txBody>
          <a:bodyPr>
            <a:spAutoFit/>
          </a:bodyPr>
          <a:p>
            <a:pPr algn="ctr"/>
            <a:r>
              <a:rPr lang="zh-CN" altLang="en-US" sz="1200" b="1">
                <a:solidFill>
                  <a:schemeClr val="tx1"/>
                </a:solidFill>
                <a:latin typeface="微软雅黑" panose="020B0503020204020204" charset="-122"/>
                <a:ea typeface="微软雅黑" panose="020B0503020204020204" charset="-122"/>
              </a:rPr>
              <a:t>南京市雨花区软件大道</a:t>
            </a:r>
            <a:r>
              <a:rPr lang="en-US" altLang="zh-CN" sz="1200" b="1">
                <a:solidFill>
                  <a:schemeClr val="tx1"/>
                </a:solidFill>
                <a:latin typeface="微软雅黑" panose="020B0503020204020204" charset="-122"/>
                <a:ea typeface="微软雅黑" panose="020B0503020204020204" charset="-122"/>
              </a:rPr>
              <a:t>180</a:t>
            </a:r>
            <a:r>
              <a:rPr lang="zh-CN" altLang="en-US" sz="1200" b="1">
                <a:solidFill>
                  <a:schemeClr val="tx1"/>
                </a:solidFill>
                <a:latin typeface="微软雅黑" panose="020B0503020204020204" charset="-122"/>
                <a:ea typeface="微软雅黑" panose="020B0503020204020204" charset="-122"/>
              </a:rPr>
              <a:t>号大数据产业基地</a:t>
            </a:r>
            <a:r>
              <a:rPr lang="en-US" altLang="zh-CN" sz="1200" b="1">
                <a:solidFill>
                  <a:schemeClr val="tx1"/>
                </a:solidFill>
                <a:latin typeface="微软雅黑" panose="020B0503020204020204" charset="-122"/>
                <a:ea typeface="微软雅黑" panose="020B0503020204020204" charset="-122"/>
              </a:rPr>
              <a:t>2</a:t>
            </a:r>
            <a:r>
              <a:rPr lang="zh-CN" altLang="en-US" sz="1200" b="1">
                <a:solidFill>
                  <a:schemeClr val="tx1"/>
                </a:solidFill>
                <a:latin typeface="微软雅黑" panose="020B0503020204020204" charset="-122"/>
                <a:ea typeface="微软雅黑" panose="020B0503020204020204" charset="-122"/>
              </a:rPr>
              <a:t>栋</a:t>
            </a:r>
            <a:endParaRPr lang="zh-CN" altLang="en-US" sz="1200" b="1">
              <a:solidFill>
                <a:schemeClr val="tx1"/>
              </a:solidFill>
              <a:latin typeface="微软雅黑" panose="020B0503020204020204" charset="-122"/>
              <a:ea typeface="微软雅黑" panose="020B0503020204020204" charset="-122"/>
            </a:endParaRPr>
          </a:p>
        </p:txBody>
      </p:sp>
      <p:pic>
        <p:nvPicPr>
          <p:cNvPr id="4" name="图片 3" descr="定位标志"/>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1160145" y="9782175"/>
            <a:ext cx="204470" cy="204470"/>
          </a:xfrm>
          <a:prstGeom prst="rect">
            <a:avLst/>
          </a:prstGeom>
        </p:spPr>
      </p:pic>
      <p:pic>
        <p:nvPicPr>
          <p:cNvPr id="5" name="图片 4" descr="电话"/>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4900930" y="9832340"/>
            <a:ext cx="186690" cy="186690"/>
          </a:xfrm>
          <a:prstGeom prst="rect">
            <a:avLst/>
          </a:prstGeom>
        </p:spPr>
      </p:pic>
      <p:sp>
        <p:nvSpPr>
          <p:cNvPr id="7" name="文本框 6"/>
          <p:cNvSpPr txBox="1"/>
          <p:nvPr/>
        </p:nvSpPr>
        <p:spPr>
          <a:xfrm>
            <a:off x="5072380" y="9782175"/>
            <a:ext cx="1979930" cy="282575"/>
          </a:xfrm>
          <a:prstGeom prst="rect">
            <a:avLst/>
          </a:prstGeom>
        </p:spPr>
        <p:txBody>
          <a:bodyPr>
            <a:noAutofit/>
          </a:bodyPr>
          <a:p>
            <a:r>
              <a:rPr lang="en-US" altLang="zh-CN" sz="1200" b="1">
                <a:solidFill>
                  <a:schemeClr val="tx1"/>
                </a:solidFill>
                <a:latin typeface="微软雅黑" panose="020B0503020204020204" charset="-122"/>
                <a:ea typeface="微软雅黑" panose="020B0503020204020204" charset="-122"/>
              </a:rPr>
              <a:t>+86-13951873509</a:t>
            </a:r>
            <a:endParaRPr lang="en-US" altLang="zh-CN" sz="1200" b="1">
              <a:solidFill>
                <a:schemeClr val="tx1"/>
              </a:solidFill>
              <a:latin typeface="微软雅黑" panose="020B0503020204020204" charset="-122"/>
              <a:ea typeface="微软雅黑" panose="020B0503020204020204" charset="-122"/>
            </a:endParaRPr>
          </a:p>
        </p:txBody>
      </p:sp>
      <p:pic>
        <p:nvPicPr>
          <p:cNvPr id="8" name="图片 7" descr="网页"/>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1165225" y="10027920"/>
            <a:ext cx="192405" cy="192405"/>
          </a:xfrm>
          <a:prstGeom prst="rect">
            <a:avLst/>
          </a:prstGeom>
        </p:spPr>
      </p:pic>
      <p:sp>
        <p:nvSpPr>
          <p:cNvPr id="9" name="文本框 8"/>
          <p:cNvSpPr txBox="1"/>
          <p:nvPr/>
        </p:nvSpPr>
        <p:spPr>
          <a:xfrm>
            <a:off x="1342390" y="9980613"/>
            <a:ext cx="5080000" cy="275590"/>
          </a:xfrm>
          <a:prstGeom prst="rect">
            <a:avLst/>
          </a:prstGeom>
        </p:spPr>
        <p:txBody>
          <a:bodyPr>
            <a:spAutoFit/>
          </a:bodyPr>
          <a:p>
            <a:r>
              <a:rPr lang="en-US" altLang="zh-CN" sz="1200" b="1">
                <a:solidFill>
                  <a:schemeClr val="tx1"/>
                </a:solidFill>
                <a:latin typeface="微软雅黑" panose="020B0503020204020204" charset="-122"/>
                <a:ea typeface="微软雅黑" panose="020B0503020204020204" charset="-122"/>
              </a:rPr>
              <a:t>https://www.shinewave-tech.com</a:t>
            </a:r>
            <a:endParaRPr lang="en-US" altLang="zh-CN" sz="1200" b="1">
              <a:solidFill>
                <a:schemeClr val="tx1"/>
              </a:solidFill>
              <a:latin typeface="微软雅黑" panose="020B0503020204020204" charset="-122"/>
              <a:ea typeface="微软雅黑" panose="020B0503020204020204" charset="-122"/>
            </a:endParaRPr>
          </a:p>
        </p:txBody>
      </p:sp>
      <p:pic>
        <p:nvPicPr>
          <p:cNvPr id="10" name="图片 9" descr="信息"/>
          <p:cNvPicPr>
            <a:picLocks noChangeAspect="1"/>
          </p:cNvPicPr>
          <p:nvPr/>
        </p:nvPicPr>
        <p:blipFill>
          <a:blip r:embed="rId13">
            <a:extLst>
              <a:ext uri="{96DAC541-7B7A-43D3-8B79-37D633B846F1}">
                <asvg:svgBlip xmlns:asvg="http://schemas.microsoft.com/office/drawing/2016/SVG/main" r:embed="rId14"/>
              </a:ext>
            </a:extLst>
          </a:blip>
          <a:stretch>
            <a:fillRect/>
          </a:stretch>
        </p:blipFill>
        <p:spPr>
          <a:xfrm>
            <a:off x="4202430" y="9991090"/>
            <a:ext cx="239395" cy="239395"/>
          </a:xfrm>
          <a:prstGeom prst="rect">
            <a:avLst/>
          </a:prstGeom>
        </p:spPr>
      </p:pic>
      <p:sp>
        <p:nvSpPr>
          <p:cNvPr id="13" name="文本框 12"/>
          <p:cNvSpPr txBox="1"/>
          <p:nvPr/>
        </p:nvSpPr>
        <p:spPr>
          <a:xfrm>
            <a:off x="4426585" y="9980930"/>
            <a:ext cx="2519680" cy="282575"/>
          </a:xfrm>
          <a:prstGeom prst="rect">
            <a:avLst/>
          </a:prstGeom>
        </p:spPr>
        <p:txBody>
          <a:bodyPr>
            <a:noAutofit/>
          </a:bodyPr>
          <a:p>
            <a:pPr marL="0" indent="0">
              <a:spcBef>
                <a:spcPct val="0"/>
              </a:spcBef>
              <a:spcAft>
                <a:spcPct val="0"/>
              </a:spcAft>
            </a:pPr>
            <a:r>
              <a:rPr lang="en-US" altLang="zh-CN" sz="1200" b="1" i="0">
                <a:solidFill>
                  <a:schemeClr val="tx1"/>
                </a:solidFill>
                <a:latin typeface="微软雅黑" panose="020B0503020204020204" charset="-122"/>
                <a:ea typeface="微软雅黑" panose="020B0503020204020204" charset="-122"/>
              </a:rPr>
              <a:t>info@shinewave-tech.com</a:t>
            </a:r>
            <a:endParaRPr lang="en-US" altLang="zh-CN" sz="1200" b="1" i="0">
              <a:solidFill>
                <a:schemeClr val="tx1"/>
              </a:solidFill>
              <a:latin typeface="微软雅黑" panose="020B0503020204020204" charset="-122"/>
              <a:ea typeface="微软雅黑" panose="020B0503020204020204" charset="-122"/>
            </a:endParaRPr>
          </a:p>
        </p:txBody>
      </p:sp>
      <p:pic>
        <p:nvPicPr>
          <p:cNvPr id="14" name="图片 13" descr="SWT公司logo-透明"/>
          <p:cNvPicPr>
            <a:picLocks noChangeAspect="1"/>
          </p:cNvPicPr>
          <p:nvPr/>
        </p:nvPicPr>
        <p:blipFill>
          <a:blip r:embed="rId15"/>
          <a:stretch>
            <a:fillRect/>
          </a:stretch>
        </p:blipFill>
        <p:spPr>
          <a:xfrm>
            <a:off x="281305" y="9782175"/>
            <a:ext cx="744220" cy="434975"/>
          </a:xfrm>
          <a:prstGeom prst="rect">
            <a:avLst/>
          </a:prstGeom>
        </p:spPr>
      </p:pic>
      <p:sp>
        <p:nvSpPr>
          <p:cNvPr id="22" name="文本框 21"/>
          <p:cNvSpPr txBox="1"/>
          <p:nvPr/>
        </p:nvSpPr>
        <p:spPr>
          <a:xfrm>
            <a:off x="0" y="57150"/>
            <a:ext cx="7559675" cy="460375"/>
          </a:xfrm>
          <a:prstGeom prst="rect">
            <a:avLst/>
          </a:prstGeom>
        </p:spPr>
        <p:txBody>
          <a:bodyPr wrap="square">
            <a:spAutoFit/>
          </a:bodyPr>
          <a:p>
            <a:pPr marL="0" indent="0" algn="ctr">
              <a:lnSpc>
                <a:spcPts val="1440"/>
              </a:lnSpc>
              <a:spcBef>
                <a:spcPct val="0"/>
              </a:spcBef>
              <a:spcAft>
                <a:spcPct val="0"/>
              </a:spcAft>
            </a:pPr>
            <a:r>
              <a:rPr lang="zh-CN" altLang="en-US" sz="1600" b="1">
                <a:solidFill>
                  <a:schemeClr val="tx1"/>
                </a:solidFill>
              </a:rPr>
              <a:t>本图册为代表性规格产品，如需定制，可随时联系我司业务人员。</a:t>
            </a:r>
            <a:endParaRPr lang="zh-CN" altLang="en-US" sz="1600" b="1">
              <a:solidFill>
                <a:schemeClr val="tx1"/>
              </a:solidFill>
            </a:endParaRPr>
          </a:p>
          <a:p>
            <a:pPr marL="0" indent="0" algn="ctr">
              <a:lnSpc>
                <a:spcPts val="1440"/>
              </a:lnSpc>
              <a:spcBef>
                <a:spcPct val="0"/>
              </a:spcBef>
              <a:spcAft>
                <a:spcPct val="0"/>
              </a:spcAft>
            </a:pPr>
            <a:r>
              <a:rPr lang="en-US" altLang="zh-CN" sz="1200" b="1">
                <a:solidFill>
                  <a:srgbClr val="1F2329"/>
                </a:solidFill>
              </a:rPr>
              <a:t>This catalog features representative products. For customization, please contact our sales team.</a:t>
            </a:r>
            <a:endParaRPr lang="en-US" altLang="zh-CN" sz="1200" b="1">
              <a:solidFill>
                <a:srgbClr val="1F2329"/>
              </a:solidFill>
            </a:endParaRP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grpSp>
        <p:nvGrpSpPr>
          <p:cNvPr id="4" name="group 4"/>
          <p:cNvGrpSpPr/>
          <p:nvPr/>
        </p:nvGrpSpPr>
        <p:grpSpPr>
          <a:xfrm rot="21600000">
            <a:off x="698171" y="521919"/>
            <a:ext cx="5933400" cy="3243173"/>
            <a:chOff x="0" y="0"/>
            <a:chExt cx="5933400" cy="3243173"/>
          </a:xfrm>
        </p:grpSpPr>
        <p:pic>
          <p:nvPicPr>
            <p:cNvPr id="156" name="picture 156"/>
            <p:cNvPicPr>
              <a:picLocks noChangeAspect="1"/>
            </p:cNvPicPr>
            <p:nvPr/>
          </p:nvPicPr>
          <p:blipFill>
            <a:blip r:embed="rId1"/>
            <a:stretch>
              <a:fillRect/>
            </a:stretch>
          </p:blipFill>
          <p:spPr>
            <a:xfrm rot="21600000">
              <a:off x="229490" y="0"/>
              <a:ext cx="5703909" cy="3243173"/>
            </a:xfrm>
            <a:prstGeom prst="rect">
              <a:avLst/>
            </a:prstGeom>
          </p:spPr>
        </p:pic>
        <p:sp>
          <p:nvSpPr>
            <p:cNvPr id="158" name="textbox 158"/>
            <p:cNvSpPr/>
            <p:nvPr/>
          </p:nvSpPr>
          <p:spPr>
            <a:xfrm>
              <a:off x="-12700" y="-12700"/>
              <a:ext cx="5958840" cy="3277234"/>
            </a:xfrm>
            <a:prstGeom prst="rect">
              <a:avLst/>
            </a:prstGeom>
            <a:noFill/>
            <a:ln w="0" cap="flat">
              <a:noFill/>
              <a:prstDash val="solid"/>
              <a:miter lim="0"/>
            </a:ln>
          </p:spPr>
          <p:txBody>
            <a:bodyPr vert="horz" wrap="square" lIns="0" tIns="0" rIns="0" bIns="0"/>
            <a:p>
              <a:pPr algn="l" rtl="0" eaLnBrk="0">
                <a:lnSpc>
                  <a:spcPct val="107000"/>
                </a:lnSpc>
              </a:pPr>
              <a:endParaRPr sz="700" dirty="0">
                <a:latin typeface="Arial" panose="020B0604020202020204"/>
                <a:ea typeface="Arial" panose="020B0604020202020204"/>
                <a:cs typeface="Arial" panose="020B0604020202020204"/>
              </a:endParaRPr>
            </a:p>
            <a:p>
              <a:pPr marL="12700" algn="l" rtl="0" eaLnBrk="0">
                <a:lnSpc>
                  <a:spcPct val="85000"/>
                </a:lnSpc>
                <a:spcBef>
                  <a:spcPts val="5"/>
                </a:spcBef>
              </a:pPr>
              <a:r>
                <a:rPr sz="1400" b="1" kern="0" spc="0" dirty="0">
                  <a:solidFill>
                    <a:srgbClr val="231F20">
                      <a:alpha val="100000"/>
                    </a:srgbClr>
                  </a:solidFill>
                  <a:latin typeface="Arial" panose="020B0604020202020204"/>
                  <a:ea typeface="Arial" panose="020B0604020202020204"/>
                  <a:cs typeface="Arial" panose="020B0604020202020204"/>
                </a:rPr>
                <a:t>2. Outline</a:t>
              </a:r>
              <a:r>
                <a:rPr sz="1400" b="1" kern="0" spc="100" dirty="0">
                  <a:solidFill>
                    <a:srgbClr val="231F20">
                      <a:alpha val="100000"/>
                    </a:srgbClr>
                  </a:solidFill>
                  <a:latin typeface="Arial" panose="020B0604020202020204"/>
                  <a:ea typeface="Arial" panose="020B0604020202020204"/>
                  <a:cs typeface="Arial" panose="020B0604020202020204"/>
                </a:rPr>
                <a:t> </a:t>
              </a:r>
              <a:r>
                <a:rPr sz="1400" b="1" kern="0" spc="0" dirty="0">
                  <a:solidFill>
                    <a:srgbClr val="231F20">
                      <a:alpha val="100000"/>
                    </a:srgbClr>
                  </a:solidFill>
                  <a:latin typeface="Arial" panose="020B0604020202020204"/>
                  <a:ea typeface="Arial" panose="020B0604020202020204"/>
                  <a:cs typeface="Arial" panose="020B0604020202020204"/>
                </a:rPr>
                <a:t>Dimension</a:t>
              </a:r>
              <a:r>
                <a:rPr sz="1400" b="1" kern="0" spc="100" dirty="0">
                  <a:solidFill>
                    <a:srgbClr val="231F20">
                      <a:alpha val="100000"/>
                    </a:srgbClr>
                  </a:solidFill>
                  <a:latin typeface="Arial" panose="020B0604020202020204"/>
                  <a:ea typeface="Arial" panose="020B0604020202020204"/>
                  <a:cs typeface="Arial" panose="020B0604020202020204"/>
                </a:rPr>
                <a:t> </a:t>
              </a:r>
              <a:r>
                <a:rPr sz="1400" b="1" kern="0" spc="0" dirty="0">
                  <a:solidFill>
                    <a:srgbClr val="231F20">
                      <a:alpha val="100000"/>
                    </a:srgbClr>
                  </a:solidFill>
                  <a:latin typeface="Arial" panose="020B0604020202020204"/>
                  <a:ea typeface="Arial" panose="020B0604020202020204"/>
                  <a:cs typeface="Arial" panose="020B0604020202020204"/>
                </a:rPr>
                <a:t>Drawing</a:t>
              </a:r>
              <a:r>
                <a:rPr sz="1400" b="1" kern="0" spc="-160" dirty="0">
                  <a:solidFill>
                    <a:srgbClr val="231F20">
                      <a:alpha val="100000"/>
                    </a:srgbClr>
                  </a:solidFill>
                  <a:latin typeface="Arial" panose="020B0604020202020204"/>
                  <a:ea typeface="Arial" panose="020B0604020202020204"/>
                  <a:cs typeface="Arial" panose="020B0604020202020204"/>
                </a:rPr>
                <a:t> </a:t>
              </a:r>
              <a:r>
                <a:rPr sz="900" kern="0" spc="-10" dirty="0">
                  <a:solidFill>
                    <a:srgbClr val="231F20">
                      <a:alpha val="100000"/>
                    </a:srgbClr>
                  </a:solidFill>
                  <a:latin typeface="Arial" panose="020B0604020202020204"/>
                  <a:ea typeface="Arial" panose="020B0604020202020204"/>
                  <a:cs typeface="Arial" panose="020B0604020202020204"/>
                </a:rPr>
                <a:t>(unit:mm)</a:t>
              </a:r>
              <a:endParaRPr sz="900" dirty="0">
                <a:latin typeface="Arial" panose="020B0604020202020204"/>
                <a:ea typeface="Arial" panose="020B0604020202020204"/>
                <a:cs typeface="Arial" panose="020B0604020202020204"/>
              </a:endParaRPr>
            </a:p>
          </p:txBody>
        </p:sp>
      </p:grpSp>
      <p:sp>
        <p:nvSpPr>
          <p:cNvPr id="16" name="文本框 15"/>
          <p:cNvSpPr txBox="1"/>
          <p:nvPr/>
        </p:nvSpPr>
        <p:spPr>
          <a:xfrm>
            <a:off x="727075" y="7963535"/>
            <a:ext cx="6151880" cy="437515"/>
          </a:xfrm>
          <a:prstGeom prst="rect">
            <a:avLst/>
          </a:prstGeom>
          <a:noFill/>
        </p:spPr>
        <p:txBody>
          <a:bodyPr wrap="square" rtlCol="0">
            <a:spAutoFit/>
            <a:scene3d>
              <a:camera prst="orthographicFront"/>
              <a:lightRig rig="threePt" dir="t"/>
            </a:scene3d>
            <a:sp3d contourW="12700"/>
          </a:bodyPr>
          <a:p>
            <a:pPr marL="0" marR="0" lvl="0" indent="0" algn="ctr" defTabSz="914400" rtl="0" eaLnBrk="1" fontAlgn="auto" latinLnBrk="0" hangingPunct="1">
              <a:lnSpc>
                <a:spcPct val="150000"/>
              </a:lnSpc>
              <a:spcBef>
                <a:spcPts val="0"/>
              </a:spcBef>
              <a:spcAft>
                <a:spcPts val="0"/>
              </a:spcAft>
              <a:buClrTx/>
              <a:buSzTx/>
              <a:buFontTx/>
              <a:buNone/>
              <a:defRPr/>
            </a:pPr>
            <a:r>
              <a:rPr kumimoji="0" lang="en-US" altLang="zh-CN" sz="1500" b="0" u="none" strike="noStrike" kern="1200" cap="none" spc="0" normalizeH="0" baseline="0" noProof="0" dirty="0">
                <a:ln>
                  <a:noFill/>
                </a:ln>
                <a:solidFill>
                  <a:schemeClr val="bg1"/>
                </a:solidFill>
                <a:effectLst/>
                <a:uLnTx/>
                <a:uFillTx/>
                <a:latin typeface="汉仪中等线简" panose="02010609000101010101" pitchFamily="49" charset="-122"/>
                <a:ea typeface="汉仪中等线简" panose="02010609000101010101" pitchFamily="49" charset="-122"/>
                <a:cs typeface="+mn-ea"/>
                <a:sym typeface="+mn-lt"/>
              </a:rPr>
              <a:t>The user can  projector </a:t>
            </a:r>
            <a:r>
              <a:rPr kumimoji="0" lang="en-US" altLang="zh-CN" sz="1500" b="0" u="none" strike="noStrike" kern="1200" cap="none" spc="0" normalizeH="0" baseline="0" noProof="0" dirty="0" err="1" smtClean="0">
                <a:ln>
                  <a:noFill/>
                </a:ln>
                <a:solidFill>
                  <a:schemeClr val="bg1"/>
                </a:solidFill>
                <a:effectLst/>
                <a:uLnTx/>
                <a:uFillTx/>
                <a:latin typeface="汉仪中等线简" panose="02010609000101010101" pitchFamily="49" charset="-122"/>
                <a:ea typeface="汉仪中等线简" panose="02010609000101010101" pitchFamily="49" charset="-122"/>
                <a:cs typeface="+mn-ea"/>
                <a:sym typeface="+mn-lt"/>
              </a:rPr>
              <a:t>oit</a:t>
            </a:r>
            <a:r>
              <a:rPr kumimoji="0" lang="en-US" altLang="zh-CN" sz="1500" b="0" u="none" strike="noStrike" kern="1200" cap="none" spc="0" normalizeH="0" baseline="0" noProof="0" dirty="0" smtClean="0">
                <a:ln>
                  <a:noFill/>
                </a:ln>
                <a:solidFill>
                  <a:schemeClr val="bg1"/>
                </a:solidFill>
                <a:effectLst/>
                <a:uLnTx/>
                <a:uFillTx/>
                <a:latin typeface="汉仪中等线简" panose="02010609000101010101" pitchFamily="49" charset="-122"/>
                <a:ea typeface="汉仪中等线简" panose="02010609000101010101" pitchFamily="49" charset="-122"/>
                <a:cs typeface="+mn-ea"/>
                <a:sym typeface="+mn-lt"/>
              </a:rPr>
              <a:t> </a:t>
            </a:r>
            <a:r>
              <a:rPr kumimoji="0" lang="en-US" altLang="zh-CN" sz="1500" b="0" u="none" strike="noStrike" kern="1200" cap="none" spc="0" normalizeH="0" baseline="0" noProof="0" dirty="0">
                <a:ln>
                  <a:noFill/>
                </a:ln>
                <a:solidFill>
                  <a:schemeClr val="bg1"/>
                </a:solidFill>
                <a:effectLst/>
                <a:uLnTx/>
                <a:uFillTx/>
                <a:latin typeface="汉仪中等线简" panose="02010609000101010101" pitchFamily="49" charset="-122"/>
                <a:ea typeface="汉仪中等线简" panose="02010609000101010101" pitchFamily="49" charset="-122"/>
                <a:cs typeface="+mn-ea"/>
                <a:sym typeface="+mn-lt"/>
              </a:rPr>
              <a:t>into a film to be used in a wider field</a:t>
            </a:r>
            <a:endParaRPr kumimoji="0" lang="en-US" altLang="zh-CN" sz="1500" b="0" u="none" strike="noStrike" kern="1200" cap="none" spc="0" normalizeH="0" baseline="0" noProof="0" dirty="0">
              <a:ln>
                <a:noFill/>
              </a:ln>
              <a:solidFill>
                <a:schemeClr val="bg1"/>
              </a:solidFill>
              <a:effectLst/>
              <a:uLnTx/>
              <a:uFillTx/>
              <a:latin typeface="汉仪中等线简" panose="02010609000101010101" pitchFamily="49" charset="-122"/>
              <a:ea typeface="汉仪中等线简" panose="02010609000101010101" pitchFamily="49" charset="-122"/>
              <a:cs typeface="+mn-ea"/>
              <a:sym typeface="+mn-lt"/>
            </a:endParaRPr>
          </a:p>
        </p:txBody>
      </p:sp>
      <p:pic>
        <p:nvPicPr>
          <p:cNvPr id="736" name="picture 736"/>
          <p:cNvPicPr>
            <a:picLocks noChangeAspect="1"/>
          </p:cNvPicPr>
          <p:nvPr/>
        </p:nvPicPr>
        <p:blipFill>
          <a:blip r:embed="rId2"/>
          <a:stretch>
            <a:fillRect/>
          </a:stretch>
        </p:blipFill>
        <p:spPr>
          <a:xfrm rot="21600000">
            <a:off x="192238" y="539985"/>
            <a:ext cx="7094709" cy="6596"/>
          </a:xfrm>
          <a:prstGeom prst="rect">
            <a:avLst/>
          </a:prstGeom>
        </p:spPr>
      </p:pic>
      <p:pic>
        <p:nvPicPr>
          <p:cNvPr id="670" name="picture 670"/>
          <p:cNvPicPr>
            <a:picLocks noChangeAspect="1"/>
          </p:cNvPicPr>
          <p:nvPr/>
        </p:nvPicPr>
        <p:blipFill>
          <a:blip r:embed="rId3"/>
          <a:stretch>
            <a:fillRect/>
          </a:stretch>
        </p:blipFill>
        <p:spPr>
          <a:xfrm rot="21600000">
            <a:off x="263985" y="9719952"/>
            <a:ext cx="7094709" cy="10501"/>
          </a:xfrm>
          <a:prstGeom prst="rect">
            <a:avLst/>
          </a:prstGeom>
        </p:spPr>
      </p:pic>
      <p:sp>
        <p:nvSpPr>
          <p:cNvPr id="7" name="文本框 6"/>
          <p:cNvSpPr txBox="1"/>
          <p:nvPr/>
        </p:nvSpPr>
        <p:spPr>
          <a:xfrm>
            <a:off x="577215" y="9781858"/>
            <a:ext cx="5080000" cy="275590"/>
          </a:xfrm>
          <a:prstGeom prst="rect">
            <a:avLst/>
          </a:prstGeom>
        </p:spPr>
        <p:txBody>
          <a:bodyPr>
            <a:spAutoFit/>
          </a:bodyPr>
          <a:p>
            <a:pPr algn="ctr"/>
            <a:r>
              <a:rPr lang="zh-CN" altLang="en-US" sz="1200" b="1">
                <a:solidFill>
                  <a:schemeClr val="tx1"/>
                </a:solidFill>
                <a:latin typeface="微软雅黑" panose="020B0503020204020204" charset="-122"/>
                <a:ea typeface="微软雅黑" panose="020B0503020204020204" charset="-122"/>
              </a:rPr>
              <a:t>南京市雨花区软件大道</a:t>
            </a:r>
            <a:r>
              <a:rPr lang="en-US" altLang="zh-CN" sz="1200" b="1">
                <a:solidFill>
                  <a:schemeClr val="tx1"/>
                </a:solidFill>
                <a:latin typeface="微软雅黑" panose="020B0503020204020204" charset="-122"/>
                <a:ea typeface="微软雅黑" panose="020B0503020204020204" charset="-122"/>
              </a:rPr>
              <a:t>180</a:t>
            </a:r>
            <a:r>
              <a:rPr lang="zh-CN" altLang="en-US" sz="1200" b="1">
                <a:solidFill>
                  <a:schemeClr val="tx1"/>
                </a:solidFill>
                <a:latin typeface="微软雅黑" panose="020B0503020204020204" charset="-122"/>
                <a:ea typeface="微软雅黑" panose="020B0503020204020204" charset="-122"/>
              </a:rPr>
              <a:t>号大数据产业基地</a:t>
            </a:r>
            <a:r>
              <a:rPr lang="en-US" altLang="zh-CN" sz="1200" b="1">
                <a:solidFill>
                  <a:schemeClr val="tx1"/>
                </a:solidFill>
                <a:latin typeface="微软雅黑" panose="020B0503020204020204" charset="-122"/>
                <a:ea typeface="微软雅黑" panose="020B0503020204020204" charset="-122"/>
              </a:rPr>
              <a:t>2</a:t>
            </a:r>
            <a:r>
              <a:rPr lang="zh-CN" altLang="en-US" sz="1200" b="1">
                <a:solidFill>
                  <a:schemeClr val="tx1"/>
                </a:solidFill>
                <a:latin typeface="微软雅黑" panose="020B0503020204020204" charset="-122"/>
                <a:ea typeface="微软雅黑" panose="020B0503020204020204" charset="-122"/>
              </a:rPr>
              <a:t>栋</a:t>
            </a:r>
            <a:endParaRPr lang="zh-CN" altLang="en-US" sz="1200" b="1">
              <a:solidFill>
                <a:schemeClr val="tx1"/>
              </a:solidFill>
              <a:latin typeface="微软雅黑" panose="020B0503020204020204" charset="-122"/>
              <a:ea typeface="微软雅黑" panose="020B0503020204020204" charset="-122"/>
            </a:endParaRPr>
          </a:p>
        </p:txBody>
      </p:sp>
      <p:pic>
        <p:nvPicPr>
          <p:cNvPr id="9" name="图片 8" descr="定位标志"/>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160145" y="9782175"/>
            <a:ext cx="204470" cy="204470"/>
          </a:xfrm>
          <a:prstGeom prst="rect">
            <a:avLst/>
          </a:prstGeom>
        </p:spPr>
      </p:pic>
      <p:pic>
        <p:nvPicPr>
          <p:cNvPr id="10" name="图片 9" descr="电话"/>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4900930" y="9832340"/>
            <a:ext cx="186690" cy="186690"/>
          </a:xfrm>
          <a:prstGeom prst="rect">
            <a:avLst/>
          </a:prstGeom>
        </p:spPr>
      </p:pic>
      <p:sp>
        <p:nvSpPr>
          <p:cNvPr id="13" name="文本框 12"/>
          <p:cNvSpPr txBox="1"/>
          <p:nvPr/>
        </p:nvSpPr>
        <p:spPr>
          <a:xfrm>
            <a:off x="5072380" y="9782175"/>
            <a:ext cx="1979930" cy="282575"/>
          </a:xfrm>
          <a:prstGeom prst="rect">
            <a:avLst/>
          </a:prstGeom>
        </p:spPr>
        <p:txBody>
          <a:bodyPr>
            <a:noAutofit/>
          </a:bodyPr>
          <a:p>
            <a:r>
              <a:rPr lang="en-US" altLang="zh-CN" sz="1200" b="1">
                <a:solidFill>
                  <a:schemeClr val="tx1"/>
                </a:solidFill>
                <a:latin typeface="微软雅黑" panose="020B0503020204020204" charset="-122"/>
                <a:ea typeface="微软雅黑" panose="020B0503020204020204" charset="-122"/>
              </a:rPr>
              <a:t>+86-13951873509</a:t>
            </a:r>
            <a:endParaRPr lang="en-US" altLang="zh-CN" sz="1200" b="1">
              <a:solidFill>
                <a:schemeClr val="tx1"/>
              </a:solidFill>
              <a:latin typeface="微软雅黑" panose="020B0503020204020204" charset="-122"/>
              <a:ea typeface="微软雅黑" panose="020B0503020204020204" charset="-122"/>
            </a:endParaRPr>
          </a:p>
        </p:txBody>
      </p:sp>
      <p:pic>
        <p:nvPicPr>
          <p:cNvPr id="14" name="图片 13" descr="网页"/>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1165225" y="10027920"/>
            <a:ext cx="192405" cy="192405"/>
          </a:xfrm>
          <a:prstGeom prst="rect">
            <a:avLst/>
          </a:prstGeom>
        </p:spPr>
      </p:pic>
      <p:sp>
        <p:nvSpPr>
          <p:cNvPr id="17" name="文本框 16"/>
          <p:cNvSpPr txBox="1"/>
          <p:nvPr/>
        </p:nvSpPr>
        <p:spPr>
          <a:xfrm>
            <a:off x="1342390" y="9980613"/>
            <a:ext cx="5080000" cy="275590"/>
          </a:xfrm>
          <a:prstGeom prst="rect">
            <a:avLst/>
          </a:prstGeom>
        </p:spPr>
        <p:txBody>
          <a:bodyPr>
            <a:spAutoFit/>
          </a:bodyPr>
          <a:p>
            <a:r>
              <a:rPr lang="en-US" altLang="zh-CN" sz="1200" b="1">
                <a:solidFill>
                  <a:schemeClr val="tx1"/>
                </a:solidFill>
                <a:latin typeface="微软雅黑" panose="020B0503020204020204" charset="-122"/>
                <a:ea typeface="微软雅黑" panose="020B0503020204020204" charset="-122"/>
              </a:rPr>
              <a:t>https://www.shinewave-tech.com</a:t>
            </a:r>
            <a:endParaRPr lang="en-US" altLang="zh-CN" sz="1200" b="1">
              <a:solidFill>
                <a:schemeClr val="tx1"/>
              </a:solidFill>
              <a:latin typeface="微软雅黑" panose="020B0503020204020204" charset="-122"/>
              <a:ea typeface="微软雅黑" panose="020B0503020204020204" charset="-122"/>
            </a:endParaRPr>
          </a:p>
        </p:txBody>
      </p:sp>
      <p:pic>
        <p:nvPicPr>
          <p:cNvPr id="18" name="图片 17" descr="信息"/>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4202430" y="9991090"/>
            <a:ext cx="239395" cy="239395"/>
          </a:xfrm>
          <a:prstGeom prst="rect">
            <a:avLst/>
          </a:prstGeom>
        </p:spPr>
      </p:pic>
      <p:sp>
        <p:nvSpPr>
          <p:cNvPr id="19" name="文本框 18"/>
          <p:cNvSpPr txBox="1"/>
          <p:nvPr/>
        </p:nvSpPr>
        <p:spPr>
          <a:xfrm>
            <a:off x="4426585" y="9980930"/>
            <a:ext cx="2519680" cy="282575"/>
          </a:xfrm>
          <a:prstGeom prst="rect">
            <a:avLst/>
          </a:prstGeom>
        </p:spPr>
        <p:txBody>
          <a:bodyPr>
            <a:noAutofit/>
          </a:bodyPr>
          <a:p>
            <a:pPr marL="0" indent="0">
              <a:spcBef>
                <a:spcPct val="0"/>
              </a:spcBef>
              <a:spcAft>
                <a:spcPct val="0"/>
              </a:spcAft>
            </a:pPr>
            <a:r>
              <a:rPr lang="en-US" altLang="zh-CN" sz="1200" b="1" i="0">
                <a:solidFill>
                  <a:schemeClr val="tx1"/>
                </a:solidFill>
                <a:latin typeface="微软雅黑" panose="020B0503020204020204" charset="-122"/>
                <a:ea typeface="微软雅黑" panose="020B0503020204020204" charset="-122"/>
              </a:rPr>
              <a:t>info@shinewave-tech.com</a:t>
            </a:r>
            <a:endParaRPr lang="en-US" altLang="zh-CN" sz="1200" b="1" i="0">
              <a:solidFill>
                <a:schemeClr val="tx1"/>
              </a:solidFill>
              <a:latin typeface="微软雅黑" panose="020B0503020204020204" charset="-122"/>
              <a:ea typeface="微软雅黑" panose="020B0503020204020204" charset="-122"/>
            </a:endParaRPr>
          </a:p>
        </p:txBody>
      </p:sp>
      <p:pic>
        <p:nvPicPr>
          <p:cNvPr id="20" name="图片 19" descr="SWT公司logo-透明"/>
          <p:cNvPicPr>
            <a:picLocks noChangeAspect="1"/>
          </p:cNvPicPr>
          <p:nvPr/>
        </p:nvPicPr>
        <p:blipFill>
          <a:blip r:embed="rId12"/>
          <a:stretch>
            <a:fillRect/>
          </a:stretch>
        </p:blipFill>
        <p:spPr>
          <a:xfrm>
            <a:off x="281305" y="9782175"/>
            <a:ext cx="744220" cy="434975"/>
          </a:xfrm>
          <a:prstGeom prst="rect">
            <a:avLst/>
          </a:prstGeom>
        </p:spPr>
      </p:pic>
      <p:sp>
        <p:nvSpPr>
          <p:cNvPr id="22" name="文本框 21"/>
          <p:cNvSpPr txBox="1"/>
          <p:nvPr/>
        </p:nvSpPr>
        <p:spPr>
          <a:xfrm>
            <a:off x="0" y="57150"/>
            <a:ext cx="7559675" cy="460375"/>
          </a:xfrm>
          <a:prstGeom prst="rect">
            <a:avLst/>
          </a:prstGeom>
        </p:spPr>
        <p:txBody>
          <a:bodyPr wrap="square">
            <a:spAutoFit/>
          </a:bodyPr>
          <a:p>
            <a:pPr marL="0" indent="0" algn="ctr">
              <a:lnSpc>
                <a:spcPts val="1440"/>
              </a:lnSpc>
              <a:spcBef>
                <a:spcPct val="0"/>
              </a:spcBef>
              <a:spcAft>
                <a:spcPct val="0"/>
              </a:spcAft>
            </a:pPr>
            <a:r>
              <a:rPr lang="zh-CN" altLang="en-US" sz="1600" b="1">
                <a:solidFill>
                  <a:schemeClr val="tx1"/>
                </a:solidFill>
              </a:rPr>
              <a:t>本图册为代表性规格产品，如需定制，可随时联系我司业务人员。</a:t>
            </a:r>
            <a:endParaRPr lang="zh-CN" altLang="en-US" sz="1600" b="1">
              <a:solidFill>
                <a:schemeClr val="tx1"/>
              </a:solidFill>
            </a:endParaRPr>
          </a:p>
          <a:p>
            <a:pPr marL="0" indent="0" algn="ctr">
              <a:lnSpc>
                <a:spcPts val="1440"/>
              </a:lnSpc>
              <a:spcBef>
                <a:spcPct val="0"/>
              </a:spcBef>
              <a:spcAft>
                <a:spcPct val="0"/>
              </a:spcAft>
            </a:pPr>
            <a:r>
              <a:rPr lang="en-US" altLang="zh-CN" sz="1200" b="1">
                <a:solidFill>
                  <a:srgbClr val="1F2329"/>
                </a:solidFill>
              </a:rPr>
              <a:t>This catalog features representative products. For customization, please contact our sales team.</a:t>
            </a:r>
            <a:endParaRPr lang="en-US" altLang="zh-CN" sz="1200" b="1">
              <a:solidFill>
                <a:srgbClr val="1F2329"/>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after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randombar(horizontal)">
                                      <p:cBhvr>
                                        <p:cTn id="7"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grpSp>
        <p:nvGrpSpPr>
          <p:cNvPr id="8" name="group 8"/>
          <p:cNvGrpSpPr/>
          <p:nvPr/>
        </p:nvGrpSpPr>
        <p:grpSpPr>
          <a:xfrm rot="21600000">
            <a:off x="530780" y="6678547"/>
            <a:ext cx="6481262" cy="1493162"/>
            <a:chOff x="0" y="0"/>
            <a:chExt cx="6481262" cy="1493162"/>
          </a:xfrm>
        </p:grpSpPr>
        <p:pic>
          <p:nvPicPr>
            <p:cNvPr id="770" name="picture 770"/>
            <p:cNvPicPr>
              <a:picLocks noChangeAspect="1"/>
            </p:cNvPicPr>
            <p:nvPr/>
          </p:nvPicPr>
          <p:blipFill>
            <a:blip r:embed="rId1"/>
            <a:stretch>
              <a:fillRect/>
            </a:stretch>
          </p:blipFill>
          <p:spPr>
            <a:xfrm rot="21600000">
              <a:off x="0" y="0"/>
              <a:ext cx="6481262" cy="1484042"/>
            </a:xfrm>
            <a:prstGeom prst="rect">
              <a:avLst/>
            </a:prstGeom>
          </p:spPr>
        </p:pic>
        <p:sp>
          <p:nvSpPr>
            <p:cNvPr id="772" name="textbox 772"/>
            <p:cNvSpPr/>
            <p:nvPr/>
          </p:nvSpPr>
          <p:spPr>
            <a:xfrm>
              <a:off x="1931716" y="42577"/>
              <a:ext cx="3750309" cy="1440814"/>
            </a:xfrm>
            <a:prstGeom prst="rect">
              <a:avLst/>
            </a:prstGeom>
            <a:noFill/>
            <a:ln w="0" cap="flat">
              <a:noFill/>
              <a:prstDash val="solid"/>
              <a:miter lim="0"/>
            </a:ln>
          </p:spPr>
          <p:txBody>
            <a:bodyPr vert="horz" wrap="square" lIns="0" tIns="0" rIns="0" bIns="0"/>
            <a:p>
              <a:pPr algn="l" rtl="0" eaLnBrk="0">
                <a:lnSpc>
                  <a:spcPct val="82000"/>
                </a:lnSpc>
              </a:pPr>
              <a:endParaRPr sz="100" dirty="0">
                <a:latin typeface="Arial" panose="020B0604020202020204"/>
                <a:ea typeface="Arial" panose="020B0604020202020204"/>
                <a:cs typeface="Arial" panose="020B0604020202020204"/>
              </a:endParaRPr>
            </a:p>
            <a:p>
              <a:pPr marL="1737995" algn="l" rtl="0" eaLnBrk="0">
                <a:lnSpc>
                  <a:spcPct val="80000"/>
                </a:lnSpc>
              </a:pPr>
              <a:r>
                <a:rPr sz="800" kern="0" spc="70" dirty="0">
                  <a:solidFill>
                    <a:srgbClr val="FFFFFF">
                      <a:alpha val="100000"/>
                    </a:srgbClr>
                  </a:solidFill>
                  <a:latin typeface="微软雅黑" panose="020B0503020204020204" charset="-122"/>
                  <a:ea typeface="微软雅黑" panose="020B0503020204020204" charset="-122"/>
                  <a:cs typeface="微软雅黑" panose="020B0503020204020204" charset="-122"/>
                </a:rPr>
                <a:t>VALUE</a:t>
              </a:r>
              <a:endParaRPr sz="800" dirty="0">
                <a:latin typeface="微软雅黑" panose="020B0503020204020204" charset="-122"/>
                <a:ea typeface="微软雅黑" panose="020B0503020204020204" charset="-122"/>
                <a:cs typeface="微软雅黑" panose="020B0503020204020204" charset="-122"/>
              </a:endParaRPr>
            </a:p>
            <a:p>
              <a:pPr marL="534670" algn="l" rtl="0" eaLnBrk="0">
                <a:lnSpc>
                  <a:spcPct val="100000"/>
                </a:lnSpc>
                <a:spcBef>
                  <a:spcPts val="550"/>
                </a:spcBef>
              </a:pPr>
              <a:r>
                <a:rPr sz="800" kern="0" spc="0" dirty="0">
                  <a:solidFill>
                    <a:srgbClr val="231F20">
                      <a:alpha val="100000"/>
                    </a:srgbClr>
                  </a:solidFill>
                  <a:latin typeface="微软雅黑" panose="020B0503020204020204" charset="-122"/>
                  <a:ea typeface="微软雅黑" panose="020B0503020204020204" charset="-122"/>
                  <a:cs typeface="微软雅黑" panose="020B0503020204020204" charset="-122"/>
                </a:rPr>
                <a:t>The</a:t>
              </a:r>
              <a:r>
                <a:rPr sz="800" kern="0" spc="50" dirty="0">
                  <a:solidFill>
                    <a:srgbClr val="231F20">
                      <a:alpha val="100000"/>
                    </a:srgbClr>
                  </a:solidFill>
                  <a:latin typeface="微软雅黑" panose="020B0503020204020204" charset="-122"/>
                  <a:ea typeface="微软雅黑" panose="020B0503020204020204" charset="-122"/>
                  <a:cs typeface="微软雅黑" panose="020B0503020204020204" charset="-122"/>
                </a:rPr>
                <a:t> </a:t>
              </a:r>
              <a:r>
                <a:rPr sz="800" kern="0" spc="0" dirty="0">
                  <a:solidFill>
                    <a:srgbClr val="231F20">
                      <a:alpha val="100000"/>
                    </a:srgbClr>
                  </a:solidFill>
                  <a:latin typeface="微软雅黑" panose="020B0503020204020204" charset="-122"/>
                  <a:ea typeface="微软雅黑" panose="020B0503020204020204" charset="-122"/>
                  <a:cs typeface="微软雅黑" panose="020B0503020204020204" charset="-122"/>
                </a:rPr>
                <a:t>standard</a:t>
              </a:r>
              <a:r>
                <a:rPr sz="800" kern="0" spc="110" dirty="0">
                  <a:solidFill>
                    <a:srgbClr val="231F20">
                      <a:alpha val="100000"/>
                    </a:srgbClr>
                  </a:solidFill>
                  <a:latin typeface="微软雅黑" panose="020B0503020204020204" charset="-122"/>
                  <a:ea typeface="微软雅黑" panose="020B0503020204020204" charset="-122"/>
                  <a:cs typeface="微软雅黑" panose="020B0503020204020204" charset="-122"/>
                </a:rPr>
                <a:t> </a:t>
              </a:r>
              <a:r>
                <a:rPr sz="800" kern="0" spc="50" dirty="0">
                  <a:solidFill>
                    <a:srgbClr val="231F20">
                      <a:alpha val="100000"/>
                    </a:srgbClr>
                  </a:solidFill>
                  <a:latin typeface="微软雅黑" panose="020B0503020204020204" charset="-122"/>
                  <a:ea typeface="微软雅黑" panose="020B0503020204020204" charset="-122"/>
                  <a:cs typeface="微软雅黑" panose="020B0503020204020204" charset="-122"/>
                </a:rPr>
                <a:t>19-</a:t>
              </a:r>
              <a:r>
                <a:rPr sz="800" kern="0" spc="0" dirty="0">
                  <a:solidFill>
                    <a:srgbClr val="231F20">
                      <a:alpha val="100000"/>
                    </a:srgbClr>
                  </a:solidFill>
                  <a:latin typeface="微软雅黑" panose="020B0503020204020204" charset="-122"/>
                  <a:ea typeface="微软雅黑" panose="020B0503020204020204" charset="-122"/>
                  <a:cs typeface="微软雅黑" panose="020B0503020204020204" charset="-122"/>
                </a:rPr>
                <a:t>inch</a:t>
              </a:r>
              <a:r>
                <a:rPr sz="800" kern="0" spc="50" dirty="0">
                  <a:solidFill>
                    <a:srgbClr val="231F20">
                      <a:alpha val="100000"/>
                    </a:srgbClr>
                  </a:solidFill>
                  <a:latin typeface="微软雅黑" panose="020B0503020204020204" charset="-122"/>
                  <a:ea typeface="微软雅黑" panose="020B0503020204020204" charset="-122"/>
                  <a:cs typeface="微软雅黑" panose="020B0503020204020204" charset="-122"/>
                </a:rPr>
                <a:t> </a:t>
              </a:r>
              <a:r>
                <a:rPr sz="800" kern="0" spc="0" dirty="0">
                  <a:solidFill>
                    <a:srgbClr val="231F20">
                      <a:alpha val="100000"/>
                    </a:srgbClr>
                  </a:solidFill>
                  <a:latin typeface="微软雅黑" panose="020B0503020204020204" charset="-122"/>
                  <a:ea typeface="微软雅黑" panose="020B0503020204020204" charset="-122"/>
                  <a:cs typeface="微软雅黑" panose="020B0503020204020204" charset="-122"/>
                </a:rPr>
                <a:t>shelf</a:t>
              </a:r>
              <a:r>
                <a:rPr sz="800" kern="0" spc="50" dirty="0">
                  <a:solidFill>
                    <a:srgbClr val="231F20">
                      <a:alpha val="100000"/>
                    </a:srgbClr>
                  </a:solidFill>
                  <a:latin typeface="微软雅黑" panose="020B0503020204020204" charset="-122"/>
                  <a:ea typeface="微软雅黑" panose="020B0503020204020204" charset="-122"/>
                  <a:cs typeface="微软雅黑" panose="020B0503020204020204" charset="-122"/>
                </a:rPr>
                <a:t> </a:t>
              </a:r>
              <a:r>
                <a:rPr sz="800" kern="0" spc="0" dirty="0">
                  <a:solidFill>
                    <a:srgbClr val="231F20">
                      <a:alpha val="100000"/>
                    </a:srgbClr>
                  </a:solidFill>
                  <a:latin typeface="微软雅黑" panose="020B0503020204020204" charset="-122"/>
                  <a:ea typeface="微软雅黑" panose="020B0503020204020204" charset="-122"/>
                  <a:cs typeface="微软雅黑" panose="020B0503020204020204" charset="-122"/>
                </a:rPr>
                <a:t>is</a:t>
              </a:r>
              <a:r>
                <a:rPr sz="800" kern="0" spc="50" dirty="0">
                  <a:solidFill>
                    <a:srgbClr val="231F20">
                      <a:alpha val="100000"/>
                    </a:srgbClr>
                  </a:solidFill>
                  <a:latin typeface="微软雅黑" panose="020B0503020204020204" charset="-122"/>
                  <a:ea typeface="微软雅黑" panose="020B0503020204020204" charset="-122"/>
                  <a:cs typeface="微软雅黑" panose="020B0503020204020204" charset="-122"/>
                </a:rPr>
                <a:t> 5</a:t>
              </a:r>
              <a:r>
                <a:rPr sz="800" kern="0" spc="0" dirty="0">
                  <a:solidFill>
                    <a:srgbClr val="231F20">
                      <a:alpha val="100000"/>
                    </a:srgbClr>
                  </a:solidFill>
                  <a:latin typeface="微软雅黑" panose="020B0503020204020204" charset="-122"/>
                  <a:ea typeface="微软雅黑" panose="020B0503020204020204" charset="-122"/>
                  <a:cs typeface="微软雅黑" panose="020B0503020204020204" charset="-122"/>
                </a:rPr>
                <a:t>U</a:t>
              </a:r>
              <a:r>
                <a:rPr sz="800" kern="0" spc="80" dirty="0">
                  <a:solidFill>
                    <a:srgbClr val="231F20">
                      <a:alpha val="100000"/>
                    </a:srgbClr>
                  </a:solidFill>
                  <a:latin typeface="微软雅黑" panose="020B0503020204020204" charset="-122"/>
                  <a:ea typeface="微软雅黑" panose="020B0503020204020204" charset="-122"/>
                  <a:cs typeface="微软雅黑" panose="020B0503020204020204" charset="-122"/>
                </a:rPr>
                <a:t> </a:t>
              </a:r>
              <a:r>
                <a:rPr sz="800" kern="0" spc="0" dirty="0">
                  <a:solidFill>
                    <a:srgbClr val="231F20">
                      <a:alpha val="100000"/>
                    </a:srgbClr>
                  </a:solidFill>
                  <a:latin typeface="微软雅黑" panose="020B0503020204020204" charset="-122"/>
                  <a:ea typeface="微软雅黑" panose="020B0503020204020204" charset="-122"/>
                  <a:cs typeface="微软雅黑" panose="020B0503020204020204" charset="-122"/>
                </a:rPr>
                <a:t>high</a:t>
              </a:r>
              <a:r>
                <a:rPr sz="800" kern="0" spc="50" dirty="0">
                  <a:solidFill>
                    <a:srgbClr val="231F20">
                      <a:alpha val="100000"/>
                    </a:srgbClr>
                  </a:solidFill>
                  <a:latin typeface="微软雅黑" panose="020B0503020204020204" charset="-122"/>
                  <a:ea typeface="微软雅黑" panose="020B0503020204020204" charset="-122"/>
                  <a:cs typeface="微软雅黑" panose="020B0503020204020204" charset="-122"/>
                </a:rPr>
                <a:t>, 482*</a:t>
              </a:r>
              <a:r>
                <a:rPr sz="800" kern="0" spc="40" dirty="0">
                  <a:solidFill>
                    <a:srgbClr val="231F20">
                      <a:alpha val="100000"/>
                    </a:srgbClr>
                  </a:solidFill>
                  <a:latin typeface="微软雅黑" panose="020B0503020204020204" charset="-122"/>
                  <a:ea typeface="微软雅黑" panose="020B0503020204020204" charset="-122"/>
                  <a:cs typeface="微软雅黑" panose="020B0503020204020204" charset="-122"/>
                </a:rPr>
                <a:t>600*223</a:t>
              </a:r>
              <a:endParaRPr sz="800" dirty="0">
                <a:latin typeface="微软雅黑" panose="020B0503020204020204" charset="-122"/>
                <a:ea typeface="微软雅黑" panose="020B0503020204020204" charset="-122"/>
                <a:cs typeface="微软雅黑" panose="020B0503020204020204" charset="-122"/>
              </a:endParaRPr>
            </a:p>
            <a:p>
              <a:pPr marL="1308100" algn="l" rtl="0" eaLnBrk="0">
                <a:lnSpc>
                  <a:spcPct val="88000"/>
                </a:lnSpc>
                <a:spcBef>
                  <a:spcPts val="565"/>
                </a:spcBef>
              </a:pPr>
              <a:r>
                <a:rPr sz="800" kern="0" spc="10" dirty="0">
                  <a:solidFill>
                    <a:srgbClr val="231F20">
                      <a:alpha val="100000"/>
                    </a:srgbClr>
                  </a:solidFill>
                  <a:latin typeface="微软雅黑" panose="020B0503020204020204" charset="-122"/>
                  <a:ea typeface="微软雅黑" panose="020B0503020204020204" charset="-122"/>
                  <a:cs typeface="微软雅黑" panose="020B0503020204020204" charset="-122"/>
                </a:rPr>
                <a:t>N-K /</a:t>
              </a:r>
              <a:r>
                <a:rPr sz="800" kern="0" spc="90" dirty="0">
                  <a:solidFill>
                    <a:srgbClr val="231F20">
                      <a:alpha val="100000"/>
                    </a:srgbClr>
                  </a:solidFill>
                  <a:latin typeface="微软雅黑" panose="020B0503020204020204" charset="-122"/>
                  <a:ea typeface="微软雅黑" panose="020B0503020204020204" charset="-122"/>
                  <a:cs typeface="微软雅黑" panose="020B0503020204020204" charset="-122"/>
                </a:rPr>
                <a:t> </a:t>
              </a:r>
              <a:r>
                <a:rPr sz="800" kern="0" spc="10" dirty="0">
                  <a:solidFill>
                    <a:srgbClr val="231F20">
                      <a:alpha val="100000"/>
                    </a:srgbClr>
                  </a:solidFill>
                  <a:latin typeface="微软雅黑" panose="020B0503020204020204" charset="-122"/>
                  <a:ea typeface="微软雅黑" panose="020B0503020204020204" charset="-122"/>
                  <a:cs typeface="微软雅黑" panose="020B0503020204020204" charset="-122"/>
                </a:rPr>
                <a:t>N-K</a:t>
              </a:r>
              <a:r>
                <a:rPr sz="800" kern="0" spc="70" dirty="0">
                  <a:solidFill>
                    <a:srgbClr val="231F20">
                      <a:alpha val="100000"/>
                    </a:srgbClr>
                  </a:solidFill>
                  <a:latin typeface="微软雅黑" panose="020B0503020204020204" charset="-122"/>
                  <a:ea typeface="微软雅黑" panose="020B0503020204020204" charset="-122"/>
                  <a:cs typeface="微软雅黑" panose="020B0503020204020204" charset="-122"/>
                </a:rPr>
                <a:t> </a:t>
              </a:r>
              <a:r>
                <a:rPr sz="800" kern="0" spc="10" dirty="0">
                  <a:solidFill>
                    <a:srgbClr val="231F20">
                      <a:alpha val="100000"/>
                    </a:srgbClr>
                  </a:solidFill>
                  <a:latin typeface="微软雅黑" panose="020B0503020204020204" charset="-122"/>
                  <a:ea typeface="微软雅黑" panose="020B0503020204020204" charset="-122"/>
                  <a:cs typeface="微软雅黑" panose="020B0503020204020204" charset="-122"/>
                </a:rPr>
                <a:t>(</a:t>
              </a:r>
              <a:r>
                <a:rPr sz="800" kern="0" spc="0" dirty="0">
                  <a:solidFill>
                    <a:srgbClr val="231F20">
                      <a:alpha val="100000"/>
                    </a:srgbClr>
                  </a:solidFill>
                  <a:latin typeface="微软雅黑" panose="020B0503020204020204" charset="-122"/>
                  <a:ea typeface="微软雅黑" panose="020B0503020204020204" charset="-122"/>
                  <a:cs typeface="微软雅黑" panose="020B0503020204020204" charset="-122"/>
                </a:rPr>
                <a:t>N</a:t>
              </a:r>
              <a:r>
                <a:rPr sz="800" kern="0" spc="10" dirty="0">
                  <a:solidFill>
                    <a:srgbClr val="231F20">
                      <a:alpha val="100000"/>
                    </a:srgbClr>
                  </a:solidFill>
                  <a:latin typeface="微软雅黑" panose="020B0503020204020204" charset="-122"/>
                  <a:ea typeface="微软雅黑" panose="020B0503020204020204" charset="-122"/>
                  <a:cs typeface="微软雅黑" panose="020B0503020204020204" charset="-122"/>
                </a:rPr>
                <a:t> </a:t>
              </a:r>
              <a:r>
                <a:rPr sz="800" kern="0" spc="0" dirty="0">
                  <a:solidFill>
                    <a:srgbClr val="231F20">
                      <a:alpha val="100000"/>
                    </a:srgbClr>
                  </a:solidFill>
                  <a:latin typeface="微软雅黑" panose="020B0503020204020204" charset="-122"/>
                  <a:ea typeface="微软雅黑" panose="020B0503020204020204" charset="-122"/>
                  <a:cs typeface="微软雅黑" panose="020B0503020204020204" charset="-122"/>
                </a:rPr>
                <a:t>female</a:t>
              </a:r>
              <a:r>
                <a:rPr sz="800" kern="0" spc="10" dirty="0">
                  <a:solidFill>
                    <a:srgbClr val="231F20">
                      <a:alpha val="100000"/>
                    </a:srgbClr>
                  </a:solidFill>
                  <a:latin typeface="微软雅黑" panose="020B0503020204020204" charset="-122"/>
                  <a:ea typeface="微软雅黑" panose="020B0503020204020204" charset="-122"/>
                  <a:cs typeface="微软雅黑" panose="020B0503020204020204" charset="-122"/>
                </a:rPr>
                <a:t>)</a:t>
              </a:r>
              <a:endParaRPr sz="800" dirty="0">
                <a:latin typeface="微软雅黑" panose="020B0503020204020204" charset="-122"/>
                <a:ea typeface="微软雅黑" panose="020B0503020204020204" charset="-122"/>
                <a:cs typeface="微软雅黑" panose="020B0503020204020204" charset="-122"/>
              </a:endParaRPr>
            </a:p>
            <a:p>
              <a:pPr marL="12700" algn="l" rtl="0" eaLnBrk="0">
                <a:lnSpc>
                  <a:spcPct val="100000"/>
                </a:lnSpc>
                <a:spcBef>
                  <a:spcPts val="340"/>
                </a:spcBef>
              </a:pPr>
              <a:r>
                <a:rPr sz="800" kern="0" spc="0" dirty="0">
                  <a:solidFill>
                    <a:srgbClr val="231F20">
                      <a:alpha val="100000"/>
                    </a:srgbClr>
                  </a:solidFill>
                  <a:latin typeface="微软雅黑" panose="020B0503020204020204" charset="-122"/>
                  <a:ea typeface="微软雅黑" panose="020B0503020204020204" charset="-122"/>
                  <a:cs typeface="微软雅黑" panose="020B0503020204020204" charset="-122"/>
                </a:rPr>
                <a:t>DB</a:t>
              </a:r>
              <a:r>
                <a:rPr sz="800" kern="0" spc="70" dirty="0">
                  <a:solidFill>
                    <a:srgbClr val="231F20">
                      <a:alpha val="100000"/>
                    </a:srgbClr>
                  </a:solidFill>
                  <a:latin typeface="微软雅黑" panose="020B0503020204020204" charset="-122"/>
                  <a:ea typeface="微软雅黑" panose="020B0503020204020204" charset="-122"/>
                  <a:cs typeface="微软雅黑" panose="020B0503020204020204" charset="-122"/>
                </a:rPr>
                <a:t>15：</a:t>
              </a:r>
              <a:r>
                <a:rPr sz="800" kern="0" spc="-70" dirty="0">
                  <a:solidFill>
                    <a:srgbClr val="231F20">
                      <a:alpha val="100000"/>
                    </a:srgbClr>
                  </a:solidFill>
                  <a:latin typeface="微软雅黑" panose="020B0503020204020204" charset="-122"/>
                  <a:ea typeface="微软雅黑" panose="020B0503020204020204" charset="-122"/>
                  <a:cs typeface="微软雅黑" panose="020B0503020204020204" charset="-122"/>
                </a:rPr>
                <a:t> </a:t>
              </a:r>
              <a:r>
                <a:rPr sz="800" kern="0" spc="0" dirty="0">
                  <a:solidFill>
                    <a:srgbClr val="231F20">
                      <a:alpha val="100000"/>
                    </a:srgbClr>
                  </a:solidFill>
                  <a:latin typeface="微软雅黑" panose="020B0503020204020204" charset="-122"/>
                  <a:ea typeface="微软雅黑" panose="020B0503020204020204" charset="-122"/>
                  <a:cs typeface="微软雅黑" panose="020B0503020204020204" charset="-122"/>
                </a:rPr>
                <a:t>Power</a:t>
              </a:r>
              <a:r>
                <a:rPr sz="800" kern="0" spc="70" dirty="0">
                  <a:solidFill>
                    <a:srgbClr val="231F20">
                      <a:alpha val="100000"/>
                    </a:srgbClr>
                  </a:solidFill>
                  <a:latin typeface="微软雅黑" panose="020B0503020204020204" charset="-122"/>
                  <a:ea typeface="微软雅黑" panose="020B0503020204020204" charset="-122"/>
                  <a:cs typeface="微软雅黑" panose="020B0503020204020204" charset="-122"/>
                </a:rPr>
                <a:t> </a:t>
              </a:r>
              <a:r>
                <a:rPr sz="800" kern="0" spc="0" dirty="0">
                  <a:solidFill>
                    <a:srgbClr val="231F20">
                      <a:alpha val="100000"/>
                    </a:srgbClr>
                  </a:solidFill>
                  <a:latin typeface="微软雅黑" panose="020B0503020204020204" charset="-122"/>
                  <a:ea typeface="微软雅黑" panose="020B0503020204020204" charset="-122"/>
                  <a:cs typeface="微软雅黑" panose="020B0503020204020204" charset="-122"/>
                </a:rPr>
                <a:t>on</a:t>
              </a:r>
              <a:r>
                <a:rPr sz="800" kern="0" spc="70" dirty="0">
                  <a:solidFill>
                    <a:srgbClr val="231F20">
                      <a:alpha val="100000"/>
                    </a:srgbClr>
                  </a:solidFill>
                  <a:latin typeface="微软雅黑" panose="020B0503020204020204" charset="-122"/>
                  <a:ea typeface="微软雅黑" panose="020B0503020204020204" charset="-122"/>
                  <a:cs typeface="微软雅黑" panose="020B0503020204020204" charset="-122"/>
                </a:rPr>
                <a:t>/</a:t>
              </a:r>
              <a:r>
                <a:rPr sz="800" kern="0" spc="0" dirty="0">
                  <a:solidFill>
                    <a:srgbClr val="231F20">
                      <a:alpha val="100000"/>
                    </a:srgbClr>
                  </a:solidFill>
                  <a:latin typeface="微软雅黑" panose="020B0503020204020204" charset="-122"/>
                  <a:ea typeface="微软雅黑" panose="020B0503020204020204" charset="-122"/>
                  <a:cs typeface="微软雅黑" panose="020B0503020204020204" charset="-122"/>
                </a:rPr>
                <a:t>power</a:t>
              </a:r>
              <a:r>
                <a:rPr sz="800" kern="0" spc="70" dirty="0">
                  <a:solidFill>
                    <a:srgbClr val="231F20">
                      <a:alpha val="100000"/>
                    </a:srgbClr>
                  </a:solidFill>
                  <a:latin typeface="微软雅黑" panose="020B0503020204020204" charset="-122"/>
                  <a:ea typeface="微软雅黑" panose="020B0503020204020204" charset="-122"/>
                  <a:cs typeface="微软雅黑" panose="020B0503020204020204" charset="-122"/>
                </a:rPr>
                <a:t> </a:t>
              </a:r>
              <a:r>
                <a:rPr sz="800" kern="0" spc="0" dirty="0">
                  <a:solidFill>
                    <a:srgbClr val="231F20">
                      <a:alpha val="100000"/>
                    </a:srgbClr>
                  </a:solidFill>
                  <a:latin typeface="微软雅黑" panose="020B0503020204020204" charset="-122"/>
                  <a:ea typeface="微软雅黑" panose="020B0503020204020204" charset="-122"/>
                  <a:cs typeface="微软雅黑" panose="020B0503020204020204" charset="-122"/>
                </a:rPr>
                <a:t>off</a:t>
              </a:r>
              <a:r>
                <a:rPr sz="800" kern="0" spc="70" dirty="0">
                  <a:solidFill>
                    <a:srgbClr val="231F20">
                      <a:alpha val="100000"/>
                    </a:srgbClr>
                  </a:solidFill>
                  <a:latin typeface="微软雅黑" panose="020B0503020204020204" charset="-122"/>
                  <a:ea typeface="微软雅黑" panose="020B0503020204020204" charset="-122"/>
                  <a:cs typeface="微软雅黑" panose="020B0503020204020204" charset="-122"/>
                </a:rPr>
                <a:t> </a:t>
              </a:r>
              <a:r>
                <a:rPr sz="800" kern="0" spc="0" dirty="0">
                  <a:solidFill>
                    <a:srgbClr val="231F20">
                      <a:alpha val="100000"/>
                    </a:srgbClr>
                  </a:solidFill>
                  <a:latin typeface="微软雅黑" panose="020B0503020204020204" charset="-122"/>
                  <a:ea typeface="微软雅黑" panose="020B0503020204020204" charset="-122"/>
                  <a:cs typeface="微软雅黑" panose="020B0503020204020204" charset="-122"/>
                </a:rPr>
                <a:t>control</a:t>
              </a:r>
              <a:r>
                <a:rPr sz="800" kern="0" spc="70" dirty="0">
                  <a:solidFill>
                    <a:srgbClr val="231F20">
                      <a:alpha val="100000"/>
                    </a:srgbClr>
                  </a:solidFill>
                  <a:latin typeface="微软雅黑" panose="020B0503020204020204" charset="-122"/>
                  <a:ea typeface="微软雅黑" panose="020B0503020204020204" charset="-122"/>
                  <a:cs typeface="微软雅黑" panose="020B0503020204020204" charset="-122"/>
                </a:rPr>
                <a:t>; </a:t>
              </a:r>
              <a:r>
                <a:rPr sz="800" kern="0" spc="0" dirty="0">
                  <a:solidFill>
                    <a:srgbClr val="231F20">
                      <a:alpha val="100000"/>
                    </a:srgbClr>
                  </a:solidFill>
                  <a:latin typeface="微软雅黑" panose="020B0503020204020204" charset="-122"/>
                  <a:ea typeface="微软雅黑" panose="020B0503020204020204" charset="-122"/>
                  <a:cs typeface="微软雅黑" panose="020B0503020204020204" charset="-122"/>
                </a:rPr>
                <a:t>Gain</a:t>
              </a:r>
              <a:r>
                <a:rPr sz="800" kern="0" spc="70" dirty="0">
                  <a:solidFill>
                    <a:srgbClr val="231F20">
                      <a:alpha val="100000"/>
                    </a:srgbClr>
                  </a:solidFill>
                  <a:latin typeface="微软雅黑" panose="020B0503020204020204" charset="-122"/>
                  <a:ea typeface="微软雅黑" panose="020B0503020204020204" charset="-122"/>
                  <a:cs typeface="微软雅黑" panose="020B0503020204020204" charset="-122"/>
                </a:rPr>
                <a:t> </a:t>
              </a:r>
              <a:r>
                <a:rPr sz="800" kern="0" spc="0" dirty="0">
                  <a:solidFill>
                    <a:srgbClr val="231F20">
                      <a:alpha val="100000"/>
                    </a:srgbClr>
                  </a:solidFill>
                  <a:latin typeface="微软雅黑" panose="020B0503020204020204" charset="-122"/>
                  <a:ea typeface="微软雅黑" panose="020B0503020204020204" charset="-122"/>
                  <a:cs typeface="微软雅黑" panose="020B0503020204020204" charset="-122"/>
                </a:rPr>
                <a:t>Control</a:t>
              </a:r>
              <a:r>
                <a:rPr sz="800" kern="0" spc="70" dirty="0">
                  <a:solidFill>
                    <a:srgbClr val="231F20">
                      <a:alpha val="100000"/>
                    </a:srgbClr>
                  </a:solidFill>
                  <a:latin typeface="微软雅黑" panose="020B0503020204020204" charset="-122"/>
                  <a:ea typeface="微软雅黑" panose="020B0503020204020204" charset="-122"/>
                  <a:cs typeface="微软雅黑" panose="020B0503020204020204" charset="-122"/>
                </a:rPr>
                <a:t>;</a:t>
              </a:r>
              <a:r>
                <a:rPr sz="800" kern="0" spc="90" dirty="0">
                  <a:solidFill>
                    <a:srgbClr val="231F20">
                      <a:alpha val="100000"/>
                    </a:srgbClr>
                  </a:solidFill>
                  <a:latin typeface="微软雅黑" panose="020B0503020204020204" charset="-122"/>
                  <a:ea typeface="微软雅黑" panose="020B0503020204020204" charset="-122"/>
                  <a:cs typeface="微软雅黑" panose="020B0503020204020204" charset="-122"/>
                </a:rPr>
                <a:t> </a:t>
              </a:r>
              <a:r>
                <a:rPr sz="800" kern="0" spc="0" dirty="0">
                  <a:solidFill>
                    <a:srgbClr val="231F20">
                      <a:alpha val="100000"/>
                    </a:srgbClr>
                  </a:solidFill>
                  <a:latin typeface="微软雅黑" panose="020B0503020204020204" charset="-122"/>
                  <a:ea typeface="微软雅黑" panose="020B0503020204020204" charset="-122"/>
                  <a:cs typeface="微软雅黑" panose="020B0503020204020204" charset="-122"/>
                </a:rPr>
                <a:t>Monitoring</a:t>
              </a:r>
              <a:r>
                <a:rPr sz="800" kern="0" spc="80" dirty="0">
                  <a:solidFill>
                    <a:srgbClr val="231F20">
                      <a:alpha val="100000"/>
                    </a:srgbClr>
                  </a:solidFill>
                  <a:latin typeface="微软雅黑" panose="020B0503020204020204" charset="-122"/>
                  <a:ea typeface="微软雅黑" panose="020B0503020204020204" charset="-122"/>
                  <a:cs typeface="微软雅黑" panose="020B0503020204020204" charset="-122"/>
                </a:rPr>
                <a:t> </a:t>
              </a:r>
              <a:r>
                <a:rPr sz="800" kern="0" spc="0" dirty="0">
                  <a:solidFill>
                    <a:srgbClr val="231F20">
                      <a:alpha val="100000"/>
                    </a:srgbClr>
                  </a:solidFill>
                  <a:latin typeface="微软雅黑" panose="020B0503020204020204" charset="-122"/>
                  <a:ea typeface="微软雅黑" panose="020B0503020204020204" charset="-122"/>
                  <a:cs typeface="微软雅黑" panose="020B0503020204020204" charset="-122"/>
                </a:rPr>
                <a:t>parameters</a:t>
              </a:r>
              <a:endParaRPr sz="800" dirty="0">
                <a:latin typeface="微软雅黑" panose="020B0503020204020204" charset="-122"/>
                <a:ea typeface="微软雅黑" panose="020B0503020204020204" charset="-122"/>
                <a:cs typeface="微软雅黑" panose="020B0503020204020204" charset="-122"/>
              </a:endParaRPr>
            </a:p>
            <a:p>
              <a:pPr marL="1015365" algn="l" rtl="0" eaLnBrk="0">
                <a:lnSpc>
                  <a:spcPct val="100000"/>
                </a:lnSpc>
                <a:spcBef>
                  <a:spcPts val="120"/>
                </a:spcBef>
              </a:pPr>
              <a:r>
                <a:rPr sz="800" kern="0" spc="0" dirty="0">
                  <a:solidFill>
                    <a:srgbClr val="231F20">
                      <a:alpha val="100000"/>
                    </a:srgbClr>
                  </a:solidFill>
                  <a:latin typeface="微软雅黑" panose="020B0503020204020204" charset="-122"/>
                  <a:ea typeface="微软雅黑" panose="020B0503020204020204" charset="-122"/>
                  <a:cs typeface="微软雅黑" panose="020B0503020204020204" charset="-122"/>
                </a:rPr>
                <a:t>include</a:t>
              </a:r>
              <a:r>
                <a:rPr sz="800" kern="0" spc="60" dirty="0">
                  <a:solidFill>
                    <a:srgbClr val="231F20">
                      <a:alpha val="100000"/>
                    </a:srgbClr>
                  </a:solidFill>
                  <a:latin typeface="微软雅黑" panose="020B0503020204020204" charset="-122"/>
                  <a:ea typeface="微软雅黑" panose="020B0503020204020204" charset="-122"/>
                  <a:cs typeface="微软雅黑" panose="020B0503020204020204" charset="-122"/>
                </a:rPr>
                <a:t> </a:t>
              </a:r>
              <a:r>
                <a:rPr sz="800" kern="0" spc="0" dirty="0">
                  <a:solidFill>
                    <a:srgbClr val="231F20">
                      <a:alpha val="100000"/>
                    </a:srgbClr>
                  </a:solidFill>
                  <a:latin typeface="微软雅黑" panose="020B0503020204020204" charset="-122"/>
                  <a:ea typeface="微软雅黑" panose="020B0503020204020204" charset="-122"/>
                  <a:cs typeface="微软雅黑" panose="020B0503020204020204" charset="-122"/>
                </a:rPr>
                <a:t>output</a:t>
              </a:r>
              <a:r>
                <a:rPr sz="800" kern="0" spc="80" dirty="0">
                  <a:solidFill>
                    <a:srgbClr val="231F20">
                      <a:alpha val="100000"/>
                    </a:srgbClr>
                  </a:solidFill>
                  <a:latin typeface="微软雅黑" panose="020B0503020204020204" charset="-122"/>
                  <a:ea typeface="微软雅黑" panose="020B0503020204020204" charset="-122"/>
                  <a:cs typeface="微软雅黑" panose="020B0503020204020204" charset="-122"/>
                </a:rPr>
                <a:t> </a:t>
              </a:r>
              <a:r>
                <a:rPr sz="800" kern="0" spc="0" dirty="0">
                  <a:solidFill>
                    <a:srgbClr val="231F20">
                      <a:alpha val="100000"/>
                    </a:srgbClr>
                  </a:solidFill>
                  <a:latin typeface="微软雅黑" panose="020B0503020204020204" charset="-122"/>
                  <a:ea typeface="微软雅黑" panose="020B0503020204020204" charset="-122"/>
                  <a:cs typeface="微软雅黑" panose="020B0503020204020204" charset="-122"/>
                </a:rPr>
                <a:t>power</a:t>
              </a:r>
              <a:r>
                <a:rPr sz="800" kern="0" spc="60" dirty="0">
                  <a:solidFill>
                    <a:srgbClr val="231F20">
                      <a:alpha val="100000"/>
                    </a:srgbClr>
                  </a:solidFill>
                  <a:latin typeface="微软雅黑" panose="020B0503020204020204" charset="-122"/>
                  <a:ea typeface="微软雅黑" panose="020B0503020204020204" charset="-122"/>
                  <a:cs typeface="微软雅黑" panose="020B0503020204020204" charset="-122"/>
                </a:rPr>
                <a:t>, </a:t>
              </a:r>
              <a:r>
                <a:rPr sz="800" kern="0" spc="0" dirty="0">
                  <a:solidFill>
                    <a:srgbClr val="231F20">
                      <a:alpha val="100000"/>
                    </a:srgbClr>
                  </a:solidFill>
                  <a:latin typeface="微软雅黑" panose="020B0503020204020204" charset="-122"/>
                  <a:ea typeface="微软雅黑" panose="020B0503020204020204" charset="-122"/>
                  <a:cs typeface="微软雅黑" panose="020B0503020204020204" charset="-122"/>
                </a:rPr>
                <a:t>temperature</a:t>
              </a:r>
              <a:endParaRPr sz="800" dirty="0">
                <a:latin typeface="微软雅黑" panose="020B0503020204020204" charset="-122"/>
                <a:ea typeface="微软雅黑" panose="020B0503020204020204" charset="-122"/>
                <a:cs typeface="微软雅黑" panose="020B0503020204020204" charset="-122"/>
              </a:endParaRPr>
            </a:p>
            <a:p>
              <a:pPr marL="266700" algn="l" rtl="0" eaLnBrk="0">
                <a:lnSpc>
                  <a:spcPct val="100000"/>
                </a:lnSpc>
                <a:spcBef>
                  <a:spcPts val="120"/>
                </a:spcBef>
              </a:pPr>
              <a:r>
                <a:rPr sz="800" kern="0" spc="20" dirty="0">
                  <a:solidFill>
                    <a:srgbClr val="231F20">
                      <a:alpha val="100000"/>
                    </a:srgbClr>
                  </a:solidFill>
                  <a:latin typeface="微软雅黑" panose="020B0503020204020204" charset="-122"/>
                  <a:ea typeface="微软雅黑" panose="020B0503020204020204" charset="-122"/>
                  <a:cs typeface="微软雅黑" panose="020B0503020204020204" charset="-122"/>
                </a:rPr>
                <a:t>Remote control and</a:t>
              </a:r>
              <a:r>
                <a:rPr sz="800" kern="0" spc="70" dirty="0">
                  <a:solidFill>
                    <a:srgbClr val="231F20">
                      <a:alpha val="100000"/>
                    </a:srgbClr>
                  </a:solidFill>
                  <a:latin typeface="微软雅黑" panose="020B0503020204020204" charset="-122"/>
                  <a:ea typeface="微软雅黑" panose="020B0503020204020204" charset="-122"/>
                  <a:cs typeface="微软雅黑" panose="020B0503020204020204" charset="-122"/>
                </a:rPr>
                <a:t> </a:t>
              </a:r>
              <a:r>
                <a:rPr sz="800" kern="0" spc="20" dirty="0">
                  <a:solidFill>
                    <a:srgbClr val="231F20">
                      <a:alpha val="100000"/>
                    </a:srgbClr>
                  </a:solidFill>
                  <a:latin typeface="微软雅黑" panose="020B0503020204020204" charset="-122"/>
                  <a:ea typeface="微软雅黑" panose="020B0503020204020204" charset="-122"/>
                  <a:cs typeface="微软雅黑" panose="020B0503020204020204" charset="-122"/>
                </a:rPr>
                <a:t>moni</a:t>
              </a:r>
              <a:r>
                <a:rPr sz="800" kern="0" spc="10" dirty="0">
                  <a:solidFill>
                    <a:srgbClr val="231F20">
                      <a:alpha val="100000"/>
                    </a:srgbClr>
                  </a:solidFill>
                  <a:latin typeface="微软雅黑" panose="020B0503020204020204" charset="-122"/>
                  <a:ea typeface="微软雅黑" panose="020B0503020204020204" charset="-122"/>
                  <a:cs typeface="微软雅黑" panose="020B0503020204020204" charset="-122"/>
                </a:rPr>
                <a:t>toring can</a:t>
              </a:r>
              <a:r>
                <a:rPr sz="800" kern="0" spc="80" dirty="0">
                  <a:solidFill>
                    <a:srgbClr val="231F20">
                      <a:alpha val="100000"/>
                    </a:srgbClr>
                  </a:solidFill>
                  <a:latin typeface="微软雅黑" panose="020B0503020204020204" charset="-122"/>
                  <a:ea typeface="微软雅黑" panose="020B0503020204020204" charset="-122"/>
                  <a:cs typeface="微软雅黑" panose="020B0503020204020204" charset="-122"/>
                </a:rPr>
                <a:t> </a:t>
              </a:r>
              <a:r>
                <a:rPr sz="800" kern="0" spc="10" dirty="0">
                  <a:solidFill>
                    <a:srgbClr val="231F20">
                      <a:alpha val="100000"/>
                    </a:srgbClr>
                  </a:solidFill>
                  <a:latin typeface="微软雅黑" panose="020B0503020204020204" charset="-122"/>
                  <a:ea typeface="微软雅黑" panose="020B0503020204020204" charset="-122"/>
                  <a:cs typeface="微软雅黑" panose="020B0503020204020204" charset="-122"/>
                </a:rPr>
                <a:t>be</a:t>
              </a:r>
              <a:r>
                <a:rPr sz="800" kern="0" spc="70" dirty="0">
                  <a:solidFill>
                    <a:srgbClr val="231F20">
                      <a:alpha val="100000"/>
                    </a:srgbClr>
                  </a:solidFill>
                  <a:latin typeface="微软雅黑" panose="020B0503020204020204" charset="-122"/>
                  <a:ea typeface="微软雅黑" panose="020B0503020204020204" charset="-122"/>
                  <a:cs typeface="微软雅黑" panose="020B0503020204020204" charset="-122"/>
                </a:rPr>
                <a:t> </a:t>
              </a:r>
              <a:r>
                <a:rPr sz="800" kern="0" spc="10" dirty="0">
                  <a:solidFill>
                    <a:srgbClr val="231F20">
                      <a:alpha val="100000"/>
                    </a:srgbClr>
                  </a:solidFill>
                  <a:latin typeface="微软雅黑" panose="020B0503020204020204" charset="-122"/>
                  <a:ea typeface="微软雅黑" panose="020B0503020204020204" charset="-122"/>
                  <a:cs typeface="微软雅黑" panose="020B0503020204020204" charset="-122"/>
                </a:rPr>
                <a:t>realized through</a:t>
              </a:r>
              <a:r>
                <a:rPr sz="800" kern="0" spc="90" dirty="0">
                  <a:solidFill>
                    <a:srgbClr val="231F20">
                      <a:alpha val="100000"/>
                    </a:srgbClr>
                  </a:solidFill>
                  <a:latin typeface="微软雅黑" panose="020B0503020204020204" charset="-122"/>
                  <a:ea typeface="微软雅黑" panose="020B0503020204020204" charset="-122"/>
                  <a:cs typeface="微软雅黑" panose="020B0503020204020204" charset="-122"/>
                </a:rPr>
                <a:t> </a:t>
              </a:r>
              <a:r>
                <a:rPr sz="800" kern="0" spc="10" dirty="0">
                  <a:solidFill>
                    <a:srgbClr val="231F20">
                      <a:alpha val="100000"/>
                    </a:srgbClr>
                  </a:solidFill>
                  <a:latin typeface="微软雅黑" panose="020B0503020204020204" charset="-122"/>
                  <a:ea typeface="微软雅黑" panose="020B0503020204020204" charset="-122"/>
                  <a:cs typeface="微软雅黑" panose="020B0503020204020204" charset="-122"/>
                </a:rPr>
                <a:t>RS232</a:t>
              </a:r>
              <a:endParaRPr sz="800" dirty="0">
                <a:latin typeface="微软雅黑" panose="020B0503020204020204" charset="-122"/>
                <a:ea typeface="微软雅黑" panose="020B0503020204020204" charset="-122"/>
                <a:cs typeface="微软雅黑" panose="020B0503020204020204" charset="-122"/>
              </a:endParaRPr>
            </a:p>
            <a:p>
              <a:pPr marL="156845" algn="l" rtl="0" eaLnBrk="0">
                <a:lnSpc>
                  <a:spcPct val="100000"/>
                </a:lnSpc>
                <a:spcBef>
                  <a:spcPts val="395"/>
                </a:spcBef>
              </a:pPr>
              <a:r>
                <a:rPr sz="800" kern="0" spc="20" dirty="0">
                  <a:solidFill>
                    <a:srgbClr val="231F20">
                      <a:alpha val="100000"/>
                    </a:srgbClr>
                  </a:solidFill>
                  <a:latin typeface="微软雅黑" panose="020B0503020204020204" charset="-122"/>
                  <a:ea typeface="微软雅黑" panose="020B0503020204020204" charset="-122"/>
                  <a:cs typeface="微软雅黑" panose="020B0503020204020204" charset="-122"/>
                </a:rPr>
                <a:t>RJ45：</a:t>
              </a:r>
              <a:r>
                <a:rPr sz="800" kern="0" spc="-90" dirty="0">
                  <a:solidFill>
                    <a:srgbClr val="231F20">
                      <a:alpha val="100000"/>
                    </a:srgbClr>
                  </a:solidFill>
                  <a:latin typeface="微软雅黑" panose="020B0503020204020204" charset="-122"/>
                  <a:ea typeface="微软雅黑" panose="020B0503020204020204" charset="-122"/>
                  <a:cs typeface="微软雅黑" panose="020B0503020204020204" charset="-122"/>
                </a:rPr>
                <a:t> </a:t>
              </a:r>
              <a:r>
                <a:rPr sz="800" kern="0" spc="20" dirty="0">
                  <a:solidFill>
                    <a:srgbClr val="231F20">
                      <a:alpha val="100000"/>
                    </a:srgbClr>
                  </a:solidFill>
                  <a:latin typeface="微软雅黑" panose="020B0503020204020204" charset="-122"/>
                  <a:ea typeface="微软雅黑" panose="020B0503020204020204" charset="-122"/>
                  <a:cs typeface="微软雅黑" panose="020B0503020204020204" charset="-122"/>
                </a:rPr>
                <a:t>Remote control and</a:t>
              </a:r>
              <a:r>
                <a:rPr sz="800" kern="0" spc="80" dirty="0">
                  <a:solidFill>
                    <a:srgbClr val="231F20">
                      <a:alpha val="100000"/>
                    </a:srgbClr>
                  </a:solidFill>
                  <a:latin typeface="微软雅黑" panose="020B0503020204020204" charset="-122"/>
                  <a:ea typeface="微软雅黑" panose="020B0503020204020204" charset="-122"/>
                  <a:cs typeface="微软雅黑" panose="020B0503020204020204" charset="-122"/>
                </a:rPr>
                <a:t> </a:t>
              </a:r>
              <a:r>
                <a:rPr sz="800" kern="0" spc="20" dirty="0">
                  <a:solidFill>
                    <a:srgbClr val="231F20">
                      <a:alpha val="100000"/>
                    </a:srgbClr>
                  </a:solidFill>
                  <a:latin typeface="微软雅黑" panose="020B0503020204020204" charset="-122"/>
                  <a:ea typeface="微软雅黑" panose="020B0503020204020204" charset="-122"/>
                  <a:cs typeface="微软雅黑" panose="020B0503020204020204" charset="-122"/>
                </a:rPr>
                <a:t>moni</a:t>
              </a:r>
              <a:r>
                <a:rPr sz="800" kern="0" spc="10" dirty="0">
                  <a:solidFill>
                    <a:srgbClr val="231F20">
                      <a:alpha val="100000"/>
                    </a:srgbClr>
                  </a:solidFill>
                  <a:latin typeface="微软雅黑" panose="020B0503020204020204" charset="-122"/>
                  <a:ea typeface="微软雅黑" panose="020B0503020204020204" charset="-122"/>
                  <a:cs typeface="微软雅黑" panose="020B0503020204020204" charset="-122"/>
                </a:rPr>
                <a:t>toring can</a:t>
              </a:r>
              <a:r>
                <a:rPr sz="800" kern="0" spc="80" dirty="0">
                  <a:solidFill>
                    <a:srgbClr val="231F20">
                      <a:alpha val="100000"/>
                    </a:srgbClr>
                  </a:solidFill>
                  <a:latin typeface="微软雅黑" panose="020B0503020204020204" charset="-122"/>
                  <a:ea typeface="微软雅黑" panose="020B0503020204020204" charset="-122"/>
                  <a:cs typeface="微软雅黑" panose="020B0503020204020204" charset="-122"/>
                </a:rPr>
                <a:t> </a:t>
              </a:r>
              <a:r>
                <a:rPr sz="800" kern="0" spc="10" dirty="0">
                  <a:solidFill>
                    <a:srgbClr val="231F20">
                      <a:alpha val="100000"/>
                    </a:srgbClr>
                  </a:solidFill>
                  <a:latin typeface="微软雅黑" panose="020B0503020204020204" charset="-122"/>
                  <a:ea typeface="微软雅黑" panose="020B0503020204020204" charset="-122"/>
                  <a:cs typeface="微软雅黑" panose="020B0503020204020204" charset="-122"/>
                </a:rPr>
                <a:t>be</a:t>
              </a:r>
              <a:r>
                <a:rPr sz="800" kern="0" spc="70" dirty="0">
                  <a:solidFill>
                    <a:srgbClr val="231F20">
                      <a:alpha val="100000"/>
                    </a:srgbClr>
                  </a:solidFill>
                  <a:latin typeface="微软雅黑" panose="020B0503020204020204" charset="-122"/>
                  <a:ea typeface="微软雅黑" panose="020B0503020204020204" charset="-122"/>
                  <a:cs typeface="微软雅黑" panose="020B0503020204020204" charset="-122"/>
                </a:rPr>
                <a:t> </a:t>
              </a:r>
              <a:r>
                <a:rPr sz="800" kern="0" spc="10" dirty="0">
                  <a:solidFill>
                    <a:srgbClr val="231F20">
                      <a:alpha val="100000"/>
                    </a:srgbClr>
                  </a:solidFill>
                  <a:latin typeface="微软雅黑" panose="020B0503020204020204" charset="-122"/>
                  <a:ea typeface="微软雅黑" panose="020B0503020204020204" charset="-122"/>
                  <a:cs typeface="微软雅黑" panose="020B0503020204020204" charset="-122"/>
                </a:rPr>
                <a:t>realized through</a:t>
              </a:r>
              <a:r>
                <a:rPr sz="800" kern="0" spc="90" dirty="0">
                  <a:solidFill>
                    <a:srgbClr val="231F20">
                      <a:alpha val="100000"/>
                    </a:srgbClr>
                  </a:solidFill>
                  <a:latin typeface="微软雅黑" panose="020B0503020204020204" charset="-122"/>
                  <a:ea typeface="微软雅黑" panose="020B0503020204020204" charset="-122"/>
                  <a:cs typeface="微软雅黑" panose="020B0503020204020204" charset="-122"/>
                </a:rPr>
                <a:t> </a:t>
              </a:r>
              <a:r>
                <a:rPr sz="800" kern="0" spc="10" dirty="0">
                  <a:solidFill>
                    <a:srgbClr val="231F20">
                      <a:alpha val="100000"/>
                    </a:srgbClr>
                  </a:solidFill>
                  <a:latin typeface="微软雅黑" panose="020B0503020204020204" charset="-122"/>
                  <a:ea typeface="微软雅黑" panose="020B0503020204020204" charset="-122"/>
                  <a:cs typeface="微软雅黑" panose="020B0503020204020204" charset="-122"/>
                </a:rPr>
                <a:t>LAN</a:t>
              </a:r>
              <a:endParaRPr sz="800" dirty="0">
                <a:latin typeface="微软雅黑" panose="020B0503020204020204" charset="-122"/>
                <a:ea typeface="微软雅黑" panose="020B0503020204020204" charset="-122"/>
                <a:cs typeface="微软雅黑" panose="020B0503020204020204" charset="-122"/>
              </a:endParaRPr>
            </a:p>
            <a:p>
              <a:pPr marL="894715" algn="l" rtl="0" eaLnBrk="0">
                <a:lnSpc>
                  <a:spcPct val="100000"/>
                </a:lnSpc>
                <a:spcBef>
                  <a:spcPts val="365"/>
                </a:spcBef>
              </a:pPr>
              <a:r>
                <a:rPr sz="800" kern="0" spc="10" dirty="0">
                  <a:solidFill>
                    <a:srgbClr val="231F20">
                      <a:alpha val="100000"/>
                    </a:srgbClr>
                  </a:solidFill>
                  <a:latin typeface="微软雅黑" panose="020B0503020204020204" charset="-122"/>
                  <a:ea typeface="微软雅黑" panose="020B0503020204020204" charset="-122"/>
                  <a:cs typeface="微软雅黑" panose="020B0503020204020204" charset="-122"/>
                </a:rPr>
                <a:t>Built-in cooling system, forced</a:t>
              </a:r>
              <a:r>
                <a:rPr sz="800" kern="0" spc="60" dirty="0">
                  <a:solidFill>
                    <a:srgbClr val="231F20">
                      <a:alpha val="100000"/>
                    </a:srgbClr>
                  </a:solidFill>
                  <a:latin typeface="微软雅黑" panose="020B0503020204020204" charset="-122"/>
                  <a:ea typeface="微软雅黑" panose="020B0503020204020204" charset="-122"/>
                  <a:cs typeface="微软雅黑" panose="020B0503020204020204" charset="-122"/>
                </a:rPr>
                <a:t> </a:t>
              </a:r>
              <a:r>
                <a:rPr sz="800" kern="0" spc="10" dirty="0">
                  <a:solidFill>
                    <a:srgbClr val="231F20">
                      <a:alpha val="100000"/>
                    </a:srgbClr>
                  </a:solidFill>
                  <a:latin typeface="微软雅黑" panose="020B0503020204020204" charset="-122"/>
                  <a:ea typeface="微软雅黑" panose="020B0503020204020204" charset="-122"/>
                  <a:cs typeface="微软雅黑" panose="020B0503020204020204" charset="-122"/>
                </a:rPr>
                <a:t>air</a:t>
              </a:r>
              <a:r>
                <a:rPr sz="800" kern="0" spc="40" dirty="0">
                  <a:solidFill>
                    <a:srgbClr val="231F20">
                      <a:alpha val="100000"/>
                    </a:srgbClr>
                  </a:solidFill>
                  <a:latin typeface="微软雅黑" panose="020B0503020204020204" charset="-122"/>
                  <a:ea typeface="微软雅黑" panose="020B0503020204020204" charset="-122"/>
                  <a:cs typeface="微软雅黑" panose="020B0503020204020204" charset="-122"/>
                </a:rPr>
                <a:t> </a:t>
              </a:r>
              <a:r>
                <a:rPr sz="800" kern="0" spc="10" dirty="0">
                  <a:solidFill>
                    <a:srgbClr val="231F20">
                      <a:alpha val="100000"/>
                    </a:srgbClr>
                  </a:solidFill>
                  <a:latin typeface="微软雅黑" panose="020B0503020204020204" charset="-122"/>
                  <a:ea typeface="微软雅黑" panose="020B0503020204020204" charset="-122"/>
                  <a:cs typeface="微软雅黑" panose="020B0503020204020204" charset="-122"/>
                </a:rPr>
                <a:t>cooling</a:t>
              </a:r>
              <a:endParaRPr sz="800" dirty="0">
                <a:latin typeface="微软雅黑" panose="020B0503020204020204" charset="-122"/>
                <a:ea typeface="微软雅黑" panose="020B0503020204020204" charset="-122"/>
                <a:cs typeface="微软雅黑" panose="020B0503020204020204" charset="-122"/>
              </a:endParaRPr>
            </a:p>
            <a:p>
              <a:pPr marL="1828165" algn="l" rtl="0" eaLnBrk="0">
                <a:lnSpc>
                  <a:spcPts val="1225"/>
                </a:lnSpc>
                <a:spcBef>
                  <a:spcPts val="90"/>
                </a:spcBef>
              </a:pPr>
              <a:r>
                <a:rPr sz="800" kern="0" spc="-20" dirty="0">
                  <a:solidFill>
                    <a:srgbClr val="231F20">
                      <a:alpha val="100000"/>
                    </a:srgbClr>
                  </a:solidFill>
                  <a:latin typeface="微软雅黑" panose="020B0503020204020204" charset="-122"/>
                  <a:ea typeface="微软雅黑" panose="020B0503020204020204" charset="-122"/>
                  <a:cs typeface="微软雅黑" panose="020B0503020204020204" charset="-122"/>
                </a:rPr>
                <a:t>≤45</a:t>
              </a:r>
              <a:endParaRPr sz="800" dirty="0">
                <a:latin typeface="微软雅黑" panose="020B0503020204020204" charset="-122"/>
                <a:ea typeface="微软雅黑" panose="020B0503020204020204" charset="-122"/>
                <a:cs typeface="微软雅黑" panose="020B0503020204020204" charset="-122"/>
              </a:endParaRPr>
            </a:p>
          </p:txBody>
        </p:sp>
        <p:pic>
          <p:nvPicPr>
            <p:cNvPr id="774" name="picture 774"/>
            <p:cNvPicPr>
              <a:picLocks noChangeAspect="1"/>
            </p:cNvPicPr>
            <p:nvPr/>
          </p:nvPicPr>
          <p:blipFill>
            <a:blip r:embed="rId2"/>
            <a:stretch>
              <a:fillRect/>
            </a:stretch>
          </p:blipFill>
          <p:spPr>
            <a:xfrm rot="21600000">
              <a:off x="5704696" y="45362"/>
              <a:ext cx="10906" cy="1447799"/>
            </a:xfrm>
            <a:prstGeom prst="rect">
              <a:avLst/>
            </a:prstGeom>
          </p:spPr>
        </p:pic>
        <p:pic>
          <p:nvPicPr>
            <p:cNvPr id="776" name="picture 776"/>
            <p:cNvPicPr>
              <a:picLocks noChangeAspect="1"/>
            </p:cNvPicPr>
            <p:nvPr/>
          </p:nvPicPr>
          <p:blipFill>
            <a:blip r:embed="rId3"/>
            <a:stretch>
              <a:fillRect/>
            </a:stretch>
          </p:blipFill>
          <p:spPr>
            <a:xfrm rot="21600000">
              <a:off x="1897591" y="45319"/>
              <a:ext cx="8167" cy="1441844"/>
            </a:xfrm>
            <a:prstGeom prst="rect">
              <a:avLst/>
            </a:prstGeom>
          </p:spPr>
        </p:pic>
      </p:grpSp>
      <p:sp>
        <p:nvSpPr>
          <p:cNvPr id="778" name="textbox 778"/>
          <p:cNvSpPr/>
          <p:nvPr/>
        </p:nvSpPr>
        <p:spPr>
          <a:xfrm>
            <a:off x="6572686" y="8015584"/>
            <a:ext cx="140970" cy="147954"/>
          </a:xfrm>
          <a:prstGeom prst="rect">
            <a:avLst/>
          </a:prstGeom>
          <a:noFill/>
          <a:ln w="0" cap="flat">
            <a:noFill/>
            <a:prstDash val="solid"/>
            <a:miter lim="0"/>
          </a:ln>
        </p:spPr>
        <p:txBody>
          <a:bodyPr vert="horz" wrap="square" lIns="0" tIns="0" rIns="0" bIns="0"/>
          <a:p>
            <a:pPr algn="l" rtl="0" eaLnBrk="0">
              <a:lnSpc>
                <a:spcPct val="84000"/>
              </a:lnSpc>
            </a:pPr>
            <a:endParaRPr sz="100" dirty="0">
              <a:latin typeface="Arial" panose="020B0604020202020204"/>
              <a:ea typeface="Arial" panose="020B0604020202020204"/>
              <a:cs typeface="Arial" panose="020B0604020202020204"/>
            </a:endParaRPr>
          </a:p>
          <a:p>
            <a:pPr marL="12700" algn="l" rtl="0" eaLnBrk="0">
              <a:lnSpc>
                <a:spcPct val="100000"/>
              </a:lnSpc>
            </a:pPr>
            <a:r>
              <a:rPr sz="800" kern="0" spc="-20" dirty="0">
                <a:solidFill>
                  <a:srgbClr val="231F20">
                    <a:alpha val="100000"/>
                  </a:srgbClr>
                </a:solidFill>
                <a:latin typeface="微软雅黑" panose="020B0503020204020204" charset="-122"/>
                <a:ea typeface="微软雅黑" panose="020B0503020204020204" charset="-122"/>
                <a:cs typeface="微软雅黑" panose="020B0503020204020204" charset="-122"/>
              </a:rPr>
              <a:t>kg</a:t>
            </a:r>
            <a:endParaRPr sz="800" dirty="0">
              <a:latin typeface="微软雅黑" panose="020B0503020204020204" charset="-122"/>
              <a:ea typeface="微软雅黑" panose="020B0503020204020204" charset="-122"/>
              <a:cs typeface="微软雅黑" panose="020B0503020204020204" charset="-122"/>
            </a:endParaRPr>
          </a:p>
        </p:txBody>
      </p:sp>
      <p:grpSp>
        <p:nvGrpSpPr>
          <p:cNvPr id="10" name="group 10"/>
          <p:cNvGrpSpPr/>
          <p:nvPr/>
        </p:nvGrpSpPr>
        <p:grpSpPr>
          <a:xfrm rot="21600000">
            <a:off x="552926" y="8519447"/>
            <a:ext cx="6370017" cy="1077634"/>
            <a:chOff x="0" y="0"/>
            <a:chExt cx="6370017" cy="1077634"/>
          </a:xfrm>
        </p:grpSpPr>
        <p:pic>
          <p:nvPicPr>
            <p:cNvPr id="786" name="picture 786"/>
            <p:cNvPicPr>
              <a:picLocks noChangeAspect="1"/>
            </p:cNvPicPr>
            <p:nvPr/>
          </p:nvPicPr>
          <p:blipFill>
            <a:blip r:embed="rId4"/>
            <a:stretch>
              <a:fillRect/>
            </a:stretch>
          </p:blipFill>
          <p:spPr>
            <a:xfrm rot="21600000">
              <a:off x="0" y="0"/>
              <a:ext cx="6370017" cy="1077634"/>
            </a:xfrm>
            <a:prstGeom prst="rect">
              <a:avLst/>
            </a:prstGeom>
          </p:spPr>
        </p:pic>
        <p:sp>
          <p:nvSpPr>
            <p:cNvPr id="788" name="textbox 788"/>
            <p:cNvSpPr/>
            <p:nvPr/>
          </p:nvSpPr>
          <p:spPr>
            <a:xfrm>
              <a:off x="171098" y="37859"/>
              <a:ext cx="1370330" cy="972185"/>
            </a:xfrm>
            <a:prstGeom prst="rect">
              <a:avLst/>
            </a:prstGeom>
            <a:noFill/>
            <a:ln w="0" cap="flat">
              <a:noFill/>
              <a:prstDash val="solid"/>
              <a:miter lim="0"/>
            </a:ln>
          </p:spPr>
          <p:txBody>
            <a:bodyPr vert="horz" wrap="square" lIns="0" tIns="0" rIns="0" bIns="0"/>
            <a:p>
              <a:pPr algn="l" rtl="0" eaLnBrk="0">
                <a:lnSpc>
                  <a:spcPct val="82000"/>
                </a:lnSpc>
              </a:pPr>
              <a:endParaRPr sz="100" dirty="0">
                <a:latin typeface="Arial" panose="020B0604020202020204"/>
                <a:ea typeface="Arial" panose="020B0604020202020204"/>
                <a:cs typeface="Arial" panose="020B0604020202020204"/>
              </a:endParaRPr>
            </a:p>
            <a:p>
              <a:pPr marL="30480" algn="l" rtl="0" eaLnBrk="0">
                <a:lnSpc>
                  <a:spcPct val="80000"/>
                </a:lnSpc>
              </a:pPr>
              <a:r>
                <a:rPr sz="800" kern="0" spc="70" dirty="0">
                  <a:solidFill>
                    <a:srgbClr val="FFFFFF">
                      <a:alpha val="100000"/>
                    </a:srgbClr>
                  </a:solidFill>
                  <a:latin typeface="微软雅黑" panose="020B0503020204020204" charset="-122"/>
                  <a:ea typeface="微软雅黑" panose="020B0503020204020204" charset="-122"/>
                  <a:cs typeface="微软雅黑" panose="020B0503020204020204" charset="-122"/>
                </a:rPr>
                <a:t>PARAMETER</a:t>
              </a:r>
              <a:endParaRPr sz="800" dirty="0">
                <a:latin typeface="微软雅黑" panose="020B0503020204020204" charset="-122"/>
                <a:ea typeface="微软雅黑" panose="020B0503020204020204" charset="-122"/>
                <a:cs typeface="微软雅黑" panose="020B0503020204020204" charset="-122"/>
              </a:endParaRPr>
            </a:p>
            <a:p>
              <a:pPr marL="17780" algn="l" rtl="0" eaLnBrk="0">
                <a:lnSpc>
                  <a:spcPct val="100000"/>
                </a:lnSpc>
                <a:spcBef>
                  <a:spcPts val="590"/>
                </a:spcBef>
              </a:pPr>
              <a:r>
                <a:rPr sz="800" kern="0" spc="0" dirty="0">
                  <a:solidFill>
                    <a:srgbClr val="231F20">
                      <a:alpha val="100000"/>
                    </a:srgbClr>
                  </a:solidFill>
                  <a:latin typeface="微软雅黑" panose="020B0503020204020204" charset="-122"/>
                  <a:ea typeface="微软雅黑" panose="020B0503020204020204" charset="-122"/>
                  <a:cs typeface="微软雅黑" panose="020B0503020204020204" charset="-122"/>
                </a:rPr>
                <a:t>Operating</a:t>
              </a:r>
              <a:r>
                <a:rPr sz="800" kern="0" spc="40" dirty="0">
                  <a:solidFill>
                    <a:srgbClr val="231F20">
                      <a:alpha val="100000"/>
                    </a:srgbClr>
                  </a:solidFill>
                  <a:latin typeface="微软雅黑" panose="020B0503020204020204" charset="-122"/>
                  <a:ea typeface="微软雅黑" panose="020B0503020204020204" charset="-122"/>
                  <a:cs typeface="微软雅黑" panose="020B0503020204020204" charset="-122"/>
                </a:rPr>
                <a:t> </a:t>
              </a:r>
              <a:r>
                <a:rPr sz="800" kern="0" spc="0" dirty="0">
                  <a:solidFill>
                    <a:srgbClr val="231F20">
                      <a:alpha val="100000"/>
                    </a:srgbClr>
                  </a:solidFill>
                  <a:latin typeface="微软雅黑" panose="020B0503020204020204" charset="-122"/>
                  <a:ea typeface="微软雅黑" panose="020B0503020204020204" charset="-122"/>
                  <a:cs typeface="微软雅黑" panose="020B0503020204020204" charset="-122"/>
                </a:rPr>
                <a:t>Temp</a:t>
              </a:r>
              <a:r>
                <a:rPr sz="800" kern="0" spc="40" dirty="0">
                  <a:solidFill>
                    <a:srgbClr val="231F20">
                      <a:alpha val="100000"/>
                    </a:srgbClr>
                  </a:solidFill>
                  <a:latin typeface="微软雅黑" panose="020B0503020204020204" charset="-122"/>
                  <a:ea typeface="微软雅黑" panose="020B0503020204020204" charset="-122"/>
                  <a:cs typeface="微软雅黑" panose="020B0503020204020204" charset="-122"/>
                </a:rPr>
                <a:t>.</a:t>
              </a:r>
              <a:endParaRPr sz="800" dirty="0">
                <a:latin typeface="微软雅黑" panose="020B0503020204020204" charset="-122"/>
                <a:ea typeface="微软雅黑" panose="020B0503020204020204" charset="-122"/>
                <a:cs typeface="微软雅黑" panose="020B0503020204020204" charset="-122"/>
              </a:endParaRPr>
            </a:p>
            <a:p>
              <a:pPr marL="21590" algn="l" rtl="0" eaLnBrk="0">
                <a:lnSpc>
                  <a:spcPct val="100000"/>
                </a:lnSpc>
                <a:spcBef>
                  <a:spcPts val="505"/>
                </a:spcBef>
              </a:pPr>
              <a:r>
                <a:rPr sz="800" kern="0" spc="0" dirty="0">
                  <a:solidFill>
                    <a:srgbClr val="231F20">
                      <a:alpha val="100000"/>
                    </a:srgbClr>
                  </a:solidFill>
                  <a:latin typeface="微软雅黑" panose="020B0503020204020204" charset="-122"/>
                  <a:ea typeface="微软雅黑" panose="020B0503020204020204" charset="-122"/>
                  <a:cs typeface="微软雅黑" panose="020B0503020204020204" charset="-122"/>
                </a:rPr>
                <a:t>Humidity</a:t>
              </a:r>
              <a:r>
                <a:rPr sz="800" kern="0" spc="110" dirty="0">
                  <a:solidFill>
                    <a:srgbClr val="231F20">
                      <a:alpha val="100000"/>
                    </a:srgbClr>
                  </a:solidFill>
                  <a:latin typeface="微软雅黑" panose="020B0503020204020204" charset="-122"/>
                  <a:ea typeface="微软雅黑" panose="020B0503020204020204" charset="-122"/>
                  <a:cs typeface="微软雅黑" panose="020B0503020204020204" charset="-122"/>
                </a:rPr>
                <a:t> </a:t>
              </a:r>
              <a:r>
                <a:rPr sz="800" kern="0" spc="0" dirty="0">
                  <a:solidFill>
                    <a:srgbClr val="231F20">
                      <a:alpha val="100000"/>
                    </a:srgbClr>
                  </a:solidFill>
                  <a:latin typeface="微软雅黑" panose="020B0503020204020204" charset="-122"/>
                  <a:ea typeface="微软雅黑" panose="020B0503020204020204" charset="-122"/>
                  <a:cs typeface="微软雅黑" panose="020B0503020204020204" charset="-122"/>
                </a:rPr>
                <a:t>Range</a:t>
              </a:r>
              <a:endParaRPr sz="800" dirty="0">
                <a:latin typeface="微软雅黑" panose="020B0503020204020204" charset="-122"/>
                <a:ea typeface="微软雅黑" panose="020B0503020204020204" charset="-122"/>
                <a:cs typeface="微软雅黑" panose="020B0503020204020204" charset="-122"/>
              </a:endParaRPr>
            </a:p>
            <a:p>
              <a:pPr marL="12700" algn="l" rtl="0" eaLnBrk="0">
                <a:lnSpc>
                  <a:spcPct val="100000"/>
                </a:lnSpc>
                <a:spcBef>
                  <a:spcPts val="475"/>
                </a:spcBef>
              </a:pPr>
              <a:r>
                <a:rPr sz="800" kern="0" spc="10" dirty="0">
                  <a:solidFill>
                    <a:srgbClr val="231F20">
                      <a:alpha val="100000"/>
                    </a:srgbClr>
                  </a:solidFill>
                  <a:latin typeface="微软雅黑" panose="020B0503020204020204" charset="-122"/>
                  <a:ea typeface="微软雅黑" panose="020B0503020204020204" charset="-122"/>
                  <a:cs typeface="微软雅黑" panose="020B0503020204020204" charset="-122"/>
                </a:rPr>
                <a:t>Amplifier Safeguard Temp.</a:t>
              </a:r>
              <a:endParaRPr sz="800" dirty="0">
                <a:latin typeface="微软雅黑" panose="020B0503020204020204" charset="-122"/>
                <a:ea typeface="微软雅黑" panose="020B0503020204020204" charset="-122"/>
                <a:cs typeface="微软雅黑" panose="020B0503020204020204" charset="-122"/>
              </a:endParaRPr>
            </a:p>
            <a:p>
              <a:pPr algn="l" rtl="0" eaLnBrk="0">
                <a:lnSpc>
                  <a:spcPct val="100000"/>
                </a:lnSpc>
              </a:pPr>
              <a:endParaRPr sz="1000" dirty="0">
                <a:latin typeface="Arial" panose="020B0604020202020204"/>
                <a:ea typeface="Arial" panose="020B0604020202020204"/>
                <a:cs typeface="Arial" panose="020B0604020202020204"/>
              </a:endParaRPr>
            </a:p>
            <a:p>
              <a:pPr algn="l" rtl="0" eaLnBrk="0">
                <a:lnSpc>
                  <a:spcPct val="101000"/>
                </a:lnSpc>
              </a:pPr>
              <a:endParaRPr sz="200" dirty="0">
                <a:latin typeface="Arial" panose="020B0604020202020204"/>
                <a:ea typeface="Arial" panose="020B0604020202020204"/>
                <a:cs typeface="Arial" panose="020B0604020202020204"/>
              </a:endParaRPr>
            </a:p>
            <a:p>
              <a:pPr marL="43815" algn="l" rtl="0" eaLnBrk="0">
                <a:lnSpc>
                  <a:spcPct val="83000"/>
                </a:lnSpc>
                <a:spcBef>
                  <a:spcPts val="0"/>
                </a:spcBef>
              </a:pPr>
              <a:r>
                <a:rPr sz="800" kern="0" spc="0" dirty="0">
                  <a:solidFill>
                    <a:srgbClr val="231F20">
                      <a:alpha val="100000"/>
                    </a:srgbClr>
                  </a:solidFill>
                  <a:latin typeface="微软雅黑" panose="020B0503020204020204" charset="-122"/>
                  <a:ea typeface="微软雅黑" panose="020B0503020204020204" charset="-122"/>
                  <a:cs typeface="微软雅黑" panose="020B0503020204020204" charset="-122"/>
                </a:rPr>
                <a:t>Protections</a:t>
              </a:r>
              <a:endParaRPr sz="800" dirty="0">
                <a:latin typeface="微软雅黑" panose="020B0503020204020204" charset="-122"/>
                <a:ea typeface="微软雅黑" panose="020B0503020204020204" charset="-122"/>
                <a:cs typeface="微软雅黑" panose="020B0503020204020204" charset="-122"/>
              </a:endParaRPr>
            </a:p>
          </p:txBody>
        </p:sp>
        <p:pic>
          <p:nvPicPr>
            <p:cNvPr id="790" name="picture 790"/>
            <p:cNvPicPr>
              <a:picLocks noChangeAspect="1"/>
            </p:cNvPicPr>
            <p:nvPr/>
          </p:nvPicPr>
          <p:blipFill>
            <a:blip r:embed="rId5"/>
            <a:stretch>
              <a:fillRect/>
            </a:stretch>
          </p:blipFill>
          <p:spPr>
            <a:xfrm rot="21600000">
              <a:off x="1865351" y="57718"/>
              <a:ext cx="8048" cy="1019915"/>
            </a:xfrm>
            <a:prstGeom prst="rect">
              <a:avLst/>
            </a:prstGeom>
          </p:spPr>
        </p:pic>
        <p:pic>
          <p:nvPicPr>
            <p:cNvPr id="792" name="picture 792"/>
            <p:cNvPicPr>
              <a:picLocks noChangeAspect="1"/>
            </p:cNvPicPr>
            <p:nvPr/>
          </p:nvPicPr>
          <p:blipFill>
            <a:blip r:embed="rId6"/>
            <a:stretch>
              <a:fillRect/>
            </a:stretch>
          </p:blipFill>
          <p:spPr>
            <a:xfrm rot="21600000">
              <a:off x="5612133" y="146610"/>
              <a:ext cx="6350" cy="931023"/>
            </a:xfrm>
            <a:prstGeom prst="rect">
              <a:avLst/>
            </a:prstGeom>
          </p:spPr>
        </p:pic>
        <p:pic>
          <p:nvPicPr>
            <p:cNvPr id="794" name="picture 794"/>
            <p:cNvPicPr>
              <a:picLocks noChangeAspect="1"/>
            </p:cNvPicPr>
            <p:nvPr/>
          </p:nvPicPr>
          <p:blipFill>
            <a:blip r:embed="rId7"/>
            <a:stretch>
              <a:fillRect/>
            </a:stretch>
          </p:blipFill>
          <p:spPr>
            <a:xfrm rot="21600000">
              <a:off x="3874167" y="146637"/>
              <a:ext cx="6350" cy="222885"/>
            </a:xfrm>
            <a:prstGeom prst="rect">
              <a:avLst/>
            </a:prstGeom>
          </p:spPr>
        </p:pic>
      </p:grpSp>
      <p:pic>
        <p:nvPicPr>
          <p:cNvPr id="824" name="picture 824"/>
          <p:cNvPicPr>
            <a:picLocks noChangeAspect="1"/>
          </p:cNvPicPr>
          <p:nvPr/>
        </p:nvPicPr>
        <p:blipFill>
          <a:blip r:embed="rId8"/>
          <a:stretch>
            <a:fillRect/>
          </a:stretch>
        </p:blipFill>
        <p:spPr>
          <a:xfrm rot="21600000">
            <a:off x="542901" y="3686624"/>
            <a:ext cx="6511442" cy="2690172"/>
          </a:xfrm>
          <a:prstGeom prst="rect">
            <a:avLst/>
          </a:prstGeom>
        </p:spPr>
      </p:pic>
      <p:graphicFrame>
        <p:nvGraphicFramePr>
          <p:cNvPr id="826" name="table 826"/>
          <p:cNvGraphicFramePr>
            <a:graphicFrameLocks noGrp="1"/>
          </p:cNvGraphicFramePr>
          <p:nvPr/>
        </p:nvGraphicFramePr>
        <p:xfrm>
          <a:off x="2449378" y="3719705"/>
          <a:ext cx="3835400" cy="2656840"/>
        </p:xfrm>
        <a:graphic>
          <a:graphicData uri="http://schemas.openxmlformats.org/drawingml/2006/table">
            <a:tbl>
              <a:tblPr/>
              <a:tblGrid>
                <a:gridCol w="1279525"/>
                <a:gridCol w="1275080"/>
                <a:gridCol w="1280794"/>
              </a:tblGrid>
              <a:tr h="2656839">
                <a:tc>
                  <a:txBody>
                    <a:bodyPr/>
                    <a:p>
                      <a:pPr algn="l" rtl="0" eaLnBrk="0">
                        <a:lnSpc>
                          <a:spcPct val="12000"/>
                        </a:lnSpc>
                      </a:pPr>
                      <a:endParaRPr sz="100" dirty="0">
                        <a:latin typeface="Arial" panose="020B0604020202020204"/>
                        <a:ea typeface="Arial" panose="020B0604020202020204"/>
                        <a:cs typeface="Arial" panose="020B0604020202020204"/>
                      </a:endParaRPr>
                    </a:p>
                    <a:p>
                      <a:pPr marL="534035" algn="l" rtl="0" eaLnBrk="0">
                        <a:lnSpc>
                          <a:spcPct val="80000"/>
                        </a:lnSpc>
                      </a:pPr>
                      <a:r>
                        <a:rPr sz="1100" kern="0" spc="-40" dirty="0">
                          <a:solidFill>
                            <a:srgbClr val="FFFFFF">
                              <a:alpha val="100000"/>
                            </a:srgbClr>
                          </a:solidFill>
                          <a:latin typeface="微软雅黑" panose="020B0503020204020204" charset="-122"/>
                          <a:ea typeface="微软雅黑" panose="020B0503020204020204" charset="-122"/>
                          <a:cs typeface="微软雅黑" panose="020B0503020204020204" charset="-122"/>
                        </a:rPr>
                        <a:t>MIN</a:t>
                      </a:r>
                      <a:endParaRPr sz="1100" dirty="0">
                        <a:latin typeface="微软雅黑" panose="020B0503020204020204" charset="-122"/>
                        <a:ea typeface="微软雅黑" panose="020B0503020204020204" charset="-122"/>
                        <a:cs typeface="微软雅黑" panose="020B0503020204020204" charset="-122"/>
                      </a:endParaRPr>
                    </a:p>
                    <a:p>
                      <a:pPr marL="574675" algn="l" rtl="0" eaLnBrk="0">
                        <a:lnSpc>
                          <a:spcPct val="85000"/>
                        </a:lnSpc>
                        <a:spcBef>
                          <a:spcPts val="270"/>
                        </a:spcBef>
                      </a:pPr>
                      <a:r>
                        <a:rPr sz="1100" kern="0" spc="0" dirty="0">
                          <a:solidFill>
                            <a:srgbClr val="231F20">
                              <a:alpha val="100000"/>
                            </a:srgbClr>
                          </a:solidFill>
                          <a:latin typeface="微软雅黑" panose="020B0503020204020204" charset="-122"/>
                          <a:ea typeface="微软雅黑" panose="020B0503020204020204" charset="-122"/>
                          <a:cs typeface="微软雅黑" panose="020B0503020204020204" charset="-122"/>
                        </a:rPr>
                        <a:t>80</a:t>
                      </a:r>
                      <a:endParaRPr sz="1100" dirty="0">
                        <a:latin typeface="微软雅黑" panose="020B0503020204020204" charset="-122"/>
                        <a:ea typeface="微软雅黑" panose="020B0503020204020204" charset="-122"/>
                        <a:cs typeface="微软雅黑" panose="020B0503020204020204" charset="-122"/>
                      </a:endParaRPr>
                    </a:p>
                    <a:p>
                      <a:pPr algn="l" rtl="0" eaLnBrk="0">
                        <a:lnSpc>
                          <a:spcPct val="103000"/>
                        </a:lnSpc>
                      </a:pPr>
                      <a:endParaRPr sz="1000" dirty="0">
                        <a:latin typeface="Arial" panose="020B0604020202020204"/>
                        <a:ea typeface="Arial" panose="020B0604020202020204"/>
                        <a:cs typeface="Arial" panose="020B0604020202020204"/>
                      </a:endParaRPr>
                    </a:p>
                    <a:p>
                      <a:pPr algn="l" rtl="0" eaLnBrk="0">
                        <a:lnSpc>
                          <a:spcPct val="103000"/>
                        </a:lnSpc>
                      </a:pPr>
                      <a:endParaRPr sz="1000" dirty="0">
                        <a:latin typeface="Arial" panose="020B0604020202020204"/>
                        <a:ea typeface="Arial" panose="020B0604020202020204"/>
                        <a:cs typeface="Arial" panose="020B0604020202020204"/>
                      </a:endParaRPr>
                    </a:p>
                    <a:p>
                      <a:pPr marL="509905" algn="l" rtl="0" eaLnBrk="0">
                        <a:lnSpc>
                          <a:spcPct val="85000"/>
                        </a:lnSpc>
                        <a:spcBef>
                          <a:spcPts val="330"/>
                        </a:spcBef>
                      </a:pPr>
                      <a:r>
                        <a:rPr sz="1100" kern="0" spc="20" dirty="0">
                          <a:solidFill>
                            <a:srgbClr val="231F20">
                              <a:alpha val="100000"/>
                            </a:srgbClr>
                          </a:solidFill>
                          <a:latin typeface="微软雅黑" panose="020B0503020204020204" charset="-122"/>
                          <a:ea typeface="微软雅黑" panose="020B0503020204020204" charset="-122"/>
                          <a:cs typeface="微软雅黑" panose="020B0503020204020204" charset="-122"/>
                        </a:rPr>
                        <a:t>59.3</a:t>
                      </a:r>
                      <a:endParaRPr sz="1100" dirty="0">
                        <a:latin typeface="微软雅黑" panose="020B0503020204020204" charset="-122"/>
                        <a:ea typeface="微软雅黑" panose="020B0503020204020204" charset="-122"/>
                        <a:cs typeface="微软雅黑" panose="020B0503020204020204" charset="-122"/>
                      </a:endParaRPr>
                    </a:p>
                    <a:p>
                      <a:pPr marL="509905" algn="l" rtl="0" eaLnBrk="0">
                        <a:lnSpc>
                          <a:spcPct val="85000"/>
                        </a:lnSpc>
                        <a:spcBef>
                          <a:spcPts val="600"/>
                        </a:spcBef>
                      </a:pPr>
                      <a:r>
                        <a:rPr sz="1100" kern="0" spc="20" dirty="0">
                          <a:solidFill>
                            <a:srgbClr val="231F20">
                              <a:alpha val="100000"/>
                            </a:srgbClr>
                          </a:solidFill>
                          <a:latin typeface="微软雅黑" panose="020B0503020204020204" charset="-122"/>
                          <a:ea typeface="微软雅黑" panose="020B0503020204020204" charset="-122"/>
                          <a:cs typeface="微软雅黑" panose="020B0503020204020204" charset="-122"/>
                        </a:rPr>
                        <a:t>59.3</a:t>
                      </a:r>
                      <a:endParaRPr sz="1100" dirty="0">
                        <a:latin typeface="微软雅黑" panose="020B0503020204020204" charset="-122"/>
                        <a:ea typeface="微软雅黑" panose="020B0503020204020204" charset="-122"/>
                        <a:cs typeface="微软雅黑" panose="020B0503020204020204" charset="-122"/>
                      </a:endParaRPr>
                    </a:p>
                    <a:p>
                      <a:pPr algn="l" rtl="0" eaLnBrk="0">
                        <a:lnSpc>
                          <a:spcPct val="105000"/>
                        </a:lnSpc>
                      </a:pPr>
                      <a:endParaRPr sz="1000" dirty="0">
                        <a:latin typeface="Arial" panose="020B0604020202020204"/>
                        <a:ea typeface="Arial" panose="020B0604020202020204"/>
                        <a:cs typeface="Arial" panose="020B0604020202020204"/>
                      </a:endParaRPr>
                    </a:p>
                    <a:p>
                      <a:pPr algn="l" rtl="0" eaLnBrk="0">
                        <a:lnSpc>
                          <a:spcPct val="105000"/>
                        </a:lnSpc>
                      </a:pPr>
                      <a:endParaRPr sz="1000" dirty="0">
                        <a:latin typeface="Arial" panose="020B0604020202020204"/>
                        <a:ea typeface="Arial" panose="020B0604020202020204"/>
                        <a:cs typeface="Arial" panose="020B0604020202020204"/>
                      </a:endParaRPr>
                    </a:p>
                    <a:p>
                      <a:pPr algn="l" rtl="0" eaLnBrk="0">
                        <a:lnSpc>
                          <a:spcPct val="105000"/>
                        </a:lnSpc>
                      </a:pPr>
                      <a:endParaRPr sz="1000" dirty="0">
                        <a:latin typeface="Arial" panose="020B0604020202020204"/>
                        <a:ea typeface="Arial" panose="020B0604020202020204"/>
                        <a:cs typeface="Arial" panose="020B0604020202020204"/>
                      </a:endParaRPr>
                    </a:p>
                    <a:p>
                      <a:pPr algn="l" rtl="0" eaLnBrk="0">
                        <a:lnSpc>
                          <a:spcPct val="105000"/>
                        </a:lnSpc>
                      </a:pPr>
                      <a:endParaRPr sz="1000" dirty="0">
                        <a:latin typeface="Arial" panose="020B0604020202020204"/>
                        <a:ea typeface="Arial" panose="020B0604020202020204"/>
                        <a:cs typeface="Arial" panose="020B0604020202020204"/>
                      </a:endParaRPr>
                    </a:p>
                    <a:p>
                      <a:pPr algn="l" rtl="0" eaLnBrk="0">
                        <a:lnSpc>
                          <a:spcPct val="105000"/>
                        </a:lnSpc>
                      </a:pPr>
                      <a:endParaRPr sz="1000" dirty="0">
                        <a:latin typeface="Arial" panose="020B0604020202020204"/>
                        <a:ea typeface="Arial" panose="020B0604020202020204"/>
                        <a:cs typeface="Arial" panose="020B0604020202020204"/>
                      </a:endParaRPr>
                    </a:p>
                    <a:p>
                      <a:pPr algn="l" rtl="0" eaLnBrk="0">
                        <a:lnSpc>
                          <a:spcPct val="105000"/>
                        </a:lnSpc>
                      </a:pPr>
                      <a:endParaRPr sz="1000" dirty="0">
                        <a:latin typeface="Arial" panose="020B0604020202020204"/>
                        <a:ea typeface="Arial" panose="020B0604020202020204"/>
                        <a:cs typeface="Arial" panose="020B0604020202020204"/>
                      </a:endParaRPr>
                    </a:p>
                    <a:p>
                      <a:pPr algn="l" rtl="0" eaLnBrk="0">
                        <a:lnSpc>
                          <a:spcPct val="140000"/>
                        </a:lnSpc>
                      </a:pPr>
                      <a:endParaRPr sz="200" dirty="0">
                        <a:latin typeface="Arial" panose="020B0604020202020204"/>
                        <a:ea typeface="Arial" panose="020B0604020202020204"/>
                        <a:cs typeface="Arial" panose="020B0604020202020204"/>
                      </a:endParaRPr>
                    </a:p>
                    <a:p>
                      <a:pPr marL="529590" algn="l" rtl="0" eaLnBrk="0">
                        <a:lnSpc>
                          <a:spcPct val="85000"/>
                        </a:lnSpc>
                        <a:spcBef>
                          <a:spcPts val="0"/>
                        </a:spcBef>
                      </a:pPr>
                      <a:r>
                        <a:rPr sz="1100" kern="0" spc="10" dirty="0">
                          <a:solidFill>
                            <a:srgbClr val="231F20">
                              <a:alpha val="100000"/>
                            </a:srgbClr>
                          </a:solidFill>
                          <a:latin typeface="微软雅黑" panose="020B0503020204020204" charset="-122"/>
                          <a:ea typeface="微软雅黑" panose="020B0503020204020204" charset="-122"/>
                          <a:cs typeface="微软雅黑" panose="020B0503020204020204" charset="-122"/>
                        </a:rPr>
                        <a:t>200</a:t>
                      </a:r>
                      <a:endParaRPr sz="1100" dirty="0">
                        <a:latin typeface="微软雅黑" panose="020B0503020204020204" charset="-122"/>
                        <a:ea typeface="微软雅黑" panose="020B0503020204020204" charset="-122"/>
                        <a:cs typeface="微软雅黑" panose="020B0503020204020204" charset="-122"/>
                      </a:endParaRPr>
                    </a:p>
                  </a:txBody>
                  <a:tcPr marL="0" marR="0" marT="0" marB="0" vert="horz">
                    <a:lnL w="6350" cap="flat" cmpd="sng" algn="ctr">
                      <a:solidFill>
                        <a:srgbClr val="21294D"/>
                      </a:solidFill>
                      <a:prstDash val="solid"/>
                      <a:round/>
                      <a:headEnd type="none" w="med" len="med"/>
                      <a:tailEnd type="none" w="med" len="med"/>
                    </a:lnL>
                    <a:lnR w="9525" cap="flat" cmpd="sng" algn="ctr">
                      <a:solidFill>
                        <a:srgbClr val="21294D"/>
                      </a:solidFill>
                      <a:prstDash val="solid"/>
                      <a:round/>
                      <a:headEnd type="none" w="med" len="med"/>
                      <a:tailEnd type="none" w="med" len="med"/>
                    </a:lnR>
                    <a:lnT>
                      <a:noFill/>
                    </a:lnT>
                    <a:lnB>
                      <a:noFill/>
                    </a:lnB>
                  </a:tcPr>
                </a:tc>
                <a:tc>
                  <a:txBody>
                    <a:bodyPr/>
                    <a:p>
                      <a:pPr algn="l" rtl="0" eaLnBrk="0">
                        <a:lnSpc>
                          <a:spcPct val="12000"/>
                        </a:lnSpc>
                      </a:pPr>
                      <a:endParaRPr sz="100" dirty="0">
                        <a:latin typeface="Arial" panose="020B0604020202020204"/>
                        <a:ea typeface="Arial" panose="020B0604020202020204"/>
                        <a:cs typeface="Arial" panose="020B0604020202020204"/>
                      </a:endParaRPr>
                    </a:p>
                    <a:p>
                      <a:pPr marL="503555" algn="l" rtl="0" eaLnBrk="0">
                        <a:lnSpc>
                          <a:spcPct val="80000"/>
                        </a:lnSpc>
                      </a:pPr>
                      <a:r>
                        <a:rPr sz="1100" kern="0" spc="90" dirty="0">
                          <a:solidFill>
                            <a:srgbClr val="FFFFFF">
                              <a:alpha val="100000"/>
                            </a:srgbClr>
                          </a:solidFill>
                          <a:latin typeface="微软雅黑" panose="020B0503020204020204" charset="-122"/>
                          <a:ea typeface="微软雅黑" panose="020B0503020204020204" charset="-122"/>
                          <a:cs typeface="微软雅黑" panose="020B0503020204020204" charset="-122"/>
                        </a:rPr>
                        <a:t>TYP.</a:t>
                      </a:r>
                      <a:endParaRPr sz="1100" dirty="0">
                        <a:latin typeface="微软雅黑" panose="020B0503020204020204" charset="-122"/>
                        <a:ea typeface="微软雅黑" panose="020B0503020204020204" charset="-122"/>
                        <a:cs typeface="微软雅黑" panose="020B0503020204020204" charset="-122"/>
                      </a:endParaRPr>
                    </a:p>
                    <a:p>
                      <a:pPr algn="l" rtl="0" eaLnBrk="0">
                        <a:lnSpc>
                          <a:spcPct val="160000"/>
                        </a:lnSpc>
                      </a:pPr>
                      <a:endParaRPr sz="1000" dirty="0">
                        <a:latin typeface="Arial" panose="020B0604020202020204"/>
                        <a:ea typeface="Arial" panose="020B0604020202020204"/>
                        <a:cs typeface="Arial" panose="020B0604020202020204"/>
                      </a:endParaRPr>
                    </a:p>
                    <a:p>
                      <a:pPr marL="603250" algn="l" rtl="0" eaLnBrk="0">
                        <a:lnSpc>
                          <a:spcPct val="85000"/>
                        </a:lnSpc>
                        <a:spcBef>
                          <a:spcPts val="335"/>
                        </a:spcBef>
                      </a:pPr>
                      <a:r>
                        <a:rPr sz="1100" kern="0" spc="-20" dirty="0">
                          <a:solidFill>
                            <a:srgbClr val="231F20">
                              <a:alpha val="100000"/>
                            </a:srgbClr>
                          </a:solidFill>
                          <a:latin typeface="微软雅黑" panose="020B0503020204020204" charset="-122"/>
                          <a:ea typeface="微软雅黑" panose="020B0503020204020204" charset="-122"/>
                          <a:cs typeface="微软雅黑" panose="020B0503020204020204" charset="-122"/>
                        </a:rPr>
                        <a:t>0</a:t>
                      </a:r>
                      <a:endParaRPr sz="1100" dirty="0">
                        <a:latin typeface="微软雅黑" panose="020B0503020204020204" charset="-122"/>
                        <a:ea typeface="微软雅黑" panose="020B0503020204020204" charset="-122"/>
                        <a:cs typeface="微软雅黑" panose="020B0503020204020204" charset="-122"/>
                      </a:endParaRPr>
                    </a:p>
                    <a:p>
                      <a:pPr algn="l" rtl="0" eaLnBrk="0">
                        <a:lnSpc>
                          <a:spcPct val="108000"/>
                        </a:lnSpc>
                      </a:pPr>
                      <a:endParaRPr sz="1000" dirty="0">
                        <a:latin typeface="Arial" panose="020B0604020202020204"/>
                        <a:ea typeface="Arial" panose="020B0604020202020204"/>
                        <a:cs typeface="Arial" panose="020B0604020202020204"/>
                      </a:endParaRPr>
                    </a:p>
                    <a:p>
                      <a:pPr algn="l" rtl="0" eaLnBrk="0">
                        <a:lnSpc>
                          <a:spcPct val="108000"/>
                        </a:lnSpc>
                      </a:pPr>
                      <a:endParaRPr sz="1000" dirty="0">
                        <a:latin typeface="Arial" panose="020B0604020202020204"/>
                        <a:ea typeface="Arial" panose="020B0604020202020204"/>
                        <a:cs typeface="Arial" panose="020B0604020202020204"/>
                      </a:endParaRPr>
                    </a:p>
                    <a:p>
                      <a:pPr algn="l" rtl="0" eaLnBrk="0">
                        <a:lnSpc>
                          <a:spcPct val="109000"/>
                        </a:lnSpc>
                      </a:pPr>
                      <a:endParaRPr sz="1000" dirty="0">
                        <a:latin typeface="Arial" panose="020B0604020202020204"/>
                        <a:ea typeface="Arial" panose="020B0604020202020204"/>
                        <a:cs typeface="Arial" panose="020B0604020202020204"/>
                      </a:endParaRPr>
                    </a:p>
                    <a:p>
                      <a:pPr marL="560070" algn="l" rtl="0" eaLnBrk="0">
                        <a:lnSpc>
                          <a:spcPct val="85000"/>
                        </a:lnSpc>
                        <a:spcBef>
                          <a:spcPts val="335"/>
                        </a:spcBef>
                      </a:pPr>
                      <a:r>
                        <a:rPr sz="1100" kern="0" spc="-50" dirty="0">
                          <a:solidFill>
                            <a:srgbClr val="231F20">
                              <a:alpha val="100000"/>
                            </a:srgbClr>
                          </a:solidFill>
                          <a:latin typeface="微软雅黑" panose="020B0503020204020204" charset="-122"/>
                          <a:ea typeface="微软雅黑" panose="020B0503020204020204" charset="-122"/>
                          <a:cs typeface="微软雅黑" panose="020B0503020204020204" charset="-122"/>
                        </a:rPr>
                        <a:t>±4</a:t>
                      </a:r>
                      <a:endParaRPr sz="1100" dirty="0">
                        <a:latin typeface="微软雅黑" panose="020B0503020204020204" charset="-122"/>
                        <a:ea typeface="微软雅黑" panose="020B0503020204020204" charset="-122"/>
                        <a:cs typeface="微软雅黑" panose="020B0503020204020204" charset="-122"/>
                      </a:endParaRPr>
                    </a:p>
                    <a:p>
                      <a:pPr marL="560070" algn="l" rtl="0" eaLnBrk="0">
                        <a:lnSpc>
                          <a:spcPct val="85000"/>
                        </a:lnSpc>
                        <a:spcBef>
                          <a:spcPts val="725"/>
                        </a:spcBef>
                      </a:pPr>
                      <a:r>
                        <a:rPr sz="1100" kern="0" spc="0" dirty="0">
                          <a:solidFill>
                            <a:srgbClr val="231F20">
                              <a:alpha val="100000"/>
                            </a:srgbClr>
                          </a:solidFill>
                          <a:latin typeface="微软雅黑" panose="020B0503020204020204" charset="-122"/>
                          <a:ea typeface="微软雅黑" panose="020B0503020204020204" charset="-122"/>
                          <a:cs typeface="微软雅黑" panose="020B0503020204020204" charset="-122"/>
                        </a:rPr>
                        <a:t>50</a:t>
                      </a:r>
                      <a:endParaRPr sz="1100" dirty="0">
                        <a:latin typeface="微软雅黑" panose="020B0503020204020204" charset="-122"/>
                        <a:ea typeface="微软雅黑" panose="020B0503020204020204" charset="-122"/>
                        <a:cs typeface="微软雅黑" panose="020B0503020204020204" charset="-122"/>
                      </a:endParaRPr>
                    </a:p>
                    <a:p>
                      <a:pPr marL="532765" algn="l" rtl="0" eaLnBrk="0">
                        <a:lnSpc>
                          <a:spcPct val="85000"/>
                        </a:lnSpc>
                        <a:spcBef>
                          <a:spcPts val="590"/>
                        </a:spcBef>
                      </a:pPr>
                      <a:r>
                        <a:rPr sz="1100" kern="0" spc="-20" dirty="0">
                          <a:solidFill>
                            <a:srgbClr val="231F20">
                              <a:alpha val="100000"/>
                            </a:srgbClr>
                          </a:solidFill>
                          <a:latin typeface="微软雅黑" panose="020B0503020204020204" charset="-122"/>
                          <a:ea typeface="微软雅黑" panose="020B0503020204020204" charset="-122"/>
                          <a:cs typeface="微软雅黑" panose="020B0503020204020204" charset="-122"/>
                        </a:rPr>
                        <a:t>-50</a:t>
                      </a:r>
                      <a:endParaRPr sz="1100" dirty="0">
                        <a:latin typeface="微软雅黑" panose="020B0503020204020204" charset="-122"/>
                        <a:ea typeface="微软雅黑" panose="020B0503020204020204" charset="-122"/>
                        <a:cs typeface="微软雅黑" panose="020B0503020204020204" charset="-122"/>
                      </a:endParaRPr>
                    </a:p>
                    <a:p>
                      <a:pPr marL="532765" algn="l" rtl="0" eaLnBrk="0">
                        <a:lnSpc>
                          <a:spcPct val="85000"/>
                        </a:lnSpc>
                        <a:spcBef>
                          <a:spcPts val="665"/>
                        </a:spcBef>
                      </a:pPr>
                      <a:r>
                        <a:rPr sz="1100" kern="0" spc="-20" dirty="0">
                          <a:solidFill>
                            <a:srgbClr val="231F20">
                              <a:alpha val="100000"/>
                            </a:srgbClr>
                          </a:solidFill>
                          <a:latin typeface="微软雅黑" panose="020B0503020204020204" charset="-122"/>
                          <a:ea typeface="微软雅黑" panose="020B0503020204020204" charset="-122"/>
                          <a:cs typeface="微软雅黑" panose="020B0503020204020204" charset="-122"/>
                        </a:rPr>
                        <a:t>-15</a:t>
                      </a:r>
                      <a:endParaRPr sz="1100" dirty="0">
                        <a:latin typeface="微软雅黑" panose="020B0503020204020204" charset="-122"/>
                        <a:ea typeface="微软雅黑" panose="020B0503020204020204" charset="-122"/>
                        <a:cs typeface="微软雅黑" panose="020B0503020204020204" charset="-122"/>
                      </a:endParaRPr>
                    </a:p>
                    <a:p>
                      <a:pPr algn="l" rtl="0" eaLnBrk="0">
                        <a:lnSpc>
                          <a:spcPct val="108000"/>
                        </a:lnSpc>
                      </a:pPr>
                      <a:endParaRPr sz="500" dirty="0">
                        <a:latin typeface="Arial" panose="020B0604020202020204"/>
                        <a:ea typeface="Arial" panose="020B0604020202020204"/>
                        <a:cs typeface="Arial" panose="020B0604020202020204"/>
                      </a:endParaRPr>
                    </a:p>
                    <a:p>
                      <a:pPr marL="514350" algn="l" rtl="0" eaLnBrk="0">
                        <a:lnSpc>
                          <a:spcPct val="85000"/>
                        </a:lnSpc>
                        <a:spcBef>
                          <a:spcPts val="5"/>
                        </a:spcBef>
                      </a:pPr>
                      <a:r>
                        <a:rPr sz="1100" kern="0" spc="10" dirty="0">
                          <a:solidFill>
                            <a:srgbClr val="231F20">
                              <a:alpha val="100000"/>
                            </a:srgbClr>
                          </a:solidFill>
                          <a:latin typeface="微软雅黑" panose="020B0503020204020204" charset="-122"/>
                          <a:ea typeface="微软雅黑" panose="020B0503020204020204" charset="-122"/>
                          <a:cs typeface="微软雅黑" panose="020B0503020204020204" charset="-122"/>
                        </a:rPr>
                        <a:t>220</a:t>
                      </a:r>
                      <a:endParaRPr sz="1100" dirty="0">
                        <a:latin typeface="微软雅黑" panose="020B0503020204020204" charset="-122"/>
                        <a:ea typeface="微软雅黑" panose="020B0503020204020204" charset="-122"/>
                        <a:cs typeface="微软雅黑" panose="020B0503020204020204" charset="-122"/>
                      </a:endParaRPr>
                    </a:p>
                  </a:txBody>
                  <a:tcPr marL="0" marR="0" marT="0" marB="0" vert="horz">
                    <a:lnL w="9525" cap="flat" cmpd="sng" algn="ctr">
                      <a:solidFill>
                        <a:srgbClr val="21294D"/>
                      </a:solidFill>
                      <a:prstDash val="solid"/>
                      <a:round/>
                      <a:headEnd type="none" w="med" len="med"/>
                      <a:tailEnd type="none" w="med" len="med"/>
                    </a:lnL>
                    <a:lnR w="9525" cap="flat" cmpd="sng" algn="ctr">
                      <a:solidFill>
                        <a:srgbClr val="21294D"/>
                      </a:solidFill>
                      <a:prstDash val="solid"/>
                      <a:round/>
                      <a:headEnd type="none" w="med" len="med"/>
                      <a:tailEnd type="none" w="med" len="med"/>
                    </a:lnR>
                    <a:lnT>
                      <a:noFill/>
                    </a:lnT>
                    <a:lnB>
                      <a:noFill/>
                    </a:lnB>
                  </a:tcPr>
                </a:tc>
                <a:tc>
                  <a:txBody>
                    <a:bodyPr/>
                    <a:p>
                      <a:pPr algn="l" rtl="0" eaLnBrk="0">
                        <a:lnSpc>
                          <a:spcPct val="9000"/>
                        </a:lnSpc>
                      </a:pPr>
                      <a:endParaRPr sz="100" dirty="0">
                        <a:latin typeface="Arial" panose="020B0604020202020204"/>
                        <a:ea typeface="Arial" panose="020B0604020202020204"/>
                        <a:cs typeface="Arial" panose="020B0604020202020204"/>
                      </a:endParaRPr>
                    </a:p>
                    <a:p>
                      <a:pPr marL="501015" algn="l" rtl="0" eaLnBrk="0">
                        <a:lnSpc>
                          <a:spcPct val="79000"/>
                        </a:lnSpc>
                      </a:pPr>
                      <a:r>
                        <a:rPr sz="1100" kern="0" spc="-10" dirty="0">
                          <a:solidFill>
                            <a:srgbClr val="FFFFFF">
                              <a:alpha val="100000"/>
                            </a:srgbClr>
                          </a:solidFill>
                          <a:latin typeface="微软雅黑" panose="020B0503020204020204" charset="-122"/>
                          <a:ea typeface="微软雅黑" panose="020B0503020204020204" charset="-122"/>
                          <a:cs typeface="微软雅黑" panose="020B0503020204020204" charset="-122"/>
                        </a:rPr>
                        <a:t>MAX</a:t>
                      </a:r>
                      <a:endParaRPr sz="1100" dirty="0">
                        <a:latin typeface="微软雅黑" panose="020B0503020204020204" charset="-122"/>
                        <a:ea typeface="微软雅黑" panose="020B0503020204020204" charset="-122"/>
                        <a:cs typeface="微软雅黑" panose="020B0503020204020204" charset="-122"/>
                      </a:endParaRPr>
                    </a:p>
                    <a:p>
                      <a:pPr marL="511810" algn="l" rtl="0" eaLnBrk="0">
                        <a:lnSpc>
                          <a:spcPct val="85000"/>
                        </a:lnSpc>
                        <a:spcBef>
                          <a:spcPts val="450"/>
                        </a:spcBef>
                      </a:pPr>
                      <a:r>
                        <a:rPr sz="1100" kern="0" spc="-10" dirty="0">
                          <a:solidFill>
                            <a:srgbClr val="231F20">
                              <a:alpha val="100000"/>
                            </a:srgbClr>
                          </a:solidFill>
                          <a:latin typeface="微软雅黑" panose="020B0503020204020204" charset="-122"/>
                          <a:ea typeface="微软雅黑" panose="020B0503020204020204" charset="-122"/>
                          <a:cs typeface="微软雅黑" panose="020B0503020204020204" charset="-122"/>
                        </a:rPr>
                        <a:t>1000</a:t>
                      </a:r>
                      <a:endParaRPr sz="1100" dirty="0">
                        <a:latin typeface="微软雅黑" panose="020B0503020204020204" charset="-122"/>
                        <a:ea typeface="微软雅黑" panose="020B0503020204020204" charset="-122"/>
                        <a:cs typeface="微软雅黑" panose="020B0503020204020204" charset="-122"/>
                      </a:endParaRPr>
                    </a:p>
                    <a:p>
                      <a:pPr marL="631190" algn="l" rtl="0" eaLnBrk="0">
                        <a:lnSpc>
                          <a:spcPct val="85000"/>
                        </a:lnSpc>
                        <a:spcBef>
                          <a:spcPts val="700"/>
                        </a:spcBef>
                      </a:pPr>
                      <a:r>
                        <a:rPr sz="1100" kern="0" spc="-20" dirty="0">
                          <a:solidFill>
                            <a:srgbClr val="231F20">
                              <a:alpha val="100000"/>
                            </a:srgbClr>
                          </a:solidFill>
                          <a:latin typeface="微软雅黑" panose="020B0503020204020204" charset="-122"/>
                          <a:ea typeface="微软雅黑" panose="020B0503020204020204" charset="-122"/>
                          <a:cs typeface="微软雅黑" panose="020B0503020204020204" charset="-122"/>
                        </a:rPr>
                        <a:t>5</a:t>
                      </a:r>
                      <a:endParaRPr sz="1100" dirty="0">
                        <a:latin typeface="微软雅黑" panose="020B0503020204020204" charset="-122"/>
                        <a:ea typeface="微软雅黑" panose="020B0503020204020204" charset="-122"/>
                        <a:cs typeface="微软雅黑" panose="020B0503020204020204" charset="-122"/>
                      </a:endParaRPr>
                    </a:p>
                    <a:p>
                      <a:pPr algn="l" rtl="0" eaLnBrk="0">
                        <a:lnSpc>
                          <a:spcPct val="102000"/>
                        </a:lnSpc>
                      </a:pPr>
                      <a:endParaRPr sz="1000" dirty="0">
                        <a:latin typeface="Arial" panose="020B0604020202020204"/>
                        <a:ea typeface="Arial" panose="020B0604020202020204"/>
                        <a:cs typeface="Arial" panose="020B0604020202020204"/>
                      </a:endParaRPr>
                    </a:p>
                    <a:p>
                      <a:pPr algn="l" rtl="0" eaLnBrk="0">
                        <a:lnSpc>
                          <a:spcPct val="102000"/>
                        </a:lnSpc>
                      </a:pPr>
                      <a:endParaRPr sz="1000" dirty="0">
                        <a:latin typeface="Arial" panose="020B0604020202020204"/>
                        <a:ea typeface="Arial" panose="020B0604020202020204"/>
                        <a:cs typeface="Arial" panose="020B0604020202020204"/>
                      </a:endParaRPr>
                    </a:p>
                    <a:p>
                      <a:pPr algn="l" rtl="0" eaLnBrk="0">
                        <a:lnSpc>
                          <a:spcPct val="102000"/>
                        </a:lnSpc>
                      </a:pPr>
                      <a:endParaRPr sz="1000" dirty="0">
                        <a:latin typeface="Arial" panose="020B0604020202020204"/>
                        <a:ea typeface="Arial" panose="020B0604020202020204"/>
                        <a:cs typeface="Arial" panose="020B0604020202020204"/>
                      </a:endParaRPr>
                    </a:p>
                    <a:p>
                      <a:pPr algn="l" rtl="0" eaLnBrk="0">
                        <a:lnSpc>
                          <a:spcPct val="102000"/>
                        </a:lnSpc>
                      </a:pPr>
                      <a:endParaRPr sz="1000" dirty="0">
                        <a:latin typeface="Arial" panose="020B0604020202020204"/>
                        <a:ea typeface="Arial" panose="020B0604020202020204"/>
                        <a:cs typeface="Arial" panose="020B0604020202020204"/>
                      </a:endParaRPr>
                    </a:p>
                    <a:p>
                      <a:pPr algn="l" rtl="0" eaLnBrk="0">
                        <a:lnSpc>
                          <a:spcPct val="102000"/>
                        </a:lnSpc>
                      </a:pPr>
                      <a:endParaRPr sz="1000" dirty="0">
                        <a:latin typeface="Arial" panose="020B0604020202020204"/>
                        <a:ea typeface="Arial" panose="020B0604020202020204"/>
                        <a:cs typeface="Arial" panose="020B0604020202020204"/>
                      </a:endParaRPr>
                    </a:p>
                    <a:p>
                      <a:pPr algn="l" rtl="0" eaLnBrk="0">
                        <a:lnSpc>
                          <a:spcPct val="102000"/>
                        </a:lnSpc>
                      </a:pPr>
                      <a:endParaRPr sz="1000" dirty="0">
                        <a:latin typeface="Arial" panose="020B0604020202020204"/>
                        <a:ea typeface="Arial" panose="020B0604020202020204"/>
                        <a:cs typeface="Arial" panose="020B0604020202020204"/>
                      </a:endParaRPr>
                    </a:p>
                    <a:p>
                      <a:pPr algn="l" rtl="0" eaLnBrk="0">
                        <a:lnSpc>
                          <a:spcPct val="102000"/>
                        </a:lnSpc>
                      </a:pPr>
                      <a:endParaRPr sz="1000" dirty="0">
                        <a:latin typeface="Arial" panose="020B0604020202020204"/>
                        <a:ea typeface="Arial" panose="020B0604020202020204"/>
                        <a:cs typeface="Arial" panose="020B0604020202020204"/>
                      </a:endParaRPr>
                    </a:p>
                    <a:p>
                      <a:pPr algn="l" rtl="0" eaLnBrk="0">
                        <a:lnSpc>
                          <a:spcPct val="102000"/>
                        </a:lnSpc>
                      </a:pPr>
                      <a:endParaRPr sz="1000" dirty="0">
                        <a:latin typeface="Arial" panose="020B0604020202020204"/>
                        <a:ea typeface="Arial" panose="020B0604020202020204"/>
                        <a:cs typeface="Arial" panose="020B0604020202020204"/>
                      </a:endParaRPr>
                    </a:p>
                    <a:p>
                      <a:pPr algn="l" rtl="0" eaLnBrk="0">
                        <a:lnSpc>
                          <a:spcPct val="102000"/>
                        </a:lnSpc>
                      </a:pPr>
                      <a:endParaRPr sz="1000" dirty="0">
                        <a:latin typeface="Arial" panose="020B0604020202020204"/>
                        <a:ea typeface="Arial" panose="020B0604020202020204"/>
                        <a:cs typeface="Arial" panose="020B0604020202020204"/>
                      </a:endParaRPr>
                    </a:p>
                    <a:p>
                      <a:pPr marL="544195" algn="l" rtl="0" eaLnBrk="0">
                        <a:lnSpc>
                          <a:spcPct val="85000"/>
                        </a:lnSpc>
                        <a:spcBef>
                          <a:spcPts val="340"/>
                        </a:spcBef>
                      </a:pPr>
                      <a:r>
                        <a:rPr sz="1100" kern="0" spc="10" dirty="0">
                          <a:solidFill>
                            <a:srgbClr val="231F20">
                              <a:alpha val="100000"/>
                            </a:srgbClr>
                          </a:solidFill>
                          <a:latin typeface="微软雅黑" panose="020B0503020204020204" charset="-122"/>
                          <a:ea typeface="微软雅黑" panose="020B0503020204020204" charset="-122"/>
                          <a:cs typeface="微软雅黑" panose="020B0503020204020204" charset="-122"/>
                        </a:rPr>
                        <a:t>260</a:t>
                      </a:r>
                      <a:endParaRPr sz="1100" dirty="0">
                        <a:latin typeface="微软雅黑" panose="020B0503020204020204" charset="-122"/>
                        <a:ea typeface="微软雅黑" panose="020B0503020204020204" charset="-122"/>
                        <a:cs typeface="微软雅黑" panose="020B0503020204020204" charset="-122"/>
                      </a:endParaRPr>
                    </a:p>
                    <a:p>
                      <a:pPr marL="502920" algn="l" rtl="0" eaLnBrk="0">
                        <a:lnSpc>
                          <a:spcPct val="85000"/>
                        </a:lnSpc>
                        <a:spcBef>
                          <a:spcPts val="640"/>
                        </a:spcBef>
                      </a:pPr>
                      <a:r>
                        <a:rPr sz="1100" kern="0" spc="10" dirty="0">
                          <a:solidFill>
                            <a:srgbClr val="231F20">
                              <a:alpha val="100000"/>
                            </a:srgbClr>
                          </a:solidFill>
                          <a:latin typeface="微软雅黑" panose="020B0503020204020204" charset="-122"/>
                          <a:ea typeface="微软雅黑" panose="020B0503020204020204" charset="-122"/>
                          <a:cs typeface="微软雅黑" panose="020B0503020204020204" charset="-122"/>
                        </a:rPr>
                        <a:t>3500</a:t>
                      </a:r>
                      <a:endParaRPr sz="1100" dirty="0">
                        <a:latin typeface="微软雅黑" panose="020B0503020204020204" charset="-122"/>
                        <a:ea typeface="微软雅黑" panose="020B0503020204020204" charset="-122"/>
                        <a:cs typeface="微软雅黑" panose="020B0503020204020204" charset="-122"/>
                      </a:endParaRPr>
                    </a:p>
                    <a:p>
                      <a:pPr algn="l" rtl="0" eaLnBrk="0">
                        <a:lnSpc>
                          <a:spcPct val="109000"/>
                        </a:lnSpc>
                      </a:pPr>
                      <a:endParaRPr sz="600" dirty="0">
                        <a:latin typeface="Arial" panose="020B0604020202020204"/>
                        <a:ea typeface="Arial" panose="020B0604020202020204"/>
                        <a:cs typeface="Arial" panose="020B0604020202020204"/>
                      </a:endParaRPr>
                    </a:p>
                    <a:p>
                      <a:pPr marL="631190" algn="l" rtl="0" eaLnBrk="0">
                        <a:lnSpc>
                          <a:spcPct val="85000"/>
                        </a:lnSpc>
                        <a:spcBef>
                          <a:spcPts val="5"/>
                        </a:spcBef>
                      </a:pPr>
                      <a:r>
                        <a:rPr sz="1100" kern="0" spc="-20" dirty="0">
                          <a:solidFill>
                            <a:srgbClr val="231F20">
                              <a:alpha val="100000"/>
                            </a:srgbClr>
                          </a:solidFill>
                          <a:latin typeface="微软雅黑" panose="020B0503020204020204" charset="-122"/>
                          <a:ea typeface="微软雅黑" panose="020B0503020204020204" charset="-122"/>
                          <a:cs typeface="微软雅黑" panose="020B0503020204020204" charset="-122"/>
                        </a:rPr>
                        <a:t>2</a:t>
                      </a:r>
                      <a:endParaRPr sz="1100" dirty="0">
                        <a:latin typeface="微软雅黑" panose="020B0503020204020204" charset="-122"/>
                        <a:ea typeface="微软雅黑" panose="020B0503020204020204" charset="-122"/>
                        <a:cs typeface="微软雅黑" panose="020B0503020204020204" charset="-122"/>
                      </a:endParaRPr>
                    </a:p>
                  </a:txBody>
                  <a:tcPr marL="0" marR="0" marT="0" marB="0" vert="horz">
                    <a:lnL w="9525" cap="flat" cmpd="sng" algn="ctr">
                      <a:solidFill>
                        <a:srgbClr val="21294D"/>
                      </a:solidFill>
                      <a:prstDash val="solid"/>
                      <a:round/>
                      <a:headEnd type="none" w="med" len="med"/>
                      <a:tailEnd type="none" w="med" len="med"/>
                    </a:lnL>
                    <a:lnR w="9525" cap="flat" cmpd="sng" algn="ctr">
                      <a:solidFill>
                        <a:srgbClr val="21294D"/>
                      </a:solidFill>
                      <a:prstDash val="solid"/>
                      <a:round/>
                      <a:headEnd type="none" w="med" len="med"/>
                      <a:tailEnd type="none" w="med" len="med"/>
                    </a:lnR>
                    <a:lnT>
                      <a:noFill/>
                    </a:lnT>
                    <a:lnB>
                      <a:noFill/>
                    </a:lnB>
                  </a:tcPr>
                </a:tc>
              </a:tr>
            </a:tbl>
          </a:graphicData>
        </a:graphic>
      </p:graphicFrame>
      <p:pic>
        <p:nvPicPr>
          <p:cNvPr id="828" name="picture 828"/>
          <p:cNvPicPr>
            <a:picLocks noChangeAspect="1"/>
          </p:cNvPicPr>
          <p:nvPr/>
        </p:nvPicPr>
        <p:blipFill>
          <a:blip r:embed="rId9"/>
          <a:stretch>
            <a:fillRect/>
          </a:stretch>
        </p:blipFill>
        <p:spPr>
          <a:xfrm rot="21600000">
            <a:off x="4460303" y="1675751"/>
            <a:ext cx="2214493" cy="1795814"/>
          </a:xfrm>
          <a:prstGeom prst="rect">
            <a:avLst/>
          </a:prstGeom>
        </p:spPr>
      </p:pic>
      <p:sp>
        <p:nvSpPr>
          <p:cNvPr id="830" name="textbox 830"/>
          <p:cNvSpPr/>
          <p:nvPr/>
        </p:nvSpPr>
        <p:spPr>
          <a:xfrm>
            <a:off x="6483727" y="3707005"/>
            <a:ext cx="417194" cy="2412364"/>
          </a:xfrm>
          <a:prstGeom prst="rect">
            <a:avLst/>
          </a:prstGeom>
          <a:noFill/>
          <a:ln w="0" cap="flat">
            <a:noFill/>
            <a:prstDash val="solid"/>
            <a:miter lim="0"/>
          </a:ln>
        </p:spPr>
        <p:txBody>
          <a:bodyPr vert="horz" wrap="square" lIns="0" tIns="0" rIns="0" bIns="0"/>
          <a:p>
            <a:pPr algn="l" rtl="0" eaLnBrk="0">
              <a:lnSpc>
                <a:spcPct val="81000"/>
              </a:lnSpc>
            </a:pPr>
            <a:endParaRPr sz="100" dirty="0">
              <a:latin typeface="Arial" panose="020B0604020202020204"/>
              <a:ea typeface="Arial" panose="020B0604020202020204"/>
              <a:cs typeface="Arial" panose="020B0604020202020204"/>
            </a:endParaRPr>
          </a:p>
          <a:p>
            <a:pPr marL="52705" algn="l" rtl="0" eaLnBrk="0">
              <a:lnSpc>
                <a:spcPct val="80000"/>
              </a:lnSpc>
            </a:pPr>
            <a:r>
              <a:rPr sz="1100" kern="0" spc="10" dirty="0">
                <a:solidFill>
                  <a:srgbClr val="FFFFFF">
                    <a:alpha val="100000"/>
                  </a:srgbClr>
                </a:solidFill>
                <a:latin typeface="微软雅黑" panose="020B0503020204020204" charset="-122"/>
                <a:ea typeface="微软雅黑" panose="020B0503020204020204" charset="-122"/>
                <a:cs typeface="微软雅黑" panose="020B0503020204020204" charset="-122"/>
              </a:rPr>
              <a:t>UNIT</a:t>
            </a:r>
            <a:endParaRPr sz="1100" dirty="0">
              <a:latin typeface="微软雅黑" panose="020B0503020204020204" charset="-122"/>
              <a:ea typeface="微软雅黑" panose="020B0503020204020204" charset="-122"/>
              <a:cs typeface="微软雅黑" panose="020B0503020204020204" charset="-122"/>
            </a:endParaRPr>
          </a:p>
          <a:p>
            <a:pPr marL="76835" algn="l" rtl="0" eaLnBrk="0">
              <a:lnSpc>
                <a:spcPct val="80000"/>
              </a:lnSpc>
              <a:spcBef>
                <a:spcPts val="305"/>
              </a:spcBef>
            </a:pPr>
            <a:r>
              <a:rPr sz="1100" kern="0" spc="-20" dirty="0">
                <a:solidFill>
                  <a:srgbClr val="231F20">
                    <a:alpha val="100000"/>
                  </a:srgbClr>
                </a:solidFill>
                <a:latin typeface="微软雅黑" panose="020B0503020204020204" charset="-122"/>
                <a:ea typeface="微软雅黑" panose="020B0503020204020204" charset="-122"/>
                <a:cs typeface="微软雅黑" panose="020B0503020204020204" charset="-122"/>
              </a:rPr>
              <a:t>MHz</a:t>
            </a:r>
            <a:endParaRPr sz="1100" dirty="0">
              <a:latin typeface="微软雅黑" panose="020B0503020204020204" charset="-122"/>
              <a:ea typeface="微软雅黑" panose="020B0503020204020204" charset="-122"/>
              <a:cs typeface="微软雅黑" panose="020B0503020204020204" charset="-122"/>
            </a:endParaRPr>
          </a:p>
          <a:p>
            <a:pPr marL="70485" algn="l" rtl="0" eaLnBrk="0">
              <a:lnSpc>
                <a:spcPct val="84000"/>
              </a:lnSpc>
              <a:spcBef>
                <a:spcPts val="925"/>
              </a:spcBef>
            </a:pPr>
            <a:r>
              <a:rPr sz="1100" kern="0" spc="10" dirty="0">
                <a:solidFill>
                  <a:srgbClr val="231F20">
                    <a:alpha val="100000"/>
                  </a:srgbClr>
                </a:solidFill>
                <a:latin typeface="微软雅黑" panose="020B0503020204020204" charset="-122"/>
                <a:ea typeface="微软雅黑" panose="020B0503020204020204" charset="-122"/>
                <a:cs typeface="微软雅黑" panose="020B0503020204020204" charset="-122"/>
              </a:rPr>
              <a:t>dBm</a:t>
            </a:r>
            <a:endParaRPr sz="1100" dirty="0">
              <a:latin typeface="微软雅黑" panose="020B0503020204020204" charset="-122"/>
              <a:ea typeface="微软雅黑" panose="020B0503020204020204" charset="-122"/>
              <a:cs typeface="微软雅黑" panose="020B0503020204020204" charset="-122"/>
            </a:endParaRPr>
          </a:p>
          <a:p>
            <a:pPr marL="99060" algn="l" rtl="0" eaLnBrk="0">
              <a:lnSpc>
                <a:spcPct val="84000"/>
              </a:lnSpc>
              <a:spcBef>
                <a:spcPts val="665"/>
              </a:spcBef>
            </a:pPr>
            <a:r>
              <a:rPr sz="1100" kern="0" spc="20" dirty="0">
                <a:solidFill>
                  <a:srgbClr val="231F20">
                    <a:alpha val="100000"/>
                  </a:srgbClr>
                </a:solidFill>
                <a:latin typeface="微软雅黑" panose="020B0503020204020204" charset="-122"/>
                <a:ea typeface="微软雅黑" panose="020B0503020204020204" charset="-122"/>
                <a:cs typeface="微软雅黑" panose="020B0503020204020204" charset="-122"/>
              </a:rPr>
              <a:t>dB</a:t>
            </a:r>
            <a:endParaRPr sz="1100" dirty="0">
              <a:latin typeface="微软雅黑" panose="020B0503020204020204" charset="-122"/>
              <a:ea typeface="微软雅黑" panose="020B0503020204020204" charset="-122"/>
              <a:cs typeface="微软雅黑" panose="020B0503020204020204" charset="-122"/>
            </a:endParaRPr>
          </a:p>
          <a:p>
            <a:pPr marL="34290" algn="l" rtl="0" eaLnBrk="0">
              <a:lnSpc>
                <a:spcPct val="84000"/>
              </a:lnSpc>
              <a:spcBef>
                <a:spcPts val="690"/>
              </a:spcBef>
            </a:pPr>
            <a:r>
              <a:rPr sz="1100" kern="0" spc="10" dirty="0">
                <a:solidFill>
                  <a:srgbClr val="231F20">
                    <a:alpha val="100000"/>
                  </a:srgbClr>
                </a:solidFill>
                <a:latin typeface="微软雅黑" panose="020B0503020204020204" charset="-122"/>
                <a:ea typeface="微软雅黑" panose="020B0503020204020204" charset="-122"/>
                <a:cs typeface="微软雅黑" panose="020B0503020204020204" charset="-122"/>
              </a:rPr>
              <a:t>dBm</a:t>
            </a:r>
            <a:endParaRPr sz="1100" dirty="0">
              <a:latin typeface="微软雅黑" panose="020B0503020204020204" charset="-122"/>
              <a:ea typeface="微软雅黑" panose="020B0503020204020204" charset="-122"/>
              <a:cs typeface="微软雅黑" panose="020B0503020204020204" charset="-122"/>
            </a:endParaRPr>
          </a:p>
          <a:p>
            <a:pPr marL="99060" algn="l" rtl="0" eaLnBrk="0">
              <a:lnSpc>
                <a:spcPct val="84000"/>
              </a:lnSpc>
              <a:spcBef>
                <a:spcPts val="675"/>
              </a:spcBef>
            </a:pPr>
            <a:r>
              <a:rPr sz="1100" kern="0" spc="20" dirty="0">
                <a:solidFill>
                  <a:srgbClr val="231F20">
                    <a:alpha val="100000"/>
                  </a:srgbClr>
                </a:solidFill>
                <a:latin typeface="微软雅黑" panose="020B0503020204020204" charset="-122"/>
                <a:ea typeface="微软雅黑" panose="020B0503020204020204" charset="-122"/>
                <a:cs typeface="微软雅黑" panose="020B0503020204020204" charset="-122"/>
              </a:rPr>
              <a:t>dB</a:t>
            </a:r>
            <a:endParaRPr sz="1100" dirty="0">
              <a:latin typeface="微软雅黑" panose="020B0503020204020204" charset="-122"/>
              <a:ea typeface="微软雅黑" panose="020B0503020204020204" charset="-122"/>
              <a:cs typeface="微软雅黑" panose="020B0503020204020204" charset="-122"/>
            </a:endParaRPr>
          </a:p>
          <a:p>
            <a:pPr marL="138430" algn="l" rtl="0" eaLnBrk="0">
              <a:lnSpc>
                <a:spcPct val="81000"/>
              </a:lnSpc>
              <a:spcBef>
                <a:spcPts val="720"/>
              </a:spcBef>
            </a:pPr>
            <a:r>
              <a:rPr sz="1100" kern="0" spc="-20" dirty="0">
                <a:solidFill>
                  <a:srgbClr val="231F20">
                    <a:alpha val="100000"/>
                  </a:srgbClr>
                </a:solidFill>
                <a:latin typeface="微软雅黑" panose="020B0503020204020204" charset="-122"/>
                <a:ea typeface="微软雅黑" panose="020B0503020204020204" charset="-122"/>
                <a:cs typeface="微软雅黑" panose="020B0503020204020204" charset="-122"/>
              </a:rPr>
              <a:t>Ω</a:t>
            </a:r>
            <a:endParaRPr sz="1100" dirty="0">
              <a:latin typeface="微软雅黑" panose="020B0503020204020204" charset="-122"/>
              <a:ea typeface="微软雅黑" panose="020B0503020204020204" charset="-122"/>
              <a:cs typeface="微软雅黑" panose="020B0503020204020204" charset="-122"/>
            </a:endParaRPr>
          </a:p>
          <a:p>
            <a:pPr marL="60325" algn="l" rtl="0" eaLnBrk="0">
              <a:lnSpc>
                <a:spcPct val="84000"/>
              </a:lnSpc>
              <a:spcBef>
                <a:spcPts val="670"/>
              </a:spcBef>
            </a:pPr>
            <a:r>
              <a:rPr sz="1100" kern="0" spc="30" dirty="0">
                <a:solidFill>
                  <a:srgbClr val="231F20">
                    <a:alpha val="100000"/>
                  </a:srgbClr>
                </a:solidFill>
                <a:latin typeface="微软雅黑" panose="020B0503020204020204" charset="-122"/>
                <a:ea typeface="微软雅黑" panose="020B0503020204020204" charset="-122"/>
                <a:cs typeface="微软雅黑" panose="020B0503020204020204" charset="-122"/>
              </a:rPr>
              <a:t>dBc</a:t>
            </a:r>
            <a:endParaRPr sz="1100" dirty="0">
              <a:latin typeface="微软雅黑" panose="020B0503020204020204" charset="-122"/>
              <a:ea typeface="微软雅黑" panose="020B0503020204020204" charset="-122"/>
              <a:cs typeface="微软雅黑" panose="020B0503020204020204" charset="-122"/>
            </a:endParaRPr>
          </a:p>
          <a:p>
            <a:pPr marL="60325" algn="l" rtl="0" eaLnBrk="0">
              <a:lnSpc>
                <a:spcPct val="84000"/>
              </a:lnSpc>
              <a:spcBef>
                <a:spcPts val="675"/>
              </a:spcBef>
            </a:pPr>
            <a:r>
              <a:rPr sz="1100" kern="0" spc="30" dirty="0">
                <a:solidFill>
                  <a:srgbClr val="231F20">
                    <a:alpha val="100000"/>
                  </a:srgbClr>
                </a:solidFill>
                <a:latin typeface="微软雅黑" panose="020B0503020204020204" charset="-122"/>
                <a:ea typeface="微软雅黑" panose="020B0503020204020204" charset="-122"/>
                <a:cs typeface="微软雅黑" panose="020B0503020204020204" charset="-122"/>
              </a:rPr>
              <a:t>dBc</a:t>
            </a:r>
            <a:endParaRPr sz="1100" dirty="0">
              <a:latin typeface="微软雅黑" panose="020B0503020204020204" charset="-122"/>
              <a:ea typeface="微软雅黑" panose="020B0503020204020204" charset="-122"/>
              <a:cs typeface="微软雅黑" panose="020B0503020204020204" charset="-122"/>
            </a:endParaRPr>
          </a:p>
          <a:p>
            <a:pPr marL="12700" algn="l" rtl="0" eaLnBrk="0">
              <a:lnSpc>
                <a:spcPct val="81000"/>
              </a:lnSpc>
              <a:spcBef>
                <a:spcPts val="640"/>
              </a:spcBef>
            </a:pPr>
            <a:r>
              <a:rPr sz="1100" kern="0" spc="80" dirty="0">
                <a:solidFill>
                  <a:srgbClr val="231F20">
                    <a:alpha val="100000"/>
                  </a:srgbClr>
                </a:solidFill>
                <a:latin typeface="微软雅黑" panose="020B0503020204020204" charset="-122"/>
                <a:ea typeface="微软雅黑" panose="020B0503020204020204" charset="-122"/>
                <a:cs typeface="微软雅黑" panose="020B0503020204020204" charset="-122"/>
              </a:rPr>
              <a:t>V</a:t>
            </a:r>
            <a:r>
              <a:rPr sz="1100" kern="0" spc="-60" dirty="0">
                <a:solidFill>
                  <a:srgbClr val="231F20">
                    <a:alpha val="100000"/>
                  </a:srgbClr>
                </a:solidFill>
                <a:latin typeface="微软雅黑" panose="020B0503020204020204" charset="-122"/>
                <a:ea typeface="微软雅黑" panose="020B0503020204020204" charset="-122"/>
                <a:cs typeface="微软雅黑" panose="020B0503020204020204" charset="-122"/>
              </a:rPr>
              <a:t> </a:t>
            </a:r>
            <a:r>
              <a:rPr sz="1100" kern="0" spc="80" dirty="0">
                <a:solidFill>
                  <a:srgbClr val="231F20">
                    <a:alpha val="100000"/>
                  </a:srgbClr>
                </a:solidFill>
                <a:latin typeface="微软雅黑" panose="020B0503020204020204" charset="-122"/>
                <a:ea typeface="微软雅黑" panose="020B0503020204020204" charset="-122"/>
                <a:cs typeface="微软雅黑" panose="020B0503020204020204" charset="-122"/>
              </a:rPr>
              <a:t>AC</a:t>
            </a:r>
            <a:endParaRPr sz="1100" dirty="0">
              <a:latin typeface="微软雅黑" panose="020B0503020204020204" charset="-122"/>
              <a:ea typeface="微软雅黑" panose="020B0503020204020204" charset="-122"/>
              <a:cs typeface="微软雅黑" panose="020B0503020204020204" charset="-122"/>
            </a:endParaRPr>
          </a:p>
          <a:p>
            <a:pPr algn="l" rtl="0" eaLnBrk="0">
              <a:lnSpc>
                <a:spcPct val="103000"/>
              </a:lnSpc>
            </a:pPr>
            <a:endParaRPr sz="700" dirty="0">
              <a:latin typeface="Arial" panose="020B0604020202020204"/>
              <a:ea typeface="Arial" panose="020B0604020202020204"/>
              <a:cs typeface="Arial" panose="020B0604020202020204"/>
            </a:endParaRPr>
          </a:p>
          <a:p>
            <a:pPr marL="117475" algn="l" rtl="0" eaLnBrk="0">
              <a:lnSpc>
                <a:spcPct val="80000"/>
              </a:lnSpc>
            </a:pPr>
            <a:r>
              <a:rPr sz="1100" kern="0" spc="0" dirty="0">
                <a:solidFill>
                  <a:srgbClr val="231F20">
                    <a:alpha val="100000"/>
                  </a:srgbClr>
                </a:solidFill>
                <a:latin typeface="微软雅黑" panose="020B0503020204020204" charset="-122"/>
                <a:ea typeface="微软雅黑" panose="020B0503020204020204" charset="-122"/>
                <a:cs typeface="微软雅黑" panose="020B0503020204020204" charset="-122"/>
              </a:rPr>
              <a:t>W</a:t>
            </a:r>
            <a:endParaRPr sz="1100" dirty="0">
              <a:latin typeface="微软雅黑" panose="020B0503020204020204" charset="-122"/>
              <a:ea typeface="微软雅黑" panose="020B0503020204020204" charset="-122"/>
              <a:cs typeface="微软雅黑" panose="020B0503020204020204" charset="-122"/>
            </a:endParaRPr>
          </a:p>
        </p:txBody>
      </p:sp>
      <p:sp>
        <p:nvSpPr>
          <p:cNvPr id="832" name="textbox 832"/>
          <p:cNvSpPr/>
          <p:nvPr/>
        </p:nvSpPr>
        <p:spPr>
          <a:xfrm>
            <a:off x="534690" y="8253009"/>
            <a:ext cx="2787014" cy="168910"/>
          </a:xfrm>
          <a:prstGeom prst="rect">
            <a:avLst/>
          </a:prstGeom>
          <a:noFill/>
          <a:ln w="0" cap="flat">
            <a:noFill/>
            <a:prstDash val="solid"/>
            <a:miter lim="0"/>
          </a:ln>
        </p:spPr>
        <p:txBody>
          <a:bodyPr vert="horz" wrap="square" lIns="0" tIns="0" rIns="0" bIns="0"/>
          <a:p>
            <a:pPr algn="l" rtl="0" eaLnBrk="0">
              <a:lnSpc>
                <a:spcPct val="87000"/>
              </a:lnSpc>
            </a:pPr>
            <a:endParaRPr sz="100" dirty="0">
              <a:latin typeface="Arial" panose="020B0604020202020204"/>
              <a:ea typeface="Arial" panose="020B0604020202020204"/>
              <a:cs typeface="Arial" panose="020B0604020202020204"/>
            </a:endParaRPr>
          </a:p>
          <a:p>
            <a:pPr marL="12700" algn="l" rtl="0" eaLnBrk="0">
              <a:lnSpc>
                <a:spcPct val="85000"/>
              </a:lnSpc>
            </a:pPr>
            <a:r>
              <a:rPr sz="1100" kern="0" spc="50" dirty="0">
                <a:solidFill>
                  <a:srgbClr val="21294D">
                    <a:alpha val="100000"/>
                  </a:srgbClr>
                </a:solidFill>
                <a:latin typeface="微软雅黑" panose="020B0503020204020204" charset="-122"/>
                <a:ea typeface="微软雅黑" panose="020B0503020204020204" charset="-122"/>
                <a:cs typeface="微软雅黑" panose="020B0503020204020204" charset="-122"/>
              </a:rPr>
              <a:t>1.3 ENVIRONMENTA</a:t>
            </a:r>
            <a:r>
              <a:rPr sz="1100" kern="0" spc="40" dirty="0">
                <a:solidFill>
                  <a:srgbClr val="21294D">
                    <a:alpha val="100000"/>
                  </a:srgbClr>
                </a:solidFill>
                <a:latin typeface="微软雅黑" panose="020B0503020204020204" charset="-122"/>
                <a:ea typeface="微软雅黑" panose="020B0503020204020204" charset="-122"/>
                <a:cs typeface="微软雅黑" panose="020B0503020204020204" charset="-122"/>
              </a:rPr>
              <a:t>L / PROTECTIONS</a:t>
            </a:r>
            <a:endParaRPr sz="1100" dirty="0">
              <a:latin typeface="微软雅黑" panose="020B0503020204020204" charset="-122"/>
              <a:ea typeface="微软雅黑" panose="020B0503020204020204" charset="-122"/>
              <a:cs typeface="微软雅黑" panose="020B0503020204020204" charset="-122"/>
            </a:endParaRPr>
          </a:p>
        </p:txBody>
      </p:sp>
      <p:sp>
        <p:nvSpPr>
          <p:cNvPr id="840" name="textbox 840"/>
          <p:cNvSpPr/>
          <p:nvPr/>
        </p:nvSpPr>
        <p:spPr>
          <a:xfrm>
            <a:off x="2500105" y="9305128"/>
            <a:ext cx="3512184" cy="268604"/>
          </a:xfrm>
          <a:prstGeom prst="rect">
            <a:avLst/>
          </a:prstGeom>
          <a:noFill/>
          <a:ln w="0" cap="flat">
            <a:noFill/>
            <a:prstDash val="solid"/>
            <a:miter lim="0"/>
          </a:ln>
        </p:spPr>
        <p:txBody>
          <a:bodyPr vert="horz" wrap="square" lIns="0" tIns="0" rIns="0" bIns="0"/>
          <a:p>
            <a:pPr algn="l" rtl="0" eaLnBrk="0">
              <a:lnSpc>
                <a:spcPct val="14000"/>
              </a:lnSpc>
            </a:pPr>
            <a:endParaRPr sz="100" dirty="0">
              <a:latin typeface="Arial" panose="020B0604020202020204"/>
              <a:ea typeface="Arial" panose="020B0604020202020204"/>
              <a:cs typeface="Arial" panose="020B0604020202020204"/>
            </a:endParaRPr>
          </a:p>
          <a:p>
            <a:pPr marL="18415" indent="-5715" algn="l" rtl="0" eaLnBrk="0">
              <a:lnSpc>
                <a:spcPct val="104000"/>
              </a:lnSpc>
            </a:pPr>
            <a:r>
              <a:rPr sz="800" kern="0" spc="0" dirty="0">
                <a:solidFill>
                  <a:srgbClr val="231F20">
                    <a:alpha val="100000"/>
                  </a:srgbClr>
                </a:solidFill>
                <a:latin typeface="微软雅黑" panose="020B0503020204020204" charset="-122"/>
                <a:ea typeface="微软雅黑" panose="020B0503020204020204" charset="-122"/>
                <a:cs typeface="微软雅黑" panose="020B0503020204020204" charset="-122"/>
              </a:rPr>
              <a:t>With over temperature</a:t>
            </a:r>
            <a:r>
              <a:rPr sz="800" kern="0" spc="70" dirty="0">
                <a:solidFill>
                  <a:srgbClr val="231F20">
                    <a:alpha val="100000"/>
                  </a:srgbClr>
                </a:solidFill>
                <a:latin typeface="微软雅黑" panose="020B0503020204020204" charset="-122"/>
                <a:ea typeface="微软雅黑" panose="020B0503020204020204" charset="-122"/>
                <a:cs typeface="微软雅黑" panose="020B0503020204020204" charset="-122"/>
              </a:rPr>
              <a:t> </a:t>
            </a:r>
            <a:r>
              <a:rPr sz="800" kern="0" spc="0" dirty="0">
                <a:solidFill>
                  <a:srgbClr val="231F20">
                    <a:alpha val="100000"/>
                  </a:srgbClr>
                </a:solidFill>
                <a:latin typeface="微软雅黑" panose="020B0503020204020204" charset="-122"/>
                <a:ea typeface="微软雅黑" panose="020B0503020204020204" charset="-122"/>
                <a:cs typeface="微软雅黑" panose="020B0503020204020204" charset="-122"/>
              </a:rPr>
              <a:t>protection,</a:t>
            </a:r>
            <a:r>
              <a:rPr sz="800" kern="0" spc="70" dirty="0">
                <a:solidFill>
                  <a:srgbClr val="231F20">
                    <a:alpha val="100000"/>
                  </a:srgbClr>
                </a:solidFill>
                <a:latin typeface="微软雅黑" panose="020B0503020204020204" charset="-122"/>
                <a:ea typeface="微软雅黑" panose="020B0503020204020204" charset="-122"/>
                <a:cs typeface="微软雅黑" panose="020B0503020204020204" charset="-122"/>
              </a:rPr>
              <a:t> </a:t>
            </a:r>
            <a:r>
              <a:rPr sz="800" kern="0" spc="0" dirty="0">
                <a:solidFill>
                  <a:srgbClr val="231F20">
                    <a:alpha val="100000"/>
                  </a:srgbClr>
                </a:solidFill>
                <a:latin typeface="微软雅黑" panose="020B0503020204020204" charset="-122"/>
                <a:ea typeface="微软雅黑" panose="020B0503020204020204" charset="-122"/>
                <a:cs typeface="微软雅黑" panose="020B0503020204020204" charset="-122"/>
              </a:rPr>
              <a:t>input over</a:t>
            </a:r>
            <a:r>
              <a:rPr sz="800" kern="0" spc="60" dirty="0">
                <a:solidFill>
                  <a:srgbClr val="231F20">
                    <a:alpha val="100000"/>
                  </a:srgbClr>
                </a:solidFill>
                <a:latin typeface="微软雅黑" panose="020B0503020204020204" charset="-122"/>
                <a:ea typeface="微软雅黑" panose="020B0503020204020204" charset="-122"/>
                <a:cs typeface="微软雅黑" panose="020B0503020204020204" charset="-122"/>
              </a:rPr>
              <a:t> </a:t>
            </a:r>
            <a:r>
              <a:rPr sz="800" kern="0" spc="0" dirty="0">
                <a:solidFill>
                  <a:srgbClr val="231F20">
                    <a:alpha val="100000"/>
                  </a:srgbClr>
                </a:solidFill>
                <a:latin typeface="微软雅黑" panose="020B0503020204020204" charset="-122"/>
                <a:ea typeface="微软雅黑" panose="020B0503020204020204" charset="-122"/>
                <a:cs typeface="微软雅黑" panose="020B0503020204020204" charset="-122"/>
              </a:rPr>
              <a:t>power</a:t>
            </a:r>
            <a:r>
              <a:rPr sz="800" kern="0" spc="60" dirty="0">
                <a:solidFill>
                  <a:srgbClr val="231F20">
                    <a:alpha val="100000"/>
                  </a:srgbClr>
                </a:solidFill>
                <a:latin typeface="微软雅黑" panose="020B0503020204020204" charset="-122"/>
                <a:ea typeface="微软雅黑" panose="020B0503020204020204" charset="-122"/>
                <a:cs typeface="微软雅黑" panose="020B0503020204020204" charset="-122"/>
              </a:rPr>
              <a:t> </a:t>
            </a:r>
            <a:r>
              <a:rPr sz="800" kern="0" spc="-10" dirty="0">
                <a:solidFill>
                  <a:srgbClr val="231F20">
                    <a:alpha val="100000"/>
                  </a:srgbClr>
                </a:solidFill>
                <a:latin typeface="微软雅黑" panose="020B0503020204020204" charset="-122"/>
                <a:ea typeface="微软雅黑" panose="020B0503020204020204" charset="-122"/>
                <a:cs typeface="微软雅黑" panose="020B0503020204020204" charset="-122"/>
              </a:rPr>
              <a:t>protection, output</a:t>
            </a:r>
            <a:r>
              <a:rPr sz="800" kern="0" spc="0" dirty="0">
                <a:solidFill>
                  <a:srgbClr val="231F20">
                    <a:alpha val="100000"/>
                  </a:srgbClr>
                </a:solidFill>
                <a:latin typeface="微软雅黑" panose="020B0503020204020204" charset="-122"/>
                <a:ea typeface="微软雅黑" panose="020B0503020204020204" charset="-122"/>
                <a:cs typeface="微软雅黑" panose="020B0503020204020204" charset="-122"/>
              </a:rPr>
              <a:t>  </a:t>
            </a:r>
            <a:r>
              <a:rPr sz="800" kern="0" spc="0" dirty="0">
                <a:solidFill>
                  <a:srgbClr val="231F20">
                    <a:alpha val="100000"/>
                  </a:srgbClr>
                </a:solidFill>
                <a:latin typeface="微软雅黑" panose="020B0503020204020204" charset="-122"/>
                <a:ea typeface="微软雅黑" panose="020B0503020204020204" charset="-122"/>
                <a:cs typeface="微软雅黑" panose="020B0503020204020204" charset="-122"/>
              </a:rPr>
              <a:t>mismatch</a:t>
            </a:r>
            <a:r>
              <a:rPr sz="800" kern="0" spc="100" dirty="0">
                <a:solidFill>
                  <a:srgbClr val="231F20">
                    <a:alpha val="100000"/>
                  </a:srgbClr>
                </a:solidFill>
                <a:latin typeface="微软雅黑" panose="020B0503020204020204" charset="-122"/>
                <a:ea typeface="微软雅黑" panose="020B0503020204020204" charset="-122"/>
                <a:cs typeface="微软雅黑" panose="020B0503020204020204" charset="-122"/>
              </a:rPr>
              <a:t> </a:t>
            </a:r>
            <a:r>
              <a:rPr sz="800" kern="0" spc="0" dirty="0">
                <a:solidFill>
                  <a:srgbClr val="231F20">
                    <a:alpha val="100000"/>
                  </a:srgbClr>
                </a:solidFill>
                <a:latin typeface="微软雅黑" panose="020B0503020204020204" charset="-122"/>
                <a:ea typeface="微软雅黑" panose="020B0503020204020204" charset="-122"/>
                <a:cs typeface="微软雅黑" panose="020B0503020204020204" charset="-122"/>
              </a:rPr>
              <a:t>protection</a:t>
            </a:r>
            <a:r>
              <a:rPr sz="800" kern="0" spc="80" dirty="0">
                <a:solidFill>
                  <a:srgbClr val="231F20">
                    <a:alpha val="100000"/>
                  </a:srgbClr>
                </a:solidFill>
                <a:latin typeface="微软雅黑" panose="020B0503020204020204" charset="-122"/>
                <a:ea typeface="微软雅黑" panose="020B0503020204020204" charset="-122"/>
                <a:cs typeface="微软雅黑" panose="020B0503020204020204" charset="-122"/>
              </a:rPr>
              <a:t> </a:t>
            </a:r>
            <a:r>
              <a:rPr sz="800" kern="0" spc="0" dirty="0">
                <a:solidFill>
                  <a:srgbClr val="231F20">
                    <a:alpha val="100000"/>
                  </a:srgbClr>
                </a:solidFill>
                <a:latin typeface="微软雅黑" panose="020B0503020204020204" charset="-122"/>
                <a:ea typeface="微软雅黑" panose="020B0503020204020204" charset="-122"/>
                <a:cs typeface="微软雅黑" panose="020B0503020204020204" charset="-122"/>
              </a:rPr>
              <a:t>Maximum</a:t>
            </a:r>
            <a:r>
              <a:rPr sz="800" kern="0" spc="40" dirty="0">
                <a:solidFill>
                  <a:srgbClr val="231F20">
                    <a:alpha val="100000"/>
                  </a:srgbClr>
                </a:solidFill>
                <a:latin typeface="微软雅黑" panose="020B0503020204020204" charset="-122"/>
                <a:ea typeface="微软雅黑" panose="020B0503020204020204" charset="-122"/>
                <a:cs typeface="微软雅黑" panose="020B0503020204020204" charset="-122"/>
              </a:rPr>
              <a:t> </a:t>
            </a:r>
            <a:r>
              <a:rPr sz="800" kern="0" spc="0" dirty="0">
                <a:solidFill>
                  <a:srgbClr val="231F20">
                    <a:alpha val="100000"/>
                  </a:srgbClr>
                </a:solidFill>
                <a:latin typeface="微软雅黑" panose="020B0503020204020204" charset="-122"/>
                <a:ea typeface="微软雅黑" panose="020B0503020204020204" charset="-122"/>
                <a:cs typeface="微软雅黑" panose="020B0503020204020204" charset="-122"/>
              </a:rPr>
              <a:t>withstand</a:t>
            </a:r>
            <a:r>
              <a:rPr sz="800" kern="0" spc="40" dirty="0">
                <a:solidFill>
                  <a:srgbClr val="231F20">
                    <a:alpha val="100000"/>
                  </a:srgbClr>
                </a:solidFill>
                <a:latin typeface="微软雅黑" panose="020B0503020204020204" charset="-122"/>
                <a:ea typeface="微软雅黑" panose="020B0503020204020204" charset="-122"/>
                <a:cs typeface="微软雅黑" panose="020B0503020204020204" charset="-122"/>
              </a:rPr>
              <a:t> </a:t>
            </a:r>
            <a:r>
              <a:rPr sz="800" kern="0" spc="0" dirty="0">
                <a:solidFill>
                  <a:srgbClr val="231F20">
                    <a:alpha val="100000"/>
                  </a:srgbClr>
                </a:solidFill>
                <a:latin typeface="微软雅黑" panose="020B0503020204020204" charset="-122"/>
                <a:ea typeface="微软雅黑" panose="020B0503020204020204" charset="-122"/>
                <a:cs typeface="微软雅黑" panose="020B0503020204020204" charset="-122"/>
              </a:rPr>
              <a:t>standing</a:t>
            </a:r>
            <a:r>
              <a:rPr sz="800" kern="0" spc="40" dirty="0">
                <a:solidFill>
                  <a:srgbClr val="231F20">
                    <a:alpha val="100000"/>
                  </a:srgbClr>
                </a:solidFill>
                <a:latin typeface="微软雅黑" panose="020B0503020204020204" charset="-122"/>
                <a:ea typeface="微软雅黑" panose="020B0503020204020204" charset="-122"/>
                <a:cs typeface="微软雅黑" panose="020B0503020204020204" charset="-122"/>
              </a:rPr>
              <a:t> </a:t>
            </a:r>
            <a:r>
              <a:rPr sz="800" kern="0" spc="0" dirty="0">
                <a:solidFill>
                  <a:srgbClr val="231F20">
                    <a:alpha val="100000"/>
                  </a:srgbClr>
                </a:solidFill>
                <a:latin typeface="微软雅黑" panose="020B0503020204020204" charset="-122"/>
                <a:ea typeface="微软雅黑" panose="020B0503020204020204" charset="-122"/>
                <a:cs typeface="微软雅黑" panose="020B0503020204020204" charset="-122"/>
              </a:rPr>
              <a:t>wave</a:t>
            </a:r>
            <a:r>
              <a:rPr sz="800" kern="0" spc="40" dirty="0">
                <a:solidFill>
                  <a:srgbClr val="231F20">
                    <a:alpha val="100000"/>
                  </a:srgbClr>
                </a:solidFill>
                <a:latin typeface="微软雅黑" panose="020B0503020204020204" charset="-122"/>
                <a:ea typeface="微软雅黑" panose="020B0503020204020204" charset="-122"/>
                <a:cs typeface="微软雅黑" panose="020B0503020204020204" charset="-122"/>
              </a:rPr>
              <a:t> 4:1</a:t>
            </a:r>
            <a:endParaRPr sz="800" dirty="0">
              <a:latin typeface="微软雅黑" panose="020B0503020204020204" charset="-122"/>
              <a:ea typeface="微软雅黑" panose="020B0503020204020204" charset="-122"/>
              <a:cs typeface="微软雅黑" panose="020B0503020204020204" charset="-122"/>
            </a:endParaRPr>
          </a:p>
        </p:txBody>
      </p:sp>
      <p:sp>
        <p:nvSpPr>
          <p:cNvPr id="842" name="textbox 842"/>
          <p:cNvSpPr/>
          <p:nvPr/>
        </p:nvSpPr>
        <p:spPr>
          <a:xfrm>
            <a:off x="6506972" y="6721124"/>
            <a:ext cx="287654" cy="300354"/>
          </a:xfrm>
          <a:prstGeom prst="rect">
            <a:avLst/>
          </a:prstGeom>
          <a:noFill/>
          <a:ln w="0" cap="flat">
            <a:noFill/>
            <a:prstDash val="solid"/>
            <a:miter lim="0"/>
          </a:ln>
        </p:spPr>
        <p:txBody>
          <a:bodyPr vert="horz" wrap="square" lIns="0" tIns="0" rIns="0" bIns="0"/>
          <a:p>
            <a:pPr algn="l" rtl="0" eaLnBrk="0">
              <a:lnSpc>
                <a:spcPct val="82000"/>
              </a:lnSpc>
            </a:pPr>
            <a:endParaRPr sz="100" dirty="0">
              <a:latin typeface="Arial" panose="020B0604020202020204"/>
              <a:ea typeface="Arial" panose="020B0604020202020204"/>
              <a:cs typeface="Arial" panose="020B0604020202020204"/>
            </a:endParaRPr>
          </a:p>
          <a:p>
            <a:pPr marL="12700" algn="l" rtl="0" eaLnBrk="0">
              <a:lnSpc>
                <a:spcPct val="80000"/>
              </a:lnSpc>
            </a:pPr>
            <a:r>
              <a:rPr sz="800" kern="0" spc="20" dirty="0">
                <a:solidFill>
                  <a:srgbClr val="FFFFFF">
                    <a:alpha val="100000"/>
                  </a:srgbClr>
                </a:solidFill>
                <a:latin typeface="微软雅黑" panose="020B0503020204020204" charset="-122"/>
                <a:ea typeface="微软雅黑" panose="020B0503020204020204" charset="-122"/>
                <a:cs typeface="微软雅黑" panose="020B0503020204020204" charset="-122"/>
              </a:rPr>
              <a:t>UNIT</a:t>
            </a:r>
            <a:endParaRPr sz="800" dirty="0">
              <a:latin typeface="微软雅黑" panose="020B0503020204020204" charset="-122"/>
              <a:ea typeface="微软雅黑" panose="020B0503020204020204" charset="-122"/>
              <a:cs typeface="微软雅黑" panose="020B0503020204020204" charset="-122"/>
            </a:endParaRPr>
          </a:p>
          <a:p>
            <a:pPr algn="l" rtl="0" eaLnBrk="0">
              <a:lnSpc>
                <a:spcPct val="114000"/>
              </a:lnSpc>
            </a:pPr>
            <a:endParaRPr sz="400" dirty="0">
              <a:latin typeface="Arial" panose="020B0604020202020204"/>
              <a:ea typeface="Arial" panose="020B0604020202020204"/>
              <a:cs typeface="Arial" panose="020B0604020202020204"/>
            </a:endParaRPr>
          </a:p>
          <a:p>
            <a:pPr marL="52070" algn="l" rtl="0" eaLnBrk="0">
              <a:lnSpc>
                <a:spcPct val="88000"/>
              </a:lnSpc>
              <a:spcBef>
                <a:spcPts val="5"/>
              </a:spcBef>
            </a:pPr>
            <a:r>
              <a:rPr sz="800" kern="0" spc="-20" dirty="0">
                <a:solidFill>
                  <a:srgbClr val="231F20">
                    <a:alpha val="100000"/>
                  </a:srgbClr>
                </a:solidFill>
                <a:latin typeface="微软雅黑" panose="020B0503020204020204" charset="-122"/>
                <a:ea typeface="微软雅黑" panose="020B0503020204020204" charset="-122"/>
                <a:cs typeface="微软雅黑" panose="020B0503020204020204" charset="-122"/>
              </a:rPr>
              <a:t>mm</a:t>
            </a:r>
            <a:endParaRPr sz="800" dirty="0">
              <a:latin typeface="微软雅黑" panose="020B0503020204020204" charset="-122"/>
              <a:ea typeface="微软雅黑" panose="020B0503020204020204" charset="-122"/>
              <a:cs typeface="微软雅黑" panose="020B0503020204020204" charset="-122"/>
            </a:endParaRPr>
          </a:p>
        </p:txBody>
      </p:sp>
      <p:sp>
        <p:nvSpPr>
          <p:cNvPr id="844" name="textbox 844"/>
          <p:cNvSpPr/>
          <p:nvPr/>
        </p:nvSpPr>
        <p:spPr>
          <a:xfrm>
            <a:off x="6576400" y="7440651"/>
            <a:ext cx="99694" cy="72389"/>
          </a:xfrm>
          <a:prstGeom prst="rect">
            <a:avLst/>
          </a:prstGeom>
          <a:noFill/>
          <a:ln w="0" cap="flat">
            <a:noFill/>
            <a:prstDash val="solid"/>
            <a:miter lim="0"/>
          </a:ln>
        </p:spPr>
        <p:txBody>
          <a:bodyPr vert="horz" wrap="square" lIns="0" tIns="0" rIns="0" bIns="0"/>
          <a:p>
            <a:pPr algn="l" rtl="0" eaLnBrk="0">
              <a:lnSpc>
                <a:spcPct val="83000"/>
              </a:lnSpc>
            </a:pPr>
            <a:endParaRPr sz="100" dirty="0">
              <a:latin typeface="Arial" panose="020B0604020202020204"/>
              <a:ea typeface="Arial" panose="020B0604020202020204"/>
              <a:cs typeface="Arial" panose="020B0604020202020204"/>
            </a:endParaRPr>
          </a:p>
          <a:p>
            <a:pPr marL="12700" algn="l" rtl="0" eaLnBrk="0">
              <a:lnSpc>
                <a:spcPts val="365"/>
              </a:lnSpc>
            </a:pPr>
            <a:r>
              <a:rPr sz="800" kern="0" spc="-40" dirty="0">
                <a:solidFill>
                  <a:srgbClr val="231F20">
                    <a:alpha val="100000"/>
                  </a:srgbClr>
                </a:solidFill>
                <a:latin typeface="微软雅黑" panose="020B0503020204020204" charset="-122"/>
                <a:ea typeface="微软雅黑" panose="020B0503020204020204" charset="-122"/>
                <a:cs typeface="微软雅黑" panose="020B0503020204020204" charset="-122"/>
              </a:rPr>
              <a:t>--</a:t>
            </a:r>
            <a:endParaRPr sz="800" dirty="0">
              <a:latin typeface="微软雅黑" panose="020B0503020204020204" charset="-122"/>
              <a:ea typeface="微软雅黑" panose="020B0503020204020204" charset="-122"/>
              <a:cs typeface="微软雅黑" panose="020B0503020204020204" charset="-122"/>
            </a:endParaRPr>
          </a:p>
        </p:txBody>
      </p:sp>
      <p:sp>
        <p:nvSpPr>
          <p:cNvPr id="846" name="textbox 846"/>
          <p:cNvSpPr/>
          <p:nvPr/>
        </p:nvSpPr>
        <p:spPr>
          <a:xfrm>
            <a:off x="6576400" y="7130446"/>
            <a:ext cx="99694" cy="72389"/>
          </a:xfrm>
          <a:prstGeom prst="rect">
            <a:avLst/>
          </a:prstGeom>
          <a:noFill/>
          <a:ln w="0" cap="flat">
            <a:noFill/>
            <a:prstDash val="solid"/>
            <a:miter lim="0"/>
          </a:ln>
        </p:spPr>
        <p:txBody>
          <a:bodyPr vert="horz" wrap="square" lIns="0" tIns="0" rIns="0" bIns="0"/>
          <a:p>
            <a:pPr algn="l" rtl="0" eaLnBrk="0">
              <a:lnSpc>
                <a:spcPct val="83000"/>
              </a:lnSpc>
            </a:pPr>
            <a:endParaRPr sz="100" dirty="0">
              <a:latin typeface="Arial" panose="020B0604020202020204"/>
              <a:ea typeface="Arial" panose="020B0604020202020204"/>
              <a:cs typeface="Arial" panose="020B0604020202020204"/>
            </a:endParaRPr>
          </a:p>
          <a:p>
            <a:pPr marL="12700" algn="l" rtl="0" eaLnBrk="0">
              <a:lnSpc>
                <a:spcPts val="365"/>
              </a:lnSpc>
            </a:pPr>
            <a:r>
              <a:rPr sz="800" kern="0" spc="-40" dirty="0">
                <a:solidFill>
                  <a:srgbClr val="231F20">
                    <a:alpha val="100000"/>
                  </a:srgbClr>
                </a:solidFill>
                <a:latin typeface="微软雅黑" panose="020B0503020204020204" charset="-122"/>
                <a:ea typeface="微软雅黑" panose="020B0503020204020204" charset="-122"/>
                <a:cs typeface="微软雅黑" panose="020B0503020204020204" charset="-122"/>
              </a:rPr>
              <a:t>--</a:t>
            </a:r>
            <a:endParaRPr sz="800" dirty="0">
              <a:latin typeface="微软雅黑" panose="020B0503020204020204" charset="-122"/>
              <a:ea typeface="微软雅黑" panose="020B0503020204020204" charset="-122"/>
              <a:cs typeface="微软雅黑" panose="020B0503020204020204" charset="-122"/>
            </a:endParaRPr>
          </a:p>
        </p:txBody>
      </p:sp>
      <p:sp>
        <p:nvSpPr>
          <p:cNvPr id="854" name="textbox 854"/>
          <p:cNvSpPr/>
          <p:nvPr/>
        </p:nvSpPr>
        <p:spPr>
          <a:xfrm>
            <a:off x="719298" y="6721252"/>
            <a:ext cx="1612900" cy="1443355"/>
          </a:xfrm>
          <a:prstGeom prst="rect">
            <a:avLst/>
          </a:prstGeom>
          <a:noFill/>
          <a:ln w="0" cap="flat">
            <a:noFill/>
            <a:prstDash val="solid"/>
            <a:miter lim="0"/>
          </a:ln>
        </p:spPr>
        <p:txBody>
          <a:bodyPr vert="horz" wrap="square" lIns="0" tIns="0" rIns="0" bIns="0"/>
          <a:p>
            <a:pPr algn="l" rtl="0" eaLnBrk="0">
              <a:lnSpc>
                <a:spcPct val="82000"/>
              </a:lnSpc>
            </a:pPr>
            <a:endParaRPr sz="100" dirty="0">
              <a:latin typeface="Arial" panose="020B0604020202020204"/>
              <a:ea typeface="Arial" panose="020B0604020202020204"/>
              <a:cs typeface="Arial" panose="020B0604020202020204"/>
            </a:endParaRPr>
          </a:p>
          <a:p>
            <a:pPr marL="457835" algn="l" rtl="0" eaLnBrk="0">
              <a:lnSpc>
                <a:spcPct val="80000"/>
              </a:lnSpc>
            </a:pPr>
            <a:r>
              <a:rPr sz="800" kern="0" spc="80" dirty="0">
                <a:solidFill>
                  <a:srgbClr val="FFFFFF">
                    <a:alpha val="100000"/>
                  </a:srgbClr>
                </a:solidFill>
                <a:latin typeface="微软雅黑" panose="020B0503020204020204" charset="-122"/>
                <a:ea typeface="微软雅黑" panose="020B0503020204020204" charset="-122"/>
                <a:cs typeface="微软雅黑" panose="020B0503020204020204" charset="-122"/>
              </a:rPr>
              <a:t>PARAMETER</a:t>
            </a:r>
            <a:endParaRPr sz="800" dirty="0">
              <a:latin typeface="微软雅黑" panose="020B0503020204020204" charset="-122"/>
              <a:ea typeface="微软雅黑" panose="020B0503020204020204" charset="-122"/>
              <a:cs typeface="微软雅黑" panose="020B0503020204020204" charset="-122"/>
            </a:endParaRPr>
          </a:p>
          <a:p>
            <a:pPr marL="17780" algn="l" rtl="0" eaLnBrk="0">
              <a:lnSpc>
                <a:spcPct val="88000"/>
              </a:lnSpc>
              <a:spcBef>
                <a:spcPts val="550"/>
              </a:spcBef>
            </a:pPr>
            <a:r>
              <a:rPr sz="800" kern="0" spc="20" dirty="0">
                <a:solidFill>
                  <a:srgbClr val="231F20">
                    <a:alpha val="100000"/>
                  </a:srgbClr>
                </a:solidFill>
                <a:latin typeface="微软雅黑" panose="020B0503020204020204" charset="-122"/>
                <a:ea typeface="微软雅黑" panose="020B0503020204020204" charset="-122"/>
                <a:cs typeface="微软雅黑" panose="020B0503020204020204" charset="-122"/>
              </a:rPr>
              <a:t>Dimensions (W</a:t>
            </a:r>
            <a:r>
              <a:rPr sz="800" kern="0" spc="40" dirty="0">
                <a:solidFill>
                  <a:srgbClr val="231F20">
                    <a:alpha val="100000"/>
                  </a:srgbClr>
                </a:solidFill>
                <a:latin typeface="微软雅黑" panose="020B0503020204020204" charset="-122"/>
                <a:ea typeface="微软雅黑" panose="020B0503020204020204" charset="-122"/>
                <a:cs typeface="微软雅黑" panose="020B0503020204020204" charset="-122"/>
              </a:rPr>
              <a:t> </a:t>
            </a:r>
            <a:r>
              <a:rPr sz="800" kern="0" spc="20" dirty="0">
                <a:solidFill>
                  <a:srgbClr val="231F20">
                    <a:alpha val="100000"/>
                  </a:srgbClr>
                </a:solidFill>
                <a:latin typeface="微软雅黑" panose="020B0503020204020204" charset="-122"/>
                <a:ea typeface="微软雅黑" panose="020B0503020204020204" charset="-122"/>
                <a:cs typeface="微软雅黑" panose="020B0503020204020204" charset="-122"/>
              </a:rPr>
              <a:t>x</a:t>
            </a:r>
            <a:r>
              <a:rPr sz="800" kern="0" spc="80" dirty="0">
                <a:solidFill>
                  <a:srgbClr val="231F20">
                    <a:alpha val="100000"/>
                  </a:srgbClr>
                </a:solidFill>
                <a:latin typeface="微软雅黑" panose="020B0503020204020204" charset="-122"/>
                <a:ea typeface="微软雅黑" panose="020B0503020204020204" charset="-122"/>
                <a:cs typeface="微软雅黑" panose="020B0503020204020204" charset="-122"/>
              </a:rPr>
              <a:t> </a:t>
            </a:r>
            <a:r>
              <a:rPr sz="800" kern="0" spc="20" dirty="0">
                <a:solidFill>
                  <a:srgbClr val="231F20">
                    <a:alpha val="100000"/>
                  </a:srgbClr>
                </a:solidFill>
                <a:latin typeface="微软雅黑" panose="020B0503020204020204" charset="-122"/>
                <a:ea typeface="微软雅黑" panose="020B0503020204020204" charset="-122"/>
                <a:cs typeface="微软雅黑" panose="020B0503020204020204" charset="-122"/>
              </a:rPr>
              <a:t>D</a:t>
            </a:r>
            <a:r>
              <a:rPr sz="800" kern="0" spc="30" dirty="0">
                <a:solidFill>
                  <a:srgbClr val="231F20">
                    <a:alpha val="100000"/>
                  </a:srgbClr>
                </a:solidFill>
                <a:latin typeface="微软雅黑" panose="020B0503020204020204" charset="-122"/>
                <a:ea typeface="微软雅黑" panose="020B0503020204020204" charset="-122"/>
                <a:cs typeface="微软雅黑" panose="020B0503020204020204" charset="-122"/>
              </a:rPr>
              <a:t> </a:t>
            </a:r>
            <a:r>
              <a:rPr sz="800" kern="0" spc="20" dirty="0">
                <a:solidFill>
                  <a:srgbClr val="231F20">
                    <a:alpha val="100000"/>
                  </a:srgbClr>
                </a:solidFill>
                <a:latin typeface="微软雅黑" panose="020B0503020204020204" charset="-122"/>
                <a:ea typeface="微软雅黑" panose="020B0503020204020204" charset="-122"/>
                <a:cs typeface="微软雅黑" panose="020B0503020204020204" charset="-122"/>
              </a:rPr>
              <a:t>x</a:t>
            </a:r>
            <a:r>
              <a:rPr sz="800" kern="0" spc="90" dirty="0">
                <a:solidFill>
                  <a:srgbClr val="231F20">
                    <a:alpha val="100000"/>
                  </a:srgbClr>
                </a:solidFill>
                <a:latin typeface="微软雅黑" panose="020B0503020204020204" charset="-122"/>
                <a:ea typeface="微软雅黑" panose="020B0503020204020204" charset="-122"/>
                <a:cs typeface="微软雅黑" panose="020B0503020204020204" charset="-122"/>
              </a:rPr>
              <a:t> </a:t>
            </a:r>
            <a:r>
              <a:rPr sz="800" kern="0" spc="20" dirty="0">
                <a:solidFill>
                  <a:srgbClr val="231F20">
                    <a:alpha val="100000"/>
                  </a:srgbClr>
                </a:solidFill>
                <a:latin typeface="微软雅黑" panose="020B0503020204020204" charset="-122"/>
                <a:ea typeface="微软雅黑" panose="020B0503020204020204" charset="-122"/>
                <a:cs typeface="微软雅黑" panose="020B0503020204020204" charset="-122"/>
              </a:rPr>
              <a:t>H)</a:t>
            </a:r>
            <a:endParaRPr sz="800" dirty="0">
              <a:latin typeface="微软雅黑" panose="020B0503020204020204" charset="-122"/>
              <a:ea typeface="微软雅黑" panose="020B0503020204020204" charset="-122"/>
              <a:cs typeface="微软雅黑" panose="020B0503020204020204" charset="-122"/>
            </a:endParaRPr>
          </a:p>
          <a:p>
            <a:pPr marL="12700" algn="l" rtl="0" eaLnBrk="0">
              <a:lnSpc>
                <a:spcPct val="88000"/>
              </a:lnSpc>
              <a:spcBef>
                <a:spcPts val="680"/>
              </a:spcBef>
            </a:pPr>
            <a:r>
              <a:rPr sz="800" kern="0" spc="20" dirty="0">
                <a:solidFill>
                  <a:srgbClr val="231F20">
                    <a:alpha val="100000"/>
                  </a:srgbClr>
                </a:solidFill>
                <a:latin typeface="微软雅黑" panose="020B0503020204020204" charset="-122"/>
                <a:ea typeface="微软雅黑" panose="020B0503020204020204" charset="-122"/>
                <a:cs typeface="微软雅黑" panose="020B0503020204020204" charset="-122"/>
              </a:rPr>
              <a:t>RF Connector</a:t>
            </a:r>
            <a:r>
              <a:rPr sz="800" kern="0" spc="10" dirty="0">
                <a:solidFill>
                  <a:srgbClr val="231F20">
                    <a:alpha val="100000"/>
                  </a:srgbClr>
                </a:solidFill>
                <a:latin typeface="微软雅黑" panose="020B0503020204020204" charset="-122"/>
                <a:ea typeface="微软雅黑" panose="020B0503020204020204" charset="-122"/>
                <a:cs typeface="微软雅黑" panose="020B0503020204020204" charset="-122"/>
              </a:rPr>
              <a:t>s</a:t>
            </a:r>
            <a:r>
              <a:rPr sz="800" kern="0" spc="70" dirty="0">
                <a:solidFill>
                  <a:srgbClr val="231F20">
                    <a:alpha val="100000"/>
                  </a:srgbClr>
                </a:solidFill>
                <a:latin typeface="微软雅黑" panose="020B0503020204020204" charset="-122"/>
                <a:ea typeface="微软雅黑" panose="020B0503020204020204" charset="-122"/>
                <a:cs typeface="微软雅黑" panose="020B0503020204020204" charset="-122"/>
              </a:rPr>
              <a:t> </a:t>
            </a:r>
            <a:r>
              <a:rPr sz="800" kern="0" spc="10" dirty="0">
                <a:solidFill>
                  <a:srgbClr val="231F20">
                    <a:alpha val="100000"/>
                  </a:srgbClr>
                </a:solidFill>
                <a:latin typeface="微软雅黑" panose="020B0503020204020204" charset="-122"/>
                <a:ea typeface="微软雅黑" panose="020B0503020204020204" charset="-122"/>
                <a:cs typeface="微软雅黑" panose="020B0503020204020204" charset="-122"/>
              </a:rPr>
              <a:t>(Input /</a:t>
            </a:r>
            <a:r>
              <a:rPr sz="800" kern="0" spc="60" dirty="0">
                <a:solidFill>
                  <a:srgbClr val="231F20">
                    <a:alpha val="100000"/>
                  </a:srgbClr>
                </a:solidFill>
                <a:latin typeface="微软雅黑" panose="020B0503020204020204" charset="-122"/>
                <a:ea typeface="微软雅黑" panose="020B0503020204020204" charset="-122"/>
                <a:cs typeface="微软雅黑" panose="020B0503020204020204" charset="-122"/>
              </a:rPr>
              <a:t> </a:t>
            </a:r>
            <a:r>
              <a:rPr sz="800" kern="0" spc="10" dirty="0">
                <a:solidFill>
                  <a:srgbClr val="231F20">
                    <a:alpha val="100000"/>
                  </a:srgbClr>
                </a:solidFill>
                <a:latin typeface="微软雅黑" panose="020B0503020204020204" charset="-122"/>
                <a:ea typeface="微软雅黑" panose="020B0503020204020204" charset="-122"/>
                <a:cs typeface="微软雅黑" panose="020B0503020204020204" charset="-122"/>
              </a:rPr>
              <a:t>Output)</a:t>
            </a:r>
            <a:endParaRPr sz="800" dirty="0">
              <a:latin typeface="微软雅黑" panose="020B0503020204020204" charset="-122"/>
              <a:ea typeface="微软雅黑" panose="020B0503020204020204" charset="-122"/>
              <a:cs typeface="微软雅黑" panose="020B0503020204020204" charset="-122"/>
            </a:endParaRPr>
          </a:p>
          <a:p>
            <a:pPr marL="13970" algn="l" rtl="0" eaLnBrk="0">
              <a:lnSpc>
                <a:spcPts val="2265"/>
              </a:lnSpc>
            </a:pPr>
            <a:r>
              <a:rPr sz="800" kern="0" spc="0" dirty="0">
                <a:solidFill>
                  <a:srgbClr val="231F20">
                    <a:alpha val="100000"/>
                  </a:srgbClr>
                </a:solidFill>
                <a:latin typeface="微软雅黑" panose="020B0503020204020204" charset="-122"/>
                <a:ea typeface="微软雅黑" panose="020B0503020204020204" charset="-122"/>
                <a:cs typeface="微软雅黑" panose="020B0503020204020204" charset="-122"/>
              </a:rPr>
              <a:t>Control</a:t>
            </a:r>
            <a:r>
              <a:rPr sz="800" kern="0" spc="80" dirty="0">
                <a:solidFill>
                  <a:srgbClr val="231F20">
                    <a:alpha val="100000"/>
                  </a:srgbClr>
                </a:solidFill>
                <a:latin typeface="微软雅黑" panose="020B0503020204020204" charset="-122"/>
                <a:ea typeface="微软雅黑" panose="020B0503020204020204" charset="-122"/>
                <a:cs typeface="微软雅黑" panose="020B0503020204020204" charset="-122"/>
              </a:rPr>
              <a:t> </a:t>
            </a:r>
            <a:r>
              <a:rPr sz="800" kern="0" spc="0" dirty="0">
                <a:solidFill>
                  <a:srgbClr val="231F20">
                    <a:alpha val="100000"/>
                  </a:srgbClr>
                </a:solidFill>
                <a:latin typeface="微软雅黑" panose="020B0503020204020204" charset="-122"/>
                <a:ea typeface="微软雅黑" panose="020B0503020204020204" charset="-122"/>
                <a:cs typeface="微软雅黑" panose="020B0503020204020204" charset="-122"/>
              </a:rPr>
              <a:t>Connector</a:t>
            </a:r>
            <a:r>
              <a:rPr sz="800" kern="0" spc="40" dirty="0">
                <a:solidFill>
                  <a:srgbClr val="231F20">
                    <a:alpha val="100000"/>
                  </a:srgbClr>
                </a:solidFill>
                <a:latin typeface="微软雅黑" panose="020B0503020204020204" charset="-122"/>
                <a:ea typeface="微软雅黑" panose="020B0503020204020204" charset="-122"/>
                <a:cs typeface="微软雅黑" panose="020B0503020204020204" charset="-122"/>
              </a:rPr>
              <a:t>  </a:t>
            </a:r>
            <a:r>
              <a:rPr sz="800" kern="0" spc="80" dirty="0">
                <a:solidFill>
                  <a:srgbClr val="231F20">
                    <a:alpha val="100000"/>
                  </a:srgbClr>
                </a:solidFill>
                <a:latin typeface="微软雅黑" panose="020B0503020204020204" charset="-122"/>
                <a:ea typeface="微软雅黑" panose="020B0503020204020204" charset="-122"/>
                <a:cs typeface="微软雅黑" panose="020B0503020204020204" charset="-122"/>
              </a:rPr>
              <a:t>(</a:t>
            </a:r>
            <a:r>
              <a:rPr sz="800" kern="0" spc="0" dirty="0">
                <a:solidFill>
                  <a:srgbClr val="231F20">
                    <a:alpha val="100000"/>
                  </a:srgbClr>
                </a:solidFill>
                <a:latin typeface="微软雅黑" panose="020B0503020204020204" charset="-122"/>
                <a:ea typeface="微软雅黑" panose="020B0503020204020204" charset="-122"/>
                <a:cs typeface="微软雅黑" panose="020B0503020204020204" charset="-122"/>
              </a:rPr>
              <a:t>Option</a:t>
            </a:r>
            <a:r>
              <a:rPr sz="800" kern="0" spc="80" dirty="0">
                <a:solidFill>
                  <a:srgbClr val="231F20">
                    <a:alpha val="100000"/>
                  </a:srgbClr>
                </a:solidFill>
                <a:latin typeface="微软雅黑" panose="020B0503020204020204" charset="-122"/>
                <a:ea typeface="微软雅黑" panose="020B0503020204020204" charset="-122"/>
                <a:cs typeface="微软雅黑" panose="020B0503020204020204" charset="-122"/>
              </a:rPr>
              <a:t>1)</a:t>
            </a:r>
            <a:endParaRPr sz="800" dirty="0">
              <a:latin typeface="微软雅黑" panose="020B0503020204020204" charset="-122"/>
              <a:ea typeface="微软雅黑" panose="020B0503020204020204" charset="-122"/>
              <a:cs typeface="微软雅黑" panose="020B0503020204020204" charset="-122"/>
            </a:endParaRPr>
          </a:p>
          <a:p>
            <a:pPr marL="23495" indent="-10160" algn="l" rtl="0" eaLnBrk="0">
              <a:lnSpc>
                <a:spcPct val="140000"/>
              </a:lnSpc>
              <a:spcBef>
                <a:spcPts val="1060"/>
              </a:spcBef>
            </a:pPr>
            <a:r>
              <a:rPr sz="800" kern="0" spc="0" dirty="0">
                <a:solidFill>
                  <a:srgbClr val="231F20">
                    <a:alpha val="100000"/>
                  </a:srgbClr>
                </a:solidFill>
                <a:latin typeface="微软雅黑" panose="020B0503020204020204" charset="-122"/>
                <a:ea typeface="微软雅黑" panose="020B0503020204020204" charset="-122"/>
                <a:cs typeface="微软雅黑" panose="020B0503020204020204" charset="-122"/>
              </a:rPr>
              <a:t>Control</a:t>
            </a:r>
            <a:r>
              <a:rPr sz="800" kern="0" spc="80" dirty="0">
                <a:solidFill>
                  <a:srgbClr val="231F20">
                    <a:alpha val="100000"/>
                  </a:srgbClr>
                </a:solidFill>
                <a:latin typeface="微软雅黑" panose="020B0503020204020204" charset="-122"/>
                <a:ea typeface="微软雅黑" panose="020B0503020204020204" charset="-122"/>
                <a:cs typeface="微软雅黑" panose="020B0503020204020204" charset="-122"/>
              </a:rPr>
              <a:t> </a:t>
            </a:r>
            <a:r>
              <a:rPr sz="800" kern="0" spc="0" dirty="0">
                <a:solidFill>
                  <a:srgbClr val="231F20">
                    <a:alpha val="100000"/>
                  </a:srgbClr>
                </a:solidFill>
                <a:latin typeface="微软雅黑" panose="020B0503020204020204" charset="-122"/>
                <a:ea typeface="微软雅黑" panose="020B0503020204020204" charset="-122"/>
                <a:cs typeface="微软雅黑" panose="020B0503020204020204" charset="-122"/>
              </a:rPr>
              <a:t>Connector</a:t>
            </a:r>
            <a:r>
              <a:rPr sz="800" kern="0" spc="40" dirty="0">
                <a:solidFill>
                  <a:srgbClr val="231F20">
                    <a:alpha val="100000"/>
                  </a:srgbClr>
                </a:solidFill>
                <a:latin typeface="微软雅黑" panose="020B0503020204020204" charset="-122"/>
                <a:ea typeface="微软雅黑" panose="020B0503020204020204" charset="-122"/>
                <a:cs typeface="微软雅黑" panose="020B0503020204020204" charset="-122"/>
              </a:rPr>
              <a:t>  </a:t>
            </a:r>
            <a:r>
              <a:rPr sz="800" kern="0" spc="80" dirty="0">
                <a:solidFill>
                  <a:srgbClr val="231F20">
                    <a:alpha val="100000"/>
                  </a:srgbClr>
                </a:solidFill>
                <a:latin typeface="微软雅黑" panose="020B0503020204020204" charset="-122"/>
                <a:ea typeface="微软雅黑" panose="020B0503020204020204" charset="-122"/>
                <a:cs typeface="微软雅黑" panose="020B0503020204020204" charset="-122"/>
              </a:rPr>
              <a:t>(</a:t>
            </a:r>
            <a:r>
              <a:rPr sz="800" kern="0" spc="0" dirty="0">
                <a:solidFill>
                  <a:srgbClr val="231F20">
                    <a:alpha val="100000"/>
                  </a:srgbClr>
                </a:solidFill>
                <a:latin typeface="微软雅黑" panose="020B0503020204020204" charset="-122"/>
                <a:ea typeface="微软雅黑" panose="020B0503020204020204" charset="-122"/>
                <a:cs typeface="微软雅黑" panose="020B0503020204020204" charset="-122"/>
              </a:rPr>
              <a:t>Option</a:t>
            </a:r>
            <a:r>
              <a:rPr sz="800" kern="0" spc="80" dirty="0">
                <a:solidFill>
                  <a:srgbClr val="231F20">
                    <a:alpha val="100000"/>
                  </a:srgbClr>
                </a:solidFill>
                <a:latin typeface="微软雅黑" panose="020B0503020204020204" charset="-122"/>
                <a:ea typeface="微软雅黑" panose="020B0503020204020204" charset="-122"/>
                <a:cs typeface="微软雅黑" panose="020B0503020204020204" charset="-122"/>
              </a:rPr>
              <a:t>2)</a:t>
            </a:r>
            <a:r>
              <a:rPr sz="800" kern="0" spc="0" dirty="0">
                <a:solidFill>
                  <a:srgbClr val="231F20">
                    <a:alpha val="100000"/>
                  </a:srgbClr>
                </a:solidFill>
                <a:latin typeface="微软雅黑" panose="020B0503020204020204" charset="-122"/>
                <a:ea typeface="微软雅黑" panose="020B0503020204020204" charset="-122"/>
                <a:cs typeface="微软雅黑" panose="020B0503020204020204" charset="-122"/>
              </a:rPr>
              <a:t>     </a:t>
            </a:r>
            <a:r>
              <a:rPr sz="800" kern="0" spc="0" dirty="0">
                <a:solidFill>
                  <a:srgbClr val="231F20">
                    <a:alpha val="100000"/>
                  </a:srgbClr>
                </a:solidFill>
                <a:latin typeface="微软雅黑" panose="020B0503020204020204" charset="-122"/>
                <a:ea typeface="微软雅黑" panose="020B0503020204020204" charset="-122"/>
                <a:cs typeface="微软雅黑" panose="020B0503020204020204" charset="-122"/>
              </a:rPr>
              <a:t>Cooling</a:t>
            </a:r>
            <a:endParaRPr sz="800" dirty="0">
              <a:latin typeface="微软雅黑" panose="020B0503020204020204" charset="-122"/>
              <a:ea typeface="微软雅黑" panose="020B0503020204020204" charset="-122"/>
              <a:cs typeface="微软雅黑" panose="020B0503020204020204" charset="-122"/>
            </a:endParaRPr>
          </a:p>
          <a:p>
            <a:pPr algn="l" rtl="0" eaLnBrk="0">
              <a:lnSpc>
                <a:spcPct val="105000"/>
              </a:lnSpc>
            </a:pPr>
            <a:endParaRPr sz="400" dirty="0">
              <a:latin typeface="Arial" panose="020B0604020202020204"/>
              <a:ea typeface="Arial" panose="020B0604020202020204"/>
              <a:cs typeface="Arial" panose="020B0604020202020204"/>
            </a:endParaRPr>
          </a:p>
          <a:p>
            <a:pPr marL="26670" algn="l" rtl="0" eaLnBrk="0">
              <a:lnSpc>
                <a:spcPct val="100000"/>
              </a:lnSpc>
              <a:spcBef>
                <a:spcPts val="5"/>
              </a:spcBef>
            </a:pPr>
            <a:r>
              <a:rPr sz="800" kern="0" spc="0" dirty="0">
                <a:solidFill>
                  <a:srgbClr val="231F20">
                    <a:alpha val="100000"/>
                  </a:srgbClr>
                </a:solidFill>
                <a:latin typeface="微软雅黑" panose="020B0503020204020204" charset="-122"/>
                <a:ea typeface="微软雅黑" panose="020B0503020204020204" charset="-122"/>
                <a:cs typeface="微软雅黑" panose="020B0503020204020204" charset="-122"/>
              </a:rPr>
              <a:t>Weight</a:t>
            </a:r>
            <a:endParaRPr sz="800" dirty="0">
              <a:latin typeface="微软雅黑" panose="020B0503020204020204" charset="-122"/>
              <a:ea typeface="微软雅黑" panose="020B0503020204020204" charset="-122"/>
              <a:cs typeface="微软雅黑" panose="020B0503020204020204" charset="-122"/>
            </a:endParaRPr>
          </a:p>
        </p:txBody>
      </p:sp>
      <p:pic>
        <p:nvPicPr>
          <p:cNvPr id="858" name="picture 858"/>
          <p:cNvPicPr>
            <a:picLocks noChangeAspect="1"/>
          </p:cNvPicPr>
          <p:nvPr/>
        </p:nvPicPr>
        <p:blipFill>
          <a:blip r:embed="rId10"/>
          <a:stretch>
            <a:fillRect/>
          </a:stretch>
        </p:blipFill>
        <p:spPr>
          <a:xfrm rot="21600000">
            <a:off x="1018726" y="824712"/>
            <a:ext cx="2337267" cy="2455316"/>
          </a:xfrm>
          <a:prstGeom prst="rect">
            <a:avLst/>
          </a:prstGeom>
        </p:spPr>
      </p:pic>
      <p:sp>
        <p:nvSpPr>
          <p:cNvPr id="860" name="textbox 860"/>
          <p:cNvSpPr/>
          <p:nvPr/>
        </p:nvSpPr>
        <p:spPr>
          <a:xfrm>
            <a:off x="192238" y="576196"/>
            <a:ext cx="7094855" cy="721994"/>
          </a:xfrm>
          <a:prstGeom prst="rect">
            <a:avLst/>
          </a:prstGeom>
          <a:solidFill>
            <a:srgbClr val="E6E7E9">
              <a:alpha val="100000"/>
            </a:srgbClr>
          </a:solidFill>
          <a:ln w="0" cap="flat">
            <a:noFill/>
            <a:prstDash val="solid"/>
            <a:miter lim="0"/>
          </a:ln>
        </p:spPr>
        <p:txBody>
          <a:bodyPr vert="horz" wrap="square" lIns="0" tIns="0" rIns="0" bIns="0"/>
          <a:p>
            <a:pPr algn="l" rtl="0" eaLnBrk="0">
              <a:lnSpc>
                <a:spcPct val="106000"/>
              </a:lnSpc>
            </a:pPr>
            <a:endParaRPr sz="500" dirty="0">
              <a:latin typeface="Arial" panose="020B0604020202020204"/>
              <a:ea typeface="Arial" panose="020B0604020202020204"/>
              <a:cs typeface="Arial" panose="020B0604020202020204"/>
            </a:endParaRPr>
          </a:p>
          <a:p>
            <a:pPr marL="432435" algn="l" rtl="0" eaLnBrk="0">
              <a:lnSpc>
                <a:spcPct val="83000"/>
              </a:lnSpc>
              <a:spcBef>
                <a:spcPts val="0"/>
              </a:spcBef>
            </a:pPr>
            <a:r>
              <a:rPr sz="1700" b="1" kern="0" spc="70" dirty="0">
                <a:solidFill>
                  <a:srgbClr val="231F20">
                    <a:alpha val="100000"/>
                  </a:srgbClr>
                </a:solidFill>
                <a:latin typeface="Arial" panose="020B0604020202020204"/>
                <a:ea typeface="Arial" panose="020B0604020202020204"/>
                <a:cs typeface="Arial" panose="020B0604020202020204"/>
              </a:rPr>
              <a:t>RF</a:t>
            </a:r>
            <a:r>
              <a:rPr sz="1700" b="1" kern="0" spc="220" dirty="0">
                <a:solidFill>
                  <a:srgbClr val="231F20">
                    <a:alpha val="100000"/>
                  </a:srgbClr>
                </a:solidFill>
                <a:latin typeface="Arial" panose="020B0604020202020204"/>
                <a:ea typeface="Arial" panose="020B0604020202020204"/>
                <a:cs typeface="Arial" panose="020B0604020202020204"/>
              </a:rPr>
              <a:t> </a:t>
            </a:r>
            <a:r>
              <a:rPr sz="1700" b="1" kern="0" spc="70" dirty="0">
                <a:solidFill>
                  <a:srgbClr val="231F20">
                    <a:alpha val="100000"/>
                  </a:srgbClr>
                </a:solidFill>
                <a:latin typeface="Arial" panose="020B0604020202020204"/>
                <a:ea typeface="Arial" panose="020B0604020202020204"/>
                <a:cs typeface="Arial" panose="020B0604020202020204"/>
              </a:rPr>
              <a:t>Power Amplifier</a:t>
            </a:r>
            <a:endParaRPr sz="1700" dirty="0">
              <a:latin typeface="Arial" panose="020B0604020202020204"/>
              <a:ea typeface="Arial" panose="020B0604020202020204"/>
              <a:cs typeface="Arial" panose="020B0604020202020204"/>
            </a:endParaRPr>
          </a:p>
          <a:p>
            <a:pPr marL="421640" algn="l" rtl="0" eaLnBrk="0">
              <a:lnSpc>
                <a:spcPct val="85000"/>
              </a:lnSpc>
              <a:spcBef>
                <a:spcPts val="270"/>
              </a:spcBef>
            </a:pPr>
            <a:r>
              <a:rPr sz="1100" kern="0" spc="0" dirty="0">
                <a:solidFill>
                  <a:srgbClr val="231F20">
                    <a:alpha val="100000"/>
                  </a:srgbClr>
                </a:solidFill>
                <a:latin typeface="微软雅黑" panose="020B0503020204020204" charset="-122"/>
                <a:ea typeface="微软雅黑" panose="020B0503020204020204" charset="-122"/>
                <a:cs typeface="微软雅黑" panose="020B0503020204020204" charset="-122"/>
              </a:rPr>
              <a:t>80-1000MHz 850W</a:t>
            </a:r>
            <a:r>
              <a:rPr sz="1100" kern="0" spc="-60" dirty="0">
                <a:solidFill>
                  <a:srgbClr val="231F20">
                    <a:alpha val="100000"/>
                  </a:srgbClr>
                </a:solidFill>
                <a:latin typeface="微软雅黑" panose="020B0503020204020204" charset="-122"/>
                <a:ea typeface="微软雅黑" panose="020B0503020204020204" charset="-122"/>
                <a:cs typeface="微软雅黑" panose="020B0503020204020204" charset="-122"/>
              </a:rPr>
              <a:t> </a:t>
            </a:r>
            <a:r>
              <a:rPr sz="1100" kern="0" spc="0" dirty="0">
                <a:solidFill>
                  <a:srgbClr val="231F20">
                    <a:alpha val="100000"/>
                  </a:srgbClr>
                </a:solidFill>
                <a:latin typeface="微软雅黑" panose="020B0503020204020204" charset="-122"/>
                <a:ea typeface="微软雅黑" panose="020B0503020204020204" charset="-122"/>
                <a:cs typeface="微软雅黑" panose="020B0503020204020204" charset="-122"/>
              </a:rPr>
              <a:t>Amplifier(R</a:t>
            </a:r>
            <a:r>
              <a:rPr sz="1100" kern="0" spc="-10" dirty="0">
                <a:solidFill>
                  <a:srgbClr val="231F20">
                    <a:alpha val="100000"/>
                  </a:srgbClr>
                </a:solidFill>
                <a:latin typeface="微软雅黑" panose="020B0503020204020204" charset="-122"/>
                <a:ea typeface="微软雅黑" panose="020B0503020204020204" charset="-122"/>
                <a:cs typeface="微软雅黑" panose="020B0503020204020204" charset="-122"/>
              </a:rPr>
              <a:t>ack</a:t>
            </a:r>
            <a:r>
              <a:rPr sz="1100" kern="0" spc="100" dirty="0">
                <a:solidFill>
                  <a:srgbClr val="231F20">
                    <a:alpha val="100000"/>
                  </a:srgbClr>
                </a:solidFill>
                <a:latin typeface="微软雅黑" panose="020B0503020204020204" charset="-122"/>
                <a:ea typeface="微软雅黑" panose="020B0503020204020204" charset="-122"/>
                <a:cs typeface="微软雅黑" panose="020B0503020204020204" charset="-122"/>
              </a:rPr>
              <a:t> </a:t>
            </a:r>
            <a:r>
              <a:rPr sz="1100" kern="0" spc="-10" dirty="0">
                <a:solidFill>
                  <a:srgbClr val="231F20">
                    <a:alpha val="100000"/>
                  </a:srgbClr>
                </a:solidFill>
                <a:latin typeface="微软雅黑" panose="020B0503020204020204" charset="-122"/>
                <a:ea typeface="微软雅黑" panose="020B0503020204020204" charset="-122"/>
                <a:cs typeface="微软雅黑" panose="020B0503020204020204" charset="-122"/>
              </a:rPr>
              <a:t>Mount)</a:t>
            </a:r>
            <a:endParaRPr sz="1100" dirty="0">
              <a:latin typeface="微软雅黑" panose="020B0503020204020204" charset="-122"/>
              <a:ea typeface="微软雅黑" panose="020B0503020204020204" charset="-122"/>
              <a:cs typeface="微软雅黑" panose="020B0503020204020204" charset="-122"/>
            </a:endParaRPr>
          </a:p>
          <a:p>
            <a:pPr marL="426720" algn="l" rtl="0" eaLnBrk="0">
              <a:lnSpc>
                <a:spcPts val="1565"/>
              </a:lnSpc>
            </a:pPr>
            <a:r>
              <a:rPr sz="1100" kern="0" spc="0" dirty="0">
                <a:solidFill>
                  <a:srgbClr val="231F20">
                    <a:alpha val="100000"/>
                  </a:srgbClr>
                </a:solidFill>
                <a:latin typeface="微软雅黑" panose="020B0503020204020204" charset="-122"/>
                <a:ea typeface="微软雅黑" panose="020B0503020204020204" charset="-122"/>
                <a:cs typeface="微软雅黑" panose="020B0503020204020204" charset="-122"/>
              </a:rPr>
              <a:t>Model</a:t>
            </a:r>
            <a:r>
              <a:rPr sz="1100" kern="0" spc="10" dirty="0">
                <a:solidFill>
                  <a:srgbClr val="231F20">
                    <a:alpha val="100000"/>
                  </a:srgbClr>
                </a:solidFill>
                <a:latin typeface="微软雅黑" panose="020B0503020204020204" charset="-122"/>
                <a:ea typeface="微软雅黑" panose="020B0503020204020204" charset="-122"/>
                <a:cs typeface="微软雅黑" panose="020B0503020204020204" charset="-122"/>
              </a:rPr>
              <a:t>: </a:t>
            </a:r>
            <a:r>
              <a:rPr sz="1100" kern="0" spc="0" dirty="0">
                <a:solidFill>
                  <a:srgbClr val="231F20">
                    <a:alpha val="100000"/>
                  </a:srgbClr>
                </a:solidFill>
                <a:latin typeface="微软雅黑" panose="020B0503020204020204" charset="-122"/>
                <a:ea typeface="微软雅黑" panose="020B0503020204020204" charset="-122"/>
                <a:cs typeface="微软雅黑" panose="020B0503020204020204" charset="-122"/>
              </a:rPr>
              <a:t>SW</a:t>
            </a:r>
            <a:r>
              <a:rPr sz="1100" kern="0" spc="10" dirty="0">
                <a:solidFill>
                  <a:srgbClr val="231F20">
                    <a:alpha val="100000"/>
                  </a:srgbClr>
                </a:solidFill>
                <a:latin typeface="微软雅黑" panose="020B0503020204020204" charset="-122"/>
                <a:ea typeface="微软雅黑" panose="020B0503020204020204" charset="-122"/>
                <a:cs typeface="微软雅黑" panose="020B0503020204020204" charset="-122"/>
              </a:rPr>
              <a:t>-</a:t>
            </a:r>
            <a:r>
              <a:rPr sz="1100" kern="0" spc="0" dirty="0">
                <a:solidFill>
                  <a:srgbClr val="231F20">
                    <a:alpha val="100000"/>
                  </a:srgbClr>
                </a:solidFill>
                <a:latin typeface="微软雅黑" panose="020B0503020204020204" charset="-122"/>
                <a:ea typeface="微软雅黑" panose="020B0503020204020204" charset="-122"/>
                <a:cs typeface="微软雅黑" panose="020B0503020204020204" charset="-122"/>
              </a:rPr>
              <a:t>PA</a:t>
            </a:r>
            <a:r>
              <a:rPr sz="1100" kern="0" spc="10" dirty="0">
                <a:solidFill>
                  <a:srgbClr val="231F20">
                    <a:alpha val="100000"/>
                  </a:srgbClr>
                </a:solidFill>
                <a:latin typeface="微软雅黑" panose="020B0503020204020204" charset="-122"/>
                <a:ea typeface="微软雅黑" panose="020B0503020204020204" charset="-122"/>
                <a:cs typeface="微软雅黑" panose="020B0503020204020204" charset="-122"/>
              </a:rPr>
              <a:t>-00801000-</a:t>
            </a:r>
            <a:r>
              <a:rPr sz="1100" kern="0" spc="0" dirty="0">
                <a:solidFill>
                  <a:srgbClr val="231F20">
                    <a:alpha val="100000"/>
                  </a:srgbClr>
                </a:solidFill>
                <a:latin typeface="微软雅黑" panose="020B0503020204020204" charset="-122"/>
                <a:ea typeface="微软雅黑" panose="020B0503020204020204" charset="-122"/>
                <a:cs typeface="微软雅黑" panose="020B0503020204020204" charset="-122"/>
              </a:rPr>
              <a:t>59C</a:t>
            </a:r>
            <a:endParaRPr sz="1100" dirty="0">
              <a:latin typeface="微软雅黑" panose="020B0503020204020204" charset="-122"/>
              <a:ea typeface="微软雅黑" panose="020B0503020204020204" charset="-122"/>
              <a:cs typeface="微软雅黑" panose="020B0503020204020204" charset="-122"/>
            </a:endParaRPr>
          </a:p>
        </p:txBody>
      </p:sp>
      <p:sp>
        <p:nvSpPr>
          <p:cNvPr id="862" name="textbox 862"/>
          <p:cNvSpPr/>
          <p:nvPr/>
        </p:nvSpPr>
        <p:spPr>
          <a:xfrm>
            <a:off x="4161076" y="1379532"/>
            <a:ext cx="1650364" cy="178435"/>
          </a:xfrm>
          <a:prstGeom prst="rect">
            <a:avLst/>
          </a:prstGeom>
          <a:noFill/>
          <a:ln w="0" cap="flat">
            <a:noFill/>
            <a:prstDash val="solid"/>
            <a:miter lim="0"/>
          </a:ln>
        </p:spPr>
        <p:txBody>
          <a:bodyPr vert="horz" wrap="square" lIns="0" tIns="0" rIns="0" bIns="0"/>
          <a:p>
            <a:pPr algn="l" rtl="0" eaLnBrk="0">
              <a:lnSpc>
                <a:spcPct val="84000"/>
              </a:lnSpc>
            </a:pPr>
            <a:endParaRPr sz="100" dirty="0">
              <a:latin typeface="Arial" panose="020B0604020202020204"/>
              <a:ea typeface="Arial" panose="020B0604020202020204"/>
              <a:cs typeface="Arial" panose="020B0604020202020204"/>
            </a:endParaRPr>
          </a:p>
          <a:p>
            <a:pPr marL="12700" algn="l" rtl="0" eaLnBrk="0">
              <a:lnSpc>
                <a:spcPct val="100000"/>
              </a:lnSpc>
            </a:pPr>
            <a:r>
              <a:rPr sz="1000" kern="0" spc="-20" dirty="0">
                <a:solidFill>
                  <a:srgbClr val="1F2B4A">
                    <a:alpha val="100000"/>
                  </a:srgbClr>
                </a:solidFill>
                <a:latin typeface="微软雅黑" panose="020B0503020204020204" charset="-122"/>
                <a:ea typeface="微软雅黑" panose="020B0503020204020204" charset="-122"/>
                <a:cs typeface="微软雅黑" panose="020B0503020204020204" charset="-122"/>
              </a:rPr>
              <a:t>Output</a:t>
            </a:r>
            <a:r>
              <a:rPr sz="1000" kern="0" spc="70" dirty="0">
                <a:solidFill>
                  <a:srgbClr val="1F2B4A">
                    <a:alpha val="100000"/>
                  </a:srgbClr>
                </a:solidFill>
                <a:latin typeface="微软雅黑" panose="020B0503020204020204" charset="-122"/>
                <a:ea typeface="微软雅黑" panose="020B0503020204020204" charset="-122"/>
                <a:cs typeface="微软雅黑" panose="020B0503020204020204" charset="-122"/>
              </a:rPr>
              <a:t> </a:t>
            </a:r>
            <a:r>
              <a:rPr sz="1000" kern="0" spc="-20" dirty="0">
                <a:solidFill>
                  <a:srgbClr val="1F2B4A">
                    <a:alpha val="100000"/>
                  </a:srgbClr>
                </a:solidFill>
                <a:latin typeface="微软雅黑" panose="020B0503020204020204" charset="-122"/>
                <a:ea typeface="微软雅黑" panose="020B0503020204020204" charset="-122"/>
                <a:cs typeface="微软雅黑" panose="020B0503020204020204" charset="-122"/>
              </a:rPr>
              <a:t>Power Cur</a:t>
            </a:r>
            <a:r>
              <a:rPr sz="1000" kern="0" spc="-30" dirty="0">
                <a:solidFill>
                  <a:srgbClr val="1F2B4A">
                    <a:alpha val="100000"/>
                  </a:srgbClr>
                </a:solidFill>
                <a:latin typeface="微软雅黑" panose="020B0503020204020204" charset="-122"/>
                <a:ea typeface="微软雅黑" panose="020B0503020204020204" charset="-122"/>
                <a:cs typeface="微软雅黑" panose="020B0503020204020204" charset="-122"/>
              </a:rPr>
              <a:t>ve Graph:</a:t>
            </a:r>
            <a:endParaRPr sz="1000" dirty="0">
              <a:latin typeface="微软雅黑" panose="020B0503020204020204" charset="-122"/>
              <a:ea typeface="微软雅黑" panose="020B0503020204020204" charset="-122"/>
              <a:cs typeface="微软雅黑" panose="020B0503020204020204" charset="-122"/>
            </a:endParaRPr>
          </a:p>
        </p:txBody>
      </p:sp>
      <p:sp>
        <p:nvSpPr>
          <p:cNvPr id="864" name="textbox 864"/>
          <p:cNvSpPr/>
          <p:nvPr/>
        </p:nvSpPr>
        <p:spPr>
          <a:xfrm>
            <a:off x="613137" y="3543310"/>
            <a:ext cx="3206114" cy="147320"/>
          </a:xfrm>
          <a:prstGeom prst="rect">
            <a:avLst/>
          </a:prstGeom>
          <a:noFill/>
          <a:ln w="0" cap="flat">
            <a:noFill/>
            <a:prstDash val="solid"/>
            <a:miter lim="0"/>
          </a:ln>
        </p:spPr>
        <p:txBody>
          <a:bodyPr vert="horz" wrap="square" lIns="0" tIns="0" rIns="0" bIns="0"/>
          <a:p>
            <a:pPr algn="l" rtl="0" eaLnBrk="0">
              <a:lnSpc>
                <a:spcPct val="82000"/>
              </a:lnSpc>
            </a:pPr>
            <a:endParaRPr sz="100" dirty="0">
              <a:latin typeface="Arial" panose="020B0604020202020204"/>
              <a:ea typeface="Arial" panose="020B0604020202020204"/>
              <a:cs typeface="Arial" panose="020B0604020202020204"/>
            </a:endParaRPr>
          </a:p>
          <a:p>
            <a:pPr marL="12700" algn="l" rtl="0" eaLnBrk="0">
              <a:lnSpc>
                <a:spcPct val="100000"/>
              </a:lnSpc>
            </a:pPr>
            <a:r>
              <a:rPr sz="800" kern="0" spc="0" dirty="0">
                <a:solidFill>
                  <a:srgbClr val="231F20">
                    <a:alpha val="100000"/>
                  </a:srgbClr>
                </a:solidFill>
                <a:latin typeface="微软雅黑" panose="020B0503020204020204" charset="-122"/>
                <a:ea typeface="微软雅黑" panose="020B0503020204020204" charset="-122"/>
                <a:cs typeface="微软雅黑" panose="020B0503020204020204" charset="-122"/>
              </a:rPr>
              <a:t>TyPicaI</a:t>
            </a:r>
            <a:r>
              <a:rPr sz="800" kern="0" spc="60" dirty="0">
                <a:solidFill>
                  <a:srgbClr val="231F20">
                    <a:alpha val="100000"/>
                  </a:srgbClr>
                </a:solidFill>
                <a:latin typeface="微软雅黑" panose="020B0503020204020204" charset="-122"/>
                <a:ea typeface="微软雅黑" panose="020B0503020204020204" charset="-122"/>
                <a:cs typeface="微软雅黑" panose="020B0503020204020204" charset="-122"/>
              </a:rPr>
              <a:t> </a:t>
            </a:r>
            <a:r>
              <a:rPr sz="800" kern="0" spc="0" dirty="0">
                <a:solidFill>
                  <a:srgbClr val="231F20">
                    <a:alpha val="100000"/>
                  </a:srgbClr>
                </a:solidFill>
                <a:latin typeface="微软雅黑" panose="020B0503020204020204" charset="-122"/>
                <a:ea typeface="微软雅黑" panose="020B0503020204020204" charset="-122"/>
                <a:cs typeface="微软雅黑" panose="020B0503020204020204" charset="-122"/>
              </a:rPr>
              <a:t>Performance</a:t>
            </a:r>
            <a:r>
              <a:rPr sz="800" kern="0" spc="60" dirty="0">
                <a:solidFill>
                  <a:srgbClr val="231F20">
                    <a:alpha val="100000"/>
                  </a:srgbClr>
                </a:solidFill>
                <a:latin typeface="微软雅黑" panose="020B0503020204020204" charset="-122"/>
                <a:ea typeface="微软雅黑" panose="020B0503020204020204" charset="-122"/>
                <a:cs typeface="微软雅黑" panose="020B0503020204020204" charset="-122"/>
              </a:rPr>
              <a:t> </a:t>
            </a:r>
            <a:r>
              <a:rPr sz="800" kern="0" spc="0" dirty="0">
                <a:solidFill>
                  <a:srgbClr val="231F20">
                    <a:alpha val="100000"/>
                  </a:srgbClr>
                </a:solidFill>
                <a:latin typeface="微软雅黑" panose="020B0503020204020204" charset="-122"/>
                <a:ea typeface="微软雅黑" panose="020B0503020204020204" charset="-122"/>
                <a:cs typeface="微软雅黑" panose="020B0503020204020204" charset="-122"/>
              </a:rPr>
              <a:t>at</a:t>
            </a:r>
            <a:r>
              <a:rPr sz="800" kern="0" spc="60" dirty="0">
                <a:solidFill>
                  <a:srgbClr val="231F20">
                    <a:alpha val="100000"/>
                  </a:srgbClr>
                </a:solidFill>
                <a:latin typeface="微软雅黑" panose="020B0503020204020204" charset="-122"/>
                <a:ea typeface="微软雅黑" panose="020B0503020204020204" charset="-122"/>
                <a:cs typeface="微软雅黑" panose="020B0503020204020204" charset="-122"/>
              </a:rPr>
              <a:t> 220</a:t>
            </a:r>
            <a:r>
              <a:rPr sz="800" kern="0" spc="0" dirty="0">
                <a:solidFill>
                  <a:srgbClr val="231F20">
                    <a:alpha val="100000"/>
                  </a:srgbClr>
                </a:solidFill>
                <a:latin typeface="微软雅黑" panose="020B0503020204020204" charset="-122"/>
                <a:ea typeface="微软雅黑" panose="020B0503020204020204" charset="-122"/>
                <a:cs typeface="微软雅黑" panose="020B0503020204020204" charset="-122"/>
              </a:rPr>
              <a:t>v</a:t>
            </a:r>
            <a:r>
              <a:rPr sz="800" kern="0" spc="60" dirty="0">
                <a:solidFill>
                  <a:srgbClr val="231F20">
                    <a:alpha val="100000"/>
                  </a:srgbClr>
                </a:solidFill>
                <a:latin typeface="微软雅黑" panose="020B0503020204020204" charset="-122"/>
                <a:ea typeface="微软雅黑" panose="020B0503020204020204" charset="-122"/>
                <a:cs typeface="微软雅黑" panose="020B0503020204020204" charset="-122"/>
              </a:rPr>
              <a:t>  </a:t>
            </a:r>
            <a:r>
              <a:rPr sz="800" kern="0" spc="0" dirty="0">
                <a:solidFill>
                  <a:srgbClr val="231F20">
                    <a:alpha val="100000"/>
                  </a:srgbClr>
                </a:solidFill>
                <a:latin typeface="微软雅黑" panose="020B0503020204020204" charset="-122"/>
                <a:ea typeface="微软雅黑" panose="020B0503020204020204" charset="-122"/>
                <a:cs typeface="微软雅黑" panose="020B0503020204020204" charset="-122"/>
              </a:rPr>
              <a:t>AC</a:t>
            </a:r>
            <a:r>
              <a:rPr sz="800" kern="0" spc="60" dirty="0">
                <a:solidFill>
                  <a:srgbClr val="231F20">
                    <a:alpha val="100000"/>
                  </a:srgbClr>
                </a:solidFill>
                <a:latin typeface="微软雅黑" panose="020B0503020204020204" charset="-122"/>
                <a:ea typeface="微软雅黑" panose="020B0503020204020204" charset="-122"/>
                <a:cs typeface="微软雅黑" panose="020B0503020204020204" charset="-122"/>
              </a:rPr>
              <a:t> +25</a:t>
            </a:r>
            <a:r>
              <a:rPr sz="800" kern="0" spc="0" dirty="0">
                <a:solidFill>
                  <a:srgbClr val="231F20">
                    <a:alpha val="100000"/>
                  </a:srgbClr>
                </a:solidFill>
                <a:latin typeface="微软雅黑" panose="020B0503020204020204" charset="-122"/>
                <a:ea typeface="微软雅黑" panose="020B0503020204020204" charset="-122"/>
                <a:cs typeface="微软雅黑" panose="020B0503020204020204" charset="-122"/>
              </a:rPr>
              <a:t>oC</a:t>
            </a:r>
            <a:r>
              <a:rPr sz="800" kern="0" spc="60" dirty="0">
                <a:solidFill>
                  <a:srgbClr val="231F20">
                    <a:alpha val="100000"/>
                  </a:srgbClr>
                </a:solidFill>
                <a:latin typeface="微软雅黑" panose="020B0503020204020204" charset="-122"/>
                <a:ea typeface="微软雅黑" panose="020B0503020204020204" charset="-122"/>
                <a:cs typeface="微软雅黑" panose="020B0503020204020204" charset="-122"/>
              </a:rPr>
              <a:t>, </a:t>
            </a:r>
            <a:r>
              <a:rPr sz="800" kern="0" spc="0" dirty="0">
                <a:solidFill>
                  <a:srgbClr val="231F20">
                    <a:alpha val="100000"/>
                  </a:srgbClr>
                </a:solidFill>
                <a:latin typeface="微软雅黑" panose="020B0503020204020204" charset="-122"/>
                <a:ea typeface="微软雅黑" panose="020B0503020204020204" charset="-122"/>
                <a:cs typeface="微软雅黑" panose="020B0503020204020204" charset="-122"/>
              </a:rPr>
              <a:t>and</a:t>
            </a:r>
            <a:r>
              <a:rPr sz="800" kern="0" spc="70" dirty="0">
                <a:solidFill>
                  <a:srgbClr val="231F20">
                    <a:alpha val="100000"/>
                  </a:srgbClr>
                </a:solidFill>
                <a:latin typeface="微软雅黑" panose="020B0503020204020204" charset="-122"/>
                <a:ea typeface="微软雅黑" panose="020B0503020204020204" charset="-122"/>
                <a:cs typeface="微软雅黑" panose="020B0503020204020204" charset="-122"/>
              </a:rPr>
              <a:t> </a:t>
            </a:r>
            <a:r>
              <a:rPr sz="800" kern="0" spc="0" dirty="0">
                <a:solidFill>
                  <a:srgbClr val="231F20">
                    <a:alpha val="100000"/>
                  </a:srgbClr>
                </a:solidFill>
                <a:latin typeface="微软雅黑" panose="020B0503020204020204" charset="-122"/>
                <a:ea typeface="微软雅黑" panose="020B0503020204020204" charset="-122"/>
                <a:cs typeface="微软雅黑" panose="020B0503020204020204" charset="-122"/>
              </a:rPr>
              <a:t>in</a:t>
            </a:r>
            <a:r>
              <a:rPr sz="800" kern="0" spc="40" dirty="0">
                <a:solidFill>
                  <a:srgbClr val="231F20">
                    <a:alpha val="100000"/>
                  </a:srgbClr>
                </a:solidFill>
                <a:latin typeface="微软雅黑" panose="020B0503020204020204" charset="-122"/>
                <a:ea typeface="微软雅黑" panose="020B0503020204020204" charset="-122"/>
                <a:cs typeface="微软雅黑" panose="020B0503020204020204" charset="-122"/>
              </a:rPr>
              <a:t> </a:t>
            </a:r>
            <a:r>
              <a:rPr sz="800" kern="0" spc="0" dirty="0">
                <a:solidFill>
                  <a:srgbClr val="231F20">
                    <a:alpha val="100000"/>
                  </a:srgbClr>
                </a:solidFill>
                <a:latin typeface="微软雅黑" panose="020B0503020204020204" charset="-122"/>
                <a:ea typeface="微软雅黑" panose="020B0503020204020204" charset="-122"/>
                <a:cs typeface="微软雅黑" panose="020B0503020204020204" charset="-122"/>
              </a:rPr>
              <a:t>a</a:t>
            </a:r>
            <a:r>
              <a:rPr sz="800" kern="0" spc="60" dirty="0">
                <a:solidFill>
                  <a:srgbClr val="231F20">
                    <a:alpha val="100000"/>
                  </a:srgbClr>
                </a:solidFill>
                <a:latin typeface="微软雅黑" panose="020B0503020204020204" charset="-122"/>
                <a:ea typeface="微软雅黑" panose="020B0503020204020204" charset="-122"/>
                <a:cs typeface="微软雅黑" panose="020B0503020204020204" charset="-122"/>
              </a:rPr>
              <a:t> 50Ω </a:t>
            </a:r>
            <a:r>
              <a:rPr sz="800" kern="0" spc="0" dirty="0">
                <a:solidFill>
                  <a:srgbClr val="231F20">
                    <a:alpha val="100000"/>
                  </a:srgbClr>
                </a:solidFill>
                <a:latin typeface="微软雅黑" panose="020B0503020204020204" charset="-122"/>
                <a:ea typeface="微软雅黑" panose="020B0503020204020204" charset="-122"/>
                <a:cs typeface="微软雅黑" panose="020B0503020204020204" charset="-122"/>
              </a:rPr>
              <a:t>system</a:t>
            </a:r>
            <a:r>
              <a:rPr sz="800" kern="0" spc="50" dirty="0">
                <a:solidFill>
                  <a:srgbClr val="231F20">
                    <a:alpha val="100000"/>
                  </a:srgbClr>
                </a:solidFill>
                <a:latin typeface="微软雅黑" panose="020B0503020204020204" charset="-122"/>
                <a:ea typeface="微软雅黑" panose="020B0503020204020204" charset="-122"/>
                <a:cs typeface="微软雅黑" panose="020B0503020204020204" charset="-122"/>
              </a:rPr>
              <a:t>.</a:t>
            </a:r>
            <a:endParaRPr sz="800" dirty="0">
              <a:latin typeface="微软雅黑" panose="020B0503020204020204" charset="-122"/>
              <a:ea typeface="微软雅黑" panose="020B0503020204020204" charset="-122"/>
              <a:cs typeface="微软雅黑" panose="020B0503020204020204" charset="-122"/>
            </a:endParaRPr>
          </a:p>
        </p:txBody>
      </p:sp>
      <p:sp>
        <p:nvSpPr>
          <p:cNvPr id="866" name="textbox 866"/>
          <p:cNvSpPr/>
          <p:nvPr/>
        </p:nvSpPr>
        <p:spPr>
          <a:xfrm>
            <a:off x="534681" y="6468370"/>
            <a:ext cx="1262380" cy="168910"/>
          </a:xfrm>
          <a:prstGeom prst="rect">
            <a:avLst/>
          </a:prstGeom>
          <a:noFill/>
          <a:ln w="0" cap="flat">
            <a:noFill/>
            <a:prstDash val="solid"/>
            <a:miter lim="0"/>
          </a:ln>
        </p:spPr>
        <p:txBody>
          <a:bodyPr vert="horz" wrap="square" lIns="0" tIns="0" rIns="0" bIns="0"/>
          <a:p>
            <a:pPr algn="l" rtl="0" eaLnBrk="0">
              <a:lnSpc>
                <a:spcPct val="87000"/>
              </a:lnSpc>
            </a:pPr>
            <a:endParaRPr sz="100" dirty="0">
              <a:latin typeface="Arial" panose="020B0604020202020204"/>
              <a:ea typeface="Arial" panose="020B0604020202020204"/>
              <a:cs typeface="Arial" panose="020B0604020202020204"/>
            </a:endParaRPr>
          </a:p>
          <a:p>
            <a:pPr marL="12700" algn="l" rtl="0" eaLnBrk="0">
              <a:lnSpc>
                <a:spcPct val="85000"/>
              </a:lnSpc>
            </a:pPr>
            <a:r>
              <a:rPr sz="1100" kern="0" spc="120" dirty="0">
                <a:solidFill>
                  <a:srgbClr val="21294D">
                    <a:alpha val="100000"/>
                  </a:srgbClr>
                </a:solidFill>
                <a:latin typeface="微软雅黑" panose="020B0503020204020204" charset="-122"/>
                <a:ea typeface="微软雅黑" panose="020B0503020204020204" charset="-122"/>
                <a:cs typeface="微软雅黑" panose="020B0503020204020204" charset="-122"/>
              </a:rPr>
              <a:t>1.2 </a:t>
            </a:r>
            <a:r>
              <a:rPr sz="1100" kern="0" spc="0" dirty="0">
                <a:solidFill>
                  <a:srgbClr val="21294D">
                    <a:alpha val="100000"/>
                  </a:srgbClr>
                </a:solidFill>
                <a:latin typeface="微软雅黑" panose="020B0503020204020204" charset="-122"/>
                <a:ea typeface="微软雅黑" panose="020B0503020204020204" charset="-122"/>
                <a:cs typeface="微软雅黑" panose="020B0503020204020204" charset="-122"/>
              </a:rPr>
              <a:t>MECHANICAL</a:t>
            </a:r>
            <a:endParaRPr sz="1100" dirty="0">
              <a:latin typeface="微软雅黑" panose="020B0503020204020204" charset="-122"/>
              <a:ea typeface="微软雅黑" panose="020B0503020204020204" charset="-122"/>
              <a:cs typeface="微软雅黑" panose="020B0503020204020204" charset="-122"/>
            </a:endParaRPr>
          </a:p>
        </p:txBody>
      </p:sp>
      <p:sp>
        <p:nvSpPr>
          <p:cNvPr id="872" name="textbox 872"/>
          <p:cNvSpPr/>
          <p:nvPr/>
        </p:nvSpPr>
        <p:spPr>
          <a:xfrm>
            <a:off x="544295" y="3103484"/>
            <a:ext cx="2136139" cy="192404"/>
          </a:xfrm>
          <a:prstGeom prst="rect">
            <a:avLst/>
          </a:prstGeom>
          <a:noFill/>
          <a:ln w="0" cap="flat">
            <a:noFill/>
            <a:prstDash val="solid"/>
            <a:miter lim="0"/>
          </a:ln>
        </p:spPr>
        <p:txBody>
          <a:bodyPr vert="horz" wrap="square" lIns="0" tIns="0" rIns="0" bIns="0"/>
          <a:p>
            <a:pPr algn="l" rtl="0" eaLnBrk="0">
              <a:lnSpc>
                <a:spcPct val="86000"/>
              </a:lnSpc>
            </a:pPr>
            <a:endParaRPr sz="100" dirty="0">
              <a:latin typeface="Arial" panose="020B0604020202020204"/>
              <a:ea typeface="Arial" panose="020B0604020202020204"/>
              <a:cs typeface="Arial" panose="020B0604020202020204"/>
            </a:endParaRPr>
          </a:p>
          <a:p>
            <a:pPr marL="12700" algn="l" rtl="0" eaLnBrk="0">
              <a:lnSpc>
                <a:spcPct val="84000"/>
              </a:lnSpc>
            </a:pPr>
            <a:r>
              <a:rPr sz="1300" b="1" kern="0" spc="40" dirty="0">
                <a:solidFill>
                  <a:srgbClr val="231F20">
                    <a:alpha val="100000"/>
                  </a:srgbClr>
                </a:solidFill>
                <a:latin typeface="Arial" panose="020B0604020202020204"/>
                <a:ea typeface="Arial" panose="020B0604020202020204"/>
                <a:cs typeface="Arial" panose="020B0604020202020204"/>
              </a:rPr>
              <a:t>1.</a:t>
            </a:r>
            <a:r>
              <a:rPr sz="1300" b="1" kern="0" spc="120" dirty="0">
                <a:solidFill>
                  <a:srgbClr val="231F20">
                    <a:alpha val="100000"/>
                  </a:srgbClr>
                </a:solidFill>
                <a:latin typeface="Arial" panose="020B0604020202020204"/>
                <a:ea typeface="Arial" panose="020B0604020202020204"/>
                <a:cs typeface="Arial" panose="020B0604020202020204"/>
              </a:rPr>
              <a:t> </a:t>
            </a:r>
            <a:r>
              <a:rPr sz="1300" b="1" kern="0" spc="40" dirty="0">
                <a:solidFill>
                  <a:srgbClr val="231F20">
                    <a:alpha val="100000"/>
                  </a:srgbClr>
                </a:solidFill>
                <a:latin typeface="Arial" panose="020B0604020202020204"/>
                <a:ea typeface="Arial" panose="020B0604020202020204"/>
                <a:cs typeface="Arial" panose="020B0604020202020204"/>
              </a:rPr>
              <a:t>Products Speci</a:t>
            </a:r>
            <a:r>
              <a:rPr sz="1300" b="1" kern="0" spc="30" dirty="0">
                <a:solidFill>
                  <a:srgbClr val="231F20">
                    <a:alpha val="100000"/>
                  </a:srgbClr>
                </a:solidFill>
                <a:latin typeface="Arial" panose="020B0604020202020204"/>
                <a:ea typeface="Arial" panose="020B0604020202020204"/>
                <a:cs typeface="Arial" panose="020B0604020202020204"/>
              </a:rPr>
              <a:t>fication</a:t>
            </a:r>
            <a:endParaRPr sz="1300" dirty="0">
              <a:latin typeface="Arial" panose="020B0604020202020204"/>
              <a:ea typeface="Arial" panose="020B0604020202020204"/>
              <a:cs typeface="Arial" panose="020B0604020202020204"/>
            </a:endParaRPr>
          </a:p>
        </p:txBody>
      </p:sp>
      <p:sp>
        <p:nvSpPr>
          <p:cNvPr id="874" name="textbox 874"/>
          <p:cNvSpPr/>
          <p:nvPr/>
        </p:nvSpPr>
        <p:spPr>
          <a:xfrm>
            <a:off x="622463" y="3360518"/>
            <a:ext cx="1533525" cy="168910"/>
          </a:xfrm>
          <a:prstGeom prst="rect">
            <a:avLst/>
          </a:prstGeom>
          <a:noFill/>
          <a:ln w="0" cap="flat">
            <a:noFill/>
            <a:prstDash val="solid"/>
            <a:miter lim="0"/>
          </a:ln>
        </p:spPr>
        <p:txBody>
          <a:bodyPr vert="horz" wrap="square" lIns="0" tIns="0" rIns="0" bIns="0"/>
          <a:p>
            <a:pPr algn="l" rtl="0" eaLnBrk="0">
              <a:lnSpc>
                <a:spcPct val="87000"/>
              </a:lnSpc>
            </a:pPr>
            <a:endParaRPr sz="100" dirty="0">
              <a:latin typeface="Arial" panose="020B0604020202020204"/>
              <a:ea typeface="Arial" panose="020B0604020202020204"/>
              <a:cs typeface="Arial" panose="020B0604020202020204"/>
            </a:endParaRPr>
          </a:p>
          <a:p>
            <a:pPr marL="12700" algn="l" rtl="0" eaLnBrk="0">
              <a:lnSpc>
                <a:spcPct val="85000"/>
              </a:lnSpc>
            </a:pPr>
            <a:r>
              <a:rPr sz="1100" kern="0" spc="70" dirty="0">
                <a:solidFill>
                  <a:srgbClr val="21294D">
                    <a:alpha val="100000"/>
                  </a:srgbClr>
                </a:solidFill>
                <a:latin typeface="微软雅黑" panose="020B0503020204020204" charset="-122"/>
                <a:ea typeface="微软雅黑" panose="020B0503020204020204" charset="-122"/>
                <a:cs typeface="微软雅黑" panose="020B0503020204020204" charset="-122"/>
              </a:rPr>
              <a:t>1.1 RF /</a:t>
            </a:r>
            <a:r>
              <a:rPr sz="1100" kern="0" spc="100" dirty="0">
                <a:solidFill>
                  <a:srgbClr val="21294D">
                    <a:alpha val="100000"/>
                  </a:srgbClr>
                </a:solidFill>
                <a:latin typeface="微软雅黑" panose="020B0503020204020204" charset="-122"/>
                <a:ea typeface="微软雅黑" panose="020B0503020204020204" charset="-122"/>
                <a:cs typeface="微软雅黑" panose="020B0503020204020204" charset="-122"/>
              </a:rPr>
              <a:t> </a:t>
            </a:r>
            <a:r>
              <a:rPr sz="1100" kern="0" spc="70" dirty="0">
                <a:solidFill>
                  <a:srgbClr val="21294D">
                    <a:alpha val="100000"/>
                  </a:srgbClr>
                </a:solidFill>
                <a:latin typeface="微软雅黑" panose="020B0503020204020204" charset="-122"/>
                <a:ea typeface="微软雅黑" panose="020B0503020204020204" charset="-122"/>
                <a:cs typeface="微软雅黑" panose="020B0503020204020204" charset="-122"/>
              </a:rPr>
              <a:t>E</a:t>
            </a:r>
            <a:r>
              <a:rPr sz="1100" kern="0" spc="60" dirty="0">
                <a:solidFill>
                  <a:srgbClr val="21294D">
                    <a:alpha val="100000"/>
                  </a:srgbClr>
                </a:solidFill>
                <a:latin typeface="微软雅黑" panose="020B0503020204020204" charset="-122"/>
                <a:ea typeface="微软雅黑" panose="020B0503020204020204" charset="-122"/>
                <a:cs typeface="微软雅黑" panose="020B0503020204020204" charset="-122"/>
              </a:rPr>
              <a:t>LECTRICAL</a:t>
            </a:r>
            <a:endParaRPr sz="1100" dirty="0">
              <a:latin typeface="微软雅黑" panose="020B0503020204020204" charset="-122"/>
              <a:ea typeface="微软雅黑" panose="020B0503020204020204" charset="-122"/>
              <a:cs typeface="微软雅黑" panose="020B0503020204020204" charset="-122"/>
            </a:endParaRPr>
          </a:p>
        </p:txBody>
      </p:sp>
      <p:sp>
        <p:nvSpPr>
          <p:cNvPr id="876" name="textbox 876"/>
          <p:cNvSpPr/>
          <p:nvPr/>
        </p:nvSpPr>
        <p:spPr>
          <a:xfrm>
            <a:off x="719443" y="3705031"/>
            <a:ext cx="1482089" cy="2657475"/>
          </a:xfrm>
          <a:prstGeom prst="rect">
            <a:avLst/>
          </a:prstGeom>
          <a:noFill/>
          <a:ln w="0" cap="flat">
            <a:noFill/>
            <a:prstDash val="solid"/>
            <a:miter lim="0"/>
          </a:ln>
        </p:spPr>
        <p:txBody>
          <a:bodyPr vert="horz" wrap="square" lIns="0" tIns="0" rIns="0" bIns="0"/>
          <a:p>
            <a:pPr algn="l" rtl="0" eaLnBrk="0">
              <a:lnSpc>
                <a:spcPct val="81000"/>
              </a:lnSpc>
            </a:pPr>
            <a:endParaRPr sz="100" dirty="0">
              <a:latin typeface="Arial" panose="020B0604020202020204"/>
              <a:ea typeface="Arial" panose="020B0604020202020204"/>
              <a:cs typeface="Arial" panose="020B0604020202020204"/>
            </a:endParaRPr>
          </a:p>
          <a:p>
            <a:pPr marL="21590" algn="l" rtl="0" eaLnBrk="0">
              <a:lnSpc>
                <a:spcPct val="80000"/>
              </a:lnSpc>
            </a:pPr>
            <a:r>
              <a:rPr sz="1100" kern="0" spc="90" dirty="0">
                <a:solidFill>
                  <a:srgbClr val="FFFFFF">
                    <a:alpha val="100000"/>
                  </a:srgbClr>
                </a:solidFill>
                <a:latin typeface="微软雅黑" panose="020B0503020204020204" charset="-122"/>
                <a:ea typeface="微软雅黑" panose="020B0503020204020204" charset="-122"/>
                <a:cs typeface="微软雅黑" panose="020B0503020204020204" charset="-122"/>
              </a:rPr>
              <a:t>PARAMETER</a:t>
            </a:r>
            <a:endParaRPr sz="1100" dirty="0">
              <a:latin typeface="微软雅黑" panose="020B0503020204020204" charset="-122"/>
              <a:ea typeface="微软雅黑" panose="020B0503020204020204" charset="-122"/>
              <a:cs typeface="微软雅黑" panose="020B0503020204020204" charset="-122"/>
            </a:endParaRPr>
          </a:p>
          <a:p>
            <a:pPr marL="17145" indent="-4445" algn="l" rtl="0" eaLnBrk="0">
              <a:lnSpc>
                <a:spcPct val="128000"/>
              </a:lnSpc>
              <a:spcBef>
                <a:spcPts val="30"/>
              </a:spcBef>
            </a:pPr>
            <a:r>
              <a:rPr sz="1100" kern="0" spc="10" dirty="0">
                <a:solidFill>
                  <a:srgbClr val="231F20">
                    <a:alpha val="100000"/>
                  </a:srgbClr>
                </a:solidFill>
                <a:latin typeface="微软雅黑" panose="020B0503020204020204" charset="-122"/>
                <a:ea typeface="微软雅黑" panose="020B0503020204020204" charset="-122"/>
                <a:cs typeface="微软雅黑" panose="020B0503020204020204" charset="-122"/>
              </a:rPr>
              <a:t>Operating</a:t>
            </a:r>
            <a:r>
              <a:rPr sz="1100" kern="0" spc="110" dirty="0">
                <a:solidFill>
                  <a:srgbClr val="231F20">
                    <a:alpha val="100000"/>
                  </a:srgbClr>
                </a:solidFill>
                <a:latin typeface="微软雅黑" panose="020B0503020204020204" charset="-122"/>
                <a:ea typeface="微软雅黑" panose="020B0503020204020204" charset="-122"/>
                <a:cs typeface="微软雅黑" panose="020B0503020204020204" charset="-122"/>
              </a:rPr>
              <a:t> </a:t>
            </a:r>
            <a:r>
              <a:rPr sz="1100" kern="0" spc="10" dirty="0">
                <a:solidFill>
                  <a:srgbClr val="231F20">
                    <a:alpha val="100000"/>
                  </a:srgbClr>
                </a:solidFill>
                <a:latin typeface="微软雅黑" panose="020B0503020204020204" charset="-122"/>
                <a:ea typeface="微软雅黑" panose="020B0503020204020204" charset="-122"/>
                <a:cs typeface="微软雅黑" panose="020B0503020204020204" charset="-122"/>
              </a:rPr>
              <a:t>Frequency</a:t>
            </a:r>
            <a:r>
              <a:rPr sz="1100" kern="0" spc="0" dirty="0">
                <a:solidFill>
                  <a:srgbClr val="231F20">
                    <a:alpha val="100000"/>
                  </a:srgbClr>
                </a:solidFill>
                <a:latin typeface="微软雅黑" panose="020B0503020204020204" charset="-122"/>
                <a:ea typeface="微软雅黑" panose="020B0503020204020204" charset="-122"/>
                <a:cs typeface="微软雅黑" panose="020B0503020204020204" charset="-122"/>
              </a:rPr>
              <a:t> </a:t>
            </a:r>
            <a:r>
              <a:rPr sz="1100" kern="0" spc="60" dirty="0">
                <a:solidFill>
                  <a:srgbClr val="231F20">
                    <a:alpha val="100000"/>
                  </a:srgbClr>
                </a:solidFill>
                <a:latin typeface="微软雅黑" panose="020B0503020204020204" charset="-122"/>
                <a:ea typeface="微软雅黑" panose="020B0503020204020204" charset="-122"/>
                <a:cs typeface="微软雅黑" panose="020B0503020204020204" charset="-122"/>
              </a:rPr>
              <a:t>RF</a:t>
            </a:r>
            <a:r>
              <a:rPr sz="1100" kern="0" spc="130" dirty="0">
                <a:solidFill>
                  <a:srgbClr val="231F20">
                    <a:alpha val="100000"/>
                  </a:srgbClr>
                </a:solidFill>
                <a:latin typeface="微软雅黑" panose="020B0503020204020204" charset="-122"/>
                <a:ea typeface="微软雅黑" panose="020B0503020204020204" charset="-122"/>
                <a:cs typeface="微软雅黑" panose="020B0503020204020204" charset="-122"/>
              </a:rPr>
              <a:t> </a:t>
            </a:r>
            <a:r>
              <a:rPr sz="1100" kern="0" spc="60" dirty="0">
                <a:solidFill>
                  <a:srgbClr val="231F20">
                    <a:alpha val="100000"/>
                  </a:srgbClr>
                </a:solidFill>
                <a:latin typeface="微软雅黑" panose="020B0503020204020204" charset="-122"/>
                <a:ea typeface="微软雅黑" panose="020B0503020204020204" charset="-122"/>
                <a:cs typeface="微软雅黑" panose="020B0503020204020204" charset="-122"/>
              </a:rPr>
              <a:t>INPUT</a:t>
            </a:r>
            <a:endParaRPr sz="1100" dirty="0">
              <a:latin typeface="微软雅黑" panose="020B0503020204020204" charset="-122"/>
              <a:ea typeface="微软雅黑" panose="020B0503020204020204" charset="-122"/>
              <a:cs typeface="微软雅黑" panose="020B0503020204020204" charset="-122"/>
            </a:endParaRPr>
          </a:p>
          <a:p>
            <a:pPr marL="17145" algn="l" rtl="0" eaLnBrk="0">
              <a:lnSpc>
                <a:spcPct val="83000"/>
              </a:lnSpc>
              <a:spcBef>
                <a:spcPts val="655"/>
              </a:spcBef>
            </a:pPr>
            <a:r>
              <a:rPr sz="1100" kern="0" spc="20" dirty="0">
                <a:solidFill>
                  <a:srgbClr val="231F20">
                    <a:alpha val="100000"/>
                  </a:srgbClr>
                </a:solidFill>
                <a:latin typeface="微软雅黑" panose="020B0503020204020204" charset="-122"/>
                <a:ea typeface="微软雅黑" panose="020B0503020204020204" charset="-122"/>
                <a:cs typeface="微软雅黑" panose="020B0503020204020204" charset="-122"/>
              </a:rPr>
              <a:t>Power Gain</a:t>
            </a:r>
            <a:endParaRPr sz="1100" dirty="0">
              <a:latin typeface="微软雅黑" panose="020B0503020204020204" charset="-122"/>
              <a:ea typeface="微软雅黑" panose="020B0503020204020204" charset="-122"/>
              <a:cs typeface="微软雅黑" panose="020B0503020204020204" charset="-122"/>
            </a:endParaRPr>
          </a:p>
          <a:p>
            <a:pPr marL="17145" algn="l" rtl="0" eaLnBrk="0">
              <a:lnSpc>
                <a:spcPct val="128000"/>
              </a:lnSpc>
              <a:spcBef>
                <a:spcPts val="230"/>
              </a:spcBef>
            </a:pPr>
            <a:r>
              <a:rPr sz="1100" kern="0" spc="20" dirty="0">
                <a:solidFill>
                  <a:srgbClr val="231F20">
                    <a:alpha val="100000"/>
                  </a:srgbClr>
                </a:solidFill>
                <a:latin typeface="微软雅黑" panose="020B0503020204020204" charset="-122"/>
                <a:ea typeface="微软雅黑" panose="020B0503020204020204" charset="-122"/>
                <a:cs typeface="微软雅黑" panose="020B0503020204020204" charset="-122"/>
              </a:rPr>
              <a:t>P-</a:t>
            </a:r>
            <a:r>
              <a:rPr sz="1100" kern="0" spc="0" dirty="0">
                <a:solidFill>
                  <a:srgbClr val="231F20">
                    <a:alpha val="100000"/>
                  </a:srgbClr>
                </a:solidFill>
                <a:latin typeface="微软雅黑" panose="020B0503020204020204" charset="-122"/>
                <a:ea typeface="微软雅黑" panose="020B0503020204020204" charset="-122"/>
                <a:cs typeface="微软雅黑" panose="020B0503020204020204" charset="-122"/>
              </a:rPr>
              <a:t>sat</a:t>
            </a:r>
            <a:r>
              <a:rPr sz="1100" kern="0" spc="20" dirty="0">
                <a:solidFill>
                  <a:srgbClr val="231F20">
                    <a:alpha val="100000"/>
                  </a:srgbClr>
                </a:solidFill>
                <a:latin typeface="微软雅黑" panose="020B0503020204020204" charset="-122"/>
                <a:ea typeface="微软雅黑" panose="020B0503020204020204" charset="-122"/>
                <a:cs typeface="微软雅黑" panose="020B0503020204020204" charset="-122"/>
              </a:rPr>
              <a:t> </a:t>
            </a:r>
            <a:r>
              <a:rPr sz="1100" kern="0" spc="0" dirty="0">
                <a:solidFill>
                  <a:srgbClr val="231F20">
                    <a:alpha val="100000"/>
                  </a:srgbClr>
                </a:solidFill>
                <a:latin typeface="微软雅黑" panose="020B0503020204020204" charset="-122"/>
                <a:ea typeface="微软雅黑" panose="020B0503020204020204" charset="-122"/>
                <a:cs typeface="微软雅黑" panose="020B0503020204020204" charset="-122"/>
              </a:rPr>
              <a:t>Output</a:t>
            </a:r>
            <a:r>
              <a:rPr sz="1100" kern="0" spc="120" dirty="0">
                <a:solidFill>
                  <a:srgbClr val="231F20">
                    <a:alpha val="100000"/>
                  </a:srgbClr>
                </a:solidFill>
                <a:latin typeface="微软雅黑" panose="020B0503020204020204" charset="-122"/>
                <a:ea typeface="微软雅黑" panose="020B0503020204020204" charset="-122"/>
                <a:cs typeface="微软雅黑" panose="020B0503020204020204" charset="-122"/>
              </a:rPr>
              <a:t> </a:t>
            </a:r>
            <a:r>
              <a:rPr sz="1100" kern="0" spc="0" dirty="0">
                <a:solidFill>
                  <a:srgbClr val="231F20">
                    <a:alpha val="100000"/>
                  </a:srgbClr>
                </a:solidFill>
                <a:latin typeface="微软雅黑" panose="020B0503020204020204" charset="-122"/>
                <a:ea typeface="微软雅黑" panose="020B0503020204020204" charset="-122"/>
                <a:cs typeface="微软雅黑" panose="020B0503020204020204" charset="-122"/>
              </a:rPr>
              <a:t>Power    </a:t>
            </a:r>
            <a:r>
              <a:rPr sz="1100" kern="0" spc="30" dirty="0">
                <a:solidFill>
                  <a:srgbClr val="231F20">
                    <a:alpha val="100000"/>
                  </a:srgbClr>
                </a:solidFill>
                <a:latin typeface="微软雅黑" panose="020B0503020204020204" charset="-122"/>
                <a:ea typeface="微软雅黑" panose="020B0503020204020204" charset="-122"/>
                <a:cs typeface="微软雅黑" panose="020B0503020204020204" charset="-122"/>
              </a:rPr>
              <a:t>Power Gain</a:t>
            </a:r>
            <a:r>
              <a:rPr sz="1100" kern="0" spc="140" dirty="0">
                <a:solidFill>
                  <a:srgbClr val="231F20">
                    <a:alpha val="100000"/>
                  </a:srgbClr>
                </a:solidFill>
                <a:latin typeface="微软雅黑" panose="020B0503020204020204" charset="-122"/>
                <a:ea typeface="微软雅黑" panose="020B0503020204020204" charset="-122"/>
                <a:cs typeface="微软雅黑" panose="020B0503020204020204" charset="-122"/>
              </a:rPr>
              <a:t> </a:t>
            </a:r>
            <a:r>
              <a:rPr sz="1100" kern="0" spc="30" dirty="0">
                <a:solidFill>
                  <a:srgbClr val="231F20">
                    <a:alpha val="100000"/>
                  </a:srgbClr>
                </a:solidFill>
                <a:latin typeface="微软雅黑" panose="020B0503020204020204" charset="-122"/>
                <a:ea typeface="微软雅黑" panose="020B0503020204020204" charset="-122"/>
                <a:cs typeface="微软雅黑" panose="020B0503020204020204" charset="-122"/>
              </a:rPr>
              <a:t>Flatness</a:t>
            </a:r>
            <a:endParaRPr sz="1100" dirty="0">
              <a:latin typeface="微软雅黑" panose="020B0503020204020204" charset="-122"/>
              <a:ea typeface="微软雅黑" panose="020B0503020204020204" charset="-122"/>
              <a:cs typeface="微软雅黑" panose="020B0503020204020204" charset="-122"/>
            </a:endParaRPr>
          </a:p>
          <a:p>
            <a:pPr marL="12700" indent="6985" algn="l" rtl="0" eaLnBrk="0">
              <a:lnSpc>
                <a:spcPct val="132000"/>
              </a:lnSpc>
              <a:spcBef>
                <a:spcPts val="190"/>
              </a:spcBef>
            </a:pPr>
            <a:r>
              <a:rPr sz="1100" kern="0" spc="-10" dirty="0">
                <a:solidFill>
                  <a:srgbClr val="231F20">
                    <a:alpha val="100000"/>
                  </a:srgbClr>
                </a:solidFill>
                <a:latin typeface="微软雅黑" panose="020B0503020204020204" charset="-122"/>
                <a:ea typeface="微软雅黑" panose="020B0503020204020204" charset="-122"/>
                <a:cs typeface="微软雅黑" panose="020B0503020204020204" charset="-122"/>
              </a:rPr>
              <a:t>In/Out</a:t>
            </a:r>
            <a:r>
              <a:rPr sz="1100" kern="0" spc="120" dirty="0">
                <a:solidFill>
                  <a:srgbClr val="231F20">
                    <a:alpha val="100000"/>
                  </a:srgbClr>
                </a:solidFill>
                <a:latin typeface="微软雅黑" panose="020B0503020204020204" charset="-122"/>
                <a:ea typeface="微软雅黑" panose="020B0503020204020204" charset="-122"/>
                <a:cs typeface="微软雅黑" panose="020B0503020204020204" charset="-122"/>
              </a:rPr>
              <a:t> </a:t>
            </a:r>
            <a:r>
              <a:rPr sz="1100" kern="0" spc="-10" dirty="0">
                <a:solidFill>
                  <a:srgbClr val="231F20">
                    <a:alpha val="100000"/>
                  </a:srgbClr>
                </a:solidFill>
                <a:latin typeface="微软雅黑" panose="020B0503020204020204" charset="-122"/>
                <a:ea typeface="微软雅黑" panose="020B0503020204020204" charset="-122"/>
                <a:cs typeface="微软雅黑" panose="020B0503020204020204" charset="-122"/>
              </a:rPr>
              <a:t>Impedanc</a:t>
            </a:r>
            <a:r>
              <a:rPr sz="1100" kern="0" spc="-20" dirty="0">
                <a:solidFill>
                  <a:srgbClr val="231F20">
                    <a:alpha val="100000"/>
                  </a:srgbClr>
                </a:solidFill>
                <a:latin typeface="微软雅黑" panose="020B0503020204020204" charset="-122"/>
                <a:ea typeface="微软雅黑" panose="020B0503020204020204" charset="-122"/>
                <a:cs typeface="微软雅黑" panose="020B0503020204020204" charset="-122"/>
              </a:rPr>
              <a:t>e</a:t>
            </a:r>
            <a:r>
              <a:rPr sz="1100" kern="0" spc="0" dirty="0">
                <a:solidFill>
                  <a:srgbClr val="231F20">
                    <a:alpha val="100000"/>
                  </a:srgbClr>
                </a:solidFill>
                <a:latin typeface="微软雅黑" panose="020B0503020204020204" charset="-122"/>
                <a:ea typeface="微软雅黑" panose="020B0503020204020204" charset="-122"/>
                <a:cs typeface="微软雅黑" panose="020B0503020204020204" charset="-122"/>
              </a:rPr>
              <a:t>       </a:t>
            </a:r>
            <a:r>
              <a:rPr sz="1100" kern="0" spc="30" dirty="0">
                <a:solidFill>
                  <a:srgbClr val="231F20">
                    <a:alpha val="100000"/>
                  </a:srgbClr>
                </a:solidFill>
                <a:latin typeface="微软雅黑" panose="020B0503020204020204" charset="-122"/>
                <a:ea typeface="微软雅黑" panose="020B0503020204020204" charset="-122"/>
                <a:cs typeface="微软雅黑" panose="020B0503020204020204" charset="-122"/>
              </a:rPr>
              <a:t>Spurious Sig</a:t>
            </a:r>
            <a:r>
              <a:rPr sz="1100" kern="0" spc="20" dirty="0">
                <a:solidFill>
                  <a:srgbClr val="231F20">
                    <a:alpha val="100000"/>
                  </a:srgbClr>
                </a:solidFill>
                <a:latin typeface="微软雅黑" panose="020B0503020204020204" charset="-122"/>
                <a:ea typeface="微软雅黑" panose="020B0503020204020204" charset="-122"/>
                <a:cs typeface="微软雅黑" panose="020B0503020204020204" charset="-122"/>
              </a:rPr>
              <a:t>nals</a:t>
            </a:r>
            <a:r>
              <a:rPr sz="1100" kern="0" spc="-10" dirty="0">
                <a:solidFill>
                  <a:srgbClr val="231F20">
                    <a:alpha val="100000"/>
                  </a:srgbClr>
                </a:solidFill>
                <a:latin typeface="微软雅黑" panose="020B0503020204020204" charset="-122"/>
                <a:ea typeface="微软雅黑" panose="020B0503020204020204" charset="-122"/>
                <a:cs typeface="微软雅黑" panose="020B0503020204020204" charset="-122"/>
              </a:rPr>
              <a:t>        </a:t>
            </a:r>
            <a:r>
              <a:rPr sz="1100" kern="0" spc="20" dirty="0">
                <a:solidFill>
                  <a:srgbClr val="231F20">
                    <a:alpha val="100000"/>
                  </a:srgbClr>
                </a:solidFill>
                <a:latin typeface="微软雅黑" panose="020B0503020204020204" charset="-122"/>
                <a:ea typeface="微软雅黑" panose="020B0503020204020204" charset="-122"/>
                <a:cs typeface="微软雅黑" panose="020B0503020204020204" charset="-122"/>
              </a:rPr>
              <a:t>Harmonic  Signals</a:t>
            </a:r>
            <a:r>
              <a:rPr sz="1100" kern="0" spc="0" dirty="0">
                <a:solidFill>
                  <a:srgbClr val="231F20">
                    <a:alpha val="100000"/>
                  </a:srgbClr>
                </a:solidFill>
                <a:latin typeface="微软雅黑" panose="020B0503020204020204" charset="-122"/>
                <a:ea typeface="微软雅黑" panose="020B0503020204020204" charset="-122"/>
                <a:cs typeface="微软雅黑" panose="020B0503020204020204" charset="-122"/>
              </a:rPr>
              <a:t>      </a:t>
            </a:r>
            <a:r>
              <a:rPr sz="1100" kern="0" spc="0" dirty="0">
                <a:solidFill>
                  <a:srgbClr val="231F20">
                    <a:alpha val="100000"/>
                  </a:srgbClr>
                </a:solidFill>
                <a:latin typeface="微软雅黑" panose="020B0503020204020204" charset="-122"/>
                <a:ea typeface="微软雅黑" panose="020B0503020204020204" charset="-122"/>
                <a:cs typeface="微软雅黑" panose="020B0503020204020204" charset="-122"/>
              </a:rPr>
              <a:t>Operating Vol</a:t>
            </a:r>
            <a:r>
              <a:rPr sz="1100" kern="0" spc="-10" dirty="0">
                <a:solidFill>
                  <a:srgbClr val="231F20">
                    <a:alpha val="100000"/>
                  </a:srgbClr>
                </a:solidFill>
                <a:latin typeface="微软雅黑" panose="020B0503020204020204" charset="-122"/>
                <a:ea typeface="微软雅黑" panose="020B0503020204020204" charset="-122"/>
                <a:cs typeface="微软雅黑" panose="020B0503020204020204" charset="-122"/>
              </a:rPr>
              <a:t>tage</a:t>
            </a:r>
            <a:r>
              <a:rPr sz="1100" kern="0" spc="0" dirty="0">
                <a:solidFill>
                  <a:srgbClr val="231F20">
                    <a:alpha val="100000"/>
                  </a:srgbClr>
                </a:solidFill>
                <a:latin typeface="微软雅黑" panose="020B0503020204020204" charset="-122"/>
                <a:ea typeface="微软雅黑" panose="020B0503020204020204" charset="-122"/>
                <a:cs typeface="微软雅黑" panose="020B0503020204020204" charset="-122"/>
              </a:rPr>
              <a:t>       </a:t>
            </a:r>
            <a:r>
              <a:rPr sz="1100" kern="0" spc="10" dirty="0">
                <a:solidFill>
                  <a:srgbClr val="231F20">
                    <a:alpha val="100000"/>
                  </a:srgbClr>
                </a:solidFill>
                <a:latin typeface="微软雅黑" panose="020B0503020204020204" charset="-122"/>
                <a:ea typeface="微软雅黑" panose="020B0503020204020204" charset="-122"/>
                <a:cs typeface="微软雅黑" panose="020B0503020204020204" charset="-122"/>
              </a:rPr>
              <a:t>Supply</a:t>
            </a:r>
            <a:r>
              <a:rPr sz="1100" kern="0" spc="170" dirty="0">
                <a:solidFill>
                  <a:srgbClr val="231F20">
                    <a:alpha val="100000"/>
                  </a:srgbClr>
                </a:solidFill>
                <a:latin typeface="微软雅黑" panose="020B0503020204020204" charset="-122"/>
                <a:ea typeface="微软雅黑" panose="020B0503020204020204" charset="-122"/>
                <a:cs typeface="微软雅黑" panose="020B0503020204020204" charset="-122"/>
              </a:rPr>
              <a:t> </a:t>
            </a:r>
            <a:r>
              <a:rPr sz="1100" kern="0" spc="10" dirty="0">
                <a:solidFill>
                  <a:srgbClr val="231F20">
                    <a:alpha val="100000"/>
                  </a:srgbClr>
                </a:solidFill>
                <a:latin typeface="微软雅黑" panose="020B0503020204020204" charset="-122"/>
                <a:ea typeface="微软雅黑" panose="020B0503020204020204" charset="-122"/>
                <a:cs typeface="微软雅黑" panose="020B0503020204020204" charset="-122"/>
              </a:rPr>
              <a:t>Power</a:t>
            </a:r>
            <a:endParaRPr sz="1100" dirty="0">
              <a:latin typeface="微软雅黑" panose="020B0503020204020204" charset="-122"/>
              <a:ea typeface="微软雅黑" panose="020B0503020204020204" charset="-122"/>
              <a:cs typeface="微软雅黑" panose="020B0503020204020204" charset="-122"/>
            </a:endParaRPr>
          </a:p>
          <a:p>
            <a:pPr algn="l" rtl="0" eaLnBrk="0">
              <a:lnSpc>
                <a:spcPct val="113000"/>
              </a:lnSpc>
            </a:pPr>
            <a:endParaRPr sz="500" dirty="0">
              <a:latin typeface="Arial" panose="020B0604020202020204"/>
              <a:ea typeface="Arial" panose="020B0604020202020204"/>
              <a:cs typeface="Arial" panose="020B0604020202020204"/>
            </a:endParaRPr>
          </a:p>
          <a:p>
            <a:pPr marL="19685" algn="l" rtl="0" eaLnBrk="0">
              <a:lnSpc>
                <a:spcPct val="100000"/>
              </a:lnSpc>
              <a:spcBef>
                <a:spcPts val="0"/>
              </a:spcBef>
            </a:pPr>
            <a:r>
              <a:rPr sz="1100" kern="0" spc="20" dirty="0">
                <a:solidFill>
                  <a:srgbClr val="231F20">
                    <a:alpha val="100000"/>
                  </a:srgbClr>
                </a:solidFill>
                <a:latin typeface="微软雅黑" panose="020B0503020204020204" charset="-122"/>
                <a:ea typeface="微软雅黑" panose="020B0503020204020204" charset="-122"/>
                <a:cs typeface="微软雅黑" panose="020B0503020204020204" charset="-122"/>
              </a:rPr>
              <a:t>Input VSWR</a:t>
            </a:r>
            <a:endParaRPr sz="1100" dirty="0">
              <a:latin typeface="微软雅黑" panose="020B0503020204020204" charset="-122"/>
              <a:ea typeface="微软雅黑" panose="020B0503020204020204" charset="-122"/>
              <a:cs typeface="微软雅黑" panose="020B0503020204020204" charset="-122"/>
            </a:endParaRPr>
          </a:p>
        </p:txBody>
      </p:sp>
      <p:sp>
        <p:nvSpPr>
          <p:cNvPr id="892" name="textbox 892"/>
          <p:cNvSpPr/>
          <p:nvPr/>
        </p:nvSpPr>
        <p:spPr>
          <a:xfrm>
            <a:off x="6401707" y="8557307"/>
            <a:ext cx="283209" cy="662305"/>
          </a:xfrm>
          <a:prstGeom prst="rect">
            <a:avLst/>
          </a:prstGeom>
          <a:noFill/>
          <a:ln w="0" cap="flat">
            <a:noFill/>
            <a:prstDash val="solid"/>
            <a:miter lim="0"/>
          </a:ln>
        </p:spPr>
        <p:txBody>
          <a:bodyPr vert="horz" wrap="square" lIns="0" tIns="0" rIns="0" bIns="0"/>
          <a:p>
            <a:pPr algn="l" rtl="0" eaLnBrk="0">
              <a:lnSpc>
                <a:spcPct val="82000"/>
              </a:lnSpc>
            </a:pPr>
            <a:endParaRPr sz="100" dirty="0">
              <a:latin typeface="Arial" panose="020B0604020202020204"/>
              <a:ea typeface="Arial" panose="020B0604020202020204"/>
              <a:cs typeface="Arial" panose="020B0604020202020204"/>
            </a:endParaRPr>
          </a:p>
          <a:p>
            <a:pPr marL="12700" algn="l" rtl="0" eaLnBrk="0">
              <a:lnSpc>
                <a:spcPct val="80000"/>
              </a:lnSpc>
            </a:pPr>
            <a:r>
              <a:rPr sz="800" kern="0" spc="10" dirty="0">
                <a:solidFill>
                  <a:srgbClr val="FFFFFF">
                    <a:alpha val="100000"/>
                  </a:srgbClr>
                </a:solidFill>
                <a:latin typeface="微软雅黑" panose="020B0503020204020204" charset="-122"/>
                <a:ea typeface="微软雅黑" panose="020B0503020204020204" charset="-122"/>
                <a:cs typeface="微软雅黑" panose="020B0503020204020204" charset="-122"/>
              </a:rPr>
              <a:t>UNIT</a:t>
            </a:r>
            <a:endParaRPr sz="800" dirty="0">
              <a:latin typeface="微软雅黑" panose="020B0503020204020204" charset="-122"/>
              <a:ea typeface="微软雅黑" panose="020B0503020204020204" charset="-122"/>
              <a:cs typeface="微软雅黑" panose="020B0503020204020204" charset="-122"/>
            </a:endParaRPr>
          </a:p>
          <a:p>
            <a:pPr marL="99695" algn="l" rtl="0" eaLnBrk="0">
              <a:lnSpc>
                <a:spcPct val="92000"/>
              </a:lnSpc>
              <a:spcBef>
                <a:spcPts val="745"/>
              </a:spcBef>
            </a:pPr>
            <a:r>
              <a:rPr sz="600" kern="0" spc="-50" dirty="0">
                <a:solidFill>
                  <a:srgbClr val="231F20">
                    <a:alpha val="100000"/>
                  </a:srgbClr>
                </a:solidFill>
                <a:latin typeface="微软雅黑" panose="020B0503020204020204" charset="-122"/>
                <a:ea typeface="微软雅黑" panose="020B0503020204020204" charset="-122"/>
                <a:cs typeface="微软雅黑" panose="020B0503020204020204" charset="-122"/>
              </a:rPr>
              <a:t>。C</a:t>
            </a:r>
            <a:endParaRPr sz="600" dirty="0">
              <a:latin typeface="微软雅黑" panose="020B0503020204020204" charset="-122"/>
              <a:ea typeface="微软雅黑" panose="020B0503020204020204" charset="-122"/>
              <a:cs typeface="微软雅黑" panose="020B0503020204020204" charset="-122"/>
            </a:endParaRPr>
          </a:p>
          <a:p>
            <a:pPr marL="109220" algn="l" rtl="0" eaLnBrk="0">
              <a:lnSpc>
                <a:spcPct val="88000"/>
              </a:lnSpc>
              <a:spcBef>
                <a:spcPts val="845"/>
              </a:spcBef>
            </a:pPr>
            <a:r>
              <a:rPr sz="800" kern="0" spc="20" dirty="0">
                <a:solidFill>
                  <a:srgbClr val="231F20">
                    <a:alpha val="100000"/>
                  </a:srgbClr>
                </a:solidFill>
                <a:latin typeface="微软雅黑" panose="020B0503020204020204" charset="-122"/>
                <a:ea typeface="微软雅黑" panose="020B0503020204020204" charset="-122"/>
                <a:cs typeface="微软雅黑" panose="020B0503020204020204" charset="-122"/>
              </a:rPr>
              <a:t>%</a:t>
            </a:r>
            <a:endParaRPr sz="800" dirty="0">
              <a:latin typeface="微软雅黑" panose="020B0503020204020204" charset="-122"/>
              <a:ea typeface="微软雅黑" panose="020B0503020204020204" charset="-122"/>
              <a:cs typeface="微软雅黑" panose="020B0503020204020204" charset="-122"/>
            </a:endParaRPr>
          </a:p>
          <a:p>
            <a:pPr algn="l" rtl="0" eaLnBrk="0">
              <a:lnSpc>
                <a:spcPct val="101000"/>
              </a:lnSpc>
            </a:pPr>
            <a:endParaRPr sz="400" dirty="0">
              <a:latin typeface="Arial" panose="020B0604020202020204"/>
              <a:ea typeface="Arial" panose="020B0604020202020204"/>
              <a:cs typeface="Arial" panose="020B0604020202020204"/>
            </a:endParaRPr>
          </a:p>
          <a:p>
            <a:pPr marL="99695" algn="l" rtl="0" eaLnBrk="0">
              <a:lnSpc>
                <a:spcPct val="92000"/>
              </a:lnSpc>
              <a:spcBef>
                <a:spcPts val="0"/>
              </a:spcBef>
            </a:pPr>
            <a:r>
              <a:rPr sz="600" kern="0" spc="-50" dirty="0">
                <a:solidFill>
                  <a:srgbClr val="231F20">
                    <a:alpha val="100000"/>
                  </a:srgbClr>
                </a:solidFill>
                <a:latin typeface="微软雅黑" panose="020B0503020204020204" charset="-122"/>
                <a:ea typeface="微软雅黑" panose="020B0503020204020204" charset="-122"/>
                <a:cs typeface="微软雅黑" panose="020B0503020204020204" charset="-122"/>
              </a:rPr>
              <a:t>。C</a:t>
            </a:r>
            <a:endParaRPr sz="600" dirty="0">
              <a:latin typeface="微软雅黑" panose="020B0503020204020204" charset="-122"/>
              <a:ea typeface="微软雅黑" panose="020B0503020204020204" charset="-122"/>
              <a:cs typeface="微软雅黑" panose="020B0503020204020204" charset="-122"/>
            </a:endParaRPr>
          </a:p>
        </p:txBody>
      </p:sp>
      <p:sp>
        <p:nvSpPr>
          <p:cNvPr id="894" name="textbox 894"/>
          <p:cNvSpPr/>
          <p:nvPr/>
        </p:nvSpPr>
        <p:spPr>
          <a:xfrm>
            <a:off x="4325324" y="8923277"/>
            <a:ext cx="249554" cy="330834"/>
          </a:xfrm>
          <a:prstGeom prst="rect">
            <a:avLst/>
          </a:prstGeom>
          <a:noFill/>
          <a:ln w="0" cap="flat">
            <a:noFill/>
            <a:prstDash val="solid"/>
            <a:miter lim="0"/>
          </a:ln>
        </p:spPr>
        <p:txBody>
          <a:bodyPr vert="horz" wrap="square" lIns="0" tIns="0" rIns="0" bIns="0"/>
          <a:p>
            <a:pPr algn="l" rtl="0" eaLnBrk="0">
              <a:lnSpc>
                <a:spcPct val="84000"/>
              </a:lnSpc>
            </a:pPr>
            <a:endParaRPr sz="100" dirty="0">
              <a:latin typeface="Arial" panose="020B0604020202020204"/>
              <a:ea typeface="Arial" panose="020B0604020202020204"/>
              <a:cs typeface="Arial" panose="020B0604020202020204"/>
            </a:endParaRPr>
          </a:p>
          <a:p>
            <a:pPr marL="12700" algn="l" rtl="0" eaLnBrk="0">
              <a:lnSpc>
                <a:spcPct val="88000"/>
              </a:lnSpc>
            </a:pPr>
            <a:r>
              <a:rPr sz="800" kern="0" spc="-10" dirty="0">
                <a:solidFill>
                  <a:srgbClr val="231F20">
                    <a:alpha val="100000"/>
                  </a:srgbClr>
                </a:solidFill>
                <a:latin typeface="微软雅黑" panose="020B0503020204020204" charset="-122"/>
                <a:ea typeface="微软雅黑" panose="020B0503020204020204" charset="-122"/>
                <a:cs typeface="微软雅黑" panose="020B0503020204020204" charset="-122"/>
              </a:rPr>
              <a:t>0-90</a:t>
            </a:r>
            <a:endParaRPr sz="800" dirty="0">
              <a:latin typeface="微软雅黑" panose="020B0503020204020204" charset="-122"/>
              <a:ea typeface="微软雅黑" panose="020B0503020204020204" charset="-122"/>
              <a:cs typeface="微软雅黑" panose="020B0503020204020204" charset="-122"/>
            </a:endParaRPr>
          </a:p>
          <a:p>
            <a:pPr algn="l" rtl="0" eaLnBrk="0">
              <a:lnSpc>
                <a:spcPct val="119000"/>
              </a:lnSpc>
            </a:pPr>
            <a:endParaRPr sz="500" dirty="0">
              <a:latin typeface="Arial" panose="020B0604020202020204"/>
              <a:ea typeface="Arial" panose="020B0604020202020204"/>
              <a:cs typeface="Arial" panose="020B0604020202020204"/>
            </a:endParaRPr>
          </a:p>
          <a:p>
            <a:pPr marL="19050" algn="l" rtl="0" eaLnBrk="0">
              <a:lnSpc>
                <a:spcPct val="88000"/>
              </a:lnSpc>
              <a:spcBef>
                <a:spcPts val="0"/>
              </a:spcBef>
            </a:pPr>
            <a:r>
              <a:rPr sz="800" kern="0" spc="-30" dirty="0">
                <a:solidFill>
                  <a:srgbClr val="231F20">
                    <a:alpha val="100000"/>
                  </a:srgbClr>
                </a:solidFill>
                <a:latin typeface="微软雅黑" panose="020B0503020204020204" charset="-122"/>
                <a:ea typeface="微软雅黑" panose="020B0503020204020204" charset="-122"/>
                <a:cs typeface="微软雅黑" panose="020B0503020204020204" charset="-122"/>
              </a:rPr>
              <a:t>+80</a:t>
            </a:r>
            <a:endParaRPr sz="800" dirty="0">
              <a:latin typeface="微软雅黑" panose="020B0503020204020204" charset="-122"/>
              <a:ea typeface="微软雅黑" panose="020B0503020204020204" charset="-122"/>
              <a:cs typeface="微软雅黑" panose="020B0503020204020204" charset="-122"/>
            </a:endParaRPr>
          </a:p>
        </p:txBody>
      </p:sp>
      <p:sp>
        <p:nvSpPr>
          <p:cNvPr id="896" name="textbox 896"/>
          <p:cNvSpPr/>
          <p:nvPr/>
        </p:nvSpPr>
        <p:spPr>
          <a:xfrm>
            <a:off x="5248660" y="8571499"/>
            <a:ext cx="264795" cy="290829"/>
          </a:xfrm>
          <a:prstGeom prst="rect">
            <a:avLst/>
          </a:prstGeom>
          <a:noFill/>
          <a:ln w="0" cap="flat">
            <a:noFill/>
            <a:prstDash val="solid"/>
            <a:miter lim="0"/>
          </a:ln>
        </p:spPr>
        <p:txBody>
          <a:bodyPr vert="horz" wrap="square" lIns="0" tIns="0" rIns="0" bIns="0"/>
          <a:p>
            <a:pPr algn="l" rtl="0" eaLnBrk="0">
              <a:lnSpc>
                <a:spcPct val="82000"/>
              </a:lnSpc>
            </a:pPr>
            <a:endParaRPr sz="100" dirty="0">
              <a:latin typeface="Arial" panose="020B0604020202020204"/>
              <a:ea typeface="Arial" panose="020B0604020202020204"/>
              <a:cs typeface="Arial" panose="020B0604020202020204"/>
            </a:endParaRPr>
          </a:p>
          <a:p>
            <a:pPr marL="12700" algn="l" rtl="0" eaLnBrk="0">
              <a:lnSpc>
                <a:spcPct val="80000"/>
              </a:lnSpc>
            </a:pPr>
            <a:r>
              <a:rPr sz="800" kern="0" spc="0" dirty="0">
                <a:solidFill>
                  <a:srgbClr val="FFFFFF">
                    <a:alpha val="100000"/>
                  </a:srgbClr>
                </a:solidFill>
                <a:latin typeface="微软雅黑" panose="020B0503020204020204" charset="-122"/>
                <a:ea typeface="微软雅黑" panose="020B0503020204020204" charset="-122"/>
                <a:cs typeface="微软雅黑" panose="020B0503020204020204" charset="-122"/>
              </a:rPr>
              <a:t>MAX</a:t>
            </a:r>
            <a:endParaRPr sz="800" dirty="0">
              <a:latin typeface="微软雅黑" panose="020B0503020204020204" charset="-122"/>
              <a:ea typeface="微软雅黑" panose="020B0503020204020204" charset="-122"/>
              <a:cs typeface="微软雅黑" panose="020B0503020204020204" charset="-122"/>
            </a:endParaRPr>
          </a:p>
          <a:p>
            <a:pPr algn="l" rtl="0" eaLnBrk="0">
              <a:lnSpc>
                <a:spcPct val="132000"/>
              </a:lnSpc>
            </a:pPr>
            <a:endParaRPr sz="300" dirty="0">
              <a:latin typeface="Arial" panose="020B0604020202020204"/>
              <a:ea typeface="Arial" panose="020B0604020202020204"/>
              <a:cs typeface="Arial" panose="020B0604020202020204"/>
            </a:endParaRPr>
          </a:p>
          <a:p>
            <a:pPr marL="20320" algn="l" rtl="0" eaLnBrk="0">
              <a:lnSpc>
                <a:spcPct val="88000"/>
              </a:lnSpc>
              <a:spcBef>
                <a:spcPts val="0"/>
              </a:spcBef>
            </a:pPr>
            <a:r>
              <a:rPr sz="800" kern="0" spc="-30" dirty="0">
                <a:solidFill>
                  <a:srgbClr val="231F20">
                    <a:alpha val="100000"/>
                  </a:srgbClr>
                </a:solidFill>
                <a:latin typeface="微软雅黑" panose="020B0503020204020204" charset="-122"/>
                <a:ea typeface="微软雅黑" panose="020B0503020204020204" charset="-122"/>
                <a:cs typeface="微软雅黑" panose="020B0503020204020204" charset="-122"/>
              </a:rPr>
              <a:t>+55</a:t>
            </a:r>
            <a:endParaRPr sz="800" dirty="0">
              <a:latin typeface="微软雅黑" panose="020B0503020204020204" charset="-122"/>
              <a:ea typeface="微软雅黑" panose="020B0503020204020204" charset="-122"/>
              <a:cs typeface="微软雅黑" panose="020B0503020204020204" charset="-122"/>
            </a:endParaRPr>
          </a:p>
        </p:txBody>
      </p:sp>
      <p:sp>
        <p:nvSpPr>
          <p:cNvPr id="898" name="textbox 898"/>
          <p:cNvSpPr/>
          <p:nvPr/>
        </p:nvSpPr>
        <p:spPr>
          <a:xfrm>
            <a:off x="3280633" y="8559497"/>
            <a:ext cx="226695" cy="302895"/>
          </a:xfrm>
          <a:prstGeom prst="rect">
            <a:avLst/>
          </a:prstGeom>
          <a:noFill/>
          <a:ln w="0" cap="flat">
            <a:noFill/>
            <a:prstDash val="solid"/>
            <a:miter lim="0"/>
          </a:ln>
        </p:spPr>
        <p:txBody>
          <a:bodyPr vert="horz" wrap="square" lIns="0" tIns="0" rIns="0" bIns="0"/>
          <a:p>
            <a:pPr algn="l" rtl="0" eaLnBrk="0">
              <a:lnSpc>
                <a:spcPct val="82000"/>
              </a:lnSpc>
            </a:pPr>
            <a:endParaRPr sz="100" dirty="0">
              <a:latin typeface="Arial" panose="020B0604020202020204"/>
              <a:ea typeface="Arial" panose="020B0604020202020204"/>
              <a:cs typeface="Arial" panose="020B0604020202020204"/>
            </a:endParaRPr>
          </a:p>
          <a:p>
            <a:pPr marL="12700" algn="l" rtl="0" eaLnBrk="0">
              <a:lnSpc>
                <a:spcPct val="80000"/>
              </a:lnSpc>
            </a:pPr>
            <a:r>
              <a:rPr sz="800" kern="0" spc="-30" dirty="0">
                <a:solidFill>
                  <a:srgbClr val="FFFFFF">
                    <a:alpha val="100000"/>
                  </a:srgbClr>
                </a:solidFill>
                <a:latin typeface="微软雅黑" panose="020B0503020204020204" charset="-122"/>
                <a:ea typeface="微软雅黑" panose="020B0503020204020204" charset="-122"/>
                <a:cs typeface="微软雅黑" panose="020B0503020204020204" charset="-122"/>
              </a:rPr>
              <a:t>MIN</a:t>
            </a:r>
            <a:endParaRPr sz="800" dirty="0">
              <a:latin typeface="微软雅黑" panose="020B0503020204020204" charset="-122"/>
              <a:ea typeface="微软雅黑" panose="020B0503020204020204" charset="-122"/>
              <a:cs typeface="微软雅黑" panose="020B0503020204020204" charset="-122"/>
            </a:endParaRPr>
          </a:p>
          <a:p>
            <a:pPr algn="l" rtl="0" eaLnBrk="0">
              <a:lnSpc>
                <a:spcPct val="119000"/>
              </a:lnSpc>
            </a:pPr>
            <a:endParaRPr sz="400" dirty="0">
              <a:latin typeface="Arial" panose="020B0604020202020204"/>
              <a:ea typeface="Arial" panose="020B0604020202020204"/>
              <a:cs typeface="Arial" panose="020B0604020202020204"/>
            </a:endParaRPr>
          </a:p>
          <a:p>
            <a:pPr marL="74930" algn="l" rtl="0" eaLnBrk="0">
              <a:lnSpc>
                <a:spcPct val="88000"/>
              </a:lnSpc>
            </a:pPr>
            <a:r>
              <a:rPr sz="800" kern="0" spc="-20" dirty="0">
                <a:solidFill>
                  <a:srgbClr val="231F20">
                    <a:alpha val="100000"/>
                  </a:srgbClr>
                </a:solidFill>
                <a:latin typeface="微软雅黑" panose="020B0503020204020204" charset="-122"/>
                <a:ea typeface="微软雅黑" panose="020B0503020204020204" charset="-122"/>
                <a:cs typeface="微软雅黑" panose="020B0503020204020204" charset="-122"/>
              </a:rPr>
              <a:t>0</a:t>
            </a:r>
            <a:endParaRPr sz="800" dirty="0">
              <a:latin typeface="微软雅黑" panose="020B0503020204020204" charset="-122"/>
              <a:ea typeface="微软雅黑" panose="020B0503020204020204" charset="-122"/>
              <a:cs typeface="微软雅黑" panose="020B0503020204020204" charset="-122"/>
            </a:endParaRPr>
          </a:p>
        </p:txBody>
      </p:sp>
      <p:sp>
        <p:nvSpPr>
          <p:cNvPr id="900" name="textbox 900"/>
          <p:cNvSpPr/>
          <p:nvPr/>
        </p:nvSpPr>
        <p:spPr>
          <a:xfrm>
            <a:off x="6576400" y="7895445"/>
            <a:ext cx="99694" cy="72389"/>
          </a:xfrm>
          <a:prstGeom prst="rect">
            <a:avLst/>
          </a:prstGeom>
          <a:noFill/>
          <a:ln w="0" cap="flat">
            <a:noFill/>
            <a:prstDash val="solid"/>
            <a:miter lim="0"/>
          </a:ln>
        </p:spPr>
        <p:txBody>
          <a:bodyPr vert="horz" wrap="square" lIns="0" tIns="0" rIns="0" bIns="0"/>
          <a:p>
            <a:pPr algn="l" rtl="0" eaLnBrk="0">
              <a:lnSpc>
                <a:spcPct val="83000"/>
              </a:lnSpc>
            </a:pPr>
            <a:endParaRPr sz="100" dirty="0">
              <a:latin typeface="Arial" panose="020B0604020202020204"/>
              <a:ea typeface="Arial" panose="020B0604020202020204"/>
              <a:cs typeface="Arial" panose="020B0604020202020204"/>
            </a:endParaRPr>
          </a:p>
          <a:p>
            <a:pPr marL="12700" algn="l" rtl="0" eaLnBrk="0">
              <a:lnSpc>
                <a:spcPts val="365"/>
              </a:lnSpc>
            </a:pPr>
            <a:r>
              <a:rPr sz="800" kern="0" spc="-40" dirty="0">
                <a:solidFill>
                  <a:srgbClr val="231F20">
                    <a:alpha val="100000"/>
                  </a:srgbClr>
                </a:solidFill>
                <a:latin typeface="微软雅黑" panose="020B0503020204020204" charset="-122"/>
                <a:ea typeface="微软雅黑" panose="020B0503020204020204" charset="-122"/>
                <a:cs typeface="微软雅黑" panose="020B0503020204020204" charset="-122"/>
              </a:rPr>
              <a:t>--</a:t>
            </a:r>
            <a:endParaRPr sz="800" dirty="0">
              <a:latin typeface="微软雅黑" panose="020B0503020204020204" charset="-122"/>
              <a:ea typeface="微软雅黑" panose="020B0503020204020204" charset="-122"/>
              <a:cs typeface="微软雅黑" panose="020B0503020204020204" charset="-122"/>
            </a:endParaRPr>
          </a:p>
        </p:txBody>
      </p:sp>
      <p:pic>
        <p:nvPicPr>
          <p:cNvPr id="736" name="picture 736"/>
          <p:cNvPicPr>
            <a:picLocks noChangeAspect="1"/>
          </p:cNvPicPr>
          <p:nvPr/>
        </p:nvPicPr>
        <p:blipFill>
          <a:blip r:embed="rId11"/>
          <a:stretch>
            <a:fillRect/>
          </a:stretch>
        </p:blipFill>
        <p:spPr>
          <a:xfrm rot="21600000">
            <a:off x="192238" y="539985"/>
            <a:ext cx="7094709" cy="6596"/>
          </a:xfrm>
          <a:prstGeom prst="rect">
            <a:avLst/>
          </a:prstGeom>
        </p:spPr>
      </p:pic>
      <p:pic>
        <p:nvPicPr>
          <p:cNvPr id="670" name="picture 670"/>
          <p:cNvPicPr>
            <a:picLocks noChangeAspect="1"/>
          </p:cNvPicPr>
          <p:nvPr/>
        </p:nvPicPr>
        <p:blipFill>
          <a:blip r:embed="rId12"/>
          <a:stretch>
            <a:fillRect/>
          </a:stretch>
        </p:blipFill>
        <p:spPr>
          <a:xfrm rot="21600000">
            <a:off x="263985" y="9719952"/>
            <a:ext cx="7094709" cy="10501"/>
          </a:xfrm>
          <a:prstGeom prst="rect">
            <a:avLst/>
          </a:prstGeom>
        </p:spPr>
      </p:pic>
      <p:sp>
        <p:nvSpPr>
          <p:cNvPr id="17" name="文本框 16"/>
          <p:cNvSpPr txBox="1"/>
          <p:nvPr/>
        </p:nvSpPr>
        <p:spPr>
          <a:xfrm>
            <a:off x="577215" y="9781858"/>
            <a:ext cx="5080000" cy="275590"/>
          </a:xfrm>
          <a:prstGeom prst="rect">
            <a:avLst/>
          </a:prstGeom>
        </p:spPr>
        <p:txBody>
          <a:bodyPr>
            <a:spAutoFit/>
          </a:bodyPr>
          <a:p>
            <a:pPr algn="ctr"/>
            <a:r>
              <a:rPr lang="zh-CN" altLang="en-US" sz="1200" b="1">
                <a:solidFill>
                  <a:schemeClr val="tx1"/>
                </a:solidFill>
                <a:latin typeface="微软雅黑" panose="020B0503020204020204" charset="-122"/>
                <a:ea typeface="微软雅黑" panose="020B0503020204020204" charset="-122"/>
              </a:rPr>
              <a:t>南京市雨花区软件大道</a:t>
            </a:r>
            <a:r>
              <a:rPr lang="en-US" altLang="zh-CN" sz="1200" b="1">
                <a:solidFill>
                  <a:schemeClr val="tx1"/>
                </a:solidFill>
                <a:latin typeface="微软雅黑" panose="020B0503020204020204" charset="-122"/>
                <a:ea typeface="微软雅黑" panose="020B0503020204020204" charset="-122"/>
              </a:rPr>
              <a:t>180</a:t>
            </a:r>
            <a:r>
              <a:rPr lang="zh-CN" altLang="en-US" sz="1200" b="1">
                <a:solidFill>
                  <a:schemeClr val="tx1"/>
                </a:solidFill>
                <a:latin typeface="微软雅黑" panose="020B0503020204020204" charset="-122"/>
                <a:ea typeface="微软雅黑" panose="020B0503020204020204" charset="-122"/>
              </a:rPr>
              <a:t>号大数据产业基地</a:t>
            </a:r>
            <a:r>
              <a:rPr lang="en-US" altLang="zh-CN" sz="1200" b="1">
                <a:solidFill>
                  <a:schemeClr val="tx1"/>
                </a:solidFill>
                <a:latin typeface="微软雅黑" panose="020B0503020204020204" charset="-122"/>
                <a:ea typeface="微软雅黑" panose="020B0503020204020204" charset="-122"/>
              </a:rPr>
              <a:t>2</a:t>
            </a:r>
            <a:r>
              <a:rPr lang="zh-CN" altLang="en-US" sz="1200" b="1">
                <a:solidFill>
                  <a:schemeClr val="tx1"/>
                </a:solidFill>
                <a:latin typeface="微软雅黑" panose="020B0503020204020204" charset="-122"/>
                <a:ea typeface="微软雅黑" panose="020B0503020204020204" charset="-122"/>
              </a:rPr>
              <a:t>栋</a:t>
            </a:r>
            <a:endParaRPr lang="zh-CN" altLang="en-US" sz="1200" b="1">
              <a:solidFill>
                <a:schemeClr val="tx1"/>
              </a:solidFill>
              <a:latin typeface="微软雅黑" panose="020B0503020204020204" charset="-122"/>
              <a:ea typeface="微软雅黑" panose="020B0503020204020204" charset="-122"/>
            </a:endParaRPr>
          </a:p>
        </p:txBody>
      </p:sp>
      <p:pic>
        <p:nvPicPr>
          <p:cNvPr id="18" name="图片 17" descr="定位标志"/>
          <p:cNvPicPr>
            <a:picLocks noChangeAspect="1"/>
          </p:cNvPicPr>
          <p:nvPr/>
        </p:nvPicPr>
        <p:blipFill>
          <a:blip r:embed="rId13">
            <a:extLst>
              <a:ext uri="{96DAC541-7B7A-43D3-8B79-37D633B846F1}">
                <asvg:svgBlip xmlns:asvg="http://schemas.microsoft.com/office/drawing/2016/SVG/main" r:embed="rId14"/>
              </a:ext>
            </a:extLst>
          </a:blip>
          <a:stretch>
            <a:fillRect/>
          </a:stretch>
        </p:blipFill>
        <p:spPr>
          <a:xfrm>
            <a:off x="1160145" y="9782175"/>
            <a:ext cx="204470" cy="204470"/>
          </a:xfrm>
          <a:prstGeom prst="rect">
            <a:avLst/>
          </a:prstGeom>
        </p:spPr>
      </p:pic>
      <p:pic>
        <p:nvPicPr>
          <p:cNvPr id="19" name="图片 18" descr="电话"/>
          <p:cNvPicPr>
            <a:picLocks noChangeAspect="1"/>
          </p:cNvPicPr>
          <p:nvPr/>
        </p:nvPicPr>
        <p:blipFill>
          <a:blip r:embed="rId15">
            <a:extLst>
              <a:ext uri="{96DAC541-7B7A-43D3-8B79-37D633B846F1}">
                <asvg:svgBlip xmlns:asvg="http://schemas.microsoft.com/office/drawing/2016/SVG/main" r:embed="rId16"/>
              </a:ext>
            </a:extLst>
          </a:blip>
          <a:stretch>
            <a:fillRect/>
          </a:stretch>
        </p:blipFill>
        <p:spPr>
          <a:xfrm>
            <a:off x="4900930" y="9832340"/>
            <a:ext cx="186690" cy="186690"/>
          </a:xfrm>
          <a:prstGeom prst="rect">
            <a:avLst/>
          </a:prstGeom>
        </p:spPr>
      </p:pic>
      <p:sp>
        <p:nvSpPr>
          <p:cNvPr id="20" name="文本框 19"/>
          <p:cNvSpPr txBox="1"/>
          <p:nvPr/>
        </p:nvSpPr>
        <p:spPr>
          <a:xfrm>
            <a:off x="5072380" y="9782175"/>
            <a:ext cx="1979930" cy="282575"/>
          </a:xfrm>
          <a:prstGeom prst="rect">
            <a:avLst/>
          </a:prstGeom>
        </p:spPr>
        <p:txBody>
          <a:bodyPr>
            <a:noAutofit/>
          </a:bodyPr>
          <a:p>
            <a:r>
              <a:rPr lang="en-US" altLang="zh-CN" sz="1200" b="1">
                <a:solidFill>
                  <a:schemeClr val="tx1"/>
                </a:solidFill>
                <a:latin typeface="微软雅黑" panose="020B0503020204020204" charset="-122"/>
                <a:ea typeface="微软雅黑" panose="020B0503020204020204" charset="-122"/>
              </a:rPr>
              <a:t>+86-13951873509</a:t>
            </a:r>
            <a:endParaRPr lang="en-US" altLang="zh-CN" sz="1200" b="1">
              <a:solidFill>
                <a:schemeClr val="tx1"/>
              </a:solidFill>
              <a:latin typeface="微软雅黑" panose="020B0503020204020204" charset="-122"/>
              <a:ea typeface="微软雅黑" panose="020B0503020204020204" charset="-122"/>
            </a:endParaRPr>
          </a:p>
        </p:txBody>
      </p:sp>
      <p:pic>
        <p:nvPicPr>
          <p:cNvPr id="21" name="图片 20" descr="网页"/>
          <p:cNvPicPr>
            <a:picLocks noChangeAspect="1"/>
          </p:cNvPicPr>
          <p:nvPr/>
        </p:nvPicPr>
        <p:blipFill>
          <a:blip r:embed="rId17">
            <a:extLst>
              <a:ext uri="{96DAC541-7B7A-43D3-8B79-37D633B846F1}">
                <asvg:svgBlip xmlns:asvg="http://schemas.microsoft.com/office/drawing/2016/SVG/main" r:embed="rId18"/>
              </a:ext>
            </a:extLst>
          </a:blip>
          <a:stretch>
            <a:fillRect/>
          </a:stretch>
        </p:blipFill>
        <p:spPr>
          <a:xfrm>
            <a:off x="1165225" y="10027920"/>
            <a:ext cx="192405" cy="192405"/>
          </a:xfrm>
          <a:prstGeom prst="rect">
            <a:avLst/>
          </a:prstGeom>
        </p:spPr>
      </p:pic>
      <p:sp>
        <p:nvSpPr>
          <p:cNvPr id="23" name="文本框 22"/>
          <p:cNvSpPr txBox="1"/>
          <p:nvPr/>
        </p:nvSpPr>
        <p:spPr>
          <a:xfrm>
            <a:off x="1342390" y="9980613"/>
            <a:ext cx="5080000" cy="275590"/>
          </a:xfrm>
          <a:prstGeom prst="rect">
            <a:avLst/>
          </a:prstGeom>
        </p:spPr>
        <p:txBody>
          <a:bodyPr>
            <a:spAutoFit/>
          </a:bodyPr>
          <a:p>
            <a:r>
              <a:rPr lang="en-US" altLang="zh-CN" sz="1200" b="1">
                <a:solidFill>
                  <a:schemeClr val="tx1"/>
                </a:solidFill>
                <a:latin typeface="微软雅黑" panose="020B0503020204020204" charset="-122"/>
                <a:ea typeface="微软雅黑" panose="020B0503020204020204" charset="-122"/>
              </a:rPr>
              <a:t>https://www.shinewave-tech.com</a:t>
            </a:r>
            <a:endParaRPr lang="en-US" altLang="zh-CN" sz="1200" b="1">
              <a:solidFill>
                <a:schemeClr val="tx1"/>
              </a:solidFill>
              <a:latin typeface="微软雅黑" panose="020B0503020204020204" charset="-122"/>
              <a:ea typeface="微软雅黑" panose="020B0503020204020204" charset="-122"/>
            </a:endParaRPr>
          </a:p>
        </p:txBody>
      </p:sp>
      <p:pic>
        <p:nvPicPr>
          <p:cNvPr id="24" name="图片 23" descr="信息"/>
          <p:cNvPicPr>
            <a:picLocks noChangeAspect="1"/>
          </p:cNvPicPr>
          <p:nvPr/>
        </p:nvPicPr>
        <p:blipFill>
          <a:blip r:embed="rId19">
            <a:extLst>
              <a:ext uri="{96DAC541-7B7A-43D3-8B79-37D633B846F1}">
                <asvg:svgBlip xmlns:asvg="http://schemas.microsoft.com/office/drawing/2016/SVG/main" r:embed="rId20"/>
              </a:ext>
            </a:extLst>
          </a:blip>
          <a:stretch>
            <a:fillRect/>
          </a:stretch>
        </p:blipFill>
        <p:spPr>
          <a:xfrm>
            <a:off x="4202430" y="9991090"/>
            <a:ext cx="239395" cy="239395"/>
          </a:xfrm>
          <a:prstGeom prst="rect">
            <a:avLst/>
          </a:prstGeom>
        </p:spPr>
      </p:pic>
      <p:sp>
        <p:nvSpPr>
          <p:cNvPr id="25" name="文本框 24"/>
          <p:cNvSpPr txBox="1"/>
          <p:nvPr/>
        </p:nvSpPr>
        <p:spPr>
          <a:xfrm>
            <a:off x="4426585" y="9980930"/>
            <a:ext cx="2519680" cy="282575"/>
          </a:xfrm>
          <a:prstGeom prst="rect">
            <a:avLst/>
          </a:prstGeom>
        </p:spPr>
        <p:txBody>
          <a:bodyPr>
            <a:noAutofit/>
          </a:bodyPr>
          <a:p>
            <a:pPr marL="0" indent="0">
              <a:spcBef>
                <a:spcPct val="0"/>
              </a:spcBef>
              <a:spcAft>
                <a:spcPct val="0"/>
              </a:spcAft>
            </a:pPr>
            <a:r>
              <a:rPr lang="en-US" altLang="zh-CN" sz="1200" b="1" i="0">
                <a:solidFill>
                  <a:schemeClr val="tx1"/>
                </a:solidFill>
                <a:latin typeface="微软雅黑" panose="020B0503020204020204" charset="-122"/>
                <a:ea typeface="微软雅黑" panose="020B0503020204020204" charset="-122"/>
              </a:rPr>
              <a:t>info@shinewave-tech.com</a:t>
            </a:r>
            <a:endParaRPr lang="en-US" altLang="zh-CN" sz="1200" b="1" i="0">
              <a:solidFill>
                <a:schemeClr val="tx1"/>
              </a:solidFill>
              <a:latin typeface="微软雅黑" panose="020B0503020204020204" charset="-122"/>
              <a:ea typeface="微软雅黑" panose="020B0503020204020204" charset="-122"/>
            </a:endParaRPr>
          </a:p>
        </p:txBody>
      </p:sp>
      <p:pic>
        <p:nvPicPr>
          <p:cNvPr id="26" name="图片 25" descr="SWT公司logo-透明"/>
          <p:cNvPicPr>
            <a:picLocks noChangeAspect="1"/>
          </p:cNvPicPr>
          <p:nvPr/>
        </p:nvPicPr>
        <p:blipFill>
          <a:blip r:embed="rId21"/>
          <a:stretch>
            <a:fillRect/>
          </a:stretch>
        </p:blipFill>
        <p:spPr>
          <a:xfrm>
            <a:off x="281305" y="9782175"/>
            <a:ext cx="744220" cy="434975"/>
          </a:xfrm>
          <a:prstGeom prst="rect">
            <a:avLst/>
          </a:prstGeom>
        </p:spPr>
      </p:pic>
      <p:sp>
        <p:nvSpPr>
          <p:cNvPr id="27" name="文本框 26"/>
          <p:cNvSpPr txBox="1"/>
          <p:nvPr/>
        </p:nvSpPr>
        <p:spPr>
          <a:xfrm>
            <a:off x="0" y="57150"/>
            <a:ext cx="7559675" cy="460375"/>
          </a:xfrm>
          <a:prstGeom prst="rect">
            <a:avLst/>
          </a:prstGeom>
        </p:spPr>
        <p:txBody>
          <a:bodyPr wrap="square">
            <a:spAutoFit/>
          </a:bodyPr>
          <a:p>
            <a:pPr marL="0" indent="0" algn="ctr">
              <a:lnSpc>
                <a:spcPts val="1440"/>
              </a:lnSpc>
              <a:spcBef>
                <a:spcPct val="0"/>
              </a:spcBef>
              <a:spcAft>
                <a:spcPct val="0"/>
              </a:spcAft>
            </a:pPr>
            <a:r>
              <a:rPr lang="zh-CN" altLang="en-US" sz="1600" b="1">
                <a:solidFill>
                  <a:schemeClr val="tx1"/>
                </a:solidFill>
              </a:rPr>
              <a:t>本图册为代表性规格产品，如需定制，可随时联系我司业务人员。</a:t>
            </a:r>
            <a:endParaRPr lang="zh-CN" altLang="en-US" sz="1600" b="1">
              <a:solidFill>
                <a:schemeClr val="tx1"/>
              </a:solidFill>
            </a:endParaRPr>
          </a:p>
          <a:p>
            <a:pPr marL="0" indent="0" algn="ctr">
              <a:lnSpc>
                <a:spcPts val="1440"/>
              </a:lnSpc>
              <a:spcBef>
                <a:spcPct val="0"/>
              </a:spcBef>
              <a:spcAft>
                <a:spcPct val="0"/>
              </a:spcAft>
            </a:pPr>
            <a:r>
              <a:rPr lang="en-US" altLang="zh-CN" sz="1200" b="1">
                <a:solidFill>
                  <a:srgbClr val="1F2329"/>
                </a:solidFill>
              </a:rPr>
              <a:t>This catalog features representative products. For customization, please contact our sales team.</a:t>
            </a:r>
            <a:endParaRPr lang="en-US" altLang="zh-CN" sz="1200" b="1">
              <a:solidFill>
                <a:srgbClr val="1F2329"/>
              </a:solidFill>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796" name="picture 796"/>
          <p:cNvPicPr>
            <a:picLocks noChangeAspect="1"/>
          </p:cNvPicPr>
          <p:nvPr/>
        </p:nvPicPr>
        <p:blipFill>
          <a:blip r:embed="rId1"/>
          <a:stretch>
            <a:fillRect/>
          </a:stretch>
        </p:blipFill>
        <p:spPr>
          <a:xfrm rot="21600000">
            <a:off x="574966" y="881152"/>
            <a:ext cx="6394889" cy="2066832"/>
          </a:xfrm>
          <a:prstGeom prst="rect">
            <a:avLst/>
          </a:prstGeom>
        </p:spPr>
      </p:pic>
      <p:graphicFrame>
        <p:nvGraphicFramePr>
          <p:cNvPr id="798" name="table 798"/>
          <p:cNvGraphicFramePr>
            <a:graphicFrameLocks noGrp="1"/>
          </p:cNvGraphicFramePr>
          <p:nvPr/>
        </p:nvGraphicFramePr>
        <p:xfrm>
          <a:off x="574966" y="881152"/>
          <a:ext cx="6394450" cy="2066290"/>
        </p:xfrm>
        <a:graphic>
          <a:graphicData uri="http://schemas.openxmlformats.org/drawingml/2006/table">
            <a:tbl>
              <a:tblPr/>
              <a:tblGrid>
                <a:gridCol w="1215389"/>
                <a:gridCol w="1248410"/>
                <a:gridCol w="3930650"/>
              </a:tblGrid>
              <a:tr h="171450">
                <a:tc gridSpan="2">
                  <a:txBody>
                    <a:bodyPr/>
                    <a:p>
                      <a:pPr algn="l" rtl="0" eaLnBrk="0">
                        <a:lnSpc>
                          <a:spcPct val="108000"/>
                        </a:lnSpc>
                      </a:pPr>
                      <a:endParaRPr sz="400" dirty="0">
                        <a:latin typeface="Arial" panose="020B0604020202020204"/>
                        <a:ea typeface="Arial" panose="020B0604020202020204"/>
                        <a:cs typeface="Arial" panose="020B0604020202020204"/>
                      </a:endParaRPr>
                    </a:p>
                    <a:p>
                      <a:pPr marL="384810" algn="l" rtl="0" eaLnBrk="0">
                        <a:lnSpc>
                          <a:spcPct val="81000"/>
                        </a:lnSpc>
                        <a:spcBef>
                          <a:spcPts val="5"/>
                        </a:spcBef>
                      </a:pPr>
                      <a:r>
                        <a:rPr sz="800" kern="0" spc="70" dirty="0">
                          <a:solidFill>
                            <a:srgbClr val="231F20">
                              <a:alpha val="100000"/>
                            </a:srgbClr>
                          </a:solidFill>
                          <a:latin typeface="微软雅黑" panose="020B0503020204020204" charset="-122"/>
                          <a:ea typeface="微软雅黑" panose="020B0503020204020204" charset="-122"/>
                          <a:cs typeface="微软雅黑" panose="020B0503020204020204" charset="-122"/>
                        </a:rPr>
                        <a:t>AMPLIFIER CONNECTOR TYPE:</a:t>
                      </a:r>
                      <a:endParaRPr sz="800" dirty="0">
                        <a:latin typeface="微软雅黑" panose="020B0503020204020204" charset="-122"/>
                        <a:ea typeface="微软雅黑" panose="020B0503020204020204" charset="-122"/>
                        <a:cs typeface="微软雅黑" panose="020B0503020204020204" charset="-122"/>
                      </a:endParaRPr>
                    </a:p>
                  </a:txBody>
                  <a:tcPr marL="0" marR="0" marT="0" marB="0" vert="horz">
                    <a:lnL>
                      <a:noFill/>
                    </a:lnL>
                    <a:lnR w="9525" cap="flat" cmpd="sng" algn="ctr">
                      <a:solidFill>
                        <a:srgbClr val="21294D"/>
                      </a:solidFill>
                      <a:prstDash val="solid"/>
                      <a:round/>
                      <a:headEnd type="none" w="med" len="med"/>
                      <a:tailEnd type="none" w="med" len="med"/>
                    </a:lnR>
                    <a:lnT>
                      <a:noFill/>
                    </a:lnT>
                    <a:lnB>
                      <a:noFill/>
                    </a:lnB>
                  </a:tcPr>
                </a:tc>
                <a:tc hMerge="1">
                  <a:tcPr marL="0" marR="0" marT="0" marB="0" vert="horz">
                    <a:lnL>
                      <a:noFill/>
                    </a:lnL>
                    <a:lnR w="9525" cap="flat" cmpd="sng" algn="ctr">
                      <a:solidFill>
                        <a:srgbClr val="21294D"/>
                      </a:solidFill>
                      <a:prstDash val="solid"/>
                      <a:round/>
                      <a:headEnd type="none" w="med" len="med"/>
                      <a:tailEnd type="none" w="med" len="med"/>
                    </a:lnR>
                    <a:lnT>
                      <a:noFill/>
                    </a:lnT>
                    <a:lnB>
                      <a:noFill/>
                    </a:lnB>
                  </a:tcPr>
                </a:tc>
                <a:tc>
                  <a:txBody>
                    <a:bodyPr/>
                    <a:p>
                      <a:pPr algn="l" rtl="0" eaLnBrk="0">
                        <a:lnSpc>
                          <a:spcPct val="114000"/>
                        </a:lnSpc>
                      </a:pPr>
                      <a:endParaRPr sz="600" dirty="0">
                        <a:latin typeface="Arial" panose="020B0604020202020204"/>
                        <a:ea typeface="Arial" panose="020B0604020202020204"/>
                        <a:cs typeface="Arial" panose="020B0604020202020204"/>
                      </a:endParaRPr>
                    </a:p>
                    <a:p>
                      <a:pPr marL="167640" algn="l" rtl="0" eaLnBrk="0">
                        <a:lnSpc>
                          <a:spcPts val="360"/>
                        </a:lnSpc>
                        <a:spcBef>
                          <a:spcPts val="5"/>
                        </a:spcBef>
                      </a:pPr>
                      <a:r>
                        <a:rPr sz="800" kern="0" spc="-10" dirty="0">
                          <a:solidFill>
                            <a:srgbClr val="231F20">
                              <a:alpha val="100000"/>
                            </a:srgbClr>
                          </a:solidFill>
                          <a:latin typeface="微软雅黑" panose="020B0503020204020204" charset="-122"/>
                          <a:ea typeface="微软雅黑" panose="020B0503020204020204" charset="-122"/>
                          <a:cs typeface="微软雅黑" panose="020B0503020204020204" charset="-122"/>
                        </a:rPr>
                        <a:t>——</a:t>
                      </a:r>
                      <a:endParaRPr sz="800" dirty="0">
                        <a:latin typeface="微软雅黑" panose="020B0503020204020204" charset="-122"/>
                        <a:ea typeface="微软雅黑" panose="020B0503020204020204" charset="-122"/>
                        <a:cs typeface="微软雅黑" panose="020B0503020204020204" charset="-122"/>
                      </a:endParaRPr>
                    </a:p>
                  </a:txBody>
                  <a:tcPr marL="0" marR="0" marT="0" marB="0" vert="horz">
                    <a:lnL w="9525" cap="flat" cmpd="sng" algn="ctr">
                      <a:solidFill>
                        <a:srgbClr val="21294D"/>
                      </a:solidFill>
                      <a:prstDash val="solid"/>
                      <a:round/>
                      <a:headEnd type="none" w="med" len="med"/>
                      <a:tailEnd type="none" w="med" len="med"/>
                    </a:lnL>
                    <a:lnR>
                      <a:noFill/>
                    </a:lnR>
                    <a:lnT>
                      <a:noFill/>
                    </a:lnT>
                    <a:lnB>
                      <a:noFill/>
                    </a:lnB>
                  </a:tcPr>
                </a:tc>
              </a:tr>
              <a:tr h="228600">
                <a:tc gridSpan="2">
                  <a:txBody>
                    <a:bodyPr/>
                    <a:p>
                      <a:pPr algn="l" rtl="0" eaLnBrk="0">
                        <a:lnSpc>
                          <a:spcPct val="122000"/>
                        </a:lnSpc>
                      </a:pPr>
                      <a:endParaRPr sz="400" dirty="0">
                        <a:latin typeface="Arial" panose="020B0604020202020204"/>
                        <a:ea typeface="Arial" panose="020B0604020202020204"/>
                        <a:cs typeface="Arial" panose="020B0604020202020204"/>
                      </a:endParaRPr>
                    </a:p>
                    <a:p>
                      <a:pPr marL="387350" algn="l" rtl="0" eaLnBrk="0">
                        <a:lnSpc>
                          <a:spcPct val="81000"/>
                        </a:lnSpc>
                        <a:spcBef>
                          <a:spcPts val="5"/>
                        </a:spcBef>
                      </a:pPr>
                      <a:r>
                        <a:rPr sz="800" kern="0" spc="60" dirty="0">
                          <a:solidFill>
                            <a:srgbClr val="231F20">
                              <a:alpha val="100000"/>
                            </a:srgbClr>
                          </a:solidFill>
                          <a:latin typeface="微软雅黑" panose="020B0503020204020204" charset="-122"/>
                          <a:ea typeface="微软雅黑" panose="020B0503020204020204" charset="-122"/>
                          <a:cs typeface="微软雅黑" panose="020B0503020204020204" charset="-122"/>
                        </a:rPr>
                        <a:t>TRIAD CABLE PART</a:t>
                      </a:r>
                      <a:r>
                        <a:rPr sz="800" kern="0" spc="120" dirty="0">
                          <a:solidFill>
                            <a:srgbClr val="231F20">
                              <a:alpha val="100000"/>
                            </a:srgbClr>
                          </a:solidFill>
                          <a:latin typeface="微软雅黑" panose="020B0503020204020204" charset="-122"/>
                          <a:ea typeface="微软雅黑" panose="020B0503020204020204" charset="-122"/>
                          <a:cs typeface="微软雅黑" panose="020B0503020204020204" charset="-122"/>
                        </a:rPr>
                        <a:t> </a:t>
                      </a:r>
                      <a:r>
                        <a:rPr sz="800" kern="0" spc="60" dirty="0">
                          <a:solidFill>
                            <a:srgbClr val="231F20">
                              <a:alpha val="100000"/>
                            </a:srgbClr>
                          </a:solidFill>
                          <a:latin typeface="微软雅黑" panose="020B0503020204020204" charset="-122"/>
                          <a:ea typeface="微软雅黑" panose="020B0503020204020204" charset="-122"/>
                          <a:cs typeface="微软雅黑" panose="020B0503020204020204" charset="-122"/>
                        </a:rPr>
                        <a:t>NUMBER:</a:t>
                      </a:r>
                      <a:endParaRPr sz="800" dirty="0">
                        <a:latin typeface="微软雅黑" panose="020B0503020204020204" charset="-122"/>
                        <a:ea typeface="微软雅黑" panose="020B0503020204020204" charset="-122"/>
                        <a:cs typeface="微软雅黑" panose="020B0503020204020204" charset="-122"/>
                      </a:endParaRPr>
                    </a:p>
                  </a:txBody>
                  <a:tcPr marL="0" marR="0" marT="0" marB="0" vert="horz">
                    <a:lnL>
                      <a:noFill/>
                    </a:lnL>
                    <a:lnR w="9525" cap="flat" cmpd="sng" algn="ctr">
                      <a:solidFill>
                        <a:srgbClr val="21294D"/>
                      </a:solidFill>
                      <a:prstDash val="solid"/>
                      <a:round/>
                      <a:headEnd type="none" w="med" len="med"/>
                      <a:tailEnd type="none" w="med" len="med"/>
                    </a:lnR>
                    <a:lnT>
                      <a:noFill/>
                    </a:lnT>
                    <a:lnB>
                      <a:noFill/>
                    </a:lnB>
                  </a:tcPr>
                </a:tc>
                <a:tc hMerge="1">
                  <a:tcPr marL="0" marR="0" marT="0" marB="0" vert="horz">
                    <a:lnL>
                      <a:noFill/>
                    </a:lnL>
                    <a:lnR w="9525" cap="flat" cmpd="sng" algn="ctr">
                      <a:solidFill>
                        <a:srgbClr val="21294D"/>
                      </a:solidFill>
                      <a:prstDash val="solid"/>
                      <a:round/>
                      <a:headEnd type="none" w="med" len="med"/>
                      <a:tailEnd type="none" w="med" len="med"/>
                    </a:lnR>
                    <a:lnT>
                      <a:noFill/>
                    </a:lnT>
                    <a:lnB>
                      <a:noFill/>
                    </a:lnB>
                  </a:tcPr>
                </a:tc>
                <a:tc>
                  <a:txBody>
                    <a:bodyPr/>
                    <a:p>
                      <a:pPr algn="l" rtl="0" eaLnBrk="0">
                        <a:lnSpc>
                          <a:spcPct val="114000"/>
                        </a:lnSpc>
                      </a:pPr>
                      <a:endParaRPr sz="600" dirty="0">
                        <a:latin typeface="Arial" panose="020B0604020202020204"/>
                        <a:ea typeface="Arial" panose="020B0604020202020204"/>
                        <a:cs typeface="Arial" panose="020B0604020202020204"/>
                      </a:endParaRPr>
                    </a:p>
                    <a:p>
                      <a:pPr marL="167640" algn="l" rtl="0" eaLnBrk="0">
                        <a:lnSpc>
                          <a:spcPts val="360"/>
                        </a:lnSpc>
                        <a:spcBef>
                          <a:spcPts val="5"/>
                        </a:spcBef>
                      </a:pPr>
                      <a:r>
                        <a:rPr sz="800" kern="0" spc="-10" dirty="0">
                          <a:solidFill>
                            <a:srgbClr val="231F20">
                              <a:alpha val="100000"/>
                            </a:srgbClr>
                          </a:solidFill>
                          <a:latin typeface="微软雅黑" panose="020B0503020204020204" charset="-122"/>
                          <a:ea typeface="微软雅黑" panose="020B0503020204020204" charset="-122"/>
                          <a:cs typeface="微软雅黑" panose="020B0503020204020204" charset="-122"/>
                        </a:rPr>
                        <a:t>——</a:t>
                      </a:r>
                      <a:endParaRPr sz="800" dirty="0">
                        <a:latin typeface="微软雅黑" panose="020B0503020204020204" charset="-122"/>
                        <a:ea typeface="微软雅黑" panose="020B0503020204020204" charset="-122"/>
                        <a:cs typeface="微软雅黑" panose="020B0503020204020204" charset="-122"/>
                      </a:endParaRPr>
                    </a:p>
                  </a:txBody>
                  <a:tcPr marL="0" marR="0" marT="0" marB="0" vert="horz">
                    <a:lnL w="9525" cap="flat" cmpd="sng" algn="ctr">
                      <a:solidFill>
                        <a:srgbClr val="21294D"/>
                      </a:solidFill>
                      <a:prstDash val="solid"/>
                      <a:round/>
                      <a:headEnd type="none" w="med" len="med"/>
                      <a:tailEnd type="none" w="med" len="med"/>
                    </a:lnL>
                    <a:lnR>
                      <a:noFill/>
                    </a:lnR>
                    <a:lnT>
                      <a:noFill/>
                    </a:lnT>
                    <a:lnB>
                      <a:noFill/>
                    </a:lnB>
                  </a:tcPr>
                </a:tc>
              </a:tr>
              <a:tr h="1666239">
                <a:tc>
                  <a:txBody>
                    <a:bodyPr/>
                    <a:p>
                      <a:pPr algn="l" rtl="0" eaLnBrk="0">
                        <a:lnSpc>
                          <a:spcPct val="124000"/>
                        </a:lnSpc>
                      </a:pPr>
                      <a:endParaRPr sz="100" dirty="0">
                        <a:latin typeface="Arial" panose="020B0604020202020204"/>
                        <a:ea typeface="Arial" panose="020B0604020202020204"/>
                        <a:cs typeface="Arial" panose="020B0604020202020204"/>
                      </a:endParaRPr>
                    </a:p>
                    <a:p>
                      <a:pPr marL="321945" algn="l" rtl="0" eaLnBrk="0">
                        <a:lnSpc>
                          <a:spcPct val="80000"/>
                        </a:lnSpc>
                      </a:pPr>
                      <a:r>
                        <a:rPr sz="800" kern="0" spc="50" dirty="0">
                          <a:solidFill>
                            <a:srgbClr val="FFFFFF">
                              <a:alpha val="100000"/>
                            </a:srgbClr>
                          </a:solidFill>
                          <a:latin typeface="微软雅黑" panose="020B0503020204020204" charset="-122"/>
                          <a:ea typeface="微软雅黑" panose="020B0503020204020204" charset="-122"/>
                          <a:cs typeface="微软雅黑" panose="020B0503020204020204" charset="-122"/>
                        </a:rPr>
                        <a:t>NUMBER</a:t>
                      </a:r>
                      <a:endParaRPr sz="800" dirty="0">
                        <a:latin typeface="微软雅黑" panose="020B0503020204020204" charset="-122"/>
                        <a:ea typeface="微软雅黑" panose="020B0503020204020204" charset="-122"/>
                        <a:cs typeface="微软雅黑" panose="020B0503020204020204" charset="-122"/>
                      </a:endParaRPr>
                    </a:p>
                    <a:p>
                      <a:pPr marL="526415" algn="l" rtl="0" eaLnBrk="0">
                        <a:lnSpc>
                          <a:spcPct val="82000"/>
                        </a:lnSpc>
                        <a:spcBef>
                          <a:spcPts val="825"/>
                        </a:spcBef>
                      </a:pPr>
                      <a:r>
                        <a:rPr sz="800" kern="0" spc="40" dirty="0">
                          <a:solidFill>
                            <a:srgbClr val="231F20">
                              <a:alpha val="100000"/>
                            </a:srgbClr>
                          </a:solidFill>
                          <a:latin typeface="微软雅黑" panose="020B0503020204020204" charset="-122"/>
                          <a:ea typeface="微软雅黑" panose="020B0503020204020204" charset="-122"/>
                          <a:cs typeface="微软雅黑" panose="020B0503020204020204" charset="-122"/>
                        </a:rPr>
                        <a:t>X1</a:t>
                      </a:r>
                      <a:endParaRPr sz="800" dirty="0">
                        <a:latin typeface="微软雅黑" panose="020B0503020204020204" charset="-122"/>
                        <a:ea typeface="微软雅黑" panose="020B0503020204020204" charset="-122"/>
                        <a:cs typeface="微软雅黑" panose="020B0503020204020204" charset="-122"/>
                      </a:endParaRPr>
                    </a:p>
                    <a:p>
                      <a:pPr marL="526415" algn="l" rtl="0" eaLnBrk="0">
                        <a:lnSpc>
                          <a:spcPct val="81000"/>
                        </a:lnSpc>
                        <a:spcBef>
                          <a:spcPts val="700"/>
                        </a:spcBef>
                      </a:pPr>
                      <a:r>
                        <a:rPr sz="800" kern="0" spc="40" dirty="0">
                          <a:solidFill>
                            <a:srgbClr val="231F20">
                              <a:alpha val="100000"/>
                            </a:srgbClr>
                          </a:solidFill>
                          <a:latin typeface="微软雅黑" panose="020B0503020204020204" charset="-122"/>
                          <a:ea typeface="微软雅黑" panose="020B0503020204020204" charset="-122"/>
                          <a:cs typeface="微软雅黑" panose="020B0503020204020204" charset="-122"/>
                        </a:rPr>
                        <a:t>X2</a:t>
                      </a:r>
                      <a:endParaRPr sz="800" dirty="0">
                        <a:latin typeface="微软雅黑" panose="020B0503020204020204" charset="-122"/>
                        <a:ea typeface="微软雅黑" panose="020B0503020204020204" charset="-122"/>
                        <a:cs typeface="微软雅黑" panose="020B0503020204020204" charset="-122"/>
                      </a:endParaRPr>
                    </a:p>
                    <a:p>
                      <a:pPr marL="526415" algn="l" rtl="0" eaLnBrk="0">
                        <a:lnSpc>
                          <a:spcPct val="80000"/>
                        </a:lnSpc>
                        <a:spcBef>
                          <a:spcPts val="665"/>
                        </a:spcBef>
                      </a:pPr>
                      <a:r>
                        <a:rPr sz="800" kern="0" spc="40" dirty="0">
                          <a:solidFill>
                            <a:srgbClr val="231F20">
                              <a:alpha val="100000"/>
                            </a:srgbClr>
                          </a:solidFill>
                          <a:latin typeface="微软雅黑" panose="020B0503020204020204" charset="-122"/>
                          <a:ea typeface="微软雅黑" panose="020B0503020204020204" charset="-122"/>
                          <a:cs typeface="微软雅黑" panose="020B0503020204020204" charset="-122"/>
                        </a:rPr>
                        <a:t>X3</a:t>
                      </a:r>
                      <a:endParaRPr sz="800" dirty="0">
                        <a:latin typeface="微软雅黑" panose="020B0503020204020204" charset="-122"/>
                        <a:ea typeface="微软雅黑" panose="020B0503020204020204" charset="-122"/>
                        <a:cs typeface="微软雅黑" panose="020B0503020204020204" charset="-122"/>
                      </a:endParaRPr>
                    </a:p>
                    <a:p>
                      <a:pPr marL="527050" algn="l" rtl="0" eaLnBrk="0">
                        <a:lnSpc>
                          <a:spcPct val="80000"/>
                        </a:lnSpc>
                        <a:spcBef>
                          <a:spcPts val="765"/>
                        </a:spcBef>
                      </a:pPr>
                      <a:r>
                        <a:rPr sz="800" kern="0" spc="40" dirty="0">
                          <a:solidFill>
                            <a:srgbClr val="231F20">
                              <a:alpha val="100000"/>
                            </a:srgbClr>
                          </a:solidFill>
                          <a:latin typeface="微软雅黑" panose="020B0503020204020204" charset="-122"/>
                          <a:ea typeface="微软雅黑" panose="020B0503020204020204" charset="-122"/>
                          <a:cs typeface="微软雅黑" panose="020B0503020204020204" charset="-122"/>
                        </a:rPr>
                        <a:t>X4</a:t>
                      </a:r>
                      <a:endParaRPr sz="800" dirty="0">
                        <a:latin typeface="微软雅黑" panose="020B0503020204020204" charset="-122"/>
                        <a:ea typeface="微软雅黑" panose="020B0503020204020204" charset="-122"/>
                        <a:cs typeface="微软雅黑" panose="020B0503020204020204" charset="-122"/>
                      </a:endParaRPr>
                    </a:p>
                    <a:p>
                      <a:pPr marL="527050" algn="l" rtl="0" eaLnBrk="0">
                        <a:lnSpc>
                          <a:spcPct val="80000"/>
                        </a:lnSpc>
                        <a:spcBef>
                          <a:spcPts val="705"/>
                        </a:spcBef>
                      </a:pPr>
                      <a:r>
                        <a:rPr sz="800" kern="0" spc="40" dirty="0">
                          <a:solidFill>
                            <a:srgbClr val="231F20">
                              <a:alpha val="100000"/>
                            </a:srgbClr>
                          </a:solidFill>
                          <a:latin typeface="微软雅黑" panose="020B0503020204020204" charset="-122"/>
                          <a:ea typeface="微软雅黑" panose="020B0503020204020204" charset="-122"/>
                          <a:cs typeface="微软雅黑" panose="020B0503020204020204" charset="-122"/>
                        </a:rPr>
                        <a:t>X5</a:t>
                      </a:r>
                      <a:endParaRPr sz="800" dirty="0">
                        <a:latin typeface="微软雅黑" panose="020B0503020204020204" charset="-122"/>
                        <a:ea typeface="微软雅黑" panose="020B0503020204020204" charset="-122"/>
                        <a:cs typeface="微软雅黑" panose="020B0503020204020204" charset="-122"/>
                      </a:endParaRPr>
                    </a:p>
                    <a:p>
                      <a:pPr marL="527050" algn="l" rtl="0" eaLnBrk="0">
                        <a:lnSpc>
                          <a:spcPct val="81000"/>
                        </a:lnSpc>
                        <a:spcBef>
                          <a:spcPts val="650"/>
                        </a:spcBef>
                      </a:pPr>
                      <a:r>
                        <a:rPr sz="800" kern="0" spc="40" dirty="0">
                          <a:solidFill>
                            <a:srgbClr val="231F20">
                              <a:alpha val="100000"/>
                            </a:srgbClr>
                          </a:solidFill>
                          <a:latin typeface="微软雅黑" panose="020B0503020204020204" charset="-122"/>
                          <a:ea typeface="微软雅黑" panose="020B0503020204020204" charset="-122"/>
                          <a:cs typeface="微软雅黑" panose="020B0503020204020204" charset="-122"/>
                        </a:rPr>
                        <a:t>X6</a:t>
                      </a:r>
                      <a:endParaRPr sz="800" dirty="0">
                        <a:latin typeface="微软雅黑" panose="020B0503020204020204" charset="-122"/>
                        <a:ea typeface="微软雅黑" panose="020B0503020204020204" charset="-122"/>
                        <a:cs typeface="微软雅黑" panose="020B0503020204020204" charset="-122"/>
                      </a:endParaRPr>
                    </a:p>
                    <a:p>
                      <a:pPr marL="526415" algn="l" rtl="0" eaLnBrk="0">
                        <a:lnSpc>
                          <a:spcPct val="80000"/>
                        </a:lnSpc>
                        <a:spcBef>
                          <a:spcPts val="715"/>
                        </a:spcBef>
                      </a:pPr>
                      <a:r>
                        <a:rPr sz="800" kern="0" spc="40" dirty="0">
                          <a:solidFill>
                            <a:srgbClr val="231F20">
                              <a:alpha val="100000"/>
                            </a:srgbClr>
                          </a:solidFill>
                          <a:latin typeface="微软雅黑" panose="020B0503020204020204" charset="-122"/>
                          <a:ea typeface="微软雅黑" panose="020B0503020204020204" charset="-122"/>
                          <a:cs typeface="微软雅黑" panose="020B0503020204020204" charset="-122"/>
                        </a:rPr>
                        <a:t>X7</a:t>
                      </a:r>
                      <a:endParaRPr sz="800" dirty="0">
                        <a:latin typeface="微软雅黑" panose="020B0503020204020204" charset="-122"/>
                        <a:ea typeface="微软雅黑" panose="020B0503020204020204" charset="-122"/>
                        <a:cs typeface="微软雅黑" panose="020B0503020204020204" charset="-122"/>
                      </a:endParaRPr>
                    </a:p>
                    <a:p>
                      <a:pPr algn="l" rtl="0" eaLnBrk="0">
                        <a:lnSpc>
                          <a:spcPct val="109000"/>
                        </a:lnSpc>
                      </a:pPr>
                      <a:endParaRPr sz="500" dirty="0">
                        <a:latin typeface="Arial" panose="020B0604020202020204"/>
                        <a:ea typeface="Arial" panose="020B0604020202020204"/>
                        <a:cs typeface="Arial" panose="020B0604020202020204"/>
                      </a:endParaRPr>
                    </a:p>
                    <a:p>
                      <a:pPr marL="526415" algn="l" rtl="0" eaLnBrk="0">
                        <a:lnSpc>
                          <a:spcPct val="81000"/>
                        </a:lnSpc>
                        <a:spcBef>
                          <a:spcPts val="5"/>
                        </a:spcBef>
                      </a:pPr>
                      <a:r>
                        <a:rPr sz="800" kern="0" spc="40" dirty="0">
                          <a:solidFill>
                            <a:srgbClr val="231F20">
                              <a:alpha val="100000"/>
                            </a:srgbClr>
                          </a:solidFill>
                          <a:latin typeface="微软雅黑" panose="020B0503020204020204" charset="-122"/>
                          <a:ea typeface="微软雅黑" panose="020B0503020204020204" charset="-122"/>
                          <a:cs typeface="微软雅黑" panose="020B0503020204020204" charset="-122"/>
                        </a:rPr>
                        <a:t>X8</a:t>
                      </a:r>
                      <a:endParaRPr sz="800" dirty="0">
                        <a:latin typeface="微软雅黑" panose="020B0503020204020204" charset="-122"/>
                        <a:ea typeface="微软雅黑" panose="020B0503020204020204" charset="-122"/>
                        <a:cs typeface="微软雅黑" panose="020B0503020204020204" charset="-122"/>
                      </a:endParaRPr>
                    </a:p>
                  </a:txBody>
                  <a:tcPr marL="0" marR="0" marT="0" marB="0" vert="horz">
                    <a:lnL>
                      <a:noFill/>
                    </a:lnL>
                    <a:lnR w="6350" cap="flat" cmpd="sng" algn="ctr">
                      <a:solidFill>
                        <a:srgbClr val="21294D"/>
                      </a:solidFill>
                      <a:prstDash val="solid"/>
                      <a:round/>
                      <a:headEnd type="none" w="med" len="med"/>
                      <a:tailEnd type="none" w="med" len="med"/>
                    </a:lnR>
                    <a:lnT>
                      <a:noFill/>
                    </a:lnT>
                    <a:lnB>
                      <a:noFill/>
                    </a:lnB>
                  </a:tcPr>
                </a:tc>
                <a:tc>
                  <a:txBody>
                    <a:bodyPr/>
                    <a:p>
                      <a:pPr algn="l" rtl="0" eaLnBrk="0">
                        <a:lnSpc>
                          <a:spcPct val="106000"/>
                        </a:lnSpc>
                      </a:pPr>
                      <a:endParaRPr sz="100" dirty="0">
                        <a:latin typeface="Arial" panose="020B0604020202020204"/>
                        <a:ea typeface="Arial" panose="020B0604020202020204"/>
                        <a:cs typeface="Arial" panose="020B0604020202020204"/>
                      </a:endParaRPr>
                    </a:p>
                    <a:p>
                      <a:pPr marL="294005" algn="l" rtl="0" eaLnBrk="0">
                        <a:lnSpc>
                          <a:spcPct val="100000"/>
                        </a:lnSpc>
                        <a:spcBef>
                          <a:spcPts val="0"/>
                        </a:spcBef>
                      </a:pPr>
                      <a:r>
                        <a:rPr sz="800" kern="0" spc="0" dirty="0">
                          <a:solidFill>
                            <a:srgbClr val="FFFFFF">
                              <a:alpha val="100000"/>
                            </a:srgbClr>
                          </a:solidFill>
                          <a:latin typeface="微软雅黑" panose="020B0503020204020204" charset="-122"/>
                          <a:ea typeface="微软雅黑" panose="020B0503020204020204" charset="-122"/>
                          <a:cs typeface="微软雅黑" panose="020B0503020204020204" charset="-122"/>
                        </a:rPr>
                        <a:t>interface type</a:t>
                      </a:r>
                      <a:endParaRPr sz="800" dirty="0">
                        <a:latin typeface="微软雅黑" panose="020B0503020204020204" charset="-122"/>
                        <a:ea typeface="微软雅黑" panose="020B0503020204020204" charset="-122"/>
                        <a:cs typeface="微软雅黑" panose="020B0503020204020204" charset="-122"/>
                      </a:endParaRPr>
                    </a:p>
                    <a:p>
                      <a:pPr marL="487045" algn="l" rtl="0" eaLnBrk="0">
                        <a:lnSpc>
                          <a:spcPct val="80000"/>
                        </a:lnSpc>
                        <a:spcBef>
                          <a:spcPts val="660"/>
                        </a:spcBef>
                      </a:pPr>
                      <a:r>
                        <a:rPr sz="800" kern="0" spc="40" dirty="0">
                          <a:solidFill>
                            <a:srgbClr val="231F20">
                              <a:alpha val="100000"/>
                            </a:srgbClr>
                          </a:solidFill>
                          <a:latin typeface="微软雅黑" panose="020B0503020204020204" charset="-122"/>
                          <a:ea typeface="微软雅黑" panose="020B0503020204020204" charset="-122"/>
                          <a:cs typeface="微软雅黑" panose="020B0503020204020204" charset="-122"/>
                        </a:rPr>
                        <a:t>N-</a:t>
                      </a:r>
                      <a:r>
                        <a:rPr sz="800" kern="0" spc="0" dirty="0">
                          <a:solidFill>
                            <a:srgbClr val="231F20">
                              <a:alpha val="100000"/>
                            </a:srgbClr>
                          </a:solidFill>
                          <a:latin typeface="微软雅黑" panose="020B0503020204020204" charset="-122"/>
                          <a:ea typeface="微软雅黑" panose="020B0503020204020204" charset="-122"/>
                          <a:cs typeface="微软雅黑" panose="020B0503020204020204" charset="-122"/>
                        </a:rPr>
                        <a:t>FK</a:t>
                      </a:r>
                      <a:endParaRPr sz="800" dirty="0">
                        <a:latin typeface="微软雅黑" panose="020B0503020204020204" charset="-122"/>
                        <a:ea typeface="微软雅黑" panose="020B0503020204020204" charset="-122"/>
                        <a:cs typeface="微软雅黑" panose="020B0503020204020204" charset="-122"/>
                      </a:endParaRPr>
                    </a:p>
                    <a:p>
                      <a:pPr marL="451485" algn="l" rtl="0" eaLnBrk="0">
                        <a:lnSpc>
                          <a:spcPct val="88000"/>
                        </a:lnSpc>
                        <a:spcBef>
                          <a:spcPts val="705"/>
                        </a:spcBef>
                      </a:pPr>
                      <a:r>
                        <a:rPr sz="800" kern="0" spc="-10" dirty="0">
                          <a:solidFill>
                            <a:srgbClr val="231F20">
                              <a:alpha val="100000"/>
                            </a:srgbClr>
                          </a:solidFill>
                          <a:latin typeface="微软雅黑" panose="020B0503020204020204" charset="-122"/>
                          <a:ea typeface="微软雅黑" panose="020B0503020204020204" charset="-122"/>
                          <a:cs typeface="微软雅黑" panose="020B0503020204020204" charset="-122"/>
                        </a:rPr>
                        <a:t>7/16(f)</a:t>
                      </a:r>
                      <a:endParaRPr sz="800" dirty="0">
                        <a:latin typeface="微软雅黑" panose="020B0503020204020204" charset="-122"/>
                        <a:ea typeface="微软雅黑" panose="020B0503020204020204" charset="-122"/>
                        <a:cs typeface="微软雅黑" panose="020B0503020204020204" charset="-122"/>
                      </a:endParaRPr>
                    </a:p>
                    <a:p>
                      <a:pPr marL="311785" algn="l" rtl="0" eaLnBrk="0">
                        <a:lnSpc>
                          <a:spcPct val="100000"/>
                        </a:lnSpc>
                        <a:spcBef>
                          <a:spcPts val="610"/>
                        </a:spcBef>
                      </a:pPr>
                      <a:r>
                        <a:rPr sz="800" kern="0" spc="20" dirty="0">
                          <a:solidFill>
                            <a:srgbClr val="231F20">
                              <a:alpha val="100000"/>
                            </a:srgbClr>
                          </a:solidFill>
                          <a:latin typeface="微软雅黑" panose="020B0503020204020204" charset="-122"/>
                          <a:ea typeface="微软雅黑" panose="020B0503020204020204" charset="-122"/>
                          <a:cs typeface="微软雅黑" panose="020B0503020204020204" charset="-122"/>
                        </a:rPr>
                        <a:t>LCD display</a:t>
                      </a:r>
                      <a:endParaRPr sz="800" dirty="0">
                        <a:latin typeface="微软雅黑" panose="020B0503020204020204" charset="-122"/>
                        <a:ea typeface="微软雅黑" panose="020B0503020204020204" charset="-122"/>
                        <a:cs typeface="微软雅黑" panose="020B0503020204020204" charset="-122"/>
                      </a:endParaRPr>
                    </a:p>
                    <a:p>
                      <a:pPr marL="448310" algn="l" rtl="0" eaLnBrk="0">
                        <a:lnSpc>
                          <a:spcPct val="84000"/>
                        </a:lnSpc>
                        <a:spcBef>
                          <a:spcPts val="560"/>
                        </a:spcBef>
                      </a:pPr>
                      <a:r>
                        <a:rPr sz="800" kern="0" spc="10" dirty="0">
                          <a:solidFill>
                            <a:srgbClr val="231F20">
                              <a:alpha val="100000"/>
                            </a:srgbClr>
                          </a:solidFill>
                          <a:latin typeface="微软雅黑" panose="020B0503020204020204" charset="-122"/>
                          <a:ea typeface="微软雅黑" panose="020B0503020204020204" charset="-122"/>
                          <a:cs typeface="微软雅黑" panose="020B0503020204020204" charset="-122"/>
                        </a:rPr>
                        <a:t>Switch</a:t>
                      </a:r>
                      <a:endParaRPr sz="800" dirty="0">
                        <a:latin typeface="微软雅黑" panose="020B0503020204020204" charset="-122"/>
                        <a:ea typeface="微软雅黑" panose="020B0503020204020204" charset="-122"/>
                        <a:cs typeface="微软雅黑" panose="020B0503020204020204" charset="-122"/>
                      </a:endParaRPr>
                    </a:p>
                    <a:p>
                      <a:pPr marL="487045" algn="l" rtl="0" eaLnBrk="0">
                        <a:lnSpc>
                          <a:spcPct val="80000"/>
                        </a:lnSpc>
                        <a:spcBef>
                          <a:spcPts val="675"/>
                        </a:spcBef>
                      </a:pPr>
                      <a:r>
                        <a:rPr sz="800" kern="0" spc="0" dirty="0">
                          <a:solidFill>
                            <a:srgbClr val="231F20">
                              <a:alpha val="100000"/>
                            </a:srgbClr>
                          </a:solidFill>
                          <a:latin typeface="微软雅黑" panose="020B0503020204020204" charset="-122"/>
                          <a:ea typeface="微软雅黑" panose="020B0503020204020204" charset="-122"/>
                          <a:cs typeface="微软雅黑" panose="020B0503020204020204" charset="-122"/>
                        </a:rPr>
                        <a:t>RJ</a:t>
                      </a:r>
                      <a:r>
                        <a:rPr sz="800" kern="0" spc="110" dirty="0">
                          <a:solidFill>
                            <a:srgbClr val="231F20">
                              <a:alpha val="100000"/>
                            </a:srgbClr>
                          </a:solidFill>
                          <a:latin typeface="微软雅黑" panose="020B0503020204020204" charset="-122"/>
                          <a:ea typeface="微软雅黑" panose="020B0503020204020204" charset="-122"/>
                          <a:cs typeface="微软雅黑" panose="020B0503020204020204" charset="-122"/>
                        </a:rPr>
                        <a:t>45</a:t>
                      </a:r>
                      <a:endParaRPr sz="800" dirty="0">
                        <a:latin typeface="微软雅黑" panose="020B0503020204020204" charset="-122"/>
                        <a:ea typeface="微软雅黑" panose="020B0503020204020204" charset="-122"/>
                        <a:cs typeface="微软雅黑" panose="020B0503020204020204" charset="-122"/>
                      </a:endParaRPr>
                    </a:p>
                    <a:p>
                      <a:pPr marL="477520" algn="l" rtl="0" eaLnBrk="0">
                        <a:lnSpc>
                          <a:spcPct val="82000"/>
                        </a:lnSpc>
                        <a:spcBef>
                          <a:spcPts val="655"/>
                        </a:spcBef>
                      </a:pPr>
                      <a:r>
                        <a:rPr sz="800" kern="0" spc="0" dirty="0">
                          <a:solidFill>
                            <a:srgbClr val="231F20">
                              <a:alpha val="100000"/>
                            </a:srgbClr>
                          </a:solidFill>
                          <a:latin typeface="微软雅黑" panose="020B0503020204020204" charset="-122"/>
                          <a:ea typeface="微软雅黑" panose="020B0503020204020204" charset="-122"/>
                          <a:cs typeface="微软雅黑" panose="020B0503020204020204" charset="-122"/>
                        </a:rPr>
                        <a:t>DB</a:t>
                      </a:r>
                      <a:r>
                        <a:rPr sz="800" kern="0" spc="50" dirty="0">
                          <a:solidFill>
                            <a:srgbClr val="231F20">
                              <a:alpha val="100000"/>
                            </a:srgbClr>
                          </a:solidFill>
                          <a:latin typeface="微软雅黑" panose="020B0503020204020204" charset="-122"/>
                          <a:ea typeface="微软雅黑" panose="020B0503020204020204" charset="-122"/>
                          <a:cs typeface="微软雅黑" panose="020B0503020204020204" charset="-122"/>
                        </a:rPr>
                        <a:t>15</a:t>
                      </a:r>
                      <a:endParaRPr sz="800" dirty="0">
                        <a:latin typeface="微软雅黑" panose="020B0503020204020204" charset="-122"/>
                        <a:ea typeface="微软雅黑" panose="020B0503020204020204" charset="-122"/>
                        <a:cs typeface="微软雅黑" panose="020B0503020204020204" charset="-122"/>
                      </a:endParaRPr>
                    </a:p>
                    <a:p>
                      <a:pPr marL="487045" algn="l" rtl="0" eaLnBrk="0">
                        <a:lnSpc>
                          <a:spcPct val="80000"/>
                        </a:lnSpc>
                        <a:spcBef>
                          <a:spcPts val="710"/>
                        </a:spcBef>
                      </a:pPr>
                      <a:r>
                        <a:rPr sz="800" kern="0" spc="40" dirty="0">
                          <a:solidFill>
                            <a:srgbClr val="231F20">
                              <a:alpha val="100000"/>
                            </a:srgbClr>
                          </a:solidFill>
                          <a:latin typeface="微软雅黑" panose="020B0503020204020204" charset="-122"/>
                          <a:ea typeface="微软雅黑" panose="020B0503020204020204" charset="-122"/>
                          <a:cs typeface="微软雅黑" panose="020B0503020204020204" charset="-122"/>
                        </a:rPr>
                        <a:t>N-</a:t>
                      </a:r>
                      <a:r>
                        <a:rPr sz="800" kern="0" spc="0" dirty="0">
                          <a:solidFill>
                            <a:srgbClr val="231F20">
                              <a:alpha val="100000"/>
                            </a:srgbClr>
                          </a:solidFill>
                          <a:latin typeface="微软雅黑" panose="020B0503020204020204" charset="-122"/>
                          <a:ea typeface="微软雅黑" panose="020B0503020204020204" charset="-122"/>
                          <a:cs typeface="微软雅黑" panose="020B0503020204020204" charset="-122"/>
                        </a:rPr>
                        <a:t>FK</a:t>
                      </a:r>
                      <a:endParaRPr sz="800" dirty="0">
                        <a:latin typeface="微软雅黑" panose="020B0503020204020204" charset="-122"/>
                        <a:ea typeface="微软雅黑" panose="020B0503020204020204" charset="-122"/>
                        <a:cs typeface="微软雅黑" panose="020B0503020204020204" charset="-122"/>
                      </a:endParaRPr>
                    </a:p>
                    <a:p>
                      <a:pPr algn="l" rtl="0" eaLnBrk="0">
                        <a:lnSpc>
                          <a:spcPct val="111000"/>
                        </a:lnSpc>
                      </a:pPr>
                      <a:endParaRPr sz="500" dirty="0">
                        <a:latin typeface="Arial" panose="020B0604020202020204"/>
                        <a:ea typeface="Arial" panose="020B0604020202020204"/>
                        <a:cs typeface="Arial" panose="020B0604020202020204"/>
                      </a:endParaRPr>
                    </a:p>
                    <a:p>
                      <a:pPr marL="487045" algn="l" rtl="0" eaLnBrk="0">
                        <a:lnSpc>
                          <a:spcPct val="80000"/>
                        </a:lnSpc>
                        <a:spcBef>
                          <a:spcPts val="0"/>
                        </a:spcBef>
                      </a:pPr>
                      <a:r>
                        <a:rPr sz="800" kern="0" spc="40" dirty="0">
                          <a:solidFill>
                            <a:srgbClr val="231F20">
                              <a:alpha val="100000"/>
                            </a:srgbClr>
                          </a:solidFill>
                          <a:latin typeface="微软雅黑" panose="020B0503020204020204" charset="-122"/>
                          <a:ea typeface="微软雅黑" panose="020B0503020204020204" charset="-122"/>
                          <a:cs typeface="微软雅黑" panose="020B0503020204020204" charset="-122"/>
                        </a:rPr>
                        <a:t>N-</a:t>
                      </a:r>
                      <a:r>
                        <a:rPr sz="800" kern="0" spc="0" dirty="0">
                          <a:solidFill>
                            <a:srgbClr val="231F20">
                              <a:alpha val="100000"/>
                            </a:srgbClr>
                          </a:solidFill>
                          <a:latin typeface="微软雅黑" panose="020B0503020204020204" charset="-122"/>
                          <a:ea typeface="微软雅黑" panose="020B0503020204020204" charset="-122"/>
                          <a:cs typeface="微软雅黑" panose="020B0503020204020204" charset="-122"/>
                        </a:rPr>
                        <a:t>FK</a:t>
                      </a:r>
                      <a:endParaRPr sz="800" dirty="0">
                        <a:latin typeface="微软雅黑" panose="020B0503020204020204" charset="-122"/>
                        <a:ea typeface="微软雅黑" panose="020B0503020204020204" charset="-122"/>
                        <a:cs typeface="微软雅黑" panose="020B0503020204020204" charset="-122"/>
                      </a:endParaRPr>
                    </a:p>
                  </a:txBody>
                  <a:tcPr marL="0" marR="0" marT="0" marB="0" vert="horz">
                    <a:lnL w="6350" cap="flat" cmpd="sng" algn="ctr">
                      <a:solidFill>
                        <a:srgbClr val="21294D"/>
                      </a:solidFill>
                      <a:prstDash val="solid"/>
                      <a:round/>
                      <a:headEnd type="none" w="med" len="med"/>
                      <a:tailEnd type="none" w="med" len="med"/>
                    </a:lnL>
                    <a:lnR w="9525" cap="flat" cmpd="sng" algn="ctr">
                      <a:solidFill>
                        <a:srgbClr val="21294D"/>
                      </a:solidFill>
                      <a:prstDash val="solid"/>
                      <a:round/>
                      <a:headEnd type="none" w="med" len="med"/>
                      <a:tailEnd type="none" w="med" len="med"/>
                    </a:lnR>
                    <a:lnT>
                      <a:noFill/>
                    </a:lnT>
                    <a:lnB>
                      <a:noFill/>
                    </a:lnB>
                  </a:tcPr>
                </a:tc>
                <a:tc>
                  <a:txBody>
                    <a:bodyPr/>
                    <a:p>
                      <a:pPr algn="l" rtl="0" eaLnBrk="0">
                        <a:lnSpc>
                          <a:spcPct val="109000"/>
                        </a:lnSpc>
                      </a:pPr>
                      <a:endParaRPr sz="100" dirty="0">
                        <a:latin typeface="Arial" panose="020B0604020202020204"/>
                        <a:ea typeface="Arial" panose="020B0604020202020204"/>
                        <a:cs typeface="Arial" panose="020B0604020202020204"/>
                      </a:endParaRPr>
                    </a:p>
                    <a:p>
                      <a:pPr marL="1606550" algn="l" rtl="0" eaLnBrk="0">
                        <a:lnSpc>
                          <a:spcPct val="81000"/>
                        </a:lnSpc>
                      </a:pPr>
                      <a:r>
                        <a:rPr sz="800" kern="0" spc="70" dirty="0">
                          <a:solidFill>
                            <a:srgbClr val="FFFFFF">
                              <a:alpha val="100000"/>
                            </a:srgbClr>
                          </a:solidFill>
                          <a:latin typeface="微软雅黑" panose="020B0503020204020204" charset="-122"/>
                          <a:ea typeface="微软雅黑" panose="020B0503020204020204" charset="-122"/>
                          <a:cs typeface="微软雅黑" panose="020B0503020204020204" charset="-122"/>
                        </a:rPr>
                        <a:t>DESCRIPTIO</a:t>
                      </a:r>
                      <a:r>
                        <a:rPr sz="800" kern="0" spc="60" dirty="0">
                          <a:solidFill>
                            <a:srgbClr val="FFFFFF">
                              <a:alpha val="100000"/>
                            </a:srgbClr>
                          </a:solidFill>
                          <a:latin typeface="微软雅黑" panose="020B0503020204020204" charset="-122"/>
                          <a:ea typeface="微软雅黑" panose="020B0503020204020204" charset="-122"/>
                          <a:cs typeface="微软雅黑" panose="020B0503020204020204" charset="-122"/>
                        </a:rPr>
                        <a:t>N</a:t>
                      </a:r>
                      <a:endParaRPr sz="800" dirty="0">
                        <a:latin typeface="微软雅黑" panose="020B0503020204020204" charset="-122"/>
                        <a:ea typeface="微软雅黑" panose="020B0503020204020204" charset="-122"/>
                        <a:cs typeface="微软雅黑" panose="020B0503020204020204" charset="-122"/>
                      </a:endParaRPr>
                    </a:p>
                    <a:p>
                      <a:pPr marL="1836420" algn="l" rtl="0" eaLnBrk="0">
                        <a:lnSpc>
                          <a:spcPct val="67000"/>
                        </a:lnSpc>
                        <a:spcBef>
                          <a:spcPts val="840"/>
                        </a:spcBef>
                      </a:pPr>
                      <a:r>
                        <a:rPr sz="800" kern="0" spc="30" dirty="0">
                          <a:solidFill>
                            <a:srgbClr val="231F20">
                              <a:alpha val="100000"/>
                            </a:srgbClr>
                          </a:solidFill>
                          <a:latin typeface="微软雅黑" panose="020B0503020204020204" charset="-122"/>
                          <a:ea typeface="微软雅黑" panose="020B0503020204020204" charset="-122"/>
                          <a:cs typeface="微软雅黑" panose="020B0503020204020204" charset="-122"/>
                        </a:rPr>
                        <a:t>RF</a:t>
                      </a:r>
                      <a:r>
                        <a:rPr sz="800" kern="0" spc="110" dirty="0">
                          <a:solidFill>
                            <a:srgbClr val="231F20">
                              <a:alpha val="100000"/>
                            </a:srgbClr>
                          </a:solidFill>
                          <a:latin typeface="微软雅黑" panose="020B0503020204020204" charset="-122"/>
                          <a:ea typeface="微软雅黑" panose="020B0503020204020204" charset="-122"/>
                          <a:cs typeface="微软雅黑" panose="020B0503020204020204" charset="-122"/>
                        </a:rPr>
                        <a:t> </a:t>
                      </a:r>
                      <a:r>
                        <a:rPr sz="800" kern="0" spc="30" dirty="0">
                          <a:solidFill>
                            <a:srgbClr val="231F20">
                              <a:alpha val="100000"/>
                            </a:srgbClr>
                          </a:solidFill>
                          <a:latin typeface="微软雅黑" panose="020B0503020204020204" charset="-122"/>
                          <a:ea typeface="微软雅黑" panose="020B0503020204020204" charset="-122"/>
                          <a:cs typeface="微软雅黑" panose="020B0503020204020204" charset="-122"/>
                        </a:rPr>
                        <a:t>IN</a:t>
                      </a:r>
                      <a:endParaRPr sz="800" dirty="0">
                        <a:latin typeface="微软雅黑" panose="020B0503020204020204" charset="-122"/>
                        <a:ea typeface="微软雅黑" panose="020B0503020204020204" charset="-122"/>
                        <a:cs typeface="微软雅黑" panose="020B0503020204020204" charset="-122"/>
                      </a:endParaRPr>
                    </a:p>
                    <a:p>
                      <a:pPr marL="1780540" algn="l" rtl="0" eaLnBrk="0">
                        <a:lnSpc>
                          <a:spcPts val="1490"/>
                        </a:lnSpc>
                      </a:pPr>
                      <a:r>
                        <a:rPr sz="800" kern="0" spc="60" dirty="0">
                          <a:solidFill>
                            <a:srgbClr val="231F20">
                              <a:alpha val="100000"/>
                            </a:srgbClr>
                          </a:solidFill>
                          <a:latin typeface="微软雅黑" panose="020B0503020204020204" charset="-122"/>
                          <a:ea typeface="微软雅黑" panose="020B0503020204020204" charset="-122"/>
                          <a:cs typeface="微软雅黑" panose="020B0503020204020204" charset="-122"/>
                        </a:rPr>
                        <a:t>RF OUT</a:t>
                      </a:r>
                      <a:endParaRPr sz="800" dirty="0">
                        <a:latin typeface="微软雅黑" panose="020B0503020204020204" charset="-122"/>
                        <a:ea typeface="微软雅黑" panose="020B0503020204020204" charset="-122"/>
                        <a:cs typeface="微软雅黑" panose="020B0503020204020204" charset="-122"/>
                      </a:endParaRPr>
                    </a:p>
                    <a:p>
                      <a:pPr marL="1013460" algn="l" rtl="0" eaLnBrk="0">
                        <a:lnSpc>
                          <a:spcPct val="100000"/>
                        </a:lnSpc>
                        <a:spcBef>
                          <a:spcPts val="790"/>
                        </a:spcBef>
                      </a:pPr>
                      <a:r>
                        <a:rPr sz="800" kern="0" spc="0" dirty="0">
                          <a:solidFill>
                            <a:srgbClr val="231F20">
                              <a:alpha val="100000"/>
                            </a:srgbClr>
                          </a:solidFill>
                          <a:latin typeface="微软雅黑" panose="020B0503020204020204" charset="-122"/>
                          <a:ea typeface="微软雅黑" panose="020B0503020204020204" charset="-122"/>
                          <a:cs typeface="微软雅黑" panose="020B0503020204020204" charset="-122"/>
                        </a:rPr>
                        <a:t>Human</a:t>
                      </a:r>
                      <a:r>
                        <a:rPr sz="800" kern="0" spc="30" dirty="0">
                          <a:solidFill>
                            <a:srgbClr val="231F20">
                              <a:alpha val="100000"/>
                            </a:srgbClr>
                          </a:solidFill>
                          <a:latin typeface="微软雅黑" panose="020B0503020204020204" charset="-122"/>
                          <a:ea typeface="微软雅黑" panose="020B0503020204020204" charset="-122"/>
                          <a:cs typeface="微软雅黑" panose="020B0503020204020204" charset="-122"/>
                        </a:rPr>
                        <a:t>-</a:t>
                      </a:r>
                      <a:r>
                        <a:rPr sz="800" kern="0" spc="0" dirty="0">
                          <a:solidFill>
                            <a:srgbClr val="231F20">
                              <a:alpha val="100000"/>
                            </a:srgbClr>
                          </a:solidFill>
                          <a:latin typeface="微软雅黑" panose="020B0503020204020204" charset="-122"/>
                          <a:ea typeface="微软雅黑" panose="020B0503020204020204" charset="-122"/>
                          <a:cs typeface="微软雅黑" panose="020B0503020204020204" charset="-122"/>
                        </a:rPr>
                        <a:t>computer</a:t>
                      </a:r>
                      <a:r>
                        <a:rPr sz="800" kern="0" spc="30" dirty="0">
                          <a:solidFill>
                            <a:srgbClr val="231F20">
                              <a:alpha val="100000"/>
                            </a:srgbClr>
                          </a:solidFill>
                          <a:latin typeface="微软雅黑" panose="020B0503020204020204" charset="-122"/>
                          <a:ea typeface="微软雅黑" panose="020B0503020204020204" charset="-122"/>
                          <a:cs typeface="微软雅黑" panose="020B0503020204020204" charset="-122"/>
                        </a:rPr>
                        <a:t> </a:t>
                      </a:r>
                      <a:r>
                        <a:rPr sz="800" kern="0" spc="0" dirty="0">
                          <a:solidFill>
                            <a:srgbClr val="231F20">
                              <a:alpha val="100000"/>
                            </a:srgbClr>
                          </a:solidFill>
                          <a:latin typeface="微软雅黑" panose="020B0503020204020204" charset="-122"/>
                          <a:ea typeface="微软雅黑" panose="020B0503020204020204" charset="-122"/>
                          <a:cs typeface="微软雅黑" panose="020B0503020204020204" charset="-122"/>
                        </a:rPr>
                        <a:t>interaction</a:t>
                      </a:r>
                      <a:r>
                        <a:rPr sz="800" kern="0" spc="70" dirty="0">
                          <a:solidFill>
                            <a:srgbClr val="231F20">
                              <a:alpha val="100000"/>
                            </a:srgbClr>
                          </a:solidFill>
                          <a:latin typeface="微软雅黑" panose="020B0503020204020204" charset="-122"/>
                          <a:ea typeface="微软雅黑" panose="020B0503020204020204" charset="-122"/>
                          <a:cs typeface="微软雅黑" panose="020B0503020204020204" charset="-122"/>
                        </a:rPr>
                        <a:t> </a:t>
                      </a:r>
                      <a:r>
                        <a:rPr sz="800" kern="0" spc="0" dirty="0">
                          <a:solidFill>
                            <a:srgbClr val="231F20">
                              <a:alpha val="100000"/>
                            </a:srgbClr>
                          </a:solidFill>
                          <a:latin typeface="微软雅黑" panose="020B0503020204020204" charset="-122"/>
                          <a:ea typeface="微软雅黑" panose="020B0503020204020204" charset="-122"/>
                          <a:cs typeface="微软雅黑" panose="020B0503020204020204" charset="-122"/>
                        </a:rPr>
                        <a:t>interface</a:t>
                      </a:r>
                      <a:endParaRPr sz="800" dirty="0">
                        <a:latin typeface="微软雅黑" panose="020B0503020204020204" charset="-122"/>
                        <a:ea typeface="微软雅黑" panose="020B0503020204020204" charset="-122"/>
                        <a:cs typeface="微软雅黑" panose="020B0503020204020204" charset="-122"/>
                      </a:endParaRPr>
                    </a:p>
                    <a:p>
                      <a:pPr marL="1640205" algn="l" rtl="0" eaLnBrk="0">
                        <a:lnSpc>
                          <a:spcPct val="81000"/>
                        </a:lnSpc>
                        <a:spcBef>
                          <a:spcPts val="560"/>
                        </a:spcBef>
                      </a:pPr>
                      <a:r>
                        <a:rPr sz="800" kern="0" spc="0" dirty="0">
                          <a:solidFill>
                            <a:srgbClr val="231F20">
                              <a:alpha val="100000"/>
                            </a:srgbClr>
                          </a:solidFill>
                          <a:latin typeface="微软雅黑" panose="020B0503020204020204" charset="-122"/>
                          <a:ea typeface="微软雅黑" panose="020B0503020204020204" charset="-122"/>
                          <a:cs typeface="微软雅黑" panose="020B0503020204020204" charset="-122"/>
                        </a:rPr>
                        <a:t>AC</a:t>
                      </a:r>
                      <a:r>
                        <a:rPr sz="800" kern="0" spc="20" dirty="0">
                          <a:solidFill>
                            <a:srgbClr val="231F20">
                              <a:alpha val="100000"/>
                            </a:srgbClr>
                          </a:solidFill>
                          <a:latin typeface="微软雅黑" panose="020B0503020204020204" charset="-122"/>
                          <a:ea typeface="微软雅黑" panose="020B0503020204020204" charset="-122"/>
                          <a:cs typeface="微软雅黑" panose="020B0503020204020204" charset="-122"/>
                        </a:rPr>
                        <a:t>/220V/50</a:t>
                      </a:r>
                      <a:r>
                        <a:rPr sz="800" kern="0" spc="0" dirty="0">
                          <a:solidFill>
                            <a:srgbClr val="231F20">
                              <a:alpha val="100000"/>
                            </a:srgbClr>
                          </a:solidFill>
                          <a:latin typeface="微软雅黑" panose="020B0503020204020204" charset="-122"/>
                          <a:ea typeface="微软雅黑" panose="020B0503020204020204" charset="-122"/>
                          <a:cs typeface="微软雅黑" panose="020B0503020204020204" charset="-122"/>
                        </a:rPr>
                        <a:t>Hz</a:t>
                      </a:r>
                      <a:endParaRPr sz="800" dirty="0">
                        <a:latin typeface="微软雅黑" panose="020B0503020204020204" charset="-122"/>
                        <a:ea typeface="微软雅黑" panose="020B0503020204020204" charset="-122"/>
                        <a:cs typeface="微软雅黑" panose="020B0503020204020204" charset="-122"/>
                      </a:endParaRPr>
                    </a:p>
                    <a:p>
                      <a:pPr marL="1884045" algn="l" rtl="0" eaLnBrk="0">
                        <a:lnSpc>
                          <a:spcPct val="80000"/>
                        </a:lnSpc>
                        <a:spcBef>
                          <a:spcPts val="705"/>
                        </a:spcBef>
                      </a:pPr>
                      <a:r>
                        <a:rPr sz="800" kern="0" spc="10" dirty="0">
                          <a:solidFill>
                            <a:srgbClr val="231F20">
                              <a:alpha val="100000"/>
                            </a:srgbClr>
                          </a:solidFill>
                          <a:latin typeface="微软雅黑" panose="020B0503020204020204" charset="-122"/>
                          <a:ea typeface="微软雅黑" panose="020B0503020204020204" charset="-122"/>
                          <a:cs typeface="微软雅黑" panose="020B0503020204020204" charset="-122"/>
                        </a:rPr>
                        <a:t>LAN</a:t>
                      </a:r>
                      <a:endParaRPr sz="800" dirty="0">
                        <a:latin typeface="微软雅黑" panose="020B0503020204020204" charset="-122"/>
                        <a:ea typeface="微软雅黑" panose="020B0503020204020204" charset="-122"/>
                        <a:cs typeface="微软雅黑" panose="020B0503020204020204" charset="-122"/>
                      </a:endParaRPr>
                    </a:p>
                    <a:p>
                      <a:pPr marL="1645920" algn="l" rtl="0" eaLnBrk="0">
                        <a:lnSpc>
                          <a:spcPct val="88000"/>
                        </a:lnSpc>
                        <a:spcBef>
                          <a:spcPts val="650"/>
                        </a:spcBef>
                      </a:pPr>
                      <a:r>
                        <a:rPr sz="800" kern="0" spc="0" dirty="0">
                          <a:solidFill>
                            <a:srgbClr val="231F20">
                              <a:alpha val="100000"/>
                            </a:srgbClr>
                          </a:solidFill>
                          <a:latin typeface="微软雅黑" panose="020B0503020204020204" charset="-122"/>
                          <a:ea typeface="微软雅黑" panose="020B0503020204020204" charset="-122"/>
                          <a:cs typeface="微软雅黑" panose="020B0503020204020204" charset="-122"/>
                        </a:rPr>
                        <a:t>Control</a:t>
                      </a:r>
                      <a:r>
                        <a:rPr sz="800" kern="0" spc="80" dirty="0">
                          <a:solidFill>
                            <a:srgbClr val="231F20">
                              <a:alpha val="100000"/>
                            </a:srgbClr>
                          </a:solidFill>
                          <a:latin typeface="微软雅黑" panose="020B0503020204020204" charset="-122"/>
                          <a:ea typeface="微软雅黑" panose="020B0503020204020204" charset="-122"/>
                          <a:cs typeface="微软雅黑" panose="020B0503020204020204" charset="-122"/>
                        </a:rPr>
                        <a:t> </a:t>
                      </a:r>
                      <a:r>
                        <a:rPr sz="800" kern="0" spc="0" dirty="0">
                          <a:solidFill>
                            <a:srgbClr val="231F20">
                              <a:alpha val="100000"/>
                            </a:srgbClr>
                          </a:solidFill>
                          <a:latin typeface="微软雅黑" panose="020B0503020204020204" charset="-122"/>
                          <a:ea typeface="微软雅黑" panose="020B0503020204020204" charset="-122"/>
                          <a:cs typeface="微软雅黑" panose="020B0503020204020204" charset="-122"/>
                        </a:rPr>
                        <a:t>interface</a:t>
                      </a:r>
                      <a:endParaRPr sz="800" dirty="0">
                        <a:latin typeface="微软雅黑" panose="020B0503020204020204" charset="-122"/>
                        <a:ea typeface="微软雅黑" panose="020B0503020204020204" charset="-122"/>
                        <a:cs typeface="微软雅黑" panose="020B0503020204020204" charset="-122"/>
                      </a:endParaRPr>
                    </a:p>
                    <a:p>
                      <a:pPr marL="1540510" algn="l" rtl="0" eaLnBrk="0">
                        <a:lnSpc>
                          <a:spcPct val="88000"/>
                        </a:lnSpc>
                        <a:spcBef>
                          <a:spcPts val="635"/>
                        </a:spcBef>
                      </a:pPr>
                      <a:r>
                        <a:rPr sz="800" kern="0" spc="0" dirty="0">
                          <a:solidFill>
                            <a:srgbClr val="231F20">
                              <a:alpha val="100000"/>
                            </a:srgbClr>
                          </a:solidFill>
                          <a:latin typeface="微软雅黑" panose="020B0503020204020204" charset="-122"/>
                          <a:ea typeface="微软雅黑" panose="020B0503020204020204" charset="-122"/>
                          <a:cs typeface="微软雅黑" panose="020B0503020204020204" charset="-122"/>
                        </a:rPr>
                        <a:t>Forward coupling</a:t>
                      </a:r>
                      <a:r>
                        <a:rPr sz="800" kern="0" spc="60" dirty="0">
                          <a:solidFill>
                            <a:srgbClr val="231F20">
                              <a:alpha val="100000"/>
                            </a:srgbClr>
                          </a:solidFill>
                          <a:latin typeface="微软雅黑" panose="020B0503020204020204" charset="-122"/>
                          <a:ea typeface="微软雅黑" panose="020B0503020204020204" charset="-122"/>
                          <a:cs typeface="微软雅黑" panose="020B0503020204020204" charset="-122"/>
                        </a:rPr>
                        <a:t> </a:t>
                      </a:r>
                      <a:r>
                        <a:rPr sz="800" kern="0" spc="0" dirty="0">
                          <a:solidFill>
                            <a:srgbClr val="231F20">
                              <a:alpha val="100000"/>
                            </a:srgbClr>
                          </a:solidFill>
                          <a:latin typeface="微软雅黑" panose="020B0503020204020204" charset="-122"/>
                          <a:ea typeface="微软雅黑" panose="020B0503020204020204" charset="-122"/>
                          <a:cs typeface="微软雅黑" panose="020B0503020204020204" charset="-122"/>
                        </a:rPr>
                        <a:t>p</a:t>
                      </a:r>
                      <a:r>
                        <a:rPr sz="800" kern="0" spc="-10" dirty="0">
                          <a:solidFill>
                            <a:srgbClr val="231F20">
                              <a:alpha val="100000"/>
                            </a:srgbClr>
                          </a:solidFill>
                          <a:latin typeface="微软雅黑" panose="020B0503020204020204" charset="-122"/>
                          <a:ea typeface="微软雅黑" panose="020B0503020204020204" charset="-122"/>
                          <a:cs typeface="微软雅黑" panose="020B0503020204020204" charset="-122"/>
                        </a:rPr>
                        <a:t>ort</a:t>
                      </a:r>
                      <a:endParaRPr sz="800" dirty="0">
                        <a:latin typeface="微软雅黑" panose="020B0503020204020204" charset="-122"/>
                        <a:ea typeface="微软雅黑" panose="020B0503020204020204" charset="-122"/>
                        <a:cs typeface="微软雅黑" panose="020B0503020204020204" charset="-122"/>
                      </a:endParaRPr>
                    </a:p>
                    <a:p>
                      <a:pPr marL="1550035" algn="l" rtl="0" eaLnBrk="0">
                        <a:lnSpc>
                          <a:spcPts val="1440"/>
                        </a:lnSpc>
                      </a:pPr>
                      <a:r>
                        <a:rPr sz="800" kern="0" spc="10" dirty="0">
                          <a:solidFill>
                            <a:srgbClr val="231F20">
                              <a:alpha val="100000"/>
                            </a:srgbClr>
                          </a:solidFill>
                          <a:latin typeface="微软雅黑" panose="020B0503020204020204" charset="-122"/>
                          <a:ea typeface="微软雅黑" panose="020B0503020204020204" charset="-122"/>
                          <a:cs typeface="微软雅黑" panose="020B0503020204020204" charset="-122"/>
                        </a:rPr>
                        <a:t>Reverse coupling</a:t>
                      </a:r>
                      <a:r>
                        <a:rPr sz="800" kern="0" spc="70" dirty="0">
                          <a:solidFill>
                            <a:srgbClr val="231F20">
                              <a:alpha val="100000"/>
                            </a:srgbClr>
                          </a:solidFill>
                          <a:latin typeface="微软雅黑" panose="020B0503020204020204" charset="-122"/>
                          <a:ea typeface="微软雅黑" panose="020B0503020204020204" charset="-122"/>
                          <a:cs typeface="微软雅黑" panose="020B0503020204020204" charset="-122"/>
                        </a:rPr>
                        <a:t> </a:t>
                      </a:r>
                      <a:r>
                        <a:rPr sz="800" kern="0" spc="0" dirty="0">
                          <a:solidFill>
                            <a:srgbClr val="231F20">
                              <a:alpha val="100000"/>
                            </a:srgbClr>
                          </a:solidFill>
                          <a:latin typeface="微软雅黑" panose="020B0503020204020204" charset="-122"/>
                          <a:ea typeface="微软雅黑" panose="020B0503020204020204" charset="-122"/>
                          <a:cs typeface="微软雅黑" panose="020B0503020204020204" charset="-122"/>
                        </a:rPr>
                        <a:t>port</a:t>
                      </a:r>
                      <a:endParaRPr sz="800" dirty="0">
                        <a:latin typeface="微软雅黑" panose="020B0503020204020204" charset="-122"/>
                        <a:ea typeface="微软雅黑" panose="020B0503020204020204" charset="-122"/>
                        <a:cs typeface="微软雅黑" panose="020B0503020204020204" charset="-122"/>
                      </a:endParaRPr>
                    </a:p>
                  </a:txBody>
                  <a:tcPr marL="0" marR="0" marT="0" marB="0" vert="horz">
                    <a:lnL w="9525" cap="flat" cmpd="sng" algn="ctr">
                      <a:solidFill>
                        <a:srgbClr val="21294D"/>
                      </a:solidFill>
                      <a:prstDash val="solid"/>
                      <a:round/>
                      <a:headEnd type="none" w="med" len="med"/>
                      <a:tailEnd type="none" w="med" len="med"/>
                    </a:lnL>
                    <a:lnR>
                      <a:noFill/>
                    </a:lnR>
                    <a:lnT>
                      <a:noFill/>
                    </a:lnT>
                    <a:lnB>
                      <a:noFill/>
                    </a:lnB>
                  </a:tcPr>
                </a:tc>
              </a:tr>
            </a:tbl>
          </a:graphicData>
        </a:graphic>
      </p:graphicFrame>
      <p:sp>
        <p:nvSpPr>
          <p:cNvPr id="800" name="textbox 800"/>
          <p:cNvSpPr/>
          <p:nvPr/>
        </p:nvSpPr>
        <p:spPr>
          <a:xfrm>
            <a:off x="595576" y="5761895"/>
            <a:ext cx="3092450" cy="194310"/>
          </a:xfrm>
          <a:prstGeom prst="rect">
            <a:avLst/>
          </a:prstGeom>
          <a:noFill/>
          <a:ln w="0" cap="flat">
            <a:noFill/>
            <a:prstDash val="solid"/>
            <a:miter lim="0"/>
          </a:ln>
        </p:spPr>
        <p:txBody>
          <a:bodyPr vert="horz" wrap="square" lIns="0" tIns="0" rIns="0" bIns="0"/>
          <a:p>
            <a:pPr algn="l" rtl="0" eaLnBrk="0">
              <a:lnSpc>
                <a:spcPct val="86000"/>
              </a:lnSpc>
            </a:pPr>
            <a:endParaRPr sz="100" dirty="0">
              <a:latin typeface="Arial" panose="020B0604020202020204"/>
              <a:ea typeface="Arial" panose="020B0604020202020204"/>
              <a:cs typeface="Arial" panose="020B0604020202020204"/>
            </a:endParaRPr>
          </a:p>
          <a:p>
            <a:pPr marL="12700" algn="l" rtl="0" eaLnBrk="0">
              <a:lnSpc>
                <a:spcPct val="85000"/>
              </a:lnSpc>
            </a:pPr>
            <a:r>
              <a:rPr sz="1300" b="1" kern="0" spc="20" dirty="0">
                <a:solidFill>
                  <a:srgbClr val="231F20">
                    <a:alpha val="100000"/>
                  </a:srgbClr>
                </a:solidFill>
                <a:latin typeface="Arial" panose="020B0604020202020204"/>
                <a:ea typeface="Arial" panose="020B0604020202020204"/>
                <a:cs typeface="Arial" panose="020B0604020202020204"/>
              </a:rPr>
              <a:t>2. Outline</a:t>
            </a:r>
            <a:r>
              <a:rPr sz="1300" b="1" kern="0" spc="190" dirty="0">
                <a:solidFill>
                  <a:srgbClr val="231F20">
                    <a:alpha val="100000"/>
                  </a:srgbClr>
                </a:solidFill>
                <a:latin typeface="Arial" panose="020B0604020202020204"/>
                <a:ea typeface="Arial" panose="020B0604020202020204"/>
                <a:cs typeface="Arial" panose="020B0604020202020204"/>
              </a:rPr>
              <a:t> </a:t>
            </a:r>
            <a:r>
              <a:rPr sz="1300" b="1" kern="0" spc="20" dirty="0">
                <a:solidFill>
                  <a:srgbClr val="231F20">
                    <a:alpha val="100000"/>
                  </a:srgbClr>
                </a:solidFill>
                <a:latin typeface="Arial" panose="020B0604020202020204"/>
                <a:ea typeface="Arial" panose="020B0604020202020204"/>
                <a:cs typeface="Arial" panose="020B0604020202020204"/>
              </a:rPr>
              <a:t>Dimension</a:t>
            </a:r>
            <a:r>
              <a:rPr sz="1300" b="1" kern="0" spc="130" dirty="0">
                <a:solidFill>
                  <a:srgbClr val="231F20">
                    <a:alpha val="100000"/>
                  </a:srgbClr>
                </a:solidFill>
                <a:latin typeface="Arial" panose="020B0604020202020204"/>
                <a:ea typeface="Arial" panose="020B0604020202020204"/>
                <a:cs typeface="Arial" panose="020B0604020202020204"/>
              </a:rPr>
              <a:t> </a:t>
            </a:r>
            <a:r>
              <a:rPr sz="1300" b="1" kern="0" spc="20" dirty="0">
                <a:solidFill>
                  <a:srgbClr val="231F20">
                    <a:alpha val="100000"/>
                  </a:srgbClr>
                </a:solidFill>
                <a:latin typeface="Arial" panose="020B0604020202020204"/>
                <a:ea typeface="Arial" panose="020B0604020202020204"/>
                <a:cs typeface="Arial" panose="020B0604020202020204"/>
              </a:rPr>
              <a:t>Drawing </a:t>
            </a:r>
            <a:r>
              <a:rPr sz="1400" kern="0" spc="20" baseline="7000" dirty="0">
                <a:solidFill>
                  <a:srgbClr val="231F20">
                    <a:alpha val="100000"/>
                  </a:srgbClr>
                </a:solidFill>
                <a:latin typeface="微软雅黑" panose="020B0503020204020204" charset="-122"/>
                <a:ea typeface="微软雅黑" panose="020B0503020204020204" charset="-122"/>
                <a:cs typeface="微软雅黑" panose="020B0503020204020204" charset="-122"/>
              </a:rPr>
              <a:t>(unit:mm)</a:t>
            </a:r>
            <a:endParaRPr sz="1400" baseline="7000" dirty="0">
              <a:latin typeface="微软雅黑" panose="020B0503020204020204" charset="-122"/>
              <a:ea typeface="微软雅黑" panose="020B0503020204020204" charset="-122"/>
              <a:cs typeface="微软雅黑" panose="020B0503020204020204" charset="-122"/>
            </a:endParaRPr>
          </a:p>
        </p:txBody>
      </p:sp>
      <p:pic>
        <p:nvPicPr>
          <p:cNvPr id="802" name="picture 802"/>
          <p:cNvPicPr>
            <a:picLocks noChangeAspect="1"/>
          </p:cNvPicPr>
          <p:nvPr/>
        </p:nvPicPr>
        <p:blipFill>
          <a:blip r:embed="rId2"/>
          <a:stretch>
            <a:fillRect/>
          </a:stretch>
        </p:blipFill>
        <p:spPr>
          <a:xfrm rot="21600000">
            <a:off x="574966" y="3315809"/>
            <a:ext cx="6394889" cy="2256228"/>
          </a:xfrm>
          <a:prstGeom prst="rect">
            <a:avLst/>
          </a:prstGeom>
        </p:spPr>
      </p:pic>
      <p:graphicFrame>
        <p:nvGraphicFramePr>
          <p:cNvPr id="804" name="table 804"/>
          <p:cNvGraphicFramePr>
            <a:graphicFrameLocks noGrp="1"/>
          </p:cNvGraphicFramePr>
          <p:nvPr/>
        </p:nvGraphicFramePr>
        <p:xfrm>
          <a:off x="574966" y="3315809"/>
          <a:ext cx="6394450" cy="2256154"/>
        </p:xfrm>
        <a:graphic>
          <a:graphicData uri="http://schemas.openxmlformats.org/drawingml/2006/table">
            <a:tbl>
              <a:tblPr/>
              <a:tblGrid>
                <a:gridCol w="1215389"/>
                <a:gridCol w="1451610"/>
                <a:gridCol w="3727450"/>
              </a:tblGrid>
              <a:tr h="171450">
                <a:tc gridSpan="2">
                  <a:txBody>
                    <a:bodyPr/>
                    <a:p>
                      <a:pPr algn="l" rtl="0" eaLnBrk="0">
                        <a:lnSpc>
                          <a:spcPct val="108000"/>
                        </a:lnSpc>
                      </a:pPr>
                      <a:endParaRPr sz="400" dirty="0">
                        <a:latin typeface="Arial" panose="020B0604020202020204"/>
                        <a:ea typeface="Arial" panose="020B0604020202020204"/>
                        <a:cs typeface="Arial" panose="020B0604020202020204"/>
                      </a:endParaRPr>
                    </a:p>
                    <a:p>
                      <a:pPr marL="410210" algn="l" rtl="0" eaLnBrk="0">
                        <a:lnSpc>
                          <a:spcPct val="81000"/>
                        </a:lnSpc>
                        <a:spcBef>
                          <a:spcPts val="5"/>
                        </a:spcBef>
                      </a:pPr>
                      <a:r>
                        <a:rPr sz="800" kern="0" spc="70" dirty="0">
                          <a:solidFill>
                            <a:srgbClr val="231F20">
                              <a:alpha val="100000"/>
                            </a:srgbClr>
                          </a:solidFill>
                          <a:latin typeface="微软雅黑" panose="020B0503020204020204" charset="-122"/>
                          <a:ea typeface="微软雅黑" panose="020B0503020204020204" charset="-122"/>
                          <a:cs typeface="微软雅黑" panose="020B0503020204020204" charset="-122"/>
                        </a:rPr>
                        <a:t>AMPLIFIER CONNECTOR TYPE:</a:t>
                      </a:r>
                      <a:endParaRPr sz="800" dirty="0">
                        <a:latin typeface="微软雅黑" panose="020B0503020204020204" charset="-122"/>
                        <a:ea typeface="微软雅黑" panose="020B0503020204020204" charset="-122"/>
                        <a:cs typeface="微软雅黑" panose="020B0503020204020204" charset="-122"/>
                      </a:endParaRPr>
                    </a:p>
                  </a:txBody>
                  <a:tcPr marL="0" marR="0" marT="0" marB="0" vert="horz">
                    <a:lnL>
                      <a:noFill/>
                    </a:lnL>
                    <a:lnR w="9525" cap="flat" cmpd="sng" algn="ctr">
                      <a:solidFill>
                        <a:srgbClr val="21294D"/>
                      </a:solidFill>
                      <a:prstDash val="solid"/>
                      <a:round/>
                      <a:headEnd type="none" w="med" len="med"/>
                      <a:tailEnd type="none" w="med" len="med"/>
                    </a:lnR>
                    <a:lnT>
                      <a:noFill/>
                    </a:lnT>
                    <a:lnB>
                      <a:noFill/>
                    </a:lnB>
                  </a:tcPr>
                </a:tc>
                <a:tc hMerge="1">
                  <a:tcPr marL="0" marR="0" marT="0" marB="0" vert="horz">
                    <a:lnL>
                      <a:noFill/>
                    </a:lnL>
                    <a:lnR w="9525" cap="flat" cmpd="sng" algn="ctr">
                      <a:solidFill>
                        <a:srgbClr val="21294D"/>
                      </a:solidFill>
                      <a:prstDash val="solid"/>
                      <a:round/>
                      <a:headEnd type="none" w="med" len="med"/>
                      <a:tailEnd type="none" w="med" len="med"/>
                    </a:lnR>
                    <a:lnT>
                      <a:noFill/>
                    </a:lnT>
                    <a:lnB>
                      <a:noFill/>
                    </a:lnB>
                  </a:tcPr>
                </a:tc>
                <a:tc>
                  <a:txBody>
                    <a:bodyPr/>
                    <a:p>
                      <a:pPr algn="l" rtl="0" eaLnBrk="0">
                        <a:lnSpc>
                          <a:spcPct val="110000"/>
                        </a:lnSpc>
                      </a:pPr>
                      <a:endParaRPr sz="400" dirty="0">
                        <a:latin typeface="Arial" panose="020B0604020202020204"/>
                        <a:ea typeface="Arial" panose="020B0604020202020204"/>
                        <a:cs typeface="Arial" panose="020B0604020202020204"/>
                      </a:endParaRPr>
                    </a:p>
                    <a:p>
                      <a:pPr marL="91440" algn="l" rtl="0" eaLnBrk="0">
                        <a:lnSpc>
                          <a:spcPct val="80000"/>
                        </a:lnSpc>
                        <a:spcBef>
                          <a:spcPts val="5"/>
                        </a:spcBef>
                      </a:pPr>
                      <a:r>
                        <a:rPr sz="800" kern="0" spc="0" dirty="0">
                          <a:solidFill>
                            <a:srgbClr val="231F20">
                              <a:alpha val="100000"/>
                            </a:srgbClr>
                          </a:solidFill>
                          <a:latin typeface="微软雅黑" panose="020B0503020204020204" charset="-122"/>
                          <a:ea typeface="微软雅黑" panose="020B0503020204020204" charset="-122"/>
                          <a:cs typeface="微软雅黑" panose="020B0503020204020204" charset="-122"/>
                        </a:rPr>
                        <a:t>DB</a:t>
                      </a:r>
                      <a:r>
                        <a:rPr sz="800" kern="0" spc="50" dirty="0">
                          <a:solidFill>
                            <a:srgbClr val="231F20">
                              <a:alpha val="100000"/>
                            </a:srgbClr>
                          </a:solidFill>
                          <a:latin typeface="微软雅黑" panose="020B0503020204020204" charset="-122"/>
                          <a:ea typeface="微软雅黑" panose="020B0503020204020204" charset="-122"/>
                          <a:cs typeface="微软雅黑" panose="020B0503020204020204" charset="-122"/>
                        </a:rPr>
                        <a:t>15</a:t>
                      </a:r>
                      <a:endParaRPr sz="800" dirty="0">
                        <a:latin typeface="微软雅黑" panose="020B0503020204020204" charset="-122"/>
                        <a:ea typeface="微软雅黑" panose="020B0503020204020204" charset="-122"/>
                        <a:cs typeface="微软雅黑" panose="020B0503020204020204" charset="-122"/>
                      </a:endParaRPr>
                    </a:p>
                  </a:txBody>
                  <a:tcPr marL="0" marR="0" marT="0" marB="0" vert="horz">
                    <a:lnL w="9525" cap="flat" cmpd="sng" algn="ctr">
                      <a:solidFill>
                        <a:srgbClr val="21294D"/>
                      </a:solidFill>
                      <a:prstDash val="solid"/>
                      <a:round/>
                      <a:headEnd type="none" w="med" len="med"/>
                      <a:tailEnd type="none" w="med" len="med"/>
                    </a:lnL>
                    <a:lnR>
                      <a:noFill/>
                    </a:lnR>
                    <a:lnT>
                      <a:noFill/>
                    </a:lnT>
                    <a:lnB>
                      <a:noFill/>
                    </a:lnB>
                  </a:tcPr>
                </a:tc>
              </a:tr>
              <a:tr h="228600">
                <a:tc gridSpan="2">
                  <a:txBody>
                    <a:bodyPr/>
                    <a:p>
                      <a:pPr algn="l" rtl="0" eaLnBrk="0">
                        <a:lnSpc>
                          <a:spcPct val="122000"/>
                        </a:lnSpc>
                      </a:pPr>
                      <a:endParaRPr sz="400" dirty="0">
                        <a:latin typeface="Arial" panose="020B0604020202020204"/>
                        <a:ea typeface="Arial" panose="020B0604020202020204"/>
                        <a:cs typeface="Arial" panose="020B0604020202020204"/>
                      </a:endParaRPr>
                    </a:p>
                    <a:p>
                      <a:pPr marL="412750" algn="l" rtl="0" eaLnBrk="0">
                        <a:lnSpc>
                          <a:spcPct val="81000"/>
                        </a:lnSpc>
                        <a:spcBef>
                          <a:spcPts val="5"/>
                        </a:spcBef>
                      </a:pPr>
                      <a:r>
                        <a:rPr sz="800" kern="0" spc="60" dirty="0">
                          <a:solidFill>
                            <a:srgbClr val="231F20">
                              <a:alpha val="100000"/>
                            </a:srgbClr>
                          </a:solidFill>
                          <a:latin typeface="微软雅黑" panose="020B0503020204020204" charset="-122"/>
                          <a:ea typeface="微软雅黑" panose="020B0503020204020204" charset="-122"/>
                          <a:cs typeface="微软雅黑" panose="020B0503020204020204" charset="-122"/>
                        </a:rPr>
                        <a:t>TRIAD CABLE PART</a:t>
                      </a:r>
                      <a:r>
                        <a:rPr sz="800" kern="0" spc="120" dirty="0">
                          <a:solidFill>
                            <a:srgbClr val="231F20">
                              <a:alpha val="100000"/>
                            </a:srgbClr>
                          </a:solidFill>
                          <a:latin typeface="微软雅黑" panose="020B0503020204020204" charset="-122"/>
                          <a:ea typeface="微软雅黑" panose="020B0503020204020204" charset="-122"/>
                          <a:cs typeface="微软雅黑" panose="020B0503020204020204" charset="-122"/>
                        </a:rPr>
                        <a:t> </a:t>
                      </a:r>
                      <a:r>
                        <a:rPr sz="800" kern="0" spc="60" dirty="0">
                          <a:solidFill>
                            <a:srgbClr val="231F20">
                              <a:alpha val="100000"/>
                            </a:srgbClr>
                          </a:solidFill>
                          <a:latin typeface="微软雅黑" panose="020B0503020204020204" charset="-122"/>
                          <a:ea typeface="微软雅黑" panose="020B0503020204020204" charset="-122"/>
                          <a:cs typeface="微软雅黑" panose="020B0503020204020204" charset="-122"/>
                        </a:rPr>
                        <a:t>NUMBER:</a:t>
                      </a:r>
                      <a:endParaRPr sz="800" dirty="0">
                        <a:latin typeface="微软雅黑" panose="020B0503020204020204" charset="-122"/>
                        <a:ea typeface="微软雅黑" panose="020B0503020204020204" charset="-122"/>
                        <a:cs typeface="微软雅黑" panose="020B0503020204020204" charset="-122"/>
                      </a:endParaRPr>
                    </a:p>
                  </a:txBody>
                  <a:tcPr marL="0" marR="0" marT="0" marB="0" vert="horz">
                    <a:lnL>
                      <a:noFill/>
                    </a:lnL>
                    <a:lnR w="9525" cap="flat" cmpd="sng" algn="ctr">
                      <a:solidFill>
                        <a:srgbClr val="21294D"/>
                      </a:solidFill>
                      <a:prstDash val="solid"/>
                      <a:round/>
                      <a:headEnd type="none" w="med" len="med"/>
                      <a:tailEnd type="none" w="med" len="med"/>
                    </a:lnR>
                    <a:lnT>
                      <a:noFill/>
                    </a:lnT>
                    <a:lnB>
                      <a:noFill/>
                    </a:lnB>
                  </a:tcPr>
                </a:tc>
                <a:tc hMerge="1">
                  <a:tcPr marL="0" marR="0" marT="0" marB="0" vert="horz">
                    <a:lnL>
                      <a:noFill/>
                    </a:lnL>
                    <a:lnR w="9525" cap="flat" cmpd="sng" algn="ctr">
                      <a:solidFill>
                        <a:srgbClr val="21294D"/>
                      </a:solidFill>
                      <a:prstDash val="solid"/>
                      <a:round/>
                      <a:headEnd type="none" w="med" len="med"/>
                      <a:tailEnd type="none" w="med" len="med"/>
                    </a:lnR>
                    <a:lnT>
                      <a:noFill/>
                    </a:lnT>
                    <a:lnB>
                      <a:noFill/>
                    </a:lnB>
                  </a:tcPr>
                </a:tc>
                <a:tc>
                  <a:txBody>
                    <a:bodyPr/>
                    <a:p>
                      <a:pPr algn="l" rtl="0" eaLnBrk="0">
                        <a:lnSpc>
                          <a:spcPct val="115000"/>
                        </a:lnSpc>
                      </a:pPr>
                      <a:endParaRPr sz="600" dirty="0">
                        <a:latin typeface="Arial" panose="020B0604020202020204"/>
                        <a:ea typeface="Arial" panose="020B0604020202020204"/>
                        <a:cs typeface="Arial" panose="020B0604020202020204"/>
                      </a:endParaRPr>
                    </a:p>
                    <a:p>
                      <a:pPr marL="91440" algn="l" rtl="0" eaLnBrk="0">
                        <a:lnSpc>
                          <a:spcPts val="360"/>
                        </a:lnSpc>
                        <a:spcBef>
                          <a:spcPts val="0"/>
                        </a:spcBef>
                      </a:pPr>
                      <a:r>
                        <a:rPr sz="800" kern="0" spc="-10" dirty="0">
                          <a:solidFill>
                            <a:srgbClr val="231F20">
                              <a:alpha val="100000"/>
                            </a:srgbClr>
                          </a:solidFill>
                          <a:latin typeface="微软雅黑" panose="020B0503020204020204" charset="-122"/>
                          <a:ea typeface="微软雅黑" panose="020B0503020204020204" charset="-122"/>
                          <a:cs typeface="微软雅黑" panose="020B0503020204020204" charset="-122"/>
                        </a:rPr>
                        <a:t>——</a:t>
                      </a:r>
                      <a:endParaRPr sz="800" dirty="0">
                        <a:latin typeface="微软雅黑" panose="020B0503020204020204" charset="-122"/>
                        <a:ea typeface="微软雅黑" panose="020B0503020204020204" charset="-122"/>
                        <a:cs typeface="微软雅黑" panose="020B0503020204020204" charset="-122"/>
                      </a:endParaRPr>
                    </a:p>
                  </a:txBody>
                  <a:tcPr marL="0" marR="0" marT="0" marB="0" vert="horz">
                    <a:lnL w="9525" cap="flat" cmpd="sng" algn="ctr">
                      <a:solidFill>
                        <a:srgbClr val="21294D"/>
                      </a:solidFill>
                      <a:prstDash val="solid"/>
                      <a:round/>
                      <a:headEnd type="none" w="med" len="med"/>
                      <a:tailEnd type="none" w="med" len="med"/>
                    </a:lnL>
                    <a:lnR>
                      <a:noFill/>
                    </a:lnR>
                    <a:lnT>
                      <a:noFill/>
                    </a:lnT>
                    <a:lnB>
                      <a:noFill/>
                    </a:lnB>
                  </a:tcPr>
                </a:tc>
              </a:tr>
              <a:tr h="1856104">
                <a:tc>
                  <a:txBody>
                    <a:bodyPr/>
                    <a:p>
                      <a:pPr algn="l" rtl="0" eaLnBrk="0">
                        <a:lnSpc>
                          <a:spcPct val="123000"/>
                        </a:lnSpc>
                      </a:pPr>
                      <a:endParaRPr sz="100" dirty="0">
                        <a:latin typeface="Arial" panose="020B0604020202020204"/>
                        <a:ea typeface="Arial" panose="020B0604020202020204"/>
                        <a:cs typeface="Arial" panose="020B0604020202020204"/>
                      </a:endParaRPr>
                    </a:p>
                    <a:p>
                      <a:pPr marL="321945" algn="l" rtl="0" eaLnBrk="0">
                        <a:lnSpc>
                          <a:spcPct val="80000"/>
                        </a:lnSpc>
                        <a:spcBef>
                          <a:spcPts val="0"/>
                        </a:spcBef>
                      </a:pPr>
                      <a:r>
                        <a:rPr sz="800" kern="0" spc="50" dirty="0">
                          <a:solidFill>
                            <a:srgbClr val="FFFFFF">
                              <a:alpha val="100000"/>
                            </a:srgbClr>
                          </a:solidFill>
                          <a:latin typeface="微软雅黑" panose="020B0503020204020204" charset="-122"/>
                          <a:ea typeface="微软雅黑" panose="020B0503020204020204" charset="-122"/>
                          <a:cs typeface="微软雅黑" panose="020B0503020204020204" charset="-122"/>
                        </a:rPr>
                        <a:t>NUMBER</a:t>
                      </a:r>
                      <a:endParaRPr sz="800" dirty="0">
                        <a:latin typeface="微软雅黑" panose="020B0503020204020204" charset="-122"/>
                        <a:ea typeface="微软雅黑" panose="020B0503020204020204" charset="-122"/>
                        <a:cs typeface="微软雅黑" panose="020B0503020204020204" charset="-122"/>
                      </a:endParaRPr>
                    </a:p>
                    <a:p>
                      <a:pPr marL="538480" algn="l" rtl="0" eaLnBrk="0">
                        <a:lnSpc>
                          <a:spcPct val="88000"/>
                        </a:lnSpc>
                        <a:spcBef>
                          <a:spcPts val="820"/>
                        </a:spcBef>
                      </a:pPr>
                      <a:r>
                        <a:rPr sz="800" kern="0" spc="-20" dirty="0">
                          <a:solidFill>
                            <a:srgbClr val="231F20">
                              <a:alpha val="100000"/>
                            </a:srgbClr>
                          </a:solidFill>
                          <a:latin typeface="微软雅黑" panose="020B0503020204020204" charset="-122"/>
                          <a:ea typeface="微软雅黑" panose="020B0503020204020204" charset="-122"/>
                          <a:cs typeface="微软雅黑" panose="020B0503020204020204" charset="-122"/>
                        </a:rPr>
                        <a:t>1</a:t>
                      </a:r>
                      <a:endParaRPr sz="800" dirty="0">
                        <a:latin typeface="微软雅黑" panose="020B0503020204020204" charset="-122"/>
                        <a:ea typeface="微软雅黑" panose="020B0503020204020204" charset="-122"/>
                        <a:cs typeface="微软雅黑" panose="020B0503020204020204" charset="-122"/>
                      </a:endParaRPr>
                    </a:p>
                    <a:p>
                      <a:pPr marL="528955" algn="l" rtl="0" eaLnBrk="0">
                        <a:lnSpc>
                          <a:spcPct val="88000"/>
                        </a:lnSpc>
                        <a:spcBef>
                          <a:spcPts val="635"/>
                        </a:spcBef>
                      </a:pPr>
                      <a:r>
                        <a:rPr sz="800" kern="0" spc="-20" dirty="0">
                          <a:solidFill>
                            <a:srgbClr val="231F20">
                              <a:alpha val="100000"/>
                            </a:srgbClr>
                          </a:solidFill>
                          <a:latin typeface="微软雅黑" panose="020B0503020204020204" charset="-122"/>
                          <a:ea typeface="微软雅黑" panose="020B0503020204020204" charset="-122"/>
                          <a:cs typeface="微软雅黑" panose="020B0503020204020204" charset="-122"/>
                        </a:rPr>
                        <a:t>2</a:t>
                      </a:r>
                      <a:endParaRPr sz="800" dirty="0">
                        <a:latin typeface="微软雅黑" panose="020B0503020204020204" charset="-122"/>
                        <a:ea typeface="微软雅黑" panose="020B0503020204020204" charset="-122"/>
                        <a:cs typeface="微软雅黑" panose="020B0503020204020204" charset="-122"/>
                      </a:endParaRPr>
                    </a:p>
                    <a:p>
                      <a:pPr marL="530860" algn="l" rtl="0" eaLnBrk="0">
                        <a:lnSpc>
                          <a:spcPct val="88000"/>
                        </a:lnSpc>
                        <a:spcBef>
                          <a:spcPts val="600"/>
                        </a:spcBef>
                      </a:pPr>
                      <a:r>
                        <a:rPr sz="800" kern="0" spc="-20" dirty="0">
                          <a:solidFill>
                            <a:srgbClr val="231F20">
                              <a:alpha val="100000"/>
                            </a:srgbClr>
                          </a:solidFill>
                          <a:latin typeface="微软雅黑" panose="020B0503020204020204" charset="-122"/>
                          <a:ea typeface="微软雅黑" panose="020B0503020204020204" charset="-122"/>
                          <a:cs typeface="微软雅黑" panose="020B0503020204020204" charset="-122"/>
                        </a:rPr>
                        <a:t>3</a:t>
                      </a:r>
                      <a:endParaRPr sz="800" dirty="0">
                        <a:latin typeface="微软雅黑" panose="020B0503020204020204" charset="-122"/>
                        <a:ea typeface="微软雅黑" panose="020B0503020204020204" charset="-122"/>
                        <a:cs typeface="微软雅黑" panose="020B0503020204020204" charset="-122"/>
                      </a:endParaRPr>
                    </a:p>
                    <a:p>
                      <a:pPr marL="527685" algn="l" rtl="0" eaLnBrk="0">
                        <a:lnSpc>
                          <a:spcPct val="88000"/>
                        </a:lnSpc>
                        <a:spcBef>
                          <a:spcPts val="695"/>
                        </a:spcBef>
                      </a:pPr>
                      <a:r>
                        <a:rPr sz="800" kern="0" spc="0" dirty="0">
                          <a:solidFill>
                            <a:srgbClr val="231F20">
                              <a:alpha val="100000"/>
                            </a:srgbClr>
                          </a:solidFill>
                          <a:latin typeface="微软雅黑" panose="020B0503020204020204" charset="-122"/>
                          <a:ea typeface="微软雅黑" panose="020B0503020204020204" charset="-122"/>
                          <a:cs typeface="微软雅黑" panose="020B0503020204020204" charset="-122"/>
                        </a:rPr>
                        <a:t>4</a:t>
                      </a:r>
                      <a:endParaRPr sz="800" dirty="0">
                        <a:latin typeface="微软雅黑" panose="020B0503020204020204" charset="-122"/>
                        <a:ea typeface="微软雅黑" panose="020B0503020204020204" charset="-122"/>
                        <a:cs typeface="微软雅黑" panose="020B0503020204020204" charset="-122"/>
                      </a:endParaRPr>
                    </a:p>
                    <a:p>
                      <a:pPr marL="530860" algn="l" rtl="0" eaLnBrk="0">
                        <a:lnSpc>
                          <a:spcPct val="88000"/>
                        </a:lnSpc>
                        <a:spcBef>
                          <a:spcPts val="630"/>
                        </a:spcBef>
                      </a:pPr>
                      <a:r>
                        <a:rPr sz="800" kern="0" spc="-20" dirty="0">
                          <a:solidFill>
                            <a:srgbClr val="231F20">
                              <a:alpha val="100000"/>
                            </a:srgbClr>
                          </a:solidFill>
                          <a:latin typeface="微软雅黑" panose="020B0503020204020204" charset="-122"/>
                          <a:ea typeface="微软雅黑" panose="020B0503020204020204" charset="-122"/>
                          <a:cs typeface="微软雅黑" panose="020B0503020204020204" charset="-122"/>
                        </a:rPr>
                        <a:t>5</a:t>
                      </a:r>
                      <a:endParaRPr sz="800" dirty="0">
                        <a:latin typeface="微软雅黑" panose="020B0503020204020204" charset="-122"/>
                        <a:ea typeface="微软雅黑" panose="020B0503020204020204" charset="-122"/>
                        <a:cs typeface="微软雅黑" panose="020B0503020204020204" charset="-122"/>
                      </a:endParaRPr>
                    </a:p>
                    <a:p>
                      <a:pPr marL="530860" algn="l" rtl="0" eaLnBrk="0">
                        <a:lnSpc>
                          <a:spcPct val="88000"/>
                        </a:lnSpc>
                        <a:spcBef>
                          <a:spcPts val="570"/>
                        </a:spcBef>
                      </a:pPr>
                      <a:r>
                        <a:rPr sz="800" kern="0" spc="-20" dirty="0">
                          <a:solidFill>
                            <a:srgbClr val="231F20">
                              <a:alpha val="100000"/>
                            </a:srgbClr>
                          </a:solidFill>
                          <a:latin typeface="微软雅黑" panose="020B0503020204020204" charset="-122"/>
                          <a:ea typeface="微软雅黑" panose="020B0503020204020204" charset="-122"/>
                          <a:cs typeface="微软雅黑" panose="020B0503020204020204" charset="-122"/>
                        </a:rPr>
                        <a:t>6</a:t>
                      </a:r>
                      <a:endParaRPr sz="800" dirty="0">
                        <a:latin typeface="微软雅黑" panose="020B0503020204020204" charset="-122"/>
                        <a:ea typeface="微软雅黑" panose="020B0503020204020204" charset="-122"/>
                        <a:cs typeface="微软雅黑" panose="020B0503020204020204" charset="-122"/>
                      </a:endParaRPr>
                    </a:p>
                    <a:p>
                      <a:pPr marL="530860" algn="l" rtl="0" eaLnBrk="0">
                        <a:lnSpc>
                          <a:spcPct val="88000"/>
                        </a:lnSpc>
                        <a:spcBef>
                          <a:spcPts val="650"/>
                        </a:spcBef>
                      </a:pPr>
                      <a:r>
                        <a:rPr sz="800" kern="0" spc="-20" dirty="0">
                          <a:solidFill>
                            <a:srgbClr val="231F20">
                              <a:alpha val="100000"/>
                            </a:srgbClr>
                          </a:solidFill>
                          <a:latin typeface="微软雅黑" panose="020B0503020204020204" charset="-122"/>
                          <a:ea typeface="微软雅黑" panose="020B0503020204020204" charset="-122"/>
                          <a:cs typeface="微软雅黑" panose="020B0503020204020204" charset="-122"/>
                        </a:rPr>
                        <a:t>7</a:t>
                      </a:r>
                      <a:endParaRPr sz="800" dirty="0">
                        <a:latin typeface="微软雅黑" panose="020B0503020204020204" charset="-122"/>
                        <a:ea typeface="微软雅黑" panose="020B0503020204020204" charset="-122"/>
                        <a:cs typeface="微软雅黑" panose="020B0503020204020204" charset="-122"/>
                      </a:endParaRPr>
                    </a:p>
                    <a:p>
                      <a:pPr marL="530225" algn="l" rtl="0" eaLnBrk="0">
                        <a:lnSpc>
                          <a:spcPct val="88000"/>
                        </a:lnSpc>
                        <a:spcBef>
                          <a:spcPts val="580"/>
                        </a:spcBef>
                      </a:pPr>
                      <a:r>
                        <a:rPr sz="800" kern="0" spc="-20" dirty="0">
                          <a:solidFill>
                            <a:srgbClr val="231F20">
                              <a:alpha val="100000"/>
                            </a:srgbClr>
                          </a:solidFill>
                          <a:latin typeface="微软雅黑" panose="020B0503020204020204" charset="-122"/>
                          <a:ea typeface="微软雅黑" panose="020B0503020204020204" charset="-122"/>
                          <a:cs typeface="微软雅黑" panose="020B0503020204020204" charset="-122"/>
                        </a:rPr>
                        <a:t>8</a:t>
                      </a:r>
                      <a:endParaRPr sz="800" dirty="0">
                        <a:latin typeface="微软雅黑" panose="020B0503020204020204" charset="-122"/>
                        <a:ea typeface="微软雅黑" panose="020B0503020204020204" charset="-122"/>
                        <a:cs typeface="微软雅黑" panose="020B0503020204020204" charset="-122"/>
                      </a:endParaRPr>
                    </a:p>
                    <a:p>
                      <a:pPr algn="l" rtl="0" eaLnBrk="0">
                        <a:lnSpc>
                          <a:spcPct val="117000"/>
                        </a:lnSpc>
                      </a:pPr>
                      <a:endParaRPr sz="500" dirty="0">
                        <a:latin typeface="Arial" panose="020B0604020202020204"/>
                        <a:ea typeface="Arial" panose="020B0604020202020204"/>
                        <a:cs typeface="Arial" panose="020B0604020202020204"/>
                      </a:endParaRPr>
                    </a:p>
                    <a:p>
                      <a:pPr marL="454025" algn="l" rtl="0" eaLnBrk="0">
                        <a:lnSpc>
                          <a:spcPct val="88000"/>
                        </a:lnSpc>
                        <a:spcBef>
                          <a:spcPts val="0"/>
                        </a:spcBef>
                      </a:pPr>
                      <a:r>
                        <a:rPr sz="800" kern="0" spc="-10" dirty="0">
                          <a:solidFill>
                            <a:srgbClr val="231F20">
                              <a:alpha val="100000"/>
                            </a:srgbClr>
                          </a:solidFill>
                          <a:latin typeface="微软雅黑" panose="020B0503020204020204" charset="-122"/>
                          <a:ea typeface="微软雅黑" panose="020B0503020204020204" charset="-122"/>
                          <a:cs typeface="微软雅黑" panose="020B0503020204020204" charset="-122"/>
                        </a:rPr>
                        <a:t>9-15</a:t>
                      </a:r>
                      <a:endParaRPr sz="800" dirty="0">
                        <a:latin typeface="微软雅黑" panose="020B0503020204020204" charset="-122"/>
                        <a:ea typeface="微软雅黑" panose="020B0503020204020204" charset="-122"/>
                        <a:cs typeface="微软雅黑" panose="020B0503020204020204" charset="-122"/>
                      </a:endParaRPr>
                    </a:p>
                  </a:txBody>
                  <a:tcPr marL="0" marR="0" marT="0" marB="0" vert="horz">
                    <a:lnL>
                      <a:noFill/>
                    </a:lnL>
                    <a:lnR w="6350" cap="flat" cmpd="sng" algn="ctr">
                      <a:solidFill>
                        <a:srgbClr val="21294D"/>
                      </a:solidFill>
                      <a:prstDash val="solid"/>
                      <a:round/>
                      <a:headEnd type="none" w="med" len="med"/>
                      <a:tailEnd type="none" w="med" len="med"/>
                    </a:lnR>
                    <a:lnT>
                      <a:noFill/>
                    </a:lnT>
                    <a:lnB>
                      <a:noFill/>
                    </a:lnB>
                  </a:tcPr>
                </a:tc>
                <a:tc>
                  <a:txBody>
                    <a:bodyPr/>
                    <a:p>
                      <a:pPr algn="l" rtl="0" eaLnBrk="0">
                        <a:lnSpc>
                          <a:spcPct val="128000"/>
                        </a:lnSpc>
                      </a:pPr>
                      <a:endParaRPr sz="100" dirty="0">
                        <a:latin typeface="Arial" panose="020B0604020202020204"/>
                        <a:ea typeface="Arial" panose="020B0604020202020204"/>
                        <a:cs typeface="Arial" panose="020B0604020202020204"/>
                      </a:endParaRPr>
                    </a:p>
                    <a:p>
                      <a:pPr marL="324485" algn="l" rtl="0" eaLnBrk="0">
                        <a:lnSpc>
                          <a:spcPct val="85000"/>
                        </a:lnSpc>
                        <a:spcBef>
                          <a:spcPts val="0"/>
                        </a:spcBef>
                      </a:pPr>
                      <a:r>
                        <a:rPr sz="800" kern="0" spc="-10" dirty="0">
                          <a:solidFill>
                            <a:srgbClr val="FFFFFF">
                              <a:alpha val="100000"/>
                            </a:srgbClr>
                          </a:solidFill>
                          <a:latin typeface="微软雅黑" panose="020B0503020204020204" charset="-122"/>
                          <a:ea typeface="微软雅黑" panose="020B0503020204020204" charset="-122"/>
                          <a:cs typeface="微软雅黑" panose="020B0503020204020204" charset="-122"/>
                        </a:rPr>
                        <a:t>Definitio</a:t>
                      </a:r>
                      <a:r>
                        <a:rPr sz="800" kern="0" spc="-20" dirty="0">
                          <a:solidFill>
                            <a:srgbClr val="FFFFFF">
                              <a:alpha val="100000"/>
                            </a:srgbClr>
                          </a:solidFill>
                          <a:latin typeface="微软雅黑" panose="020B0503020204020204" charset="-122"/>
                          <a:ea typeface="微软雅黑" panose="020B0503020204020204" charset="-122"/>
                          <a:cs typeface="微软雅黑" panose="020B0503020204020204" charset="-122"/>
                        </a:rPr>
                        <a:t>n</a:t>
                      </a:r>
                      <a:endParaRPr sz="800" dirty="0">
                        <a:latin typeface="微软雅黑" panose="020B0503020204020204" charset="-122"/>
                        <a:ea typeface="微软雅黑" panose="020B0503020204020204" charset="-122"/>
                        <a:cs typeface="微软雅黑" panose="020B0503020204020204" charset="-122"/>
                      </a:endParaRPr>
                    </a:p>
                    <a:p>
                      <a:pPr marL="460375" algn="l" rtl="0" eaLnBrk="0">
                        <a:lnSpc>
                          <a:spcPct val="84000"/>
                        </a:lnSpc>
                        <a:spcBef>
                          <a:spcPts val="745"/>
                        </a:spcBef>
                      </a:pPr>
                      <a:r>
                        <a:rPr sz="800" kern="0" spc="20" dirty="0">
                          <a:solidFill>
                            <a:srgbClr val="231F20">
                              <a:alpha val="100000"/>
                            </a:srgbClr>
                          </a:solidFill>
                          <a:latin typeface="微软雅黑" panose="020B0503020204020204" charset="-122"/>
                          <a:ea typeface="微软雅黑" panose="020B0503020204020204" charset="-122"/>
                          <a:cs typeface="微软雅黑" panose="020B0503020204020204" charset="-122"/>
                        </a:rPr>
                        <a:t>PA Enable</a:t>
                      </a:r>
                      <a:endParaRPr sz="800" dirty="0">
                        <a:latin typeface="微软雅黑" panose="020B0503020204020204" charset="-122"/>
                        <a:ea typeface="微软雅黑" panose="020B0503020204020204" charset="-122"/>
                        <a:cs typeface="微软雅黑" panose="020B0503020204020204" charset="-122"/>
                      </a:endParaRPr>
                    </a:p>
                    <a:p>
                      <a:pPr marL="87630" algn="l" rtl="0" eaLnBrk="0">
                        <a:lnSpc>
                          <a:spcPct val="100000"/>
                        </a:lnSpc>
                        <a:spcBef>
                          <a:spcPts val="645"/>
                        </a:spcBef>
                      </a:pPr>
                      <a:r>
                        <a:rPr sz="800" kern="0" spc="-10" dirty="0">
                          <a:solidFill>
                            <a:srgbClr val="231F20">
                              <a:alpha val="100000"/>
                            </a:srgbClr>
                          </a:solidFill>
                          <a:latin typeface="微软雅黑" panose="020B0503020204020204" charset="-122"/>
                          <a:ea typeface="微软雅黑" panose="020B0503020204020204" charset="-122"/>
                          <a:cs typeface="微软雅黑" panose="020B0503020204020204" charset="-122"/>
                        </a:rPr>
                        <a:t>Output</a:t>
                      </a:r>
                      <a:r>
                        <a:rPr sz="800" kern="0" spc="120" dirty="0">
                          <a:solidFill>
                            <a:srgbClr val="231F20">
                              <a:alpha val="100000"/>
                            </a:srgbClr>
                          </a:solidFill>
                          <a:latin typeface="微软雅黑" panose="020B0503020204020204" charset="-122"/>
                          <a:ea typeface="微软雅黑" panose="020B0503020204020204" charset="-122"/>
                          <a:cs typeface="微软雅黑" panose="020B0503020204020204" charset="-122"/>
                        </a:rPr>
                        <a:t> </a:t>
                      </a:r>
                      <a:r>
                        <a:rPr sz="800" kern="0" spc="-10" dirty="0">
                          <a:solidFill>
                            <a:srgbClr val="231F20">
                              <a:alpha val="100000"/>
                            </a:srgbClr>
                          </a:solidFill>
                          <a:latin typeface="微软雅黑" panose="020B0503020204020204" charset="-122"/>
                          <a:ea typeface="微软雅黑" panose="020B0503020204020204" charset="-122"/>
                          <a:cs typeface="微软雅黑" panose="020B0503020204020204" charset="-122"/>
                        </a:rPr>
                        <a:t>Power</a:t>
                      </a:r>
                      <a:r>
                        <a:rPr sz="800" kern="0" spc="60" dirty="0">
                          <a:solidFill>
                            <a:srgbClr val="231F20">
                              <a:alpha val="100000"/>
                            </a:srgbClr>
                          </a:solidFill>
                          <a:latin typeface="微软雅黑" panose="020B0503020204020204" charset="-122"/>
                          <a:ea typeface="微软雅黑" panose="020B0503020204020204" charset="-122"/>
                          <a:cs typeface="微软雅黑" panose="020B0503020204020204" charset="-122"/>
                        </a:rPr>
                        <a:t> </a:t>
                      </a:r>
                      <a:r>
                        <a:rPr sz="800" kern="0" spc="-10" dirty="0">
                          <a:solidFill>
                            <a:srgbClr val="231F20">
                              <a:alpha val="100000"/>
                            </a:srgbClr>
                          </a:solidFill>
                          <a:latin typeface="微软雅黑" panose="020B0503020204020204" charset="-122"/>
                          <a:ea typeface="微软雅黑" panose="020B0503020204020204" charset="-122"/>
                          <a:cs typeface="微软雅黑" panose="020B0503020204020204" charset="-122"/>
                        </a:rPr>
                        <a:t>monitoring</a:t>
                      </a:r>
                      <a:endParaRPr sz="800" dirty="0">
                        <a:latin typeface="微软雅黑" panose="020B0503020204020204" charset="-122"/>
                        <a:ea typeface="微软雅黑" panose="020B0503020204020204" charset="-122"/>
                        <a:cs typeface="微软雅黑" panose="020B0503020204020204" charset="-122"/>
                      </a:endParaRPr>
                    </a:p>
                    <a:p>
                      <a:pPr marL="294005" indent="-244475" algn="l" rtl="0" eaLnBrk="0">
                        <a:lnSpc>
                          <a:spcPct val="150000"/>
                        </a:lnSpc>
                        <a:spcBef>
                          <a:spcPts val="15"/>
                        </a:spcBef>
                      </a:pPr>
                      <a:r>
                        <a:rPr sz="800" kern="0" spc="10" dirty="0">
                          <a:solidFill>
                            <a:srgbClr val="231F20">
                              <a:alpha val="100000"/>
                            </a:srgbClr>
                          </a:solidFill>
                          <a:latin typeface="微软雅黑" panose="020B0503020204020204" charset="-122"/>
                          <a:ea typeface="微软雅黑" panose="020B0503020204020204" charset="-122"/>
                          <a:cs typeface="微软雅黑" panose="020B0503020204020204" charset="-122"/>
                        </a:rPr>
                        <a:t>Reverse</a:t>
                      </a:r>
                      <a:r>
                        <a:rPr sz="800" kern="0" spc="100" dirty="0">
                          <a:solidFill>
                            <a:srgbClr val="231F20">
                              <a:alpha val="100000"/>
                            </a:srgbClr>
                          </a:solidFill>
                          <a:latin typeface="微软雅黑" panose="020B0503020204020204" charset="-122"/>
                          <a:ea typeface="微软雅黑" panose="020B0503020204020204" charset="-122"/>
                          <a:cs typeface="微软雅黑" panose="020B0503020204020204" charset="-122"/>
                        </a:rPr>
                        <a:t> </a:t>
                      </a:r>
                      <a:r>
                        <a:rPr sz="800" kern="0" spc="10" dirty="0">
                          <a:solidFill>
                            <a:srgbClr val="231F20">
                              <a:alpha val="100000"/>
                            </a:srgbClr>
                          </a:solidFill>
                          <a:latin typeface="微软雅黑" panose="020B0503020204020204" charset="-122"/>
                          <a:ea typeface="微软雅黑" panose="020B0503020204020204" charset="-122"/>
                          <a:cs typeface="微软雅黑" panose="020B0503020204020204" charset="-122"/>
                        </a:rPr>
                        <a:t>Power monitoring</a:t>
                      </a:r>
                      <a:r>
                        <a:rPr sz="800" kern="0" spc="0" dirty="0">
                          <a:solidFill>
                            <a:srgbClr val="231F20">
                              <a:alpha val="100000"/>
                            </a:srgbClr>
                          </a:solidFill>
                          <a:latin typeface="微软雅黑" panose="020B0503020204020204" charset="-122"/>
                          <a:ea typeface="微软雅黑" panose="020B0503020204020204" charset="-122"/>
                          <a:cs typeface="微软雅黑" panose="020B0503020204020204" charset="-122"/>
                        </a:rPr>
                        <a:t>   </a:t>
                      </a:r>
                      <a:r>
                        <a:rPr sz="800" kern="0" spc="-10" dirty="0">
                          <a:solidFill>
                            <a:srgbClr val="231F20">
                              <a:alpha val="100000"/>
                            </a:srgbClr>
                          </a:solidFill>
                          <a:latin typeface="微软雅黑" panose="020B0503020204020204" charset="-122"/>
                          <a:ea typeface="微软雅黑" panose="020B0503020204020204" charset="-122"/>
                          <a:cs typeface="微软雅黑" panose="020B0503020204020204" charset="-122"/>
                        </a:rPr>
                        <a:t>Temp</a:t>
                      </a:r>
                      <a:r>
                        <a:rPr sz="800" kern="0" spc="70" dirty="0">
                          <a:solidFill>
                            <a:srgbClr val="231F20">
                              <a:alpha val="100000"/>
                            </a:srgbClr>
                          </a:solidFill>
                          <a:latin typeface="微软雅黑" panose="020B0503020204020204" charset="-122"/>
                          <a:ea typeface="微软雅黑" panose="020B0503020204020204" charset="-122"/>
                          <a:cs typeface="微软雅黑" panose="020B0503020204020204" charset="-122"/>
                        </a:rPr>
                        <a:t> </a:t>
                      </a:r>
                      <a:r>
                        <a:rPr sz="800" kern="0" spc="-10" dirty="0">
                          <a:solidFill>
                            <a:srgbClr val="231F20">
                              <a:alpha val="100000"/>
                            </a:srgbClr>
                          </a:solidFill>
                          <a:latin typeface="微软雅黑" panose="020B0503020204020204" charset="-122"/>
                          <a:ea typeface="微软雅黑" panose="020B0503020204020204" charset="-122"/>
                          <a:cs typeface="微软雅黑" panose="020B0503020204020204" charset="-122"/>
                        </a:rPr>
                        <a:t>monitor</a:t>
                      </a:r>
                      <a:r>
                        <a:rPr sz="800" kern="0" spc="-20" dirty="0">
                          <a:solidFill>
                            <a:srgbClr val="231F20">
                              <a:alpha val="100000"/>
                            </a:srgbClr>
                          </a:solidFill>
                          <a:latin typeface="微软雅黑" panose="020B0503020204020204" charset="-122"/>
                          <a:ea typeface="微软雅黑" panose="020B0503020204020204" charset="-122"/>
                          <a:cs typeface="微软雅黑" panose="020B0503020204020204" charset="-122"/>
                        </a:rPr>
                        <a:t>ing</a:t>
                      </a:r>
                      <a:endParaRPr sz="800" dirty="0">
                        <a:latin typeface="微软雅黑" panose="020B0503020204020204" charset="-122"/>
                        <a:ea typeface="微软雅黑" panose="020B0503020204020204" charset="-122"/>
                        <a:cs typeface="微软雅黑" panose="020B0503020204020204" charset="-122"/>
                      </a:endParaRPr>
                    </a:p>
                    <a:p>
                      <a:pPr marL="593090" algn="l" rtl="0" eaLnBrk="0">
                        <a:lnSpc>
                          <a:spcPct val="69000"/>
                        </a:lnSpc>
                        <a:spcBef>
                          <a:spcPts val="645"/>
                        </a:spcBef>
                      </a:pPr>
                      <a:r>
                        <a:rPr sz="800" kern="0" spc="20" dirty="0">
                          <a:solidFill>
                            <a:srgbClr val="231F20">
                              <a:alpha val="100000"/>
                            </a:srgbClr>
                          </a:solidFill>
                          <a:latin typeface="微软雅黑" panose="020B0503020204020204" charset="-122"/>
                          <a:ea typeface="微软雅黑" panose="020B0503020204020204" charset="-122"/>
                          <a:cs typeface="微软雅黑" panose="020B0503020204020204" charset="-122"/>
                        </a:rPr>
                        <a:t>GND</a:t>
                      </a:r>
                      <a:endParaRPr sz="800" dirty="0">
                        <a:latin typeface="微软雅黑" panose="020B0503020204020204" charset="-122"/>
                        <a:ea typeface="微软雅黑" panose="020B0503020204020204" charset="-122"/>
                        <a:cs typeface="微软雅黑" panose="020B0503020204020204" charset="-122"/>
                      </a:endParaRPr>
                    </a:p>
                    <a:p>
                      <a:pPr marL="602615" algn="l" rtl="0" eaLnBrk="0">
                        <a:lnSpc>
                          <a:spcPts val="1415"/>
                        </a:lnSpc>
                      </a:pPr>
                      <a:r>
                        <a:rPr sz="800" kern="0" spc="50" dirty="0">
                          <a:solidFill>
                            <a:srgbClr val="231F20">
                              <a:alpha val="100000"/>
                            </a:srgbClr>
                          </a:solidFill>
                          <a:latin typeface="微软雅黑" panose="020B0503020204020204" charset="-122"/>
                          <a:ea typeface="微软雅黑" panose="020B0503020204020204" charset="-122"/>
                          <a:cs typeface="微软雅黑" panose="020B0503020204020204" charset="-122"/>
                        </a:rPr>
                        <a:t>RXD</a:t>
                      </a:r>
                      <a:endParaRPr sz="800" dirty="0">
                        <a:latin typeface="微软雅黑" panose="020B0503020204020204" charset="-122"/>
                        <a:ea typeface="微软雅黑" panose="020B0503020204020204" charset="-122"/>
                        <a:cs typeface="微软雅黑" panose="020B0503020204020204" charset="-122"/>
                      </a:endParaRPr>
                    </a:p>
                    <a:p>
                      <a:pPr marL="602615" algn="l" rtl="0" eaLnBrk="0">
                        <a:lnSpc>
                          <a:spcPct val="67000"/>
                        </a:lnSpc>
                        <a:spcBef>
                          <a:spcPts val="850"/>
                        </a:spcBef>
                      </a:pPr>
                      <a:r>
                        <a:rPr sz="800" kern="0" spc="50" dirty="0">
                          <a:solidFill>
                            <a:srgbClr val="231F20">
                              <a:alpha val="100000"/>
                            </a:srgbClr>
                          </a:solidFill>
                          <a:latin typeface="微软雅黑" panose="020B0503020204020204" charset="-122"/>
                          <a:ea typeface="微软雅黑" panose="020B0503020204020204" charset="-122"/>
                          <a:cs typeface="微软雅黑" panose="020B0503020204020204" charset="-122"/>
                        </a:rPr>
                        <a:t>TXD</a:t>
                      </a:r>
                      <a:endParaRPr sz="800" dirty="0">
                        <a:latin typeface="微软雅黑" panose="020B0503020204020204" charset="-122"/>
                        <a:ea typeface="微软雅黑" panose="020B0503020204020204" charset="-122"/>
                        <a:cs typeface="微软雅黑" panose="020B0503020204020204" charset="-122"/>
                      </a:endParaRPr>
                    </a:p>
                    <a:p>
                      <a:pPr marL="593090" algn="l" rtl="0" eaLnBrk="0">
                        <a:lnSpc>
                          <a:spcPts val="1445"/>
                        </a:lnSpc>
                      </a:pPr>
                      <a:r>
                        <a:rPr sz="800" kern="0" spc="20" dirty="0">
                          <a:solidFill>
                            <a:srgbClr val="231F20">
                              <a:alpha val="100000"/>
                            </a:srgbClr>
                          </a:solidFill>
                          <a:latin typeface="微软雅黑" panose="020B0503020204020204" charset="-122"/>
                          <a:ea typeface="微软雅黑" panose="020B0503020204020204" charset="-122"/>
                          <a:cs typeface="微软雅黑" panose="020B0503020204020204" charset="-122"/>
                        </a:rPr>
                        <a:t>GND</a:t>
                      </a:r>
                      <a:endParaRPr sz="800" dirty="0">
                        <a:latin typeface="微软雅黑" panose="020B0503020204020204" charset="-122"/>
                        <a:ea typeface="微软雅黑" panose="020B0503020204020204" charset="-122"/>
                        <a:cs typeface="微软雅黑" panose="020B0503020204020204" charset="-122"/>
                      </a:endParaRPr>
                    </a:p>
                    <a:p>
                      <a:pPr algn="l" rtl="0" eaLnBrk="0">
                        <a:lnSpc>
                          <a:spcPct val="107000"/>
                        </a:lnSpc>
                      </a:pPr>
                      <a:endParaRPr sz="600" dirty="0">
                        <a:latin typeface="Arial" panose="020B0604020202020204"/>
                        <a:ea typeface="Arial" panose="020B0604020202020204"/>
                        <a:cs typeface="Arial" panose="020B0604020202020204"/>
                      </a:endParaRPr>
                    </a:p>
                    <a:p>
                      <a:pPr marL="640080" algn="l" rtl="0" eaLnBrk="0">
                        <a:lnSpc>
                          <a:spcPct val="81000"/>
                        </a:lnSpc>
                        <a:spcBef>
                          <a:spcPts val="5"/>
                        </a:spcBef>
                      </a:pPr>
                      <a:r>
                        <a:rPr sz="800" kern="0" spc="10" dirty="0">
                          <a:solidFill>
                            <a:srgbClr val="231F20">
                              <a:alpha val="100000"/>
                            </a:srgbClr>
                          </a:solidFill>
                          <a:latin typeface="微软雅黑" panose="020B0503020204020204" charset="-122"/>
                          <a:ea typeface="微软雅黑" panose="020B0503020204020204" charset="-122"/>
                          <a:cs typeface="微软雅黑" panose="020B0503020204020204" charset="-122"/>
                        </a:rPr>
                        <a:t>NC</a:t>
                      </a:r>
                      <a:endParaRPr sz="800" dirty="0">
                        <a:latin typeface="微软雅黑" panose="020B0503020204020204" charset="-122"/>
                        <a:ea typeface="微软雅黑" panose="020B0503020204020204" charset="-122"/>
                        <a:cs typeface="微软雅黑" panose="020B0503020204020204" charset="-122"/>
                      </a:endParaRPr>
                    </a:p>
                  </a:txBody>
                  <a:tcPr marL="0" marR="0" marT="0" marB="0" vert="horz">
                    <a:lnL w="6350" cap="flat" cmpd="sng" algn="ctr">
                      <a:solidFill>
                        <a:srgbClr val="21294D"/>
                      </a:solidFill>
                      <a:prstDash val="solid"/>
                      <a:round/>
                      <a:headEnd type="none" w="med" len="med"/>
                      <a:tailEnd type="none" w="med" len="med"/>
                    </a:lnL>
                    <a:lnR w="9525" cap="flat" cmpd="sng" algn="ctr">
                      <a:solidFill>
                        <a:srgbClr val="21294D"/>
                      </a:solidFill>
                      <a:prstDash val="solid"/>
                      <a:round/>
                      <a:headEnd type="none" w="med" len="med"/>
                      <a:tailEnd type="none" w="med" len="med"/>
                    </a:lnR>
                    <a:lnT>
                      <a:noFill/>
                    </a:lnT>
                    <a:lnB>
                      <a:noFill/>
                    </a:lnB>
                  </a:tcPr>
                </a:tc>
                <a:tc>
                  <a:txBody>
                    <a:bodyPr/>
                    <a:p>
                      <a:pPr algn="l" rtl="0" eaLnBrk="0">
                        <a:lnSpc>
                          <a:spcPct val="108000"/>
                        </a:lnSpc>
                      </a:pPr>
                      <a:endParaRPr sz="100" dirty="0">
                        <a:latin typeface="Arial" panose="020B0604020202020204"/>
                        <a:ea typeface="Arial" panose="020B0604020202020204"/>
                        <a:cs typeface="Arial" panose="020B0604020202020204"/>
                      </a:endParaRPr>
                    </a:p>
                    <a:p>
                      <a:pPr marL="1403350" algn="l" rtl="0" eaLnBrk="0">
                        <a:lnSpc>
                          <a:spcPct val="81000"/>
                        </a:lnSpc>
                        <a:spcBef>
                          <a:spcPts val="0"/>
                        </a:spcBef>
                      </a:pPr>
                      <a:r>
                        <a:rPr sz="800" kern="0" spc="70" dirty="0">
                          <a:solidFill>
                            <a:srgbClr val="FFFFFF">
                              <a:alpha val="100000"/>
                            </a:srgbClr>
                          </a:solidFill>
                          <a:latin typeface="微软雅黑" panose="020B0503020204020204" charset="-122"/>
                          <a:ea typeface="微软雅黑" panose="020B0503020204020204" charset="-122"/>
                          <a:cs typeface="微软雅黑" panose="020B0503020204020204" charset="-122"/>
                        </a:rPr>
                        <a:t>DESCRIPTIO</a:t>
                      </a:r>
                      <a:r>
                        <a:rPr sz="800" kern="0" spc="60" dirty="0">
                          <a:solidFill>
                            <a:srgbClr val="FFFFFF">
                              <a:alpha val="100000"/>
                            </a:srgbClr>
                          </a:solidFill>
                          <a:latin typeface="微软雅黑" panose="020B0503020204020204" charset="-122"/>
                          <a:ea typeface="微软雅黑" panose="020B0503020204020204" charset="-122"/>
                          <a:cs typeface="微软雅黑" panose="020B0503020204020204" charset="-122"/>
                        </a:rPr>
                        <a:t>N</a:t>
                      </a:r>
                      <a:endParaRPr sz="800" dirty="0">
                        <a:latin typeface="微软雅黑" panose="020B0503020204020204" charset="-122"/>
                        <a:ea typeface="微软雅黑" panose="020B0503020204020204" charset="-122"/>
                        <a:cs typeface="微软雅黑" panose="020B0503020204020204" charset="-122"/>
                      </a:endParaRPr>
                    </a:p>
                    <a:p>
                      <a:pPr marL="631825" indent="-89535" algn="l" rtl="0" eaLnBrk="0">
                        <a:lnSpc>
                          <a:spcPct val="143000"/>
                        </a:lnSpc>
                        <a:spcBef>
                          <a:spcPts val="345"/>
                        </a:spcBef>
                      </a:pPr>
                      <a:r>
                        <a:rPr sz="800" kern="0" spc="20" dirty="0">
                          <a:solidFill>
                            <a:srgbClr val="231F20">
                              <a:alpha val="100000"/>
                            </a:srgbClr>
                          </a:solidFill>
                          <a:latin typeface="微软雅黑" panose="020B0503020204020204" charset="-122"/>
                          <a:ea typeface="微软雅黑" panose="020B0503020204020204" charset="-122"/>
                          <a:cs typeface="微软雅黑" panose="020B0503020204020204" charset="-122"/>
                        </a:rPr>
                        <a:t>TTL Hi=</a:t>
                      </a:r>
                      <a:r>
                        <a:rPr sz="800" kern="0" spc="80" dirty="0">
                          <a:solidFill>
                            <a:srgbClr val="231F20">
                              <a:alpha val="100000"/>
                            </a:srgbClr>
                          </a:solidFill>
                          <a:latin typeface="微软雅黑" panose="020B0503020204020204" charset="-122"/>
                          <a:ea typeface="微软雅黑" panose="020B0503020204020204" charset="-122"/>
                          <a:cs typeface="微软雅黑" panose="020B0503020204020204" charset="-122"/>
                        </a:rPr>
                        <a:t> </a:t>
                      </a:r>
                      <a:r>
                        <a:rPr sz="800" kern="0" spc="20" dirty="0">
                          <a:solidFill>
                            <a:srgbClr val="231F20">
                              <a:alpha val="100000"/>
                            </a:srgbClr>
                          </a:solidFill>
                          <a:latin typeface="微软雅黑" panose="020B0503020204020204" charset="-122"/>
                          <a:ea typeface="微软雅黑" panose="020B0503020204020204" charset="-122"/>
                          <a:cs typeface="微软雅黑" panose="020B0503020204020204" charset="-122"/>
                        </a:rPr>
                        <a:t>Enable, TTL Lo =</a:t>
                      </a:r>
                      <a:r>
                        <a:rPr sz="800" kern="0" spc="80" dirty="0">
                          <a:solidFill>
                            <a:srgbClr val="231F20">
                              <a:alpha val="100000"/>
                            </a:srgbClr>
                          </a:solidFill>
                          <a:latin typeface="微软雅黑" panose="020B0503020204020204" charset="-122"/>
                          <a:ea typeface="微软雅黑" panose="020B0503020204020204" charset="-122"/>
                          <a:cs typeface="微软雅黑" panose="020B0503020204020204" charset="-122"/>
                        </a:rPr>
                        <a:t> </a:t>
                      </a:r>
                      <a:r>
                        <a:rPr sz="800" kern="0" spc="20" dirty="0">
                          <a:solidFill>
                            <a:srgbClr val="231F20">
                              <a:alpha val="100000"/>
                            </a:srgbClr>
                          </a:solidFill>
                          <a:latin typeface="微软雅黑" panose="020B0503020204020204" charset="-122"/>
                          <a:ea typeface="微软雅黑" panose="020B0503020204020204" charset="-122"/>
                          <a:cs typeface="微软雅黑" panose="020B0503020204020204" charset="-122"/>
                        </a:rPr>
                        <a:t>Disa</a:t>
                      </a:r>
                      <a:r>
                        <a:rPr sz="800" kern="0" spc="10" dirty="0">
                          <a:solidFill>
                            <a:srgbClr val="231F20">
                              <a:alpha val="100000"/>
                            </a:srgbClr>
                          </a:solidFill>
                          <a:latin typeface="微软雅黑" panose="020B0503020204020204" charset="-122"/>
                          <a:ea typeface="微软雅黑" panose="020B0503020204020204" charset="-122"/>
                          <a:cs typeface="微软雅黑" panose="020B0503020204020204" charset="-122"/>
                        </a:rPr>
                        <a:t>ble</a:t>
                      </a:r>
                      <a:r>
                        <a:rPr sz="800" kern="0" spc="50" dirty="0">
                          <a:solidFill>
                            <a:srgbClr val="231F20">
                              <a:alpha val="100000"/>
                            </a:srgbClr>
                          </a:solidFill>
                          <a:latin typeface="微软雅黑" panose="020B0503020204020204" charset="-122"/>
                          <a:ea typeface="微软雅黑" panose="020B0503020204020204" charset="-122"/>
                          <a:cs typeface="微软雅黑" panose="020B0503020204020204" charset="-122"/>
                        </a:rPr>
                        <a:t> </a:t>
                      </a:r>
                      <a:r>
                        <a:rPr sz="800" kern="0" spc="10" dirty="0">
                          <a:solidFill>
                            <a:srgbClr val="231F20">
                              <a:alpha val="100000"/>
                            </a:srgbClr>
                          </a:solidFill>
                          <a:latin typeface="微软雅黑" panose="020B0503020204020204" charset="-122"/>
                          <a:ea typeface="微软雅黑" panose="020B0503020204020204" charset="-122"/>
                          <a:cs typeface="微软雅黑" panose="020B0503020204020204" charset="-122"/>
                        </a:rPr>
                        <a:t>or</a:t>
                      </a:r>
                      <a:r>
                        <a:rPr sz="800" kern="0" spc="60" dirty="0">
                          <a:solidFill>
                            <a:srgbClr val="231F20">
                              <a:alpha val="100000"/>
                            </a:srgbClr>
                          </a:solidFill>
                          <a:latin typeface="微软雅黑" panose="020B0503020204020204" charset="-122"/>
                          <a:ea typeface="微软雅黑" panose="020B0503020204020204" charset="-122"/>
                          <a:cs typeface="微软雅黑" panose="020B0503020204020204" charset="-122"/>
                        </a:rPr>
                        <a:t> </a:t>
                      </a:r>
                      <a:r>
                        <a:rPr sz="800" kern="0" spc="10" dirty="0">
                          <a:solidFill>
                            <a:srgbClr val="231F20">
                              <a:alpha val="100000"/>
                            </a:srgbClr>
                          </a:solidFill>
                          <a:latin typeface="微软雅黑" panose="020B0503020204020204" charset="-122"/>
                          <a:ea typeface="微软雅黑" panose="020B0503020204020204" charset="-122"/>
                          <a:cs typeface="微软雅黑" panose="020B0503020204020204" charset="-122"/>
                        </a:rPr>
                        <a:t>No</a:t>
                      </a:r>
                      <a:r>
                        <a:rPr sz="800" kern="0" spc="60" dirty="0">
                          <a:solidFill>
                            <a:srgbClr val="231F20">
                              <a:alpha val="100000"/>
                            </a:srgbClr>
                          </a:solidFill>
                          <a:latin typeface="微软雅黑" panose="020B0503020204020204" charset="-122"/>
                          <a:ea typeface="微软雅黑" panose="020B0503020204020204" charset="-122"/>
                          <a:cs typeface="微软雅黑" panose="020B0503020204020204" charset="-122"/>
                        </a:rPr>
                        <a:t> </a:t>
                      </a:r>
                      <a:r>
                        <a:rPr sz="800" kern="0" spc="10" dirty="0">
                          <a:solidFill>
                            <a:srgbClr val="231F20">
                              <a:alpha val="100000"/>
                            </a:srgbClr>
                          </a:solidFill>
                          <a:latin typeface="微软雅黑" panose="020B0503020204020204" charset="-122"/>
                          <a:ea typeface="微软雅黑" panose="020B0503020204020204" charset="-122"/>
                          <a:cs typeface="微软雅黑" panose="020B0503020204020204" charset="-122"/>
                        </a:rPr>
                        <a:t>Connection</a:t>
                      </a:r>
                      <a:r>
                        <a:rPr sz="800" kern="0" spc="0" dirty="0">
                          <a:solidFill>
                            <a:srgbClr val="231F20">
                              <a:alpha val="100000"/>
                            </a:srgbClr>
                          </a:solidFill>
                          <a:latin typeface="微软雅黑" panose="020B0503020204020204" charset="-122"/>
                          <a:ea typeface="微软雅黑" panose="020B0503020204020204" charset="-122"/>
                          <a:cs typeface="微软雅黑" panose="020B0503020204020204" charset="-122"/>
                        </a:rPr>
                        <a:t>                    </a:t>
                      </a:r>
                      <a:r>
                        <a:rPr sz="800" kern="0" spc="0" dirty="0">
                          <a:solidFill>
                            <a:srgbClr val="231F20">
                              <a:alpha val="100000"/>
                            </a:srgbClr>
                          </a:solidFill>
                          <a:latin typeface="微软雅黑" panose="020B0503020204020204" charset="-122"/>
                          <a:ea typeface="微软雅黑" panose="020B0503020204020204" charset="-122"/>
                          <a:cs typeface="微软雅黑" panose="020B0503020204020204" charset="-122"/>
                        </a:rPr>
                        <a:t>Output</a:t>
                      </a:r>
                      <a:r>
                        <a:rPr sz="800" kern="0" spc="130" dirty="0">
                          <a:solidFill>
                            <a:srgbClr val="231F20">
                              <a:alpha val="100000"/>
                            </a:srgbClr>
                          </a:solidFill>
                          <a:latin typeface="微软雅黑" panose="020B0503020204020204" charset="-122"/>
                          <a:ea typeface="微软雅黑" panose="020B0503020204020204" charset="-122"/>
                          <a:cs typeface="微软雅黑" panose="020B0503020204020204" charset="-122"/>
                        </a:rPr>
                        <a:t> </a:t>
                      </a:r>
                      <a:r>
                        <a:rPr sz="800" kern="0" spc="0" dirty="0">
                          <a:solidFill>
                            <a:srgbClr val="231F20">
                              <a:alpha val="100000"/>
                            </a:srgbClr>
                          </a:solidFill>
                          <a:latin typeface="微软雅黑" panose="020B0503020204020204" charset="-122"/>
                          <a:ea typeface="微软雅黑" panose="020B0503020204020204" charset="-122"/>
                          <a:cs typeface="微软雅黑" panose="020B0503020204020204" charset="-122"/>
                        </a:rPr>
                        <a:t>Power</a:t>
                      </a:r>
                      <a:r>
                        <a:rPr sz="800" kern="0" spc="70" dirty="0">
                          <a:solidFill>
                            <a:srgbClr val="231F20">
                              <a:alpha val="100000"/>
                            </a:srgbClr>
                          </a:solidFill>
                          <a:latin typeface="微软雅黑" panose="020B0503020204020204" charset="-122"/>
                          <a:ea typeface="微软雅黑" panose="020B0503020204020204" charset="-122"/>
                          <a:cs typeface="微软雅黑" panose="020B0503020204020204" charset="-122"/>
                        </a:rPr>
                        <a:t> </a:t>
                      </a:r>
                      <a:r>
                        <a:rPr sz="800" kern="0" spc="0" dirty="0">
                          <a:solidFill>
                            <a:srgbClr val="231F20">
                              <a:alpha val="100000"/>
                            </a:srgbClr>
                          </a:solidFill>
                          <a:latin typeface="微软雅黑" panose="020B0503020204020204" charset="-122"/>
                          <a:ea typeface="微软雅黑" panose="020B0503020204020204" charset="-122"/>
                          <a:cs typeface="微软雅黑" panose="020B0503020204020204" charset="-122"/>
                        </a:rPr>
                        <a:t>Detection</a:t>
                      </a:r>
                      <a:r>
                        <a:rPr sz="800" kern="0" spc="20" dirty="0">
                          <a:solidFill>
                            <a:srgbClr val="231F20">
                              <a:alpha val="100000"/>
                            </a:srgbClr>
                          </a:solidFill>
                          <a:latin typeface="微软雅黑" panose="020B0503020204020204" charset="-122"/>
                          <a:ea typeface="微软雅黑" panose="020B0503020204020204" charset="-122"/>
                          <a:cs typeface="微软雅黑" panose="020B0503020204020204" charset="-122"/>
                        </a:rPr>
                        <a:t>  (</a:t>
                      </a:r>
                      <a:r>
                        <a:rPr sz="800" kern="0" spc="0" dirty="0">
                          <a:solidFill>
                            <a:srgbClr val="231F20">
                              <a:alpha val="100000"/>
                            </a:srgbClr>
                          </a:solidFill>
                          <a:latin typeface="微软雅黑" panose="020B0503020204020204" charset="-122"/>
                          <a:ea typeface="微软雅黑" panose="020B0503020204020204" charset="-122"/>
                          <a:cs typeface="微软雅黑" panose="020B0503020204020204" charset="-122"/>
                        </a:rPr>
                        <a:t>Output</a:t>
                      </a:r>
                      <a:r>
                        <a:rPr sz="800" kern="0" spc="20" dirty="0">
                          <a:solidFill>
                            <a:srgbClr val="231F20">
                              <a:alpha val="100000"/>
                            </a:srgbClr>
                          </a:solidFill>
                          <a:latin typeface="微软雅黑" panose="020B0503020204020204" charset="-122"/>
                          <a:ea typeface="微软雅黑" panose="020B0503020204020204" charset="-122"/>
                          <a:cs typeface="微软雅黑" panose="020B0503020204020204" charset="-122"/>
                        </a:rPr>
                        <a:t> </a:t>
                      </a:r>
                      <a:r>
                        <a:rPr sz="800" kern="0" spc="0" dirty="0">
                          <a:solidFill>
                            <a:srgbClr val="231F20">
                              <a:alpha val="100000"/>
                            </a:srgbClr>
                          </a:solidFill>
                          <a:latin typeface="微软雅黑" panose="020B0503020204020204" charset="-122"/>
                          <a:ea typeface="微软雅黑" panose="020B0503020204020204" charset="-122"/>
                          <a:cs typeface="微软雅黑" panose="020B0503020204020204" charset="-122"/>
                        </a:rPr>
                        <a:t>analog</a:t>
                      </a:r>
                      <a:r>
                        <a:rPr sz="800" kern="0" spc="20" dirty="0">
                          <a:solidFill>
                            <a:srgbClr val="231F20">
                              <a:alpha val="100000"/>
                            </a:srgbClr>
                          </a:solidFill>
                          <a:latin typeface="微软雅黑" panose="020B0503020204020204" charset="-122"/>
                          <a:ea typeface="微软雅黑" panose="020B0503020204020204" charset="-122"/>
                          <a:cs typeface="微软雅黑" panose="020B0503020204020204" charset="-122"/>
                        </a:rPr>
                        <a:t> </a:t>
                      </a:r>
                      <a:r>
                        <a:rPr sz="800" kern="0" spc="0" dirty="0">
                          <a:solidFill>
                            <a:srgbClr val="231F20">
                              <a:alpha val="100000"/>
                            </a:srgbClr>
                          </a:solidFill>
                          <a:latin typeface="微软雅黑" panose="020B0503020204020204" charset="-122"/>
                          <a:ea typeface="微软雅黑" panose="020B0503020204020204" charset="-122"/>
                          <a:cs typeface="微软雅黑" panose="020B0503020204020204" charset="-122"/>
                        </a:rPr>
                        <a:t>voltage</a:t>
                      </a:r>
                      <a:r>
                        <a:rPr sz="800" kern="0" spc="20" dirty="0">
                          <a:solidFill>
                            <a:srgbClr val="231F20">
                              <a:alpha val="100000"/>
                            </a:srgbClr>
                          </a:solidFill>
                          <a:latin typeface="微软雅黑" panose="020B0503020204020204" charset="-122"/>
                          <a:ea typeface="微软雅黑" panose="020B0503020204020204" charset="-122"/>
                          <a:cs typeface="微软雅黑" panose="020B0503020204020204" charset="-122"/>
                        </a:rPr>
                        <a:t>)</a:t>
                      </a:r>
                      <a:endParaRPr sz="800" dirty="0">
                        <a:latin typeface="微软雅黑" panose="020B0503020204020204" charset="-122"/>
                        <a:ea typeface="微软雅黑" panose="020B0503020204020204" charset="-122"/>
                        <a:cs typeface="微软雅黑" panose="020B0503020204020204" charset="-122"/>
                      </a:endParaRPr>
                    </a:p>
                    <a:p>
                      <a:pPr marL="638810" indent="-44450" algn="l" rtl="0" eaLnBrk="0">
                        <a:lnSpc>
                          <a:spcPct val="150000"/>
                        </a:lnSpc>
                        <a:spcBef>
                          <a:spcPts val="140"/>
                        </a:spcBef>
                      </a:pPr>
                      <a:r>
                        <a:rPr sz="800" kern="0" spc="20" dirty="0">
                          <a:solidFill>
                            <a:srgbClr val="231F20">
                              <a:alpha val="100000"/>
                            </a:srgbClr>
                          </a:solidFill>
                          <a:latin typeface="微软雅黑" panose="020B0503020204020204" charset="-122"/>
                          <a:ea typeface="微软雅黑" panose="020B0503020204020204" charset="-122"/>
                          <a:cs typeface="微软雅黑" panose="020B0503020204020204" charset="-122"/>
                        </a:rPr>
                        <a:t>Reverse</a:t>
                      </a:r>
                      <a:r>
                        <a:rPr sz="800" kern="0" spc="80" dirty="0">
                          <a:solidFill>
                            <a:srgbClr val="231F20">
                              <a:alpha val="100000"/>
                            </a:srgbClr>
                          </a:solidFill>
                          <a:latin typeface="微软雅黑" panose="020B0503020204020204" charset="-122"/>
                          <a:ea typeface="微软雅黑" panose="020B0503020204020204" charset="-122"/>
                          <a:cs typeface="微软雅黑" panose="020B0503020204020204" charset="-122"/>
                        </a:rPr>
                        <a:t> </a:t>
                      </a:r>
                      <a:r>
                        <a:rPr sz="800" kern="0" spc="20" dirty="0">
                          <a:solidFill>
                            <a:srgbClr val="231F20">
                              <a:alpha val="100000"/>
                            </a:srgbClr>
                          </a:solidFill>
                          <a:latin typeface="微软雅黑" panose="020B0503020204020204" charset="-122"/>
                          <a:ea typeface="微软雅黑" panose="020B0503020204020204" charset="-122"/>
                          <a:cs typeface="微软雅黑" panose="020B0503020204020204" charset="-122"/>
                        </a:rPr>
                        <a:t>Po</a:t>
                      </a:r>
                      <a:r>
                        <a:rPr sz="800" kern="0" spc="10" dirty="0">
                          <a:solidFill>
                            <a:srgbClr val="231F20">
                              <a:alpha val="100000"/>
                            </a:srgbClr>
                          </a:solidFill>
                          <a:latin typeface="微软雅黑" panose="020B0503020204020204" charset="-122"/>
                          <a:ea typeface="微软雅黑" panose="020B0503020204020204" charset="-122"/>
                          <a:cs typeface="微软雅黑" panose="020B0503020204020204" charset="-122"/>
                        </a:rPr>
                        <a:t>wer</a:t>
                      </a:r>
                      <a:r>
                        <a:rPr sz="800" kern="0" spc="70" dirty="0">
                          <a:solidFill>
                            <a:srgbClr val="231F20">
                              <a:alpha val="100000"/>
                            </a:srgbClr>
                          </a:solidFill>
                          <a:latin typeface="微软雅黑" panose="020B0503020204020204" charset="-122"/>
                          <a:ea typeface="微软雅黑" panose="020B0503020204020204" charset="-122"/>
                          <a:cs typeface="微软雅黑" panose="020B0503020204020204" charset="-122"/>
                        </a:rPr>
                        <a:t> </a:t>
                      </a:r>
                      <a:r>
                        <a:rPr sz="800" kern="0" spc="10" dirty="0">
                          <a:solidFill>
                            <a:srgbClr val="231F20">
                              <a:alpha val="100000"/>
                            </a:srgbClr>
                          </a:solidFill>
                          <a:latin typeface="微软雅黑" panose="020B0503020204020204" charset="-122"/>
                          <a:ea typeface="微软雅黑" panose="020B0503020204020204" charset="-122"/>
                          <a:cs typeface="微软雅黑" panose="020B0503020204020204" charset="-122"/>
                        </a:rPr>
                        <a:t>Detection  (Output analog voltage)</a:t>
                      </a:r>
                      <a:r>
                        <a:rPr sz="800" kern="0" spc="0" dirty="0">
                          <a:solidFill>
                            <a:srgbClr val="231F20">
                              <a:alpha val="100000"/>
                            </a:srgbClr>
                          </a:solidFill>
                          <a:latin typeface="微软雅黑" panose="020B0503020204020204" charset="-122"/>
                          <a:ea typeface="微软雅黑" panose="020B0503020204020204" charset="-122"/>
                          <a:cs typeface="微软雅黑" panose="020B0503020204020204" charset="-122"/>
                        </a:rPr>
                        <a:t>                     </a:t>
                      </a:r>
                      <a:r>
                        <a:rPr sz="800" kern="0" spc="0" dirty="0">
                          <a:solidFill>
                            <a:srgbClr val="231F20">
                              <a:alpha val="100000"/>
                            </a:srgbClr>
                          </a:solidFill>
                          <a:latin typeface="微软雅黑" panose="020B0503020204020204" charset="-122"/>
                          <a:ea typeface="微软雅黑" panose="020B0503020204020204" charset="-122"/>
                          <a:cs typeface="微软雅黑" panose="020B0503020204020204" charset="-122"/>
                        </a:rPr>
                        <a:t>Temp</a:t>
                      </a:r>
                      <a:r>
                        <a:rPr sz="800" kern="0" spc="90" dirty="0">
                          <a:solidFill>
                            <a:srgbClr val="231F20">
                              <a:alpha val="100000"/>
                            </a:srgbClr>
                          </a:solidFill>
                          <a:latin typeface="微软雅黑" panose="020B0503020204020204" charset="-122"/>
                          <a:ea typeface="微软雅黑" panose="020B0503020204020204" charset="-122"/>
                          <a:cs typeface="微软雅黑" panose="020B0503020204020204" charset="-122"/>
                        </a:rPr>
                        <a:t> </a:t>
                      </a:r>
                      <a:r>
                        <a:rPr sz="800" kern="0" spc="0" dirty="0">
                          <a:solidFill>
                            <a:srgbClr val="231F20">
                              <a:alpha val="100000"/>
                            </a:srgbClr>
                          </a:solidFill>
                          <a:latin typeface="微软雅黑" panose="020B0503020204020204" charset="-122"/>
                          <a:ea typeface="微软雅黑" panose="020B0503020204020204" charset="-122"/>
                          <a:cs typeface="微软雅黑" panose="020B0503020204020204" charset="-122"/>
                        </a:rPr>
                        <a:t>monitoring</a:t>
                      </a:r>
                      <a:r>
                        <a:rPr sz="800" kern="0" spc="10" dirty="0">
                          <a:solidFill>
                            <a:srgbClr val="231F20">
                              <a:alpha val="100000"/>
                            </a:srgbClr>
                          </a:solidFill>
                          <a:latin typeface="微软雅黑" panose="020B0503020204020204" charset="-122"/>
                          <a:ea typeface="微软雅黑" panose="020B0503020204020204" charset="-122"/>
                          <a:cs typeface="微软雅黑" panose="020B0503020204020204" charset="-122"/>
                        </a:rPr>
                        <a:t>  </a:t>
                      </a:r>
                      <a:r>
                        <a:rPr sz="800" kern="0" spc="0" dirty="0">
                          <a:solidFill>
                            <a:srgbClr val="231F20">
                              <a:alpha val="100000"/>
                            </a:srgbClr>
                          </a:solidFill>
                          <a:latin typeface="微软雅黑" panose="020B0503020204020204" charset="-122"/>
                          <a:ea typeface="微软雅黑" panose="020B0503020204020204" charset="-122"/>
                          <a:cs typeface="微软雅黑" panose="020B0503020204020204" charset="-122"/>
                        </a:rPr>
                        <a:t>alarm</a:t>
                      </a:r>
                      <a:r>
                        <a:rPr sz="800" kern="0" spc="10" dirty="0">
                          <a:solidFill>
                            <a:srgbClr val="231F20">
                              <a:alpha val="100000"/>
                            </a:srgbClr>
                          </a:solidFill>
                          <a:latin typeface="微软雅黑" panose="020B0503020204020204" charset="-122"/>
                          <a:ea typeface="微软雅黑" panose="020B0503020204020204" charset="-122"/>
                          <a:cs typeface="微软雅黑" panose="020B0503020204020204" charset="-122"/>
                        </a:rPr>
                        <a:t>  (</a:t>
                      </a:r>
                      <a:r>
                        <a:rPr sz="800" kern="0" spc="0" dirty="0">
                          <a:solidFill>
                            <a:srgbClr val="231F20">
                              <a:alpha val="100000"/>
                            </a:srgbClr>
                          </a:solidFill>
                          <a:latin typeface="微软雅黑" panose="020B0503020204020204" charset="-122"/>
                          <a:ea typeface="微软雅黑" panose="020B0503020204020204" charset="-122"/>
                          <a:cs typeface="微软雅黑" panose="020B0503020204020204" charset="-122"/>
                        </a:rPr>
                        <a:t>Output</a:t>
                      </a:r>
                      <a:r>
                        <a:rPr sz="800" kern="0" spc="40" dirty="0">
                          <a:solidFill>
                            <a:srgbClr val="231F20">
                              <a:alpha val="100000"/>
                            </a:srgbClr>
                          </a:solidFill>
                          <a:latin typeface="微软雅黑" panose="020B0503020204020204" charset="-122"/>
                          <a:ea typeface="微软雅黑" panose="020B0503020204020204" charset="-122"/>
                          <a:cs typeface="微软雅黑" panose="020B0503020204020204" charset="-122"/>
                        </a:rPr>
                        <a:t> </a:t>
                      </a:r>
                      <a:r>
                        <a:rPr sz="800" kern="0" spc="0" dirty="0">
                          <a:solidFill>
                            <a:srgbClr val="231F20">
                              <a:alpha val="100000"/>
                            </a:srgbClr>
                          </a:solidFill>
                          <a:latin typeface="微软雅黑" panose="020B0503020204020204" charset="-122"/>
                          <a:ea typeface="微软雅黑" panose="020B0503020204020204" charset="-122"/>
                          <a:cs typeface="微软雅黑" panose="020B0503020204020204" charset="-122"/>
                        </a:rPr>
                        <a:t>analog</a:t>
                      </a:r>
                      <a:r>
                        <a:rPr sz="800" kern="0" spc="10" dirty="0">
                          <a:solidFill>
                            <a:srgbClr val="231F20">
                              <a:alpha val="100000"/>
                            </a:srgbClr>
                          </a:solidFill>
                          <a:latin typeface="微软雅黑" panose="020B0503020204020204" charset="-122"/>
                          <a:ea typeface="微软雅黑" panose="020B0503020204020204" charset="-122"/>
                          <a:cs typeface="微软雅黑" panose="020B0503020204020204" charset="-122"/>
                        </a:rPr>
                        <a:t> </a:t>
                      </a:r>
                      <a:r>
                        <a:rPr sz="800" kern="0" spc="0" dirty="0">
                          <a:solidFill>
                            <a:srgbClr val="231F20">
                              <a:alpha val="100000"/>
                            </a:srgbClr>
                          </a:solidFill>
                          <a:latin typeface="微软雅黑" panose="020B0503020204020204" charset="-122"/>
                          <a:ea typeface="微软雅黑" panose="020B0503020204020204" charset="-122"/>
                          <a:cs typeface="微软雅黑" panose="020B0503020204020204" charset="-122"/>
                        </a:rPr>
                        <a:t>voltage</a:t>
                      </a:r>
                      <a:r>
                        <a:rPr sz="800" kern="0" spc="10" dirty="0">
                          <a:solidFill>
                            <a:srgbClr val="231F20">
                              <a:alpha val="100000"/>
                            </a:srgbClr>
                          </a:solidFill>
                          <a:latin typeface="微软雅黑" panose="020B0503020204020204" charset="-122"/>
                          <a:ea typeface="微软雅黑" panose="020B0503020204020204" charset="-122"/>
                          <a:cs typeface="微软雅黑" panose="020B0503020204020204" charset="-122"/>
                        </a:rPr>
                        <a:t>)</a:t>
                      </a:r>
                      <a:endParaRPr sz="800" dirty="0">
                        <a:latin typeface="微软雅黑" panose="020B0503020204020204" charset="-122"/>
                        <a:ea typeface="微软雅黑" panose="020B0503020204020204" charset="-122"/>
                        <a:cs typeface="微软雅黑" panose="020B0503020204020204" charset="-122"/>
                      </a:endParaRPr>
                    </a:p>
                    <a:p>
                      <a:pPr marL="1741170" algn="l" rtl="0" eaLnBrk="0">
                        <a:lnSpc>
                          <a:spcPct val="81000"/>
                        </a:lnSpc>
                        <a:spcBef>
                          <a:spcPts val="610"/>
                        </a:spcBef>
                      </a:pPr>
                      <a:r>
                        <a:rPr sz="800" kern="0" spc="20" dirty="0">
                          <a:solidFill>
                            <a:srgbClr val="231F20">
                              <a:alpha val="100000"/>
                            </a:srgbClr>
                          </a:solidFill>
                          <a:latin typeface="微软雅黑" panose="020B0503020204020204" charset="-122"/>
                          <a:ea typeface="微软雅黑" panose="020B0503020204020204" charset="-122"/>
                          <a:cs typeface="微软雅黑" panose="020B0503020204020204" charset="-122"/>
                        </a:rPr>
                        <a:t>GND</a:t>
                      </a:r>
                      <a:endParaRPr sz="800" dirty="0">
                        <a:latin typeface="微软雅黑" panose="020B0503020204020204" charset="-122"/>
                        <a:ea typeface="微软雅黑" panose="020B0503020204020204" charset="-122"/>
                        <a:cs typeface="微软雅黑" panose="020B0503020204020204" charset="-122"/>
                      </a:endParaRPr>
                    </a:p>
                    <a:p>
                      <a:pPr algn="l" rtl="0" eaLnBrk="0">
                        <a:lnSpc>
                          <a:spcPct val="100000"/>
                        </a:lnSpc>
                      </a:pPr>
                      <a:endParaRPr sz="1000" dirty="0">
                        <a:latin typeface="Arial" panose="020B0604020202020204"/>
                        <a:ea typeface="Arial" panose="020B0604020202020204"/>
                        <a:cs typeface="Arial" panose="020B0604020202020204"/>
                      </a:endParaRPr>
                    </a:p>
                    <a:p>
                      <a:pPr algn="l" rtl="0" eaLnBrk="0">
                        <a:lnSpc>
                          <a:spcPct val="100000"/>
                        </a:lnSpc>
                      </a:pPr>
                      <a:endParaRPr sz="1000" dirty="0">
                        <a:latin typeface="Arial" panose="020B0604020202020204"/>
                        <a:ea typeface="Arial" panose="020B0604020202020204"/>
                        <a:cs typeface="Arial" panose="020B0604020202020204"/>
                      </a:endParaRPr>
                    </a:p>
                    <a:p>
                      <a:pPr algn="l" rtl="0" eaLnBrk="0">
                        <a:lnSpc>
                          <a:spcPct val="100000"/>
                        </a:lnSpc>
                      </a:pPr>
                      <a:endParaRPr sz="1000" dirty="0">
                        <a:latin typeface="Arial" panose="020B0604020202020204"/>
                        <a:ea typeface="Arial" panose="020B0604020202020204"/>
                        <a:cs typeface="Arial" panose="020B0604020202020204"/>
                      </a:endParaRPr>
                    </a:p>
                    <a:p>
                      <a:pPr algn="l" rtl="0" eaLnBrk="0">
                        <a:lnSpc>
                          <a:spcPct val="101000"/>
                        </a:lnSpc>
                      </a:pPr>
                      <a:endParaRPr sz="1000" dirty="0">
                        <a:latin typeface="Arial" panose="020B0604020202020204"/>
                        <a:ea typeface="Arial" panose="020B0604020202020204"/>
                        <a:cs typeface="Arial" panose="020B0604020202020204"/>
                      </a:endParaRPr>
                    </a:p>
                    <a:p>
                      <a:pPr algn="l" rtl="0" eaLnBrk="0">
                        <a:lnSpc>
                          <a:spcPct val="101000"/>
                        </a:lnSpc>
                      </a:pPr>
                      <a:endParaRPr sz="200" dirty="0">
                        <a:latin typeface="Arial" panose="020B0604020202020204"/>
                        <a:ea typeface="Arial" panose="020B0604020202020204"/>
                        <a:cs typeface="Arial" panose="020B0604020202020204"/>
                      </a:endParaRPr>
                    </a:p>
                    <a:p>
                      <a:pPr marL="1788795" algn="l" rtl="0" eaLnBrk="0">
                        <a:lnSpc>
                          <a:spcPct val="81000"/>
                        </a:lnSpc>
                        <a:spcBef>
                          <a:spcPts val="0"/>
                        </a:spcBef>
                      </a:pPr>
                      <a:r>
                        <a:rPr sz="800" kern="0" spc="10" dirty="0">
                          <a:solidFill>
                            <a:srgbClr val="231F20">
                              <a:alpha val="100000"/>
                            </a:srgbClr>
                          </a:solidFill>
                          <a:latin typeface="微软雅黑" panose="020B0503020204020204" charset="-122"/>
                          <a:ea typeface="微软雅黑" panose="020B0503020204020204" charset="-122"/>
                          <a:cs typeface="微软雅黑" panose="020B0503020204020204" charset="-122"/>
                        </a:rPr>
                        <a:t>NC</a:t>
                      </a:r>
                      <a:endParaRPr sz="800" dirty="0">
                        <a:latin typeface="微软雅黑" panose="020B0503020204020204" charset="-122"/>
                        <a:ea typeface="微软雅黑" panose="020B0503020204020204" charset="-122"/>
                        <a:cs typeface="微软雅黑" panose="020B0503020204020204" charset="-122"/>
                      </a:endParaRPr>
                    </a:p>
                  </a:txBody>
                  <a:tcPr marL="0" marR="0" marT="0" marB="0" vert="horz">
                    <a:lnL w="9525" cap="flat" cmpd="sng" algn="ctr">
                      <a:solidFill>
                        <a:srgbClr val="21294D"/>
                      </a:solidFill>
                      <a:prstDash val="solid"/>
                      <a:round/>
                      <a:headEnd type="none" w="med" len="med"/>
                      <a:tailEnd type="none" w="med" len="med"/>
                    </a:lnL>
                    <a:lnR>
                      <a:noFill/>
                    </a:lnR>
                    <a:lnT>
                      <a:noFill/>
                    </a:lnT>
                    <a:lnB>
                      <a:noFill/>
                    </a:lnB>
                  </a:tcPr>
                </a:tc>
              </a:tr>
            </a:tbl>
          </a:graphicData>
        </a:graphic>
      </p:graphicFrame>
      <p:pic>
        <p:nvPicPr>
          <p:cNvPr id="806" name="picture 806"/>
          <p:cNvPicPr>
            <a:picLocks noChangeAspect="1"/>
          </p:cNvPicPr>
          <p:nvPr/>
        </p:nvPicPr>
        <p:blipFill>
          <a:blip r:embed="rId3"/>
          <a:stretch>
            <a:fillRect/>
          </a:stretch>
        </p:blipFill>
        <p:spPr>
          <a:xfrm rot="21600000">
            <a:off x="396959" y="6124690"/>
            <a:ext cx="2847332" cy="3147309"/>
          </a:xfrm>
          <a:prstGeom prst="rect">
            <a:avLst/>
          </a:prstGeom>
        </p:spPr>
      </p:pic>
      <p:pic>
        <p:nvPicPr>
          <p:cNvPr id="812" name="picture 812"/>
          <p:cNvPicPr>
            <a:picLocks noChangeAspect="1"/>
          </p:cNvPicPr>
          <p:nvPr/>
        </p:nvPicPr>
        <p:blipFill>
          <a:blip r:embed="rId4"/>
          <a:stretch>
            <a:fillRect/>
          </a:stretch>
        </p:blipFill>
        <p:spPr>
          <a:xfrm rot="21600000">
            <a:off x="3710565" y="6256729"/>
            <a:ext cx="2699430" cy="3116080"/>
          </a:xfrm>
          <a:prstGeom prst="rect">
            <a:avLst/>
          </a:prstGeom>
        </p:spPr>
      </p:pic>
      <p:sp>
        <p:nvSpPr>
          <p:cNvPr id="814" name="textbox 814"/>
          <p:cNvSpPr/>
          <p:nvPr/>
        </p:nvSpPr>
        <p:spPr>
          <a:xfrm>
            <a:off x="3246049" y="4819731"/>
            <a:ext cx="3715384" cy="378459"/>
          </a:xfrm>
          <a:prstGeom prst="rect">
            <a:avLst/>
          </a:prstGeom>
          <a:solidFill>
            <a:srgbClr val="D1D2D4">
              <a:alpha val="100000"/>
            </a:srgbClr>
          </a:solidFill>
          <a:ln w="0" cap="flat">
            <a:noFill/>
            <a:prstDash val="solid"/>
            <a:miter lim="0"/>
          </a:ln>
        </p:spPr>
        <p:txBody>
          <a:bodyPr vert="horz" wrap="square" lIns="0" tIns="0" rIns="0" bIns="0"/>
          <a:p>
            <a:pPr algn="l" rtl="0" eaLnBrk="0">
              <a:lnSpc>
                <a:spcPct val="128000"/>
              </a:lnSpc>
            </a:pPr>
            <a:endParaRPr sz="1000" dirty="0">
              <a:latin typeface="Arial" panose="020B0604020202020204"/>
              <a:ea typeface="Arial" panose="020B0604020202020204"/>
              <a:cs typeface="Arial" panose="020B0604020202020204"/>
            </a:endParaRPr>
          </a:p>
          <a:p>
            <a:pPr marL="965200" algn="l" rtl="0" eaLnBrk="0">
              <a:lnSpc>
                <a:spcPts val="1045"/>
              </a:lnSpc>
              <a:spcBef>
                <a:spcPts val="5"/>
              </a:spcBef>
            </a:pPr>
            <a:r>
              <a:rPr sz="800" kern="0" spc="0" dirty="0">
                <a:solidFill>
                  <a:srgbClr val="231F20">
                    <a:alpha val="100000"/>
                  </a:srgbClr>
                </a:solidFill>
                <a:latin typeface="微软雅黑" panose="020B0503020204020204" charset="-122"/>
                <a:ea typeface="微软雅黑" panose="020B0503020204020204" charset="-122"/>
                <a:cs typeface="微软雅黑" panose="020B0503020204020204" charset="-122"/>
              </a:rPr>
              <a:t>RS</a:t>
            </a:r>
            <a:r>
              <a:rPr sz="800" kern="0" spc="100" dirty="0">
                <a:solidFill>
                  <a:srgbClr val="231F20">
                    <a:alpha val="100000"/>
                  </a:srgbClr>
                </a:solidFill>
                <a:latin typeface="微软雅黑" panose="020B0503020204020204" charset="-122"/>
                <a:ea typeface="微软雅黑" panose="020B0503020204020204" charset="-122"/>
                <a:cs typeface="微软雅黑" panose="020B0503020204020204" charset="-122"/>
              </a:rPr>
              <a:t>232 </a:t>
            </a:r>
            <a:r>
              <a:rPr sz="800" kern="0" spc="0" dirty="0">
                <a:solidFill>
                  <a:srgbClr val="231F20">
                    <a:alpha val="100000"/>
                  </a:srgbClr>
                </a:solidFill>
                <a:latin typeface="微软雅黑" panose="020B0503020204020204" charset="-122"/>
                <a:ea typeface="微软雅黑" panose="020B0503020204020204" charset="-122"/>
                <a:cs typeface="微软雅黑" panose="020B0503020204020204" charset="-122"/>
              </a:rPr>
              <a:t>serial</a:t>
            </a:r>
            <a:r>
              <a:rPr sz="800" kern="0" spc="100" dirty="0">
                <a:solidFill>
                  <a:srgbClr val="231F20">
                    <a:alpha val="100000"/>
                  </a:srgbClr>
                </a:solidFill>
                <a:latin typeface="微软雅黑" panose="020B0503020204020204" charset="-122"/>
                <a:ea typeface="微软雅黑" panose="020B0503020204020204" charset="-122"/>
                <a:cs typeface="微软雅黑" panose="020B0503020204020204" charset="-122"/>
              </a:rPr>
              <a:t> </a:t>
            </a:r>
            <a:r>
              <a:rPr sz="800" kern="0" spc="0" dirty="0">
                <a:solidFill>
                  <a:srgbClr val="231F20">
                    <a:alpha val="100000"/>
                  </a:srgbClr>
                </a:solidFill>
                <a:latin typeface="微软雅黑" panose="020B0503020204020204" charset="-122"/>
                <a:ea typeface="微软雅黑" panose="020B0503020204020204" charset="-122"/>
                <a:cs typeface="微软雅黑" panose="020B0503020204020204" charset="-122"/>
              </a:rPr>
              <a:t>bus</a:t>
            </a:r>
            <a:r>
              <a:rPr sz="800" kern="0" spc="110" dirty="0">
                <a:solidFill>
                  <a:srgbClr val="231F20">
                    <a:alpha val="100000"/>
                  </a:srgbClr>
                </a:solidFill>
                <a:latin typeface="微软雅黑" panose="020B0503020204020204" charset="-122"/>
                <a:ea typeface="微软雅黑" panose="020B0503020204020204" charset="-122"/>
                <a:cs typeface="微软雅黑" panose="020B0503020204020204" charset="-122"/>
              </a:rPr>
              <a:t> </a:t>
            </a:r>
            <a:r>
              <a:rPr sz="800" kern="0" spc="0" dirty="0">
                <a:solidFill>
                  <a:srgbClr val="231F20">
                    <a:alpha val="100000"/>
                  </a:srgbClr>
                </a:solidFill>
                <a:latin typeface="微软雅黑" panose="020B0503020204020204" charset="-122"/>
                <a:ea typeface="微软雅黑" panose="020B0503020204020204" charset="-122"/>
                <a:cs typeface="微软雅黑" panose="020B0503020204020204" charset="-122"/>
              </a:rPr>
              <a:t>interface</a:t>
            </a:r>
            <a:r>
              <a:rPr sz="800" kern="0" spc="50" dirty="0">
                <a:solidFill>
                  <a:srgbClr val="231F20">
                    <a:alpha val="100000"/>
                  </a:srgbClr>
                </a:solidFill>
                <a:latin typeface="微软雅黑" panose="020B0503020204020204" charset="-122"/>
                <a:ea typeface="微软雅黑" panose="020B0503020204020204" charset="-122"/>
                <a:cs typeface="微软雅黑" panose="020B0503020204020204" charset="-122"/>
              </a:rPr>
              <a:t> </a:t>
            </a:r>
            <a:r>
              <a:rPr sz="800" kern="0" spc="100" dirty="0">
                <a:solidFill>
                  <a:srgbClr val="231F20">
                    <a:alpha val="100000"/>
                  </a:srgbClr>
                </a:solidFill>
                <a:latin typeface="微软雅黑" panose="020B0503020204020204" charset="-122"/>
                <a:ea typeface="微软雅黑" panose="020B0503020204020204" charset="-122"/>
                <a:cs typeface="微软雅黑" panose="020B0503020204020204" charset="-122"/>
              </a:rPr>
              <a:t>（</a:t>
            </a:r>
            <a:r>
              <a:rPr sz="800" kern="0" spc="-110" dirty="0">
                <a:solidFill>
                  <a:srgbClr val="231F20">
                    <a:alpha val="100000"/>
                  </a:srgbClr>
                </a:solidFill>
                <a:latin typeface="微软雅黑" panose="020B0503020204020204" charset="-122"/>
                <a:ea typeface="微软雅黑" panose="020B0503020204020204" charset="-122"/>
                <a:cs typeface="微软雅黑" panose="020B0503020204020204" charset="-122"/>
              </a:rPr>
              <a:t> </a:t>
            </a:r>
            <a:r>
              <a:rPr sz="800" kern="0" spc="0" dirty="0">
                <a:solidFill>
                  <a:srgbClr val="231F20">
                    <a:alpha val="100000"/>
                  </a:srgbClr>
                </a:solidFill>
                <a:latin typeface="微软雅黑" panose="020B0503020204020204" charset="-122"/>
                <a:ea typeface="微软雅黑" panose="020B0503020204020204" charset="-122"/>
                <a:cs typeface="微软雅黑" panose="020B0503020204020204" charset="-122"/>
              </a:rPr>
              <a:t>TTL</a:t>
            </a:r>
            <a:r>
              <a:rPr sz="800" kern="0" spc="100" dirty="0">
                <a:solidFill>
                  <a:srgbClr val="231F20">
                    <a:alpha val="100000"/>
                  </a:srgbClr>
                </a:solidFill>
                <a:latin typeface="微软雅黑" panose="020B0503020204020204" charset="-122"/>
                <a:ea typeface="微软雅黑" panose="020B0503020204020204" charset="-122"/>
                <a:cs typeface="微软雅黑" panose="020B0503020204020204" charset="-122"/>
              </a:rPr>
              <a:t>）</a:t>
            </a:r>
            <a:endParaRPr sz="800" dirty="0">
              <a:latin typeface="微软雅黑" panose="020B0503020204020204" charset="-122"/>
              <a:ea typeface="微软雅黑" panose="020B0503020204020204" charset="-122"/>
              <a:cs typeface="微软雅黑" panose="020B0503020204020204" charset="-122"/>
            </a:endParaRPr>
          </a:p>
        </p:txBody>
      </p:sp>
      <p:sp>
        <p:nvSpPr>
          <p:cNvPr id="838" name="textbox 838"/>
          <p:cNvSpPr/>
          <p:nvPr/>
        </p:nvSpPr>
        <p:spPr>
          <a:xfrm>
            <a:off x="591259" y="660429"/>
            <a:ext cx="2975610" cy="168910"/>
          </a:xfrm>
          <a:prstGeom prst="rect">
            <a:avLst/>
          </a:prstGeom>
          <a:noFill/>
          <a:ln w="0" cap="flat">
            <a:noFill/>
            <a:prstDash val="solid"/>
            <a:miter lim="0"/>
          </a:ln>
        </p:spPr>
        <p:txBody>
          <a:bodyPr vert="horz" wrap="square" lIns="0" tIns="0" rIns="0" bIns="0"/>
          <a:p>
            <a:pPr algn="l" rtl="0" eaLnBrk="0">
              <a:lnSpc>
                <a:spcPct val="87000"/>
              </a:lnSpc>
            </a:pPr>
            <a:endParaRPr sz="100" dirty="0">
              <a:latin typeface="Arial" panose="020B0604020202020204"/>
              <a:ea typeface="Arial" panose="020B0604020202020204"/>
              <a:cs typeface="Arial" panose="020B0604020202020204"/>
            </a:endParaRPr>
          </a:p>
          <a:p>
            <a:pPr marL="12700" algn="l" rtl="0" eaLnBrk="0">
              <a:lnSpc>
                <a:spcPct val="85000"/>
              </a:lnSpc>
            </a:pPr>
            <a:r>
              <a:rPr sz="1100" kern="0" spc="40" dirty="0">
                <a:solidFill>
                  <a:srgbClr val="21294D">
                    <a:alpha val="100000"/>
                  </a:srgbClr>
                </a:solidFill>
                <a:latin typeface="微软雅黑" panose="020B0503020204020204" charset="-122"/>
                <a:ea typeface="微软雅黑" panose="020B0503020204020204" charset="-122"/>
                <a:cs typeface="微软雅黑" panose="020B0503020204020204" charset="-122"/>
              </a:rPr>
              <a:t>1.4</a:t>
            </a:r>
            <a:r>
              <a:rPr sz="1100" kern="0" spc="200" dirty="0">
                <a:solidFill>
                  <a:srgbClr val="21294D">
                    <a:alpha val="100000"/>
                  </a:srgbClr>
                </a:solidFill>
                <a:latin typeface="微软雅黑" panose="020B0503020204020204" charset="-122"/>
                <a:ea typeface="微软雅黑" panose="020B0503020204020204" charset="-122"/>
                <a:cs typeface="微软雅黑" panose="020B0503020204020204" charset="-122"/>
              </a:rPr>
              <a:t> </a:t>
            </a:r>
            <a:r>
              <a:rPr sz="1100" kern="0" spc="40" dirty="0">
                <a:solidFill>
                  <a:srgbClr val="21294D">
                    <a:alpha val="100000"/>
                  </a:srgbClr>
                </a:solidFill>
                <a:latin typeface="微软雅黑" panose="020B0503020204020204" charset="-122"/>
                <a:ea typeface="微软雅黑" panose="020B0503020204020204" charset="-122"/>
                <a:cs typeface="微软雅黑" panose="020B0503020204020204" charset="-122"/>
              </a:rPr>
              <a:t>INPUT/OUTPUT PANEL  CONNECTOR</a:t>
            </a:r>
            <a:endParaRPr sz="1100" dirty="0">
              <a:latin typeface="微软雅黑" panose="020B0503020204020204" charset="-122"/>
              <a:ea typeface="微软雅黑" panose="020B0503020204020204" charset="-122"/>
              <a:cs typeface="微软雅黑" panose="020B0503020204020204" charset="-122"/>
            </a:endParaRPr>
          </a:p>
        </p:txBody>
      </p:sp>
      <p:sp>
        <p:nvSpPr>
          <p:cNvPr id="890" name="textbox 890"/>
          <p:cNvSpPr/>
          <p:nvPr/>
        </p:nvSpPr>
        <p:spPr>
          <a:xfrm>
            <a:off x="591283" y="3079292"/>
            <a:ext cx="2148839" cy="168910"/>
          </a:xfrm>
          <a:prstGeom prst="rect">
            <a:avLst/>
          </a:prstGeom>
          <a:noFill/>
          <a:ln w="0" cap="flat">
            <a:noFill/>
            <a:prstDash val="solid"/>
            <a:miter lim="0"/>
          </a:ln>
        </p:spPr>
        <p:txBody>
          <a:bodyPr vert="horz" wrap="square" lIns="0" tIns="0" rIns="0" bIns="0"/>
          <a:p>
            <a:pPr algn="l" rtl="0" eaLnBrk="0">
              <a:lnSpc>
                <a:spcPct val="87000"/>
              </a:lnSpc>
            </a:pPr>
            <a:endParaRPr sz="100" dirty="0">
              <a:latin typeface="Arial" panose="020B0604020202020204"/>
              <a:ea typeface="Arial" panose="020B0604020202020204"/>
              <a:cs typeface="Arial" panose="020B0604020202020204"/>
            </a:endParaRPr>
          </a:p>
          <a:p>
            <a:pPr marL="12700" algn="l" rtl="0" eaLnBrk="0">
              <a:lnSpc>
                <a:spcPct val="85000"/>
              </a:lnSpc>
            </a:pPr>
            <a:r>
              <a:rPr sz="1100" kern="0" spc="50" dirty="0">
                <a:solidFill>
                  <a:srgbClr val="21294D">
                    <a:alpha val="100000"/>
                  </a:srgbClr>
                </a:solidFill>
                <a:latin typeface="微软雅黑" panose="020B0503020204020204" charset="-122"/>
                <a:ea typeface="微软雅黑" panose="020B0503020204020204" charset="-122"/>
                <a:cs typeface="微软雅黑" panose="020B0503020204020204" charset="-122"/>
              </a:rPr>
              <a:t>1.5 CONNECTOR DE</a:t>
            </a:r>
            <a:r>
              <a:rPr sz="1100" kern="0" spc="40" dirty="0">
                <a:solidFill>
                  <a:srgbClr val="21294D">
                    <a:alpha val="100000"/>
                  </a:srgbClr>
                </a:solidFill>
                <a:latin typeface="微软雅黑" panose="020B0503020204020204" charset="-122"/>
                <a:ea typeface="微软雅黑" panose="020B0503020204020204" charset="-122"/>
                <a:cs typeface="微软雅黑" panose="020B0503020204020204" charset="-122"/>
              </a:rPr>
              <a:t>FINITION</a:t>
            </a:r>
            <a:endParaRPr sz="1100" dirty="0">
              <a:latin typeface="微软雅黑" panose="020B0503020204020204" charset="-122"/>
              <a:ea typeface="微软雅黑" panose="020B0503020204020204" charset="-122"/>
              <a:cs typeface="微软雅黑" panose="020B0503020204020204" charset="-122"/>
            </a:endParaRPr>
          </a:p>
        </p:txBody>
      </p:sp>
      <p:pic>
        <p:nvPicPr>
          <p:cNvPr id="2" name="picture 736"/>
          <p:cNvPicPr>
            <a:picLocks noChangeAspect="1"/>
          </p:cNvPicPr>
          <p:nvPr/>
        </p:nvPicPr>
        <p:blipFill>
          <a:blip r:embed="rId5"/>
          <a:stretch>
            <a:fillRect/>
          </a:stretch>
        </p:blipFill>
        <p:spPr>
          <a:xfrm rot="21600000">
            <a:off x="192238" y="539985"/>
            <a:ext cx="7094709" cy="6596"/>
          </a:xfrm>
          <a:prstGeom prst="rect">
            <a:avLst/>
          </a:prstGeom>
        </p:spPr>
      </p:pic>
      <p:pic>
        <p:nvPicPr>
          <p:cNvPr id="16" name="picture 670"/>
          <p:cNvPicPr>
            <a:picLocks noChangeAspect="1"/>
          </p:cNvPicPr>
          <p:nvPr/>
        </p:nvPicPr>
        <p:blipFill>
          <a:blip r:embed="rId6"/>
          <a:stretch>
            <a:fillRect/>
          </a:stretch>
        </p:blipFill>
        <p:spPr>
          <a:xfrm rot="21600000">
            <a:off x="263985" y="9719952"/>
            <a:ext cx="7094709" cy="10501"/>
          </a:xfrm>
          <a:prstGeom prst="rect">
            <a:avLst/>
          </a:prstGeom>
        </p:spPr>
      </p:pic>
      <p:sp>
        <p:nvSpPr>
          <p:cNvPr id="18" name="文本框 17"/>
          <p:cNvSpPr txBox="1"/>
          <p:nvPr/>
        </p:nvSpPr>
        <p:spPr>
          <a:xfrm>
            <a:off x="577215" y="9781858"/>
            <a:ext cx="5080000" cy="275590"/>
          </a:xfrm>
          <a:prstGeom prst="rect">
            <a:avLst/>
          </a:prstGeom>
        </p:spPr>
        <p:txBody>
          <a:bodyPr>
            <a:spAutoFit/>
          </a:bodyPr>
          <a:p>
            <a:pPr algn="ctr"/>
            <a:r>
              <a:rPr lang="zh-CN" altLang="en-US" sz="1200" b="1">
                <a:solidFill>
                  <a:schemeClr val="tx1"/>
                </a:solidFill>
                <a:latin typeface="微软雅黑" panose="020B0503020204020204" charset="-122"/>
                <a:ea typeface="微软雅黑" panose="020B0503020204020204" charset="-122"/>
              </a:rPr>
              <a:t>南京市雨花区软件大道</a:t>
            </a:r>
            <a:r>
              <a:rPr lang="en-US" altLang="zh-CN" sz="1200" b="1">
                <a:solidFill>
                  <a:schemeClr val="tx1"/>
                </a:solidFill>
                <a:latin typeface="微软雅黑" panose="020B0503020204020204" charset="-122"/>
                <a:ea typeface="微软雅黑" panose="020B0503020204020204" charset="-122"/>
              </a:rPr>
              <a:t>180</a:t>
            </a:r>
            <a:r>
              <a:rPr lang="zh-CN" altLang="en-US" sz="1200" b="1">
                <a:solidFill>
                  <a:schemeClr val="tx1"/>
                </a:solidFill>
                <a:latin typeface="微软雅黑" panose="020B0503020204020204" charset="-122"/>
                <a:ea typeface="微软雅黑" panose="020B0503020204020204" charset="-122"/>
              </a:rPr>
              <a:t>号大数据产业基地</a:t>
            </a:r>
            <a:r>
              <a:rPr lang="en-US" altLang="zh-CN" sz="1200" b="1">
                <a:solidFill>
                  <a:schemeClr val="tx1"/>
                </a:solidFill>
                <a:latin typeface="微软雅黑" panose="020B0503020204020204" charset="-122"/>
                <a:ea typeface="微软雅黑" panose="020B0503020204020204" charset="-122"/>
              </a:rPr>
              <a:t>2</a:t>
            </a:r>
            <a:r>
              <a:rPr lang="zh-CN" altLang="en-US" sz="1200" b="1">
                <a:solidFill>
                  <a:schemeClr val="tx1"/>
                </a:solidFill>
                <a:latin typeface="微软雅黑" panose="020B0503020204020204" charset="-122"/>
                <a:ea typeface="微软雅黑" panose="020B0503020204020204" charset="-122"/>
              </a:rPr>
              <a:t>栋</a:t>
            </a:r>
            <a:endParaRPr lang="zh-CN" altLang="en-US" sz="1200" b="1">
              <a:solidFill>
                <a:schemeClr val="tx1"/>
              </a:solidFill>
              <a:latin typeface="微软雅黑" panose="020B0503020204020204" charset="-122"/>
              <a:ea typeface="微软雅黑" panose="020B0503020204020204" charset="-122"/>
            </a:endParaRPr>
          </a:p>
        </p:txBody>
      </p:sp>
      <p:pic>
        <p:nvPicPr>
          <p:cNvPr id="19" name="图片 18" descr="定位标志"/>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1160145" y="9782175"/>
            <a:ext cx="204470" cy="204470"/>
          </a:xfrm>
          <a:prstGeom prst="rect">
            <a:avLst/>
          </a:prstGeom>
        </p:spPr>
      </p:pic>
      <p:pic>
        <p:nvPicPr>
          <p:cNvPr id="20" name="图片 19" descr="电话"/>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4900930" y="9832340"/>
            <a:ext cx="186690" cy="186690"/>
          </a:xfrm>
          <a:prstGeom prst="rect">
            <a:avLst/>
          </a:prstGeom>
        </p:spPr>
      </p:pic>
      <p:sp>
        <p:nvSpPr>
          <p:cNvPr id="21" name="文本框 20"/>
          <p:cNvSpPr txBox="1"/>
          <p:nvPr/>
        </p:nvSpPr>
        <p:spPr>
          <a:xfrm>
            <a:off x="5072380" y="9782175"/>
            <a:ext cx="1979930" cy="282575"/>
          </a:xfrm>
          <a:prstGeom prst="rect">
            <a:avLst/>
          </a:prstGeom>
        </p:spPr>
        <p:txBody>
          <a:bodyPr>
            <a:noAutofit/>
          </a:bodyPr>
          <a:p>
            <a:r>
              <a:rPr lang="en-US" altLang="zh-CN" sz="1200" b="1">
                <a:solidFill>
                  <a:schemeClr val="tx1"/>
                </a:solidFill>
                <a:latin typeface="微软雅黑" panose="020B0503020204020204" charset="-122"/>
                <a:ea typeface="微软雅黑" panose="020B0503020204020204" charset="-122"/>
              </a:rPr>
              <a:t>+86-13951873509</a:t>
            </a:r>
            <a:endParaRPr lang="en-US" altLang="zh-CN" sz="1200" b="1">
              <a:solidFill>
                <a:schemeClr val="tx1"/>
              </a:solidFill>
              <a:latin typeface="微软雅黑" panose="020B0503020204020204" charset="-122"/>
              <a:ea typeface="微软雅黑" panose="020B0503020204020204" charset="-122"/>
            </a:endParaRPr>
          </a:p>
        </p:txBody>
      </p:sp>
      <p:pic>
        <p:nvPicPr>
          <p:cNvPr id="22" name="图片 21" descr="网页"/>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1165225" y="10027920"/>
            <a:ext cx="192405" cy="192405"/>
          </a:xfrm>
          <a:prstGeom prst="rect">
            <a:avLst/>
          </a:prstGeom>
        </p:spPr>
      </p:pic>
      <p:sp>
        <p:nvSpPr>
          <p:cNvPr id="23" name="文本框 22"/>
          <p:cNvSpPr txBox="1"/>
          <p:nvPr/>
        </p:nvSpPr>
        <p:spPr>
          <a:xfrm>
            <a:off x="1342390" y="9980613"/>
            <a:ext cx="5080000" cy="275590"/>
          </a:xfrm>
          <a:prstGeom prst="rect">
            <a:avLst/>
          </a:prstGeom>
        </p:spPr>
        <p:txBody>
          <a:bodyPr>
            <a:spAutoFit/>
          </a:bodyPr>
          <a:p>
            <a:r>
              <a:rPr lang="en-US" altLang="zh-CN" sz="1200" b="1">
                <a:solidFill>
                  <a:schemeClr val="tx1"/>
                </a:solidFill>
                <a:latin typeface="微软雅黑" panose="020B0503020204020204" charset="-122"/>
                <a:ea typeface="微软雅黑" panose="020B0503020204020204" charset="-122"/>
              </a:rPr>
              <a:t>https://www.shinewave-tech.com</a:t>
            </a:r>
            <a:endParaRPr lang="en-US" altLang="zh-CN" sz="1200" b="1">
              <a:solidFill>
                <a:schemeClr val="tx1"/>
              </a:solidFill>
              <a:latin typeface="微软雅黑" panose="020B0503020204020204" charset="-122"/>
              <a:ea typeface="微软雅黑" panose="020B0503020204020204" charset="-122"/>
            </a:endParaRPr>
          </a:p>
        </p:txBody>
      </p:sp>
      <p:pic>
        <p:nvPicPr>
          <p:cNvPr id="24" name="图片 23" descr="信息"/>
          <p:cNvPicPr>
            <a:picLocks noChangeAspect="1"/>
          </p:cNvPicPr>
          <p:nvPr/>
        </p:nvPicPr>
        <p:blipFill>
          <a:blip r:embed="rId13">
            <a:extLst>
              <a:ext uri="{96DAC541-7B7A-43D3-8B79-37D633B846F1}">
                <asvg:svgBlip xmlns:asvg="http://schemas.microsoft.com/office/drawing/2016/SVG/main" r:embed="rId14"/>
              </a:ext>
            </a:extLst>
          </a:blip>
          <a:stretch>
            <a:fillRect/>
          </a:stretch>
        </p:blipFill>
        <p:spPr>
          <a:xfrm>
            <a:off x="4202430" y="9991090"/>
            <a:ext cx="239395" cy="239395"/>
          </a:xfrm>
          <a:prstGeom prst="rect">
            <a:avLst/>
          </a:prstGeom>
        </p:spPr>
      </p:pic>
      <p:sp>
        <p:nvSpPr>
          <p:cNvPr id="25" name="文本框 24"/>
          <p:cNvSpPr txBox="1"/>
          <p:nvPr/>
        </p:nvSpPr>
        <p:spPr>
          <a:xfrm>
            <a:off x="4426585" y="9980930"/>
            <a:ext cx="2519680" cy="282575"/>
          </a:xfrm>
          <a:prstGeom prst="rect">
            <a:avLst/>
          </a:prstGeom>
        </p:spPr>
        <p:txBody>
          <a:bodyPr>
            <a:noAutofit/>
          </a:bodyPr>
          <a:p>
            <a:pPr marL="0" indent="0">
              <a:spcBef>
                <a:spcPct val="0"/>
              </a:spcBef>
              <a:spcAft>
                <a:spcPct val="0"/>
              </a:spcAft>
            </a:pPr>
            <a:r>
              <a:rPr lang="en-US" altLang="zh-CN" sz="1200" b="1" i="0">
                <a:solidFill>
                  <a:schemeClr val="tx1"/>
                </a:solidFill>
                <a:latin typeface="微软雅黑" panose="020B0503020204020204" charset="-122"/>
                <a:ea typeface="微软雅黑" panose="020B0503020204020204" charset="-122"/>
              </a:rPr>
              <a:t>info@shinewave-tech.com</a:t>
            </a:r>
            <a:endParaRPr lang="en-US" altLang="zh-CN" sz="1200" b="1" i="0">
              <a:solidFill>
                <a:schemeClr val="tx1"/>
              </a:solidFill>
              <a:latin typeface="微软雅黑" panose="020B0503020204020204" charset="-122"/>
              <a:ea typeface="微软雅黑" panose="020B0503020204020204" charset="-122"/>
            </a:endParaRPr>
          </a:p>
        </p:txBody>
      </p:sp>
      <p:pic>
        <p:nvPicPr>
          <p:cNvPr id="26" name="图片 25" descr="SWT公司logo-透明"/>
          <p:cNvPicPr>
            <a:picLocks noChangeAspect="1"/>
          </p:cNvPicPr>
          <p:nvPr/>
        </p:nvPicPr>
        <p:blipFill>
          <a:blip r:embed="rId15"/>
          <a:stretch>
            <a:fillRect/>
          </a:stretch>
        </p:blipFill>
        <p:spPr>
          <a:xfrm>
            <a:off x="281305" y="9782175"/>
            <a:ext cx="744220" cy="434975"/>
          </a:xfrm>
          <a:prstGeom prst="rect">
            <a:avLst/>
          </a:prstGeom>
        </p:spPr>
      </p:pic>
      <p:sp>
        <p:nvSpPr>
          <p:cNvPr id="27" name="文本框 26"/>
          <p:cNvSpPr txBox="1"/>
          <p:nvPr/>
        </p:nvSpPr>
        <p:spPr>
          <a:xfrm>
            <a:off x="0" y="57150"/>
            <a:ext cx="7559675" cy="460375"/>
          </a:xfrm>
          <a:prstGeom prst="rect">
            <a:avLst/>
          </a:prstGeom>
        </p:spPr>
        <p:txBody>
          <a:bodyPr wrap="square">
            <a:spAutoFit/>
          </a:bodyPr>
          <a:p>
            <a:pPr marL="0" indent="0" algn="ctr">
              <a:lnSpc>
                <a:spcPts val="1440"/>
              </a:lnSpc>
              <a:spcBef>
                <a:spcPct val="0"/>
              </a:spcBef>
              <a:spcAft>
                <a:spcPct val="0"/>
              </a:spcAft>
            </a:pPr>
            <a:r>
              <a:rPr lang="zh-CN" altLang="en-US" sz="1600" b="1">
                <a:solidFill>
                  <a:schemeClr val="tx1"/>
                </a:solidFill>
              </a:rPr>
              <a:t>本图册为代表性规格产品，如需定制，可随时联系我司业务人员。</a:t>
            </a:r>
            <a:endParaRPr lang="zh-CN" altLang="en-US" sz="1600" b="1">
              <a:solidFill>
                <a:schemeClr val="tx1"/>
              </a:solidFill>
            </a:endParaRPr>
          </a:p>
          <a:p>
            <a:pPr marL="0" indent="0" algn="ctr">
              <a:lnSpc>
                <a:spcPts val="1440"/>
              </a:lnSpc>
              <a:spcBef>
                <a:spcPct val="0"/>
              </a:spcBef>
              <a:spcAft>
                <a:spcPct val="0"/>
              </a:spcAft>
            </a:pPr>
            <a:r>
              <a:rPr lang="en-US" altLang="zh-CN" sz="1200" b="1">
                <a:solidFill>
                  <a:srgbClr val="1F2329"/>
                </a:solidFill>
              </a:rPr>
              <a:t>This catalog features representative products. For customization, please contact our sales team.</a:t>
            </a:r>
            <a:endParaRPr lang="en-US" altLang="zh-CN" sz="1200" b="1">
              <a:solidFill>
                <a:srgbClr val="1F2329"/>
              </a:solidFill>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grpSp>
        <p:nvGrpSpPr>
          <p:cNvPr id="12" name="group 12"/>
          <p:cNvGrpSpPr/>
          <p:nvPr/>
        </p:nvGrpSpPr>
        <p:grpSpPr>
          <a:xfrm rot="21600000">
            <a:off x="621980" y="8468631"/>
            <a:ext cx="6370017" cy="1166526"/>
            <a:chOff x="0" y="0"/>
            <a:chExt cx="6370017" cy="1166526"/>
          </a:xfrm>
        </p:grpSpPr>
        <p:pic>
          <p:nvPicPr>
            <p:cNvPr id="902" name="picture 902"/>
            <p:cNvPicPr>
              <a:picLocks noChangeAspect="1"/>
            </p:cNvPicPr>
            <p:nvPr/>
          </p:nvPicPr>
          <p:blipFill>
            <a:blip r:embed="rId1"/>
            <a:stretch>
              <a:fillRect/>
            </a:stretch>
          </p:blipFill>
          <p:spPr>
            <a:xfrm rot="21600000">
              <a:off x="0" y="0"/>
              <a:ext cx="6370017" cy="1077634"/>
            </a:xfrm>
            <a:prstGeom prst="rect">
              <a:avLst/>
            </a:prstGeom>
          </p:spPr>
        </p:pic>
        <p:sp>
          <p:nvSpPr>
            <p:cNvPr id="904" name="textbox 904"/>
            <p:cNvSpPr/>
            <p:nvPr/>
          </p:nvSpPr>
          <p:spPr>
            <a:xfrm>
              <a:off x="171432" y="37746"/>
              <a:ext cx="1370330" cy="962660"/>
            </a:xfrm>
            <a:prstGeom prst="rect">
              <a:avLst/>
            </a:prstGeom>
            <a:noFill/>
            <a:ln w="0" cap="flat">
              <a:noFill/>
              <a:prstDash val="solid"/>
              <a:miter lim="0"/>
            </a:ln>
          </p:spPr>
          <p:txBody>
            <a:bodyPr vert="horz" wrap="square" lIns="0" tIns="0" rIns="0" bIns="0"/>
            <a:p>
              <a:pPr algn="l" rtl="0" eaLnBrk="0">
                <a:lnSpc>
                  <a:spcPct val="82000"/>
                </a:lnSpc>
              </a:pPr>
              <a:endParaRPr sz="100" dirty="0">
                <a:latin typeface="Arial" panose="020B0604020202020204"/>
                <a:ea typeface="Arial" panose="020B0604020202020204"/>
                <a:cs typeface="Arial" panose="020B0604020202020204"/>
              </a:endParaRPr>
            </a:p>
            <a:p>
              <a:pPr marL="30480" algn="l" rtl="0" eaLnBrk="0">
                <a:lnSpc>
                  <a:spcPct val="76000"/>
                </a:lnSpc>
              </a:pPr>
              <a:r>
                <a:rPr sz="800" kern="0" spc="50" dirty="0">
                  <a:solidFill>
                    <a:srgbClr val="FFFFFF">
                      <a:alpha val="100000"/>
                    </a:srgbClr>
                  </a:solidFill>
                  <a:latin typeface="Arial" panose="020B0604020202020204"/>
                  <a:ea typeface="Arial" panose="020B0604020202020204"/>
                  <a:cs typeface="Arial" panose="020B0604020202020204"/>
                </a:rPr>
                <a:t>PARAMETER</a:t>
              </a:r>
              <a:endParaRPr sz="800" dirty="0">
                <a:latin typeface="Arial" panose="020B0604020202020204"/>
                <a:ea typeface="Arial" panose="020B0604020202020204"/>
                <a:cs typeface="Arial" panose="020B0604020202020204"/>
              </a:endParaRPr>
            </a:p>
            <a:p>
              <a:pPr marL="17780" algn="l" rtl="0" eaLnBrk="0">
                <a:lnSpc>
                  <a:spcPct val="88000"/>
                </a:lnSpc>
                <a:spcBef>
                  <a:spcPts val="625"/>
                </a:spcBef>
              </a:pPr>
              <a:r>
                <a:rPr sz="800" kern="0" spc="30" dirty="0">
                  <a:solidFill>
                    <a:srgbClr val="231F20">
                      <a:alpha val="100000"/>
                    </a:srgbClr>
                  </a:solidFill>
                  <a:latin typeface="Arial" panose="020B0604020202020204"/>
                  <a:ea typeface="Arial" panose="020B0604020202020204"/>
                  <a:cs typeface="Arial" panose="020B0604020202020204"/>
                </a:rPr>
                <a:t>Operating Temp.</a:t>
              </a:r>
              <a:endParaRPr sz="800" dirty="0">
                <a:latin typeface="Arial" panose="020B0604020202020204"/>
                <a:ea typeface="Arial" panose="020B0604020202020204"/>
                <a:cs typeface="Arial" panose="020B0604020202020204"/>
              </a:endParaRPr>
            </a:p>
            <a:p>
              <a:pPr marL="21590" algn="l" rtl="0" eaLnBrk="0">
                <a:lnSpc>
                  <a:spcPct val="88000"/>
                </a:lnSpc>
                <a:spcBef>
                  <a:spcPts val="620"/>
                </a:spcBef>
              </a:pPr>
              <a:r>
                <a:rPr sz="800" kern="0" spc="40" dirty="0">
                  <a:solidFill>
                    <a:srgbClr val="231F20">
                      <a:alpha val="100000"/>
                    </a:srgbClr>
                  </a:solidFill>
                  <a:latin typeface="Arial" panose="020B0604020202020204"/>
                  <a:ea typeface="Arial" panose="020B0604020202020204"/>
                  <a:cs typeface="Arial" panose="020B0604020202020204"/>
                </a:rPr>
                <a:t>Humidity</a:t>
              </a:r>
              <a:r>
                <a:rPr sz="800" kern="0" spc="90" dirty="0">
                  <a:solidFill>
                    <a:srgbClr val="231F20">
                      <a:alpha val="100000"/>
                    </a:srgbClr>
                  </a:solidFill>
                  <a:latin typeface="Arial" panose="020B0604020202020204"/>
                  <a:ea typeface="Arial" panose="020B0604020202020204"/>
                  <a:cs typeface="Arial" panose="020B0604020202020204"/>
                </a:rPr>
                <a:t> </a:t>
              </a:r>
              <a:r>
                <a:rPr sz="800" kern="0" spc="40" dirty="0">
                  <a:solidFill>
                    <a:srgbClr val="231F20">
                      <a:alpha val="100000"/>
                    </a:srgbClr>
                  </a:solidFill>
                  <a:latin typeface="Arial" panose="020B0604020202020204"/>
                  <a:ea typeface="Arial" panose="020B0604020202020204"/>
                  <a:cs typeface="Arial" panose="020B0604020202020204"/>
                </a:rPr>
                <a:t>R</a:t>
              </a:r>
              <a:r>
                <a:rPr sz="800" kern="0" spc="30" dirty="0">
                  <a:solidFill>
                    <a:srgbClr val="231F20">
                      <a:alpha val="100000"/>
                    </a:srgbClr>
                  </a:solidFill>
                  <a:latin typeface="Arial" panose="020B0604020202020204"/>
                  <a:ea typeface="Arial" panose="020B0604020202020204"/>
                  <a:cs typeface="Arial" panose="020B0604020202020204"/>
                </a:rPr>
                <a:t>ange</a:t>
              </a:r>
              <a:endParaRPr sz="800" dirty="0">
                <a:latin typeface="Arial" panose="020B0604020202020204"/>
                <a:ea typeface="Arial" panose="020B0604020202020204"/>
                <a:cs typeface="Arial" panose="020B0604020202020204"/>
              </a:endParaRPr>
            </a:p>
            <a:p>
              <a:pPr marL="12700" algn="l" rtl="0" eaLnBrk="0">
                <a:lnSpc>
                  <a:spcPct val="88000"/>
                </a:lnSpc>
                <a:spcBef>
                  <a:spcPts val="590"/>
                </a:spcBef>
              </a:pPr>
              <a:r>
                <a:rPr sz="800" kern="0" spc="40" dirty="0">
                  <a:solidFill>
                    <a:srgbClr val="231F20">
                      <a:alpha val="100000"/>
                    </a:srgbClr>
                  </a:solidFill>
                  <a:latin typeface="Arial" panose="020B0604020202020204"/>
                  <a:ea typeface="Arial" panose="020B0604020202020204"/>
                  <a:cs typeface="Arial" panose="020B0604020202020204"/>
                </a:rPr>
                <a:t>Amplifier Safeguard Tem</a:t>
              </a:r>
              <a:r>
                <a:rPr sz="800" kern="0" spc="30" dirty="0">
                  <a:solidFill>
                    <a:srgbClr val="231F20">
                      <a:alpha val="100000"/>
                    </a:srgbClr>
                  </a:solidFill>
                  <a:latin typeface="Arial" panose="020B0604020202020204"/>
                  <a:ea typeface="Arial" panose="020B0604020202020204"/>
                  <a:cs typeface="Arial" panose="020B0604020202020204"/>
                </a:rPr>
                <a:t>p.</a:t>
              </a:r>
              <a:endParaRPr sz="800" dirty="0">
                <a:latin typeface="Arial" panose="020B0604020202020204"/>
                <a:ea typeface="Arial" panose="020B0604020202020204"/>
                <a:cs typeface="Arial" panose="020B0604020202020204"/>
              </a:endParaRPr>
            </a:p>
            <a:p>
              <a:pPr algn="l" rtl="0" eaLnBrk="0">
                <a:lnSpc>
                  <a:spcPct val="109000"/>
                </a:lnSpc>
              </a:pPr>
              <a:endParaRPr sz="1000" dirty="0">
                <a:latin typeface="Arial" panose="020B0604020202020204"/>
                <a:ea typeface="Arial" panose="020B0604020202020204"/>
                <a:cs typeface="Arial" panose="020B0604020202020204"/>
              </a:endParaRPr>
            </a:p>
            <a:p>
              <a:pPr algn="l" rtl="0" eaLnBrk="0">
                <a:lnSpc>
                  <a:spcPct val="102000"/>
                </a:lnSpc>
              </a:pPr>
              <a:endParaRPr sz="200" dirty="0">
                <a:latin typeface="Arial" panose="020B0604020202020204"/>
                <a:ea typeface="Arial" panose="020B0604020202020204"/>
                <a:cs typeface="Arial" panose="020B0604020202020204"/>
              </a:endParaRPr>
            </a:p>
            <a:p>
              <a:pPr marL="43815" algn="l" rtl="0" eaLnBrk="0">
                <a:lnSpc>
                  <a:spcPct val="76000"/>
                </a:lnSpc>
                <a:spcBef>
                  <a:spcPts val="0"/>
                </a:spcBef>
              </a:pPr>
              <a:r>
                <a:rPr sz="800" kern="0" spc="30" dirty="0">
                  <a:solidFill>
                    <a:srgbClr val="231F20">
                      <a:alpha val="100000"/>
                    </a:srgbClr>
                  </a:solidFill>
                  <a:latin typeface="Arial" panose="020B0604020202020204"/>
                  <a:ea typeface="Arial" panose="020B0604020202020204"/>
                  <a:cs typeface="Arial" panose="020B0604020202020204"/>
                </a:rPr>
                <a:t>Protections</a:t>
              </a:r>
              <a:endParaRPr sz="800" dirty="0">
                <a:latin typeface="Arial" panose="020B0604020202020204"/>
                <a:ea typeface="Arial" panose="020B0604020202020204"/>
                <a:cs typeface="Arial" panose="020B0604020202020204"/>
              </a:endParaRPr>
            </a:p>
          </p:txBody>
        </p:sp>
        <p:pic>
          <p:nvPicPr>
            <p:cNvPr id="906" name="picture 906"/>
            <p:cNvPicPr>
              <a:picLocks noChangeAspect="1"/>
            </p:cNvPicPr>
            <p:nvPr/>
          </p:nvPicPr>
          <p:blipFill>
            <a:blip r:embed="rId2"/>
            <a:stretch>
              <a:fillRect/>
            </a:stretch>
          </p:blipFill>
          <p:spPr>
            <a:xfrm rot="21600000">
              <a:off x="1865351" y="57718"/>
              <a:ext cx="8048" cy="1019915"/>
            </a:xfrm>
            <a:prstGeom prst="rect">
              <a:avLst/>
            </a:prstGeom>
          </p:spPr>
        </p:pic>
        <p:pic>
          <p:nvPicPr>
            <p:cNvPr id="908" name="picture 908"/>
            <p:cNvPicPr>
              <a:picLocks noChangeAspect="1"/>
            </p:cNvPicPr>
            <p:nvPr/>
          </p:nvPicPr>
          <p:blipFill>
            <a:blip r:embed="rId3"/>
            <a:stretch>
              <a:fillRect/>
            </a:stretch>
          </p:blipFill>
          <p:spPr>
            <a:xfrm rot="21600000">
              <a:off x="5612085" y="146610"/>
              <a:ext cx="6350" cy="1019915"/>
            </a:xfrm>
            <a:prstGeom prst="rect">
              <a:avLst/>
            </a:prstGeom>
          </p:spPr>
        </p:pic>
        <p:pic>
          <p:nvPicPr>
            <p:cNvPr id="910" name="picture 910"/>
            <p:cNvPicPr>
              <a:picLocks noChangeAspect="1"/>
            </p:cNvPicPr>
            <p:nvPr/>
          </p:nvPicPr>
          <p:blipFill>
            <a:blip r:embed="rId4"/>
            <a:stretch>
              <a:fillRect/>
            </a:stretch>
          </p:blipFill>
          <p:spPr>
            <a:xfrm rot="21600000">
              <a:off x="3874168" y="146614"/>
              <a:ext cx="6350" cy="222908"/>
            </a:xfrm>
            <a:prstGeom prst="rect">
              <a:avLst/>
            </a:prstGeom>
          </p:spPr>
        </p:pic>
      </p:grpSp>
      <p:sp>
        <p:nvSpPr>
          <p:cNvPr id="912" name="textbox 912"/>
          <p:cNvSpPr/>
          <p:nvPr/>
        </p:nvSpPr>
        <p:spPr>
          <a:xfrm>
            <a:off x="6470874" y="8506378"/>
            <a:ext cx="283209" cy="662305"/>
          </a:xfrm>
          <a:prstGeom prst="rect">
            <a:avLst/>
          </a:prstGeom>
          <a:noFill/>
          <a:ln w="0" cap="flat">
            <a:noFill/>
            <a:prstDash val="solid"/>
            <a:miter lim="0"/>
          </a:ln>
        </p:spPr>
        <p:txBody>
          <a:bodyPr vert="horz" wrap="square" lIns="0" tIns="0" rIns="0" bIns="0"/>
          <a:p>
            <a:pPr algn="l" rtl="0" eaLnBrk="0">
              <a:lnSpc>
                <a:spcPct val="82000"/>
              </a:lnSpc>
            </a:pPr>
            <a:endParaRPr sz="100" dirty="0">
              <a:latin typeface="Arial" panose="020B0604020202020204"/>
              <a:ea typeface="Arial" panose="020B0604020202020204"/>
              <a:cs typeface="Arial" panose="020B0604020202020204"/>
            </a:endParaRPr>
          </a:p>
          <a:p>
            <a:pPr marL="12700" algn="l" rtl="0" eaLnBrk="0">
              <a:lnSpc>
                <a:spcPct val="76000"/>
              </a:lnSpc>
            </a:pPr>
            <a:r>
              <a:rPr sz="800" kern="0" spc="30" dirty="0">
                <a:solidFill>
                  <a:srgbClr val="FFFFFF">
                    <a:alpha val="100000"/>
                  </a:srgbClr>
                </a:solidFill>
                <a:latin typeface="Arial" panose="020B0604020202020204"/>
                <a:ea typeface="Arial" panose="020B0604020202020204"/>
                <a:cs typeface="Arial" panose="020B0604020202020204"/>
              </a:rPr>
              <a:t>UNIT</a:t>
            </a:r>
            <a:endParaRPr sz="800" dirty="0">
              <a:latin typeface="Arial" panose="020B0604020202020204"/>
              <a:ea typeface="Arial" panose="020B0604020202020204"/>
              <a:cs typeface="Arial" panose="020B0604020202020204"/>
            </a:endParaRPr>
          </a:p>
          <a:p>
            <a:pPr marL="93345" algn="l" rtl="0" eaLnBrk="0">
              <a:lnSpc>
                <a:spcPts val="760"/>
              </a:lnSpc>
              <a:spcBef>
                <a:spcPts val="685"/>
              </a:spcBef>
            </a:pPr>
            <a:r>
              <a:rPr sz="500" kern="0" spc="-10" dirty="0">
                <a:solidFill>
                  <a:srgbClr val="231F20">
                    <a:alpha val="100000"/>
                  </a:srgbClr>
                </a:solidFill>
                <a:latin typeface="HarmonyOS Sans SC" panose="00000500000000000000" charset="-122"/>
                <a:ea typeface="HarmonyOS Sans SC" panose="00000500000000000000" charset="-122"/>
                <a:cs typeface="HarmonyOS Sans SC" panose="00000500000000000000" charset="-122"/>
              </a:rPr>
              <a:t>。C</a:t>
            </a:r>
            <a:endParaRPr sz="500" dirty="0">
              <a:latin typeface="HarmonyOS Sans SC" panose="00000500000000000000" charset="-122"/>
              <a:ea typeface="HarmonyOS Sans SC" panose="00000500000000000000" charset="-122"/>
              <a:cs typeface="HarmonyOS Sans SC" panose="00000500000000000000" charset="-122"/>
            </a:endParaRPr>
          </a:p>
          <a:p>
            <a:pPr marL="104775" algn="l" rtl="0" eaLnBrk="0">
              <a:lnSpc>
                <a:spcPts val="970"/>
              </a:lnSpc>
              <a:spcBef>
                <a:spcPts val="745"/>
              </a:spcBef>
            </a:pPr>
            <a:r>
              <a:rPr sz="800" kern="0" spc="50" dirty="0">
                <a:solidFill>
                  <a:srgbClr val="231F20">
                    <a:alpha val="100000"/>
                  </a:srgbClr>
                </a:solidFill>
                <a:latin typeface="HarmonyOS Sans SC" panose="00000500000000000000" charset="-122"/>
                <a:ea typeface="HarmonyOS Sans SC" panose="00000500000000000000" charset="-122"/>
                <a:cs typeface="HarmonyOS Sans SC" panose="00000500000000000000" charset="-122"/>
              </a:rPr>
              <a:t>%</a:t>
            </a:r>
            <a:endParaRPr sz="800" dirty="0">
              <a:latin typeface="HarmonyOS Sans SC" panose="00000500000000000000" charset="-122"/>
              <a:ea typeface="HarmonyOS Sans SC" panose="00000500000000000000" charset="-122"/>
              <a:cs typeface="HarmonyOS Sans SC" panose="00000500000000000000" charset="-122"/>
            </a:endParaRPr>
          </a:p>
          <a:p>
            <a:pPr algn="l" rtl="0" eaLnBrk="0">
              <a:lnSpc>
                <a:spcPct val="147000"/>
              </a:lnSpc>
            </a:pPr>
            <a:endParaRPr sz="200" dirty="0">
              <a:latin typeface="Arial" panose="020B0604020202020204"/>
              <a:ea typeface="Arial" panose="020B0604020202020204"/>
              <a:cs typeface="Arial" panose="020B0604020202020204"/>
            </a:endParaRPr>
          </a:p>
          <a:p>
            <a:pPr marL="93345" algn="l" rtl="0" eaLnBrk="0">
              <a:lnSpc>
                <a:spcPts val="760"/>
              </a:lnSpc>
              <a:spcBef>
                <a:spcPts val="0"/>
              </a:spcBef>
            </a:pPr>
            <a:r>
              <a:rPr sz="500" kern="0" spc="-10" dirty="0">
                <a:solidFill>
                  <a:srgbClr val="231F20">
                    <a:alpha val="100000"/>
                  </a:srgbClr>
                </a:solidFill>
                <a:latin typeface="HarmonyOS Sans SC" panose="00000500000000000000" charset="-122"/>
                <a:ea typeface="HarmonyOS Sans SC" panose="00000500000000000000" charset="-122"/>
                <a:cs typeface="HarmonyOS Sans SC" panose="00000500000000000000" charset="-122"/>
              </a:rPr>
              <a:t>。C</a:t>
            </a:r>
            <a:endParaRPr sz="500" dirty="0">
              <a:latin typeface="HarmonyOS Sans SC" panose="00000500000000000000" charset="-122"/>
              <a:ea typeface="HarmonyOS Sans SC" panose="00000500000000000000" charset="-122"/>
              <a:cs typeface="HarmonyOS Sans SC" panose="00000500000000000000" charset="-122"/>
            </a:endParaRPr>
          </a:p>
        </p:txBody>
      </p:sp>
      <p:pic>
        <p:nvPicPr>
          <p:cNvPr id="940" name="picture 940"/>
          <p:cNvPicPr>
            <a:picLocks noChangeAspect="1"/>
          </p:cNvPicPr>
          <p:nvPr/>
        </p:nvPicPr>
        <p:blipFill>
          <a:blip r:embed="rId5"/>
          <a:stretch>
            <a:fillRect/>
          </a:stretch>
        </p:blipFill>
        <p:spPr>
          <a:xfrm rot="21600000">
            <a:off x="641914" y="6608564"/>
            <a:ext cx="6370017" cy="973313"/>
          </a:xfrm>
          <a:prstGeom prst="rect">
            <a:avLst/>
          </a:prstGeom>
        </p:spPr>
      </p:pic>
      <p:grpSp>
        <p:nvGrpSpPr>
          <p:cNvPr id="14" name="group 14"/>
          <p:cNvGrpSpPr/>
          <p:nvPr/>
        </p:nvGrpSpPr>
        <p:grpSpPr>
          <a:xfrm rot="21600000">
            <a:off x="622456" y="7658934"/>
            <a:ext cx="6370032" cy="522252"/>
            <a:chOff x="0" y="0"/>
            <a:chExt cx="6370032" cy="522252"/>
          </a:xfrm>
        </p:grpSpPr>
        <p:pic>
          <p:nvPicPr>
            <p:cNvPr id="942" name="picture 942"/>
            <p:cNvPicPr>
              <a:picLocks noChangeAspect="1"/>
            </p:cNvPicPr>
            <p:nvPr/>
          </p:nvPicPr>
          <p:blipFill>
            <a:blip r:embed="rId6"/>
            <a:stretch>
              <a:fillRect/>
            </a:stretch>
          </p:blipFill>
          <p:spPr>
            <a:xfrm rot="21600000">
              <a:off x="0" y="0"/>
              <a:ext cx="6370032" cy="510726"/>
            </a:xfrm>
            <a:prstGeom prst="rect">
              <a:avLst/>
            </a:prstGeom>
          </p:spPr>
        </p:pic>
        <p:sp>
          <p:nvSpPr>
            <p:cNvPr id="944" name="textbox 944"/>
            <p:cNvSpPr/>
            <p:nvPr/>
          </p:nvSpPr>
          <p:spPr>
            <a:xfrm>
              <a:off x="-12700" y="-12700"/>
              <a:ext cx="6395720" cy="548005"/>
            </a:xfrm>
            <a:prstGeom prst="rect">
              <a:avLst/>
            </a:prstGeom>
            <a:noFill/>
            <a:ln w="0" cap="flat">
              <a:noFill/>
              <a:prstDash val="solid"/>
              <a:miter lim="0"/>
            </a:ln>
          </p:spPr>
          <p:txBody>
            <a:bodyPr vert="horz" wrap="square" lIns="0" tIns="0" rIns="0" bIns="0"/>
            <a:p>
              <a:pPr algn="l" rtl="0" eaLnBrk="0">
                <a:lnSpc>
                  <a:spcPct val="113000"/>
                </a:lnSpc>
              </a:pPr>
              <a:endParaRPr sz="300" dirty="0">
                <a:latin typeface="Arial" panose="020B0604020202020204"/>
                <a:ea typeface="Arial" panose="020B0604020202020204"/>
                <a:cs typeface="Arial" panose="020B0604020202020204"/>
              </a:endParaRPr>
            </a:p>
            <a:p>
              <a:pPr marL="2065655" algn="l" rtl="0" eaLnBrk="0">
                <a:lnSpc>
                  <a:spcPct val="88000"/>
                </a:lnSpc>
                <a:spcBef>
                  <a:spcPts val="5"/>
                </a:spcBef>
              </a:pPr>
              <a:r>
                <a:rPr sz="800" kern="0" spc="40" dirty="0">
                  <a:solidFill>
                    <a:srgbClr val="231F20">
                      <a:alpha val="100000"/>
                    </a:srgbClr>
                  </a:solidFill>
                  <a:latin typeface="Arial" panose="020B0604020202020204"/>
                  <a:ea typeface="Arial" panose="020B0604020202020204"/>
                  <a:cs typeface="Arial" panose="020B0604020202020204"/>
                </a:rPr>
                <a:t>RJ45</a:t>
              </a:r>
              <a:r>
                <a:rPr sz="800" kern="0" spc="40" dirty="0">
                  <a:solidFill>
                    <a:srgbClr val="231F20">
                      <a:alpha val="100000"/>
                    </a:srgbClr>
                  </a:solidFill>
                  <a:latin typeface="微软雅黑" panose="020B0503020204020204" charset="-122"/>
                  <a:ea typeface="微软雅黑" panose="020B0503020204020204" charset="-122"/>
                  <a:cs typeface="微软雅黑" panose="020B0503020204020204" charset="-122"/>
                </a:rPr>
                <a:t>：</a:t>
              </a:r>
              <a:r>
                <a:rPr sz="800" kern="0" spc="-90" dirty="0">
                  <a:solidFill>
                    <a:srgbClr val="231F20">
                      <a:alpha val="100000"/>
                    </a:srgbClr>
                  </a:solidFill>
                  <a:latin typeface="微软雅黑" panose="020B0503020204020204" charset="-122"/>
                  <a:ea typeface="微软雅黑" panose="020B0503020204020204" charset="-122"/>
                  <a:cs typeface="微软雅黑" panose="020B0503020204020204" charset="-122"/>
                </a:rPr>
                <a:t> </a:t>
              </a:r>
              <a:r>
                <a:rPr sz="800" kern="0" spc="40" dirty="0">
                  <a:solidFill>
                    <a:srgbClr val="231F20">
                      <a:alpha val="100000"/>
                    </a:srgbClr>
                  </a:solidFill>
                  <a:latin typeface="Arial" panose="020B0604020202020204"/>
                  <a:ea typeface="Arial" panose="020B0604020202020204"/>
                  <a:cs typeface="Arial" panose="020B0604020202020204"/>
                </a:rPr>
                <a:t>Remote control and</a:t>
              </a:r>
              <a:r>
                <a:rPr sz="800" kern="0" spc="80" dirty="0">
                  <a:solidFill>
                    <a:srgbClr val="231F20">
                      <a:alpha val="100000"/>
                    </a:srgbClr>
                  </a:solidFill>
                  <a:latin typeface="Arial" panose="020B0604020202020204"/>
                  <a:ea typeface="Arial" panose="020B0604020202020204"/>
                  <a:cs typeface="Arial" panose="020B0604020202020204"/>
                </a:rPr>
                <a:t> </a:t>
              </a:r>
              <a:r>
                <a:rPr sz="800" kern="0" spc="40" dirty="0">
                  <a:solidFill>
                    <a:srgbClr val="231F20">
                      <a:alpha val="100000"/>
                    </a:srgbClr>
                  </a:solidFill>
                  <a:latin typeface="Arial" panose="020B0604020202020204"/>
                  <a:ea typeface="Arial" panose="020B0604020202020204"/>
                  <a:cs typeface="Arial" panose="020B0604020202020204"/>
                </a:rPr>
                <a:t>monitoring can be</a:t>
              </a:r>
              <a:r>
                <a:rPr sz="800" kern="0" spc="80" dirty="0">
                  <a:solidFill>
                    <a:srgbClr val="231F20">
                      <a:alpha val="100000"/>
                    </a:srgbClr>
                  </a:solidFill>
                  <a:latin typeface="Arial" panose="020B0604020202020204"/>
                  <a:ea typeface="Arial" panose="020B0604020202020204"/>
                  <a:cs typeface="Arial" panose="020B0604020202020204"/>
                </a:rPr>
                <a:t> </a:t>
              </a:r>
              <a:r>
                <a:rPr sz="800" kern="0" spc="40" dirty="0">
                  <a:solidFill>
                    <a:srgbClr val="231F20">
                      <a:alpha val="100000"/>
                    </a:srgbClr>
                  </a:solidFill>
                  <a:latin typeface="Arial" panose="020B0604020202020204"/>
                  <a:ea typeface="Arial" panose="020B0604020202020204"/>
                  <a:cs typeface="Arial" panose="020B0604020202020204"/>
                </a:rPr>
                <a:t>realized thro</a:t>
              </a:r>
              <a:r>
                <a:rPr sz="800" kern="0" spc="30" dirty="0">
                  <a:solidFill>
                    <a:srgbClr val="231F20">
                      <a:alpha val="100000"/>
                    </a:srgbClr>
                  </a:solidFill>
                  <a:latin typeface="Arial" panose="020B0604020202020204"/>
                  <a:ea typeface="Arial" panose="020B0604020202020204"/>
                  <a:cs typeface="Arial" panose="020B0604020202020204"/>
                </a:rPr>
                <a:t>ugh</a:t>
              </a:r>
              <a:r>
                <a:rPr sz="800" kern="0" spc="100" dirty="0">
                  <a:solidFill>
                    <a:srgbClr val="231F20">
                      <a:alpha val="100000"/>
                    </a:srgbClr>
                  </a:solidFill>
                  <a:latin typeface="Arial" panose="020B0604020202020204"/>
                  <a:ea typeface="Arial" panose="020B0604020202020204"/>
                  <a:cs typeface="Arial" panose="020B0604020202020204"/>
                </a:rPr>
                <a:t> </a:t>
              </a:r>
              <a:r>
                <a:rPr sz="800" kern="0" spc="30" dirty="0">
                  <a:solidFill>
                    <a:srgbClr val="231F20">
                      <a:alpha val="100000"/>
                    </a:srgbClr>
                  </a:solidFill>
                  <a:latin typeface="Arial" panose="020B0604020202020204"/>
                  <a:ea typeface="Arial" panose="020B0604020202020204"/>
                  <a:cs typeface="Arial" panose="020B0604020202020204"/>
                </a:rPr>
                <a:t>LAN</a:t>
              </a:r>
              <a:endParaRPr sz="800" dirty="0">
                <a:latin typeface="Arial" panose="020B0604020202020204"/>
                <a:ea typeface="Arial" panose="020B0604020202020204"/>
                <a:cs typeface="Arial" panose="020B0604020202020204"/>
              </a:endParaRPr>
            </a:p>
            <a:p>
              <a:pPr marL="2790190" algn="l" rtl="0" eaLnBrk="0">
                <a:lnSpc>
                  <a:spcPct val="88000"/>
                </a:lnSpc>
                <a:spcBef>
                  <a:spcPts val="480"/>
                </a:spcBef>
              </a:pPr>
              <a:r>
                <a:rPr sz="800" kern="0" spc="40" dirty="0">
                  <a:solidFill>
                    <a:srgbClr val="231F20">
                      <a:alpha val="100000"/>
                    </a:srgbClr>
                  </a:solidFill>
                  <a:latin typeface="Arial" panose="020B0604020202020204"/>
                  <a:ea typeface="Arial" panose="020B0604020202020204"/>
                  <a:cs typeface="Arial" panose="020B0604020202020204"/>
                </a:rPr>
                <a:t>Built-in cooling system, force</a:t>
              </a:r>
              <a:r>
                <a:rPr sz="800" kern="0" spc="30" dirty="0">
                  <a:solidFill>
                    <a:srgbClr val="231F20">
                      <a:alpha val="100000"/>
                    </a:srgbClr>
                  </a:solidFill>
                  <a:latin typeface="Arial" panose="020B0604020202020204"/>
                  <a:ea typeface="Arial" panose="020B0604020202020204"/>
                  <a:cs typeface="Arial" panose="020B0604020202020204"/>
                </a:rPr>
                <a:t>d air</a:t>
              </a:r>
              <a:r>
                <a:rPr sz="800" kern="0" spc="50" dirty="0">
                  <a:solidFill>
                    <a:srgbClr val="231F20">
                      <a:alpha val="100000"/>
                    </a:srgbClr>
                  </a:solidFill>
                  <a:latin typeface="Arial" panose="020B0604020202020204"/>
                  <a:ea typeface="Arial" panose="020B0604020202020204"/>
                  <a:cs typeface="Arial" panose="020B0604020202020204"/>
                </a:rPr>
                <a:t> </a:t>
              </a:r>
              <a:r>
                <a:rPr sz="800" kern="0" spc="30" dirty="0">
                  <a:solidFill>
                    <a:srgbClr val="231F20">
                      <a:alpha val="100000"/>
                    </a:srgbClr>
                  </a:solidFill>
                  <a:latin typeface="Arial" panose="020B0604020202020204"/>
                  <a:ea typeface="Arial" panose="020B0604020202020204"/>
                  <a:cs typeface="Arial" panose="020B0604020202020204"/>
                </a:rPr>
                <a:t>cooling</a:t>
              </a:r>
              <a:endParaRPr sz="800" dirty="0">
                <a:latin typeface="Arial" panose="020B0604020202020204"/>
                <a:ea typeface="Arial" panose="020B0604020202020204"/>
                <a:cs typeface="Arial" panose="020B0604020202020204"/>
              </a:endParaRPr>
            </a:p>
            <a:p>
              <a:pPr algn="l" rtl="0" eaLnBrk="0">
                <a:lnSpc>
                  <a:spcPct val="112000"/>
                </a:lnSpc>
              </a:pPr>
              <a:endParaRPr sz="300" dirty="0">
                <a:latin typeface="Arial" panose="020B0604020202020204"/>
                <a:ea typeface="Arial" panose="020B0604020202020204"/>
                <a:cs typeface="Arial" panose="020B0604020202020204"/>
              </a:endParaRPr>
            </a:p>
            <a:p>
              <a:pPr marL="3701415" algn="l" rtl="0" eaLnBrk="0">
                <a:lnSpc>
                  <a:spcPts val="1225"/>
                </a:lnSpc>
                <a:spcBef>
                  <a:spcPts val="0"/>
                </a:spcBef>
              </a:pPr>
              <a:r>
                <a:rPr sz="800" kern="0" spc="30" dirty="0">
                  <a:solidFill>
                    <a:srgbClr val="231F20">
                      <a:alpha val="100000"/>
                    </a:srgbClr>
                  </a:solidFill>
                  <a:latin typeface="Arial" panose="020B0604020202020204"/>
                  <a:ea typeface="Arial" panose="020B0604020202020204"/>
                  <a:cs typeface="Arial" panose="020B0604020202020204"/>
                </a:rPr>
                <a:t>≤45</a:t>
              </a:r>
              <a:endParaRPr sz="800" dirty="0">
                <a:latin typeface="Arial" panose="020B0604020202020204"/>
                <a:ea typeface="Arial" panose="020B0604020202020204"/>
                <a:cs typeface="Arial" panose="020B0604020202020204"/>
              </a:endParaRPr>
            </a:p>
          </p:txBody>
        </p:sp>
      </p:grpSp>
      <p:sp>
        <p:nvSpPr>
          <p:cNvPr id="946" name="textbox 946"/>
          <p:cNvSpPr/>
          <p:nvPr/>
        </p:nvSpPr>
        <p:spPr>
          <a:xfrm>
            <a:off x="6496020" y="6728201"/>
            <a:ext cx="283209" cy="1431289"/>
          </a:xfrm>
          <a:prstGeom prst="rect">
            <a:avLst/>
          </a:prstGeom>
          <a:noFill/>
          <a:ln w="0" cap="flat">
            <a:noFill/>
            <a:prstDash val="solid"/>
            <a:miter lim="0"/>
          </a:ln>
        </p:spPr>
        <p:txBody>
          <a:bodyPr vert="horz" wrap="square" lIns="0" tIns="0" rIns="0" bIns="0"/>
          <a:p>
            <a:pPr algn="l" rtl="0" eaLnBrk="0">
              <a:lnSpc>
                <a:spcPct val="83000"/>
              </a:lnSpc>
            </a:pPr>
            <a:endParaRPr sz="100" dirty="0">
              <a:latin typeface="Arial" panose="020B0604020202020204"/>
              <a:ea typeface="Arial" panose="020B0604020202020204"/>
              <a:cs typeface="Arial" panose="020B0604020202020204"/>
            </a:endParaRPr>
          </a:p>
          <a:p>
            <a:pPr marL="12700" algn="l" rtl="0" eaLnBrk="0">
              <a:lnSpc>
                <a:spcPct val="66000"/>
              </a:lnSpc>
            </a:pPr>
            <a:r>
              <a:rPr sz="800" kern="0" spc="30" dirty="0">
                <a:solidFill>
                  <a:srgbClr val="FFFFFF">
                    <a:alpha val="100000"/>
                  </a:srgbClr>
                </a:solidFill>
                <a:latin typeface="Arial" panose="020B0604020202020204"/>
                <a:ea typeface="Arial" panose="020B0604020202020204"/>
                <a:cs typeface="Arial" panose="020B0604020202020204"/>
              </a:rPr>
              <a:t>UNIT</a:t>
            </a:r>
            <a:endParaRPr sz="800" dirty="0">
              <a:latin typeface="Arial" panose="020B0604020202020204"/>
              <a:ea typeface="Arial" panose="020B0604020202020204"/>
              <a:cs typeface="Arial" panose="020B0604020202020204"/>
            </a:endParaRPr>
          </a:p>
          <a:p>
            <a:pPr marL="52705" algn="l" rtl="0" eaLnBrk="0">
              <a:lnSpc>
                <a:spcPct val="99000"/>
              </a:lnSpc>
              <a:spcBef>
                <a:spcPts val="0"/>
              </a:spcBef>
            </a:pPr>
            <a:r>
              <a:rPr sz="800" kern="0" spc="40" dirty="0">
                <a:solidFill>
                  <a:srgbClr val="231F20">
                    <a:alpha val="100000"/>
                  </a:srgbClr>
                </a:solidFill>
                <a:latin typeface="HarmonyOS Sans SC" panose="00000500000000000000" charset="-122"/>
                <a:ea typeface="HarmonyOS Sans SC" panose="00000500000000000000" charset="-122"/>
                <a:cs typeface="HarmonyOS Sans SC" panose="00000500000000000000" charset="-122"/>
              </a:rPr>
              <a:t>mm</a:t>
            </a:r>
            <a:endParaRPr sz="800" dirty="0">
              <a:latin typeface="HarmonyOS Sans SC" panose="00000500000000000000" charset="-122"/>
              <a:ea typeface="HarmonyOS Sans SC" panose="00000500000000000000" charset="-122"/>
              <a:cs typeface="HarmonyOS Sans SC" panose="00000500000000000000" charset="-122"/>
            </a:endParaRPr>
          </a:p>
          <a:p>
            <a:pPr marL="90805" algn="l" rtl="0" eaLnBrk="0">
              <a:lnSpc>
                <a:spcPts val="360"/>
              </a:lnSpc>
              <a:spcBef>
                <a:spcPts val="905"/>
              </a:spcBef>
            </a:pPr>
            <a:r>
              <a:rPr sz="800" kern="0" spc="10" dirty="0">
                <a:solidFill>
                  <a:srgbClr val="231F20">
                    <a:alpha val="100000"/>
                  </a:srgbClr>
                </a:solidFill>
                <a:latin typeface="HarmonyOS Sans SC" panose="00000500000000000000" charset="-122"/>
                <a:ea typeface="HarmonyOS Sans SC" panose="00000500000000000000" charset="-122"/>
                <a:cs typeface="HarmonyOS Sans SC" panose="00000500000000000000" charset="-122"/>
              </a:rPr>
              <a:t>--</a:t>
            </a:r>
            <a:endParaRPr sz="800" dirty="0">
              <a:latin typeface="HarmonyOS Sans SC" panose="00000500000000000000" charset="-122"/>
              <a:ea typeface="HarmonyOS Sans SC" panose="00000500000000000000" charset="-122"/>
              <a:cs typeface="HarmonyOS Sans SC" panose="00000500000000000000" charset="-122"/>
            </a:endParaRPr>
          </a:p>
          <a:p>
            <a:pPr algn="l" rtl="0" eaLnBrk="0">
              <a:lnSpc>
                <a:spcPct val="105000"/>
              </a:lnSpc>
            </a:pPr>
            <a:endParaRPr sz="1000" dirty="0">
              <a:latin typeface="Arial" panose="020B0604020202020204"/>
              <a:ea typeface="Arial" panose="020B0604020202020204"/>
              <a:cs typeface="Arial" panose="020B0604020202020204"/>
            </a:endParaRPr>
          </a:p>
          <a:p>
            <a:pPr algn="l" rtl="0" eaLnBrk="0">
              <a:lnSpc>
                <a:spcPct val="106000"/>
              </a:lnSpc>
            </a:pPr>
            <a:endParaRPr sz="1000" dirty="0">
              <a:latin typeface="Arial" panose="020B0604020202020204"/>
              <a:ea typeface="Arial" panose="020B0604020202020204"/>
              <a:cs typeface="Arial" panose="020B0604020202020204"/>
            </a:endParaRPr>
          </a:p>
          <a:p>
            <a:pPr marL="83820" algn="l" rtl="0" eaLnBrk="0">
              <a:lnSpc>
                <a:spcPts val="360"/>
              </a:lnSpc>
              <a:spcBef>
                <a:spcPts val="250"/>
              </a:spcBef>
            </a:pPr>
            <a:r>
              <a:rPr sz="800" kern="0" spc="10" dirty="0">
                <a:solidFill>
                  <a:srgbClr val="231F20">
                    <a:alpha val="100000"/>
                  </a:srgbClr>
                </a:solidFill>
                <a:latin typeface="HarmonyOS Sans SC" panose="00000500000000000000" charset="-122"/>
                <a:ea typeface="HarmonyOS Sans SC" panose="00000500000000000000" charset="-122"/>
                <a:cs typeface="HarmonyOS Sans SC" panose="00000500000000000000" charset="-122"/>
              </a:rPr>
              <a:t>--</a:t>
            </a:r>
            <a:endParaRPr sz="800" dirty="0">
              <a:latin typeface="HarmonyOS Sans SC" panose="00000500000000000000" charset="-122"/>
              <a:ea typeface="HarmonyOS Sans SC" panose="00000500000000000000" charset="-122"/>
              <a:cs typeface="HarmonyOS Sans SC" panose="00000500000000000000" charset="-122"/>
            </a:endParaRPr>
          </a:p>
          <a:p>
            <a:pPr algn="l" rtl="0" eaLnBrk="0">
              <a:lnSpc>
                <a:spcPct val="124000"/>
              </a:lnSpc>
            </a:pPr>
            <a:endParaRPr sz="1000" dirty="0">
              <a:latin typeface="Arial" panose="020B0604020202020204"/>
              <a:ea typeface="Arial" panose="020B0604020202020204"/>
              <a:cs typeface="Arial" panose="020B0604020202020204"/>
            </a:endParaRPr>
          </a:p>
          <a:p>
            <a:pPr algn="l" rtl="0" eaLnBrk="0">
              <a:lnSpc>
                <a:spcPct val="124000"/>
              </a:lnSpc>
            </a:pPr>
            <a:endParaRPr sz="1000" dirty="0">
              <a:latin typeface="Arial" panose="020B0604020202020204"/>
              <a:ea typeface="Arial" panose="020B0604020202020204"/>
              <a:cs typeface="Arial" panose="020B0604020202020204"/>
            </a:endParaRPr>
          </a:p>
          <a:p>
            <a:pPr marL="83820" algn="l" rtl="0" eaLnBrk="0">
              <a:lnSpc>
                <a:spcPts val="360"/>
              </a:lnSpc>
              <a:spcBef>
                <a:spcPts val="245"/>
              </a:spcBef>
            </a:pPr>
            <a:r>
              <a:rPr sz="800" kern="0" spc="10" dirty="0">
                <a:solidFill>
                  <a:srgbClr val="231F20">
                    <a:alpha val="100000"/>
                  </a:srgbClr>
                </a:solidFill>
                <a:latin typeface="HarmonyOS Sans SC" panose="00000500000000000000" charset="-122"/>
                <a:ea typeface="HarmonyOS Sans SC" panose="00000500000000000000" charset="-122"/>
                <a:cs typeface="HarmonyOS Sans SC" panose="00000500000000000000" charset="-122"/>
              </a:rPr>
              <a:t>--</a:t>
            </a:r>
            <a:endParaRPr sz="800" dirty="0">
              <a:latin typeface="HarmonyOS Sans SC" panose="00000500000000000000" charset="-122"/>
              <a:ea typeface="HarmonyOS Sans SC" panose="00000500000000000000" charset="-122"/>
              <a:cs typeface="HarmonyOS Sans SC" panose="00000500000000000000" charset="-122"/>
            </a:endParaRPr>
          </a:p>
          <a:p>
            <a:pPr algn="l" rtl="0" eaLnBrk="0">
              <a:lnSpc>
                <a:spcPct val="107000"/>
              </a:lnSpc>
            </a:pPr>
            <a:endParaRPr sz="400" dirty="0">
              <a:latin typeface="Arial" panose="020B0604020202020204"/>
              <a:ea typeface="Arial" panose="020B0604020202020204"/>
              <a:cs typeface="Arial" panose="020B0604020202020204"/>
            </a:endParaRPr>
          </a:p>
          <a:p>
            <a:pPr marL="78105" algn="l" rtl="0" eaLnBrk="0">
              <a:lnSpc>
                <a:spcPts val="970"/>
              </a:lnSpc>
              <a:spcBef>
                <a:spcPts val="5"/>
              </a:spcBef>
            </a:pPr>
            <a:r>
              <a:rPr sz="800" kern="0" spc="0" dirty="0">
                <a:solidFill>
                  <a:srgbClr val="231F20">
                    <a:alpha val="100000"/>
                  </a:srgbClr>
                </a:solidFill>
                <a:latin typeface="HarmonyOS Sans SC" panose="00000500000000000000" charset="-122"/>
                <a:ea typeface="HarmonyOS Sans SC" panose="00000500000000000000" charset="-122"/>
                <a:cs typeface="HarmonyOS Sans SC" panose="00000500000000000000" charset="-122"/>
              </a:rPr>
              <a:t>kg</a:t>
            </a:r>
            <a:endParaRPr sz="800" dirty="0">
              <a:latin typeface="HarmonyOS Sans SC" panose="00000500000000000000" charset="-122"/>
              <a:ea typeface="HarmonyOS Sans SC" panose="00000500000000000000" charset="-122"/>
              <a:cs typeface="HarmonyOS Sans SC" panose="00000500000000000000" charset="-122"/>
            </a:endParaRPr>
          </a:p>
        </p:txBody>
      </p:sp>
      <p:sp>
        <p:nvSpPr>
          <p:cNvPr id="954" name="textbox 954"/>
          <p:cNvSpPr/>
          <p:nvPr/>
        </p:nvSpPr>
        <p:spPr>
          <a:xfrm>
            <a:off x="3349789" y="8508545"/>
            <a:ext cx="226695" cy="302895"/>
          </a:xfrm>
          <a:prstGeom prst="rect">
            <a:avLst/>
          </a:prstGeom>
          <a:noFill/>
          <a:ln w="0" cap="flat">
            <a:noFill/>
            <a:prstDash val="solid"/>
            <a:miter lim="0"/>
          </a:ln>
        </p:spPr>
        <p:txBody>
          <a:bodyPr vert="horz" wrap="square" lIns="0" tIns="0" rIns="0" bIns="0"/>
          <a:p>
            <a:pPr algn="l" rtl="0" eaLnBrk="0">
              <a:lnSpc>
                <a:spcPct val="82000"/>
              </a:lnSpc>
            </a:pPr>
            <a:endParaRPr sz="100" dirty="0">
              <a:latin typeface="Arial" panose="020B0604020202020204"/>
              <a:ea typeface="Arial" panose="020B0604020202020204"/>
              <a:cs typeface="Arial" panose="020B0604020202020204"/>
            </a:endParaRPr>
          </a:p>
          <a:p>
            <a:pPr marL="12700" algn="l" rtl="0" eaLnBrk="0">
              <a:lnSpc>
                <a:spcPct val="76000"/>
              </a:lnSpc>
            </a:pPr>
            <a:r>
              <a:rPr sz="800" kern="0" spc="30" dirty="0">
                <a:solidFill>
                  <a:srgbClr val="FFFFFF">
                    <a:alpha val="100000"/>
                  </a:srgbClr>
                </a:solidFill>
                <a:latin typeface="Arial" panose="020B0604020202020204"/>
                <a:ea typeface="Arial" panose="020B0604020202020204"/>
                <a:cs typeface="Arial" panose="020B0604020202020204"/>
              </a:rPr>
              <a:t>MIN</a:t>
            </a:r>
            <a:endParaRPr sz="800" dirty="0">
              <a:latin typeface="Arial" panose="020B0604020202020204"/>
              <a:ea typeface="Arial" panose="020B0604020202020204"/>
              <a:cs typeface="Arial" panose="020B0604020202020204"/>
            </a:endParaRPr>
          </a:p>
          <a:p>
            <a:pPr algn="l" rtl="0" eaLnBrk="0">
              <a:lnSpc>
                <a:spcPct val="101000"/>
              </a:lnSpc>
            </a:pPr>
            <a:endParaRPr sz="500" dirty="0">
              <a:latin typeface="Arial" panose="020B0604020202020204"/>
              <a:ea typeface="Arial" panose="020B0604020202020204"/>
              <a:cs typeface="Arial" panose="020B0604020202020204"/>
            </a:endParaRPr>
          </a:p>
          <a:p>
            <a:pPr marL="15875" algn="l" rtl="0" eaLnBrk="0">
              <a:lnSpc>
                <a:spcPct val="88000"/>
              </a:lnSpc>
              <a:spcBef>
                <a:spcPts val="5"/>
              </a:spcBef>
            </a:pPr>
            <a:r>
              <a:rPr sz="800" kern="0" spc="30" dirty="0">
                <a:solidFill>
                  <a:srgbClr val="231F20">
                    <a:alpha val="100000"/>
                  </a:srgbClr>
                </a:solidFill>
                <a:latin typeface="Arial" panose="020B0604020202020204"/>
                <a:ea typeface="Arial" panose="020B0604020202020204"/>
                <a:cs typeface="Arial" panose="020B0604020202020204"/>
              </a:rPr>
              <a:t>-25</a:t>
            </a:r>
            <a:endParaRPr sz="800" dirty="0">
              <a:latin typeface="Arial" panose="020B0604020202020204"/>
              <a:ea typeface="Arial" panose="020B0604020202020204"/>
              <a:cs typeface="Arial" panose="020B0604020202020204"/>
            </a:endParaRPr>
          </a:p>
        </p:txBody>
      </p:sp>
      <p:sp>
        <p:nvSpPr>
          <p:cNvPr id="956" name="textbox 956"/>
          <p:cNvSpPr/>
          <p:nvPr/>
        </p:nvSpPr>
        <p:spPr>
          <a:xfrm>
            <a:off x="2569155" y="9254312"/>
            <a:ext cx="3512184" cy="273050"/>
          </a:xfrm>
          <a:prstGeom prst="rect">
            <a:avLst/>
          </a:prstGeom>
          <a:noFill/>
          <a:ln w="0" cap="flat">
            <a:noFill/>
            <a:prstDash val="solid"/>
            <a:miter lim="0"/>
          </a:ln>
        </p:spPr>
        <p:txBody>
          <a:bodyPr vert="horz" wrap="square" lIns="0" tIns="0" rIns="0" bIns="0"/>
          <a:p>
            <a:pPr algn="l" rtl="0" eaLnBrk="0">
              <a:lnSpc>
                <a:spcPct val="11000"/>
              </a:lnSpc>
            </a:pPr>
            <a:endParaRPr sz="100" dirty="0">
              <a:latin typeface="Arial" panose="020B0604020202020204"/>
              <a:ea typeface="Arial" panose="020B0604020202020204"/>
              <a:cs typeface="Arial" panose="020B0604020202020204"/>
            </a:endParaRPr>
          </a:p>
          <a:p>
            <a:pPr marL="18415" indent="-5715" algn="l" rtl="0" eaLnBrk="0">
              <a:lnSpc>
                <a:spcPct val="106000"/>
              </a:lnSpc>
            </a:pPr>
            <a:r>
              <a:rPr sz="800" kern="0" spc="40" dirty="0">
                <a:solidFill>
                  <a:srgbClr val="231F20">
                    <a:alpha val="100000"/>
                  </a:srgbClr>
                </a:solidFill>
                <a:latin typeface="Arial" panose="020B0604020202020204"/>
                <a:ea typeface="Arial" panose="020B0604020202020204"/>
                <a:cs typeface="Arial" panose="020B0604020202020204"/>
              </a:rPr>
              <a:t>With over temperature protection, input over</a:t>
            </a:r>
            <a:r>
              <a:rPr sz="800" kern="0" spc="70" dirty="0">
                <a:solidFill>
                  <a:srgbClr val="231F20">
                    <a:alpha val="100000"/>
                  </a:srgbClr>
                </a:solidFill>
                <a:latin typeface="Arial" panose="020B0604020202020204"/>
                <a:ea typeface="Arial" panose="020B0604020202020204"/>
                <a:cs typeface="Arial" panose="020B0604020202020204"/>
              </a:rPr>
              <a:t> </a:t>
            </a:r>
            <a:r>
              <a:rPr sz="800" kern="0" spc="40" dirty="0">
                <a:solidFill>
                  <a:srgbClr val="231F20">
                    <a:alpha val="100000"/>
                  </a:srgbClr>
                </a:solidFill>
                <a:latin typeface="Arial" panose="020B0604020202020204"/>
                <a:ea typeface="Arial" panose="020B0604020202020204"/>
                <a:cs typeface="Arial" panose="020B0604020202020204"/>
              </a:rPr>
              <a:t>power</a:t>
            </a:r>
            <a:r>
              <a:rPr sz="800" kern="0" spc="70" dirty="0">
                <a:solidFill>
                  <a:srgbClr val="231F20">
                    <a:alpha val="100000"/>
                  </a:srgbClr>
                </a:solidFill>
                <a:latin typeface="Arial" panose="020B0604020202020204"/>
                <a:ea typeface="Arial" panose="020B0604020202020204"/>
                <a:cs typeface="Arial" panose="020B0604020202020204"/>
              </a:rPr>
              <a:t> </a:t>
            </a:r>
            <a:r>
              <a:rPr sz="800" kern="0" spc="40" dirty="0">
                <a:solidFill>
                  <a:srgbClr val="231F20">
                    <a:alpha val="100000"/>
                  </a:srgbClr>
                </a:solidFill>
                <a:latin typeface="Arial" panose="020B0604020202020204"/>
                <a:ea typeface="Arial" panose="020B0604020202020204"/>
                <a:cs typeface="Arial" panose="020B0604020202020204"/>
              </a:rPr>
              <a:t>protection,</a:t>
            </a:r>
            <a:r>
              <a:rPr sz="800" kern="0" spc="60" dirty="0">
                <a:solidFill>
                  <a:srgbClr val="231F20">
                    <a:alpha val="100000"/>
                  </a:srgbClr>
                </a:solidFill>
                <a:latin typeface="Arial" panose="020B0604020202020204"/>
                <a:ea typeface="Arial" panose="020B0604020202020204"/>
                <a:cs typeface="Arial" panose="020B0604020202020204"/>
              </a:rPr>
              <a:t> </a:t>
            </a:r>
            <a:r>
              <a:rPr sz="800" kern="0" spc="40" dirty="0">
                <a:solidFill>
                  <a:srgbClr val="231F20">
                    <a:alpha val="100000"/>
                  </a:srgbClr>
                </a:solidFill>
                <a:latin typeface="Arial" panose="020B0604020202020204"/>
                <a:ea typeface="Arial" panose="020B0604020202020204"/>
                <a:cs typeface="Arial" panose="020B0604020202020204"/>
              </a:rPr>
              <a:t>out</a:t>
            </a:r>
            <a:r>
              <a:rPr sz="800" kern="0" spc="30" dirty="0">
                <a:solidFill>
                  <a:srgbClr val="231F20">
                    <a:alpha val="100000"/>
                  </a:srgbClr>
                </a:solidFill>
                <a:latin typeface="Arial" panose="020B0604020202020204"/>
                <a:ea typeface="Arial" panose="020B0604020202020204"/>
                <a:cs typeface="Arial" panose="020B0604020202020204"/>
              </a:rPr>
              <a:t>put</a:t>
            </a:r>
            <a:r>
              <a:rPr sz="800" kern="0" spc="0" dirty="0">
                <a:solidFill>
                  <a:srgbClr val="231F20">
                    <a:alpha val="100000"/>
                  </a:srgbClr>
                </a:solidFill>
                <a:latin typeface="Arial" panose="020B0604020202020204"/>
                <a:ea typeface="Arial" panose="020B0604020202020204"/>
                <a:cs typeface="Arial" panose="020B0604020202020204"/>
              </a:rPr>
              <a:t>   </a:t>
            </a:r>
            <a:r>
              <a:rPr sz="800" kern="0" spc="50" dirty="0">
                <a:solidFill>
                  <a:srgbClr val="231F20">
                    <a:alpha val="100000"/>
                  </a:srgbClr>
                </a:solidFill>
                <a:latin typeface="Arial" panose="020B0604020202020204"/>
                <a:ea typeface="Arial" panose="020B0604020202020204"/>
                <a:cs typeface="Arial" panose="020B0604020202020204"/>
              </a:rPr>
              <a:t>mismatch protect</a:t>
            </a:r>
            <a:r>
              <a:rPr sz="800" kern="0" spc="40" dirty="0">
                <a:solidFill>
                  <a:srgbClr val="231F20">
                    <a:alpha val="100000"/>
                  </a:srgbClr>
                </a:solidFill>
                <a:latin typeface="Arial" panose="020B0604020202020204"/>
                <a:ea typeface="Arial" panose="020B0604020202020204"/>
                <a:cs typeface="Arial" panose="020B0604020202020204"/>
              </a:rPr>
              <a:t>ion</a:t>
            </a:r>
            <a:r>
              <a:rPr sz="800" kern="0" spc="80" dirty="0">
                <a:solidFill>
                  <a:srgbClr val="231F20">
                    <a:alpha val="100000"/>
                  </a:srgbClr>
                </a:solidFill>
                <a:latin typeface="Arial" panose="020B0604020202020204"/>
                <a:ea typeface="Arial" panose="020B0604020202020204"/>
                <a:cs typeface="Arial" panose="020B0604020202020204"/>
              </a:rPr>
              <a:t> </a:t>
            </a:r>
            <a:r>
              <a:rPr sz="800" kern="0" spc="40" dirty="0">
                <a:solidFill>
                  <a:srgbClr val="231F20">
                    <a:alpha val="100000"/>
                  </a:srgbClr>
                </a:solidFill>
                <a:latin typeface="Arial" panose="020B0604020202020204"/>
                <a:ea typeface="Arial" panose="020B0604020202020204"/>
                <a:cs typeface="Arial" panose="020B0604020202020204"/>
              </a:rPr>
              <a:t>Maximum withstand standing wave 4:1</a:t>
            </a:r>
            <a:endParaRPr sz="800" dirty="0">
              <a:latin typeface="Arial" panose="020B0604020202020204"/>
              <a:ea typeface="Arial" panose="020B0604020202020204"/>
              <a:cs typeface="Arial" panose="020B0604020202020204"/>
            </a:endParaRPr>
          </a:p>
        </p:txBody>
      </p:sp>
      <p:pic>
        <p:nvPicPr>
          <p:cNvPr id="958" name="picture 958"/>
          <p:cNvPicPr>
            <a:picLocks noChangeAspect="1"/>
          </p:cNvPicPr>
          <p:nvPr/>
        </p:nvPicPr>
        <p:blipFill>
          <a:blip r:embed="rId7"/>
          <a:stretch>
            <a:fillRect/>
          </a:stretch>
        </p:blipFill>
        <p:spPr>
          <a:xfrm rot="21600000">
            <a:off x="719065" y="3650779"/>
            <a:ext cx="6370017" cy="2690179"/>
          </a:xfrm>
          <a:prstGeom prst="rect">
            <a:avLst/>
          </a:prstGeom>
        </p:spPr>
      </p:pic>
      <p:sp>
        <p:nvSpPr>
          <p:cNvPr id="960" name="textbox 960"/>
          <p:cNvSpPr/>
          <p:nvPr/>
        </p:nvSpPr>
        <p:spPr>
          <a:xfrm>
            <a:off x="2540436" y="6651173"/>
            <a:ext cx="3686175" cy="918210"/>
          </a:xfrm>
          <a:prstGeom prst="rect">
            <a:avLst/>
          </a:prstGeom>
          <a:noFill/>
          <a:ln w="0" cap="flat">
            <a:noFill/>
            <a:prstDash val="solid"/>
            <a:miter lim="0"/>
          </a:ln>
        </p:spPr>
        <p:txBody>
          <a:bodyPr vert="horz" wrap="square" lIns="0" tIns="0" rIns="0" bIns="0"/>
          <a:p>
            <a:pPr algn="l" rtl="0" eaLnBrk="0">
              <a:lnSpc>
                <a:spcPct val="82000"/>
              </a:lnSpc>
            </a:pPr>
            <a:endParaRPr sz="100" dirty="0">
              <a:latin typeface="Arial" panose="020B0604020202020204"/>
              <a:ea typeface="Arial" panose="020B0604020202020204"/>
              <a:cs typeface="Arial" panose="020B0604020202020204"/>
            </a:endParaRPr>
          </a:p>
          <a:p>
            <a:pPr marL="1692275" algn="l" rtl="0" eaLnBrk="0">
              <a:lnSpc>
                <a:spcPct val="76000"/>
              </a:lnSpc>
            </a:pPr>
            <a:r>
              <a:rPr sz="800" kern="0" spc="40" dirty="0">
                <a:solidFill>
                  <a:srgbClr val="FFFFFF">
                    <a:alpha val="100000"/>
                  </a:srgbClr>
                </a:solidFill>
                <a:latin typeface="Arial" panose="020B0604020202020204"/>
                <a:ea typeface="Arial" panose="020B0604020202020204"/>
                <a:cs typeface="Arial" panose="020B0604020202020204"/>
              </a:rPr>
              <a:t>VALUE</a:t>
            </a:r>
            <a:endParaRPr sz="800" dirty="0">
              <a:latin typeface="Arial" panose="020B0604020202020204"/>
              <a:ea typeface="Arial" panose="020B0604020202020204"/>
              <a:cs typeface="Arial" panose="020B0604020202020204"/>
            </a:endParaRPr>
          </a:p>
          <a:p>
            <a:pPr marL="525780" algn="l" rtl="0" eaLnBrk="0">
              <a:lnSpc>
                <a:spcPct val="88000"/>
              </a:lnSpc>
              <a:spcBef>
                <a:spcPts val="590"/>
              </a:spcBef>
            </a:pPr>
            <a:r>
              <a:rPr sz="800" kern="0" spc="0" dirty="0">
                <a:solidFill>
                  <a:srgbClr val="231F20">
                    <a:alpha val="100000"/>
                  </a:srgbClr>
                </a:solidFill>
                <a:latin typeface="Arial" panose="020B0604020202020204"/>
                <a:ea typeface="Arial" panose="020B0604020202020204"/>
                <a:cs typeface="Arial" panose="020B0604020202020204"/>
              </a:rPr>
              <a:t>The</a:t>
            </a:r>
            <a:r>
              <a:rPr sz="800" kern="0" spc="90" dirty="0">
                <a:solidFill>
                  <a:srgbClr val="231F20">
                    <a:alpha val="100000"/>
                  </a:srgbClr>
                </a:solidFill>
                <a:latin typeface="Arial" panose="020B0604020202020204"/>
                <a:ea typeface="Arial" panose="020B0604020202020204"/>
                <a:cs typeface="Arial" panose="020B0604020202020204"/>
              </a:rPr>
              <a:t> </a:t>
            </a:r>
            <a:r>
              <a:rPr sz="800" kern="0" spc="0" dirty="0">
                <a:solidFill>
                  <a:srgbClr val="231F20">
                    <a:alpha val="100000"/>
                  </a:srgbClr>
                </a:solidFill>
                <a:latin typeface="Arial" panose="020B0604020202020204"/>
                <a:ea typeface="Arial" panose="020B0604020202020204"/>
                <a:cs typeface="Arial" panose="020B0604020202020204"/>
              </a:rPr>
              <a:t>standard</a:t>
            </a:r>
            <a:r>
              <a:rPr sz="800" kern="0" spc="120" dirty="0">
                <a:solidFill>
                  <a:srgbClr val="231F20">
                    <a:alpha val="100000"/>
                  </a:srgbClr>
                </a:solidFill>
                <a:latin typeface="Arial" panose="020B0604020202020204"/>
                <a:ea typeface="Arial" panose="020B0604020202020204"/>
                <a:cs typeface="Arial" panose="020B0604020202020204"/>
              </a:rPr>
              <a:t> </a:t>
            </a:r>
            <a:r>
              <a:rPr sz="800" kern="0" spc="90" dirty="0">
                <a:solidFill>
                  <a:srgbClr val="231F20">
                    <a:alpha val="100000"/>
                  </a:srgbClr>
                </a:solidFill>
                <a:latin typeface="Arial" panose="020B0604020202020204"/>
                <a:ea typeface="Arial" panose="020B0604020202020204"/>
                <a:cs typeface="Arial" panose="020B0604020202020204"/>
              </a:rPr>
              <a:t>19-</a:t>
            </a:r>
            <a:r>
              <a:rPr sz="800" kern="0" spc="0" dirty="0">
                <a:solidFill>
                  <a:srgbClr val="231F20">
                    <a:alpha val="100000"/>
                  </a:srgbClr>
                </a:solidFill>
                <a:latin typeface="Arial" panose="020B0604020202020204"/>
                <a:ea typeface="Arial" panose="020B0604020202020204"/>
                <a:cs typeface="Arial" panose="020B0604020202020204"/>
              </a:rPr>
              <a:t>inch</a:t>
            </a:r>
            <a:r>
              <a:rPr sz="800" kern="0" spc="90" dirty="0">
                <a:solidFill>
                  <a:srgbClr val="231F20">
                    <a:alpha val="100000"/>
                  </a:srgbClr>
                </a:solidFill>
                <a:latin typeface="Arial" panose="020B0604020202020204"/>
                <a:ea typeface="Arial" panose="020B0604020202020204"/>
                <a:cs typeface="Arial" panose="020B0604020202020204"/>
              </a:rPr>
              <a:t> </a:t>
            </a:r>
            <a:r>
              <a:rPr sz="800" kern="0" spc="0" dirty="0">
                <a:solidFill>
                  <a:srgbClr val="231F20">
                    <a:alpha val="100000"/>
                  </a:srgbClr>
                </a:solidFill>
                <a:latin typeface="Arial" panose="020B0604020202020204"/>
                <a:ea typeface="Arial" panose="020B0604020202020204"/>
                <a:cs typeface="Arial" panose="020B0604020202020204"/>
              </a:rPr>
              <a:t>shelf</a:t>
            </a:r>
            <a:r>
              <a:rPr sz="800" kern="0" spc="90" dirty="0">
                <a:solidFill>
                  <a:srgbClr val="231F20">
                    <a:alpha val="100000"/>
                  </a:srgbClr>
                </a:solidFill>
                <a:latin typeface="Arial" panose="020B0604020202020204"/>
                <a:ea typeface="Arial" panose="020B0604020202020204"/>
                <a:cs typeface="Arial" panose="020B0604020202020204"/>
              </a:rPr>
              <a:t> </a:t>
            </a:r>
            <a:r>
              <a:rPr sz="800" kern="0" spc="0" dirty="0">
                <a:solidFill>
                  <a:srgbClr val="231F20">
                    <a:alpha val="100000"/>
                  </a:srgbClr>
                </a:solidFill>
                <a:latin typeface="Arial" panose="020B0604020202020204"/>
                <a:ea typeface="Arial" panose="020B0604020202020204"/>
                <a:cs typeface="Arial" panose="020B0604020202020204"/>
              </a:rPr>
              <a:t>is</a:t>
            </a:r>
            <a:r>
              <a:rPr sz="800" kern="0" spc="90" dirty="0">
                <a:solidFill>
                  <a:srgbClr val="231F20">
                    <a:alpha val="100000"/>
                  </a:srgbClr>
                </a:solidFill>
                <a:latin typeface="Arial" panose="020B0604020202020204"/>
                <a:ea typeface="Arial" panose="020B0604020202020204"/>
                <a:cs typeface="Arial" panose="020B0604020202020204"/>
              </a:rPr>
              <a:t> 8</a:t>
            </a:r>
            <a:r>
              <a:rPr sz="800" kern="0" spc="0" dirty="0">
                <a:solidFill>
                  <a:srgbClr val="231F20">
                    <a:alpha val="100000"/>
                  </a:srgbClr>
                </a:solidFill>
                <a:latin typeface="Arial" panose="020B0604020202020204"/>
                <a:ea typeface="Arial" panose="020B0604020202020204"/>
                <a:cs typeface="Arial" panose="020B0604020202020204"/>
              </a:rPr>
              <a:t>U</a:t>
            </a:r>
            <a:r>
              <a:rPr sz="800" kern="0" spc="90" dirty="0">
                <a:solidFill>
                  <a:srgbClr val="231F20">
                    <a:alpha val="100000"/>
                  </a:srgbClr>
                </a:solidFill>
                <a:latin typeface="Arial" panose="020B0604020202020204"/>
                <a:ea typeface="Arial" panose="020B0604020202020204"/>
                <a:cs typeface="Arial" panose="020B0604020202020204"/>
              </a:rPr>
              <a:t> </a:t>
            </a:r>
            <a:r>
              <a:rPr sz="800" kern="0" spc="0" dirty="0">
                <a:solidFill>
                  <a:srgbClr val="231F20">
                    <a:alpha val="100000"/>
                  </a:srgbClr>
                </a:solidFill>
                <a:latin typeface="Arial" panose="020B0604020202020204"/>
                <a:ea typeface="Arial" panose="020B0604020202020204"/>
                <a:cs typeface="Arial" panose="020B0604020202020204"/>
              </a:rPr>
              <a:t>high</a:t>
            </a:r>
            <a:r>
              <a:rPr sz="800" kern="0" spc="90" dirty="0">
                <a:solidFill>
                  <a:srgbClr val="231F20">
                    <a:alpha val="100000"/>
                  </a:srgbClr>
                </a:solidFill>
                <a:latin typeface="Arial" panose="020B0604020202020204"/>
                <a:ea typeface="Arial" panose="020B0604020202020204"/>
                <a:cs typeface="Arial" panose="020B0604020202020204"/>
              </a:rPr>
              <a:t>, 482*550*3</a:t>
            </a:r>
            <a:r>
              <a:rPr sz="800" kern="0" spc="80" dirty="0">
                <a:solidFill>
                  <a:srgbClr val="231F20">
                    <a:alpha val="100000"/>
                  </a:srgbClr>
                </a:solidFill>
                <a:latin typeface="Arial" panose="020B0604020202020204"/>
                <a:ea typeface="Arial" panose="020B0604020202020204"/>
                <a:cs typeface="Arial" panose="020B0604020202020204"/>
              </a:rPr>
              <a:t>56</a:t>
            </a:r>
            <a:endParaRPr sz="800" dirty="0">
              <a:latin typeface="Arial" panose="020B0604020202020204"/>
              <a:ea typeface="Arial" panose="020B0604020202020204"/>
              <a:cs typeface="Arial" panose="020B0604020202020204"/>
            </a:endParaRPr>
          </a:p>
          <a:p>
            <a:pPr marL="1275080" algn="l" rtl="0" eaLnBrk="0">
              <a:lnSpc>
                <a:spcPct val="88000"/>
              </a:lnSpc>
              <a:spcBef>
                <a:spcPts val="570"/>
              </a:spcBef>
            </a:pPr>
            <a:r>
              <a:rPr sz="800" kern="0" spc="50" dirty="0">
                <a:solidFill>
                  <a:srgbClr val="231F20">
                    <a:alpha val="100000"/>
                  </a:srgbClr>
                </a:solidFill>
                <a:latin typeface="Arial" panose="020B0604020202020204"/>
                <a:ea typeface="Arial" panose="020B0604020202020204"/>
                <a:cs typeface="Arial" panose="020B0604020202020204"/>
              </a:rPr>
              <a:t>N-K /</a:t>
            </a:r>
            <a:r>
              <a:rPr sz="800" kern="0" spc="120" dirty="0">
                <a:solidFill>
                  <a:srgbClr val="231F20">
                    <a:alpha val="100000"/>
                  </a:srgbClr>
                </a:solidFill>
                <a:latin typeface="Arial" panose="020B0604020202020204"/>
                <a:ea typeface="Arial" panose="020B0604020202020204"/>
                <a:cs typeface="Arial" panose="020B0604020202020204"/>
              </a:rPr>
              <a:t> </a:t>
            </a:r>
            <a:r>
              <a:rPr sz="800" kern="0" spc="50" dirty="0">
                <a:solidFill>
                  <a:srgbClr val="231F20">
                    <a:alpha val="100000"/>
                  </a:srgbClr>
                </a:solidFill>
                <a:latin typeface="Arial" panose="020B0604020202020204"/>
                <a:ea typeface="Arial" panose="020B0604020202020204"/>
                <a:cs typeface="Arial" panose="020B0604020202020204"/>
              </a:rPr>
              <a:t>N-K</a:t>
            </a:r>
            <a:r>
              <a:rPr sz="800" kern="0" spc="80" dirty="0">
                <a:solidFill>
                  <a:srgbClr val="231F20">
                    <a:alpha val="100000"/>
                  </a:srgbClr>
                </a:solidFill>
                <a:latin typeface="Arial" panose="020B0604020202020204"/>
                <a:ea typeface="Arial" panose="020B0604020202020204"/>
                <a:cs typeface="Arial" panose="020B0604020202020204"/>
              </a:rPr>
              <a:t> </a:t>
            </a:r>
            <a:r>
              <a:rPr sz="800" kern="0" spc="50" dirty="0">
                <a:solidFill>
                  <a:srgbClr val="231F20">
                    <a:alpha val="100000"/>
                  </a:srgbClr>
                </a:solidFill>
                <a:latin typeface="Arial" panose="020B0604020202020204"/>
                <a:ea typeface="Arial" panose="020B0604020202020204"/>
                <a:cs typeface="Arial" panose="020B0604020202020204"/>
              </a:rPr>
              <a:t>(</a:t>
            </a:r>
            <a:r>
              <a:rPr sz="800" kern="0" spc="0" dirty="0">
                <a:solidFill>
                  <a:srgbClr val="231F20">
                    <a:alpha val="100000"/>
                  </a:srgbClr>
                </a:solidFill>
                <a:latin typeface="Arial" panose="020B0604020202020204"/>
                <a:ea typeface="Arial" panose="020B0604020202020204"/>
                <a:cs typeface="Arial" panose="020B0604020202020204"/>
              </a:rPr>
              <a:t>female</a:t>
            </a:r>
            <a:r>
              <a:rPr sz="800" kern="0" spc="50" dirty="0">
                <a:solidFill>
                  <a:srgbClr val="231F20">
                    <a:alpha val="100000"/>
                  </a:srgbClr>
                </a:solidFill>
                <a:latin typeface="Arial" panose="020B0604020202020204"/>
                <a:ea typeface="Arial" panose="020B0604020202020204"/>
                <a:cs typeface="Arial" panose="020B0604020202020204"/>
              </a:rPr>
              <a:t>)</a:t>
            </a:r>
            <a:endParaRPr sz="800" dirty="0">
              <a:latin typeface="Arial" panose="020B0604020202020204"/>
              <a:ea typeface="Arial" panose="020B0604020202020204"/>
              <a:cs typeface="Arial" panose="020B0604020202020204"/>
            </a:endParaRPr>
          </a:p>
          <a:p>
            <a:pPr marL="12700" algn="l" rtl="0" eaLnBrk="0">
              <a:lnSpc>
                <a:spcPct val="88000"/>
              </a:lnSpc>
              <a:spcBef>
                <a:spcPts val="445"/>
              </a:spcBef>
            </a:pPr>
            <a:r>
              <a:rPr sz="800" kern="0" spc="40" dirty="0">
                <a:solidFill>
                  <a:srgbClr val="231F20">
                    <a:alpha val="100000"/>
                  </a:srgbClr>
                </a:solidFill>
                <a:latin typeface="Arial" panose="020B0604020202020204"/>
                <a:ea typeface="Arial" panose="020B0604020202020204"/>
                <a:cs typeface="Arial" panose="020B0604020202020204"/>
              </a:rPr>
              <a:t>DB15</a:t>
            </a:r>
            <a:r>
              <a:rPr sz="800" kern="0" spc="40" dirty="0">
                <a:solidFill>
                  <a:srgbClr val="231F20">
                    <a:alpha val="100000"/>
                  </a:srgbClr>
                </a:solidFill>
                <a:latin typeface="微软雅黑" panose="020B0503020204020204" charset="-122"/>
                <a:ea typeface="微软雅黑" panose="020B0503020204020204" charset="-122"/>
                <a:cs typeface="微软雅黑" panose="020B0503020204020204" charset="-122"/>
              </a:rPr>
              <a:t>：</a:t>
            </a:r>
            <a:r>
              <a:rPr sz="800" kern="0" spc="-100" dirty="0">
                <a:solidFill>
                  <a:srgbClr val="231F20">
                    <a:alpha val="100000"/>
                  </a:srgbClr>
                </a:solidFill>
                <a:latin typeface="微软雅黑" panose="020B0503020204020204" charset="-122"/>
                <a:ea typeface="微软雅黑" panose="020B0503020204020204" charset="-122"/>
                <a:cs typeface="微软雅黑" panose="020B0503020204020204" charset="-122"/>
              </a:rPr>
              <a:t> </a:t>
            </a:r>
            <a:r>
              <a:rPr sz="800" kern="0" spc="40" dirty="0">
                <a:solidFill>
                  <a:srgbClr val="231F20">
                    <a:alpha val="100000"/>
                  </a:srgbClr>
                </a:solidFill>
                <a:latin typeface="Arial" panose="020B0604020202020204"/>
                <a:ea typeface="Arial" panose="020B0604020202020204"/>
                <a:cs typeface="Arial" panose="020B0604020202020204"/>
              </a:rPr>
              <a:t>Power on/power off control; Gain Control;</a:t>
            </a:r>
            <a:r>
              <a:rPr sz="800" kern="0" spc="90" dirty="0">
                <a:solidFill>
                  <a:srgbClr val="231F20">
                    <a:alpha val="100000"/>
                  </a:srgbClr>
                </a:solidFill>
                <a:latin typeface="Arial" panose="020B0604020202020204"/>
                <a:ea typeface="Arial" panose="020B0604020202020204"/>
                <a:cs typeface="Arial" panose="020B0604020202020204"/>
              </a:rPr>
              <a:t> </a:t>
            </a:r>
            <a:r>
              <a:rPr sz="800" kern="0" spc="40" dirty="0">
                <a:solidFill>
                  <a:srgbClr val="231F20">
                    <a:alpha val="100000"/>
                  </a:srgbClr>
                </a:solidFill>
                <a:latin typeface="Arial" panose="020B0604020202020204"/>
                <a:ea typeface="Arial" panose="020B0604020202020204"/>
                <a:cs typeface="Arial" panose="020B0604020202020204"/>
              </a:rPr>
              <a:t>Monitoring parameter</a:t>
            </a:r>
            <a:r>
              <a:rPr sz="800" kern="0" spc="30" dirty="0">
                <a:solidFill>
                  <a:srgbClr val="231F20">
                    <a:alpha val="100000"/>
                  </a:srgbClr>
                </a:solidFill>
                <a:latin typeface="Arial" panose="020B0604020202020204"/>
                <a:ea typeface="Arial" panose="020B0604020202020204"/>
                <a:cs typeface="Arial" panose="020B0604020202020204"/>
              </a:rPr>
              <a:t>s</a:t>
            </a:r>
            <a:endParaRPr sz="800" dirty="0">
              <a:latin typeface="Arial" panose="020B0604020202020204"/>
              <a:ea typeface="Arial" panose="020B0604020202020204"/>
              <a:cs typeface="Arial" panose="020B0604020202020204"/>
            </a:endParaRPr>
          </a:p>
          <a:p>
            <a:pPr marL="997585" algn="l" rtl="0" eaLnBrk="0">
              <a:lnSpc>
                <a:spcPct val="88000"/>
              </a:lnSpc>
              <a:spcBef>
                <a:spcPts val="235"/>
              </a:spcBef>
            </a:pPr>
            <a:r>
              <a:rPr sz="800" kern="0" spc="40" dirty="0">
                <a:solidFill>
                  <a:srgbClr val="231F20">
                    <a:alpha val="100000"/>
                  </a:srgbClr>
                </a:solidFill>
                <a:latin typeface="Arial" panose="020B0604020202020204"/>
                <a:ea typeface="Arial" panose="020B0604020202020204"/>
                <a:cs typeface="Arial" panose="020B0604020202020204"/>
              </a:rPr>
              <a:t>include output power, tempera</a:t>
            </a:r>
            <a:r>
              <a:rPr sz="800" kern="0" spc="30" dirty="0">
                <a:solidFill>
                  <a:srgbClr val="231F20">
                    <a:alpha val="100000"/>
                  </a:srgbClr>
                </a:solidFill>
                <a:latin typeface="Arial" panose="020B0604020202020204"/>
                <a:ea typeface="Arial" panose="020B0604020202020204"/>
                <a:cs typeface="Arial" panose="020B0604020202020204"/>
              </a:rPr>
              <a:t>ture</a:t>
            </a:r>
            <a:endParaRPr sz="800" dirty="0">
              <a:latin typeface="Arial" panose="020B0604020202020204"/>
              <a:ea typeface="Arial" panose="020B0604020202020204"/>
              <a:cs typeface="Arial" panose="020B0604020202020204"/>
            </a:endParaRPr>
          </a:p>
          <a:p>
            <a:pPr marL="262255" algn="l" rtl="0" eaLnBrk="0">
              <a:lnSpc>
                <a:spcPct val="88000"/>
              </a:lnSpc>
              <a:spcBef>
                <a:spcPts val="235"/>
              </a:spcBef>
            </a:pPr>
            <a:r>
              <a:rPr sz="800" kern="0" spc="40" dirty="0">
                <a:solidFill>
                  <a:srgbClr val="231F20">
                    <a:alpha val="100000"/>
                  </a:srgbClr>
                </a:solidFill>
                <a:latin typeface="Arial" panose="020B0604020202020204"/>
                <a:ea typeface="Arial" panose="020B0604020202020204"/>
                <a:cs typeface="Arial" panose="020B0604020202020204"/>
              </a:rPr>
              <a:t>Remote control and</a:t>
            </a:r>
            <a:r>
              <a:rPr sz="800" kern="0" spc="80" dirty="0">
                <a:solidFill>
                  <a:srgbClr val="231F20">
                    <a:alpha val="100000"/>
                  </a:srgbClr>
                </a:solidFill>
                <a:latin typeface="Arial" panose="020B0604020202020204"/>
                <a:ea typeface="Arial" panose="020B0604020202020204"/>
                <a:cs typeface="Arial" panose="020B0604020202020204"/>
              </a:rPr>
              <a:t> </a:t>
            </a:r>
            <a:r>
              <a:rPr sz="800" kern="0" spc="40" dirty="0">
                <a:solidFill>
                  <a:srgbClr val="231F20">
                    <a:alpha val="100000"/>
                  </a:srgbClr>
                </a:solidFill>
                <a:latin typeface="Arial" panose="020B0604020202020204"/>
                <a:ea typeface="Arial" panose="020B0604020202020204"/>
                <a:cs typeface="Arial" panose="020B0604020202020204"/>
              </a:rPr>
              <a:t>monitoring can be</a:t>
            </a:r>
            <a:r>
              <a:rPr sz="800" kern="0" spc="90" dirty="0">
                <a:solidFill>
                  <a:srgbClr val="231F20">
                    <a:alpha val="100000"/>
                  </a:srgbClr>
                </a:solidFill>
                <a:latin typeface="Arial" panose="020B0604020202020204"/>
                <a:ea typeface="Arial" panose="020B0604020202020204"/>
                <a:cs typeface="Arial" panose="020B0604020202020204"/>
              </a:rPr>
              <a:t> </a:t>
            </a:r>
            <a:r>
              <a:rPr sz="800" kern="0" spc="40" dirty="0">
                <a:solidFill>
                  <a:srgbClr val="231F20">
                    <a:alpha val="100000"/>
                  </a:srgbClr>
                </a:solidFill>
                <a:latin typeface="Arial" panose="020B0604020202020204"/>
                <a:ea typeface="Arial" panose="020B0604020202020204"/>
                <a:cs typeface="Arial" panose="020B0604020202020204"/>
              </a:rPr>
              <a:t>realized through</a:t>
            </a:r>
            <a:r>
              <a:rPr sz="800" kern="0" spc="90" dirty="0">
                <a:solidFill>
                  <a:srgbClr val="231F20">
                    <a:alpha val="100000"/>
                  </a:srgbClr>
                </a:solidFill>
                <a:latin typeface="Arial" panose="020B0604020202020204"/>
                <a:ea typeface="Arial" panose="020B0604020202020204"/>
                <a:cs typeface="Arial" panose="020B0604020202020204"/>
              </a:rPr>
              <a:t> </a:t>
            </a:r>
            <a:r>
              <a:rPr sz="800" kern="0" spc="40" dirty="0">
                <a:solidFill>
                  <a:srgbClr val="231F20">
                    <a:alpha val="100000"/>
                  </a:srgbClr>
                </a:solidFill>
                <a:latin typeface="Arial" panose="020B0604020202020204"/>
                <a:ea typeface="Arial" panose="020B0604020202020204"/>
                <a:cs typeface="Arial" panose="020B0604020202020204"/>
              </a:rPr>
              <a:t>RS2</a:t>
            </a:r>
            <a:r>
              <a:rPr sz="800" kern="0" spc="30" dirty="0">
                <a:solidFill>
                  <a:srgbClr val="231F20">
                    <a:alpha val="100000"/>
                  </a:srgbClr>
                </a:solidFill>
                <a:latin typeface="Arial" panose="020B0604020202020204"/>
                <a:ea typeface="Arial" panose="020B0604020202020204"/>
                <a:cs typeface="Arial" panose="020B0604020202020204"/>
              </a:rPr>
              <a:t>32</a:t>
            </a:r>
            <a:endParaRPr sz="800" dirty="0">
              <a:latin typeface="Arial" panose="020B0604020202020204"/>
              <a:ea typeface="Arial" panose="020B0604020202020204"/>
              <a:cs typeface="Arial" panose="020B0604020202020204"/>
            </a:endParaRPr>
          </a:p>
        </p:txBody>
      </p:sp>
      <p:pic>
        <p:nvPicPr>
          <p:cNvPr id="962" name="picture 962"/>
          <p:cNvPicPr>
            <a:picLocks noChangeAspect="1"/>
          </p:cNvPicPr>
          <p:nvPr/>
        </p:nvPicPr>
        <p:blipFill>
          <a:blip r:embed="rId8"/>
          <a:stretch>
            <a:fillRect/>
          </a:stretch>
        </p:blipFill>
        <p:spPr>
          <a:xfrm rot="21600000">
            <a:off x="6229197" y="6730986"/>
            <a:ext cx="10691" cy="1447800"/>
          </a:xfrm>
          <a:prstGeom prst="rect">
            <a:avLst/>
          </a:prstGeom>
        </p:spPr>
      </p:pic>
      <p:sp>
        <p:nvSpPr>
          <p:cNvPr id="966" name="textbox 966"/>
          <p:cNvSpPr/>
          <p:nvPr/>
        </p:nvSpPr>
        <p:spPr>
          <a:xfrm>
            <a:off x="6567197" y="3698547"/>
            <a:ext cx="283209" cy="2371089"/>
          </a:xfrm>
          <a:prstGeom prst="rect">
            <a:avLst/>
          </a:prstGeom>
          <a:noFill/>
          <a:ln w="0" cap="flat">
            <a:noFill/>
            <a:prstDash val="solid"/>
            <a:miter lim="0"/>
          </a:ln>
        </p:spPr>
        <p:txBody>
          <a:bodyPr vert="horz" wrap="square" lIns="0" tIns="0" rIns="0" bIns="0"/>
          <a:p>
            <a:pPr algn="l" rtl="0" eaLnBrk="0">
              <a:lnSpc>
                <a:spcPct val="82000"/>
              </a:lnSpc>
            </a:pPr>
            <a:endParaRPr sz="100" dirty="0">
              <a:latin typeface="Arial" panose="020B0604020202020204"/>
              <a:ea typeface="Arial" panose="020B0604020202020204"/>
              <a:cs typeface="Arial" panose="020B0604020202020204"/>
            </a:endParaRPr>
          </a:p>
          <a:p>
            <a:pPr marL="12700" algn="l" rtl="0" eaLnBrk="0">
              <a:lnSpc>
                <a:spcPct val="76000"/>
              </a:lnSpc>
            </a:pPr>
            <a:r>
              <a:rPr sz="800" kern="0" spc="30" dirty="0">
                <a:solidFill>
                  <a:srgbClr val="FFFFFF">
                    <a:alpha val="100000"/>
                  </a:srgbClr>
                </a:solidFill>
                <a:latin typeface="Arial" panose="020B0604020202020204"/>
                <a:ea typeface="Arial" panose="020B0604020202020204"/>
                <a:cs typeface="Arial" panose="020B0604020202020204"/>
              </a:rPr>
              <a:t>UNIT</a:t>
            </a:r>
            <a:endParaRPr sz="800" dirty="0">
              <a:latin typeface="Arial" panose="020B0604020202020204"/>
              <a:ea typeface="Arial" panose="020B0604020202020204"/>
              <a:cs typeface="Arial" panose="020B0604020202020204"/>
            </a:endParaRPr>
          </a:p>
          <a:p>
            <a:pPr marL="35560" algn="l" rtl="0" eaLnBrk="0">
              <a:lnSpc>
                <a:spcPct val="76000"/>
              </a:lnSpc>
              <a:spcBef>
                <a:spcPts val="630"/>
              </a:spcBef>
            </a:pPr>
            <a:r>
              <a:rPr sz="800" kern="0" spc="40" dirty="0">
                <a:solidFill>
                  <a:srgbClr val="231F20">
                    <a:alpha val="100000"/>
                  </a:srgbClr>
                </a:solidFill>
                <a:latin typeface="Arial" panose="020B0604020202020204"/>
                <a:ea typeface="Arial" panose="020B0604020202020204"/>
                <a:cs typeface="Arial" panose="020B0604020202020204"/>
              </a:rPr>
              <a:t>MHz</a:t>
            </a:r>
            <a:endParaRPr sz="800" dirty="0">
              <a:latin typeface="Arial" panose="020B0604020202020204"/>
              <a:ea typeface="Arial" panose="020B0604020202020204"/>
              <a:cs typeface="Arial" panose="020B0604020202020204"/>
            </a:endParaRPr>
          </a:p>
          <a:p>
            <a:pPr marL="31115" algn="l" rtl="0" eaLnBrk="0">
              <a:lnSpc>
                <a:spcPct val="76000"/>
              </a:lnSpc>
              <a:spcBef>
                <a:spcPts val="1245"/>
              </a:spcBef>
            </a:pPr>
            <a:r>
              <a:rPr sz="800" kern="0" spc="50" dirty="0">
                <a:solidFill>
                  <a:srgbClr val="231F20">
                    <a:alpha val="100000"/>
                  </a:srgbClr>
                </a:solidFill>
                <a:latin typeface="Arial" panose="020B0604020202020204"/>
                <a:ea typeface="Arial" panose="020B0604020202020204"/>
                <a:cs typeface="Arial" panose="020B0604020202020204"/>
              </a:rPr>
              <a:t>dBm</a:t>
            </a:r>
            <a:endParaRPr sz="800" dirty="0">
              <a:latin typeface="Arial" panose="020B0604020202020204"/>
              <a:ea typeface="Arial" panose="020B0604020202020204"/>
              <a:cs typeface="Arial" panose="020B0604020202020204"/>
            </a:endParaRPr>
          </a:p>
          <a:p>
            <a:pPr marL="78740" algn="l" rtl="0" eaLnBrk="0">
              <a:lnSpc>
                <a:spcPct val="76000"/>
              </a:lnSpc>
              <a:spcBef>
                <a:spcPts val="1045"/>
              </a:spcBef>
            </a:pPr>
            <a:r>
              <a:rPr sz="800" kern="0" spc="30" dirty="0">
                <a:solidFill>
                  <a:srgbClr val="231F20">
                    <a:alpha val="100000"/>
                  </a:srgbClr>
                </a:solidFill>
                <a:latin typeface="Arial" panose="020B0604020202020204"/>
                <a:ea typeface="Arial" panose="020B0604020202020204"/>
                <a:cs typeface="Arial" panose="020B0604020202020204"/>
              </a:rPr>
              <a:t>dB</a:t>
            </a:r>
            <a:endParaRPr sz="800" dirty="0">
              <a:latin typeface="Arial" panose="020B0604020202020204"/>
              <a:ea typeface="Arial" panose="020B0604020202020204"/>
              <a:cs typeface="Arial" panose="020B0604020202020204"/>
            </a:endParaRPr>
          </a:p>
          <a:p>
            <a:pPr marL="31115" algn="l" rtl="0" eaLnBrk="0">
              <a:lnSpc>
                <a:spcPct val="76000"/>
              </a:lnSpc>
              <a:spcBef>
                <a:spcPts val="1070"/>
              </a:spcBef>
            </a:pPr>
            <a:r>
              <a:rPr sz="800" kern="0" spc="50" dirty="0">
                <a:solidFill>
                  <a:srgbClr val="231F20">
                    <a:alpha val="100000"/>
                  </a:srgbClr>
                </a:solidFill>
                <a:latin typeface="Arial" panose="020B0604020202020204"/>
                <a:ea typeface="Arial" panose="020B0604020202020204"/>
                <a:cs typeface="Arial" panose="020B0604020202020204"/>
              </a:rPr>
              <a:t>dBm</a:t>
            </a:r>
            <a:endParaRPr sz="800" dirty="0">
              <a:latin typeface="Arial" panose="020B0604020202020204"/>
              <a:ea typeface="Arial" panose="020B0604020202020204"/>
              <a:cs typeface="Arial" panose="020B0604020202020204"/>
            </a:endParaRPr>
          </a:p>
          <a:p>
            <a:pPr marL="78740" algn="l" rtl="0" eaLnBrk="0">
              <a:lnSpc>
                <a:spcPct val="76000"/>
              </a:lnSpc>
              <a:spcBef>
                <a:spcPts val="1055"/>
              </a:spcBef>
            </a:pPr>
            <a:r>
              <a:rPr sz="800" kern="0" spc="30" dirty="0">
                <a:solidFill>
                  <a:srgbClr val="231F20">
                    <a:alpha val="100000"/>
                  </a:srgbClr>
                </a:solidFill>
                <a:latin typeface="Arial" panose="020B0604020202020204"/>
                <a:ea typeface="Arial" panose="020B0604020202020204"/>
                <a:cs typeface="Arial" panose="020B0604020202020204"/>
              </a:rPr>
              <a:t>dB</a:t>
            </a:r>
            <a:endParaRPr sz="800" dirty="0">
              <a:latin typeface="Arial" panose="020B0604020202020204"/>
              <a:ea typeface="Arial" panose="020B0604020202020204"/>
              <a:cs typeface="Arial" panose="020B0604020202020204"/>
            </a:endParaRPr>
          </a:p>
          <a:p>
            <a:pPr marL="107315" algn="l" rtl="0" eaLnBrk="0">
              <a:lnSpc>
                <a:spcPct val="77000"/>
              </a:lnSpc>
              <a:spcBef>
                <a:spcPts val="1110"/>
              </a:spcBef>
            </a:pPr>
            <a:r>
              <a:rPr sz="800" kern="0" spc="20" dirty="0">
                <a:solidFill>
                  <a:srgbClr val="231F20">
                    <a:alpha val="100000"/>
                  </a:srgbClr>
                </a:solidFill>
                <a:latin typeface="Arial" panose="020B0604020202020204"/>
                <a:ea typeface="Arial" panose="020B0604020202020204"/>
                <a:cs typeface="Arial" panose="020B0604020202020204"/>
              </a:rPr>
              <a:t>Ω</a:t>
            </a:r>
            <a:endParaRPr sz="800" dirty="0">
              <a:latin typeface="Arial" panose="020B0604020202020204"/>
              <a:ea typeface="Arial" panose="020B0604020202020204"/>
              <a:cs typeface="Arial" panose="020B0604020202020204"/>
            </a:endParaRPr>
          </a:p>
          <a:p>
            <a:pPr marL="50165" algn="l" rtl="0" eaLnBrk="0">
              <a:lnSpc>
                <a:spcPct val="80000"/>
              </a:lnSpc>
              <a:spcBef>
                <a:spcPts val="960"/>
              </a:spcBef>
            </a:pPr>
            <a:r>
              <a:rPr sz="800" kern="0" spc="30" dirty="0">
                <a:solidFill>
                  <a:srgbClr val="231F20">
                    <a:alpha val="100000"/>
                  </a:srgbClr>
                </a:solidFill>
                <a:latin typeface="HarmonyOS Sans SC" panose="00000500000000000000" charset="-122"/>
                <a:ea typeface="HarmonyOS Sans SC" panose="00000500000000000000" charset="-122"/>
                <a:cs typeface="HarmonyOS Sans SC" panose="00000500000000000000" charset="-122"/>
              </a:rPr>
              <a:t>dBc</a:t>
            </a:r>
            <a:endParaRPr sz="800" dirty="0">
              <a:latin typeface="HarmonyOS Sans SC" panose="00000500000000000000" charset="-122"/>
              <a:ea typeface="HarmonyOS Sans SC" panose="00000500000000000000" charset="-122"/>
              <a:cs typeface="HarmonyOS Sans SC" panose="00000500000000000000" charset="-122"/>
            </a:endParaRPr>
          </a:p>
          <a:p>
            <a:pPr marL="50165" algn="l" rtl="0" eaLnBrk="0">
              <a:lnSpc>
                <a:spcPct val="80000"/>
              </a:lnSpc>
              <a:spcBef>
                <a:spcPts val="1020"/>
              </a:spcBef>
            </a:pPr>
            <a:r>
              <a:rPr sz="800" kern="0" spc="30" dirty="0">
                <a:solidFill>
                  <a:srgbClr val="231F20">
                    <a:alpha val="100000"/>
                  </a:srgbClr>
                </a:solidFill>
                <a:latin typeface="HarmonyOS Sans SC" panose="00000500000000000000" charset="-122"/>
                <a:ea typeface="HarmonyOS Sans SC" panose="00000500000000000000" charset="-122"/>
                <a:cs typeface="HarmonyOS Sans SC" panose="00000500000000000000" charset="-122"/>
              </a:rPr>
              <a:t>dBc</a:t>
            </a:r>
            <a:endParaRPr sz="800" dirty="0">
              <a:latin typeface="HarmonyOS Sans SC" panose="00000500000000000000" charset="-122"/>
              <a:ea typeface="HarmonyOS Sans SC" panose="00000500000000000000" charset="-122"/>
              <a:cs typeface="HarmonyOS Sans SC" panose="00000500000000000000" charset="-122"/>
            </a:endParaRPr>
          </a:p>
          <a:p>
            <a:pPr marL="23495" algn="l" rtl="0" eaLnBrk="0">
              <a:lnSpc>
                <a:spcPct val="78000"/>
              </a:lnSpc>
              <a:spcBef>
                <a:spcPts val="1010"/>
              </a:spcBef>
            </a:pPr>
            <a:r>
              <a:rPr sz="800" kern="0" spc="100" dirty="0">
                <a:solidFill>
                  <a:srgbClr val="231F20">
                    <a:alpha val="100000"/>
                  </a:srgbClr>
                </a:solidFill>
                <a:latin typeface="HarmonyOS Sans SC" panose="00000500000000000000" charset="-122"/>
                <a:ea typeface="HarmonyOS Sans SC" panose="00000500000000000000" charset="-122"/>
                <a:cs typeface="HarmonyOS Sans SC" panose="00000500000000000000" charset="-122"/>
              </a:rPr>
              <a:t>VAC</a:t>
            </a:r>
            <a:endParaRPr sz="800" dirty="0">
              <a:latin typeface="HarmonyOS Sans SC" panose="00000500000000000000" charset="-122"/>
              <a:ea typeface="HarmonyOS Sans SC" panose="00000500000000000000" charset="-122"/>
              <a:cs typeface="HarmonyOS Sans SC" panose="00000500000000000000" charset="-122"/>
            </a:endParaRPr>
          </a:p>
          <a:p>
            <a:pPr algn="l" rtl="0" eaLnBrk="0">
              <a:lnSpc>
                <a:spcPct val="110000"/>
              </a:lnSpc>
            </a:pPr>
            <a:endParaRPr sz="900" dirty="0">
              <a:latin typeface="Arial" panose="020B0604020202020204"/>
              <a:ea typeface="Arial" panose="020B0604020202020204"/>
              <a:cs typeface="Arial" panose="020B0604020202020204"/>
            </a:endParaRPr>
          </a:p>
          <a:p>
            <a:pPr algn="l" rtl="0" eaLnBrk="0">
              <a:lnSpc>
                <a:spcPct val="7000"/>
              </a:lnSpc>
            </a:pPr>
            <a:endParaRPr sz="100" dirty="0">
              <a:latin typeface="Arial" panose="020B0604020202020204"/>
              <a:ea typeface="Arial" panose="020B0604020202020204"/>
              <a:cs typeface="Arial" panose="020B0604020202020204"/>
            </a:endParaRPr>
          </a:p>
          <a:p>
            <a:pPr marL="92075" algn="l" rtl="0" eaLnBrk="0">
              <a:lnSpc>
                <a:spcPct val="76000"/>
              </a:lnSpc>
            </a:pPr>
            <a:r>
              <a:rPr sz="800" kern="0" spc="70" dirty="0">
                <a:solidFill>
                  <a:srgbClr val="231F20">
                    <a:alpha val="100000"/>
                  </a:srgbClr>
                </a:solidFill>
                <a:latin typeface="Arial" panose="020B0604020202020204"/>
                <a:ea typeface="Arial" panose="020B0604020202020204"/>
                <a:cs typeface="Arial" panose="020B0604020202020204"/>
              </a:rPr>
              <a:t>W</a:t>
            </a:r>
            <a:endParaRPr sz="800" dirty="0">
              <a:latin typeface="Arial" panose="020B0604020202020204"/>
              <a:ea typeface="Arial" panose="020B0604020202020204"/>
              <a:cs typeface="Arial" panose="020B0604020202020204"/>
            </a:endParaRPr>
          </a:p>
        </p:txBody>
      </p:sp>
      <p:graphicFrame>
        <p:nvGraphicFramePr>
          <p:cNvPr id="968" name="table 968"/>
          <p:cNvGraphicFramePr>
            <a:graphicFrameLocks noGrp="1"/>
          </p:cNvGraphicFramePr>
          <p:nvPr/>
        </p:nvGraphicFramePr>
        <p:xfrm>
          <a:off x="2584155" y="3711247"/>
          <a:ext cx="3752215" cy="2629535"/>
        </p:xfrm>
        <a:graphic>
          <a:graphicData uri="http://schemas.openxmlformats.org/drawingml/2006/table">
            <a:tbl>
              <a:tblPr/>
              <a:tblGrid>
                <a:gridCol w="1251585"/>
                <a:gridCol w="1247775"/>
                <a:gridCol w="1252855"/>
              </a:tblGrid>
              <a:tr h="2629535">
                <a:tc>
                  <a:txBody>
                    <a:bodyPr/>
                    <a:p>
                      <a:pPr algn="l" rtl="0" eaLnBrk="0">
                        <a:lnSpc>
                          <a:spcPct val="12000"/>
                        </a:lnSpc>
                      </a:pPr>
                      <a:endParaRPr sz="100" dirty="0">
                        <a:latin typeface="Arial" panose="020B0604020202020204"/>
                        <a:ea typeface="Arial" panose="020B0604020202020204"/>
                        <a:cs typeface="Arial" panose="020B0604020202020204"/>
                      </a:endParaRPr>
                    </a:p>
                    <a:p>
                      <a:pPr marL="519430" algn="l" rtl="0" eaLnBrk="0">
                        <a:lnSpc>
                          <a:spcPct val="76000"/>
                        </a:lnSpc>
                      </a:pPr>
                      <a:r>
                        <a:rPr sz="800" kern="0" spc="30" dirty="0">
                          <a:solidFill>
                            <a:srgbClr val="FFFFFF">
                              <a:alpha val="100000"/>
                            </a:srgbClr>
                          </a:solidFill>
                          <a:latin typeface="Arial" panose="020B0604020202020204"/>
                          <a:ea typeface="Arial" panose="020B0604020202020204"/>
                          <a:cs typeface="Arial" panose="020B0604020202020204"/>
                        </a:rPr>
                        <a:t>MIN</a:t>
                      </a:r>
                      <a:endParaRPr sz="800" dirty="0">
                        <a:latin typeface="Arial" panose="020B0604020202020204"/>
                        <a:ea typeface="Arial" panose="020B0604020202020204"/>
                        <a:cs typeface="Arial" panose="020B0604020202020204"/>
                      </a:endParaRPr>
                    </a:p>
                    <a:p>
                      <a:pPr marL="484505" algn="l" rtl="0" eaLnBrk="0">
                        <a:lnSpc>
                          <a:spcPct val="88000"/>
                        </a:lnSpc>
                        <a:spcBef>
                          <a:spcPts val="780"/>
                        </a:spcBef>
                      </a:pPr>
                      <a:r>
                        <a:rPr sz="800" kern="0" spc="20" dirty="0">
                          <a:solidFill>
                            <a:srgbClr val="231F20">
                              <a:alpha val="100000"/>
                            </a:srgbClr>
                          </a:solidFill>
                          <a:latin typeface="Arial" panose="020B0604020202020204"/>
                          <a:ea typeface="Arial" panose="020B0604020202020204"/>
                          <a:cs typeface="Arial" panose="020B0604020202020204"/>
                        </a:rPr>
                        <a:t>1000</a:t>
                      </a:r>
                      <a:endParaRPr sz="800" dirty="0">
                        <a:latin typeface="Arial" panose="020B0604020202020204"/>
                        <a:ea typeface="Arial" panose="020B0604020202020204"/>
                        <a:cs typeface="Arial" panose="020B0604020202020204"/>
                      </a:endParaRPr>
                    </a:p>
                    <a:p>
                      <a:pPr algn="l" rtl="0" eaLnBrk="0">
                        <a:lnSpc>
                          <a:spcPct val="110000"/>
                        </a:lnSpc>
                      </a:pPr>
                      <a:endParaRPr sz="1000" dirty="0">
                        <a:latin typeface="Arial" panose="020B0604020202020204"/>
                        <a:ea typeface="Arial" panose="020B0604020202020204"/>
                        <a:cs typeface="Arial" panose="020B0604020202020204"/>
                      </a:endParaRPr>
                    </a:p>
                    <a:p>
                      <a:pPr algn="l" rtl="0" eaLnBrk="0">
                        <a:lnSpc>
                          <a:spcPct val="110000"/>
                        </a:lnSpc>
                      </a:pPr>
                      <a:endParaRPr sz="1000" dirty="0">
                        <a:latin typeface="Arial" panose="020B0604020202020204"/>
                        <a:ea typeface="Arial" panose="020B0604020202020204"/>
                        <a:cs typeface="Arial" panose="020B0604020202020204"/>
                      </a:endParaRPr>
                    </a:p>
                    <a:p>
                      <a:pPr marL="501650" algn="l" rtl="0" eaLnBrk="0">
                        <a:lnSpc>
                          <a:spcPct val="88000"/>
                        </a:lnSpc>
                        <a:spcBef>
                          <a:spcPts val="250"/>
                        </a:spcBef>
                      </a:pPr>
                      <a:r>
                        <a:rPr sz="800" kern="0" spc="30" dirty="0">
                          <a:solidFill>
                            <a:srgbClr val="231F20">
                              <a:alpha val="100000"/>
                            </a:srgbClr>
                          </a:solidFill>
                          <a:latin typeface="Arial" panose="020B0604020202020204"/>
                          <a:ea typeface="Arial" panose="020B0604020202020204"/>
                          <a:cs typeface="Arial" panose="020B0604020202020204"/>
                        </a:rPr>
                        <a:t>55.5</a:t>
                      </a:r>
                      <a:endParaRPr sz="800" dirty="0">
                        <a:latin typeface="Arial" panose="020B0604020202020204"/>
                        <a:ea typeface="Arial" panose="020B0604020202020204"/>
                        <a:cs typeface="Arial" panose="020B0604020202020204"/>
                      </a:endParaRPr>
                    </a:p>
                    <a:p>
                      <a:pPr marL="506095" algn="l" rtl="0" eaLnBrk="0">
                        <a:lnSpc>
                          <a:spcPct val="88000"/>
                        </a:lnSpc>
                        <a:spcBef>
                          <a:spcPts val="775"/>
                        </a:spcBef>
                      </a:pPr>
                      <a:r>
                        <a:rPr sz="800" kern="0" spc="30" dirty="0">
                          <a:solidFill>
                            <a:srgbClr val="231F20">
                              <a:alpha val="100000"/>
                            </a:srgbClr>
                          </a:solidFill>
                          <a:latin typeface="Arial" panose="020B0604020202020204"/>
                          <a:ea typeface="Arial" panose="020B0604020202020204"/>
                          <a:cs typeface="Arial" panose="020B0604020202020204"/>
                        </a:rPr>
                        <a:t>55.5</a:t>
                      </a:r>
                      <a:endParaRPr sz="800" dirty="0">
                        <a:latin typeface="Arial" panose="020B0604020202020204"/>
                        <a:ea typeface="Arial" panose="020B0604020202020204"/>
                        <a:cs typeface="Arial" panose="020B0604020202020204"/>
                      </a:endParaRPr>
                    </a:p>
                    <a:p>
                      <a:pPr algn="l" rtl="0" eaLnBrk="0">
                        <a:lnSpc>
                          <a:spcPct val="108000"/>
                        </a:lnSpc>
                      </a:pPr>
                      <a:endParaRPr sz="1000" dirty="0">
                        <a:latin typeface="Arial" panose="020B0604020202020204"/>
                        <a:ea typeface="Arial" panose="020B0604020202020204"/>
                        <a:cs typeface="Arial" panose="020B0604020202020204"/>
                      </a:endParaRPr>
                    </a:p>
                    <a:p>
                      <a:pPr algn="l" rtl="0" eaLnBrk="0">
                        <a:lnSpc>
                          <a:spcPct val="108000"/>
                        </a:lnSpc>
                      </a:pPr>
                      <a:endParaRPr sz="1000" dirty="0">
                        <a:latin typeface="Arial" panose="020B0604020202020204"/>
                        <a:ea typeface="Arial" panose="020B0604020202020204"/>
                        <a:cs typeface="Arial" panose="020B0604020202020204"/>
                      </a:endParaRPr>
                    </a:p>
                    <a:p>
                      <a:pPr algn="l" rtl="0" eaLnBrk="0">
                        <a:lnSpc>
                          <a:spcPct val="109000"/>
                        </a:lnSpc>
                      </a:pPr>
                      <a:endParaRPr sz="1000" dirty="0">
                        <a:latin typeface="Arial" panose="020B0604020202020204"/>
                        <a:ea typeface="Arial" panose="020B0604020202020204"/>
                        <a:cs typeface="Arial" panose="020B0604020202020204"/>
                      </a:endParaRPr>
                    </a:p>
                    <a:p>
                      <a:pPr algn="l" rtl="0" eaLnBrk="0">
                        <a:lnSpc>
                          <a:spcPct val="109000"/>
                        </a:lnSpc>
                      </a:pPr>
                      <a:endParaRPr sz="1000" dirty="0">
                        <a:latin typeface="Arial" panose="020B0604020202020204"/>
                        <a:ea typeface="Arial" panose="020B0604020202020204"/>
                        <a:cs typeface="Arial" panose="020B0604020202020204"/>
                      </a:endParaRPr>
                    </a:p>
                    <a:p>
                      <a:pPr algn="l" rtl="0" eaLnBrk="0">
                        <a:lnSpc>
                          <a:spcPct val="109000"/>
                        </a:lnSpc>
                      </a:pPr>
                      <a:endParaRPr sz="1000" dirty="0">
                        <a:latin typeface="Arial" panose="020B0604020202020204"/>
                        <a:ea typeface="Arial" panose="020B0604020202020204"/>
                        <a:cs typeface="Arial" panose="020B0604020202020204"/>
                      </a:endParaRPr>
                    </a:p>
                    <a:p>
                      <a:pPr algn="l" rtl="0" eaLnBrk="0">
                        <a:lnSpc>
                          <a:spcPct val="109000"/>
                        </a:lnSpc>
                      </a:pPr>
                      <a:endParaRPr sz="1000" dirty="0">
                        <a:latin typeface="Arial" panose="020B0604020202020204"/>
                        <a:ea typeface="Arial" panose="020B0604020202020204"/>
                        <a:cs typeface="Arial" panose="020B0604020202020204"/>
                      </a:endParaRPr>
                    </a:p>
                    <a:p>
                      <a:pPr algn="l" rtl="0" eaLnBrk="0">
                        <a:lnSpc>
                          <a:spcPct val="104000"/>
                        </a:lnSpc>
                      </a:pPr>
                      <a:endParaRPr sz="200" dirty="0">
                        <a:latin typeface="Arial" panose="020B0604020202020204"/>
                        <a:ea typeface="Arial" panose="020B0604020202020204"/>
                        <a:cs typeface="Arial" panose="020B0604020202020204"/>
                      </a:endParaRPr>
                    </a:p>
                    <a:p>
                      <a:pPr marL="515620" algn="l" rtl="0" eaLnBrk="0">
                        <a:lnSpc>
                          <a:spcPct val="88000"/>
                        </a:lnSpc>
                        <a:spcBef>
                          <a:spcPts val="0"/>
                        </a:spcBef>
                      </a:pPr>
                      <a:r>
                        <a:rPr sz="800" kern="0" spc="30" dirty="0">
                          <a:solidFill>
                            <a:srgbClr val="231F20">
                              <a:alpha val="100000"/>
                            </a:srgbClr>
                          </a:solidFill>
                          <a:latin typeface="Arial" panose="020B0604020202020204"/>
                          <a:ea typeface="Arial" panose="020B0604020202020204"/>
                          <a:cs typeface="Arial" panose="020B0604020202020204"/>
                        </a:rPr>
                        <a:t>200</a:t>
                      </a:r>
                      <a:endParaRPr sz="800" dirty="0">
                        <a:latin typeface="Arial" panose="020B0604020202020204"/>
                        <a:ea typeface="Arial" panose="020B0604020202020204"/>
                        <a:cs typeface="Arial" panose="020B0604020202020204"/>
                      </a:endParaRPr>
                    </a:p>
                  </a:txBody>
                  <a:tcPr marL="0" marR="0" marT="0" marB="0" vert="horz">
                    <a:lnL w="6350" cap="flat" cmpd="sng" algn="ctr">
                      <a:solidFill>
                        <a:srgbClr val="21294D"/>
                      </a:solidFill>
                      <a:prstDash val="solid"/>
                      <a:round/>
                      <a:headEnd type="none" w="med" len="med"/>
                      <a:tailEnd type="none" w="med" len="med"/>
                    </a:lnL>
                    <a:lnR w="9525" cap="flat" cmpd="sng" algn="ctr">
                      <a:solidFill>
                        <a:srgbClr val="21294D"/>
                      </a:solidFill>
                      <a:prstDash val="solid"/>
                      <a:round/>
                      <a:headEnd type="none" w="med" len="med"/>
                      <a:tailEnd type="none" w="med" len="med"/>
                    </a:lnR>
                    <a:lnT>
                      <a:noFill/>
                    </a:lnT>
                    <a:lnB>
                      <a:noFill/>
                    </a:lnB>
                  </a:tcPr>
                </a:tc>
                <a:tc>
                  <a:txBody>
                    <a:bodyPr/>
                    <a:p>
                      <a:pPr algn="l" rtl="0" eaLnBrk="0">
                        <a:lnSpc>
                          <a:spcPct val="12000"/>
                        </a:lnSpc>
                      </a:pPr>
                      <a:endParaRPr sz="100" dirty="0">
                        <a:latin typeface="Arial" panose="020B0604020202020204"/>
                        <a:ea typeface="Arial" panose="020B0604020202020204"/>
                        <a:cs typeface="Arial" panose="020B0604020202020204"/>
                      </a:endParaRPr>
                    </a:p>
                    <a:p>
                      <a:pPr marL="492125" algn="l" rtl="0" eaLnBrk="0">
                        <a:lnSpc>
                          <a:spcPct val="76000"/>
                        </a:lnSpc>
                      </a:pPr>
                      <a:r>
                        <a:rPr sz="800" kern="0" spc="30" dirty="0">
                          <a:solidFill>
                            <a:srgbClr val="FFFFFF">
                              <a:alpha val="100000"/>
                            </a:srgbClr>
                          </a:solidFill>
                          <a:latin typeface="Arial" panose="020B0604020202020204"/>
                          <a:ea typeface="Arial" panose="020B0604020202020204"/>
                          <a:cs typeface="Arial" panose="020B0604020202020204"/>
                        </a:rPr>
                        <a:t>TYP.</a:t>
                      </a:r>
                      <a:endParaRPr sz="800" dirty="0">
                        <a:latin typeface="Arial" panose="020B0604020202020204"/>
                        <a:ea typeface="Arial" panose="020B0604020202020204"/>
                        <a:cs typeface="Arial" panose="020B0604020202020204"/>
                      </a:endParaRPr>
                    </a:p>
                    <a:p>
                      <a:pPr algn="l" rtl="0" eaLnBrk="0">
                        <a:lnSpc>
                          <a:spcPct val="194000"/>
                        </a:lnSpc>
                      </a:pPr>
                      <a:endParaRPr sz="1000" dirty="0">
                        <a:latin typeface="Arial" panose="020B0604020202020204"/>
                        <a:ea typeface="Arial" panose="020B0604020202020204"/>
                        <a:cs typeface="Arial" panose="020B0604020202020204"/>
                      </a:endParaRPr>
                    </a:p>
                    <a:p>
                      <a:pPr marL="575945" algn="l" rtl="0" eaLnBrk="0">
                        <a:lnSpc>
                          <a:spcPct val="88000"/>
                        </a:lnSpc>
                        <a:spcBef>
                          <a:spcPts val="250"/>
                        </a:spcBef>
                      </a:pPr>
                      <a:r>
                        <a:rPr sz="800" kern="0" spc="0" dirty="0">
                          <a:solidFill>
                            <a:srgbClr val="231F20">
                              <a:alpha val="100000"/>
                            </a:srgbClr>
                          </a:solidFill>
                          <a:latin typeface="Arial" panose="020B0604020202020204"/>
                          <a:ea typeface="Arial" panose="020B0604020202020204"/>
                          <a:cs typeface="Arial" panose="020B0604020202020204"/>
                        </a:rPr>
                        <a:t>0</a:t>
                      </a:r>
                      <a:endParaRPr sz="800" dirty="0">
                        <a:latin typeface="Arial" panose="020B0604020202020204"/>
                        <a:ea typeface="Arial" panose="020B0604020202020204"/>
                        <a:cs typeface="Arial" panose="020B0604020202020204"/>
                      </a:endParaRPr>
                    </a:p>
                    <a:p>
                      <a:pPr marL="545465" algn="l" rtl="0" eaLnBrk="0">
                        <a:lnSpc>
                          <a:spcPct val="88000"/>
                        </a:lnSpc>
                        <a:spcBef>
                          <a:spcPts val="1095"/>
                        </a:spcBef>
                      </a:pPr>
                      <a:r>
                        <a:rPr sz="800" kern="0" spc="20" dirty="0">
                          <a:solidFill>
                            <a:srgbClr val="231F20">
                              <a:alpha val="100000"/>
                            </a:srgbClr>
                          </a:solidFill>
                          <a:latin typeface="Arial" panose="020B0604020202020204"/>
                          <a:ea typeface="Arial" panose="020B0604020202020204"/>
                          <a:cs typeface="Arial" panose="020B0604020202020204"/>
                        </a:rPr>
                        <a:t>56</a:t>
                      </a:r>
                      <a:endParaRPr sz="800" dirty="0">
                        <a:latin typeface="Arial" panose="020B0604020202020204"/>
                        <a:ea typeface="Arial" panose="020B0604020202020204"/>
                        <a:cs typeface="Arial" panose="020B0604020202020204"/>
                      </a:endParaRPr>
                    </a:p>
                    <a:p>
                      <a:pPr marL="550545" algn="l" rtl="0" eaLnBrk="0">
                        <a:lnSpc>
                          <a:spcPct val="88000"/>
                        </a:lnSpc>
                        <a:spcBef>
                          <a:spcPts val="775"/>
                        </a:spcBef>
                      </a:pPr>
                      <a:r>
                        <a:rPr sz="800" kern="0" spc="20" dirty="0">
                          <a:solidFill>
                            <a:srgbClr val="231F20">
                              <a:alpha val="100000"/>
                            </a:srgbClr>
                          </a:solidFill>
                          <a:latin typeface="Arial" panose="020B0604020202020204"/>
                          <a:ea typeface="Arial" panose="020B0604020202020204"/>
                          <a:cs typeface="Arial" panose="020B0604020202020204"/>
                        </a:rPr>
                        <a:t>56</a:t>
                      </a:r>
                      <a:endParaRPr sz="800" dirty="0">
                        <a:latin typeface="Arial" panose="020B0604020202020204"/>
                        <a:ea typeface="Arial" panose="020B0604020202020204"/>
                        <a:cs typeface="Arial" panose="020B0604020202020204"/>
                      </a:endParaRPr>
                    </a:p>
                    <a:p>
                      <a:pPr marL="494030" algn="l" rtl="0" eaLnBrk="0">
                        <a:lnSpc>
                          <a:spcPct val="88000"/>
                        </a:lnSpc>
                        <a:spcBef>
                          <a:spcPts val="965"/>
                        </a:spcBef>
                      </a:pPr>
                      <a:r>
                        <a:rPr sz="800" kern="0" spc="30" dirty="0">
                          <a:solidFill>
                            <a:srgbClr val="231F20">
                              <a:alpha val="100000"/>
                            </a:srgbClr>
                          </a:solidFill>
                          <a:latin typeface="Arial" panose="020B0604020202020204"/>
                          <a:ea typeface="Arial" panose="020B0604020202020204"/>
                          <a:cs typeface="Arial" panose="020B0604020202020204"/>
                        </a:rPr>
                        <a:t>±2.5</a:t>
                      </a:r>
                      <a:endParaRPr sz="800" dirty="0">
                        <a:latin typeface="Arial" panose="020B0604020202020204"/>
                        <a:ea typeface="Arial" panose="020B0604020202020204"/>
                        <a:cs typeface="Arial" panose="020B0604020202020204"/>
                      </a:endParaRPr>
                    </a:p>
                    <a:p>
                      <a:pPr marL="544830" algn="l" rtl="0" eaLnBrk="0">
                        <a:lnSpc>
                          <a:spcPct val="88000"/>
                        </a:lnSpc>
                        <a:spcBef>
                          <a:spcPts val="990"/>
                        </a:spcBef>
                      </a:pPr>
                      <a:r>
                        <a:rPr sz="800" kern="0" spc="20" dirty="0">
                          <a:solidFill>
                            <a:srgbClr val="231F20">
                              <a:alpha val="100000"/>
                            </a:srgbClr>
                          </a:solidFill>
                          <a:latin typeface="Arial" panose="020B0604020202020204"/>
                          <a:ea typeface="Arial" panose="020B0604020202020204"/>
                          <a:cs typeface="Arial" panose="020B0604020202020204"/>
                        </a:rPr>
                        <a:t>50</a:t>
                      </a:r>
                      <a:endParaRPr sz="800" dirty="0">
                        <a:latin typeface="Arial" panose="020B0604020202020204"/>
                        <a:ea typeface="Arial" panose="020B0604020202020204"/>
                        <a:cs typeface="Arial" panose="020B0604020202020204"/>
                      </a:endParaRPr>
                    </a:p>
                    <a:p>
                      <a:pPr marL="524510" algn="l" rtl="0" eaLnBrk="0">
                        <a:lnSpc>
                          <a:spcPct val="88000"/>
                        </a:lnSpc>
                        <a:spcBef>
                          <a:spcPts val="870"/>
                        </a:spcBef>
                      </a:pPr>
                      <a:r>
                        <a:rPr sz="800" kern="0" spc="30" dirty="0">
                          <a:solidFill>
                            <a:srgbClr val="231F20">
                              <a:alpha val="100000"/>
                            </a:srgbClr>
                          </a:solidFill>
                          <a:latin typeface="Arial" panose="020B0604020202020204"/>
                          <a:ea typeface="Arial" panose="020B0604020202020204"/>
                          <a:cs typeface="Arial" panose="020B0604020202020204"/>
                        </a:rPr>
                        <a:t>-50</a:t>
                      </a:r>
                      <a:endParaRPr sz="800" dirty="0">
                        <a:latin typeface="Arial" panose="020B0604020202020204"/>
                        <a:ea typeface="Arial" panose="020B0604020202020204"/>
                        <a:cs typeface="Arial" panose="020B0604020202020204"/>
                      </a:endParaRPr>
                    </a:p>
                    <a:p>
                      <a:pPr marL="524510" algn="l" rtl="0" eaLnBrk="0">
                        <a:lnSpc>
                          <a:spcPct val="88000"/>
                        </a:lnSpc>
                        <a:spcBef>
                          <a:spcPts val="940"/>
                        </a:spcBef>
                      </a:pPr>
                      <a:r>
                        <a:rPr sz="800" kern="0" spc="30" dirty="0">
                          <a:solidFill>
                            <a:srgbClr val="231F20">
                              <a:alpha val="100000"/>
                            </a:srgbClr>
                          </a:solidFill>
                          <a:latin typeface="Arial" panose="020B0604020202020204"/>
                          <a:ea typeface="Arial" panose="020B0604020202020204"/>
                          <a:cs typeface="Arial" panose="020B0604020202020204"/>
                        </a:rPr>
                        <a:t>-15</a:t>
                      </a:r>
                      <a:endParaRPr sz="800" dirty="0">
                        <a:latin typeface="Arial" panose="020B0604020202020204"/>
                        <a:ea typeface="Arial" panose="020B0604020202020204"/>
                        <a:cs typeface="Arial" panose="020B0604020202020204"/>
                      </a:endParaRPr>
                    </a:p>
                    <a:p>
                      <a:pPr algn="l" rtl="0" eaLnBrk="0">
                        <a:lnSpc>
                          <a:spcPct val="110000"/>
                        </a:lnSpc>
                      </a:pPr>
                      <a:endParaRPr sz="700" dirty="0">
                        <a:latin typeface="Arial" panose="020B0604020202020204"/>
                        <a:ea typeface="Arial" panose="020B0604020202020204"/>
                        <a:cs typeface="Arial" panose="020B0604020202020204"/>
                      </a:endParaRPr>
                    </a:p>
                    <a:p>
                      <a:pPr marL="511175" algn="l" rtl="0" eaLnBrk="0">
                        <a:lnSpc>
                          <a:spcPct val="88000"/>
                        </a:lnSpc>
                        <a:spcBef>
                          <a:spcPts val="5"/>
                        </a:spcBef>
                      </a:pPr>
                      <a:r>
                        <a:rPr sz="800" kern="0" spc="30" dirty="0">
                          <a:solidFill>
                            <a:srgbClr val="231F20">
                              <a:alpha val="100000"/>
                            </a:srgbClr>
                          </a:solidFill>
                          <a:latin typeface="Arial" panose="020B0604020202020204"/>
                          <a:ea typeface="Arial" panose="020B0604020202020204"/>
                          <a:cs typeface="Arial" panose="020B0604020202020204"/>
                        </a:rPr>
                        <a:t>220</a:t>
                      </a:r>
                      <a:endParaRPr sz="800" dirty="0">
                        <a:latin typeface="Arial" panose="020B0604020202020204"/>
                        <a:ea typeface="Arial" panose="020B0604020202020204"/>
                        <a:cs typeface="Arial" panose="020B0604020202020204"/>
                      </a:endParaRPr>
                    </a:p>
                  </a:txBody>
                  <a:tcPr marL="0" marR="0" marT="0" marB="0" vert="horz">
                    <a:lnL w="9525" cap="flat" cmpd="sng" algn="ctr">
                      <a:solidFill>
                        <a:srgbClr val="21294D"/>
                      </a:solidFill>
                      <a:prstDash val="solid"/>
                      <a:round/>
                      <a:headEnd type="none" w="med" len="med"/>
                      <a:tailEnd type="none" w="med" len="med"/>
                    </a:lnL>
                    <a:lnR w="9525" cap="flat" cmpd="sng" algn="ctr">
                      <a:solidFill>
                        <a:srgbClr val="21294D"/>
                      </a:solidFill>
                      <a:prstDash val="solid"/>
                      <a:round/>
                      <a:headEnd type="none" w="med" len="med"/>
                      <a:tailEnd type="none" w="med" len="med"/>
                    </a:lnR>
                    <a:lnT>
                      <a:noFill/>
                    </a:lnT>
                    <a:lnB>
                      <a:noFill/>
                    </a:lnB>
                  </a:tcPr>
                </a:tc>
                <a:tc>
                  <a:txBody>
                    <a:bodyPr/>
                    <a:p>
                      <a:pPr algn="l" rtl="0" eaLnBrk="0">
                        <a:lnSpc>
                          <a:spcPct val="6000"/>
                        </a:lnSpc>
                      </a:pPr>
                      <a:endParaRPr sz="100" dirty="0">
                        <a:latin typeface="Arial" panose="020B0604020202020204"/>
                        <a:ea typeface="Arial" panose="020B0604020202020204"/>
                        <a:cs typeface="Arial" panose="020B0604020202020204"/>
                      </a:endParaRPr>
                    </a:p>
                    <a:p>
                      <a:pPr marL="487680" algn="l" rtl="0" eaLnBrk="0">
                        <a:lnSpc>
                          <a:spcPct val="75000"/>
                        </a:lnSpc>
                      </a:pPr>
                      <a:r>
                        <a:rPr sz="800" kern="0" spc="40" dirty="0">
                          <a:solidFill>
                            <a:srgbClr val="FFFFFF">
                              <a:alpha val="100000"/>
                            </a:srgbClr>
                          </a:solidFill>
                          <a:latin typeface="Arial" panose="020B0604020202020204"/>
                          <a:ea typeface="Arial" panose="020B0604020202020204"/>
                          <a:cs typeface="Arial" panose="020B0604020202020204"/>
                        </a:rPr>
                        <a:t>MAX</a:t>
                      </a:r>
                      <a:endParaRPr sz="800" dirty="0">
                        <a:latin typeface="Arial" panose="020B0604020202020204"/>
                        <a:ea typeface="Arial" panose="020B0604020202020204"/>
                        <a:cs typeface="Arial" panose="020B0604020202020204"/>
                      </a:endParaRPr>
                    </a:p>
                    <a:p>
                      <a:pPr marL="503555" algn="l" rtl="0" eaLnBrk="0">
                        <a:lnSpc>
                          <a:spcPct val="88000"/>
                        </a:lnSpc>
                        <a:spcBef>
                          <a:spcPts val="775"/>
                        </a:spcBef>
                      </a:pPr>
                      <a:r>
                        <a:rPr sz="800" kern="0" spc="40" dirty="0">
                          <a:solidFill>
                            <a:srgbClr val="231F20">
                              <a:alpha val="100000"/>
                            </a:srgbClr>
                          </a:solidFill>
                          <a:latin typeface="Arial" panose="020B0604020202020204"/>
                          <a:ea typeface="Arial" panose="020B0604020202020204"/>
                          <a:cs typeface="Arial" panose="020B0604020202020204"/>
                        </a:rPr>
                        <a:t>2000</a:t>
                      </a:r>
                      <a:endParaRPr sz="800" dirty="0">
                        <a:latin typeface="Arial" panose="020B0604020202020204"/>
                        <a:ea typeface="Arial" panose="020B0604020202020204"/>
                        <a:cs typeface="Arial" panose="020B0604020202020204"/>
                      </a:endParaRPr>
                    </a:p>
                    <a:p>
                      <a:pPr marL="600075" algn="l" rtl="0" eaLnBrk="0">
                        <a:lnSpc>
                          <a:spcPct val="88000"/>
                        </a:lnSpc>
                        <a:spcBef>
                          <a:spcPts val="980"/>
                        </a:spcBef>
                      </a:pPr>
                      <a:r>
                        <a:rPr sz="800" kern="0" spc="0" dirty="0">
                          <a:solidFill>
                            <a:srgbClr val="231F20">
                              <a:alpha val="100000"/>
                            </a:srgbClr>
                          </a:solidFill>
                          <a:latin typeface="Arial" panose="020B0604020202020204"/>
                          <a:ea typeface="Arial" panose="020B0604020202020204"/>
                          <a:cs typeface="Arial" panose="020B0604020202020204"/>
                        </a:rPr>
                        <a:t>5</a:t>
                      </a:r>
                      <a:endParaRPr sz="800" dirty="0">
                        <a:latin typeface="Arial" panose="020B0604020202020204"/>
                        <a:ea typeface="Arial" panose="020B0604020202020204"/>
                        <a:cs typeface="Arial" panose="020B0604020202020204"/>
                      </a:endParaRPr>
                    </a:p>
                    <a:p>
                      <a:pPr algn="l" rtl="0" eaLnBrk="0">
                        <a:lnSpc>
                          <a:spcPct val="105000"/>
                        </a:lnSpc>
                      </a:pPr>
                      <a:endParaRPr sz="1000" dirty="0">
                        <a:latin typeface="Arial" panose="020B0604020202020204"/>
                        <a:ea typeface="Arial" panose="020B0604020202020204"/>
                        <a:cs typeface="Arial" panose="020B0604020202020204"/>
                      </a:endParaRPr>
                    </a:p>
                    <a:p>
                      <a:pPr algn="l" rtl="0" eaLnBrk="0">
                        <a:lnSpc>
                          <a:spcPct val="105000"/>
                        </a:lnSpc>
                      </a:pPr>
                      <a:endParaRPr sz="1000" dirty="0">
                        <a:latin typeface="Arial" panose="020B0604020202020204"/>
                        <a:ea typeface="Arial" panose="020B0604020202020204"/>
                        <a:cs typeface="Arial" panose="020B0604020202020204"/>
                      </a:endParaRPr>
                    </a:p>
                    <a:p>
                      <a:pPr algn="l" rtl="0" eaLnBrk="0">
                        <a:lnSpc>
                          <a:spcPct val="105000"/>
                        </a:lnSpc>
                      </a:pPr>
                      <a:endParaRPr sz="1000" dirty="0">
                        <a:latin typeface="Arial" panose="020B0604020202020204"/>
                        <a:ea typeface="Arial" panose="020B0604020202020204"/>
                        <a:cs typeface="Arial" panose="020B0604020202020204"/>
                      </a:endParaRPr>
                    </a:p>
                    <a:p>
                      <a:pPr algn="l" rtl="0" eaLnBrk="0">
                        <a:lnSpc>
                          <a:spcPct val="105000"/>
                        </a:lnSpc>
                      </a:pPr>
                      <a:endParaRPr sz="1000" dirty="0">
                        <a:latin typeface="Arial" panose="020B0604020202020204"/>
                        <a:ea typeface="Arial" panose="020B0604020202020204"/>
                        <a:cs typeface="Arial" panose="020B0604020202020204"/>
                      </a:endParaRPr>
                    </a:p>
                    <a:p>
                      <a:pPr algn="l" rtl="0" eaLnBrk="0">
                        <a:lnSpc>
                          <a:spcPct val="105000"/>
                        </a:lnSpc>
                      </a:pPr>
                      <a:endParaRPr sz="1000" dirty="0">
                        <a:latin typeface="Arial" panose="020B0604020202020204"/>
                        <a:ea typeface="Arial" panose="020B0604020202020204"/>
                        <a:cs typeface="Arial" panose="020B0604020202020204"/>
                      </a:endParaRPr>
                    </a:p>
                    <a:p>
                      <a:pPr algn="l" rtl="0" eaLnBrk="0">
                        <a:lnSpc>
                          <a:spcPct val="106000"/>
                        </a:lnSpc>
                      </a:pPr>
                      <a:endParaRPr sz="1000" dirty="0">
                        <a:latin typeface="Arial" panose="020B0604020202020204"/>
                        <a:ea typeface="Arial" panose="020B0604020202020204"/>
                        <a:cs typeface="Arial" panose="020B0604020202020204"/>
                      </a:endParaRPr>
                    </a:p>
                    <a:p>
                      <a:pPr algn="l" rtl="0" eaLnBrk="0">
                        <a:lnSpc>
                          <a:spcPct val="106000"/>
                        </a:lnSpc>
                      </a:pPr>
                      <a:endParaRPr sz="1000" dirty="0">
                        <a:latin typeface="Arial" panose="020B0604020202020204"/>
                        <a:ea typeface="Arial" panose="020B0604020202020204"/>
                        <a:cs typeface="Arial" panose="020B0604020202020204"/>
                      </a:endParaRPr>
                    </a:p>
                    <a:p>
                      <a:pPr algn="l" rtl="0" eaLnBrk="0">
                        <a:lnSpc>
                          <a:spcPct val="106000"/>
                        </a:lnSpc>
                      </a:pPr>
                      <a:endParaRPr sz="1000" dirty="0">
                        <a:latin typeface="Arial" panose="020B0604020202020204"/>
                        <a:ea typeface="Arial" panose="020B0604020202020204"/>
                        <a:cs typeface="Arial" panose="020B0604020202020204"/>
                      </a:endParaRPr>
                    </a:p>
                    <a:p>
                      <a:pPr algn="l" rtl="0" eaLnBrk="0">
                        <a:lnSpc>
                          <a:spcPct val="106000"/>
                        </a:lnSpc>
                      </a:pPr>
                      <a:endParaRPr sz="1000" dirty="0">
                        <a:latin typeface="Arial" panose="020B0604020202020204"/>
                        <a:ea typeface="Arial" panose="020B0604020202020204"/>
                        <a:cs typeface="Arial" panose="020B0604020202020204"/>
                      </a:endParaRPr>
                    </a:p>
                    <a:p>
                      <a:pPr marL="535305" algn="l" rtl="0" eaLnBrk="0">
                        <a:lnSpc>
                          <a:spcPct val="88000"/>
                        </a:lnSpc>
                        <a:spcBef>
                          <a:spcPts val="245"/>
                        </a:spcBef>
                      </a:pPr>
                      <a:r>
                        <a:rPr sz="800" kern="0" spc="30" dirty="0">
                          <a:solidFill>
                            <a:srgbClr val="231F20">
                              <a:alpha val="100000"/>
                            </a:srgbClr>
                          </a:solidFill>
                          <a:latin typeface="Arial" panose="020B0604020202020204"/>
                          <a:ea typeface="Arial" panose="020B0604020202020204"/>
                          <a:cs typeface="Arial" panose="020B0604020202020204"/>
                        </a:rPr>
                        <a:t>260</a:t>
                      </a:r>
                      <a:endParaRPr sz="800" dirty="0">
                        <a:latin typeface="Arial" panose="020B0604020202020204"/>
                        <a:ea typeface="Arial" panose="020B0604020202020204"/>
                        <a:cs typeface="Arial" panose="020B0604020202020204"/>
                      </a:endParaRPr>
                    </a:p>
                    <a:p>
                      <a:pPr marL="512445" algn="l" rtl="0" eaLnBrk="0">
                        <a:lnSpc>
                          <a:spcPct val="88000"/>
                        </a:lnSpc>
                        <a:spcBef>
                          <a:spcPts val="915"/>
                        </a:spcBef>
                      </a:pPr>
                      <a:r>
                        <a:rPr sz="800" kern="0" spc="20" dirty="0">
                          <a:solidFill>
                            <a:srgbClr val="231F20">
                              <a:alpha val="100000"/>
                            </a:srgbClr>
                          </a:solidFill>
                          <a:latin typeface="Arial" panose="020B0604020202020204"/>
                          <a:ea typeface="Arial" panose="020B0604020202020204"/>
                          <a:cs typeface="Arial" panose="020B0604020202020204"/>
                        </a:rPr>
                        <a:t>1500</a:t>
                      </a:r>
                      <a:endParaRPr sz="800" dirty="0">
                        <a:latin typeface="Arial" panose="020B0604020202020204"/>
                        <a:ea typeface="Arial" panose="020B0604020202020204"/>
                        <a:cs typeface="Arial" panose="020B0604020202020204"/>
                      </a:endParaRPr>
                    </a:p>
                    <a:p>
                      <a:pPr algn="l" rtl="0" eaLnBrk="0">
                        <a:lnSpc>
                          <a:spcPct val="111000"/>
                        </a:lnSpc>
                      </a:pPr>
                      <a:endParaRPr sz="800" dirty="0">
                        <a:latin typeface="Arial" panose="020B0604020202020204"/>
                        <a:ea typeface="Arial" panose="020B0604020202020204"/>
                        <a:cs typeface="Arial" panose="020B0604020202020204"/>
                      </a:endParaRPr>
                    </a:p>
                    <a:p>
                      <a:pPr marL="598805" algn="l" rtl="0" eaLnBrk="0">
                        <a:lnSpc>
                          <a:spcPct val="88000"/>
                        </a:lnSpc>
                        <a:spcBef>
                          <a:spcPts val="0"/>
                        </a:spcBef>
                      </a:pPr>
                      <a:r>
                        <a:rPr sz="800" kern="0" spc="10" dirty="0">
                          <a:solidFill>
                            <a:srgbClr val="231F20">
                              <a:alpha val="100000"/>
                            </a:srgbClr>
                          </a:solidFill>
                          <a:latin typeface="Arial" panose="020B0604020202020204"/>
                          <a:ea typeface="Arial" panose="020B0604020202020204"/>
                          <a:cs typeface="Arial" panose="020B0604020202020204"/>
                        </a:rPr>
                        <a:t>2</a:t>
                      </a:r>
                      <a:endParaRPr sz="800" dirty="0">
                        <a:latin typeface="Arial" panose="020B0604020202020204"/>
                        <a:ea typeface="Arial" panose="020B0604020202020204"/>
                        <a:cs typeface="Arial" panose="020B0604020202020204"/>
                      </a:endParaRPr>
                    </a:p>
                  </a:txBody>
                  <a:tcPr marL="0" marR="0" marT="0" marB="0" vert="horz">
                    <a:lnL w="9525" cap="flat" cmpd="sng" algn="ctr">
                      <a:solidFill>
                        <a:srgbClr val="21294D"/>
                      </a:solidFill>
                      <a:prstDash val="solid"/>
                      <a:round/>
                      <a:headEnd type="none" w="med" len="med"/>
                      <a:tailEnd type="none" w="med" len="med"/>
                    </a:lnL>
                    <a:lnR w="9525" cap="flat" cmpd="sng" algn="ctr">
                      <a:solidFill>
                        <a:srgbClr val="21294D"/>
                      </a:solidFill>
                      <a:prstDash val="solid"/>
                      <a:round/>
                      <a:headEnd type="none" w="med" len="med"/>
                      <a:tailEnd type="none" w="med" len="med"/>
                    </a:lnR>
                    <a:lnT>
                      <a:noFill/>
                    </a:lnT>
                    <a:lnB>
                      <a:noFill/>
                    </a:lnB>
                  </a:tcPr>
                </a:tc>
              </a:tr>
            </a:tbl>
          </a:graphicData>
        </a:graphic>
      </p:graphicFrame>
      <p:pic>
        <p:nvPicPr>
          <p:cNvPr id="974" name="picture 974"/>
          <p:cNvPicPr>
            <a:picLocks noChangeAspect="1"/>
          </p:cNvPicPr>
          <p:nvPr/>
        </p:nvPicPr>
        <p:blipFill>
          <a:blip r:embed="rId9"/>
          <a:stretch>
            <a:fillRect/>
          </a:stretch>
        </p:blipFill>
        <p:spPr>
          <a:xfrm rot="21600000">
            <a:off x="4208739" y="1571014"/>
            <a:ext cx="2165445" cy="1769912"/>
          </a:xfrm>
          <a:prstGeom prst="rect">
            <a:avLst/>
          </a:prstGeom>
        </p:spPr>
      </p:pic>
      <p:pic>
        <p:nvPicPr>
          <p:cNvPr id="976" name="picture 976"/>
          <p:cNvPicPr>
            <a:picLocks noChangeAspect="1"/>
          </p:cNvPicPr>
          <p:nvPr/>
        </p:nvPicPr>
        <p:blipFill>
          <a:blip r:embed="rId10"/>
          <a:stretch>
            <a:fillRect/>
          </a:stretch>
        </p:blipFill>
        <p:spPr>
          <a:xfrm rot="21600000">
            <a:off x="2507004" y="6653920"/>
            <a:ext cx="8024" cy="1441825"/>
          </a:xfrm>
          <a:prstGeom prst="rect">
            <a:avLst/>
          </a:prstGeom>
        </p:spPr>
      </p:pic>
      <p:sp>
        <p:nvSpPr>
          <p:cNvPr id="978" name="textbox 978"/>
          <p:cNvSpPr/>
          <p:nvPr/>
        </p:nvSpPr>
        <p:spPr>
          <a:xfrm>
            <a:off x="717118" y="8244373"/>
            <a:ext cx="2126614" cy="168910"/>
          </a:xfrm>
          <a:prstGeom prst="rect">
            <a:avLst/>
          </a:prstGeom>
          <a:noFill/>
          <a:ln w="0" cap="flat">
            <a:noFill/>
            <a:prstDash val="solid"/>
            <a:miter lim="0"/>
          </a:ln>
        </p:spPr>
        <p:txBody>
          <a:bodyPr vert="horz" wrap="square" lIns="0" tIns="0" rIns="0" bIns="0"/>
          <a:p>
            <a:pPr algn="l" rtl="0" eaLnBrk="0">
              <a:lnSpc>
                <a:spcPct val="87000"/>
              </a:lnSpc>
            </a:pPr>
            <a:endParaRPr sz="100" dirty="0">
              <a:latin typeface="Arial" panose="020B0604020202020204"/>
              <a:ea typeface="Arial" panose="020B0604020202020204"/>
              <a:cs typeface="Arial" panose="020B0604020202020204"/>
            </a:endParaRPr>
          </a:p>
          <a:p>
            <a:pPr marL="12700" algn="l" rtl="0" eaLnBrk="0">
              <a:lnSpc>
                <a:spcPct val="85000"/>
              </a:lnSpc>
            </a:pPr>
            <a:r>
              <a:rPr sz="1100" kern="0" spc="40" dirty="0">
                <a:solidFill>
                  <a:srgbClr val="21294D">
                    <a:alpha val="100000"/>
                  </a:srgbClr>
                </a:solidFill>
                <a:latin typeface="Arial" panose="020B0604020202020204"/>
                <a:ea typeface="Arial" panose="020B0604020202020204"/>
                <a:cs typeface="Arial" panose="020B0604020202020204"/>
              </a:rPr>
              <a:t>1.3</a:t>
            </a:r>
            <a:r>
              <a:rPr sz="1100" kern="0" spc="120" dirty="0">
                <a:solidFill>
                  <a:srgbClr val="21294D">
                    <a:alpha val="100000"/>
                  </a:srgbClr>
                </a:solidFill>
                <a:latin typeface="Arial" panose="020B0604020202020204"/>
                <a:ea typeface="Arial" panose="020B0604020202020204"/>
                <a:cs typeface="Arial" panose="020B0604020202020204"/>
              </a:rPr>
              <a:t> </a:t>
            </a:r>
            <a:r>
              <a:rPr sz="1100" kern="0" spc="40" dirty="0">
                <a:solidFill>
                  <a:srgbClr val="21294D">
                    <a:alpha val="100000"/>
                  </a:srgbClr>
                </a:solidFill>
                <a:latin typeface="Arial" panose="020B0604020202020204"/>
                <a:ea typeface="Arial" panose="020B0604020202020204"/>
                <a:cs typeface="Arial" panose="020B0604020202020204"/>
              </a:rPr>
              <a:t>Environ</a:t>
            </a:r>
            <a:r>
              <a:rPr sz="1100" kern="0" spc="30" dirty="0">
                <a:solidFill>
                  <a:srgbClr val="21294D">
                    <a:alpha val="100000"/>
                  </a:srgbClr>
                </a:solidFill>
                <a:latin typeface="Arial" panose="020B0604020202020204"/>
                <a:ea typeface="Arial" panose="020B0604020202020204"/>
                <a:cs typeface="Arial" panose="020B0604020202020204"/>
              </a:rPr>
              <a:t>mental /</a:t>
            </a:r>
            <a:r>
              <a:rPr sz="1100" kern="0" spc="120" dirty="0">
                <a:solidFill>
                  <a:srgbClr val="21294D">
                    <a:alpha val="100000"/>
                  </a:srgbClr>
                </a:solidFill>
                <a:latin typeface="Arial" panose="020B0604020202020204"/>
                <a:ea typeface="Arial" panose="020B0604020202020204"/>
                <a:cs typeface="Arial" panose="020B0604020202020204"/>
              </a:rPr>
              <a:t> </a:t>
            </a:r>
            <a:r>
              <a:rPr sz="1100" kern="0" spc="30" dirty="0">
                <a:solidFill>
                  <a:srgbClr val="21294D">
                    <a:alpha val="100000"/>
                  </a:srgbClr>
                </a:solidFill>
                <a:latin typeface="Arial" panose="020B0604020202020204"/>
                <a:ea typeface="Arial" panose="020B0604020202020204"/>
                <a:cs typeface="Arial" panose="020B0604020202020204"/>
              </a:rPr>
              <a:t>Protections</a:t>
            </a:r>
            <a:endParaRPr sz="1100" dirty="0">
              <a:latin typeface="Arial" panose="020B0604020202020204"/>
              <a:ea typeface="Arial" panose="020B0604020202020204"/>
              <a:cs typeface="Arial" panose="020B0604020202020204"/>
            </a:endParaRPr>
          </a:p>
        </p:txBody>
      </p:sp>
      <p:sp>
        <p:nvSpPr>
          <p:cNvPr id="986" name="textbox 986"/>
          <p:cNvSpPr/>
          <p:nvPr/>
        </p:nvSpPr>
        <p:spPr>
          <a:xfrm>
            <a:off x="808452" y="6651287"/>
            <a:ext cx="1604644" cy="1505585"/>
          </a:xfrm>
          <a:prstGeom prst="rect">
            <a:avLst/>
          </a:prstGeom>
          <a:noFill/>
          <a:ln w="0" cap="flat">
            <a:noFill/>
            <a:prstDash val="solid"/>
            <a:miter lim="0"/>
          </a:ln>
        </p:spPr>
        <p:txBody>
          <a:bodyPr vert="horz" wrap="square" lIns="0" tIns="0" rIns="0" bIns="0"/>
          <a:p>
            <a:pPr algn="l" rtl="0" eaLnBrk="0">
              <a:lnSpc>
                <a:spcPct val="82000"/>
              </a:lnSpc>
            </a:pPr>
            <a:endParaRPr sz="100" dirty="0">
              <a:latin typeface="Arial" panose="020B0604020202020204"/>
              <a:ea typeface="Arial" panose="020B0604020202020204"/>
              <a:cs typeface="Arial" panose="020B0604020202020204"/>
            </a:endParaRPr>
          </a:p>
          <a:p>
            <a:pPr marL="468630" algn="l" rtl="0" eaLnBrk="0">
              <a:lnSpc>
                <a:spcPct val="76000"/>
              </a:lnSpc>
            </a:pPr>
            <a:r>
              <a:rPr sz="800" kern="0" spc="50" dirty="0">
                <a:solidFill>
                  <a:srgbClr val="FFFFFF">
                    <a:alpha val="100000"/>
                  </a:srgbClr>
                </a:solidFill>
                <a:latin typeface="Arial" panose="020B0604020202020204"/>
                <a:ea typeface="Arial" panose="020B0604020202020204"/>
                <a:cs typeface="Arial" panose="020B0604020202020204"/>
              </a:rPr>
              <a:t>PARAMETER</a:t>
            </a:r>
            <a:endParaRPr sz="800" dirty="0">
              <a:latin typeface="Arial" panose="020B0604020202020204"/>
              <a:ea typeface="Arial" panose="020B0604020202020204"/>
              <a:cs typeface="Arial" panose="020B0604020202020204"/>
            </a:endParaRPr>
          </a:p>
          <a:p>
            <a:pPr marL="36195" algn="l" rtl="0" eaLnBrk="0">
              <a:lnSpc>
                <a:spcPct val="88000"/>
              </a:lnSpc>
              <a:spcBef>
                <a:spcPts val="590"/>
              </a:spcBef>
            </a:pPr>
            <a:r>
              <a:rPr sz="800" kern="0" spc="40" dirty="0">
                <a:solidFill>
                  <a:srgbClr val="231F20">
                    <a:alpha val="100000"/>
                  </a:srgbClr>
                </a:solidFill>
                <a:latin typeface="Arial" panose="020B0604020202020204"/>
                <a:ea typeface="Arial" panose="020B0604020202020204"/>
                <a:cs typeface="Arial" panose="020B0604020202020204"/>
              </a:rPr>
              <a:t>Dimensions (W</a:t>
            </a:r>
            <a:r>
              <a:rPr sz="800" kern="0" spc="20" dirty="0">
                <a:solidFill>
                  <a:srgbClr val="231F20">
                    <a:alpha val="100000"/>
                  </a:srgbClr>
                </a:solidFill>
                <a:latin typeface="Arial" panose="020B0604020202020204"/>
                <a:ea typeface="Arial" panose="020B0604020202020204"/>
                <a:cs typeface="Arial" panose="020B0604020202020204"/>
              </a:rPr>
              <a:t> </a:t>
            </a:r>
            <a:r>
              <a:rPr sz="800" kern="0" spc="40" dirty="0">
                <a:solidFill>
                  <a:srgbClr val="231F20">
                    <a:alpha val="100000"/>
                  </a:srgbClr>
                </a:solidFill>
                <a:latin typeface="Arial" panose="020B0604020202020204"/>
                <a:ea typeface="Arial" panose="020B0604020202020204"/>
                <a:cs typeface="Arial" panose="020B0604020202020204"/>
              </a:rPr>
              <a:t>x</a:t>
            </a:r>
            <a:r>
              <a:rPr sz="800" kern="0" spc="100" dirty="0">
                <a:solidFill>
                  <a:srgbClr val="231F20">
                    <a:alpha val="100000"/>
                  </a:srgbClr>
                </a:solidFill>
                <a:latin typeface="Arial" panose="020B0604020202020204"/>
                <a:ea typeface="Arial" panose="020B0604020202020204"/>
                <a:cs typeface="Arial" panose="020B0604020202020204"/>
              </a:rPr>
              <a:t> </a:t>
            </a:r>
            <a:r>
              <a:rPr sz="800" kern="0" spc="40" dirty="0">
                <a:solidFill>
                  <a:srgbClr val="231F20">
                    <a:alpha val="100000"/>
                  </a:srgbClr>
                </a:solidFill>
                <a:latin typeface="Arial" panose="020B0604020202020204"/>
                <a:ea typeface="Arial" panose="020B0604020202020204"/>
                <a:cs typeface="Arial" panose="020B0604020202020204"/>
              </a:rPr>
              <a:t>D</a:t>
            </a:r>
            <a:r>
              <a:rPr sz="800" kern="0" spc="30" dirty="0">
                <a:solidFill>
                  <a:srgbClr val="231F20">
                    <a:alpha val="100000"/>
                  </a:srgbClr>
                </a:solidFill>
                <a:latin typeface="Arial" panose="020B0604020202020204"/>
                <a:ea typeface="Arial" panose="020B0604020202020204"/>
                <a:cs typeface="Arial" panose="020B0604020202020204"/>
              </a:rPr>
              <a:t> x</a:t>
            </a:r>
            <a:r>
              <a:rPr sz="800" kern="0" spc="100" dirty="0">
                <a:solidFill>
                  <a:srgbClr val="231F20">
                    <a:alpha val="100000"/>
                  </a:srgbClr>
                </a:solidFill>
                <a:latin typeface="Arial" panose="020B0604020202020204"/>
                <a:ea typeface="Arial" panose="020B0604020202020204"/>
                <a:cs typeface="Arial" panose="020B0604020202020204"/>
              </a:rPr>
              <a:t> </a:t>
            </a:r>
            <a:r>
              <a:rPr sz="800" kern="0" spc="30" dirty="0">
                <a:solidFill>
                  <a:srgbClr val="231F20">
                    <a:alpha val="100000"/>
                  </a:srgbClr>
                </a:solidFill>
                <a:latin typeface="Arial" panose="020B0604020202020204"/>
                <a:ea typeface="Arial" panose="020B0604020202020204"/>
                <a:cs typeface="Arial" panose="020B0604020202020204"/>
              </a:rPr>
              <a:t>H)</a:t>
            </a:r>
            <a:endParaRPr sz="800" dirty="0">
              <a:latin typeface="Arial" panose="020B0604020202020204"/>
              <a:ea typeface="Arial" panose="020B0604020202020204"/>
              <a:cs typeface="Arial" panose="020B0604020202020204"/>
            </a:endParaRPr>
          </a:p>
          <a:p>
            <a:pPr marL="31115" algn="l" rtl="0" eaLnBrk="0">
              <a:lnSpc>
                <a:spcPct val="88000"/>
              </a:lnSpc>
              <a:spcBef>
                <a:spcPts val="680"/>
              </a:spcBef>
            </a:pPr>
            <a:r>
              <a:rPr sz="800" kern="0" spc="40" dirty="0">
                <a:solidFill>
                  <a:srgbClr val="231F20">
                    <a:alpha val="100000"/>
                  </a:srgbClr>
                </a:solidFill>
                <a:latin typeface="Arial" panose="020B0604020202020204"/>
                <a:ea typeface="Arial" panose="020B0604020202020204"/>
                <a:cs typeface="Arial" panose="020B0604020202020204"/>
              </a:rPr>
              <a:t>RF Connectors</a:t>
            </a:r>
            <a:r>
              <a:rPr sz="800" kern="0" spc="80" dirty="0">
                <a:solidFill>
                  <a:srgbClr val="231F20">
                    <a:alpha val="100000"/>
                  </a:srgbClr>
                </a:solidFill>
                <a:latin typeface="Arial" panose="020B0604020202020204"/>
                <a:ea typeface="Arial" panose="020B0604020202020204"/>
                <a:cs typeface="Arial" panose="020B0604020202020204"/>
              </a:rPr>
              <a:t> </a:t>
            </a:r>
            <a:r>
              <a:rPr sz="800" kern="0" spc="40" dirty="0">
                <a:solidFill>
                  <a:srgbClr val="231F20">
                    <a:alpha val="100000"/>
                  </a:srgbClr>
                </a:solidFill>
                <a:latin typeface="Arial" panose="020B0604020202020204"/>
                <a:ea typeface="Arial" panose="020B0604020202020204"/>
                <a:cs typeface="Arial" panose="020B0604020202020204"/>
              </a:rPr>
              <a:t>(Input /</a:t>
            </a:r>
            <a:r>
              <a:rPr sz="800" kern="0" spc="60" dirty="0">
                <a:solidFill>
                  <a:srgbClr val="231F20">
                    <a:alpha val="100000"/>
                  </a:srgbClr>
                </a:solidFill>
                <a:latin typeface="Arial" panose="020B0604020202020204"/>
                <a:ea typeface="Arial" panose="020B0604020202020204"/>
                <a:cs typeface="Arial" panose="020B0604020202020204"/>
              </a:rPr>
              <a:t> </a:t>
            </a:r>
            <a:r>
              <a:rPr sz="800" kern="0" spc="30" dirty="0">
                <a:solidFill>
                  <a:srgbClr val="231F20">
                    <a:alpha val="100000"/>
                  </a:srgbClr>
                </a:solidFill>
                <a:latin typeface="Arial" panose="020B0604020202020204"/>
                <a:ea typeface="Arial" panose="020B0604020202020204"/>
                <a:cs typeface="Arial" panose="020B0604020202020204"/>
              </a:rPr>
              <a:t>Output)</a:t>
            </a:r>
            <a:endParaRPr sz="800" dirty="0">
              <a:latin typeface="Arial" panose="020B0604020202020204"/>
              <a:ea typeface="Arial" panose="020B0604020202020204"/>
              <a:cs typeface="Arial" panose="020B0604020202020204"/>
            </a:endParaRPr>
          </a:p>
          <a:p>
            <a:pPr marL="32385" algn="l" rtl="0" eaLnBrk="0">
              <a:lnSpc>
                <a:spcPts val="2265"/>
              </a:lnSpc>
            </a:pPr>
            <a:r>
              <a:rPr sz="800" kern="0" spc="40" dirty="0">
                <a:solidFill>
                  <a:srgbClr val="231F20">
                    <a:alpha val="100000"/>
                  </a:srgbClr>
                </a:solidFill>
                <a:latin typeface="Arial" panose="020B0604020202020204"/>
                <a:ea typeface="Arial" panose="020B0604020202020204"/>
                <a:cs typeface="Arial" panose="020B0604020202020204"/>
              </a:rPr>
              <a:t>Control Connector  (Option1)</a:t>
            </a:r>
            <a:endParaRPr sz="800" dirty="0">
              <a:latin typeface="Arial" panose="020B0604020202020204"/>
              <a:ea typeface="Arial" panose="020B0604020202020204"/>
              <a:cs typeface="Arial" panose="020B0604020202020204"/>
            </a:endParaRPr>
          </a:p>
          <a:p>
            <a:pPr algn="l" rtl="0" eaLnBrk="0">
              <a:lnSpc>
                <a:spcPct val="120000"/>
              </a:lnSpc>
            </a:pPr>
            <a:endParaRPr sz="1000" dirty="0">
              <a:latin typeface="Arial" panose="020B0604020202020204"/>
              <a:ea typeface="Arial" panose="020B0604020202020204"/>
              <a:cs typeface="Arial" panose="020B0604020202020204"/>
            </a:endParaRPr>
          </a:p>
          <a:p>
            <a:pPr marL="22225" indent="-10160" algn="l" rtl="0" eaLnBrk="0">
              <a:lnSpc>
                <a:spcPct val="141000"/>
              </a:lnSpc>
              <a:spcBef>
                <a:spcPts val="245"/>
              </a:spcBef>
            </a:pPr>
            <a:r>
              <a:rPr sz="800" kern="0" spc="40" dirty="0">
                <a:solidFill>
                  <a:srgbClr val="231F20">
                    <a:alpha val="100000"/>
                  </a:srgbClr>
                </a:solidFill>
                <a:latin typeface="Arial" panose="020B0604020202020204"/>
                <a:ea typeface="Arial" panose="020B0604020202020204"/>
                <a:cs typeface="Arial" panose="020B0604020202020204"/>
              </a:rPr>
              <a:t>Control Connector  (Option2)</a:t>
            </a:r>
            <a:r>
              <a:rPr sz="800" kern="0" spc="0" dirty="0">
                <a:solidFill>
                  <a:srgbClr val="231F20">
                    <a:alpha val="100000"/>
                  </a:srgbClr>
                </a:solidFill>
                <a:latin typeface="Arial" panose="020B0604020202020204"/>
                <a:ea typeface="Arial" panose="020B0604020202020204"/>
                <a:cs typeface="Arial" panose="020B0604020202020204"/>
              </a:rPr>
              <a:t>      </a:t>
            </a:r>
            <a:r>
              <a:rPr sz="800" kern="0" spc="30" dirty="0">
                <a:solidFill>
                  <a:srgbClr val="231F20">
                    <a:alpha val="100000"/>
                  </a:srgbClr>
                </a:solidFill>
                <a:latin typeface="Arial" panose="020B0604020202020204"/>
                <a:ea typeface="Arial" panose="020B0604020202020204"/>
                <a:cs typeface="Arial" panose="020B0604020202020204"/>
              </a:rPr>
              <a:t>Cooling</a:t>
            </a:r>
            <a:endParaRPr sz="800" dirty="0">
              <a:latin typeface="Arial" panose="020B0604020202020204"/>
              <a:ea typeface="Arial" panose="020B0604020202020204"/>
              <a:cs typeface="Arial" panose="020B0604020202020204"/>
            </a:endParaRPr>
          </a:p>
          <a:p>
            <a:pPr algn="l" rtl="0" eaLnBrk="0">
              <a:lnSpc>
                <a:spcPct val="131000"/>
              </a:lnSpc>
            </a:pPr>
            <a:endParaRPr sz="300" dirty="0">
              <a:latin typeface="Arial" panose="020B0604020202020204"/>
              <a:ea typeface="Arial" panose="020B0604020202020204"/>
              <a:cs typeface="Arial" panose="020B0604020202020204"/>
            </a:endParaRPr>
          </a:p>
          <a:p>
            <a:pPr marL="25400" algn="l" rtl="0" eaLnBrk="0">
              <a:lnSpc>
                <a:spcPct val="88000"/>
              </a:lnSpc>
            </a:pPr>
            <a:r>
              <a:rPr sz="800" kern="0" spc="40" dirty="0">
                <a:solidFill>
                  <a:srgbClr val="231F20">
                    <a:alpha val="100000"/>
                  </a:srgbClr>
                </a:solidFill>
                <a:latin typeface="Arial" panose="020B0604020202020204"/>
                <a:ea typeface="Arial" panose="020B0604020202020204"/>
                <a:cs typeface="Arial" panose="020B0604020202020204"/>
              </a:rPr>
              <a:t>Weight</a:t>
            </a:r>
            <a:endParaRPr sz="800" dirty="0">
              <a:latin typeface="Arial" panose="020B0604020202020204"/>
              <a:ea typeface="Arial" panose="020B0604020202020204"/>
              <a:cs typeface="Arial" panose="020B0604020202020204"/>
            </a:endParaRPr>
          </a:p>
        </p:txBody>
      </p:sp>
      <p:sp>
        <p:nvSpPr>
          <p:cNvPr id="990" name="textbox 990"/>
          <p:cNvSpPr/>
          <p:nvPr/>
        </p:nvSpPr>
        <p:spPr>
          <a:xfrm>
            <a:off x="4196038" y="1371634"/>
            <a:ext cx="1650364" cy="149225"/>
          </a:xfrm>
          <a:prstGeom prst="rect">
            <a:avLst/>
          </a:prstGeom>
          <a:noFill/>
          <a:ln w="0" cap="flat">
            <a:noFill/>
            <a:prstDash val="solid"/>
            <a:miter lim="0"/>
          </a:ln>
        </p:spPr>
        <p:txBody>
          <a:bodyPr vert="horz" wrap="square" lIns="0" tIns="0" rIns="0" bIns="0"/>
          <a:p>
            <a:pPr algn="l" rtl="0" eaLnBrk="0">
              <a:lnSpc>
                <a:spcPct val="84000"/>
              </a:lnSpc>
            </a:pPr>
            <a:endParaRPr sz="100" dirty="0">
              <a:latin typeface="Arial" panose="020B0604020202020204"/>
              <a:ea typeface="Arial" panose="020B0604020202020204"/>
              <a:cs typeface="Arial" panose="020B0604020202020204"/>
            </a:endParaRPr>
          </a:p>
          <a:p>
            <a:pPr marL="12700" algn="l" rtl="0" eaLnBrk="0">
              <a:lnSpc>
                <a:spcPct val="81000"/>
              </a:lnSpc>
            </a:pPr>
            <a:r>
              <a:rPr sz="1000" kern="0" spc="10" dirty="0">
                <a:solidFill>
                  <a:srgbClr val="1F2B4A">
                    <a:alpha val="100000"/>
                  </a:srgbClr>
                </a:solidFill>
                <a:latin typeface="Arial" panose="020B0604020202020204"/>
                <a:ea typeface="Arial" panose="020B0604020202020204"/>
                <a:cs typeface="Arial" panose="020B0604020202020204"/>
              </a:rPr>
              <a:t>Output</a:t>
            </a:r>
            <a:r>
              <a:rPr sz="1000" kern="0" spc="110" dirty="0">
                <a:solidFill>
                  <a:srgbClr val="1F2B4A">
                    <a:alpha val="100000"/>
                  </a:srgbClr>
                </a:solidFill>
                <a:latin typeface="Arial" panose="020B0604020202020204"/>
                <a:ea typeface="Arial" panose="020B0604020202020204"/>
                <a:cs typeface="Arial" panose="020B0604020202020204"/>
              </a:rPr>
              <a:t> </a:t>
            </a:r>
            <a:r>
              <a:rPr sz="1000" kern="0" spc="10" dirty="0">
                <a:solidFill>
                  <a:srgbClr val="1F2B4A">
                    <a:alpha val="100000"/>
                  </a:srgbClr>
                </a:solidFill>
                <a:latin typeface="Arial" panose="020B0604020202020204"/>
                <a:ea typeface="Arial" panose="020B0604020202020204"/>
                <a:cs typeface="Arial" panose="020B0604020202020204"/>
              </a:rPr>
              <a:t>Power Curve Graph:</a:t>
            </a:r>
            <a:endParaRPr sz="1000" dirty="0">
              <a:latin typeface="Arial" panose="020B0604020202020204"/>
              <a:ea typeface="Arial" panose="020B0604020202020204"/>
              <a:cs typeface="Arial" panose="020B0604020202020204"/>
            </a:endParaRPr>
          </a:p>
        </p:txBody>
      </p:sp>
      <p:pic>
        <p:nvPicPr>
          <p:cNvPr id="992" name="picture 992"/>
          <p:cNvPicPr>
            <a:picLocks noChangeAspect="1"/>
          </p:cNvPicPr>
          <p:nvPr/>
        </p:nvPicPr>
        <p:blipFill>
          <a:blip r:embed="rId11"/>
          <a:stretch>
            <a:fillRect/>
          </a:stretch>
        </p:blipFill>
        <p:spPr>
          <a:xfrm rot="21600000">
            <a:off x="802312" y="935220"/>
            <a:ext cx="2335908" cy="2335907"/>
          </a:xfrm>
          <a:prstGeom prst="rect">
            <a:avLst/>
          </a:prstGeom>
        </p:spPr>
      </p:pic>
      <p:sp>
        <p:nvSpPr>
          <p:cNvPr id="994" name="textbox 994"/>
          <p:cNvSpPr/>
          <p:nvPr/>
        </p:nvSpPr>
        <p:spPr>
          <a:xfrm>
            <a:off x="192238" y="576196"/>
            <a:ext cx="7094855" cy="721994"/>
          </a:xfrm>
          <a:prstGeom prst="rect">
            <a:avLst/>
          </a:prstGeom>
          <a:solidFill>
            <a:srgbClr val="E6E7E9">
              <a:alpha val="100000"/>
            </a:srgbClr>
          </a:solidFill>
          <a:ln w="0" cap="flat">
            <a:noFill/>
            <a:prstDash val="solid"/>
            <a:miter lim="0"/>
          </a:ln>
        </p:spPr>
        <p:txBody>
          <a:bodyPr vert="horz" wrap="square" lIns="0" tIns="0" rIns="0" bIns="0"/>
          <a:p>
            <a:pPr algn="l" rtl="0" eaLnBrk="0">
              <a:lnSpc>
                <a:spcPct val="129000"/>
              </a:lnSpc>
            </a:pPr>
            <a:endParaRPr sz="200" dirty="0">
              <a:latin typeface="Arial" panose="020B0604020202020204"/>
              <a:ea typeface="Arial" panose="020B0604020202020204"/>
              <a:cs typeface="Arial" panose="020B0604020202020204"/>
            </a:endParaRPr>
          </a:p>
          <a:p>
            <a:pPr marL="204470" algn="l" rtl="0" eaLnBrk="0">
              <a:lnSpc>
                <a:spcPct val="83000"/>
              </a:lnSpc>
              <a:spcBef>
                <a:spcPts val="0"/>
              </a:spcBef>
            </a:pPr>
            <a:r>
              <a:rPr sz="1700" b="1" kern="0" spc="70" dirty="0">
                <a:solidFill>
                  <a:srgbClr val="231F20">
                    <a:alpha val="100000"/>
                  </a:srgbClr>
                </a:solidFill>
                <a:latin typeface="Arial" panose="020B0604020202020204"/>
                <a:ea typeface="Arial" panose="020B0604020202020204"/>
                <a:cs typeface="Arial" panose="020B0604020202020204"/>
              </a:rPr>
              <a:t>RF</a:t>
            </a:r>
            <a:r>
              <a:rPr sz="1700" b="1" kern="0" spc="220" dirty="0">
                <a:solidFill>
                  <a:srgbClr val="231F20">
                    <a:alpha val="100000"/>
                  </a:srgbClr>
                </a:solidFill>
                <a:latin typeface="Arial" panose="020B0604020202020204"/>
                <a:ea typeface="Arial" panose="020B0604020202020204"/>
                <a:cs typeface="Arial" panose="020B0604020202020204"/>
              </a:rPr>
              <a:t> </a:t>
            </a:r>
            <a:r>
              <a:rPr sz="1700" b="1" kern="0" spc="70" dirty="0">
                <a:solidFill>
                  <a:srgbClr val="231F20">
                    <a:alpha val="100000"/>
                  </a:srgbClr>
                </a:solidFill>
                <a:latin typeface="Arial" panose="020B0604020202020204"/>
                <a:ea typeface="Arial" panose="020B0604020202020204"/>
                <a:cs typeface="Arial" panose="020B0604020202020204"/>
              </a:rPr>
              <a:t>Power Amplifier</a:t>
            </a:r>
            <a:endParaRPr sz="1700" dirty="0">
              <a:latin typeface="Arial" panose="020B0604020202020204"/>
              <a:ea typeface="Arial" panose="020B0604020202020204"/>
              <a:cs typeface="Arial" panose="020B0604020202020204"/>
            </a:endParaRPr>
          </a:p>
          <a:p>
            <a:pPr marL="194945" algn="l" rtl="0" eaLnBrk="0">
              <a:lnSpc>
                <a:spcPct val="85000"/>
              </a:lnSpc>
              <a:spcBef>
                <a:spcPts val="450"/>
              </a:spcBef>
            </a:pPr>
            <a:r>
              <a:rPr sz="1100" kern="0" spc="50" dirty="0">
                <a:solidFill>
                  <a:srgbClr val="231F20">
                    <a:alpha val="100000"/>
                  </a:srgbClr>
                </a:solidFill>
                <a:latin typeface="Arial" panose="020B0604020202020204"/>
                <a:ea typeface="Arial" panose="020B0604020202020204"/>
                <a:cs typeface="Arial" panose="020B0604020202020204"/>
              </a:rPr>
              <a:t>1-2GHz 33</a:t>
            </a:r>
            <a:r>
              <a:rPr sz="1100" kern="0" spc="40" dirty="0">
                <a:solidFill>
                  <a:srgbClr val="231F20">
                    <a:alpha val="100000"/>
                  </a:srgbClr>
                </a:solidFill>
                <a:latin typeface="Arial" panose="020B0604020202020204"/>
                <a:ea typeface="Arial" panose="020B0604020202020204"/>
                <a:cs typeface="Arial" panose="020B0604020202020204"/>
              </a:rPr>
              <a:t>0W</a:t>
            </a:r>
            <a:r>
              <a:rPr sz="1100" kern="0" spc="-50" dirty="0">
                <a:solidFill>
                  <a:srgbClr val="231F20">
                    <a:alpha val="100000"/>
                  </a:srgbClr>
                </a:solidFill>
                <a:latin typeface="Arial" panose="020B0604020202020204"/>
                <a:ea typeface="Arial" panose="020B0604020202020204"/>
                <a:cs typeface="Arial" panose="020B0604020202020204"/>
              </a:rPr>
              <a:t> </a:t>
            </a:r>
            <a:r>
              <a:rPr sz="1100" kern="0" spc="40" dirty="0">
                <a:solidFill>
                  <a:srgbClr val="231F20">
                    <a:alpha val="100000"/>
                  </a:srgbClr>
                </a:solidFill>
                <a:latin typeface="Arial" panose="020B0604020202020204"/>
                <a:ea typeface="Arial" panose="020B0604020202020204"/>
                <a:cs typeface="Arial" panose="020B0604020202020204"/>
              </a:rPr>
              <a:t>Amplifier(Rack</a:t>
            </a:r>
            <a:r>
              <a:rPr sz="1100" kern="0" spc="120" dirty="0">
                <a:solidFill>
                  <a:srgbClr val="231F20">
                    <a:alpha val="100000"/>
                  </a:srgbClr>
                </a:solidFill>
                <a:latin typeface="Arial" panose="020B0604020202020204"/>
                <a:ea typeface="Arial" panose="020B0604020202020204"/>
                <a:cs typeface="Arial" panose="020B0604020202020204"/>
              </a:rPr>
              <a:t> </a:t>
            </a:r>
            <a:r>
              <a:rPr sz="1100" kern="0" spc="40" dirty="0">
                <a:solidFill>
                  <a:srgbClr val="231F20">
                    <a:alpha val="100000"/>
                  </a:srgbClr>
                </a:solidFill>
                <a:latin typeface="Arial" panose="020B0604020202020204"/>
                <a:ea typeface="Arial" panose="020B0604020202020204"/>
                <a:cs typeface="Arial" panose="020B0604020202020204"/>
              </a:rPr>
              <a:t>Mount)</a:t>
            </a:r>
            <a:endParaRPr sz="1100" dirty="0">
              <a:latin typeface="Arial" panose="020B0604020202020204"/>
              <a:ea typeface="Arial" panose="020B0604020202020204"/>
              <a:cs typeface="Arial" panose="020B0604020202020204"/>
            </a:endParaRPr>
          </a:p>
          <a:p>
            <a:pPr marL="206375" algn="l" rtl="0" eaLnBrk="0">
              <a:lnSpc>
                <a:spcPts val="1665"/>
              </a:lnSpc>
            </a:pPr>
            <a:r>
              <a:rPr sz="1100" kern="0" spc="0" dirty="0">
                <a:solidFill>
                  <a:srgbClr val="231F20">
                    <a:alpha val="100000"/>
                  </a:srgbClr>
                </a:solidFill>
                <a:latin typeface="Arial" panose="020B0604020202020204"/>
                <a:ea typeface="Arial" panose="020B0604020202020204"/>
                <a:cs typeface="Arial" panose="020B0604020202020204"/>
              </a:rPr>
              <a:t>Model</a:t>
            </a:r>
            <a:r>
              <a:rPr sz="1100" kern="0" spc="70" dirty="0">
                <a:solidFill>
                  <a:srgbClr val="231F20">
                    <a:alpha val="100000"/>
                  </a:srgbClr>
                </a:solidFill>
                <a:latin typeface="Arial" panose="020B0604020202020204"/>
                <a:ea typeface="Arial" panose="020B0604020202020204"/>
                <a:cs typeface="Arial" panose="020B0604020202020204"/>
              </a:rPr>
              <a:t>: </a:t>
            </a:r>
            <a:r>
              <a:rPr sz="1100" kern="0" spc="0" dirty="0">
                <a:solidFill>
                  <a:srgbClr val="231F20">
                    <a:alpha val="100000"/>
                  </a:srgbClr>
                </a:solidFill>
                <a:latin typeface="Arial" panose="020B0604020202020204"/>
                <a:ea typeface="Arial" panose="020B0604020202020204"/>
                <a:cs typeface="Arial" panose="020B0604020202020204"/>
              </a:rPr>
              <a:t>SW</a:t>
            </a:r>
            <a:r>
              <a:rPr sz="1100" kern="0" spc="70" dirty="0">
                <a:solidFill>
                  <a:srgbClr val="231F20">
                    <a:alpha val="100000"/>
                  </a:srgbClr>
                </a:solidFill>
                <a:latin typeface="Arial" panose="020B0604020202020204"/>
                <a:ea typeface="Arial" panose="020B0604020202020204"/>
                <a:cs typeface="Arial" panose="020B0604020202020204"/>
              </a:rPr>
              <a:t>-</a:t>
            </a:r>
            <a:r>
              <a:rPr sz="1100" kern="0" spc="0" dirty="0">
                <a:solidFill>
                  <a:srgbClr val="231F20">
                    <a:alpha val="100000"/>
                  </a:srgbClr>
                </a:solidFill>
                <a:latin typeface="Arial" panose="020B0604020202020204"/>
                <a:ea typeface="Arial" panose="020B0604020202020204"/>
                <a:cs typeface="Arial" panose="020B0604020202020204"/>
              </a:rPr>
              <a:t>PA</a:t>
            </a:r>
            <a:r>
              <a:rPr sz="1100" kern="0" spc="70" dirty="0">
                <a:solidFill>
                  <a:srgbClr val="231F20">
                    <a:alpha val="100000"/>
                  </a:srgbClr>
                </a:solidFill>
                <a:latin typeface="Arial" panose="020B0604020202020204"/>
                <a:ea typeface="Arial" panose="020B0604020202020204"/>
                <a:cs typeface="Arial" panose="020B0604020202020204"/>
              </a:rPr>
              <a:t>-10002000-55</a:t>
            </a:r>
            <a:r>
              <a:rPr sz="1100" kern="0" spc="60" dirty="0">
                <a:solidFill>
                  <a:srgbClr val="231F20">
                    <a:alpha val="100000"/>
                  </a:srgbClr>
                </a:solidFill>
                <a:latin typeface="Arial" panose="020B0604020202020204"/>
                <a:ea typeface="Arial" panose="020B0604020202020204"/>
                <a:cs typeface="Arial" panose="020B0604020202020204"/>
              </a:rPr>
              <a:t>C</a:t>
            </a:r>
            <a:endParaRPr sz="1100" dirty="0">
              <a:latin typeface="Arial" panose="020B0604020202020204"/>
              <a:ea typeface="Arial" panose="020B0604020202020204"/>
              <a:cs typeface="Arial" panose="020B0604020202020204"/>
            </a:endParaRPr>
          </a:p>
        </p:txBody>
      </p:sp>
      <p:sp>
        <p:nvSpPr>
          <p:cNvPr id="996" name="textbox 996"/>
          <p:cNvSpPr/>
          <p:nvPr/>
        </p:nvSpPr>
        <p:spPr>
          <a:xfrm>
            <a:off x="803653" y="6422790"/>
            <a:ext cx="1033780" cy="168910"/>
          </a:xfrm>
          <a:prstGeom prst="rect">
            <a:avLst/>
          </a:prstGeom>
          <a:noFill/>
          <a:ln w="0" cap="flat">
            <a:noFill/>
            <a:prstDash val="solid"/>
            <a:miter lim="0"/>
          </a:ln>
        </p:spPr>
        <p:txBody>
          <a:bodyPr vert="horz" wrap="square" lIns="0" tIns="0" rIns="0" bIns="0"/>
          <a:p>
            <a:pPr algn="l" rtl="0" eaLnBrk="0">
              <a:lnSpc>
                <a:spcPct val="87000"/>
              </a:lnSpc>
            </a:pPr>
            <a:endParaRPr sz="100" dirty="0">
              <a:latin typeface="Arial" panose="020B0604020202020204"/>
              <a:ea typeface="Arial" panose="020B0604020202020204"/>
              <a:cs typeface="Arial" panose="020B0604020202020204"/>
            </a:endParaRPr>
          </a:p>
          <a:p>
            <a:pPr marL="12700" algn="l" rtl="0" eaLnBrk="0">
              <a:lnSpc>
                <a:spcPct val="85000"/>
              </a:lnSpc>
            </a:pPr>
            <a:r>
              <a:rPr sz="1100" kern="0" spc="130" dirty="0">
                <a:solidFill>
                  <a:srgbClr val="21294D">
                    <a:alpha val="100000"/>
                  </a:srgbClr>
                </a:solidFill>
                <a:latin typeface="Arial" panose="020B0604020202020204"/>
                <a:ea typeface="Arial" panose="020B0604020202020204"/>
                <a:cs typeface="Arial" panose="020B0604020202020204"/>
              </a:rPr>
              <a:t>1.2</a:t>
            </a:r>
            <a:r>
              <a:rPr sz="1100" kern="0" spc="120" dirty="0">
                <a:solidFill>
                  <a:srgbClr val="21294D">
                    <a:alpha val="100000"/>
                  </a:srgbClr>
                </a:solidFill>
                <a:latin typeface="Arial" panose="020B0604020202020204"/>
                <a:ea typeface="Arial" panose="020B0604020202020204"/>
                <a:cs typeface="Arial" panose="020B0604020202020204"/>
              </a:rPr>
              <a:t> </a:t>
            </a:r>
            <a:r>
              <a:rPr sz="1100" kern="0" spc="0" dirty="0">
                <a:solidFill>
                  <a:srgbClr val="21294D">
                    <a:alpha val="100000"/>
                  </a:srgbClr>
                </a:solidFill>
                <a:latin typeface="Arial" panose="020B0604020202020204"/>
                <a:ea typeface="Arial" panose="020B0604020202020204"/>
                <a:cs typeface="Arial" panose="020B0604020202020204"/>
              </a:rPr>
              <a:t>Mechanical</a:t>
            </a:r>
            <a:endParaRPr sz="1100" dirty="0">
              <a:latin typeface="Arial" panose="020B0604020202020204"/>
              <a:ea typeface="Arial" panose="020B0604020202020204"/>
              <a:cs typeface="Arial" panose="020B0604020202020204"/>
            </a:endParaRPr>
          </a:p>
        </p:txBody>
      </p:sp>
      <p:sp>
        <p:nvSpPr>
          <p:cNvPr id="1000" name="textbox 1000"/>
          <p:cNvSpPr/>
          <p:nvPr/>
        </p:nvSpPr>
        <p:spPr>
          <a:xfrm>
            <a:off x="730960" y="3157434"/>
            <a:ext cx="2136139" cy="192404"/>
          </a:xfrm>
          <a:prstGeom prst="rect">
            <a:avLst/>
          </a:prstGeom>
          <a:noFill/>
          <a:ln w="0" cap="flat">
            <a:noFill/>
            <a:prstDash val="solid"/>
            <a:miter lim="0"/>
          </a:ln>
        </p:spPr>
        <p:txBody>
          <a:bodyPr vert="horz" wrap="square" lIns="0" tIns="0" rIns="0" bIns="0"/>
          <a:p>
            <a:pPr algn="l" rtl="0" eaLnBrk="0">
              <a:lnSpc>
                <a:spcPct val="86000"/>
              </a:lnSpc>
            </a:pPr>
            <a:endParaRPr sz="100" dirty="0">
              <a:latin typeface="Arial" panose="020B0604020202020204"/>
              <a:ea typeface="Arial" panose="020B0604020202020204"/>
              <a:cs typeface="Arial" panose="020B0604020202020204"/>
            </a:endParaRPr>
          </a:p>
          <a:p>
            <a:pPr marL="12700" algn="l" rtl="0" eaLnBrk="0">
              <a:lnSpc>
                <a:spcPct val="84000"/>
              </a:lnSpc>
            </a:pPr>
            <a:r>
              <a:rPr sz="1300" b="1" kern="0" spc="40" dirty="0">
                <a:solidFill>
                  <a:srgbClr val="231F20">
                    <a:alpha val="100000"/>
                  </a:srgbClr>
                </a:solidFill>
                <a:latin typeface="Arial" panose="020B0604020202020204"/>
                <a:ea typeface="Arial" panose="020B0604020202020204"/>
                <a:cs typeface="Arial" panose="020B0604020202020204"/>
              </a:rPr>
              <a:t>1.</a:t>
            </a:r>
            <a:r>
              <a:rPr sz="1300" b="1" kern="0" spc="120" dirty="0">
                <a:solidFill>
                  <a:srgbClr val="231F20">
                    <a:alpha val="100000"/>
                  </a:srgbClr>
                </a:solidFill>
                <a:latin typeface="Arial" panose="020B0604020202020204"/>
                <a:ea typeface="Arial" panose="020B0604020202020204"/>
                <a:cs typeface="Arial" panose="020B0604020202020204"/>
              </a:rPr>
              <a:t> </a:t>
            </a:r>
            <a:r>
              <a:rPr sz="1300" b="1" kern="0" spc="40" dirty="0">
                <a:solidFill>
                  <a:srgbClr val="231F20">
                    <a:alpha val="100000"/>
                  </a:srgbClr>
                </a:solidFill>
                <a:latin typeface="Arial" panose="020B0604020202020204"/>
                <a:ea typeface="Arial" panose="020B0604020202020204"/>
                <a:cs typeface="Arial" panose="020B0604020202020204"/>
              </a:rPr>
              <a:t>Products Speci</a:t>
            </a:r>
            <a:r>
              <a:rPr sz="1300" b="1" kern="0" spc="30" dirty="0">
                <a:solidFill>
                  <a:srgbClr val="231F20">
                    <a:alpha val="100000"/>
                  </a:srgbClr>
                </a:solidFill>
                <a:latin typeface="Arial" panose="020B0604020202020204"/>
                <a:ea typeface="Arial" panose="020B0604020202020204"/>
                <a:cs typeface="Arial" panose="020B0604020202020204"/>
              </a:rPr>
              <a:t>fication</a:t>
            </a:r>
            <a:endParaRPr sz="1300" dirty="0">
              <a:latin typeface="Arial" panose="020B0604020202020204"/>
              <a:ea typeface="Arial" panose="020B0604020202020204"/>
              <a:cs typeface="Arial" panose="020B0604020202020204"/>
            </a:endParaRPr>
          </a:p>
        </p:txBody>
      </p:sp>
      <p:sp>
        <p:nvSpPr>
          <p:cNvPr id="1002" name="textbox 1002"/>
          <p:cNvSpPr/>
          <p:nvPr/>
        </p:nvSpPr>
        <p:spPr>
          <a:xfrm>
            <a:off x="680531" y="3378224"/>
            <a:ext cx="2145664" cy="263525"/>
          </a:xfrm>
          <a:prstGeom prst="rect">
            <a:avLst/>
          </a:prstGeom>
          <a:noFill/>
          <a:ln w="0" cap="flat">
            <a:noFill/>
            <a:prstDash val="solid"/>
            <a:miter lim="0"/>
          </a:ln>
        </p:spPr>
        <p:txBody>
          <a:bodyPr vert="horz" wrap="square" lIns="0" tIns="0" rIns="0" bIns="0"/>
          <a:p>
            <a:pPr algn="l" rtl="0" eaLnBrk="0">
              <a:lnSpc>
                <a:spcPct val="87000"/>
              </a:lnSpc>
            </a:pPr>
            <a:endParaRPr sz="100" dirty="0">
              <a:latin typeface="Arial" panose="020B0604020202020204"/>
              <a:ea typeface="Arial" panose="020B0604020202020204"/>
              <a:cs typeface="Arial" panose="020B0604020202020204"/>
            </a:endParaRPr>
          </a:p>
          <a:p>
            <a:pPr marL="233680" algn="l" rtl="0" eaLnBrk="0">
              <a:lnSpc>
                <a:spcPct val="85000"/>
              </a:lnSpc>
            </a:pPr>
            <a:r>
              <a:rPr sz="1100" kern="0" spc="70" dirty="0">
                <a:solidFill>
                  <a:srgbClr val="21294D">
                    <a:alpha val="100000"/>
                  </a:srgbClr>
                </a:solidFill>
                <a:latin typeface="Arial" panose="020B0604020202020204"/>
                <a:ea typeface="Arial" panose="020B0604020202020204"/>
                <a:cs typeface="Arial" panose="020B0604020202020204"/>
              </a:rPr>
              <a:t>1.1</a:t>
            </a:r>
            <a:r>
              <a:rPr sz="1100" kern="0" spc="140" dirty="0">
                <a:solidFill>
                  <a:srgbClr val="21294D">
                    <a:alpha val="100000"/>
                  </a:srgbClr>
                </a:solidFill>
                <a:latin typeface="Arial" panose="020B0604020202020204"/>
                <a:ea typeface="Arial" panose="020B0604020202020204"/>
                <a:cs typeface="Arial" panose="020B0604020202020204"/>
              </a:rPr>
              <a:t> </a:t>
            </a:r>
            <a:r>
              <a:rPr sz="1100" kern="0" spc="0" dirty="0">
                <a:solidFill>
                  <a:srgbClr val="21294D">
                    <a:alpha val="100000"/>
                  </a:srgbClr>
                </a:solidFill>
                <a:latin typeface="Arial" panose="020B0604020202020204"/>
                <a:ea typeface="Arial" panose="020B0604020202020204"/>
                <a:cs typeface="Arial" panose="020B0604020202020204"/>
              </a:rPr>
              <a:t>RF</a:t>
            </a:r>
            <a:r>
              <a:rPr sz="1100" kern="0" spc="70" dirty="0">
                <a:solidFill>
                  <a:srgbClr val="21294D">
                    <a:alpha val="100000"/>
                  </a:srgbClr>
                </a:solidFill>
                <a:latin typeface="Arial" panose="020B0604020202020204"/>
                <a:ea typeface="Arial" panose="020B0604020202020204"/>
                <a:cs typeface="Arial" panose="020B0604020202020204"/>
              </a:rPr>
              <a:t> /</a:t>
            </a:r>
            <a:r>
              <a:rPr sz="1100" kern="0" spc="120" dirty="0">
                <a:solidFill>
                  <a:srgbClr val="21294D">
                    <a:alpha val="100000"/>
                  </a:srgbClr>
                </a:solidFill>
                <a:latin typeface="Arial" panose="020B0604020202020204"/>
                <a:ea typeface="Arial" panose="020B0604020202020204"/>
                <a:cs typeface="Arial" panose="020B0604020202020204"/>
              </a:rPr>
              <a:t> </a:t>
            </a:r>
            <a:r>
              <a:rPr sz="1100" kern="0" spc="0" dirty="0">
                <a:solidFill>
                  <a:srgbClr val="21294D">
                    <a:alpha val="100000"/>
                  </a:srgbClr>
                </a:solidFill>
                <a:latin typeface="Arial" panose="020B0604020202020204"/>
                <a:ea typeface="Arial" panose="020B0604020202020204"/>
                <a:cs typeface="Arial" panose="020B0604020202020204"/>
              </a:rPr>
              <a:t>Electrical</a:t>
            </a:r>
            <a:endParaRPr sz="1100" dirty="0">
              <a:latin typeface="Arial" panose="020B0604020202020204"/>
              <a:ea typeface="Arial" panose="020B0604020202020204"/>
              <a:cs typeface="Arial" panose="020B0604020202020204"/>
            </a:endParaRPr>
          </a:p>
          <a:p>
            <a:pPr algn="l" rtl="0" eaLnBrk="0">
              <a:lnSpc>
                <a:spcPct val="147000"/>
              </a:lnSpc>
            </a:pPr>
            <a:endParaRPr sz="100" dirty="0">
              <a:latin typeface="Arial" panose="020B0604020202020204"/>
              <a:ea typeface="Arial" panose="020B0604020202020204"/>
              <a:cs typeface="Arial" panose="020B0604020202020204"/>
            </a:endParaRPr>
          </a:p>
          <a:p>
            <a:pPr marL="12700" algn="l" rtl="0" eaLnBrk="0">
              <a:lnSpc>
                <a:spcPct val="95000"/>
              </a:lnSpc>
            </a:pPr>
            <a:r>
              <a:rPr sz="500" kern="0" spc="50" dirty="0">
                <a:solidFill>
                  <a:srgbClr val="231F20">
                    <a:alpha val="100000"/>
                  </a:srgbClr>
                </a:solidFill>
                <a:latin typeface="Arial" panose="020B0604020202020204"/>
                <a:ea typeface="Arial" panose="020B0604020202020204"/>
                <a:cs typeface="Arial" panose="020B0604020202020204"/>
              </a:rPr>
              <a:t>TyPicaI</a:t>
            </a:r>
            <a:r>
              <a:rPr sz="500" kern="0" spc="60" dirty="0">
                <a:solidFill>
                  <a:srgbClr val="231F20">
                    <a:alpha val="100000"/>
                  </a:srgbClr>
                </a:solidFill>
                <a:latin typeface="Arial" panose="020B0604020202020204"/>
                <a:ea typeface="Arial" panose="020B0604020202020204"/>
                <a:cs typeface="Arial" panose="020B0604020202020204"/>
              </a:rPr>
              <a:t> </a:t>
            </a:r>
            <a:r>
              <a:rPr sz="500" kern="0" spc="50" dirty="0">
                <a:solidFill>
                  <a:srgbClr val="231F20">
                    <a:alpha val="100000"/>
                  </a:srgbClr>
                </a:solidFill>
                <a:latin typeface="Arial" panose="020B0604020202020204"/>
                <a:ea typeface="Arial" panose="020B0604020202020204"/>
                <a:cs typeface="Arial" panose="020B0604020202020204"/>
              </a:rPr>
              <a:t>Performa</a:t>
            </a:r>
            <a:r>
              <a:rPr sz="500" kern="0" spc="40" dirty="0">
                <a:solidFill>
                  <a:srgbClr val="231F20">
                    <a:alpha val="100000"/>
                  </a:srgbClr>
                </a:solidFill>
                <a:latin typeface="Arial" panose="020B0604020202020204"/>
                <a:ea typeface="Arial" panose="020B0604020202020204"/>
                <a:cs typeface="Arial" panose="020B0604020202020204"/>
              </a:rPr>
              <a:t>nce at 220v  AC +25oC, and</a:t>
            </a:r>
            <a:r>
              <a:rPr sz="500" kern="0" spc="60" dirty="0">
                <a:solidFill>
                  <a:srgbClr val="231F20">
                    <a:alpha val="100000"/>
                  </a:srgbClr>
                </a:solidFill>
                <a:latin typeface="Arial" panose="020B0604020202020204"/>
                <a:ea typeface="Arial" panose="020B0604020202020204"/>
                <a:cs typeface="Arial" panose="020B0604020202020204"/>
              </a:rPr>
              <a:t> </a:t>
            </a:r>
            <a:r>
              <a:rPr sz="500" kern="0" spc="40" dirty="0">
                <a:solidFill>
                  <a:srgbClr val="231F20">
                    <a:alpha val="100000"/>
                  </a:srgbClr>
                </a:solidFill>
                <a:latin typeface="Arial" panose="020B0604020202020204"/>
                <a:ea typeface="Arial" panose="020B0604020202020204"/>
                <a:cs typeface="Arial" panose="020B0604020202020204"/>
              </a:rPr>
              <a:t>in a</a:t>
            </a:r>
            <a:r>
              <a:rPr sz="500" kern="0" spc="60" dirty="0">
                <a:solidFill>
                  <a:srgbClr val="231F20">
                    <a:alpha val="100000"/>
                  </a:srgbClr>
                </a:solidFill>
                <a:latin typeface="Arial" panose="020B0604020202020204"/>
                <a:ea typeface="Arial" panose="020B0604020202020204"/>
                <a:cs typeface="Arial" panose="020B0604020202020204"/>
              </a:rPr>
              <a:t> </a:t>
            </a:r>
            <a:r>
              <a:rPr sz="500" kern="0" spc="40" dirty="0">
                <a:solidFill>
                  <a:srgbClr val="231F20">
                    <a:alpha val="100000"/>
                  </a:srgbClr>
                </a:solidFill>
                <a:latin typeface="Arial" panose="020B0604020202020204"/>
                <a:ea typeface="Arial" panose="020B0604020202020204"/>
                <a:cs typeface="Arial" panose="020B0604020202020204"/>
              </a:rPr>
              <a:t>50Ω system.</a:t>
            </a:r>
            <a:endParaRPr sz="500" dirty="0">
              <a:latin typeface="Arial" panose="020B0604020202020204"/>
              <a:ea typeface="Arial" panose="020B0604020202020204"/>
              <a:cs typeface="Arial" panose="020B0604020202020204"/>
            </a:endParaRPr>
          </a:p>
        </p:txBody>
      </p:sp>
      <p:sp>
        <p:nvSpPr>
          <p:cNvPr id="1006" name="textbox 1006"/>
          <p:cNvSpPr/>
          <p:nvPr/>
        </p:nvSpPr>
        <p:spPr>
          <a:xfrm>
            <a:off x="889913" y="3696499"/>
            <a:ext cx="1094105" cy="2597150"/>
          </a:xfrm>
          <a:prstGeom prst="rect">
            <a:avLst/>
          </a:prstGeom>
          <a:noFill/>
          <a:ln w="0" cap="flat">
            <a:noFill/>
            <a:prstDash val="solid"/>
            <a:miter lim="0"/>
          </a:ln>
        </p:spPr>
        <p:txBody>
          <a:bodyPr vert="horz" wrap="square" lIns="0" tIns="0" rIns="0" bIns="0"/>
          <a:p>
            <a:pPr algn="l" rtl="0" eaLnBrk="0">
              <a:lnSpc>
                <a:spcPct val="82000"/>
              </a:lnSpc>
            </a:pPr>
            <a:endParaRPr sz="100" dirty="0">
              <a:latin typeface="Arial" panose="020B0604020202020204"/>
              <a:ea typeface="Arial" panose="020B0604020202020204"/>
              <a:cs typeface="Arial" panose="020B0604020202020204"/>
            </a:endParaRPr>
          </a:p>
          <a:p>
            <a:pPr marL="20320" algn="l" rtl="0" eaLnBrk="0">
              <a:lnSpc>
                <a:spcPct val="76000"/>
              </a:lnSpc>
            </a:pPr>
            <a:r>
              <a:rPr sz="800" kern="0" spc="50" dirty="0">
                <a:solidFill>
                  <a:srgbClr val="FFFFFF">
                    <a:alpha val="100000"/>
                  </a:srgbClr>
                </a:solidFill>
                <a:latin typeface="Arial" panose="020B0604020202020204"/>
                <a:ea typeface="Arial" panose="020B0604020202020204"/>
                <a:cs typeface="Arial" panose="020B0604020202020204"/>
              </a:rPr>
              <a:t>PARAMETER</a:t>
            </a:r>
            <a:endParaRPr sz="800" dirty="0">
              <a:latin typeface="Arial" panose="020B0604020202020204"/>
              <a:ea typeface="Arial" panose="020B0604020202020204"/>
              <a:cs typeface="Arial" panose="020B0604020202020204"/>
            </a:endParaRPr>
          </a:p>
          <a:p>
            <a:pPr marL="12700" algn="l" rtl="0" eaLnBrk="0">
              <a:lnSpc>
                <a:spcPct val="88000"/>
              </a:lnSpc>
              <a:spcBef>
                <a:spcPts val="815"/>
              </a:spcBef>
            </a:pPr>
            <a:r>
              <a:rPr sz="800" kern="0" spc="40" dirty="0">
                <a:solidFill>
                  <a:srgbClr val="231F20">
                    <a:alpha val="100000"/>
                  </a:srgbClr>
                </a:solidFill>
                <a:latin typeface="Arial" panose="020B0604020202020204"/>
                <a:ea typeface="Arial" panose="020B0604020202020204"/>
                <a:cs typeface="Arial" panose="020B0604020202020204"/>
              </a:rPr>
              <a:t>Operating</a:t>
            </a:r>
            <a:r>
              <a:rPr sz="800" kern="0" spc="100" dirty="0">
                <a:solidFill>
                  <a:srgbClr val="231F20">
                    <a:alpha val="100000"/>
                  </a:srgbClr>
                </a:solidFill>
                <a:latin typeface="Arial" panose="020B0604020202020204"/>
                <a:ea typeface="Arial" panose="020B0604020202020204"/>
                <a:cs typeface="Arial" panose="020B0604020202020204"/>
              </a:rPr>
              <a:t> </a:t>
            </a:r>
            <a:r>
              <a:rPr sz="800" kern="0" spc="40" dirty="0">
                <a:solidFill>
                  <a:srgbClr val="231F20">
                    <a:alpha val="100000"/>
                  </a:srgbClr>
                </a:solidFill>
                <a:latin typeface="Arial" panose="020B0604020202020204"/>
                <a:ea typeface="Arial" panose="020B0604020202020204"/>
                <a:cs typeface="Arial" panose="020B0604020202020204"/>
              </a:rPr>
              <a:t>Frequency</a:t>
            </a:r>
            <a:endParaRPr sz="800" dirty="0">
              <a:latin typeface="Arial" panose="020B0604020202020204"/>
              <a:ea typeface="Arial" panose="020B0604020202020204"/>
              <a:cs typeface="Arial" panose="020B0604020202020204"/>
            </a:endParaRPr>
          </a:p>
          <a:p>
            <a:pPr marL="16510" algn="l" rtl="0" eaLnBrk="0">
              <a:lnSpc>
                <a:spcPct val="76000"/>
              </a:lnSpc>
              <a:spcBef>
                <a:spcPts val="950"/>
              </a:spcBef>
            </a:pPr>
            <a:r>
              <a:rPr sz="800" kern="0" spc="30" dirty="0">
                <a:solidFill>
                  <a:srgbClr val="231F20">
                    <a:alpha val="100000"/>
                  </a:srgbClr>
                </a:solidFill>
                <a:latin typeface="Arial" panose="020B0604020202020204"/>
                <a:ea typeface="Arial" panose="020B0604020202020204"/>
                <a:cs typeface="Arial" panose="020B0604020202020204"/>
              </a:rPr>
              <a:t>RF</a:t>
            </a:r>
            <a:r>
              <a:rPr sz="800" kern="0" spc="140" dirty="0">
                <a:solidFill>
                  <a:srgbClr val="231F20">
                    <a:alpha val="100000"/>
                  </a:srgbClr>
                </a:solidFill>
                <a:latin typeface="Arial" panose="020B0604020202020204"/>
                <a:ea typeface="Arial" panose="020B0604020202020204"/>
                <a:cs typeface="Arial" panose="020B0604020202020204"/>
              </a:rPr>
              <a:t> </a:t>
            </a:r>
            <a:r>
              <a:rPr sz="800" kern="0" spc="30" dirty="0">
                <a:solidFill>
                  <a:srgbClr val="231F20">
                    <a:alpha val="100000"/>
                  </a:srgbClr>
                </a:solidFill>
                <a:latin typeface="Arial" panose="020B0604020202020204"/>
                <a:ea typeface="Arial" panose="020B0604020202020204"/>
                <a:cs typeface="Arial" panose="020B0604020202020204"/>
              </a:rPr>
              <a:t>INPUT</a:t>
            </a:r>
            <a:endParaRPr sz="800" dirty="0">
              <a:latin typeface="Arial" panose="020B0604020202020204"/>
              <a:ea typeface="Arial" panose="020B0604020202020204"/>
              <a:cs typeface="Arial" panose="020B0604020202020204"/>
            </a:endParaRPr>
          </a:p>
          <a:p>
            <a:pPr marL="15875" algn="l" rtl="0" eaLnBrk="0">
              <a:lnSpc>
                <a:spcPct val="77000"/>
              </a:lnSpc>
              <a:spcBef>
                <a:spcPts val="1050"/>
              </a:spcBef>
            </a:pPr>
            <a:r>
              <a:rPr sz="800" kern="0" spc="30" dirty="0">
                <a:solidFill>
                  <a:srgbClr val="231F20">
                    <a:alpha val="100000"/>
                  </a:srgbClr>
                </a:solidFill>
                <a:latin typeface="Arial" panose="020B0604020202020204"/>
                <a:ea typeface="Arial" panose="020B0604020202020204"/>
                <a:cs typeface="Arial" panose="020B0604020202020204"/>
              </a:rPr>
              <a:t>Power</a:t>
            </a:r>
            <a:r>
              <a:rPr sz="800" kern="0" spc="130" dirty="0">
                <a:solidFill>
                  <a:srgbClr val="231F20">
                    <a:alpha val="100000"/>
                  </a:srgbClr>
                </a:solidFill>
                <a:latin typeface="Arial" panose="020B0604020202020204"/>
                <a:ea typeface="Arial" panose="020B0604020202020204"/>
                <a:cs typeface="Arial" panose="020B0604020202020204"/>
              </a:rPr>
              <a:t> </a:t>
            </a:r>
            <a:r>
              <a:rPr sz="800" kern="0" spc="30" dirty="0">
                <a:solidFill>
                  <a:srgbClr val="231F20">
                    <a:alpha val="100000"/>
                  </a:srgbClr>
                </a:solidFill>
                <a:latin typeface="Arial" panose="020B0604020202020204"/>
                <a:ea typeface="Arial" panose="020B0604020202020204"/>
                <a:cs typeface="Arial" panose="020B0604020202020204"/>
              </a:rPr>
              <a:t>Gain</a:t>
            </a:r>
            <a:endParaRPr sz="800" dirty="0">
              <a:latin typeface="Arial" panose="020B0604020202020204"/>
              <a:ea typeface="Arial" panose="020B0604020202020204"/>
              <a:cs typeface="Arial" panose="020B0604020202020204"/>
            </a:endParaRPr>
          </a:p>
          <a:p>
            <a:pPr marL="15875" algn="l" rtl="0" eaLnBrk="0">
              <a:lnSpc>
                <a:spcPct val="88000"/>
              </a:lnSpc>
              <a:spcBef>
                <a:spcPts val="1045"/>
              </a:spcBef>
            </a:pPr>
            <a:r>
              <a:rPr sz="800" kern="0" spc="40" dirty="0">
                <a:solidFill>
                  <a:srgbClr val="231F20">
                    <a:alpha val="100000"/>
                  </a:srgbClr>
                </a:solidFill>
                <a:latin typeface="Arial" panose="020B0604020202020204"/>
                <a:ea typeface="Arial" panose="020B0604020202020204"/>
                <a:cs typeface="Arial" panose="020B0604020202020204"/>
              </a:rPr>
              <a:t>P-sat Output</a:t>
            </a:r>
            <a:r>
              <a:rPr sz="800" kern="0" spc="90" dirty="0">
                <a:solidFill>
                  <a:srgbClr val="231F20">
                    <a:alpha val="100000"/>
                  </a:srgbClr>
                </a:solidFill>
                <a:latin typeface="Arial" panose="020B0604020202020204"/>
                <a:ea typeface="Arial" panose="020B0604020202020204"/>
                <a:cs typeface="Arial" panose="020B0604020202020204"/>
              </a:rPr>
              <a:t> </a:t>
            </a:r>
            <a:r>
              <a:rPr sz="800" kern="0" spc="40" dirty="0">
                <a:solidFill>
                  <a:srgbClr val="231F20">
                    <a:alpha val="100000"/>
                  </a:srgbClr>
                </a:solidFill>
                <a:latin typeface="Arial" panose="020B0604020202020204"/>
                <a:ea typeface="Arial" panose="020B0604020202020204"/>
                <a:cs typeface="Arial" panose="020B0604020202020204"/>
              </a:rPr>
              <a:t>Po</a:t>
            </a:r>
            <a:r>
              <a:rPr sz="800" kern="0" spc="30" dirty="0">
                <a:solidFill>
                  <a:srgbClr val="231F20">
                    <a:alpha val="100000"/>
                  </a:srgbClr>
                </a:solidFill>
                <a:latin typeface="Arial" panose="020B0604020202020204"/>
                <a:ea typeface="Arial" panose="020B0604020202020204"/>
                <a:cs typeface="Arial" panose="020B0604020202020204"/>
              </a:rPr>
              <a:t>wer</a:t>
            </a:r>
            <a:endParaRPr sz="800" dirty="0">
              <a:latin typeface="Arial" panose="020B0604020202020204"/>
              <a:ea typeface="Arial" panose="020B0604020202020204"/>
              <a:cs typeface="Arial" panose="020B0604020202020204"/>
            </a:endParaRPr>
          </a:p>
          <a:p>
            <a:pPr marL="15875" algn="l" rtl="0" eaLnBrk="0">
              <a:lnSpc>
                <a:spcPct val="77000"/>
              </a:lnSpc>
              <a:spcBef>
                <a:spcPts val="945"/>
              </a:spcBef>
            </a:pPr>
            <a:r>
              <a:rPr sz="800" kern="0" spc="40" dirty="0">
                <a:solidFill>
                  <a:srgbClr val="231F20">
                    <a:alpha val="100000"/>
                  </a:srgbClr>
                </a:solidFill>
                <a:latin typeface="Arial" panose="020B0604020202020204"/>
                <a:ea typeface="Arial" panose="020B0604020202020204"/>
                <a:cs typeface="Arial" panose="020B0604020202020204"/>
              </a:rPr>
              <a:t>Power Gain</a:t>
            </a:r>
            <a:r>
              <a:rPr sz="800" kern="0" spc="90" dirty="0">
                <a:solidFill>
                  <a:srgbClr val="231F20">
                    <a:alpha val="100000"/>
                  </a:srgbClr>
                </a:solidFill>
                <a:latin typeface="Arial" panose="020B0604020202020204"/>
                <a:ea typeface="Arial" panose="020B0604020202020204"/>
                <a:cs typeface="Arial" panose="020B0604020202020204"/>
              </a:rPr>
              <a:t> </a:t>
            </a:r>
            <a:r>
              <a:rPr sz="800" kern="0" spc="40" dirty="0">
                <a:solidFill>
                  <a:srgbClr val="231F20">
                    <a:alpha val="100000"/>
                  </a:srgbClr>
                </a:solidFill>
                <a:latin typeface="Arial" panose="020B0604020202020204"/>
                <a:ea typeface="Arial" panose="020B0604020202020204"/>
                <a:cs typeface="Arial" panose="020B0604020202020204"/>
              </a:rPr>
              <a:t>Flatn</a:t>
            </a:r>
            <a:r>
              <a:rPr sz="800" kern="0" spc="30" dirty="0">
                <a:solidFill>
                  <a:srgbClr val="231F20">
                    <a:alpha val="100000"/>
                  </a:srgbClr>
                </a:solidFill>
                <a:latin typeface="Arial" panose="020B0604020202020204"/>
                <a:ea typeface="Arial" panose="020B0604020202020204"/>
                <a:cs typeface="Arial" panose="020B0604020202020204"/>
              </a:rPr>
              <a:t>ess</a:t>
            </a:r>
            <a:endParaRPr sz="800" dirty="0">
              <a:latin typeface="Arial" panose="020B0604020202020204"/>
              <a:ea typeface="Arial" panose="020B0604020202020204"/>
              <a:cs typeface="Arial" panose="020B0604020202020204"/>
            </a:endParaRPr>
          </a:p>
          <a:p>
            <a:pPr marL="17780" algn="l" rtl="0" eaLnBrk="0">
              <a:lnSpc>
                <a:spcPct val="88000"/>
              </a:lnSpc>
              <a:spcBef>
                <a:spcPts val="1045"/>
              </a:spcBef>
            </a:pPr>
            <a:r>
              <a:rPr sz="800" kern="0" spc="30" dirty="0">
                <a:solidFill>
                  <a:srgbClr val="231F20">
                    <a:alpha val="100000"/>
                  </a:srgbClr>
                </a:solidFill>
                <a:latin typeface="Arial" panose="020B0604020202020204"/>
                <a:ea typeface="Arial" panose="020B0604020202020204"/>
                <a:cs typeface="Arial" panose="020B0604020202020204"/>
              </a:rPr>
              <a:t>In/Out</a:t>
            </a:r>
            <a:r>
              <a:rPr sz="800" kern="0" spc="190" dirty="0">
                <a:solidFill>
                  <a:srgbClr val="231F20">
                    <a:alpha val="100000"/>
                  </a:srgbClr>
                </a:solidFill>
                <a:latin typeface="Arial" panose="020B0604020202020204"/>
                <a:ea typeface="Arial" panose="020B0604020202020204"/>
                <a:cs typeface="Arial" panose="020B0604020202020204"/>
              </a:rPr>
              <a:t> </a:t>
            </a:r>
            <a:r>
              <a:rPr sz="800" kern="0" spc="30" dirty="0">
                <a:solidFill>
                  <a:srgbClr val="231F20">
                    <a:alpha val="100000"/>
                  </a:srgbClr>
                </a:solidFill>
                <a:latin typeface="Arial" panose="020B0604020202020204"/>
                <a:ea typeface="Arial" panose="020B0604020202020204"/>
                <a:cs typeface="Arial" panose="020B0604020202020204"/>
              </a:rPr>
              <a:t>Impedance</a:t>
            </a:r>
            <a:endParaRPr sz="800" dirty="0">
              <a:latin typeface="Arial" panose="020B0604020202020204"/>
              <a:ea typeface="Arial" panose="020B0604020202020204"/>
              <a:cs typeface="Arial" panose="020B0604020202020204"/>
            </a:endParaRPr>
          </a:p>
          <a:p>
            <a:pPr marL="12700" algn="l" rtl="0" eaLnBrk="0">
              <a:lnSpc>
                <a:spcPct val="88000"/>
              </a:lnSpc>
              <a:spcBef>
                <a:spcPts val="940"/>
              </a:spcBef>
            </a:pPr>
            <a:r>
              <a:rPr sz="800" kern="0" spc="40" dirty="0">
                <a:solidFill>
                  <a:srgbClr val="231F20">
                    <a:alpha val="100000"/>
                  </a:srgbClr>
                </a:solidFill>
                <a:latin typeface="Arial" panose="020B0604020202020204"/>
                <a:ea typeface="Arial" panose="020B0604020202020204"/>
                <a:cs typeface="Arial" panose="020B0604020202020204"/>
              </a:rPr>
              <a:t>Spurious Signals</a:t>
            </a:r>
            <a:endParaRPr sz="800" dirty="0">
              <a:latin typeface="Arial" panose="020B0604020202020204"/>
              <a:ea typeface="Arial" panose="020B0604020202020204"/>
              <a:cs typeface="Arial" panose="020B0604020202020204"/>
            </a:endParaRPr>
          </a:p>
          <a:p>
            <a:pPr marL="16510" algn="l" rtl="0" eaLnBrk="0">
              <a:lnSpc>
                <a:spcPct val="88000"/>
              </a:lnSpc>
              <a:spcBef>
                <a:spcPts val="940"/>
              </a:spcBef>
            </a:pPr>
            <a:r>
              <a:rPr sz="800" kern="0" spc="40" dirty="0">
                <a:solidFill>
                  <a:srgbClr val="231F20">
                    <a:alpha val="100000"/>
                  </a:srgbClr>
                </a:solidFill>
                <a:latin typeface="Arial" panose="020B0604020202020204"/>
                <a:ea typeface="Arial" panose="020B0604020202020204"/>
                <a:cs typeface="Arial" panose="020B0604020202020204"/>
              </a:rPr>
              <a:t>Harmonic  Signals</a:t>
            </a:r>
            <a:endParaRPr sz="800" dirty="0">
              <a:latin typeface="Arial" panose="020B0604020202020204"/>
              <a:ea typeface="Arial" panose="020B0604020202020204"/>
              <a:cs typeface="Arial" panose="020B0604020202020204"/>
            </a:endParaRPr>
          </a:p>
          <a:p>
            <a:pPr marL="12700" algn="l" rtl="0" eaLnBrk="0">
              <a:lnSpc>
                <a:spcPct val="88000"/>
              </a:lnSpc>
              <a:spcBef>
                <a:spcPts val="940"/>
              </a:spcBef>
            </a:pPr>
            <a:r>
              <a:rPr sz="800" kern="0" spc="40" dirty="0">
                <a:solidFill>
                  <a:srgbClr val="231F20">
                    <a:alpha val="100000"/>
                  </a:srgbClr>
                </a:solidFill>
                <a:latin typeface="Arial" panose="020B0604020202020204"/>
                <a:ea typeface="Arial" panose="020B0604020202020204"/>
                <a:cs typeface="Arial" panose="020B0604020202020204"/>
              </a:rPr>
              <a:t>Operating Vo</a:t>
            </a:r>
            <a:r>
              <a:rPr sz="800" kern="0" spc="30" dirty="0">
                <a:solidFill>
                  <a:srgbClr val="231F20">
                    <a:alpha val="100000"/>
                  </a:srgbClr>
                </a:solidFill>
                <a:latin typeface="Arial" panose="020B0604020202020204"/>
                <a:ea typeface="Arial" panose="020B0604020202020204"/>
                <a:cs typeface="Arial" panose="020B0604020202020204"/>
              </a:rPr>
              <a:t>ltage</a:t>
            </a:r>
            <a:endParaRPr sz="800" dirty="0">
              <a:latin typeface="Arial" panose="020B0604020202020204"/>
              <a:ea typeface="Arial" panose="020B0604020202020204"/>
              <a:cs typeface="Arial" panose="020B0604020202020204"/>
            </a:endParaRPr>
          </a:p>
          <a:p>
            <a:pPr marL="12700" algn="l" rtl="0" eaLnBrk="0">
              <a:lnSpc>
                <a:spcPct val="88000"/>
              </a:lnSpc>
              <a:spcBef>
                <a:spcPts val="940"/>
              </a:spcBef>
            </a:pPr>
            <a:r>
              <a:rPr sz="800" kern="0" spc="40" dirty="0">
                <a:solidFill>
                  <a:srgbClr val="231F20">
                    <a:alpha val="100000"/>
                  </a:srgbClr>
                </a:solidFill>
                <a:latin typeface="Arial" panose="020B0604020202020204"/>
                <a:ea typeface="Arial" panose="020B0604020202020204"/>
                <a:cs typeface="Arial" panose="020B0604020202020204"/>
              </a:rPr>
              <a:t>Supply</a:t>
            </a:r>
            <a:r>
              <a:rPr sz="800" kern="0" spc="90" dirty="0">
                <a:solidFill>
                  <a:srgbClr val="231F20">
                    <a:alpha val="100000"/>
                  </a:srgbClr>
                </a:solidFill>
                <a:latin typeface="Arial" panose="020B0604020202020204"/>
                <a:ea typeface="Arial" panose="020B0604020202020204"/>
                <a:cs typeface="Arial" panose="020B0604020202020204"/>
              </a:rPr>
              <a:t> </a:t>
            </a:r>
            <a:r>
              <a:rPr sz="800" kern="0" spc="40" dirty="0">
                <a:solidFill>
                  <a:srgbClr val="231F20">
                    <a:alpha val="100000"/>
                  </a:srgbClr>
                </a:solidFill>
                <a:latin typeface="Arial" panose="020B0604020202020204"/>
                <a:ea typeface="Arial" panose="020B0604020202020204"/>
                <a:cs typeface="Arial" panose="020B0604020202020204"/>
              </a:rPr>
              <a:t>Power</a:t>
            </a:r>
            <a:endParaRPr sz="800" dirty="0">
              <a:latin typeface="Arial" panose="020B0604020202020204"/>
              <a:ea typeface="Arial" panose="020B0604020202020204"/>
              <a:cs typeface="Arial" panose="020B0604020202020204"/>
            </a:endParaRPr>
          </a:p>
          <a:p>
            <a:pPr algn="l" rtl="0" eaLnBrk="0">
              <a:lnSpc>
                <a:spcPct val="112000"/>
              </a:lnSpc>
            </a:pPr>
            <a:endParaRPr sz="700" dirty="0">
              <a:latin typeface="Arial" panose="020B0604020202020204"/>
              <a:ea typeface="Arial" panose="020B0604020202020204"/>
              <a:cs typeface="Arial" panose="020B0604020202020204"/>
            </a:endParaRPr>
          </a:p>
          <a:p>
            <a:pPr marL="17780" algn="l" rtl="0" eaLnBrk="0">
              <a:lnSpc>
                <a:spcPct val="88000"/>
              </a:lnSpc>
            </a:pPr>
            <a:r>
              <a:rPr sz="800" kern="0" spc="40" dirty="0">
                <a:solidFill>
                  <a:srgbClr val="231F20">
                    <a:alpha val="100000"/>
                  </a:srgbClr>
                </a:solidFill>
                <a:latin typeface="Arial" panose="020B0604020202020204"/>
                <a:ea typeface="Arial" panose="020B0604020202020204"/>
                <a:cs typeface="Arial" panose="020B0604020202020204"/>
              </a:rPr>
              <a:t>Input VSWR</a:t>
            </a:r>
            <a:endParaRPr sz="800" dirty="0">
              <a:latin typeface="Arial" panose="020B0604020202020204"/>
              <a:ea typeface="Arial" panose="020B0604020202020204"/>
              <a:cs typeface="Arial" panose="020B0604020202020204"/>
            </a:endParaRPr>
          </a:p>
        </p:txBody>
      </p:sp>
      <p:sp>
        <p:nvSpPr>
          <p:cNvPr id="1022" name="textbox 1022"/>
          <p:cNvSpPr/>
          <p:nvPr/>
        </p:nvSpPr>
        <p:spPr>
          <a:xfrm>
            <a:off x="4394713" y="8872230"/>
            <a:ext cx="249554" cy="330834"/>
          </a:xfrm>
          <a:prstGeom prst="rect">
            <a:avLst/>
          </a:prstGeom>
          <a:noFill/>
          <a:ln w="0" cap="flat">
            <a:noFill/>
            <a:prstDash val="solid"/>
            <a:miter lim="0"/>
          </a:ln>
        </p:spPr>
        <p:txBody>
          <a:bodyPr vert="horz" wrap="square" lIns="0" tIns="0" rIns="0" bIns="0"/>
          <a:p>
            <a:pPr algn="l" rtl="0" eaLnBrk="0">
              <a:lnSpc>
                <a:spcPct val="84000"/>
              </a:lnSpc>
            </a:pPr>
            <a:endParaRPr sz="100" dirty="0">
              <a:latin typeface="Arial" panose="020B0604020202020204"/>
              <a:ea typeface="Arial" panose="020B0604020202020204"/>
              <a:cs typeface="Arial" panose="020B0604020202020204"/>
            </a:endParaRPr>
          </a:p>
          <a:p>
            <a:pPr marL="12700" algn="l" rtl="0" eaLnBrk="0">
              <a:lnSpc>
                <a:spcPct val="88000"/>
              </a:lnSpc>
            </a:pPr>
            <a:r>
              <a:rPr sz="800" kern="0" spc="30" dirty="0">
                <a:solidFill>
                  <a:srgbClr val="231F20">
                    <a:alpha val="100000"/>
                  </a:srgbClr>
                </a:solidFill>
                <a:latin typeface="Arial" panose="020B0604020202020204"/>
                <a:ea typeface="Arial" panose="020B0604020202020204"/>
                <a:cs typeface="Arial" panose="020B0604020202020204"/>
              </a:rPr>
              <a:t>0-90</a:t>
            </a:r>
            <a:endParaRPr sz="800" dirty="0">
              <a:latin typeface="Arial" panose="020B0604020202020204"/>
              <a:ea typeface="Arial" panose="020B0604020202020204"/>
              <a:cs typeface="Arial" panose="020B0604020202020204"/>
            </a:endParaRPr>
          </a:p>
          <a:p>
            <a:pPr algn="l" rtl="0" eaLnBrk="0">
              <a:lnSpc>
                <a:spcPct val="119000"/>
              </a:lnSpc>
            </a:pPr>
            <a:endParaRPr sz="500" dirty="0">
              <a:latin typeface="Arial" panose="020B0604020202020204"/>
              <a:ea typeface="Arial" panose="020B0604020202020204"/>
              <a:cs typeface="Arial" panose="020B0604020202020204"/>
            </a:endParaRPr>
          </a:p>
          <a:p>
            <a:pPr marL="19050" algn="l" rtl="0" eaLnBrk="0">
              <a:lnSpc>
                <a:spcPct val="88000"/>
              </a:lnSpc>
              <a:spcBef>
                <a:spcPts val="0"/>
              </a:spcBef>
            </a:pPr>
            <a:r>
              <a:rPr sz="800" kern="0" spc="30" dirty="0">
                <a:solidFill>
                  <a:srgbClr val="231F20">
                    <a:alpha val="100000"/>
                  </a:srgbClr>
                </a:solidFill>
                <a:latin typeface="Arial" panose="020B0604020202020204"/>
                <a:ea typeface="Arial" panose="020B0604020202020204"/>
                <a:cs typeface="Arial" panose="020B0604020202020204"/>
              </a:rPr>
              <a:t>+80</a:t>
            </a:r>
            <a:endParaRPr sz="800" dirty="0">
              <a:latin typeface="Arial" panose="020B0604020202020204"/>
              <a:ea typeface="Arial" panose="020B0604020202020204"/>
              <a:cs typeface="Arial" panose="020B0604020202020204"/>
            </a:endParaRPr>
          </a:p>
        </p:txBody>
      </p:sp>
      <p:sp>
        <p:nvSpPr>
          <p:cNvPr id="1024" name="textbox 1024"/>
          <p:cNvSpPr/>
          <p:nvPr/>
        </p:nvSpPr>
        <p:spPr>
          <a:xfrm>
            <a:off x="5317803" y="8520547"/>
            <a:ext cx="264795" cy="290829"/>
          </a:xfrm>
          <a:prstGeom prst="rect">
            <a:avLst/>
          </a:prstGeom>
          <a:noFill/>
          <a:ln w="0" cap="flat">
            <a:noFill/>
            <a:prstDash val="solid"/>
            <a:miter lim="0"/>
          </a:ln>
        </p:spPr>
        <p:txBody>
          <a:bodyPr vert="horz" wrap="square" lIns="0" tIns="0" rIns="0" bIns="0"/>
          <a:p>
            <a:pPr algn="l" rtl="0" eaLnBrk="0">
              <a:lnSpc>
                <a:spcPct val="82000"/>
              </a:lnSpc>
            </a:pPr>
            <a:endParaRPr sz="100" dirty="0">
              <a:latin typeface="Arial" panose="020B0604020202020204"/>
              <a:ea typeface="Arial" panose="020B0604020202020204"/>
              <a:cs typeface="Arial" panose="020B0604020202020204"/>
            </a:endParaRPr>
          </a:p>
          <a:p>
            <a:pPr marL="12700" algn="l" rtl="0" eaLnBrk="0">
              <a:lnSpc>
                <a:spcPct val="76000"/>
              </a:lnSpc>
            </a:pPr>
            <a:r>
              <a:rPr sz="800" kern="0" spc="40" dirty="0">
                <a:solidFill>
                  <a:srgbClr val="FFFFFF">
                    <a:alpha val="100000"/>
                  </a:srgbClr>
                </a:solidFill>
                <a:latin typeface="Arial" panose="020B0604020202020204"/>
                <a:ea typeface="Arial" panose="020B0604020202020204"/>
                <a:cs typeface="Arial" panose="020B0604020202020204"/>
              </a:rPr>
              <a:t>MAX</a:t>
            </a:r>
            <a:endParaRPr sz="800" dirty="0">
              <a:latin typeface="Arial" panose="020B0604020202020204"/>
              <a:ea typeface="Arial" panose="020B0604020202020204"/>
              <a:cs typeface="Arial" panose="020B0604020202020204"/>
            </a:endParaRPr>
          </a:p>
          <a:p>
            <a:pPr algn="l" rtl="0" eaLnBrk="0">
              <a:lnSpc>
                <a:spcPct val="107000"/>
              </a:lnSpc>
            </a:pPr>
            <a:endParaRPr sz="400" dirty="0">
              <a:latin typeface="Arial" panose="020B0604020202020204"/>
              <a:ea typeface="Arial" panose="020B0604020202020204"/>
              <a:cs typeface="Arial" panose="020B0604020202020204"/>
            </a:endParaRPr>
          </a:p>
          <a:p>
            <a:pPr marL="20320" algn="l" rtl="0" eaLnBrk="0">
              <a:lnSpc>
                <a:spcPct val="88000"/>
              </a:lnSpc>
              <a:spcBef>
                <a:spcPts val="0"/>
              </a:spcBef>
            </a:pPr>
            <a:r>
              <a:rPr sz="800" kern="0" spc="30" dirty="0">
                <a:solidFill>
                  <a:srgbClr val="231F20">
                    <a:alpha val="100000"/>
                  </a:srgbClr>
                </a:solidFill>
                <a:latin typeface="Arial" panose="020B0604020202020204"/>
                <a:ea typeface="Arial" panose="020B0604020202020204"/>
                <a:cs typeface="Arial" panose="020B0604020202020204"/>
              </a:rPr>
              <a:t>+55</a:t>
            </a:r>
            <a:endParaRPr sz="800" dirty="0">
              <a:latin typeface="Arial" panose="020B0604020202020204"/>
              <a:ea typeface="Arial" panose="020B0604020202020204"/>
              <a:cs typeface="Arial" panose="020B0604020202020204"/>
            </a:endParaRPr>
          </a:p>
        </p:txBody>
      </p:sp>
      <p:pic>
        <p:nvPicPr>
          <p:cNvPr id="736" name="picture 736"/>
          <p:cNvPicPr>
            <a:picLocks noChangeAspect="1"/>
          </p:cNvPicPr>
          <p:nvPr/>
        </p:nvPicPr>
        <p:blipFill>
          <a:blip r:embed="rId12"/>
          <a:stretch>
            <a:fillRect/>
          </a:stretch>
        </p:blipFill>
        <p:spPr>
          <a:xfrm rot="21600000">
            <a:off x="192238" y="539985"/>
            <a:ext cx="7094709" cy="6596"/>
          </a:xfrm>
          <a:prstGeom prst="rect">
            <a:avLst/>
          </a:prstGeom>
        </p:spPr>
      </p:pic>
      <p:pic>
        <p:nvPicPr>
          <p:cNvPr id="670" name="picture 670"/>
          <p:cNvPicPr>
            <a:picLocks noChangeAspect="1"/>
          </p:cNvPicPr>
          <p:nvPr/>
        </p:nvPicPr>
        <p:blipFill>
          <a:blip r:embed="rId13"/>
          <a:stretch>
            <a:fillRect/>
          </a:stretch>
        </p:blipFill>
        <p:spPr>
          <a:xfrm rot="21600000">
            <a:off x="263985" y="9719952"/>
            <a:ext cx="7094709" cy="10501"/>
          </a:xfrm>
          <a:prstGeom prst="rect">
            <a:avLst/>
          </a:prstGeom>
        </p:spPr>
      </p:pic>
      <p:sp>
        <p:nvSpPr>
          <p:cNvPr id="17" name="文本框 16"/>
          <p:cNvSpPr txBox="1"/>
          <p:nvPr/>
        </p:nvSpPr>
        <p:spPr>
          <a:xfrm>
            <a:off x="577215" y="9781858"/>
            <a:ext cx="5080000" cy="275590"/>
          </a:xfrm>
          <a:prstGeom prst="rect">
            <a:avLst/>
          </a:prstGeom>
        </p:spPr>
        <p:txBody>
          <a:bodyPr>
            <a:spAutoFit/>
          </a:bodyPr>
          <a:p>
            <a:pPr algn="ctr"/>
            <a:r>
              <a:rPr lang="zh-CN" altLang="en-US" sz="1200" b="1">
                <a:solidFill>
                  <a:schemeClr val="tx1"/>
                </a:solidFill>
                <a:latin typeface="微软雅黑" panose="020B0503020204020204" charset="-122"/>
                <a:ea typeface="微软雅黑" panose="020B0503020204020204" charset="-122"/>
              </a:rPr>
              <a:t>南京市雨花区软件大道</a:t>
            </a:r>
            <a:r>
              <a:rPr lang="en-US" altLang="zh-CN" sz="1200" b="1">
                <a:solidFill>
                  <a:schemeClr val="tx1"/>
                </a:solidFill>
                <a:latin typeface="微软雅黑" panose="020B0503020204020204" charset="-122"/>
                <a:ea typeface="微软雅黑" panose="020B0503020204020204" charset="-122"/>
              </a:rPr>
              <a:t>180</a:t>
            </a:r>
            <a:r>
              <a:rPr lang="zh-CN" altLang="en-US" sz="1200" b="1">
                <a:solidFill>
                  <a:schemeClr val="tx1"/>
                </a:solidFill>
                <a:latin typeface="微软雅黑" panose="020B0503020204020204" charset="-122"/>
                <a:ea typeface="微软雅黑" panose="020B0503020204020204" charset="-122"/>
              </a:rPr>
              <a:t>号大数据产业基地</a:t>
            </a:r>
            <a:r>
              <a:rPr lang="en-US" altLang="zh-CN" sz="1200" b="1">
                <a:solidFill>
                  <a:schemeClr val="tx1"/>
                </a:solidFill>
                <a:latin typeface="微软雅黑" panose="020B0503020204020204" charset="-122"/>
                <a:ea typeface="微软雅黑" panose="020B0503020204020204" charset="-122"/>
              </a:rPr>
              <a:t>2</a:t>
            </a:r>
            <a:r>
              <a:rPr lang="zh-CN" altLang="en-US" sz="1200" b="1">
                <a:solidFill>
                  <a:schemeClr val="tx1"/>
                </a:solidFill>
                <a:latin typeface="微软雅黑" panose="020B0503020204020204" charset="-122"/>
                <a:ea typeface="微软雅黑" panose="020B0503020204020204" charset="-122"/>
              </a:rPr>
              <a:t>栋</a:t>
            </a:r>
            <a:endParaRPr lang="zh-CN" altLang="en-US" sz="1200" b="1">
              <a:solidFill>
                <a:schemeClr val="tx1"/>
              </a:solidFill>
              <a:latin typeface="微软雅黑" panose="020B0503020204020204" charset="-122"/>
              <a:ea typeface="微软雅黑" panose="020B0503020204020204" charset="-122"/>
            </a:endParaRPr>
          </a:p>
        </p:txBody>
      </p:sp>
      <p:pic>
        <p:nvPicPr>
          <p:cNvPr id="18" name="图片 17" descr="定位标志"/>
          <p:cNvPicPr>
            <a:picLocks noChangeAspect="1"/>
          </p:cNvPicPr>
          <p:nvPr/>
        </p:nvPicPr>
        <p:blipFill>
          <a:blip r:embed="rId14">
            <a:extLst>
              <a:ext uri="{96DAC541-7B7A-43D3-8B79-37D633B846F1}">
                <asvg:svgBlip xmlns:asvg="http://schemas.microsoft.com/office/drawing/2016/SVG/main" r:embed="rId15"/>
              </a:ext>
            </a:extLst>
          </a:blip>
          <a:stretch>
            <a:fillRect/>
          </a:stretch>
        </p:blipFill>
        <p:spPr>
          <a:xfrm>
            <a:off x="1160145" y="9782175"/>
            <a:ext cx="204470" cy="204470"/>
          </a:xfrm>
          <a:prstGeom prst="rect">
            <a:avLst/>
          </a:prstGeom>
        </p:spPr>
      </p:pic>
      <p:pic>
        <p:nvPicPr>
          <p:cNvPr id="19" name="图片 18" descr="电话"/>
          <p:cNvPicPr>
            <a:picLocks noChangeAspect="1"/>
          </p:cNvPicPr>
          <p:nvPr/>
        </p:nvPicPr>
        <p:blipFill>
          <a:blip r:embed="rId16">
            <a:extLst>
              <a:ext uri="{96DAC541-7B7A-43D3-8B79-37D633B846F1}">
                <asvg:svgBlip xmlns:asvg="http://schemas.microsoft.com/office/drawing/2016/SVG/main" r:embed="rId17"/>
              </a:ext>
            </a:extLst>
          </a:blip>
          <a:stretch>
            <a:fillRect/>
          </a:stretch>
        </p:blipFill>
        <p:spPr>
          <a:xfrm>
            <a:off x="4900930" y="9832340"/>
            <a:ext cx="186690" cy="186690"/>
          </a:xfrm>
          <a:prstGeom prst="rect">
            <a:avLst/>
          </a:prstGeom>
        </p:spPr>
      </p:pic>
      <p:sp>
        <p:nvSpPr>
          <p:cNvPr id="20" name="文本框 19"/>
          <p:cNvSpPr txBox="1"/>
          <p:nvPr/>
        </p:nvSpPr>
        <p:spPr>
          <a:xfrm>
            <a:off x="5072380" y="9782175"/>
            <a:ext cx="1979930" cy="282575"/>
          </a:xfrm>
          <a:prstGeom prst="rect">
            <a:avLst/>
          </a:prstGeom>
        </p:spPr>
        <p:txBody>
          <a:bodyPr>
            <a:noAutofit/>
          </a:bodyPr>
          <a:p>
            <a:r>
              <a:rPr lang="en-US" altLang="zh-CN" sz="1200" b="1">
                <a:solidFill>
                  <a:schemeClr val="tx1"/>
                </a:solidFill>
                <a:latin typeface="微软雅黑" panose="020B0503020204020204" charset="-122"/>
                <a:ea typeface="微软雅黑" panose="020B0503020204020204" charset="-122"/>
              </a:rPr>
              <a:t>+86-13951873509</a:t>
            </a:r>
            <a:endParaRPr lang="en-US" altLang="zh-CN" sz="1200" b="1">
              <a:solidFill>
                <a:schemeClr val="tx1"/>
              </a:solidFill>
              <a:latin typeface="微软雅黑" panose="020B0503020204020204" charset="-122"/>
              <a:ea typeface="微软雅黑" panose="020B0503020204020204" charset="-122"/>
            </a:endParaRPr>
          </a:p>
        </p:txBody>
      </p:sp>
      <p:pic>
        <p:nvPicPr>
          <p:cNvPr id="21" name="图片 20" descr="网页"/>
          <p:cNvPicPr>
            <a:picLocks noChangeAspect="1"/>
          </p:cNvPicPr>
          <p:nvPr/>
        </p:nvPicPr>
        <p:blipFill>
          <a:blip r:embed="rId18">
            <a:extLst>
              <a:ext uri="{96DAC541-7B7A-43D3-8B79-37D633B846F1}">
                <asvg:svgBlip xmlns:asvg="http://schemas.microsoft.com/office/drawing/2016/SVG/main" r:embed="rId19"/>
              </a:ext>
            </a:extLst>
          </a:blip>
          <a:stretch>
            <a:fillRect/>
          </a:stretch>
        </p:blipFill>
        <p:spPr>
          <a:xfrm>
            <a:off x="1165225" y="10027920"/>
            <a:ext cx="192405" cy="192405"/>
          </a:xfrm>
          <a:prstGeom prst="rect">
            <a:avLst/>
          </a:prstGeom>
        </p:spPr>
      </p:pic>
      <p:sp>
        <p:nvSpPr>
          <p:cNvPr id="23" name="文本框 22"/>
          <p:cNvSpPr txBox="1"/>
          <p:nvPr/>
        </p:nvSpPr>
        <p:spPr>
          <a:xfrm>
            <a:off x="1342390" y="9980613"/>
            <a:ext cx="5080000" cy="275590"/>
          </a:xfrm>
          <a:prstGeom prst="rect">
            <a:avLst/>
          </a:prstGeom>
        </p:spPr>
        <p:txBody>
          <a:bodyPr>
            <a:spAutoFit/>
          </a:bodyPr>
          <a:p>
            <a:r>
              <a:rPr lang="en-US" altLang="zh-CN" sz="1200" b="1">
                <a:solidFill>
                  <a:schemeClr val="tx1"/>
                </a:solidFill>
                <a:latin typeface="微软雅黑" panose="020B0503020204020204" charset="-122"/>
                <a:ea typeface="微软雅黑" panose="020B0503020204020204" charset="-122"/>
              </a:rPr>
              <a:t>https://www.shinewave-tech.com</a:t>
            </a:r>
            <a:endParaRPr lang="en-US" altLang="zh-CN" sz="1200" b="1">
              <a:solidFill>
                <a:schemeClr val="tx1"/>
              </a:solidFill>
              <a:latin typeface="微软雅黑" panose="020B0503020204020204" charset="-122"/>
              <a:ea typeface="微软雅黑" panose="020B0503020204020204" charset="-122"/>
            </a:endParaRPr>
          </a:p>
        </p:txBody>
      </p:sp>
      <p:pic>
        <p:nvPicPr>
          <p:cNvPr id="24" name="图片 23" descr="信息"/>
          <p:cNvPicPr>
            <a:picLocks noChangeAspect="1"/>
          </p:cNvPicPr>
          <p:nvPr/>
        </p:nvPicPr>
        <p:blipFill>
          <a:blip r:embed="rId20">
            <a:extLst>
              <a:ext uri="{96DAC541-7B7A-43D3-8B79-37D633B846F1}">
                <asvg:svgBlip xmlns:asvg="http://schemas.microsoft.com/office/drawing/2016/SVG/main" r:embed="rId21"/>
              </a:ext>
            </a:extLst>
          </a:blip>
          <a:stretch>
            <a:fillRect/>
          </a:stretch>
        </p:blipFill>
        <p:spPr>
          <a:xfrm>
            <a:off x="4202430" y="9991090"/>
            <a:ext cx="239395" cy="239395"/>
          </a:xfrm>
          <a:prstGeom prst="rect">
            <a:avLst/>
          </a:prstGeom>
        </p:spPr>
      </p:pic>
      <p:sp>
        <p:nvSpPr>
          <p:cNvPr id="25" name="文本框 24"/>
          <p:cNvSpPr txBox="1"/>
          <p:nvPr/>
        </p:nvSpPr>
        <p:spPr>
          <a:xfrm>
            <a:off x="4426585" y="9980930"/>
            <a:ext cx="2519680" cy="282575"/>
          </a:xfrm>
          <a:prstGeom prst="rect">
            <a:avLst/>
          </a:prstGeom>
        </p:spPr>
        <p:txBody>
          <a:bodyPr>
            <a:noAutofit/>
          </a:bodyPr>
          <a:p>
            <a:pPr marL="0" indent="0">
              <a:spcBef>
                <a:spcPct val="0"/>
              </a:spcBef>
              <a:spcAft>
                <a:spcPct val="0"/>
              </a:spcAft>
            </a:pPr>
            <a:r>
              <a:rPr lang="en-US" altLang="zh-CN" sz="1200" b="1" i="0">
                <a:solidFill>
                  <a:schemeClr val="tx1"/>
                </a:solidFill>
                <a:latin typeface="微软雅黑" panose="020B0503020204020204" charset="-122"/>
                <a:ea typeface="微软雅黑" panose="020B0503020204020204" charset="-122"/>
              </a:rPr>
              <a:t>info@shinewave-tech.com</a:t>
            </a:r>
            <a:endParaRPr lang="en-US" altLang="zh-CN" sz="1200" b="1" i="0">
              <a:solidFill>
                <a:schemeClr val="tx1"/>
              </a:solidFill>
              <a:latin typeface="微软雅黑" panose="020B0503020204020204" charset="-122"/>
              <a:ea typeface="微软雅黑" panose="020B0503020204020204" charset="-122"/>
            </a:endParaRPr>
          </a:p>
        </p:txBody>
      </p:sp>
      <p:pic>
        <p:nvPicPr>
          <p:cNvPr id="26" name="图片 25" descr="SWT公司logo-透明"/>
          <p:cNvPicPr>
            <a:picLocks noChangeAspect="1"/>
          </p:cNvPicPr>
          <p:nvPr/>
        </p:nvPicPr>
        <p:blipFill>
          <a:blip r:embed="rId22"/>
          <a:stretch>
            <a:fillRect/>
          </a:stretch>
        </p:blipFill>
        <p:spPr>
          <a:xfrm>
            <a:off x="281305" y="9782175"/>
            <a:ext cx="744220" cy="434975"/>
          </a:xfrm>
          <a:prstGeom prst="rect">
            <a:avLst/>
          </a:prstGeom>
        </p:spPr>
      </p:pic>
      <p:sp>
        <p:nvSpPr>
          <p:cNvPr id="27" name="文本框 26"/>
          <p:cNvSpPr txBox="1"/>
          <p:nvPr/>
        </p:nvSpPr>
        <p:spPr>
          <a:xfrm>
            <a:off x="0" y="57150"/>
            <a:ext cx="7559675" cy="460375"/>
          </a:xfrm>
          <a:prstGeom prst="rect">
            <a:avLst/>
          </a:prstGeom>
        </p:spPr>
        <p:txBody>
          <a:bodyPr wrap="square">
            <a:spAutoFit/>
          </a:bodyPr>
          <a:p>
            <a:pPr marL="0" indent="0" algn="ctr">
              <a:lnSpc>
                <a:spcPts val="1440"/>
              </a:lnSpc>
              <a:spcBef>
                <a:spcPct val="0"/>
              </a:spcBef>
              <a:spcAft>
                <a:spcPct val="0"/>
              </a:spcAft>
            </a:pPr>
            <a:r>
              <a:rPr lang="zh-CN" altLang="en-US" sz="1600" b="1">
                <a:solidFill>
                  <a:schemeClr val="tx1"/>
                </a:solidFill>
              </a:rPr>
              <a:t>本图册为代表性规格产品，如需定制，可随时联系我司业务人员。</a:t>
            </a:r>
            <a:endParaRPr lang="zh-CN" altLang="en-US" sz="1600" b="1">
              <a:solidFill>
                <a:schemeClr val="tx1"/>
              </a:solidFill>
            </a:endParaRPr>
          </a:p>
          <a:p>
            <a:pPr marL="0" indent="0" algn="ctr">
              <a:lnSpc>
                <a:spcPts val="1440"/>
              </a:lnSpc>
              <a:spcBef>
                <a:spcPct val="0"/>
              </a:spcBef>
              <a:spcAft>
                <a:spcPct val="0"/>
              </a:spcAft>
            </a:pPr>
            <a:r>
              <a:rPr lang="en-US" altLang="zh-CN" sz="1200" b="1">
                <a:solidFill>
                  <a:srgbClr val="1F2329"/>
                </a:solidFill>
              </a:rPr>
              <a:t>This catalog features representative products. For customization, please contact our sales team.</a:t>
            </a:r>
            <a:endParaRPr lang="en-US" altLang="zh-CN" sz="1200" b="1">
              <a:solidFill>
                <a:srgbClr val="1F2329"/>
              </a:solidFill>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914" name="picture 914"/>
          <p:cNvPicPr>
            <a:picLocks noChangeAspect="1"/>
          </p:cNvPicPr>
          <p:nvPr/>
        </p:nvPicPr>
        <p:blipFill>
          <a:blip r:embed="rId1"/>
          <a:stretch>
            <a:fillRect/>
          </a:stretch>
        </p:blipFill>
        <p:spPr>
          <a:xfrm rot="21600000">
            <a:off x="526506" y="3244988"/>
            <a:ext cx="6394887" cy="2256229"/>
          </a:xfrm>
          <a:prstGeom prst="rect">
            <a:avLst/>
          </a:prstGeom>
        </p:spPr>
      </p:pic>
      <p:graphicFrame>
        <p:nvGraphicFramePr>
          <p:cNvPr id="916" name="table 916"/>
          <p:cNvGraphicFramePr>
            <a:graphicFrameLocks noGrp="1"/>
          </p:cNvGraphicFramePr>
          <p:nvPr/>
        </p:nvGraphicFramePr>
        <p:xfrm>
          <a:off x="526506" y="3244984"/>
          <a:ext cx="6394450" cy="2256154"/>
        </p:xfrm>
        <a:graphic>
          <a:graphicData uri="http://schemas.openxmlformats.org/drawingml/2006/table">
            <a:tbl>
              <a:tblPr/>
              <a:tblGrid>
                <a:gridCol w="1215389"/>
                <a:gridCol w="1451610"/>
                <a:gridCol w="3727450"/>
              </a:tblGrid>
              <a:tr h="171450">
                <a:tc gridSpan="2">
                  <a:txBody>
                    <a:bodyPr/>
                    <a:p>
                      <a:pPr algn="l" rtl="0" eaLnBrk="0">
                        <a:lnSpc>
                          <a:spcPct val="109000"/>
                        </a:lnSpc>
                      </a:pPr>
                      <a:endParaRPr sz="400" dirty="0">
                        <a:latin typeface="Arial" panose="020B0604020202020204"/>
                        <a:ea typeface="Arial" panose="020B0604020202020204"/>
                        <a:cs typeface="Arial" panose="020B0604020202020204"/>
                      </a:endParaRPr>
                    </a:p>
                    <a:p>
                      <a:pPr marL="410210" algn="l" rtl="0" eaLnBrk="0">
                        <a:lnSpc>
                          <a:spcPct val="77000"/>
                        </a:lnSpc>
                        <a:spcBef>
                          <a:spcPts val="0"/>
                        </a:spcBef>
                      </a:pPr>
                      <a:r>
                        <a:rPr sz="800" kern="0" spc="60" dirty="0">
                          <a:solidFill>
                            <a:srgbClr val="231F20">
                              <a:alpha val="100000"/>
                            </a:srgbClr>
                          </a:solidFill>
                          <a:latin typeface="Arial" panose="020B0604020202020204"/>
                          <a:ea typeface="Arial" panose="020B0604020202020204"/>
                          <a:cs typeface="Arial" panose="020B0604020202020204"/>
                        </a:rPr>
                        <a:t>AMPLIFIER CONNE</a:t>
                      </a:r>
                      <a:r>
                        <a:rPr sz="800" kern="0" spc="50" dirty="0">
                          <a:solidFill>
                            <a:srgbClr val="231F20">
                              <a:alpha val="100000"/>
                            </a:srgbClr>
                          </a:solidFill>
                          <a:latin typeface="Arial" panose="020B0604020202020204"/>
                          <a:ea typeface="Arial" panose="020B0604020202020204"/>
                          <a:cs typeface="Arial" panose="020B0604020202020204"/>
                        </a:rPr>
                        <a:t>CTOR TYPE:</a:t>
                      </a:r>
                      <a:endParaRPr sz="800" dirty="0">
                        <a:latin typeface="Arial" panose="020B0604020202020204"/>
                        <a:ea typeface="Arial" panose="020B0604020202020204"/>
                        <a:cs typeface="Arial" panose="020B0604020202020204"/>
                      </a:endParaRPr>
                    </a:p>
                  </a:txBody>
                  <a:tcPr marL="0" marR="0" marT="0" marB="0" vert="horz">
                    <a:lnL>
                      <a:noFill/>
                    </a:lnL>
                    <a:lnR w="9525" cap="flat" cmpd="sng" algn="ctr">
                      <a:solidFill>
                        <a:srgbClr val="21294D"/>
                      </a:solidFill>
                      <a:prstDash val="solid"/>
                      <a:round/>
                      <a:headEnd type="none" w="med" len="med"/>
                      <a:tailEnd type="none" w="med" len="med"/>
                    </a:lnR>
                    <a:lnT>
                      <a:noFill/>
                    </a:lnT>
                    <a:lnB>
                      <a:noFill/>
                    </a:lnB>
                  </a:tcPr>
                </a:tc>
                <a:tc hMerge="1">
                  <a:tcPr marL="0" marR="0" marT="0" marB="0" vert="horz">
                    <a:lnL>
                      <a:noFill/>
                    </a:lnL>
                    <a:lnR w="9525" cap="flat" cmpd="sng" algn="ctr">
                      <a:solidFill>
                        <a:srgbClr val="21294D"/>
                      </a:solidFill>
                      <a:prstDash val="solid"/>
                      <a:round/>
                      <a:headEnd type="none" w="med" len="med"/>
                      <a:tailEnd type="none" w="med" len="med"/>
                    </a:lnR>
                    <a:lnT>
                      <a:noFill/>
                    </a:lnT>
                    <a:lnB>
                      <a:noFill/>
                    </a:lnB>
                  </a:tcPr>
                </a:tc>
                <a:tc>
                  <a:txBody>
                    <a:bodyPr/>
                    <a:p>
                      <a:pPr algn="l" rtl="0" eaLnBrk="0">
                        <a:lnSpc>
                          <a:spcPct val="111000"/>
                        </a:lnSpc>
                      </a:pPr>
                      <a:endParaRPr sz="400" dirty="0">
                        <a:latin typeface="Arial" panose="020B0604020202020204"/>
                        <a:ea typeface="Arial" panose="020B0604020202020204"/>
                        <a:cs typeface="Arial" panose="020B0604020202020204"/>
                      </a:endParaRPr>
                    </a:p>
                    <a:p>
                      <a:pPr marL="91440" algn="l" rtl="0" eaLnBrk="0">
                        <a:lnSpc>
                          <a:spcPct val="76000"/>
                        </a:lnSpc>
                        <a:spcBef>
                          <a:spcPts val="5"/>
                        </a:spcBef>
                      </a:pPr>
                      <a:r>
                        <a:rPr sz="800" kern="0" spc="0" dirty="0">
                          <a:solidFill>
                            <a:srgbClr val="231F20">
                              <a:alpha val="100000"/>
                            </a:srgbClr>
                          </a:solidFill>
                          <a:latin typeface="Arial" panose="020B0604020202020204"/>
                          <a:ea typeface="Arial" panose="020B0604020202020204"/>
                          <a:cs typeface="Arial" panose="020B0604020202020204"/>
                        </a:rPr>
                        <a:t>DB</a:t>
                      </a:r>
                      <a:r>
                        <a:rPr sz="800" kern="0" spc="70" dirty="0">
                          <a:solidFill>
                            <a:srgbClr val="231F20">
                              <a:alpha val="100000"/>
                            </a:srgbClr>
                          </a:solidFill>
                          <a:latin typeface="Arial" panose="020B0604020202020204"/>
                          <a:ea typeface="Arial" panose="020B0604020202020204"/>
                          <a:cs typeface="Arial" panose="020B0604020202020204"/>
                        </a:rPr>
                        <a:t>15</a:t>
                      </a:r>
                      <a:endParaRPr sz="800" dirty="0">
                        <a:latin typeface="Arial" panose="020B0604020202020204"/>
                        <a:ea typeface="Arial" panose="020B0604020202020204"/>
                        <a:cs typeface="Arial" panose="020B0604020202020204"/>
                      </a:endParaRPr>
                    </a:p>
                  </a:txBody>
                  <a:tcPr marL="0" marR="0" marT="0" marB="0" vert="horz">
                    <a:lnL w="9525" cap="flat" cmpd="sng" algn="ctr">
                      <a:solidFill>
                        <a:srgbClr val="21294D"/>
                      </a:solidFill>
                      <a:prstDash val="solid"/>
                      <a:round/>
                      <a:headEnd type="none" w="med" len="med"/>
                      <a:tailEnd type="none" w="med" len="med"/>
                    </a:lnL>
                    <a:lnR>
                      <a:noFill/>
                    </a:lnR>
                    <a:lnT>
                      <a:noFill/>
                    </a:lnT>
                    <a:lnB>
                      <a:noFill/>
                    </a:lnB>
                  </a:tcPr>
                </a:tc>
              </a:tr>
              <a:tr h="228600">
                <a:tc gridSpan="2">
                  <a:txBody>
                    <a:bodyPr/>
                    <a:p>
                      <a:pPr algn="l" rtl="0" eaLnBrk="0">
                        <a:lnSpc>
                          <a:spcPct val="122000"/>
                        </a:lnSpc>
                      </a:pPr>
                      <a:endParaRPr sz="400" dirty="0">
                        <a:latin typeface="Arial" panose="020B0604020202020204"/>
                        <a:ea typeface="Arial" panose="020B0604020202020204"/>
                        <a:cs typeface="Arial" panose="020B0604020202020204"/>
                      </a:endParaRPr>
                    </a:p>
                    <a:p>
                      <a:pPr marL="412750" algn="l" rtl="0" eaLnBrk="0">
                        <a:lnSpc>
                          <a:spcPct val="77000"/>
                        </a:lnSpc>
                        <a:spcBef>
                          <a:spcPts val="0"/>
                        </a:spcBef>
                      </a:pPr>
                      <a:r>
                        <a:rPr sz="800" kern="0" spc="50" dirty="0">
                          <a:solidFill>
                            <a:srgbClr val="231F20">
                              <a:alpha val="100000"/>
                            </a:srgbClr>
                          </a:solidFill>
                          <a:latin typeface="Arial" panose="020B0604020202020204"/>
                          <a:ea typeface="Arial" panose="020B0604020202020204"/>
                          <a:cs typeface="Arial" panose="020B0604020202020204"/>
                        </a:rPr>
                        <a:t>TRIAD CABLE</a:t>
                      </a:r>
                      <a:r>
                        <a:rPr sz="800" kern="0" spc="80" dirty="0">
                          <a:solidFill>
                            <a:srgbClr val="231F20">
                              <a:alpha val="100000"/>
                            </a:srgbClr>
                          </a:solidFill>
                          <a:latin typeface="Arial" panose="020B0604020202020204"/>
                          <a:ea typeface="Arial" panose="020B0604020202020204"/>
                          <a:cs typeface="Arial" panose="020B0604020202020204"/>
                        </a:rPr>
                        <a:t> </a:t>
                      </a:r>
                      <a:r>
                        <a:rPr sz="800" kern="0" spc="50" dirty="0">
                          <a:solidFill>
                            <a:srgbClr val="231F20">
                              <a:alpha val="100000"/>
                            </a:srgbClr>
                          </a:solidFill>
                          <a:latin typeface="Arial" panose="020B0604020202020204"/>
                          <a:ea typeface="Arial" panose="020B0604020202020204"/>
                          <a:cs typeface="Arial" panose="020B0604020202020204"/>
                        </a:rPr>
                        <a:t>PART</a:t>
                      </a:r>
                      <a:r>
                        <a:rPr sz="800" kern="0" spc="80" dirty="0">
                          <a:solidFill>
                            <a:srgbClr val="231F20">
                              <a:alpha val="100000"/>
                            </a:srgbClr>
                          </a:solidFill>
                          <a:latin typeface="Arial" panose="020B0604020202020204"/>
                          <a:ea typeface="Arial" panose="020B0604020202020204"/>
                          <a:cs typeface="Arial" panose="020B0604020202020204"/>
                        </a:rPr>
                        <a:t> </a:t>
                      </a:r>
                      <a:r>
                        <a:rPr sz="800" kern="0" spc="50" dirty="0">
                          <a:solidFill>
                            <a:srgbClr val="231F20">
                              <a:alpha val="100000"/>
                            </a:srgbClr>
                          </a:solidFill>
                          <a:latin typeface="Arial" panose="020B0604020202020204"/>
                          <a:ea typeface="Arial" panose="020B0604020202020204"/>
                          <a:cs typeface="Arial" panose="020B0604020202020204"/>
                        </a:rPr>
                        <a:t>NUMB</a:t>
                      </a:r>
                      <a:r>
                        <a:rPr sz="800" kern="0" spc="40" dirty="0">
                          <a:solidFill>
                            <a:srgbClr val="231F20">
                              <a:alpha val="100000"/>
                            </a:srgbClr>
                          </a:solidFill>
                          <a:latin typeface="Arial" panose="020B0604020202020204"/>
                          <a:ea typeface="Arial" panose="020B0604020202020204"/>
                          <a:cs typeface="Arial" panose="020B0604020202020204"/>
                        </a:rPr>
                        <a:t>ER:</a:t>
                      </a:r>
                      <a:endParaRPr sz="800" dirty="0">
                        <a:latin typeface="Arial" panose="020B0604020202020204"/>
                        <a:ea typeface="Arial" panose="020B0604020202020204"/>
                        <a:cs typeface="Arial" panose="020B0604020202020204"/>
                      </a:endParaRPr>
                    </a:p>
                  </a:txBody>
                  <a:tcPr marL="0" marR="0" marT="0" marB="0" vert="horz">
                    <a:lnL>
                      <a:noFill/>
                    </a:lnL>
                    <a:lnR w="9525" cap="flat" cmpd="sng" algn="ctr">
                      <a:solidFill>
                        <a:srgbClr val="21294D"/>
                      </a:solidFill>
                      <a:prstDash val="solid"/>
                      <a:round/>
                      <a:headEnd type="none" w="med" len="med"/>
                      <a:tailEnd type="none" w="med" len="med"/>
                    </a:lnR>
                    <a:lnT>
                      <a:noFill/>
                    </a:lnT>
                    <a:lnB>
                      <a:noFill/>
                    </a:lnB>
                  </a:tcPr>
                </a:tc>
                <a:tc hMerge="1">
                  <a:tcPr marL="0" marR="0" marT="0" marB="0" vert="horz">
                    <a:lnL>
                      <a:noFill/>
                    </a:lnL>
                    <a:lnR w="9525" cap="flat" cmpd="sng" algn="ctr">
                      <a:solidFill>
                        <a:srgbClr val="21294D"/>
                      </a:solidFill>
                      <a:prstDash val="solid"/>
                      <a:round/>
                      <a:headEnd type="none" w="med" len="med"/>
                      <a:tailEnd type="none" w="med" len="med"/>
                    </a:lnR>
                    <a:lnT>
                      <a:noFill/>
                    </a:lnT>
                    <a:lnB>
                      <a:noFill/>
                    </a:lnB>
                  </a:tcPr>
                </a:tc>
                <a:tc>
                  <a:txBody>
                    <a:bodyPr/>
                    <a:p>
                      <a:pPr algn="l" rtl="0" eaLnBrk="0">
                        <a:lnSpc>
                          <a:spcPct val="115000"/>
                        </a:lnSpc>
                      </a:pPr>
                      <a:endParaRPr sz="600" dirty="0">
                        <a:latin typeface="Arial" panose="020B0604020202020204"/>
                        <a:ea typeface="Arial" panose="020B0604020202020204"/>
                        <a:cs typeface="Arial" panose="020B0604020202020204"/>
                      </a:endParaRPr>
                    </a:p>
                    <a:p>
                      <a:pPr marL="91440" algn="l" rtl="0" eaLnBrk="0">
                        <a:lnSpc>
                          <a:spcPts val="360"/>
                        </a:lnSpc>
                        <a:spcBef>
                          <a:spcPts val="0"/>
                        </a:spcBef>
                      </a:pPr>
                      <a:r>
                        <a:rPr sz="800" kern="0" spc="-10" dirty="0">
                          <a:solidFill>
                            <a:srgbClr val="231F20">
                              <a:alpha val="100000"/>
                            </a:srgbClr>
                          </a:solidFill>
                          <a:latin typeface="微软雅黑" panose="020B0503020204020204" charset="-122"/>
                          <a:ea typeface="微软雅黑" panose="020B0503020204020204" charset="-122"/>
                          <a:cs typeface="微软雅黑" panose="020B0503020204020204" charset="-122"/>
                        </a:rPr>
                        <a:t>——</a:t>
                      </a:r>
                      <a:endParaRPr sz="800" dirty="0">
                        <a:latin typeface="微软雅黑" panose="020B0503020204020204" charset="-122"/>
                        <a:ea typeface="微软雅黑" panose="020B0503020204020204" charset="-122"/>
                        <a:cs typeface="微软雅黑" panose="020B0503020204020204" charset="-122"/>
                      </a:endParaRPr>
                    </a:p>
                  </a:txBody>
                  <a:tcPr marL="0" marR="0" marT="0" marB="0" vert="horz">
                    <a:lnL w="9525" cap="flat" cmpd="sng" algn="ctr">
                      <a:solidFill>
                        <a:srgbClr val="21294D"/>
                      </a:solidFill>
                      <a:prstDash val="solid"/>
                      <a:round/>
                      <a:headEnd type="none" w="med" len="med"/>
                      <a:tailEnd type="none" w="med" len="med"/>
                    </a:lnL>
                    <a:lnR>
                      <a:noFill/>
                    </a:lnR>
                    <a:lnT>
                      <a:noFill/>
                    </a:lnT>
                    <a:lnB>
                      <a:noFill/>
                    </a:lnB>
                  </a:tcPr>
                </a:tc>
              </a:tr>
              <a:tr h="1856104">
                <a:tc>
                  <a:txBody>
                    <a:bodyPr/>
                    <a:p>
                      <a:pPr algn="l" rtl="0" eaLnBrk="0">
                        <a:lnSpc>
                          <a:spcPct val="123000"/>
                        </a:lnSpc>
                      </a:pPr>
                      <a:endParaRPr sz="100" dirty="0">
                        <a:latin typeface="Arial" panose="020B0604020202020204"/>
                        <a:ea typeface="Arial" panose="020B0604020202020204"/>
                        <a:cs typeface="Arial" panose="020B0604020202020204"/>
                      </a:endParaRPr>
                    </a:p>
                    <a:p>
                      <a:pPr marL="321945" algn="l" rtl="0" eaLnBrk="0">
                        <a:lnSpc>
                          <a:spcPct val="76000"/>
                        </a:lnSpc>
                        <a:spcBef>
                          <a:spcPts val="0"/>
                        </a:spcBef>
                      </a:pPr>
                      <a:r>
                        <a:rPr sz="800" kern="0" spc="50" dirty="0">
                          <a:solidFill>
                            <a:srgbClr val="FFFFFF">
                              <a:alpha val="100000"/>
                            </a:srgbClr>
                          </a:solidFill>
                          <a:latin typeface="Arial" panose="020B0604020202020204"/>
                          <a:ea typeface="Arial" panose="020B0604020202020204"/>
                          <a:cs typeface="Arial" panose="020B0604020202020204"/>
                        </a:rPr>
                        <a:t>NUMBER</a:t>
                      </a:r>
                      <a:endParaRPr sz="800" dirty="0">
                        <a:latin typeface="Arial" panose="020B0604020202020204"/>
                        <a:ea typeface="Arial" panose="020B0604020202020204"/>
                        <a:cs typeface="Arial" panose="020B0604020202020204"/>
                      </a:endParaRPr>
                    </a:p>
                    <a:p>
                      <a:pPr marL="538480" algn="l" rtl="0" eaLnBrk="0">
                        <a:lnSpc>
                          <a:spcPct val="88000"/>
                        </a:lnSpc>
                        <a:spcBef>
                          <a:spcPts val="860"/>
                        </a:spcBef>
                      </a:pPr>
                      <a:r>
                        <a:rPr sz="800" kern="0" spc="-20" dirty="0">
                          <a:solidFill>
                            <a:srgbClr val="231F20">
                              <a:alpha val="100000"/>
                            </a:srgbClr>
                          </a:solidFill>
                          <a:latin typeface="Arial" panose="020B0604020202020204"/>
                          <a:ea typeface="Arial" panose="020B0604020202020204"/>
                          <a:cs typeface="Arial" panose="020B0604020202020204"/>
                        </a:rPr>
                        <a:t>1</a:t>
                      </a:r>
                      <a:endParaRPr sz="800" dirty="0">
                        <a:latin typeface="Arial" panose="020B0604020202020204"/>
                        <a:ea typeface="Arial" panose="020B0604020202020204"/>
                        <a:cs typeface="Arial" panose="020B0604020202020204"/>
                      </a:endParaRPr>
                    </a:p>
                    <a:p>
                      <a:pPr marL="528955" algn="l" rtl="0" eaLnBrk="0">
                        <a:lnSpc>
                          <a:spcPct val="88000"/>
                        </a:lnSpc>
                        <a:spcBef>
                          <a:spcPts val="635"/>
                        </a:spcBef>
                      </a:pPr>
                      <a:r>
                        <a:rPr sz="800" kern="0" spc="10" dirty="0">
                          <a:solidFill>
                            <a:srgbClr val="231F20">
                              <a:alpha val="100000"/>
                            </a:srgbClr>
                          </a:solidFill>
                          <a:latin typeface="Arial" panose="020B0604020202020204"/>
                          <a:ea typeface="Arial" panose="020B0604020202020204"/>
                          <a:cs typeface="Arial" panose="020B0604020202020204"/>
                        </a:rPr>
                        <a:t>2</a:t>
                      </a:r>
                      <a:endParaRPr sz="800" dirty="0">
                        <a:latin typeface="Arial" panose="020B0604020202020204"/>
                        <a:ea typeface="Arial" panose="020B0604020202020204"/>
                        <a:cs typeface="Arial" panose="020B0604020202020204"/>
                      </a:endParaRPr>
                    </a:p>
                    <a:p>
                      <a:pPr marL="530860" algn="l" rtl="0" eaLnBrk="0">
                        <a:lnSpc>
                          <a:spcPct val="88000"/>
                        </a:lnSpc>
                        <a:spcBef>
                          <a:spcPts val="600"/>
                        </a:spcBef>
                      </a:pPr>
                      <a:r>
                        <a:rPr sz="800" kern="0" spc="0" dirty="0">
                          <a:solidFill>
                            <a:srgbClr val="231F20">
                              <a:alpha val="100000"/>
                            </a:srgbClr>
                          </a:solidFill>
                          <a:latin typeface="Arial" panose="020B0604020202020204"/>
                          <a:ea typeface="Arial" panose="020B0604020202020204"/>
                          <a:cs typeface="Arial" panose="020B0604020202020204"/>
                        </a:rPr>
                        <a:t>3</a:t>
                      </a:r>
                      <a:endParaRPr sz="800" dirty="0">
                        <a:latin typeface="Arial" panose="020B0604020202020204"/>
                        <a:ea typeface="Arial" panose="020B0604020202020204"/>
                        <a:cs typeface="Arial" panose="020B0604020202020204"/>
                      </a:endParaRPr>
                    </a:p>
                    <a:p>
                      <a:pPr marL="527685" algn="l" rtl="0" eaLnBrk="0">
                        <a:lnSpc>
                          <a:spcPct val="88000"/>
                        </a:lnSpc>
                        <a:spcBef>
                          <a:spcPts val="695"/>
                        </a:spcBef>
                      </a:pPr>
                      <a:r>
                        <a:rPr sz="800" kern="0" spc="20" dirty="0">
                          <a:solidFill>
                            <a:srgbClr val="231F20">
                              <a:alpha val="100000"/>
                            </a:srgbClr>
                          </a:solidFill>
                          <a:latin typeface="Arial" panose="020B0604020202020204"/>
                          <a:ea typeface="Arial" panose="020B0604020202020204"/>
                          <a:cs typeface="Arial" panose="020B0604020202020204"/>
                        </a:rPr>
                        <a:t>4</a:t>
                      </a:r>
                      <a:endParaRPr sz="800" dirty="0">
                        <a:latin typeface="Arial" panose="020B0604020202020204"/>
                        <a:ea typeface="Arial" panose="020B0604020202020204"/>
                        <a:cs typeface="Arial" panose="020B0604020202020204"/>
                      </a:endParaRPr>
                    </a:p>
                    <a:p>
                      <a:pPr marL="530860" algn="l" rtl="0" eaLnBrk="0">
                        <a:lnSpc>
                          <a:spcPct val="88000"/>
                        </a:lnSpc>
                        <a:spcBef>
                          <a:spcPts val="630"/>
                        </a:spcBef>
                      </a:pPr>
                      <a:r>
                        <a:rPr sz="800" kern="0" spc="0" dirty="0">
                          <a:solidFill>
                            <a:srgbClr val="231F20">
                              <a:alpha val="100000"/>
                            </a:srgbClr>
                          </a:solidFill>
                          <a:latin typeface="Arial" panose="020B0604020202020204"/>
                          <a:ea typeface="Arial" panose="020B0604020202020204"/>
                          <a:cs typeface="Arial" panose="020B0604020202020204"/>
                        </a:rPr>
                        <a:t>5</a:t>
                      </a:r>
                      <a:endParaRPr sz="800" dirty="0">
                        <a:latin typeface="Arial" panose="020B0604020202020204"/>
                        <a:ea typeface="Arial" panose="020B0604020202020204"/>
                        <a:cs typeface="Arial" panose="020B0604020202020204"/>
                      </a:endParaRPr>
                    </a:p>
                    <a:p>
                      <a:pPr marL="530860" algn="l" rtl="0" eaLnBrk="0">
                        <a:lnSpc>
                          <a:spcPct val="88000"/>
                        </a:lnSpc>
                        <a:spcBef>
                          <a:spcPts val="570"/>
                        </a:spcBef>
                      </a:pPr>
                      <a:r>
                        <a:rPr sz="800" kern="0" spc="0" dirty="0">
                          <a:solidFill>
                            <a:srgbClr val="231F20">
                              <a:alpha val="100000"/>
                            </a:srgbClr>
                          </a:solidFill>
                          <a:latin typeface="Arial" panose="020B0604020202020204"/>
                          <a:ea typeface="Arial" panose="020B0604020202020204"/>
                          <a:cs typeface="Arial" panose="020B0604020202020204"/>
                        </a:rPr>
                        <a:t>6</a:t>
                      </a:r>
                      <a:endParaRPr sz="800" dirty="0">
                        <a:latin typeface="Arial" panose="020B0604020202020204"/>
                        <a:ea typeface="Arial" panose="020B0604020202020204"/>
                        <a:cs typeface="Arial" panose="020B0604020202020204"/>
                      </a:endParaRPr>
                    </a:p>
                    <a:p>
                      <a:pPr marL="530860" algn="l" rtl="0" eaLnBrk="0">
                        <a:lnSpc>
                          <a:spcPct val="88000"/>
                        </a:lnSpc>
                        <a:spcBef>
                          <a:spcPts val="650"/>
                        </a:spcBef>
                      </a:pPr>
                      <a:r>
                        <a:rPr sz="800" kern="0" spc="-10" dirty="0">
                          <a:solidFill>
                            <a:srgbClr val="231F20">
                              <a:alpha val="100000"/>
                            </a:srgbClr>
                          </a:solidFill>
                          <a:latin typeface="Arial" panose="020B0604020202020204"/>
                          <a:ea typeface="Arial" panose="020B0604020202020204"/>
                          <a:cs typeface="Arial" panose="020B0604020202020204"/>
                        </a:rPr>
                        <a:t>7</a:t>
                      </a:r>
                      <a:endParaRPr sz="800" dirty="0">
                        <a:latin typeface="Arial" panose="020B0604020202020204"/>
                        <a:ea typeface="Arial" panose="020B0604020202020204"/>
                        <a:cs typeface="Arial" panose="020B0604020202020204"/>
                      </a:endParaRPr>
                    </a:p>
                    <a:p>
                      <a:pPr marL="530225" algn="l" rtl="0" eaLnBrk="0">
                        <a:lnSpc>
                          <a:spcPct val="88000"/>
                        </a:lnSpc>
                        <a:spcBef>
                          <a:spcPts val="580"/>
                        </a:spcBef>
                      </a:pPr>
                      <a:r>
                        <a:rPr sz="800" kern="0" spc="0" dirty="0">
                          <a:solidFill>
                            <a:srgbClr val="231F20">
                              <a:alpha val="100000"/>
                            </a:srgbClr>
                          </a:solidFill>
                          <a:latin typeface="Arial" panose="020B0604020202020204"/>
                          <a:ea typeface="Arial" panose="020B0604020202020204"/>
                          <a:cs typeface="Arial" panose="020B0604020202020204"/>
                        </a:rPr>
                        <a:t>8</a:t>
                      </a:r>
                      <a:endParaRPr sz="800" dirty="0">
                        <a:latin typeface="Arial" panose="020B0604020202020204"/>
                        <a:ea typeface="Arial" panose="020B0604020202020204"/>
                        <a:cs typeface="Arial" panose="020B0604020202020204"/>
                      </a:endParaRPr>
                    </a:p>
                    <a:p>
                      <a:pPr algn="l" rtl="0" eaLnBrk="0">
                        <a:lnSpc>
                          <a:spcPct val="117000"/>
                        </a:lnSpc>
                      </a:pPr>
                      <a:endParaRPr sz="500" dirty="0">
                        <a:latin typeface="Arial" panose="020B0604020202020204"/>
                        <a:ea typeface="Arial" panose="020B0604020202020204"/>
                        <a:cs typeface="Arial" panose="020B0604020202020204"/>
                      </a:endParaRPr>
                    </a:p>
                    <a:p>
                      <a:pPr marL="454025" algn="l" rtl="0" eaLnBrk="0">
                        <a:lnSpc>
                          <a:spcPct val="88000"/>
                        </a:lnSpc>
                        <a:spcBef>
                          <a:spcPts val="0"/>
                        </a:spcBef>
                      </a:pPr>
                      <a:r>
                        <a:rPr sz="800" kern="0" spc="30" dirty="0">
                          <a:solidFill>
                            <a:srgbClr val="231F20">
                              <a:alpha val="100000"/>
                            </a:srgbClr>
                          </a:solidFill>
                          <a:latin typeface="Arial" panose="020B0604020202020204"/>
                          <a:ea typeface="Arial" panose="020B0604020202020204"/>
                          <a:cs typeface="Arial" panose="020B0604020202020204"/>
                        </a:rPr>
                        <a:t>9-15</a:t>
                      </a:r>
                      <a:endParaRPr sz="800" dirty="0">
                        <a:latin typeface="Arial" panose="020B0604020202020204"/>
                        <a:ea typeface="Arial" panose="020B0604020202020204"/>
                        <a:cs typeface="Arial" panose="020B0604020202020204"/>
                      </a:endParaRPr>
                    </a:p>
                  </a:txBody>
                  <a:tcPr marL="0" marR="0" marT="0" marB="0" vert="horz">
                    <a:lnL>
                      <a:noFill/>
                    </a:lnL>
                    <a:lnR w="6350" cap="flat" cmpd="sng" algn="ctr">
                      <a:solidFill>
                        <a:srgbClr val="21294D"/>
                      </a:solidFill>
                      <a:prstDash val="solid"/>
                      <a:round/>
                      <a:headEnd type="none" w="med" len="med"/>
                      <a:tailEnd type="none" w="med" len="med"/>
                    </a:lnR>
                    <a:lnT>
                      <a:noFill/>
                    </a:lnT>
                    <a:lnB>
                      <a:noFill/>
                    </a:lnB>
                  </a:tcPr>
                </a:tc>
                <a:tc>
                  <a:txBody>
                    <a:bodyPr/>
                    <a:p>
                      <a:pPr algn="l" rtl="0" eaLnBrk="0">
                        <a:lnSpc>
                          <a:spcPct val="126000"/>
                        </a:lnSpc>
                      </a:pPr>
                      <a:endParaRPr sz="100" dirty="0">
                        <a:latin typeface="Arial" panose="020B0604020202020204"/>
                        <a:ea typeface="Arial" panose="020B0604020202020204"/>
                        <a:cs typeface="Arial" panose="020B0604020202020204"/>
                      </a:endParaRPr>
                    </a:p>
                    <a:p>
                      <a:pPr marL="324485" algn="l" rtl="0" eaLnBrk="0">
                        <a:lnSpc>
                          <a:spcPct val="77000"/>
                        </a:lnSpc>
                      </a:pPr>
                      <a:r>
                        <a:rPr sz="800" kern="0" spc="30" dirty="0">
                          <a:solidFill>
                            <a:srgbClr val="FFFFFF">
                              <a:alpha val="100000"/>
                            </a:srgbClr>
                          </a:solidFill>
                          <a:latin typeface="Arial" panose="020B0604020202020204"/>
                          <a:ea typeface="Arial" panose="020B0604020202020204"/>
                          <a:cs typeface="Arial" panose="020B0604020202020204"/>
                        </a:rPr>
                        <a:t>Definition</a:t>
                      </a:r>
                      <a:endParaRPr sz="800" dirty="0">
                        <a:latin typeface="Arial" panose="020B0604020202020204"/>
                        <a:ea typeface="Arial" panose="020B0604020202020204"/>
                        <a:cs typeface="Arial" panose="020B0604020202020204"/>
                      </a:endParaRPr>
                    </a:p>
                    <a:p>
                      <a:pPr marL="460375" algn="l" rtl="0" eaLnBrk="0">
                        <a:lnSpc>
                          <a:spcPct val="76000"/>
                        </a:lnSpc>
                        <a:spcBef>
                          <a:spcPts val="825"/>
                        </a:spcBef>
                      </a:pPr>
                      <a:r>
                        <a:rPr sz="800" kern="0" spc="20" dirty="0">
                          <a:solidFill>
                            <a:srgbClr val="231F20">
                              <a:alpha val="100000"/>
                            </a:srgbClr>
                          </a:solidFill>
                          <a:latin typeface="Arial" panose="020B0604020202020204"/>
                          <a:ea typeface="Arial" panose="020B0604020202020204"/>
                          <a:cs typeface="Arial" panose="020B0604020202020204"/>
                        </a:rPr>
                        <a:t>PA Enable</a:t>
                      </a:r>
                      <a:endParaRPr sz="800" dirty="0">
                        <a:latin typeface="Arial" panose="020B0604020202020204"/>
                        <a:ea typeface="Arial" panose="020B0604020202020204"/>
                        <a:cs typeface="Arial" panose="020B0604020202020204"/>
                      </a:endParaRPr>
                    </a:p>
                    <a:p>
                      <a:pPr marL="87630" algn="l" rtl="0" eaLnBrk="0">
                        <a:lnSpc>
                          <a:spcPct val="88000"/>
                        </a:lnSpc>
                        <a:spcBef>
                          <a:spcPts val="725"/>
                        </a:spcBef>
                      </a:pPr>
                      <a:r>
                        <a:rPr sz="800" kern="0" spc="40" dirty="0">
                          <a:solidFill>
                            <a:srgbClr val="231F20">
                              <a:alpha val="100000"/>
                            </a:srgbClr>
                          </a:solidFill>
                          <a:latin typeface="Arial" panose="020B0604020202020204"/>
                          <a:ea typeface="Arial" panose="020B0604020202020204"/>
                          <a:cs typeface="Arial" panose="020B0604020202020204"/>
                        </a:rPr>
                        <a:t>Output</a:t>
                      </a:r>
                      <a:r>
                        <a:rPr sz="800" kern="0" spc="90" dirty="0">
                          <a:solidFill>
                            <a:srgbClr val="231F20">
                              <a:alpha val="100000"/>
                            </a:srgbClr>
                          </a:solidFill>
                          <a:latin typeface="Arial" panose="020B0604020202020204"/>
                          <a:ea typeface="Arial" panose="020B0604020202020204"/>
                          <a:cs typeface="Arial" panose="020B0604020202020204"/>
                        </a:rPr>
                        <a:t> </a:t>
                      </a:r>
                      <a:r>
                        <a:rPr sz="800" kern="0" spc="40" dirty="0">
                          <a:solidFill>
                            <a:srgbClr val="231F20">
                              <a:alpha val="100000"/>
                            </a:srgbClr>
                          </a:solidFill>
                          <a:latin typeface="Arial" panose="020B0604020202020204"/>
                          <a:ea typeface="Arial" panose="020B0604020202020204"/>
                          <a:cs typeface="Arial" panose="020B0604020202020204"/>
                        </a:rPr>
                        <a:t>Power monitoring</a:t>
                      </a:r>
                      <a:endParaRPr sz="800" dirty="0">
                        <a:latin typeface="Arial" panose="020B0604020202020204"/>
                        <a:ea typeface="Arial" panose="020B0604020202020204"/>
                        <a:cs typeface="Arial" panose="020B0604020202020204"/>
                      </a:endParaRPr>
                    </a:p>
                    <a:p>
                      <a:pPr marL="294640" indent="-244475" algn="l" rtl="0" eaLnBrk="0">
                        <a:lnSpc>
                          <a:spcPct val="152000"/>
                        </a:lnSpc>
                        <a:spcBef>
                          <a:spcPts val="125"/>
                        </a:spcBef>
                      </a:pPr>
                      <a:r>
                        <a:rPr sz="800" kern="0" spc="40" dirty="0">
                          <a:solidFill>
                            <a:srgbClr val="231F20">
                              <a:alpha val="100000"/>
                            </a:srgbClr>
                          </a:solidFill>
                          <a:latin typeface="Arial" panose="020B0604020202020204"/>
                          <a:ea typeface="Arial" panose="020B0604020202020204"/>
                          <a:cs typeface="Arial" panose="020B0604020202020204"/>
                        </a:rPr>
                        <a:t>Reverse</a:t>
                      </a:r>
                      <a:r>
                        <a:rPr sz="800" kern="0" spc="100" dirty="0">
                          <a:solidFill>
                            <a:srgbClr val="231F20">
                              <a:alpha val="100000"/>
                            </a:srgbClr>
                          </a:solidFill>
                          <a:latin typeface="Arial" panose="020B0604020202020204"/>
                          <a:ea typeface="Arial" panose="020B0604020202020204"/>
                          <a:cs typeface="Arial" panose="020B0604020202020204"/>
                        </a:rPr>
                        <a:t> </a:t>
                      </a:r>
                      <a:r>
                        <a:rPr sz="800" kern="0" spc="40" dirty="0">
                          <a:solidFill>
                            <a:srgbClr val="231F20">
                              <a:alpha val="100000"/>
                            </a:srgbClr>
                          </a:solidFill>
                          <a:latin typeface="Arial" panose="020B0604020202020204"/>
                          <a:ea typeface="Arial" panose="020B0604020202020204"/>
                          <a:cs typeface="Arial" panose="020B0604020202020204"/>
                        </a:rPr>
                        <a:t>Power monitoring</a:t>
                      </a:r>
                      <a:r>
                        <a:rPr sz="800" kern="0" spc="0" dirty="0">
                          <a:solidFill>
                            <a:srgbClr val="231F20">
                              <a:alpha val="100000"/>
                            </a:srgbClr>
                          </a:solidFill>
                          <a:latin typeface="Arial" panose="020B0604020202020204"/>
                          <a:ea typeface="Arial" panose="020B0604020202020204"/>
                          <a:cs typeface="Arial" panose="020B0604020202020204"/>
                        </a:rPr>
                        <a:t>    </a:t>
                      </a:r>
                      <a:r>
                        <a:rPr sz="800" kern="0" spc="30" dirty="0">
                          <a:solidFill>
                            <a:srgbClr val="231F20">
                              <a:alpha val="100000"/>
                            </a:srgbClr>
                          </a:solidFill>
                          <a:latin typeface="Arial" panose="020B0604020202020204"/>
                          <a:ea typeface="Arial" panose="020B0604020202020204"/>
                          <a:cs typeface="Arial" panose="020B0604020202020204"/>
                        </a:rPr>
                        <a:t>Temp</a:t>
                      </a:r>
                      <a:r>
                        <a:rPr sz="800" kern="0" spc="150" dirty="0">
                          <a:solidFill>
                            <a:srgbClr val="231F20">
                              <a:alpha val="100000"/>
                            </a:srgbClr>
                          </a:solidFill>
                          <a:latin typeface="Arial" panose="020B0604020202020204"/>
                          <a:ea typeface="Arial" panose="020B0604020202020204"/>
                          <a:cs typeface="Arial" panose="020B0604020202020204"/>
                        </a:rPr>
                        <a:t> </a:t>
                      </a:r>
                      <a:r>
                        <a:rPr sz="800" kern="0" spc="30" dirty="0">
                          <a:solidFill>
                            <a:srgbClr val="231F20">
                              <a:alpha val="100000"/>
                            </a:srgbClr>
                          </a:solidFill>
                          <a:latin typeface="Arial" panose="020B0604020202020204"/>
                          <a:ea typeface="Arial" panose="020B0604020202020204"/>
                          <a:cs typeface="Arial" panose="020B0604020202020204"/>
                        </a:rPr>
                        <a:t>monitoring</a:t>
                      </a:r>
                      <a:endParaRPr sz="800" dirty="0">
                        <a:latin typeface="Arial" panose="020B0604020202020204"/>
                        <a:ea typeface="Arial" panose="020B0604020202020204"/>
                        <a:cs typeface="Arial" panose="020B0604020202020204"/>
                      </a:endParaRPr>
                    </a:p>
                    <a:p>
                      <a:pPr marL="593090" algn="l" rtl="0" eaLnBrk="0">
                        <a:lnSpc>
                          <a:spcPct val="69000"/>
                        </a:lnSpc>
                        <a:spcBef>
                          <a:spcPts val="610"/>
                        </a:spcBef>
                      </a:pPr>
                      <a:r>
                        <a:rPr sz="800" kern="0" spc="50" dirty="0">
                          <a:solidFill>
                            <a:srgbClr val="231F20">
                              <a:alpha val="100000"/>
                            </a:srgbClr>
                          </a:solidFill>
                          <a:latin typeface="Arial" panose="020B0604020202020204"/>
                          <a:ea typeface="Arial" panose="020B0604020202020204"/>
                          <a:cs typeface="Arial" panose="020B0604020202020204"/>
                        </a:rPr>
                        <a:t>GND</a:t>
                      </a:r>
                      <a:endParaRPr sz="800" dirty="0">
                        <a:latin typeface="Arial" panose="020B0604020202020204"/>
                        <a:ea typeface="Arial" panose="020B0604020202020204"/>
                        <a:cs typeface="Arial" panose="020B0604020202020204"/>
                      </a:endParaRPr>
                    </a:p>
                    <a:p>
                      <a:pPr marL="602615" algn="l" rtl="0" eaLnBrk="0">
                        <a:lnSpc>
                          <a:spcPts val="1415"/>
                        </a:lnSpc>
                      </a:pPr>
                      <a:r>
                        <a:rPr sz="800" kern="0" spc="40" dirty="0">
                          <a:solidFill>
                            <a:srgbClr val="231F20">
                              <a:alpha val="100000"/>
                            </a:srgbClr>
                          </a:solidFill>
                          <a:latin typeface="Arial" panose="020B0604020202020204"/>
                          <a:ea typeface="Arial" panose="020B0604020202020204"/>
                          <a:cs typeface="Arial" panose="020B0604020202020204"/>
                        </a:rPr>
                        <a:t>RXD</a:t>
                      </a:r>
                      <a:endParaRPr sz="800" dirty="0">
                        <a:latin typeface="Arial" panose="020B0604020202020204"/>
                        <a:ea typeface="Arial" panose="020B0604020202020204"/>
                        <a:cs typeface="Arial" panose="020B0604020202020204"/>
                      </a:endParaRPr>
                    </a:p>
                    <a:p>
                      <a:pPr marL="602615" algn="l" rtl="0" eaLnBrk="0">
                        <a:lnSpc>
                          <a:spcPct val="67000"/>
                        </a:lnSpc>
                        <a:spcBef>
                          <a:spcPts val="850"/>
                        </a:spcBef>
                      </a:pPr>
                      <a:r>
                        <a:rPr sz="800" kern="0" spc="50" dirty="0">
                          <a:solidFill>
                            <a:srgbClr val="231F20">
                              <a:alpha val="100000"/>
                            </a:srgbClr>
                          </a:solidFill>
                          <a:latin typeface="Arial" panose="020B0604020202020204"/>
                          <a:ea typeface="Arial" panose="020B0604020202020204"/>
                          <a:cs typeface="Arial" panose="020B0604020202020204"/>
                        </a:rPr>
                        <a:t>TXD</a:t>
                      </a:r>
                      <a:endParaRPr sz="800" dirty="0">
                        <a:latin typeface="Arial" panose="020B0604020202020204"/>
                        <a:ea typeface="Arial" panose="020B0604020202020204"/>
                        <a:cs typeface="Arial" panose="020B0604020202020204"/>
                      </a:endParaRPr>
                    </a:p>
                    <a:p>
                      <a:pPr marL="593090" algn="l" rtl="0" eaLnBrk="0">
                        <a:lnSpc>
                          <a:spcPts val="1445"/>
                        </a:lnSpc>
                      </a:pPr>
                      <a:r>
                        <a:rPr sz="800" kern="0" spc="50" dirty="0">
                          <a:solidFill>
                            <a:srgbClr val="231F20">
                              <a:alpha val="100000"/>
                            </a:srgbClr>
                          </a:solidFill>
                          <a:latin typeface="Arial" panose="020B0604020202020204"/>
                          <a:ea typeface="Arial" panose="020B0604020202020204"/>
                          <a:cs typeface="Arial" panose="020B0604020202020204"/>
                        </a:rPr>
                        <a:t>GND</a:t>
                      </a:r>
                      <a:endParaRPr sz="800" dirty="0">
                        <a:latin typeface="Arial" panose="020B0604020202020204"/>
                        <a:ea typeface="Arial" panose="020B0604020202020204"/>
                        <a:cs typeface="Arial" panose="020B0604020202020204"/>
                      </a:endParaRPr>
                    </a:p>
                    <a:p>
                      <a:pPr algn="l" rtl="0" eaLnBrk="0">
                        <a:lnSpc>
                          <a:spcPct val="107000"/>
                        </a:lnSpc>
                      </a:pPr>
                      <a:endParaRPr sz="600" dirty="0">
                        <a:latin typeface="Arial" panose="020B0604020202020204"/>
                        <a:ea typeface="Arial" panose="020B0604020202020204"/>
                        <a:cs typeface="Arial" panose="020B0604020202020204"/>
                      </a:endParaRPr>
                    </a:p>
                    <a:p>
                      <a:pPr marL="640080" algn="l" rtl="0" eaLnBrk="0">
                        <a:lnSpc>
                          <a:spcPct val="77000"/>
                        </a:lnSpc>
                        <a:spcBef>
                          <a:spcPts val="5"/>
                        </a:spcBef>
                      </a:pPr>
                      <a:r>
                        <a:rPr sz="800" kern="0" spc="30" dirty="0">
                          <a:solidFill>
                            <a:srgbClr val="231F20">
                              <a:alpha val="100000"/>
                            </a:srgbClr>
                          </a:solidFill>
                          <a:latin typeface="Arial" panose="020B0604020202020204"/>
                          <a:ea typeface="Arial" panose="020B0604020202020204"/>
                          <a:cs typeface="Arial" panose="020B0604020202020204"/>
                        </a:rPr>
                        <a:t>NC</a:t>
                      </a:r>
                      <a:endParaRPr sz="800" dirty="0">
                        <a:latin typeface="Arial" panose="020B0604020202020204"/>
                        <a:ea typeface="Arial" panose="020B0604020202020204"/>
                        <a:cs typeface="Arial" panose="020B0604020202020204"/>
                      </a:endParaRPr>
                    </a:p>
                  </a:txBody>
                  <a:tcPr marL="0" marR="0" marT="0" marB="0" vert="horz">
                    <a:lnL w="6350" cap="flat" cmpd="sng" algn="ctr">
                      <a:solidFill>
                        <a:srgbClr val="21294D"/>
                      </a:solidFill>
                      <a:prstDash val="solid"/>
                      <a:round/>
                      <a:headEnd type="none" w="med" len="med"/>
                      <a:tailEnd type="none" w="med" len="med"/>
                    </a:lnL>
                    <a:lnR w="9525" cap="flat" cmpd="sng" algn="ctr">
                      <a:solidFill>
                        <a:srgbClr val="21294D"/>
                      </a:solidFill>
                      <a:prstDash val="solid"/>
                      <a:round/>
                      <a:headEnd type="none" w="med" len="med"/>
                      <a:tailEnd type="none" w="med" len="med"/>
                    </a:lnR>
                    <a:lnT>
                      <a:noFill/>
                    </a:lnT>
                    <a:lnB>
                      <a:noFill/>
                    </a:lnB>
                  </a:tcPr>
                </a:tc>
                <a:tc>
                  <a:txBody>
                    <a:bodyPr/>
                    <a:p>
                      <a:pPr algn="l" rtl="0" eaLnBrk="0">
                        <a:lnSpc>
                          <a:spcPct val="108000"/>
                        </a:lnSpc>
                      </a:pPr>
                      <a:endParaRPr sz="100" dirty="0">
                        <a:latin typeface="Arial" panose="020B0604020202020204"/>
                        <a:ea typeface="Arial" panose="020B0604020202020204"/>
                        <a:cs typeface="Arial" panose="020B0604020202020204"/>
                      </a:endParaRPr>
                    </a:p>
                    <a:p>
                      <a:pPr marL="1403350" algn="l" rtl="0" eaLnBrk="0">
                        <a:lnSpc>
                          <a:spcPct val="77000"/>
                        </a:lnSpc>
                        <a:spcBef>
                          <a:spcPts val="0"/>
                        </a:spcBef>
                      </a:pPr>
                      <a:r>
                        <a:rPr sz="800" kern="0" spc="50" dirty="0">
                          <a:solidFill>
                            <a:srgbClr val="FFFFFF">
                              <a:alpha val="100000"/>
                            </a:srgbClr>
                          </a:solidFill>
                          <a:latin typeface="Arial" panose="020B0604020202020204"/>
                          <a:ea typeface="Arial" panose="020B0604020202020204"/>
                          <a:cs typeface="Arial" panose="020B0604020202020204"/>
                        </a:rPr>
                        <a:t>DESCRIPTION</a:t>
                      </a:r>
                      <a:endParaRPr sz="800" dirty="0">
                        <a:latin typeface="Arial" panose="020B0604020202020204"/>
                        <a:ea typeface="Arial" panose="020B0604020202020204"/>
                        <a:cs typeface="Arial" panose="020B0604020202020204"/>
                      </a:endParaRPr>
                    </a:p>
                    <a:p>
                      <a:pPr marL="632460" indent="-89535" algn="l" rtl="0" eaLnBrk="0">
                        <a:lnSpc>
                          <a:spcPct val="145000"/>
                        </a:lnSpc>
                        <a:spcBef>
                          <a:spcPts val="380"/>
                        </a:spcBef>
                      </a:pPr>
                      <a:r>
                        <a:rPr sz="800" kern="0" spc="40" dirty="0">
                          <a:solidFill>
                            <a:srgbClr val="231F20">
                              <a:alpha val="100000"/>
                            </a:srgbClr>
                          </a:solidFill>
                          <a:latin typeface="Arial" panose="020B0604020202020204"/>
                          <a:ea typeface="Arial" panose="020B0604020202020204"/>
                          <a:cs typeface="Arial" panose="020B0604020202020204"/>
                        </a:rPr>
                        <a:t>TTL Hi=</a:t>
                      </a:r>
                      <a:r>
                        <a:rPr sz="800" kern="0" spc="90" dirty="0">
                          <a:solidFill>
                            <a:srgbClr val="231F20">
                              <a:alpha val="100000"/>
                            </a:srgbClr>
                          </a:solidFill>
                          <a:latin typeface="Arial" panose="020B0604020202020204"/>
                          <a:ea typeface="Arial" panose="020B0604020202020204"/>
                          <a:cs typeface="Arial" panose="020B0604020202020204"/>
                        </a:rPr>
                        <a:t> </a:t>
                      </a:r>
                      <a:r>
                        <a:rPr sz="800" kern="0" spc="40" dirty="0">
                          <a:solidFill>
                            <a:srgbClr val="231F20">
                              <a:alpha val="100000"/>
                            </a:srgbClr>
                          </a:solidFill>
                          <a:latin typeface="Arial" panose="020B0604020202020204"/>
                          <a:ea typeface="Arial" panose="020B0604020202020204"/>
                          <a:cs typeface="Arial" panose="020B0604020202020204"/>
                        </a:rPr>
                        <a:t>Enable, TTL Lo =</a:t>
                      </a:r>
                      <a:r>
                        <a:rPr sz="800" kern="0" spc="90" dirty="0">
                          <a:solidFill>
                            <a:srgbClr val="231F20">
                              <a:alpha val="100000"/>
                            </a:srgbClr>
                          </a:solidFill>
                          <a:latin typeface="Arial" panose="020B0604020202020204"/>
                          <a:ea typeface="Arial" panose="020B0604020202020204"/>
                          <a:cs typeface="Arial" panose="020B0604020202020204"/>
                        </a:rPr>
                        <a:t> </a:t>
                      </a:r>
                      <a:r>
                        <a:rPr sz="800" kern="0" spc="40" dirty="0">
                          <a:solidFill>
                            <a:srgbClr val="231F20">
                              <a:alpha val="100000"/>
                            </a:srgbClr>
                          </a:solidFill>
                          <a:latin typeface="Arial" panose="020B0604020202020204"/>
                          <a:ea typeface="Arial" panose="020B0604020202020204"/>
                          <a:cs typeface="Arial" panose="020B0604020202020204"/>
                        </a:rPr>
                        <a:t>Disable</a:t>
                      </a:r>
                      <a:r>
                        <a:rPr sz="800" kern="0" spc="60" dirty="0">
                          <a:solidFill>
                            <a:srgbClr val="231F20">
                              <a:alpha val="100000"/>
                            </a:srgbClr>
                          </a:solidFill>
                          <a:latin typeface="Arial" panose="020B0604020202020204"/>
                          <a:ea typeface="Arial" panose="020B0604020202020204"/>
                          <a:cs typeface="Arial" panose="020B0604020202020204"/>
                        </a:rPr>
                        <a:t> </a:t>
                      </a:r>
                      <a:r>
                        <a:rPr sz="800" kern="0" spc="40" dirty="0">
                          <a:solidFill>
                            <a:srgbClr val="231F20">
                              <a:alpha val="100000"/>
                            </a:srgbClr>
                          </a:solidFill>
                          <a:latin typeface="Arial" panose="020B0604020202020204"/>
                          <a:ea typeface="Arial" panose="020B0604020202020204"/>
                          <a:cs typeface="Arial" panose="020B0604020202020204"/>
                        </a:rPr>
                        <a:t>or</a:t>
                      </a:r>
                      <a:r>
                        <a:rPr sz="800" kern="0" spc="80" dirty="0">
                          <a:solidFill>
                            <a:srgbClr val="231F20">
                              <a:alpha val="100000"/>
                            </a:srgbClr>
                          </a:solidFill>
                          <a:latin typeface="Arial" panose="020B0604020202020204"/>
                          <a:ea typeface="Arial" panose="020B0604020202020204"/>
                          <a:cs typeface="Arial" panose="020B0604020202020204"/>
                        </a:rPr>
                        <a:t> </a:t>
                      </a:r>
                      <a:r>
                        <a:rPr sz="800" kern="0" spc="40" dirty="0">
                          <a:solidFill>
                            <a:srgbClr val="231F20">
                              <a:alpha val="100000"/>
                            </a:srgbClr>
                          </a:solidFill>
                          <a:latin typeface="Arial" panose="020B0604020202020204"/>
                          <a:ea typeface="Arial" panose="020B0604020202020204"/>
                          <a:cs typeface="Arial" panose="020B0604020202020204"/>
                        </a:rPr>
                        <a:t>No</a:t>
                      </a:r>
                      <a:r>
                        <a:rPr sz="800" kern="0" spc="70" dirty="0">
                          <a:solidFill>
                            <a:srgbClr val="231F20">
                              <a:alpha val="100000"/>
                            </a:srgbClr>
                          </a:solidFill>
                          <a:latin typeface="Arial" panose="020B0604020202020204"/>
                          <a:ea typeface="Arial" panose="020B0604020202020204"/>
                          <a:cs typeface="Arial" panose="020B0604020202020204"/>
                        </a:rPr>
                        <a:t> </a:t>
                      </a:r>
                      <a:r>
                        <a:rPr sz="800" kern="0" spc="30" dirty="0">
                          <a:solidFill>
                            <a:srgbClr val="231F20">
                              <a:alpha val="100000"/>
                            </a:srgbClr>
                          </a:solidFill>
                          <a:latin typeface="Arial" panose="020B0604020202020204"/>
                          <a:ea typeface="Arial" panose="020B0604020202020204"/>
                          <a:cs typeface="Arial" panose="020B0604020202020204"/>
                        </a:rPr>
                        <a:t>Connection</a:t>
                      </a:r>
                      <a:r>
                        <a:rPr sz="800" kern="0" spc="0" dirty="0">
                          <a:solidFill>
                            <a:srgbClr val="231F20">
                              <a:alpha val="100000"/>
                            </a:srgbClr>
                          </a:solidFill>
                          <a:latin typeface="Arial" panose="020B0604020202020204"/>
                          <a:ea typeface="Arial" panose="020B0604020202020204"/>
                          <a:cs typeface="Arial" panose="020B0604020202020204"/>
                        </a:rPr>
                        <a:t>                     </a:t>
                      </a:r>
                      <a:r>
                        <a:rPr sz="800" kern="0" spc="40" dirty="0">
                          <a:solidFill>
                            <a:srgbClr val="231F20">
                              <a:alpha val="100000"/>
                            </a:srgbClr>
                          </a:solidFill>
                          <a:latin typeface="Arial" panose="020B0604020202020204"/>
                          <a:ea typeface="Arial" panose="020B0604020202020204"/>
                          <a:cs typeface="Arial" panose="020B0604020202020204"/>
                        </a:rPr>
                        <a:t>Output</a:t>
                      </a:r>
                      <a:r>
                        <a:rPr sz="800" kern="0" spc="90" dirty="0">
                          <a:solidFill>
                            <a:srgbClr val="231F20">
                              <a:alpha val="100000"/>
                            </a:srgbClr>
                          </a:solidFill>
                          <a:latin typeface="Arial" panose="020B0604020202020204"/>
                          <a:ea typeface="Arial" panose="020B0604020202020204"/>
                          <a:cs typeface="Arial" panose="020B0604020202020204"/>
                        </a:rPr>
                        <a:t> </a:t>
                      </a:r>
                      <a:r>
                        <a:rPr sz="800" kern="0" spc="40" dirty="0">
                          <a:solidFill>
                            <a:srgbClr val="231F20">
                              <a:alpha val="100000"/>
                            </a:srgbClr>
                          </a:solidFill>
                          <a:latin typeface="Arial" panose="020B0604020202020204"/>
                          <a:ea typeface="Arial" panose="020B0604020202020204"/>
                          <a:cs typeface="Arial" panose="020B0604020202020204"/>
                        </a:rPr>
                        <a:t>Power Detection  (Output</a:t>
                      </a:r>
                      <a:r>
                        <a:rPr sz="800" kern="0" spc="60" dirty="0">
                          <a:solidFill>
                            <a:srgbClr val="231F20">
                              <a:alpha val="100000"/>
                            </a:srgbClr>
                          </a:solidFill>
                          <a:latin typeface="Arial" panose="020B0604020202020204"/>
                          <a:ea typeface="Arial" panose="020B0604020202020204"/>
                          <a:cs typeface="Arial" panose="020B0604020202020204"/>
                        </a:rPr>
                        <a:t> </a:t>
                      </a:r>
                      <a:r>
                        <a:rPr sz="800" kern="0" spc="40" dirty="0">
                          <a:solidFill>
                            <a:srgbClr val="231F20">
                              <a:alpha val="100000"/>
                            </a:srgbClr>
                          </a:solidFill>
                          <a:latin typeface="Arial" panose="020B0604020202020204"/>
                          <a:ea typeface="Arial" panose="020B0604020202020204"/>
                          <a:cs typeface="Arial" panose="020B0604020202020204"/>
                        </a:rPr>
                        <a:t>analog voltage</a:t>
                      </a:r>
                      <a:r>
                        <a:rPr sz="800" kern="0" spc="30" dirty="0">
                          <a:solidFill>
                            <a:srgbClr val="231F20">
                              <a:alpha val="100000"/>
                            </a:srgbClr>
                          </a:solidFill>
                          <a:latin typeface="Arial" panose="020B0604020202020204"/>
                          <a:ea typeface="Arial" panose="020B0604020202020204"/>
                          <a:cs typeface="Arial" panose="020B0604020202020204"/>
                        </a:rPr>
                        <a:t>)</a:t>
                      </a:r>
                      <a:endParaRPr sz="800" dirty="0">
                        <a:latin typeface="Arial" panose="020B0604020202020204"/>
                        <a:ea typeface="Arial" panose="020B0604020202020204"/>
                        <a:cs typeface="Arial" panose="020B0604020202020204"/>
                      </a:endParaRPr>
                    </a:p>
                    <a:p>
                      <a:pPr marL="638810" indent="-44450" algn="l" rtl="0" eaLnBrk="0">
                        <a:lnSpc>
                          <a:spcPct val="152000"/>
                        </a:lnSpc>
                        <a:spcBef>
                          <a:spcPts val="105"/>
                        </a:spcBef>
                      </a:pPr>
                      <a:r>
                        <a:rPr sz="800" kern="0" spc="40" dirty="0">
                          <a:solidFill>
                            <a:srgbClr val="231F20">
                              <a:alpha val="100000"/>
                            </a:srgbClr>
                          </a:solidFill>
                          <a:latin typeface="Arial" panose="020B0604020202020204"/>
                          <a:ea typeface="Arial" panose="020B0604020202020204"/>
                          <a:cs typeface="Arial" panose="020B0604020202020204"/>
                        </a:rPr>
                        <a:t>Reverse</a:t>
                      </a:r>
                      <a:r>
                        <a:rPr sz="800" kern="0" spc="110" dirty="0">
                          <a:solidFill>
                            <a:srgbClr val="231F20">
                              <a:alpha val="100000"/>
                            </a:srgbClr>
                          </a:solidFill>
                          <a:latin typeface="Arial" panose="020B0604020202020204"/>
                          <a:ea typeface="Arial" panose="020B0604020202020204"/>
                          <a:cs typeface="Arial" panose="020B0604020202020204"/>
                        </a:rPr>
                        <a:t> </a:t>
                      </a:r>
                      <a:r>
                        <a:rPr sz="800" kern="0" spc="40" dirty="0">
                          <a:solidFill>
                            <a:srgbClr val="231F20">
                              <a:alpha val="100000"/>
                            </a:srgbClr>
                          </a:solidFill>
                          <a:latin typeface="Arial" panose="020B0604020202020204"/>
                          <a:ea typeface="Arial" panose="020B0604020202020204"/>
                          <a:cs typeface="Arial" panose="020B0604020202020204"/>
                        </a:rPr>
                        <a:t>Power Detection  (Output analog voltage)</a:t>
                      </a:r>
                      <a:r>
                        <a:rPr sz="800" kern="0" spc="0" dirty="0">
                          <a:solidFill>
                            <a:srgbClr val="231F20">
                              <a:alpha val="100000"/>
                            </a:srgbClr>
                          </a:solidFill>
                          <a:latin typeface="Arial" panose="020B0604020202020204"/>
                          <a:ea typeface="Arial" panose="020B0604020202020204"/>
                          <a:cs typeface="Arial" panose="020B0604020202020204"/>
                        </a:rPr>
                        <a:t>                       </a:t>
                      </a:r>
                      <a:r>
                        <a:rPr sz="800" kern="0" spc="40" dirty="0">
                          <a:solidFill>
                            <a:srgbClr val="231F20">
                              <a:alpha val="100000"/>
                            </a:srgbClr>
                          </a:solidFill>
                          <a:latin typeface="Arial" panose="020B0604020202020204"/>
                          <a:ea typeface="Arial" panose="020B0604020202020204"/>
                          <a:cs typeface="Arial" panose="020B0604020202020204"/>
                        </a:rPr>
                        <a:t>Temp</a:t>
                      </a:r>
                      <a:r>
                        <a:rPr sz="800" kern="0" spc="80" dirty="0">
                          <a:solidFill>
                            <a:srgbClr val="231F20">
                              <a:alpha val="100000"/>
                            </a:srgbClr>
                          </a:solidFill>
                          <a:latin typeface="Arial" panose="020B0604020202020204"/>
                          <a:ea typeface="Arial" panose="020B0604020202020204"/>
                          <a:cs typeface="Arial" panose="020B0604020202020204"/>
                        </a:rPr>
                        <a:t> </a:t>
                      </a:r>
                      <a:r>
                        <a:rPr sz="800" kern="0" spc="40" dirty="0">
                          <a:solidFill>
                            <a:srgbClr val="231F20">
                              <a:alpha val="100000"/>
                            </a:srgbClr>
                          </a:solidFill>
                          <a:latin typeface="Arial" panose="020B0604020202020204"/>
                          <a:ea typeface="Arial" panose="020B0604020202020204"/>
                          <a:cs typeface="Arial" panose="020B0604020202020204"/>
                        </a:rPr>
                        <a:t>monitoring  alarm  (Output analog vol</a:t>
                      </a:r>
                      <a:r>
                        <a:rPr sz="800" kern="0" spc="30" dirty="0">
                          <a:solidFill>
                            <a:srgbClr val="231F20">
                              <a:alpha val="100000"/>
                            </a:srgbClr>
                          </a:solidFill>
                          <a:latin typeface="Arial" panose="020B0604020202020204"/>
                          <a:ea typeface="Arial" panose="020B0604020202020204"/>
                          <a:cs typeface="Arial" panose="020B0604020202020204"/>
                        </a:rPr>
                        <a:t>tage)</a:t>
                      </a:r>
                      <a:endParaRPr sz="800" dirty="0">
                        <a:latin typeface="Arial" panose="020B0604020202020204"/>
                        <a:ea typeface="Arial" panose="020B0604020202020204"/>
                        <a:cs typeface="Arial" panose="020B0604020202020204"/>
                      </a:endParaRPr>
                    </a:p>
                    <a:p>
                      <a:pPr marL="1741805" algn="l" rtl="0" eaLnBrk="0">
                        <a:lnSpc>
                          <a:spcPct val="77000"/>
                        </a:lnSpc>
                        <a:spcBef>
                          <a:spcPts val="570"/>
                        </a:spcBef>
                      </a:pPr>
                      <a:r>
                        <a:rPr sz="800" kern="0" spc="50" dirty="0">
                          <a:solidFill>
                            <a:srgbClr val="231F20">
                              <a:alpha val="100000"/>
                            </a:srgbClr>
                          </a:solidFill>
                          <a:latin typeface="Arial" panose="020B0604020202020204"/>
                          <a:ea typeface="Arial" panose="020B0604020202020204"/>
                          <a:cs typeface="Arial" panose="020B0604020202020204"/>
                        </a:rPr>
                        <a:t>GND</a:t>
                      </a:r>
                      <a:endParaRPr sz="800" dirty="0">
                        <a:latin typeface="Arial" panose="020B0604020202020204"/>
                        <a:ea typeface="Arial" panose="020B0604020202020204"/>
                        <a:cs typeface="Arial" panose="020B0604020202020204"/>
                      </a:endParaRPr>
                    </a:p>
                    <a:p>
                      <a:pPr algn="l" rtl="0" eaLnBrk="0">
                        <a:lnSpc>
                          <a:spcPct val="101000"/>
                        </a:lnSpc>
                      </a:pPr>
                      <a:endParaRPr sz="1000" dirty="0">
                        <a:latin typeface="Arial" panose="020B0604020202020204"/>
                        <a:ea typeface="Arial" panose="020B0604020202020204"/>
                        <a:cs typeface="Arial" panose="020B0604020202020204"/>
                      </a:endParaRPr>
                    </a:p>
                    <a:p>
                      <a:pPr algn="l" rtl="0" eaLnBrk="0">
                        <a:lnSpc>
                          <a:spcPct val="101000"/>
                        </a:lnSpc>
                      </a:pPr>
                      <a:endParaRPr sz="1000" dirty="0">
                        <a:latin typeface="Arial" panose="020B0604020202020204"/>
                        <a:ea typeface="Arial" panose="020B0604020202020204"/>
                        <a:cs typeface="Arial" panose="020B0604020202020204"/>
                      </a:endParaRPr>
                    </a:p>
                    <a:p>
                      <a:pPr algn="l" rtl="0" eaLnBrk="0">
                        <a:lnSpc>
                          <a:spcPct val="101000"/>
                        </a:lnSpc>
                      </a:pPr>
                      <a:endParaRPr sz="1000" dirty="0">
                        <a:latin typeface="Arial" panose="020B0604020202020204"/>
                        <a:ea typeface="Arial" panose="020B0604020202020204"/>
                        <a:cs typeface="Arial" panose="020B0604020202020204"/>
                      </a:endParaRPr>
                    </a:p>
                    <a:p>
                      <a:pPr algn="l" rtl="0" eaLnBrk="0">
                        <a:lnSpc>
                          <a:spcPct val="101000"/>
                        </a:lnSpc>
                      </a:pPr>
                      <a:endParaRPr sz="1000" dirty="0">
                        <a:latin typeface="Arial" panose="020B0604020202020204"/>
                        <a:ea typeface="Arial" panose="020B0604020202020204"/>
                        <a:cs typeface="Arial" panose="020B0604020202020204"/>
                      </a:endParaRPr>
                    </a:p>
                    <a:p>
                      <a:pPr algn="l" rtl="0" eaLnBrk="0">
                        <a:lnSpc>
                          <a:spcPct val="102000"/>
                        </a:lnSpc>
                      </a:pPr>
                      <a:endParaRPr sz="200" dirty="0">
                        <a:latin typeface="Arial" panose="020B0604020202020204"/>
                        <a:ea typeface="Arial" panose="020B0604020202020204"/>
                        <a:cs typeface="Arial" panose="020B0604020202020204"/>
                      </a:endParaRPr>
                    </a:p>
                    <a:p>
                      <a:pPr marL="1788795" algn="l" rtl="0" eaLnBrk="0">
                        <a:lnSpc>
                          <a:spcPct val="77000"/>
                        </a:lnSpc>
                        <a:spcBef>
                          <a:spcPts val="0"/>
                        </a:spcBef>
                      </a:pPr>
                      <a:r>
                        <a:rPr sz="800" kern="0" spc="30" dirty="0">
                          <a:solidFill>
                            <a:srgbClr val="231F20">
                              <a:alpha val="100000"/>
                            </a:srgbClr>
                          </a:solidFill>
                          <a:latin typeface="Arial" panose="020B0604020202020204"/>
                          <a:ea typeface="Arial" panose="020B0604020202020204"/>
                          <a:cs typeface="Arial" panose="020B0604020202020204"/>
                        </a:rPr>
                        <a:t>NC</a:t>
                      </a:r>
                      <a:endParaRPr sz="800" dirty="0">
                        <a:latin typeface="Arial" panose="020B0604020202020204"/>
                        <a:ea typeface="Arial" panose="020B0604020202020204"/>
                        <a:cs typeface="Arial" panose="020B0604020202020204"/>
                      </a:endParaRPr>
                    </a:p>
                  </a:txBody>
                  <a:tcPr marL="0" marR="0" marT="0" marB="0" vert="horz">
                    <a:lnL w="9525" cap="flat" cmpd="sng" algn="ctr">
                      <a:solidFill>
                        <a:srgbClr val="21294D"/>
                      </a:solidFill>
                      <a:prstDash val="solid"/>
                      <a:round/>
                      <a:headEnd type="none" w="med" len="med"/>
                      <a:tailEnd type="none" w="med" len="med"/>
                    </a:lnL>
                    <a:lnR>
                      <a:noFill/>
                    </a:lnR>
                    <a:lnT>
                      <a:noFill/>
                    </a:lnT>
                    <a:lnB>
                      <a:noFill/>
                    </a:lnB>
                  </a:tcPr>
                </a:tc>
              </a:tr>
            </a:tbl>
          </a:graphicData>
        </a:graphic>
      </p:graphicFrame>
      <p:pic>
        <p:nvPicPr>
          <p:cNvPr id="918" name="picture 918"/>
          <p:cNvPicPr>
            <a:picLocks noChangeAspect="1"/>
          </p:cNvPicPr>
          <p:nvPr/>
        </p:nvPicPr>
        <p:blipFill>
          <a:blip r:embed="rId2"/>
          <a:stretch>
            <a:fillRect/>
          </a:stretch>
        </p:blipFill>
        <p:spPr>
          <a:xfrm rot="21600000">
            <a:off x="526506" y="870925"/>
            <a:ext cx="6394887" cy="2066832"/>
          </a:xfrm>
          <a:prstGeom prst="rect">
            <a:avLst/>
          </a:prstGeom>
        </p:spPr>
      </p:pic>
      <p:sp>
        <p:nvSpPr>
          <p:cNvPr id="920" name="textbox 920"/>
          <p:cNvSpPr/>
          <p:nvPr/>
        </p:nvSpPr>
        <p:spPr>
          <a:xfrm>
            <a:off x="543127" y="5587142"/>
            <a:ext cx="3102610" cy="194310"/>
          </a:xfrm>
          <a:prstGeom prst="rect">
            <a:avLst/>
          </a:prstGeom>
          <a:noFill/>
          <a:ln w="0" cap="flat">
            <a:noFill/>
            <a:prstDash val="solid"/>
            <a:miter lim="0"/>
          </a:ln>
        </p:spPr>
        <p:txBody>
          <a:bodyPr vert="horz" wrap="square" lIns="0" tIns="0" rIns="0" bIns="0"/>
          <a:p>
            <a:pPr algn="l" rtl="0" eaLnBrk="0">
              <a:lnSpc>
                <a:spcPct val="86000"/>
              </a:lnSpc>
            </a:pPr>
            <a:endParaRPr sz="100" dirty="0">
              <a:latin typeface="Arial" panose="020B0604020202020204"/>
              <a:ea typeface="Arial" panose="020B0604020202020204"/>
              <a:cs typeface="Arial" panose="020B0604020202020204"/>
            </a:endParaRPr>
          </a:p>
          <a:p>
            <a:pPr marL="12700" algn="l" rtl="0" eaLnBrk="0">
              <a:lnSpc>
                <a:spcPct val="85000"/>
              </a:lnSpc>
            </a:pPr>
            <a:r>
              <a:rPr sz="1300" b="1" kern="0" spc="40" dirty="0">
                <a:solidFill>
                  <a:srgbClr val="231F20">
                    <a:alpha val="100000"/>
                  </a:srgbClr>
                </a:solidFill>
                <a:latin typeface="Arial" panose="020B0604020202020204"/>
                <a:ea typeface="Arial" panose="020B0604020202020204"/>
                <a:cs typeface="Arial" panose="020B0604020202020204"/>
              </a:rPr>
              <a:t>2. Outline</a:t>
            </a:r>
            <a:r>
              <a:rPr sz="1300" b="1" kern="0" spc="120" dirty="0">
                <a:solidFill>
                  <a:srgbClr val="231F20">
                    <a:alpha val="100000"/>
                  </a:srgbClr>
                </a:solidFill>
                <a:latin typeface="Arial" panose="020B0604020202020204"/>
                <a:ea typeface="Arial" panose="020B0604020202020204"/>
                <a:cs typeface="Arial" panose="020B0604020202020204"/>
              </a:rPr>
              <a:t> </a:t>
            </a:r>
            <a:r>
              <a:rPr sz="1300" b="1" kern="0" spc="40" dirty="0">
                <a:solidFill>
                  <a:srgbClr val="231F20">
                    <a:alpha val="100000"/>
                  </a:srgbClr>
                </a:solidFill>
                <a:latin typeface="Arial" panose="020B0604020202020204"/>
                <a:ea typeface="Arial" panose="020B0604020202020204"/>
                <a:cs typeface="Arial" panose="020B0604020202020204"/>
              </a:rPr>
              <a:t>Dimension</a:t>
            </a:r>
            <a:r>
              <a:rPr sz="1300" b="1" kern="0" spc="130" dirty="0">
                <a:solidFill>
                  <a:srgbClr val="231F20">
                    <a:alpha val="100000"/>
                  </a:srgbClr>
                </a:solidFill>
                <a:latin typeface="Arial" panose="020B0604020202020204"/>
                <a:ea typeface="Arial" panose="020B0604020202020204"/>
                <a:cs typeface="Arial" panose="020B0604020202020204"/>
              </a:rPr>
              <a:t> </a:t>
            </a:r>
            <a:r>
              <a:rPr sz="1300" b="1" kern="0" spc="40" dirty="0">
                <a:solidFill>
                  <a:srgbClr val="231F20">
                    <a:alpha val="100000"/>
                  </a:srgbClr>
                </a:solidFill>
                <a:latin typeface="Arial" panose="020B0604020202020204"/>
                <a:ea typeface="Arial" panose="020B0604020202020204"/>
                <a:cs typeface="Arial" panose="020B0604020202020204"/>
              </a:rPr>
              <a:t>Draw</a:t>
            </a:r>
            <a:r>
              <a:rPr sz="1300" b="1" kern="0" spc="30" dirty="0">
                <a:solidFill>
                  <a:srgbClr val="231F20">
                    <a:alpha val="100000"/>
                  </a:srgbClr>
                </a:solidFill>
                <a:latin typeface="Arial" panose="020B0604020202020204"/>
                <a:ea typeface="Arial" panose="020B0604020202020204"/>
                <a:cs typeface="Arial" panose="020B0604020202020204"/>
              </a:rPr>
              <a:t>ing </a:t>
            </a:r>
            <a:r>
              <a:rPr sz="900" kern="0" spc="30" dirty="0">
                <a:solidFill>
                  <a:srgbClr val="231F20">
                    <a:alpha val="100000"/>
                  </a:srgbClr>
                </a:solidFill>
                <a:latin typeface="Arial" panose="020B0604020202020204"/>
                <a:ea typeface="Arial" panose="020B0604020202020204"/>
                <a:cs typeface="Arial" panose="020B0604020202020204"/>
              </a:rPr>
              <a:t>(unit:mm)</a:t>
            </a:r>
            <a:endParaRPr sz="900" dirty="0">
              <a:latin typeface="Arial" panose="020B0604020202020204"/>
              <a:ea typeface="Arial" panose="020B0604020202020204"/>
              <a:cs typeface="Arial" panose="020B0604020202020204"/>
            </a:endParaRPr>
          </a:p>
        </p:txBody>
      </p:sp>
      <p:pic>
        <p:nvPicPr>
          <p:cNvPr id="922" name="picture 922"/>
          <p:cNvPicPr>
            <a:picLocks noChangeAspect="1"/>
          </p:cNvPicPr>
          <p:nvPr/>
        </p:nvPicPr>
        <p:blipFill>
          <a:blip r:embed="rId3"/>
          <a:stretch>
            <a:fillRect/>
          </a:stretch>
        </p:blipFill>
        <p:spPr>
          <a:xfrm rot="21600000">
            <a:off x="483529" y="5821715"/>
            <a:ext cx="6229008" cy="3897590"/>
          </a:xfrm>
          <a:prstGeom prst="rect">
            <a:avLst/>
          </a:prstGeom>
        </p:spPr>
      </p:pic>
      <p:sp>
        <p:nvSpPr>
          <p:cNvPr id="924" name="textbox 924"/>
          <p:cNvSpPr/>
          <p:nvPr/>
        </p:nvSpPr>
        <p:spPr>
          <a:xfrm>
            <a:off x="3197593" y="4748886"/>
            <a:ext cx="3715384" cy="378459"/>
          </a:xfrm>
          <a:prstGeom prst="rect">
            <a:avLst/>
          </a:prstGeom>
          <a:solidFill>
            <a:srgbClr val="D1D2D4">
              <a:alpha val="100000"/>
            </a:srgbClr>
          </a:solidFill>
          <a:ln w="0" cap="flat">
            <a:noFill/>
            <a:prstDash val="solid"/>
            <a:miter lim="0"/>
          </a:ln>
        </p:spPr>
        <p:txBody>
          <a:bodyPr vert="horz" wrap="square" lIns="0" tIns="0" rIns="0" bIns="0"/>
          <a:p>
            <a:pPr algn="l" rtl="0" eaLnBrk="0">
              <a:lnSpc>
                <a:spcPct val="128000"/>
              </a:lnSpc>
            </a:pPr>
            <a:endParaRPr sz="1000" dirty="0">
              <a:latin typeface="Arial" panose="020B0604020202020204"/>
              <a:ea typeface="Arial" panose="020B0604020202020204"/>
              <a:cs typeface="Arial" panose="020B0604020202020204"/>
            </a:endParaRPr>
          </a:p>
          <a:p>
            <a:pPr marL="965200" algn="l" rtl="0" eaLnBrk="0">
              <a:lnSpc>
                <a:spcPts val="1045"/>
              </a:lnSpc>
              <a:spcBef>
                <a:spcPts val="5"/>
              </a:spcBef>
            </a:pPr>
            <a:r>
              <a:rPr sz="800" kern="0" spc="0" dirty="0">
                <a:solidFill>
                  <a:srgbClr val="231F20">
                    <a:alpha val="100000"/>
                  </a:srgbClr>
                </a:solidFill>
                <a:latin typeface="Arial" panose="020B0604020202020204"/>
                <a:ea typeface="Arial" panose="020B0604020202020204"/>
                <a:cs typeface="Arial" panose="020B0604020202020204"/>
              </a:rPr>
              <a:t>RS</a:t>
            </a:r>
            <a:r>
              <a:rPr sz="800" kern="0" spc="140" dirty="0">
                <a:solidFill>
                  <a:srgbClr val="231F20">
                    <a:alpha val="100000"/>
                  </a:srgbClr>
                </a:solidFill>
                <a:latin typeface="Arial" panose="020B0604020202020204"/>
                <a:ea typeface="Arial" panose="020B0604020202020204"/>
                <a:cs typeface="Arial" panose="020B0604020202020204"/>
              </a:rPr>
              <a:t>232 </a:t>
            </a:r>
            <a:r>
              <a:rPr sz="800" kern="0" spc="0" dirty="0">
                <a:solidFill>
                  <a:srgbClr val="231F20">
                    <a:alpha val="100000"/>
                  </a:srgbClr>
                </a:solidFill>
                <a:latin typeface="Arial" panose="020B0604020202020204"/>
                <a:ea typeface="Arial" panose="020B0604020202020204"/>
                <a:cs typeface="Arial" panose="020B0604020202020204"/>
              </a:rPr>
              <a:t>serial</a:t>
            </a:r>
            <a:r>
              <a:rPr sz="800" kern="0" spc="100" dirty="0">
                <a:solidFill>
                  <a:srgbClr val="231F20">
                    <a:alpha val="100000"/>
                  </a:srgbClr>
                </a:solidFill>
                <a:latin typeface="Arial" panose="020B0604020202020204"/>
                <a:ea typeface="Arial" panose="020B0604020202020204"/>
                <a:cs typeface="Arial" panose="020B0604020202020204"/>
              </a:rPr>
              <a:t> </a:t>
            </a:r>
            <a:r>
              <a:rPr sz="800" kern="0" spc="0" dirty="0">
                <a:solidFill>
                  <a:srgbClr val="231F20">
                    <a:alpha val="100000"/>
                  </a:srgbClr>
                </a:solidFill>
                <a:latin typeface="Arial" panose="020B0604020202020204"/>
                <a:ea typeface="Arial" panose="020B0604020202020204"/>
                <a:cs typeface="Arial" panose="020B0604020202020204"/>
              </a:rPr>
              <a:t>bus</a:t>
            </a:r>
            <a:r>
              <a:rPr sz="800" kern="0" spc="90" dirty="0">
                <a:solidFill>
                  <a:srgbClr val="231F20">
                    <a:alpha val="100000"/>
                  </a:srgbClr>
                </a:solidFill>
                <a:latin typeface="Arial" panose="020B0604020202020204"/>
                <a:ea typeface="Arial" panose="020B0604020202020204"/>
                <a:cs typeface="Arial" panose="020B0604020202020204"/>
              </a:rPr>
              <a:t> </a:t>
            </a:r>
            <a:r>
              <a:rPr sz="800" kern="0" spc="0" dirty="0">
                <a:solidFill>
                  <a:srgbClr val="231F20">
                    <a:alpha val="100000"/>
                  </a:srgbClr>
                </a:solidFill>
                <a:latin typeface="Arial" panose="020B0604020202020204"/>
                <a:ea typeface="Arial" panose="020B0604020202020204"/>
                <a:cs typeface="Arial" panose="020B0604020202020204"/>
              </a:rPr>
              <a:t>interface</a:t>
            </a:r>
            <a:r>
              <a:rPr sz="800" kern="0" spc="140" dirty="0">
                <a:solidFill>
                  <a:srgbClr val="231F20">
                    <a:alpha val="100000"/>
                  </a:srgbClr>
                </a:solidFill>
                <a:latin typeface="Arial" panose="020B0604020202020204"/>
                <a:ea typeface="Arial" panose="020B0604020202020204"/>
                <a:cs typeface="Arial" panose="020B0604020202020204"/>
              </a:rPr>
              <a:t> </a:t>
            </a:r>
            <a:r>
              <a:rPr sz="800" kern="0" spc="140" dirty="0">
                <a:solidFill>
                  <a:srgbClr val="231F20">
                    <a:alpha val="100000"/>
                  </a:srgbClr>
                </a:solidFill>
                <a:latin typeface="微软雅黑" panose="020B0503020204020204" charset="-122"/>
                <a:ea typeface="微软雅黑" panose="020B0503020204020204" charset="-122"/>
                <a:cs typeface="微软雅黑" panose="020B0503020204020204" charset="-122"/>
              </a:rPr>
              <a:t>（</a:t>
            </a:r>
            <a:r>
              <a:rPr sz="800" kern="0" spc="-110" dirty="0">
                <a:solidFill>
                  <a:srgbClr val="231F20">
                    <a:alpha val="100000"/>
                  </a:srgbClr>
                </a:solidFill>
                <a:latin typeface="微软雅黑" panose="020B0503020204020204" charset="-122"/>
                <a:ea typeface="微软雅黑" panose="020B0503020204020204" charset="-122"/>
                <a:cs typeface="微软雅黑" panose="020B0503020204020204" charset="-122"/>
              </a:rPr>
              <a:t> </a:t>
            </a:r>
            <a:r>
              <a:rPr sz="800" kern="0" spc="0" dirty="0">
                <a:solidFill>
                  <a:srgbClr val="231F20">
                    <a:alpha val="100000"/>
                  </a:srgbClr>
                </a:solidFill>
                <a:latin typeface="Arial" panose="020B0604020202020204"/>
                <a:ea typeface="Arial" panose="020B0604020202020204"/>
                <a:cs typeface="Arial" panose="020B0604020202020204"/>
              </a:rPr>
              <a:t>TTL</a:t>
            </a:r>
            <a:r>
              <a:rPr sz="800" kern="0" spc="140" dirty="0">
                <a:solidFill>
                  <a:srgbClr val="231F20">
                    <a:alpha val="100000"/>
                  </a:srgbClr>
                </a:solidFill>
                <a:latin typeface="微软雅黑" panose="020B0503020204020204" charset="-122"/>
                <a:ea typeface="微软雅黑" panose="020B0503020204020204" charset="-122"/>
                <a:cs typeface="微软雅黑" panose="020B0503020204020204" charset="-122"/>
              </a:rPr>
              <a:t>）</a:t>
            </a:r>
            <a:endParaRPr sz="800" dirty="0">
              <a:latin typeface="微软雅黑" panose="020B0503020204020204" charset="-122"/>
              <a:ea typeface="微软雅黑" panose="020B0503020204020204" charset="-122"/>
              <a:cs typeface="微软雅黑" panose="020B0503020204020204" charset="-122"/>
            </a:endParaRPr>
          </a:p>
        </p:txBody>
      </p:sp>
      <p:graphicFrame>
        <p:nvGraphicFramePr>
          <p:cNvPr id="950" name="table 950"/>
          <p:cNvGraphicFramePr>
            <a:graphicFrameLocks noGrp="1"/>
          </p:cNvGraphicFramePr>
          <p:nvPr/>
        </p:nvGraphicFramePr>
        <p:xfrm>
          <a:off x="526506" y="870925"/>
          <a:ext cx="6394450" cy="2066290"/>
        </p:xfrm>
        <a:graphic>
          <a:graphicData uri="http://schemas.openxmlformats.org/drawingml/2006/table">
            <a:tbl>
              <a:tblPr/>
              <a:tblGrid>
                <a:gridCol w="1215389"/>
                <a:gridCol w="1248410"/>
                <a:gridCol w="3930650"/>
              </a:tblGrid>
              <a:tr h="171450">
                <a:tc gridSpan="2">
                  <a:txBody>
                    <a:bodyPr/>
                    <a:p>
                      <a:pPr algn="l" rtl="0" eaLnBrk="0">
                        <a:lnSpc>
                          <a:spcPct val="109000"/>
                        </a:lnSpc>
                      </a:pPr>
                      <a:endParaRPr sz="400" dirty="0">
                        <a:latin typeface="Arial" panose="020B0604020202020204"/>
                        <a:ea typeface="Arial" panose="020B0604020202020204"/>
                        <a:cs typeface="Arial" panose="020B0604020202020204"/>
                      </a:endParaRPr>
                    </a:p>
                    <a:p>
                      <a:pPr marL="384810" algn="l" rtl="0" eaLnBrk="0">
                        <a:lnSpc>
                          <a:spcPct val="77000"/>
                        </a:lnSpc>
                        <a:spcBef>
                          <a:spcPts val="0"/>
                        </a:spcBef>
                      </a:pPr>
                      <a:r>
                        <a:rPr sz="800" kern="0" spc="60" dirty="0">
                          <a:solidFill>
                            <a:srgbClr val="231F20">
                              <a:alpha val="100000"/>
                            </a:srgbClr>
                          </a:solidFill>
                          <a:latin typeface="Arial" panose="020B0604020202020204"/>
                          <a:ea typeface="Arial" panose="020B0604020202020204"/>
                          <a:cs typeface="Arial" panose="020B0604020202020204"/>
                        </a:rPr>
                        <a:t>AMPLIFIER CONNE</a:t>
                      </a:r>
                      <a:r>
                        <a:rPr sz="800" kern="0" spc="50" dirty="0">
                          <a:solidFill>
                            <a:srgbClr val="231F20">
                              <a:alpha val="100000"/>
                            </a:srgbClr>
                          </a:solidFill>
                          <a:latin typeface="Arial" panose="020B0604020202020204"/>
                          <a:ea typeface="Arial" panose="020B0604020202020204"/>
                          <a:cs typeface="Arial" panose="020B0604020202020204"/>
                        </a:rPr>
                        <a:t>CTOR TYPE:</a:t>
                      </a:r>
                      <a:endParaRPr sz="800" dirty="0">
                        <a:latin typeface="Arial" panose="020B0604020202020204"/>
                        <a:ea typeface="Arial" panose="020B0604020202020204"/>
                        <a:cs typeface="Arial" panose="020B0604020202020204"/>
                      </a:endParaRPr>
                    </a:p>
                  </a:txBody>
                  <a:tcPr marL="0" marR="0" marT="0" marB="0" vert="horz">
                    <a:lnL>
                      <a:noFill/>
                    </a:lnL>
                    <a:lnR w="9525" cap="flat" cmpd="sng" algn="ctr">
                      <a:solidFill>
                        <a:srgbClr val="21294D"/>
                      </a:solidFill>
                      <a:prstDash val="solid"/>
                      <a:round/>
                      <a:headEnd type="none" w="med" len="med"/>
                      <a:tailEnd type="none" w="med" len="med"/>
                    </a:lnR>
                    <a:lnT>
                      <a:noFill/>
                    </a:lnT>
                    <a:lnB>
                      <a:noFill/>
                    </a:lnB>
                  </a:tcPr>
                </a:tc>
                <a:tc hMerge="1">
                  <a:tcPr marL="0" marR="0" marT="0" marB="0" vert="horz">
                    <a:lnL>
                      <a:noFill/>
                    </a:lnL>
                    <a:lnR w="9525" cap="flat" cmpd="sng" algn="ctr">
                      <a:solidFill>
                        <a:srgbClr val="21294D"/>
                      </a:solidFill>
                      <a:prstDash val="solid"/>
                      <a:round/>
                      <a:headEnd type="none" w="med" len="med"/>
                      <a:tailEnd type="none" w="med" len="med"/>
                    </a:lnR>
                    <a:lnT>
                      <a:noFill/>
                    </a:lnT>
                    <a:lnB>
                      <a:noFill/>
                    </a:lnB>
                  </a:tcPr>
                </a:tc>
                <a:tc>
                  <a:txBody>
                    <a:bodyPr/>
                    <a:p>
                      <a:pPr algn="l" rtl="0" eaLnBrk="0">
                        <a:lnSpc>
                          <a:spcPct val="114000"/>
                        </a:lnSpc>
                      </a:pPr>
                      <a:endParaRPr sz="600" dirty="0">
                        <a:latin typeface="Arial" panose="020B0604020202020204"/>
                        <a:ea typeface="Arial" panose="020B0604020202020204"/>
                        <a:cs typeface="Arial" panose="020B0604020202020204"/>
                      </a:endParaRPr>
                    </a:p>
                    <a:p>
                      <a:pPr marL="167640" algn="l" rtl="0" eaLnBrk="0">
                        <a:lnSpc>
                          <a:spcPts val="360"/>
                        </a:lnSpc>
                        <a:spcBef>
                          <a:spcPts val="5"/>
                        </a:spcBef>
                      </a:pPr>
                      <a:r>
                        <a:rPr sz="800" kern="0" spc="-10" dirty="0">
                          <a:solidFill>
                            <a:srgbClr val="231F20">
                              <a:alpha val="100000"/>
                            </a:srgbClr>
                          </a:solidFill>
                          <a:latin typeface="微软雅黑" panose="020B0503020204020204" charset="-122"/>
                          <a:ea typeface="微软雅黑" panose="020B0503020204020204" charset="-122"/>
                          <a:cs typeface="微软雅黑" panose="020B0503020204020204" charset="-122"/>
                        </a:rPr>
                        <a:t>——</a:t>
                      </a:r>
                      <a:endParaRPr sz="800" dirty="0">
                        <a:latin typeface="微软雅黑" panose="020B0503020204020204" charset="-122"/>
                        <a:ea typeface="微软雅黑" panose="020B0503020204020204" charset="-122"/>
                        <a:cs typeface="微软雅黑" panose="020B0503020204020204" charset="-122"/>
                      </a:endParaRPr>
                    </a:p>
                  </a:txBody>
                  <a:tcPr marL="0" marR="0" marT="0" marB="0" vert="horz">
                    <a:lnL w="9525" cap="flat" cmpd="sng" algn="ctr">
                      <a:solidFill>
                        <a:srgbClr val="21294D"/>
                      </a:solidFill>
                      <a:prstDash val="solid"/>
                      <a:round/>
                      <a:headEnd type="none" w="med" len="med"/>
                      <a:tailEnd type="none" w="med" len="med"/>
                    </a:lnL>
                    <a:lnR>
                      <a:noFill/>
                    </a:lnR>
                    <a:lnT>
                      <a:noFill/>
                    </a:lnT>
                    <a:lnB>
                      <a:noFill/>
                    </a:lnB>
                  </a:tcPr>
                </a:tc>
              </a:tr>
              <a:tr h="228600">
                <a:tc gridSpan="2">
                  <a:txBody>
                    <a:bodyPr/>
                    <a:p>
                      <a:pPr algn="l" rtl="0" eaLnBrk="0">
                        <a:lnSpc>
                          <a:spcPct val="122000"/>
                        </a:lnSpc>
                      </a:pPr>
                      <a:endParaRPr sz="400" dirty="0">
                        <a:latin typeface="Arial" panose="020B0604020202020204"/>
                        <a:ea typeface="Arial" panose="020B0604020202020204"/>
                        <a:cs typeface="Arial" panose="020B0604020202020204"/>
                      </a:endParaRPr>
                    </a:p>
                    <a:p>
                      <a:pPr marL="387350" algn="l" rtl="0" eaLnBrk="0">
                        <a:lnSpc>
                          <a:spcPct val="77000"/>
                        </a:lnSpc>
                        <a:spcBef>
                          <a:spcPts val="0"/>
                        </a:spcBef>
                      </a:pPr>
                      <a:r>
                        <a:rPr sz="800" kern="0" spc="50" dirty="0">
                          <a:solidFill>
                            <a:srgbClr val="231F20">
                              <a:alpha val="100000"/>
                            </a:srgbClr>
                          </a:solidFill>
                          <a:latin typeface="Arial" panose="020B0604020202020204"/>
                          <a:ea typeface="Arial" panose="020B0604020202020204"/>
                          <a:cs typeface="Arial" panose="020B0604020202020204"/>
                        </a:rPr>
                        <a:t>TRIAD CABLE</a:t>
                      </a:r>
                      <a:r>
                        <a:rPr sz="800" kern="0" spc="80" dirty="0">
                          <a:solidFill>
                            <a:srgbClr val="231F20">
                              <a:alpha val="100000"/>
                            </a:srgbClr>
                          </a:solidFill>
                          <a:latin typeface="Arial" panose="020B0604020202020204"/>
                          <a:ea typeface="Arial" panose="020B0604020202020204"/>
                          <a:cs typeface="Arial" panose="020B0604020202020204"/>
                        </a:rPr>
                        <a:t> </a:t>
                      </a:r>
                      <a:r>
                        <a:rPr sz="800" kern="0" spc="50" dirty="0">
                          <a:solidFill>
                            <a:srgbClr val="231F20">
                              <a:alpha val="100000"/>
                            </a:srgbClr>
                          </a:solidFill>
                          <a:latin typeface="Arial" panose="020B0604020202020204"/>
                          <a:ea typeface="Arial" panose="020B0604020202020204"/>
                          <a:cs typeface="Arial" panose="020B0604020202020204"/>
                        </a:rPr>
                        <a:t>PART</a:t>
                      </a:r>
                      <a:r>
                        <a:rPr sz="800" kern="0" spc="80" dirty="0">
                          <a:solidFill>
                            <a:srgbClr val="231F20">
                              <a:alpha val="100000"/>
                            </a:srgbClr>
                          </a:solidFill>
                          <a:latin typeface="Arial" panose="020B0604020202020204"/>
                          <a:ea typeface="Arial" panose="020B0604020202020204"/>
                          <a:cs typeface="Arial" panose="020B0604020202020204"/>
                        </a:rPr>
                        <a:t> </a:t>
                      </a:r>
                      <a:r>
                        <a:rPr sz="800" kern="0" spc="50" dirty="0">
                          <a:solidFill>
                            <a:srgbClr val="231F20">
                              <a:alpha val="100000"/>
                            </a:srgbClr>
                          </a:solidFill>
                          <a:latin typeface="Arial" panose="020B0604020202020204"/>
                          <a:ea typeface="Arial" panose="020B0604020202020204"/>
                          <a:cs typeface="Arial" panose="020B0604020202020204"/>
                        </a:rPr>
                        <a:t>NUMB</a:t>
                      </a:r>
                      <a:r>
                        <a:rPr sz="800" kern="0" spc="40" dirty="0">
                          <a:solidFill>
                            <a:srgbClr val="231F20">
                              <a:alpha val="100000"/>
                            </a:srgbClr>
                          </a:solidFill>
                          <a:latin typeface="Arial" panose="020B0604020202020204"/>
                          <a:ea typeface="Arial" panose="020B0604020202020204"/>
                          <a:cs typeface="Arial" panose="020B0604020202020204"/>
                        </a:rPr>
                        <a:t>ER:</a:t>
                      </a:r>
                      <a:endParaRPr sz="800" dirty="0">
                        <a:latin typeface="Arial" panose="020B0604020202020204"/>
                        <a:ea typeface="Arial" panose="020B0604020202020204"/>
                        <a:cs typeface="Arial" panose="020B0604020202020204"/>
                      </a:endParaRPr>
                    </a:p>
                  </a:txBody>
                  <a:tcPr marL="0" marR="0" marT="0" marB="0" vert="horz">
                    <a:lnL>
                      <a:noFill/>
                    </a:lnL>
                    <a:lnR w="9525" cap="flat" cmpd="sng" algn="ctr">
                      <a:solidFill>
                        <a:srgbClr val="21294D"/>
                      </a:solidFill>
                      <a:prstDash val="solid"/>
                      <a:round/>
                      <a:headEnd type="none" w="med" len="med"/>
                      <a:tailEnd type="none" w="med" len="med"/>
                    </a:lnR>
                    <a:lnT>
                      <a:noFill/>
                    </a:lnT>
                    <a:lnB>
                      <a:noFill/>
                    </a:lnB>
                  </a:tcPr>
                </a:tc>
                <a:tc hMerge="1">
                  <a:tcPr marL="0" marR="0" marT="0" marB="0" vert="horz">
                    <a:lnL>
                      <a:noFill/>
                    </a:lnL>
                    <a:lnR w="9525" cap="flat" cmpd="sng" algn="ctr">
                      <a:solidFill>
                        <a:srgbClr val="21294D"/>
                      </a:solidFill>
                      <a:prstDash val="solid"/>
                      <a:round/>
                      <a:headEnd type="none" w="med" len="med"/>
                      <a:tailEnd type="none" w="med" len="med"/>
                    </a:lnR>
                    <a:lnT>
                      <a:noFill/>
                    </a:lnT>
                    <a:lnB>
                      <a:noFill/>
                    </a:lnB>
                  </a:tcPr>
                </a:tc>
                <a:tc>
                  <a:txBody>
                    <a:bodyPr/>
                    <a:p>
                      <a:pPr algn="l" rtl="0" eaLnBrk="0">
                        <a:lnSpc>
                          <a:spcPct val="114000"/>
                        </a:lnSpc>
                      </a:pPr>
                      <a:endParaRPr sz="600" dirty="0">
                        <a:latin typeface="Arial" panose="020B0604020202020204"/>
                        <a:ea typeface="Arial" panose="020B0604020202020204"/>
                        <a:cs typeface="Arial" panose="020B0604020202020204"/>
                      </a:endParaRPr>
                    </a:p>
                    <a:p>
                      <a:pPr marL="167640" algn="l" rtl="0" eaLnBrk="0">
                        <a:lnSpc>
                          <a:spcPts val="360"/>
                        </a:lnSpc>
                        <a:spcBef>
                          <a:spcPts val="5"/>
                        </a:spcBef>
                      </a:pPr>
                      <a:r>
                        <a:rPr sz="800" kern="0" spc="-10" dirty="0">
                          <a:solidFill>
                            <a:srgbClr val="231F20">
                              <a:alpha val="100000"/>
                            </a:srgbClr>
                          </a:solidFill>
                          <a:latin typeface="微软雅黑" panose="020B0503020204020204" charset="-122"/>
                          <a:ea typeface="微软雅黑" panose="020B0503020204020204" charset="-122"/>
                          <a:cs typeface="微软雅黑" panose="020B0503020204020204" charset="-122"/>
                        </a:rPr>
                        <a:t>——</a:t>
                      </a:r>
                      <a:endParaRPr sz="800" dirty="0">
                        <a:latin typeface="微软雅黑" panose="020B0503020204020204" charset="-122"/>
                        <a:ea typeface="微软雅黑" panose="020B0503020204020204" charset="-122"/>
                        <a:cs typeface="微软雅黑" panose="020B0503020204020204" charset="-122"/>
                      </a:endParaRPr>
                    </a:p>
                  </a:txBody>
                  <a:tcPr marL="0" marR="0" marT="0" marB="0" vert="horz">
                    <a:lnL w="9525" cap="flat" cmpd="sng" algn="ctr">
                      <a:solidFill>
                        <a:srgbClr val="21294D"/>
                      </a:solidFill>
                      <a:prstDash val="solid"/>
                      <a:round/>
                      <a:headEnd type="none" w="med" len="med"/>
                      <a:tailEnd type="none" w="med" len="med"/>
                    </a:lnL>
                    <a:lnR>
                      <a:noFill/>
                    </a:lnR>
                    <a:lnT>
                      <a:noFill/>
                    </a:lnT>
                    <a:lnB>
                      <a:noFill/>
                    </a:lnB>
                  </a:tcPr>
                </a:tc>
              </a:tr>
              <a:tr h="1666239">
                <a:tc>
                  <a:txBody>
                    <a:bodyPr/>
                    <a:p>
                      <a:pPr algn="l" rtl="0" eaLnBrk="0">
                        <a:lnSpc>
                          <a:spcPct val="123000"/>
                        </a:lnSpc>
                      </a:pPr>
                      <a:endParaRPr sz="100" dirty="0">
                        <a:latin typeface="Arial" panose="020B0604020202020204"/>
                        <a:ea typeface="Arial" panose="020B0604020202020204"/>
                        <a:cs typeface="Arial" panose="020B0604020202020204"/>
                      </a:endParaRPr>
                    </a:p>
                    <a:p>
                      <a:pPr marL="321945" algn="l" rtl="0" eaLnBrk="0">
                        <a:lnSpc>
                          <a:spcPct val="76000"/>
                        </a:lnSpc>
                        <a:spcBef>
                          <a:spcPts val="0"/>
                        </a:spcBef>
                      </a:pPr>
                      <a:r>
                        <a:rPr sz="800" kern="0" spc="50" dirty="0">
                          <a:solidFill>
                            <a:srgbClr val="FFFFFF">
                              <a:alpha val="100000"/>
                            </a:srgbClr>
                          </a:solidFill>
                          <a:latin typeface="Arial" panose="020B0604020202020204"/>
                          <a:ea typeface="Arial" panose="020B0604020202020204"/>
                          <a:cs typeface="Arial" panose="020B0604020202020204"/>
                        </a:rPr>
                        <a:t>NUMBER</a:t>
                      </a:r>
                      <a:endParaRPr sz="800" dirty="0">
                        <a:latin typeface="Arial" panose="020B0604020202020204"/>
                        <a:ea typeface="Arial" panose="020B0604020202020204"/>
                        <a:cs typeface="Arial" panose="020B0604020202020204"/>
                      </a:endParaRPr>
                    </a:p>
                    <a:p>
                      <a:pPr marL="526415" algn="l" rtl="0" eaLnBrk="0">
                        <a:lnSpc>
                          <a:spcPct val="76000"/>
                        </a:lnSpc>
                        <a:spcBef>
                          <a:spcPts val="870"/>
                        </a:spcBef>
                      </a:pPr>
                      <a:r>
                        <a:rPr sz="800" kern="0" spc="40" dirty="0">
                          <a:solidFill>
                            <a:srgbClr val="231F20">
                              <a:alpha val="100000"/>
                            </a:srgbClr>
                          </a:solidFill>
                          <a:latin typeface="Arial" panose="020B0604020202020204"/>
                          <a:ea typeface="Arial" panose="020B0604020202020204"/>
                          <a:cs typeface="Arial" panose="020B0604020202020204"/>
                        </a:rPr>
                        <a:t>X1</a:t>
                      </a:r>
                      <a:endParaRPr sz="800" dirty="0">
                        <a:latin typeface="Arial" panose="020B0604020202020204"/>
                        <a:ea typeface="Arial" panose="020B0604020202020204"/>
                        <a:cs typeface="Arial" panose="020B0604020202020204"/>
                      </a:endParaRPr>
                    </a:p>
                    <a:p>
                      <a:pPr marL="526415" algn="l" rtl="0" eaLnBrk="0">
                        <a:lnSpc>
                          <a:spcPct val="76000"/>
                        </a:lnSpc>
                        <a:spcBef>
                          <a:spcPts val="750"/>
                        </a:spcBef>
                      </a:pPr>
                      <a:r>
                        <a:rPr sz="800" kern="0" spc="40" dirty="0">
                          <a:solidFill>
                            <a:srgbClr val="231F20">
                              <a:alpha val="100000"/>
                            </a:srgbClr>
                          </a:solidFill>
                          <a:latin typeface="Arial" panose="020B0604020202020204"/>
                          <a:ea typeface="Arial" panose="020B0604020202020204"/>
                          <a:cs typeface="Arial" panose="020B0604020202020204"/>
                        </a:rPr>
                        <a:t>X2</a:t>
                      </a:r>
                      <a:endParaRPr sz="800" dirty="0">
                        <a:latin typeface="Arial" panose="020B0604020202020204"/>
                        <a:ea typeface="Arial" panose="020B0604020202020204"/>
                        <a:cs typeface="Arial" panose="020B0604020202020204"/>
                      </a:endParaRPr>
                    </a:p>
                    <a:p>
                      <a:pPr marL="526415" algn="l" rtl="0" eaLnBrk="0">
                        <a:lnSpc>
                          <a:spcPct val="75000"/>
                        </a:lnSpc>
                        <a:spcBef>
                          <a:spcPts val="715"/>
                        </a:spcBef>
                      </a:pPr>
                      <a:r>
                        <a:rPr sz="800" kern="0" spc="40" dirty="0">
                          <a:solidFill>
                            <a:srgbClr val="231F20">
                              <a:alpha val="100000"/>
                            </a:srgbClr>
                          </a:solidFill>
                          <a:latin typeface="Arial" panose="020B0604020202020204"/>
                          <a:ea typeface="Arial" panose="020B0604020202020204"/>
                          <a:cs typeface="Arial" panose="020B0604020202020204"/>
                        </a:rPr>
                        <a:t>X3</a:t>
                      </a:r>
                      <a:endParaRPr sz="800" dirty="0">
                        <a:latin typeface="Arial" panose="020B0604020202020204"/>
                        <a:ea typeface="Arial" panose="020B0604020202020204"/>
                        <a:cs typeface="Arial" panose="020B0604020202020204"/>
                      </a:endParaRPr>
                    </a:p>
                    <a:p>
                      <a:pPr marL="526415" algn="l" rtl="0" eaLnBrk="0">
                        <a:lnSpc>
                          <a:spcPct val="76000"/>
                        </a:lnSpc>
                        <a:spcBef>
                          <a:spcPts val="815"/>
                        </a:spcBef>
                      </a:pPr>
                      <a:r>
                        <a:rPr sz="800" kern="0" spc="40" dirty="0">
                          <a:solidFill>
                            <a:srgbClr val="231F20">
                              <a:alpha val="100000"/>
                            </a:srgbClr>
                          </a:solidFill>
                          <a:latin typeface="Arial" panose="020B0604020202020204"/>
                          <a:ea typeface="Arial" panose="020B0604020202020204"/>
                          <a:cs typeface="Arial" panose="020B0604020202020204"/>
                        </a:rPr>
                        <a:t>X4</a:t>
                      </a:r>
                      <a:endParaRPr sz="800" dirty="0">
                        <a:latin typeface="Arial" panose="020B0604020202020204"/>
                        <a:ea typeface="Arial" panose="020B0604020202020204"/>
                        <a:cs typeface="Arial" panose="020B0604020202020204"/>
                      </a:endParaRPr>
                    </a:p>
                    <a:p>
                      <a:pPr marL="526415" algn="l" rtl="0" eaLnBrk="0">
                        <a:lnSpc>
                          <a:spcPct val="76000"/>
                        </a:lnSpc>
                        <a:spcBef>
                          <a:spcPts val="745"/>
                        </a:spcBef>
                      </a:pPr>
                      <a:r>
                        <a:rPr sz="800" kern="0" spc="40" dirty="0">
                          <a:solidFill>
                            <a:srgbClr val="231F20">
                              <a:alpha val="100000"/>
                            </a:srgbClr>
                          </a:solidFill>
                          <a:latin typeface="Arial" panose="020B0604020202020204"/>
                          <a:ea typeface="Arial" panose="020B0604020202020204"/>
                          <a:cs typeface="Arial" panose="020B0604020202020204"/>
                        </a:rPr>
                        <a:t>X5</a:t>
                      </a:r>
                      <a:endParaRPr sz="800" dirty="0">
                        <a:latin typeface="Arial" panose="020B0604020202020204"/>
                        <a:ea typeface="Arial" panose="020B0604020202020204"/>
                        <a:cs typeface="Arial" panose="020B0604020202020204"/>
                      </a:endParaRPr>
                    </a:p>
                    <a:p>
                      <a:pPr marL="527050" algn="l" rtl="0" eaLnBrk="0">
                        <a:lnSpc>
                          <a:spcPct val="76000"/>
                        </a:lnSpc>
                        <a:spcBef>
                          <a:spcPts val="690"/>
                        </a:spcBef>
                      </a:pPr>
                      <a:r>
                        <a:rPr sz="800" kern="0" spc="40" dirty="0">
                          <a:solidFill>
                            <a:srgbClr val="231F20">
                              <a:alpha val="100000"/>
                            </a:srgbClr>
                          </a:solidFill>
                          <a:latin typeface="Arial" panose="020B0604020202020204"/>
                          <a:ea typeface="Arial" panose="020B0604020202020204"/>
                          <a:cs typeface="Arial" panose="020B0604020202020204"/>
                        </a:rPr>
                        <a:t>X6</a:t>
                      </a:r>
                      <a:endParaRPr sz="800" dirty="0">
                        <a:latin typeface="Arial" panose="020B0604020202020204"/>
                        <a:ea typeface="Arial" panose="020B0604020202020204"/>
                        <a:cs typeface="Arial" panose="020B0604020202020204"/>
                      </a:endParaRPr>
                    </a:p>
                    <a:p>
                      <a:pPr marL="526415" algn="l" rtl="0" eaLnBrk="0">
                        <a:lnSpc>
                          <a:spcPct val="76000"/>
                        </a:lnSpc>
                        <a:spcBef>
                          <a:spcPts val="760"/>
                        </a:spcBef>
                      </a:pPr>
                      <a:r>
                        <a:rPr sz="800" kern="0" spc="40" dirty="0">
                          <a:solidFill>
                            <a:srgbClr val="231F20">
                              <a:alpha val="100000"/>
                            </a:srgbClr>
                          </a:solidFill>
                          <a:latin typeface="Arial" panose="020B0604020202020204"/>
                          <a:ea typeface="Arial" panose="020B0604020202020204"/>
                          <a:cs typeface="Arial" panose="020B0604020202020204"/>
                        </a:rPr>
                        <a:t>X7</a:t>
                      </a:r>
                      <a:endParaRPr sz="800" dirty="0">
                        <a:latin typeface="Arial" panose="020B0604020202020204"/>
                        <a:ea typeface="Arial" panose="020B0604020202020204"/>
                        <a:cs typeface="Arial" panose="020B0604020202020204"/>
                      </a:endParaRPr>
                    </a:p>
                    <a:p>
                      <a:pPr algn="l" rtl="0" eaLnBrk="0">
                        <a:lnSpc>
                          <a:spcPct val="116000"/>
                        </a:lnSpc>
                      </a:pPr>
                      <a:endParaRPr sz="500" dirty="0">
                        <a:latin typeface="Arial" panose="020B0604020202020204"/>
                        <a:ea typeface="Arial" panose="020B0604020202020204"/>
                        <a:cs typeface="Arial" panose="020B0604020202020204"/>
                      </a:endParaRPr>
                    </a:p>
                    <a:p>
                      <a:pPr marL="526415" algn="l" rtl="0" eaLnBrk="0">
                        <a:lnSpc>
                          <a:spcPct val="76000"/>
                        </a:lnSpc>
                        <a:spcBef>
                          <a:spcPts val="0"/>
                        </a:spcBef>
                      </a:pPr>
                      <a:r>
                        <a:rPr sz="800" kern="0" spc="40" dirty="0">
                          <a:solidFill>
                            <a:srgbClr val="231F20">
                              <a:alpha val="100000"/>
                            </a:srgbClr>
                          </a:solidFill>
                          <a:latin typeface="Arial" panose="020B0604020202020204"/>
                          <a:ea typeface="Arial" panose="020B0604020202020204"/>
                          <a:cs typeface="Arial" panose="020B0604020202020204"/>
                        </a:rPr>
                        <a:t>X8</a:t>
                      </a:r>
                      <a:endParaRPr sz="800" dirty="0">
                        <a:latin typeface="Arial" panose="020B0604020202020204"/>
                        <a:ea typeface="Arial" panose="020B0604020202020204"/>
                        <a:cs typeface="Arial" panose="020B0604020202020204"/>
                      </a:endParaRPr>
                    </a:p>
                  </a:txBody>
                  <a:tcPr marL="0" marR="0" marT="0" marB="0" vert="horz">
                    <a:lnL>
                      <a:noFill/>
                    </a:lnL>
                    <a:lnR w="6350" cap="flat" cmpd="sng" algn="ctr">
                      <a:solidFill>
                        <a:srgbClr val="21294D"/>
                      </a:solidFill>
                      <a:prstDash val="solid"/>
                      <a:round/>
                      <a:headEnd type="none" w="med" len="med"/>
                      <a:tailEnd type="none" w="med" len="med"/>
                    </a:lnR>
                    <a:lnT>
                      <a:noFill/>
                    </a:lnT>
                    <a:lnB>
                      <a:noFill/>
                    </a:lnB>
                  </a:tcPr>
                </a:tc>
                <a:tc>
                  <a:txBody>
                    <a:bodyPr/>
                    <a:p>
                      <a:pPr algn="l" rtl="0" eaLnBrk="0">
                        <a:lnSpc>
                          <a:spcPct val="106000"/>
                        </a:lnSpc>
                      </a:pPr>
                      <a:endParaRPr sz="100" dirty="0">
                        <a:latin typeface="Arial" panose="020B0604020202020204"/>
                        <a:ea typeface="Arial" panose="020B0604020202020204"/>
                        <a:cs typeface="Arial" panose="020B0604020202020204"/>
                      </a:endParaRPr>
                    </a:p>
                    <a:p>
                      <a:pPr marL="294005" algn="l" rtl="0" eaLnBrk="0">
                        <a:lnSpc>
                          <a:spcPct val="88000"/>
                        </a:lnSpc>
                        <a:spcBef>
                          <a:spcPts val="0"/>
                        </a:spcBef>
                      </a:pPr>
                      <a:r>
                        <a:rPr sz="800" kern="0" spc="30" dirty="0">
                          <a:solidFill>
                            <a:srgbClr val="FFFFFF">
                              <a:alpha val="100000"/>
                            </a:srgbClr>
                          </a:solidFill>
                          <a:latin typeface="Arial" panose="020B0604020202020204"/>
                          <a:ea typeface="Arial" panose="020B0604020202020204"/>
                          <a:cs typeface="Arial" panose="020B0604020202020204"/>
                        </a:rPr>
                        <a:t>interface type</a:t>
                      </a:r>
                      <a:endParaRPr sz="800" dirty="0">
                        <a:latin typeface="Arial" panose="020B0604020202020204"/>
                        <a:ea typeface="Arial" panose="020B0604020202020204"/>
                        <a:cs typeface="Arial" panose="020B0604020202020204"/>
                      </a:endParaRPr>
                    </a:p>
                    <a:p>
                      <a:pPr marL="521970" algn="l" rtl="0" eaLnBrk="0">
                        <a:lnSpc>
                          <a:spcPct val="76000"/>
                        </a:lnSpc>
                        <a:spcBef>
                          <a:spcPts val="775"/>
                        </a:spcBef>
                      </a:pPr>
                      <a:r>
                        <a:rPr sz="800" kern="0" spc="20" dirty="0">
                          <a:solidFill>
                            <a:srgbClr val="231F20">
                              <a:alpha val="100000"/>
                            </a:srgbClr>
                          </a:solidFill>
                          <a:latin typeface="Arial" panose="020B0604020202020204"/>
                          <a:ea typeface="Arial" panose="020B0604020202020204"/>
                          <a:cs typeface="Arial" panose="020B0604020202020204"/>
                        </a:rPr>
                        <a:t>N-K</a:t>
                      </a:r>
                      <a:endParaRPr sz="800" dirty="0">
                        <a:latin typeface="Arial" panose="020B0604020202020204"/>
                        <a:ea typeface="Arial" panose="020B0604020202020204"/>
                        <a:cs typeface="Arial" panose="020B0604020202020204"/>
                      </a:endParaRPr>
                    </a:p>
                    <a:p>
                      <a:pPr marL="521970" algn="l" rtl="0" eaLnBrk="0">
                        <a:lnSpc>
                          <a:spcPct val="76000"/>
                        </a:lnSpc>
                        <a:spcBef>
                          <a:spcPts val="750"/>
                        </a:spcBef>
                      </a:pPr>
                      <a:r>
                        <a:rPr sz="800" kern="0" spc="20" dirty="0">
                          <a:solidFill>
                            <a:srgbClr val="231F20">
                              <a:alpha val="100000"/>
                            </a:srgbClr>
                          </a:solidFill>
                          <a:latin typeface="Arial" panose="020B0604020202020204"/>
                          <a:ea typeface="Arial" panose="020B0604020202020204"/>
                          <a:cs typeface="Arial" panose="020B0604020202020204"/>
                        </a:rPr>
                        <a:t>N-K</a:t>
                      </a:r>
                      <a:endParaRPr sz="800" dirty="0">
                        <a:latin typeface="Arial" panose="020B0604020202020204"/>
                        <a:ea typeface="Arial" panose="020B0604020202020204"/>
                        <a:cs typeface="Arial" panose="020B0604020202020204"/>
                      </a:endParaRPr>
                    </a:p>
                    <a:p>
                      <a:pPr marL="311785" algn="l" rtl="0" eaLnBrk="0">
                        <a:lnSpc>
                          <a:spcPct val="88000"/>
                        </a:lnSpc>
                        <a:spcBef>
                          <a:spcPts val="715"/>
                        </a:spcBef>
                      </a:pPr>
                      <a:r>
                        <a:rPr sz="800" kern="0" spc="40" dirty="0">
                          <a:solidFill>
                            <a:srgbClr val="231F20">
                              <a:alpha val="100000"/>
                            </a:srgbClr>
                          </a:solidFill>
                          <a:latin typeface="Arial" panose="020B0604020202020204"/>
                          <a:ea typeface="Arial" panose="020B0604020202020204"/>
                          <a:cs typeface="Arial" panose="020B0604020202020204"/>
                        </a:rPr>
                        <a:t>LCD displa</a:t>
                      </a:r>
                      <a:r>
                        <a:rPr sz="800" kern="0" spc="30" dirty="0">
                          <a:solidFill>
                            <a:srgbClr val="231F20">
                              <a:alpha val="100000"/>
                            </a:srgbClr>
                          </a:solidFill>
                          <a:latin typeface="Arial" panose="020B0604020202020204"/>
                          <a:ea typeface="Arial" panose="020B0604020202020204"/>
                          <a:cs typeface="Arial" panose="020B0604020202020204"/>
                        </a:rPr>
                        <a:t>y</a:t>
                      </a:r>
                      <a:endParaRPr sz="800" dirty="0">
                        <a:latin typeface="Arial" panose="020B0604020202020204"/>
                        <a:ea typeface="Arial" panose="020B0604020202020204"/>
                        <a:cs typeface="Arial" panose="020B0604020202020204"/>
                      </a:endParaRPr>
                    </a:p>
                    <a:p>
                      <a:pPr marL="448310" algn="l" rtl="0" eaLnBrk="0">
                        <a:lnSpc>
                          <a:spcPct val="77000"/>
                        </a:lnSpc>
                        <a:spcBef>
                          <a:spcPts val="675"/>
                        </a:spcBef>
                      </a:pPr>
                      <a:r>
                        <a:rPr sz="800" kern="0" spc="30" dirty="0">
                          <a:solidFill>
                            <a:srgbClr val="231F20">
                              <a:alpha val="100000"/>
                            </a:srgbClr>
                          </a:solidFill>
                          <a:latin typeface="Arial" panose="020B0604020202020204"/>
                          <a:ea typeface="Arial" panose="020B0604020202020204"/>
                          <a:cs typeface="Arial" panose="020B0604020202020204"/>
                        </a:rPr>
                        <a:t>Switch</a:t>
                      </a:r>
                      <a:endParaRPr sz="800" dirty="0">
                        <a:latin typeface="Arial" panose="020B0604020202020204"/>
                        <a:ea typeface="Arial" panose="020B0604020202020204"/>
                        <a:cs typeface="Arial" panose="020B0604020202020204"/>
                      </a:endParaRPr>
                    </a:p>
                    <a:p>
                      <a:pPr marL="487045" algn="l" rtl="0" eaLnBrk="0">
                        <a:lnSpc>
                          <a:spcPct val="76000"/>
                        </a:lnSpc>
                        <a:spcBef>
                          <a:spcPts val="740"/>
                        </a:spcBef>
                      </a:pPr>
                      <a:r>
                        <a:rPr sz="800" kern="0" spc="0" dirty="0">
                          <a:solidFill>
                            <a:srgbClr val="231F20">
                              <a:alpha val="100000"/>
                            </a:srgbClr>
                          </a:solidFill>
                          <a:latin typeface="Arial" panose="020B0604020202020204"/>
                          <a:ea typeface="Arial" panose="020B0604020202020204"/>
                          <a:cs typeface="Arial" panose="020B0604020202020204"/>
                        </a:rPr>
                        <a:t>RJ</a:t>
                      </a:r>
                      <a:r>
                        <a:rPr sz="800" kern="0" spc="60" dirty="0">
                          <a:solidFill>
                            <a:srgbClr val="231F20">
                              <a:alpha val="100000"/>
                            </a:srgbClr>
                          </a:solidFill>
                          <a:latin typeface="Arial" panose="020B0604020202020204"/>
                          <a:ea typeface="Arial" panose="020B0604020202020204"/>
                          <a:cs typeface="Arial" panose="020B0604020202020204"/>
                        </a:rPr>
                        <a:t>45</a:t>
                      </a:r>
                      <a:endParaRPr sz="800" dirty="0">
                        <a:latin typeface="Arial" panose="020B0604020202020204"/>
                        <a:ea typeface="Arial" panose="020B0604020202020204"/>
                        <a:cs typeface="Arial" panose="020B0604020202020204"/>
                      </a:endParaRPr>
                    </a:p>
                    <a:p>
                      <a:pPr marL="477520" algn="l" rtl="0" eaLnBrk="0">
                        <a:lnSpc>
                          <a:spcPct val="76000"/>
                        </a:lnSpc>
                        <a:spcBef>
                          <a:spcPts val="700"/>
                        </a:spcBef>
                      </a:pPr>
                      <a:r>
                        <a:rPr sz="800" kern="0" spc="0" dirty="0">
                          <a:solidFill>
                            <a:srgbClr val="231F20">
                              <a:alpha val="100000"/>
                            </a:srgbClr>
                          </a:solidFill>
                          <a:latin typeface="Arial" panose="020B0604020202020204"/>
                          <a:ea typeface="Arial" panose="020B0604020202020204"/>
                          <a:cs typeface="Arial" panose="020B0604020202020204"/>
                        </a:rPr>
                        <a:t>DB</a:t>
                      </a:r>
                      <a:r>
                        <a:rPr sz="800" kern="0" spc="70" dirty="0">
                          <a:solidFill>
                            <a:srgbClr val="231F20">
                              <a:alpha val="100000"/>
                            </a:srgbClr>
                          </a:solidFill>
                          <a:latin typeface="Arial" panose="020B0604020202020204"/>
                          <a:ea typeface="Arial" panose="020B0604020202020204"/>
                          <a:cs typeface="Arial" panose="020B0604020202020204"/>
                        </a:rPr>
                        <a:t>15</a:t>
                      </a:r>
                      <a:endParaRPr sz="800" dirty="0">
                        <a:latin typeface="Arial" panose="020B0604020202020204"/>
                        <a:ea typeface="Arial" panose="020B0604020202020204"/>
                        <a:cs typeface="Arial" panose="020B0604020202020204"/>
                      </a:endParaRPr>
                    </a:p>
                    <a:p>
                      <a:pPr marL="487045" algn="l" rtl="0" eaLnBrk="0">
                        <a:lnSpc>
                          <a:spcPct val="76000"/>
                        </a:lnSpc>
                        <a:spcBef>
                          <a:spcPts val="760"/>
                        </a:spcBef>
                      </a:pPr>
                      <a:r>
                        <a:rPr sz="800" kern="0" spc="70" dirty="0">
                          <a:solidFill>
                            <a:srgbClr val="231F20">
                              <a:alpha val="100000"/>
                            </a:srgbClr>
                          </a:solidFill>
                          <a:latin typeface="Arial" panose="020B0604020202020204"/>
                          <a:ea typeface="Arial" panose="020B0604020202020204"/>
                          <a:cs typeface="Arial" panose="020B0604020202020204"/>
                        </a:rPr>
                        <a:t>N-</a:t>
                      </a:r>
                      <a:r>
                        <a:rPr sz="800" kern="0" spc="0" dirty="0">
                          <a:solidFill>
                            <a:srgbClr val="231F20">
                              <a:alpha val="100000"/>
                            </a:srgbClr>
                          </a:solidFill>
                          <a:latin typeface="Arial" panose="020B0604020202020204"/>
                          <a:ea typeface="Arial" panose="020B0604020202020204"/>
                          <a:cs typeface="Arial" panose="020B0604020202020204"/>
                        </a:rPr>
                        <a:t>FK</a:t>
                      </a:r>
                      <a:endParaRPr sz="800" dirty="0">
                        <a:latin typeface="Arial" panose="020B0604020202020204"/>
                        <a:ea typeface="Arial" panose="020B0604020202020204"/>
                        <a:cs typeface="Arial" panose="020B0604020202020204"/>
                      </a:endParaRPr>
                    </a:p>
                    <a:p>
                      <a:pPr algn="l" rtl="0" eaLnBrk="0">
                        <a:lnSpc>
                          <a:spcPct val="117000"/>
                        </a:lnSpc>
                      </a:pPr>
                      <a:endParaRPr sz="500" dirty="0">
                        <a:latin typeface="Arial" panose="020B0604020202020204"/>
                        <a:ea typeface="Arial" panose="020B0604020202020204"/>
                        <a:cs typeface="Arial" panose="020B0604020202020204"/>
                      </a:endParaRPr>
                    </a:p>
                    <a:p>
                      <a:pPr marL="487045" algn="l" rtl="0" eaLnBrk="0">
                        <a:lnSpc>
                          <a:spcPct val="76000"/>
                        </a:lnSpc>
                        <a:spcBef>
                          <a:spcPts val="5"/>
                        </a:spcBef>
                      </a:pPr>
                      <a:r>
                        <a:rPr sz="800" kern="0" spc="70" dirty="0">
                          <a:solidFill>
                            <a:srgbClr val="231F20">
                              <a:alpha val="100000"/>
                            </a:srgbClr>
                          </a:solidFill>
                          <a:latin typeface="Arial" panose="020B0604020202020204"/>
                          <a:ea typeface="Arial" panose="020B0604020202020204"/>
                          <a:cs typeface="Arial" panose="020B0604020202020204"/>
                        </a:rPr>
                        <a:t>N-</a:t>
                      </a:r>
                      <a:r>
                        <a:rPr sz="800" kern="0" spc="0" dirty="0">
                          <a:solidFill>
                            <a:srgbClr val="231F20">
                              <a:alpha val="100000"/>
                            </a:srgbClr>
                          </a:solidFill>
                          <a:latin typeface="Arial" panose="020B0604020202020204"/>
                          <a:ea typeface="Arial" panose="020B0604020202020204"/>
                          <a:cs typeface="Arial" panose="020B0604020202020204"/>
                        </a:rPr>
                        <a:t>FK</a:t>
                      </a:r>
                      <a:endParaRPr sz="800" dirty="0">
                        <a:latin typeface="Arial" panose="020B0604020202020204"/>
                        <a:ea typeface="Arial" panose="020B0604020202020204"/>
                        <a:cs typeface="Arial" panose="020B0604020202020204"/>
                      </a:endParaRPr>
                    </a:p>
                  </a:txBody>
                  <a:tcPr marL="0" marR="0" marT="0" marB="0" vert="horz">
                    <a:lnL w="6350" cap="flat" cmpd="sng" algn="ctr">
                      <a:solidFill>
                        <a:srgbClr val="21294D"/>
                      </a:solidFill>
                      <a:prstDash val="solid"/>
                      <a:round/>
                      <a:headEnd type="none" w="med" len="med"/>
                      <a:tailEnd type="none" w="med" len="med"/>
                    </a:lnL>
                    <a:lnR w="9525" cap="flat" cmpd="sng" algn="ctr">
                      <a:solidFill>
                        <a:srgbClr val="21294D"/>
                      </a:solidFill>
                      <a:prstDash val="solid"/>
                      <a:round/>
                      <a:headEnd type="none" w="med" len="med"/>
                      <a:tailEnd type="none" w="med" len="med"/>
                    </a:lnR>
                    <a:lnT>
                      <a:noFill/>
                    </a:lnT>
                    <a:lnB>
                      <a:noFill/>
                    </a:lnB>
                  </a:tcPr>
                </a:tc>
                <a:tc>
                  <a:txBody>
                    <a:bodyPr/>
                    <a:p>
                      <a:pPr algn="l" rtl="0" eaLnBrk="0">
                        <a:lnSpc>
                          <a:spcPct val="108000"/>
                        </a:lnSpc>
                      </a:pPr>
                      <a:endParaRPr sz="100" dirty="0">
                        <a:latin typeface="Arial" panose="020B0604020202020204"/>
                        <a:ea typeface="Arial" panose="020B0604020202020204"/>
                        <a:cs typeface="Arial" panose="020B0604020202020204"/>
                      </a:endParaRPr>
                    </a:p>
                    <a:p>
                      <a:pPr marL="1606550" algn="l" rtl="0" eaLnBrk="0">
                        <a:lnSpc>
                          <a:spcPct val="77000"/>
                        </a:lnSpc>
                        <a:spcBef>
                          <a:spcPts val="0"/>
                        </a:spcBef>
                      </a:pPr>
                      <a:r>
                        <a:rPr sz="800" kern="0" spc="50" dirty="0">
                          <a:solidFill>
                            <a:srgbClr val="FFFFFF">
                              <a:alpha val="100000"/>
                            </a:srgbClr>
                          </a:solidFill>
                          <a:latin typeface="Arial" panose="020B0604020202020204"/>
                          <a:ea typeface="Arial" panose="020B0604020202020204"/>
                          <a:cs typeface="Arial" panose="020B0604020202020204"/>
                        </a:rPr>
                        <a:t>DESCRIPTION</a:t>
                      </a:r>
                      <a:endParaRPr sz="800" dirty="0">
                        <a:latin typeface="Arial" panose="020B0604020202020204"/>
                        <a:ea typeface="Arial" panose="020B0604020202020204"/>
                        <a:cs typeface="Arial" panose="020B0604020202020204"/>
                      </a:endParaRPr>
                    </a:p>
                    <a:p>
                      <a:pPr marL="1836420" algn="l" rtl="0" eaLnBrk="0">
                        <a:lnSpc>
                          <a:spcPct val="67000"/>
                        </a:lnSpc>
                        <a:spcBef>
                          <a:spcPts val="880"/>
                        </a:spcBef>
                      </a:pPr>
                      <a:r>
                        <a:rPr sz="800" kern="0" spc="10" dirty="0">
                          <a:solidFill>
                            <a:srgbClr val="231F20">
                              <a:alpha val="100000"/>
                            </a:srgbClr>
                          </a:solidFill>
                          <a:latin typeface="Arial" panose="020B0604020202020204"/>
                          <a:ea typeface="Arial" panose="020B0604020202020204"/>
                          <a:cs typeface="Arial" panose="020B0604020202020204"/>
                        </a:rPr>
                        <a:t>RF</a:t>
                      </a:r>
                      <a:r>
                        <a:rPr sz="800" kern="0" spc="120" dirty="0">
                          <a:solidFill>
                            <a:srgbClr val="231F20">
                              <a:alpha val="100000"/>
                            </a:srgbClr>
                          </a:solidFill>
                          <a:latin typeface="Arial" panose="020B0604020202020204"/>
                          <a:ea typeface="Arial" panose="020B0604020202020204"/>
                          <a:cs typeface="Arial" panose="020B0604020202020204"/>
                        </a:rPr>
                        <a:t> </a:t>
                      </a:r>
                      <a:r>
                        <a:rPr sz="800" kern="0" spc="10" dirty="0">
                          <a:solidFill>
                            <a:srgbClr val="231F20">
                              <a:alpha val="100000"/>
                            </a:srgbClr>
                          </a:solidFill>
                          <a:latin typeface="Arial" panose="020B0604020202020204"/>
                          <a:ea typeface="Arial" panose="020B0604020202020204"/>
                          <a:cs typeface="Arial" panose="020B0604020202020204"/>
                        </a:rPr>
                        <a:t>IN</a:t>
                      </a:r>
                      <a:endParaRPr sz="800" dirty="0">
                        <a:latin typeface="Arial" panose="020B0604020202020204"/>
                        <a:ea typeface="Arial" panose="020B0604020202020204"/>
                        <a:cs typeface="Arial" panose="020B0604020202020204"/>
                      </a:endParaRPr>
                    </a:p>
                    <a:p>
                      <a:pPr marL="1780540" algn="l" rtl="0" eaLnBrk="0">
                        <a:lnSpc>
                          <a:spcPts val="1490"/>
                        </a:lnSpc>
                      </a:pPr>
                      <a:r>
                        <a:rPr sz="800" kern="0" spc="40" dirty="0">
                          <a:solidFill>
                            <a:srgbClr val="231F20">
                              <a:alpha val="100000"/>
                            </a:srgbClr>
                          </a:solidFill>
                          <a:latin typeface="Arial" panose="020B0604020202020204"/>
                          <a:ea typeface="Arial" panose="020B0604020202020204"/>
                          <a:cs typeface="Arial" panose="020B0604020202020204"/>
                        </a:rPr>
                        <a:t>RF</a:t>
                      </a:r>
                      <a:r>
                        <a:rPr sz="800" kern="0" spc="70" dirty="0">
                          <a:solidFill>
                            <a:srgbClr val="231F20">
                              <a:alpha val="100000"/>
                            </a:srgbClr>
                          </a:solidFill>
                          <a:latin typeface="Arial" panose="020B0604020202020204"/>
                          <a:ea typeface="Arial" panose="020B0604020202020204"/>
                          <a:cs typeface="Arial" panose="020B0604020202020204"/>
                        </a:rPr>
                        <a:t> </a:t>
                      </a:r>
                      <a:r>
                        <a:rPr sz="800" kern="0" spc="40" dirty="0">
                          <a:solidFill>
                            <a:srgbClr val="231F20">
                              <a:alpha val="100000"/>
                            </a:srgbClr>
                          </a:solidFill>
                          <a:latin typeface="Arial" panose="020B0604020202020204"/>
                          <a:ea typeface="Arial" panose="020B0604020202020204"/>
                          <a:cs typeface="Arial" panose="020B0604020202020204"/>
                        </a:rPr>
                        <a:t>OUT</a:t>
                      </a:r>
                      <a:endParaRPr sz="800" dirty="0">
                        <a:latin typeface="Arial" panose="020B0604020202020204"/>
                        <a:ea typeface="Arial" panose="020B0604020202020204"/>
                        <a:cs typeface="Arial" panose="020B0604020202020204"/>
                      </a:endParaRPr>
                    </a:p>
                    <a:p>
                      <a:pPr marL="1013460" algn="l" rtl="0" eaLnBrk="0">
                        <a:lnSpc>
                          <a:spcPct val="88000"/>
                        </a:lnSpc>
                        <a:spcBef>
                          <a:spcPts val="790"/>
                        </a:spcBef>
                      </a:pPr>
                      <a:r>
                        <a:rPr sz="800" kern="0" spc="40" dirty="0">
                          <a:solidFill>
                            <a:srgbClr val="231F20">
                              <a:alpha val="100000"/>
                            </a:srgbClr>
                          </a:solidFill>
                          <a:latin typeface="Arial" panose="020B0604020202020204"/>
                          <a:ea typeface="Arial" panose="020B0604020202020204"/>
                          <a:cs typeface="Arial" panose="020B0604020202020204"/>
                        </a:rPr>
                        <a:t>Human-computer interaction interface</a:t>
                      </a:r>
                      <a:endParaRPr sz="800" dirty="0">
                        <a:latin typeface="Arial" panose="020B0604020202020204"/>
                        <a:ea typeface="Arial" panose="020B0604020202020204"/>
                        <a:cs typeface="Arial" panose="020B0604020202020204"/>
                      </a:endParaRPr>
                    </a:p>
                    <a:p>
                      <a:pPr marL="1640205" algn="l" rtl="0" eaLnBrk="0">
                        <a:lnSpc>
                          <a:spcPct val="77000"/>
                        </a:lnSpc>
                        <a:spcBef>
                          <a:spcPts val="675"/>
                        </a:spcBef>
                      </a:pPr>
                      <a:r>
                        <a:rPr sz="800" kern="0" spc="0" dirty="0">
                          <a:solidFill>
                            <a:srgbClr val="231F20">
                              <a:alpha val="100000"/>
                            </a:srgbClr>
                          </a:solidFill>
                          <a:latin typeface="Arial" panose="020B0604020202020204"/>
                          <a:ea typeface="Arial" panose="020B0604020202020204"/>
                          <a:cs typeface="Arial" panose="020B0604020202020204"/>
                        </a:rPr>
                        <a:t>AC</a:t>
                      </a:r>
                      <a:r>
                        <a:rPr sz="800" kern="0" spc="70" dirty="0">
                          <a:solidFill>
                            <a:srgbClr val="231F20">
                              <a:alpha val="100000"/>
                            </a:srgbClr>
                          </a:solidFill>
                          <a:latin typeface="Arial" panose="020B0604020202020204"/>
                          <a:ea typeface="Arial" panose="020B0604020202020204"/>
                          <a:cs typeface="Arial" panose="020B0604020202020204"/>
                        </a:rPr>
                        <a:t>/220V/50</a:t>
                      </a:r>
                      <a:r>
                        <a:rPr sz="800" kern="0" spc="0" dirty="0">
                          <a:solidFill>
                            <a:srgbClr val="231F20">
                              <a:alpha val="100000"/>
                            </a:srgbClr>
                          </a:solidFill>
                          <a:latin typeface="Arial" panose="020B0604020202020204"/>
                          <a:ea typeface="Arial" panose="020B0604020202020204"/>
                          <a:cs typeface="Arial" panose="020B0604020202020204"/>
                        </a:rPr>
                        <a:t>Hz</a:t>
                      </a:r>
                      <a:endParaRPr sz="800" dirty="0">
                        <a:latin typeface="Arial" panose="020B0604020202020204"/>
                        <a:ea typeface="Arial" panose="020B0604020202020204"/>
                        <a:cs typeface="Arial" panose="020B0604020202020204"/>
                      </a:endParaRPr>
                    </a:p>
                    <a:p>
                      <a:pPr marL="1884045" algn="l" rtl="0" eaLnBrk="0">
                        <a:lnSpc>
                          <a:spcPct val="76000"/>
                        </a:lnSpc>
                        <a:spcBef>
                          <a:spcPts val="740"/>
                        </a:spcBef>
                      </a:pPr>
                      <a:r>
                        <a:rPr sz="800" kern="0" spc="30" dirty="0">
                          <a:solidFill>
                            <a:srgbClr val="231F20">
                              <a:alpha val="100000"/>
                            </a:srgbClr>
                          </a:solidFill>
                          <a:latin typeface="Arial" panose="020B0604020202020204"/>
                          <a:ea typeface="Arial" panose="020B0604020202020204"/>
                          <a:cs typeface="Arial" panose="020B0604020202020204"/>
                        </a:rPr>
                        <a:t>LAN</a:t>
                      </a:r>
                      <a:endParaRPr sz="800" dirty="0">
                        <a:latin typeface="Arial" panose="020B0604020202020204"/>
                        <a:ea typeface="Arial" panose="020B0604020202020204"/>
                        <a:cs typeface="Arial" panose="020B0604020202020204"/>
                      </a:endParaRPr>
                    </a:p>
                    <a:p>
                      <a:pPr marL="1645920" algn="l" rtl="0" eaLnBrk="0">
                        <a:lnSpc>
                          <a:spcPct val="88000"/>
                        </a:lnSpc>
                        <a:spcBef>
                          <a:spcPts val="690"/>
                        </a:spcBef>
                      </a:pPr>
                      <a:r>
                        <a:rPr sz="800" kern="0" spc="30" dirty="0">
                          <a:solidFill>
                            <a:srgbClr val="231F20">
                              <a:alpha val="100000"/>
                            </a:srgbClr>
                          </a:solidFill>
                          <a:latin typeface="Arial" panose="020B0604020202020204"/>
                          <a:ea typeface="Arial" panose="020B0604020202020204"/>
                          <a:cs typeface="Arial" panose="020B0604020202020204"/>
                        </a:rPr>
                        <a:t>Control</a:t>
                      </a:r>
                      <a:r>
                        <a:rPr sz="800" kern="0" spc="140" dirty="0">
                          <a:solidFill>
                            <a:srgbClr val="231F20">
                              <a:alpha val="100000"/>
                            </a:srgbClr>
                          </a:solidFill>
                          <a:latin typeface="Arial" panose="020B0604020202020204"/>
                          <a:ea typeface="Arial" panose="020B0604020202020204"/>
                          <a:cs typeface="Arial" panose="020B0604020202020204"/>
                        </a:rPr>
                        <a:t> </a:t>
                      </a:r>
                      <a:r>
                        <a:rPr sz="800" kern="0" spc="30" dirty="0">
                          <a:solidFill>
                            <a:srgbClr val="231F20">
                              <a:alpha val="100000"/>
                            </a:srgbClr>
                          </a:solidFill>
                          <a:latin typeface="Arial" panose="020B0604020202020204"/>
                          <a:ea typeface="Arial" panose="020B0604020202020204"/>
                          <a:cs typeface="Arial" panose="020B0604020202020204"/>
                        </a:rPr>
                        <a:t>interface</a:t>
                      </a:r>
                      <a:endParaRPr sz="800" dirty="0">
                        <a:latin typeface="Arial" panose="020B0604020202020204"/>
                        <a:ea typeface="Arial" panose="020B0604020202020204"/>
                        <a:cs typeface="Arial" panose="020B0604020202020204"/>
                      </a:endParaRPr>
                    </a:p>
                    <a:p>
                      <a:pPr marL="1540510" algn="l" rtl="0" eaLnBrk="0">
                        <a:lnSpc>
                          <a:spcPct val="88000"/>
                        </a:lnSpc>
                        <a:spcBef>
                          <a:spcPts val="635"/>
                        </a:spcBef>
                      </a:pPr>
                      <a:r>
                        <a:rPr sz="800" kern="0" spc="40" dirty="0">
                          <a:solidFill>
                            <a:srgbClr val="231F20">
                              <a:alpha val="100000"/>
                            </a:srgbClr>
                          </a:solidFill>
                          <a:latin typeface="Arial" panose="020B0604020202020204"/>
                          <a:ea typeface="Arial" panose="020B0604020202020204"/>
                          <a:cs typeface="Arial" panose="020B0604020202020204"/>
                        </a:rPr>
                        <a:t>Forward coupl</a:t>
                      </a:r>
                      <a:r>
                        <a:rPr sz="800" kern="0" spc="30" dirty="0">
                          <a:solidFill>
                            <a:srgbClr val="231F20">
                              <a:alpha val="100000"/>
                            </a:srgbClr>
                          </a:solidFill>
                          <a:latin typeface="Arial" panose="020B0604020202020204"/>
                          <a:ea typeface="Arial" panose="020B0604020202020204"/>
                          <a:cs typeface="Arial" panose="020B0604020202020204"/>
                        </a:rPr>
                        <a:t>ing</a:t>
                      </a:r>
                      <a:r>
                        <a:rPr sz="800" kern="0" spc="80" dirty="0">
                          <a:solidFill>
                            <a:srgbClr val="231F20">
                              <a:alpha val="100000"/>
                            </a:srgbClr>
                          </a:solidFill>
                          <a:latin typeface="Arial" panose="020B0604020202020204"/>
                          <a:ea typeface="Arial" panose="020B0604020202020204"/>
                          <a:cs typeface="Arial" panose="020B0604020202020204"/>
                        </a:rPr>
                        <a:t> </a:t>
                      </a:r>
                      <a:r>
                        <a:rPr sz="800" kern="0" spc="30" dirty="0">
                          <a:solidFill>
                            <a:srgbClr val="231F20">
                              <a:alpha val="100000"/>
                            </a:srgbClr>
                          </a:solidFill>
                          <a:latin typeface="Arial" panose="020B0604020202020204"/>
                          <a:ea typeface="Arial" panose="020B0604020202020204"/>
                          <a:cs typeface="Arial" panose="020B0604020202020204"/>
                        </a:rPr>
                        <a:t>port</a:t>
                      </a:r>
                      <a:endParaRPr sz="800" dirty="0">
                        <a:latin typeface="Arial" panose="020B0604020202020204"/>
                        <a:ea typeface="Arial" panose="020B0604020202020204"/>
                        <a:cs typeface="Arial" panose="020B0604020202020204"/>
                      </a:endParaRPr>
                    </a:p>
                    <a:p>
                      <a:pPr marL="1549400" algn="l" rtl="0" eaLnBrk="0">
                        <a:lnSpc>
                          <a:spcPts val="1440"/>
                        </a:lnSpc>
                      </a:pPr>
                      <a:r>
                        <a:rPr sz="800" kern="0" spc="40" dirty="0">
                          <a:solidFill>
                            <a:srgbClr val="231F20">
                              <a:alpha val="100000"/>
                            </a:srgbClr>
                          </a:solidFill>
                          <a:latin typeface="Arial" panose="020B0604020202020204"/>
                          <a:ea typeface="Arial" panose="020B0604020202020204"/>
                          <a:cs typeface="Arial" panose="020B0604020202020204"/>
                        </a:rPr>
                        <a:t>Reverse coupli</a:t>
                      </a:r>
                      <a:r>
                        <a:rPr sz="800" kern="0" spc="30" dirty="0">
                          <a:solidFill>
                            <a:srgbClr val="231F20">
                              <a:alpha val="100000"/>
                            </a:srgbClr>
                          </a:solidFill>
                          <a:latin typeface="Arial" panose="020B0604020202020204"/>
                          <a:ea typeface="Arial" panose="020B0604020202020204"/>
                          <a:cs typeface="Arial" panose="020B0604020202020204"/>
                        </a:rPr>
                        <a:t>ng</a:t>
                      </a:r>
                      <a:r>
                        <a:rPr sz="800" kern="0" spc="80" dirty="0">
                          <a:solidFill>
                            <a:srgbClr val="231F20">
                              <a:alpha val="100000"/>
                            </a:srgbClr>
                          </a:solidFill>
                          <a:latin typeface="Arial" panose="020B0604020202020204"/>
                          <a:ea typeface="Arial" panose="020B0604020202020204"/>
                          <a:cs typeface="Arial" panose="020B0604020202020204"/>
                        </a:rPr>
                        <a:t> </a:t>
                      </a:r>
                      <a:r>
                        <a:rPr sz="800" kern="0" spc="30" dirty="0">
                          <a:solidFill>
                            <a:srgbClr val="231F20">
                              <a:alpha val="100000"/>
                            </a:srgbClr>
                          </a:solidFill>
                          <a:latin typeface="Arial" panose="020B0604020202020204"/>
                          <a:ea typeface="Arial" panose="020B0604020202020204"/>
                          <a:cs typeface="Arial" panose="020B0604020202020204"/>
                        </a:rPr>
                        <a:t>port</a:t>
                      </a:r>
                      <a:endParaRPr sz="800" dirty="0">
                        <a:latin typeface="Arial" panose="020B0604020202020204"/>
                        <a:ea typeface="Arial" panose="020B0604020202020204"/>
                        <a:cs typeface="Arial" panose="020B0604020202020204"/>
                      </a:endParaRPr>
                    </a:p>
                  </a:txBody>
                  <a:tcPr marL="0" marR="0" marT="0" marB="0" vert="horz">
                    <a:lnL w="9525" cap="flat" cmpd="sng" algn="ctr">
                      <a:solidFill>
                        <a:srgbClr val="21294D"/>
                      </a:solidFill>
                      <a:prstDash val="solid"/>
                      <a:round/>
                      <a:headEnd type="none" w="med" len="med"/>
                      <a:tailEnd type="none" w="med" len="med"/>
                    </a:lnL>
                    <a:lnR>
                      <a:noFill/>
                    </a:lnR>
                    <a:lnT>
                      <a:noFill/>
                    </a:lnT>
                    <a:lnB>
                      <a:noFill/>
                    </a:lnB>
                  </a:tcPr>
                </a:tc>
              </a:tr>
            </a:tbl>
          </a:graphicData>
        </a:graphic>
      </p:graphicFrame>
      <p:sp>
        <p:nvSpPr>
          <p:cNvPr id="982" name="textbox 982"/>
          <p:cNvSpPr/>
          <p:nvPr/>
        </p:nvSpPr>
        <p:spPr>
          <a:xfrm>
            <a:off x="638516" y="650179"/>
            <a:ext cx="2608579" cy="168910"/>
          </a:xfrm>
          <a:prstGeom prst="rect">
            <a:avLst/>
          </a:prstGeom>
          <a:noFill/>
          <a:ln w="0" cap="flat">
            <a:noFill/>
            <a:prstDash val="solid"/>
            <a:miter lim="0"/>
          </a:ln>
        </p:spPr>
        <p:txBody>
          <a:bodyPr vert="horz" wrap="square" lIns="0" tIns="0" rIns="0" bIns="0"/>
          <a:p>
            <a:pPr algn="l" rtl="0" eaLnBrk="0">
              <a:lnSpc>
                <a:spcPct val="87000"/>
              </a:lnSpc>
            </a:pPr>
            <a:endParaRPr sz="100" dirty="0">
              <a:latin typeface="Arial" panose="020B0604020202020204"/>
              <a:ea typeface="Arial" panose="020B0604020202020204"/>
              <a:cs typeface="Arial" panose="020B0604020202020204"/>
            </a:endParaRPr>
          </a:p>
          <a:p>
            <a:pPr marL="12700" algn="l" rtl="0" eaLnBrk="0">
              <a:lnSpc>
                <a:spcPct val="85000"/>
              </a:lnSpc>
            </a:pPr>
            <a:r>
              <a:rPr sz="1100" kern="0" spc="40" dirty="0">
                <a:solidFill>
                  <a:srgbClr val="21294D">
                    <a:alpha val="100000"/>
                  </a:srgbClr>
                </a:solidFill>
                <a:latin typeface="Arial" panose="020B0604020202020204"/>
                <a:ea typeface="Arial" panose="020B0604020202020204"/>
                <a:cs typeface="Arial" panose="020B0604020202020204"/>
              </a:rPr>
              <a:t>1.4</a:t>
            </a:r>
            <a:r>
              <a:rPr sz="1100" kern="0" spc="210" dirty="0">
                <a:solidFill>
                  <a:srgbClr val="21294D">
                    <a:alpha val="100000"/>
                  </a:srgbClr>
                </a:solidFill>
                <a:latin typeface="Arial" panose="020B0604020202020204"/>
                <a:ea typeface="Arial" panose="020B0604020202020204"/>
                <a:cs typeface="Arial" panose="020B0604020202020204"/>
              </a:rPr>
              <a:t> </a:t>
            </a:r>
            <a:r>
              <a:rPr sz="1100" kern="0" spc="40" dirty="0">
                <a:solidFill>
                  <a:srgbClr val="21294D">
                    <a:alpha val="100000"/>
                  </a:srgbClr>
                </a:solidFill>
                <a:latin typeface="Arial" panose="020B0604020202020204"/>
                <a:ea typeface="Arial" panose="020B0604020202020204"/>
                <a:cs typeface="Arial" panose="020B0604020202020204"/>
              </a:rPr>
              <a:t>INPUT/OUTPUT Panel  Connector</a:t>
            </a:r>
            <a:endParaRPr sz="1100" dirty="0">
              <a:latin typeface="Arial" panose="020B0604020202020204"/>
              <a:ea typeface="Arial" panose="020B0604020202020204"/>
              <a:cs typeface="Arial" panose="020B0604020202020204"/>
            </a:endParaRPr>
          </a:p>
        </p:txBody>
      </p:sp>
      <p:sp>
        <p:nvSpPr>
          <p:cNvPr id="1020" name="textbox 1020"/>
          <p:cNvSpPr/>
          <p:nvPr/>
        </p:nvSpPr>
        <p:spPr>
          <a:xfrm>
            <a:off x="698537" y="3018218"/>
            <a:ext cx="1913889" cy="192404"/>
          </a:xfrm>
          <a:prstGeom prst="rect">
            <a:avLst/>
          </a:prstGeom>
          <a:noFill/>
          <a:ln w="0" cap="flat">
            <a:noFill/>
            <a:prstDash val="solid"/>
            <a:miter lim="0"/>
          </a:ln>
        </p:spPr>
        <p:txBody>
          <a:bodyPr vert="horz" wrap="square" lIns="0" tIns="0" rIns="0" bIns="0"/>
          <a:p>
            <a:pPr algn="l" rtl="0" eaLnBrk="0">
              <a:lnSpc>
                <a:spcPct val="87000"/>
              </a:lnSpc>
            </a:pPr>
            <a:endParaRPr sz="100" dirty="0">
              <a:latin typeface="Arial" panose="020B0604020202020204"/>
              <a:ea typeface="Arial" panose="020B0604020202020204"/>
              <a:cs typeface="Arial" panose="020B0604020202020204"/>
            </a:endParaRPr>
          </a:p>
          <a:p>
            <a:pPr marL="12700" algn="l" rtl="0" eaLnBrk="0">
              <a:lnSpc>
                <a:spcPct val="84000"/>
              </a:lnSpc>
            </a:pPr>
            <a:r>
              <a:rPr sz="1300" kern="0" spc="30" dirty="0">
                <a:solidFill>
                  <a:srgbClr val="21294D">
                    <a:alpha val="100000"/>
                  </a:srgbClr>
                </a:solidFill>
                <a:latin typeface="Arial" panose="020B0604020202020204"/>
                <a:ea typeface="Arial" panose="020B0604020202020204"/>
                <a:cs typeface="Arial" panose="020B0604020202020204"/>
              </a:rPr>
              <a:t>1.5 Connector</a:t>
            </a:r>
            <a:r>
              <a:rPr sz="1300" kern="0" spc="170" dirty="0">
                <a:solidFill>
                  <a:srgbClr val="21294D">
                    <a:alpha val="100000"/>
                  </a:srgbClr>
                </a:solidFill>
                <a:latin typeface="Arial" panose="020B0604020202020204"/>
                <a:ea typeface="Arial" panose="020B0604020202020204"/>
                <a:cs typeface="Arial" panose="020B0604020202020204"/>
              </a:rPr>
              <a:t> </a:t>
            </a:r>
            <a:r>
              <a:rPr sz="1300" kern="0" spc="30" dirty="0">
                <a:solidFill>
                  <a:srgbClr val="21294D">
                    <a:alpha val="100000"/>
                  </a:srgbClr>
                </a:solidFill>
                <a:latin typeface="Arial" panose="020B0604020202020204"/>
                <a:ea typeface="Arial" panose="020B0604020202020204"/>
                <a:cs typeface="Arial" panose="020B0604020202020204"/>
              </a:rPr>
              <a:t>Definition</a:t>
            </a:r>
            <a:endParaRPr sz="1300" dirty="0">
              <a:latin typeface="Arial" panose="020B0604020202020204"/>
              <a:ea typeface="Arial" panose="020B0604020202020204"/>
              <a:cs typeface="Arial" panose="020B0604020202020204"/>
            </a:endParaRPr>
          </a:p>
        </p:txBody>
      </p:sp>
      <p:pic>
        <p:nvPicPr>
          <p:cNvPr id="2" name="picture 736"/>
          <p:cNvPicPr>
            <a:picLocks noChangeAspect="1"/>
          </p:cNvPicPr>
          <p:nvPr/>
        </p:nvPicPr>
        <p:blipFill>
          <a:blip r:embed="rId4"/>
          <a:stretch>
            <a:fillRect/>
          </a:stretch>
        </p:blipFill>
        <p:spPr>
          <a:xfrm rot="21600000">
            <a:off x="192238" y="539985"/>
            <a:ext cx="7094709" cy="6596"/>
          </a:xfrm>
          <a:prstGeom prst="rect">
            <a:avLst/>
          </a:prstGeom>
        </p:spPr>
      </p:pic>
      <p:pic>
        <p:nvPicPr>
          <p:cNvPr id="16" name="picture 670"/>
          <p:cNvPicPr>
            <a:picLocks noChangeAspect="1"/>
          </p:cNvPicPr>
          <p:nvPr/>
        </p:nvPicPr>
        <p:blipFill>
          <a:blip r:embed="rId5"/>
          <a:stretch>
            <a:fillRect/>
          </a:stretch>
        </p:blipFill>
        <p:spPr>
          <a:xfrm rot="21600000">
            <a:off x="263985" y="9719952"/>
            <a:ext cx="7094709" cy="10501"/>
          </a:xfrm>
          <a:prstGeom prst="rect">
            <a:avLst/>
          </a:prstGeom>
        </p:spPr>
      </p:pic>
      <p:sp>
        <p:nvSpPr>
          <p:cNvPr id="28" name="文本框 27"/>
          <p:cNvSpPr txBox="1"/>
          <p:nvPr/>
        </p:nvSpPr>
        <p:spPr>
          <a:xfrm>
            <a:off x="577215" y="9781858"/>
            <a:ext cx="5080000" cy="275590"/>
          </a:xfrm>
          <a:prstGeom prst="rect">
            <a:avLst/>
          </a:prstGeom>
        </p:spPr>
        <p:txBody>
          <a:bodyPr>
            <a:spAutoFit/>
          </a:bodyPr>
          <a:p>
            <a:pPr algn="ctr"/>
            <a:r>
              <a:rPr lang="zh-CN" altLang="en-US" sz="1200" b="1">
                <a:solidFill>
                  <a:schemeClr val="tx1"/>
                </a:solidFill>
                <a:latin typeface="微软雅黑" panose="020B0503020204020204" charset="-122"/>
                <a:ea typeface="微软雅黑" panose="020B0503020204020204" charset="-122"/>
              </a:rPr>
              <a:t>南京市雨花区软件大道</a:t>
            </a:r>
            <a:r>
              <a:rPr lang="en-US" altLang="zh-CN" sz="1200" b="1">
                <a:solidFill>
                  <a:schemeClr val="tx1"/>
                </a:solidFill>
                <a:latin typeface="微软雅黑" panose="020B0503020204020204" charset="-122"/>
                <a:ea typeface="微软雅黑" panose="020B0503020204020204" charset="-122"/>
              </a:rPr>
              <a:t>180</a:t>
            </a:r>
            <a:r>
              <a:rPr lang="zh-CN" altLang="en-US" sz="1200" b="1">
                <a:solidFill>
                  <a:schemeClr val="tx1"/>
                </a:solidFill>
                <a:latin typeface="微软雅黑" panose="020B0503020204020204" charset="-122"/>
                <a:ea typeface="微软雅黑" panose="020B0503020204020204" charset="-122"/>
              </a:rPr>
              <a:t>号大数据产业基地</a:t>
            </a:r>
            <a:r>
              <a:rPr lang="en-US" altLang="zh-CN" sz="1200" b="1">
                <a:solidFill>
                  <a:schemeClr val="tx1"/>
                </a:solidFill>
                <a:latin typeface="微软雅黑" panose="020B0503020204020204" charset="-122"/>
                <a:ea typeface="微软雅黑" panose="020B0503020204020204" charset="-122"/>
              </a:rPr>
              <a:t>2</a:t>
            </a:r>
            <a:r>
              <a:rPr lang="zh-CN" altLang="en-US" sz="1200" b="1">
                <a:solidFill>
                  <a:schemeClr val="tx1"/>
                </a:solidFill>
                <a:latin typeface="微软雅黑" panose="020B0503020204020204" charset="-122"/>
                <a:ea typeface="微软雅黑" panose="020B0503020204020204" charset="-122"/>
              </a:rPr>
              <a:t>栋</a:t>
            </a:r>
            <a:endParaRPr lang="zh-CN" altLang="en-US" sz="1200" b="1">
              <a:solidFill>
                <a:schemeClr val="tx1"/>
              </a:solidFill>
              <a:latin typeface="微软雅黑" panose="020B0503020204020204" charset="-122"/>
              <a:ea typeface="微软雅黑" panose="020B0503020204020204" charset="-122"/>
            </a:endParaRPr>
          </a:p>
        </p:txBody>
      </p:sp>
      <p:pic>
        <p:nvPicPr>
          <p:cNvPr id="29" name="图片 28" descr="定位标志"/>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1160145" y="9782175"/>
            <a:ext cx="204470" cy="204470"/>
          </a:xfrm>
          <a:prstGeom prst="rect">
            <a:avLst/>
          </a:prstGeom>
        </p:spPr>
      </p:pic>
      <p:pic>
        <p:nvPicPr>
          <p:cNvPr id="31" name="图片 30" descr="电话"/>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4900930" y="9832340"/>
            <a:ext cx="186690" cy="186690"/>
          </a:xfrm>
          <a:prstGeom prst="rect">
            <a:avLst/>
          </a:prstGeom>
        </p:spPr>
      </p:pic>
      <p:sp>
        <p:nvSpPr>
          <p:cNvPr id="32" name="文本框 31"/>
          <p:cNvSpPr txBox="1"/>
          <p:nvPr/>
        </p:nvSpPr>
        <p:spPr>
          <a:xfrm>
            <a:off x="5072380" y="9782175"/>
            <a:ext cx="1979930" cy="282575"/>
          </a:xfrm>
          <a:prstGeom prst="rect">
            <a:avLst/>
          </a:prstGeom>
        </p:spPr>
        <p:txBody>
          <a:bodyPr>
            <a:noAutofit/>
          </a:bodyPr>
          <a:p>
            <a:r>
              <a:rPr lang="en-US" altLang="zh-CN" sz="1200" b="1">
                <a:solidFill>
                  <a:schemeClr val="tx1"/>
                </a:solidFill>
                <a:latin typeface="微软雅黑" panose="020B0503020204020204" charset="-122"/>
                <a:ea typeface="微软雅黑" panose="020B0503020204020204" charset="-122"/>
              </a:rPr>
              <a:t>+86-13951873509</a:t>
            </a:r>
            <a:endParaRPr lang="en-US" altLang="zh-CN" sz="1200" b="1">
              <a:solidFill>
                <a:schemeClr val="tx1"/>
              </a:solidFill>
              <a:latin typeface="微软雅黑" panose="020B0503020204020204" charset="-122"/>
              <a:ea typeface="微软雅黑" panose="020B0503020204020204" charset="-122"/>
            </a:endParaRPr>
          </a:p>
        </p:txBody>
      </p:sp>
      <p:pic>
        <p:nvPicPr>
          <p:cNvPr id="33" name="图片 32" descr="网页"/>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1165225" y="10027920"/>
            <a:ext cx="192405" cy="192405"/>
          </a:xfrm>
          <a:prstGeom prst="rect">
            <a:avLst/>
          </a:prstGeom>
        </p:spPr>
      </p:pic>
      <p:sp>
        <p:nvSpPr>
          <p:cNvPr id="38" name="文本框 37"/>
          <p:cNvSpPr txBox="1"/>
          <p:nvPr/>
        </p:nvSpPr>
        <p:spPr>
          <a:xfrm>
            <a:off x="1342390" y="9980613"/>
            <a:ext cx="5080000" cy="275590"/>
          </a:xfrm>
          <a:prstGeom prst="rect">
            <a:avLst/>
          </a:prstGeom>
        </p:spPr>
        <p:txBody>
          <a:bodyPr>
            <a:spAutoFit/>
          </a:bodyPr>
          <a:p>
            <a:r>
              <a:rPr lang="en-US" altLang="zh-CN" sz="1200" b="1">
                <a:solidFill>
                  <a:schemeClr val="tx1"/>
                </a:solidFill>
                <a:latin typeface="微软雅黑" panose="020B0503020204020204" charset="-122"/>
                <a:ea typeface="微软雅黑" panose="020B0503020204020204" charset="-122"/>
              </a:rPr>
              <a:t>https://www.shinewave-tech.com</a:t>
            </a:r>
            <a:endParaRPr lang="en-US" altLang="zh-CN" sz="1200" b="1">
              <a:solidFill>
                <a:schemeClr val="tx1"/>
              </a:solidFill>
              <a:latin typeface="微软雅黑" panose="020B0503020204020204" charset="-122"/>
              <a:ea typeface="微软雅黑" panose="020B0503020204020204" charset="-122"/>
            </a:endParaRPr>
          </a:p>
        </p:txBody>
      </p:sp>
      <p:pic>
        <p:nvPicPr>
          <p:cNvPr id="39" name="图片 38" descr="信息"/>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4202430" y="9991090"/>
            <a:ext cx="239395" cy="239395"/>
          </a:xfrm>
          <a:prstGeom prst="rect">
            <a:avLst/>
          </a:prstGeom>
        </p:spPr>
      </p:pic>
      <p:sp>
        <p:nvSpPr>
          <p:cNvPr id="41" name="文本框 40"/>
          <p:cNvSpPr txBox="1"/>
          <p:nvPr/>
        </p:nvSpPr>
        <p:spPr>
          <a:xfrm>
            <a:off x="4426585" y="9980930"/>
            <a:ext cx="2519680" cy="282575"/>
          </a:xfrm>
          <a:prstGeom prst="rect">
            <a:avLst/>
          </a:prstGeom>
        </p:spPr>
        <p:txBody>
          <a:bodyPr>
            <a:noAutofit/>
          </a:bodyPr>
          <a:p>
            <a:pPr marL="0" indent="0">
              <a:spcBef>
                <a:spcPct val="0"/>
              </a:spcBef>
              <a:spcAft>
                <a:spcPct val="0"/>
              </a:spcAft>
            </a:pPr>
            <a:r>
              <a:rPr lang="en-US" altLang="zh-CN" sz="1200" b="1" i="0">
                <a:solidFill>
                  <a:schemeClr val="tx1"/>
                </a:solidFill>
                <a:latin typeface="微软雅黑" panose="020B0503020204020204" charset="-122"/>
                <a:ea typeface="微软雅黑" panose="020B0503020204020204" charset="-122"/>
              </a:rPr>
              <a:t>info@shinewave-tech.com</a:t>
            </a:r>
            <a:endParaRPr lang="en-US" altLang="zh-CN" sz="1200" b="1" i="0">
              <a:solidFill>
                <a:schemeClr val="tx1"/>
              </a:solidFill>
              <a:latin typeface="微软雅黑" panose="020B0503020204020204" charset="-122"/>
              <a:ea typeface="微软雅黑" panose="020B0503020204020204" charset="-122"/>
            </a:endParaRPr>
          </a:p>
        </p:txBody>
      </p:sp>
      <p:pic>
        <p:nvPicPr>
          <p:cNvPr id="42" name="图片 41" descr="SWT公司logo-透明"/>
          <p:cNvPicPr>
            <a:picLocks noChangeAspect="1"/>
          </p:cNvPicPr>
          <p:nvPr/>
        </p:nvPicPr>
        <p:blipFill>
          <a:blip r:embed="rId14"/>
          <a:stretch>
            <a:fillRect/>
          </a:stretch>
        </p:blipFill>
        <p:spPr>
          <a:xfrm>
            <a:off x="281305" y="9782175"/>
            <a:ext cx="744220" cy="434975"/>
          </a:xfrm>
          <a:prstGeom prst="rect">
            <a:avLst/>
          </a:prstGeom>
        </p:spPr>
      </p:pic>
      <p:sp>
        <p:nvSpPr>
          <p:cNvPr id="43" name="文本框 42"/>
          <p:cNvSpPr txBox="1"/>
          <p:nvPr/>
        </p:nvSpPr>
        <p:spPr>
          <a:xfrm>
            <a:off x="0" y="57150"/>
            <a:ext cx="7559675" cy="460375"/>
          </a:xfrm>
          <a:prstGeom prst="rect">
            <a:avLst/>
          </a:prstGeom>
        </p:spPr>
        <p:txBody>
          <a:bodyPr wrap="square">
            <a:spAutoFit/>
          </a:bodyPr>
          <a:p>
            <a:pPr marL="0" indent="0" algn="ctr">
              <a:lnSpc>
                <a:spcPts val="1440"/>
              </a:lnSpc>
              <a:spcBef>
                <a:spcPct val="0"/>
              </a:spcBef>
              <a:spcAft>
                <a:spcPct val="0"/>
              </a:spcAft>
            </a:pPr>
            <a:r>
              <a:rPr lang="zh-CN" altLang="en-US" sz="1600" b="1">
                <a:solidFill>
                  <a:schemeClr val="tx1"/>
                </a:solidFill>
              </a:rPr>
              <a:t>本图册为代表性规格产品，如需定制，可随时联系我司业务人员。</a:t>
            </a:r>
            <a:endParaRPr lang="zh-CN" altLang="en-US" sz="1600" b="1">
              <a:solidFill>
                <a:schemeClr val="tx1"/>
              </a:solidFill>
            </a:endParaRPr>
          </a:p>
          <a:p>
            <a:pPr marL="0" indent="0" algn="ctr">
              <a:lnSpc>
                <a:spcPts val="1440"/>
              </a:lnSpc>
              <a:spcBef>
                <a:spcPct val="0"/>
              </a:spcBef>
              <a:spcAft>
                <a:spcPct val="0"/>
              </a:spcAft>
            </a:pPr>
            <a:r>
              <a:rPr lang="en-US" altLang="zh-CN" sz="1200" b="1">
                <a:solidFill>
                  <a:srgbClr val="1F2329"/>
                </a:solidFill>
              </a:rPr>
              <a:t>This catalog features representative products. For customization, please contact our sales team.</a:t>
            </a:r>
            <a:endParaRPr lang="en-US" altLang="zh-CN" sz="1200" b="1">
              <a:solidFill>
                <a:srgbClr val="1F2329"/>
              </a:solidFill>
            </a:endParaRPr>
          </a:p>
        </p:txBody>
      </p:sp>
    </p:spTree>
  </p:cSld>
  <p:clrMapOvr>
    <a:masterClrMapping/>
  </p:clrMapOvr>
</p:sld>
</file>

<file path=ppt/tags/tag1.xml><?xml version="1.0" encoding="utf-8"?>
<p:tagLst xmlns:p="http://schemas.openxmlformats.org/presentationml/2006/main">
  <p:tag name="KSO_WM_DIAGRAM_VIRTUALLY_FRAME" val="{&quot;height&quot;:381.25,&quot;left&quot;:507.74566929133863,&quot;top&quot;:76.45,&quot;width&quot;:356.80000000000007}"/>
</p:tagLst>
</file>

<file path=ppt/tags/tag10.xml><?xml version="1.0" encoding="utf-8"?>
<p:tagLst xmlns:p="http://schemas.openxmlformats.org/presentationml/2006/main">
  <p:tag name="TABLE_ENDDRAG_ORIGIN_RECT" val="509*84"/>
  <p:tag name="TABLE_ENDDRAG_RECT" val="45*307*509*85"/>
</p:tagLst>
</file>

<file path=ppt/tags/tag2.xml><?xml version="1.0" encoding="utf-8"?>
<p:tagLst xmlns:p="http://schemas.openxmlformats.org/presentationml/2006/main">
  <p:tag name="KSO_WM_DIAGRAM_VIRTUALLY_FRAME" val="{&quot;height&quot;:381.25,&quot;left&quot;:507.74566929133863,&quot;top&quot;:76.45,&quot;width&quot;:356.80000000000007}"/>
</p:tagLst>
</file>

<file path=ppt/tags/tag3.xml><?xml version="1.0" encoding="utf-8"?>
<p:tagLst xmlns:p="http://schemas.openxmlformats.org/presentationml/2006/main">
  <p:tag name="TABLE_ENDDRAG_ORIGIN_RECT" val="515*662"/>
  <p:tag name="TABLE_ENDDRAG_RECT" val="39*84*515*662"/>
</p:tagLst>
</file>

<file path=ppt/tags/tag4.xml><?xml version="1.0" encoding="utf-8"?>
<p:tagLst xmlns:p="http://schemas.openxmlformats.org/presentationml/2006/main">
  <p:tag name="TABLE_ENDDRAG_ORIGIN_RECT" val="557*295"/>
  <p:tag name="TABLE_ENDDRAG_RECT" val="22*216*557*295"/>
</p:tagLst>
</file>

<file path=ppt/tags/tag5.xml><?xml version="1.0" encoding="utf-8"?>
<p:tagLst xmlns:p="http://schemas.openxmlformats.org/presentationml/2006/main">
  <p:tag name="TABLE_ENDDRAG_ORIGIN_RECT" val="557*158"/>
  <p:tag name="TABLE_ENDDRAG_RECT" val="22*583*557*158"/>
</p:tagLst>
</file>

<file path=ppt/tags/tag6.xml><?xml version="1.0" encoding="utf-8"?>
<p:tagLst xmlns:p="http://schemas.openxmlformats.org/presentationml/2006/main">
  <p:tag name="TABLE_ENDDRAG_ORIGIN_RECT" val="558*153"/>
  <p:tag name="TABLE_ENDDRAG_RECT" val="20*63*558*153"/>
</p:tagLst>
</file>

<file path=ppt/tags/tag7.xml><?xml version="1.0" encoding="utf-8"?>
<p:tagLst xmlns:p="http://schemas.openxmlformats.org/presentationml/2006/main">
  <p:tag name="TABLE_ENDDRAG_ORIGIN_RECT" val="507*368"/>
  <p:tag name="TABLE_ENDDRAG_RECT" val="47*466*507*368"/>
</p:tagLst>
</file>

<file path=ppt/tags/tag8.xml><?xml version="1.0" encoding="utf-8"?>
<p:tagLst xmlns:p="http://schemas.openxmlformats.org/presentationml/2006/main">
  <p:tag name="TABLE_ENDDRAG_ORIGIN_RECT" val="509*79"/>
  <p:tag name="TABLE_ENDDRAG_RECT" val="45*65*509*79"/>
</p:tagLst>
</file>

<file path=ppt/tags/tag9.xml><?xml version="1.0" encoding="utf-8"?>
<p:tagLst xmlns:p="http://schemas.openxmlformats.org/presentationml/2006/main">
  <p:tag name="TABLE_ENDDRAG_ORIGIN_RECT" val="509*114"/>
  <p:tag name="TABLE_ENDDRAG_RECT" val="45*177*509*114"/>
</p:tagLst>
</file>

<file path=ppt/theme/theme1.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
        <a:ea typeface=""/>
        <a:cs typeface=""/>
      </a:majorFont>
      <a:minorFont>
        <a:latin typeface=""/>
        <a:ea typeface=""/>
        <a:cs typeface=""/>
      </a:minorFont>
    </a:fontScheme>
    <a:fmtScheme name="Office">
      <a:fillStyleLst>
        <a:solidFill>
          <a:schemeClr val="phClr"/>
        </a:solidFill>
        <a:gradFill rotWithShape="1">
          <a:gsLst>
            <a:gs pos="0">
              <a:schemeClr val="phClr">
                <a:satMod val="110000"/>
                <a:lumMod val="105000"/>
                <a:tint val="67000"/>
              </a:schemeClr>
            </a:gs>
            <a:gs pos="50000">
              <a:schemeClr val="phClr">
                <a:lumMod val="105000"/>
                <a:satMod val="103000"/>
                <a:tint val="73000"/>
              </a:schemeClr>
            </a:gs>
            <a:gs pos="100000">
              <a:schemeClr val="phClr">
                <a:satMod val="105000"/>
                <a:lumMod val="109000"/>
                <a:tint val="81000"/>
              </a:schemeClr>
            </a:gs>
          </a:gsLst>
          <a:lin ang="5400000" scaled="0"/>
        </a:gradFill>
        <a:gradFill rotWithShape="1">
          <a:gsLst>
            <a:gs pos="0">
              <a:schemeClr val="phClr">
                <a:satMod val="103000"/>
                <a:lumMod val="102000"/>
                <a:shade val="94000"/>
              </a:schemeClr>
            </a:gs>
            <a:gs pos="50000">
              <a:schemeClr val="phClr">
                <a:lumMod val="110000"/>
                <a:satMod val="100000"/>
                <a:tint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55436</Words>
  <Application>WPS 演示</Application>
  <PresentationFormat/>
  <Paragraphs>6218</Paragraphs>
  <Slides>51</Slides>
  <Notes>0</Notes>
  <HiddenSlides>0</HiddenSlides>
  <MMClips>0</MMClips>
  <ScaleCrop>false</ScaleCrop>
  <HeadingPairs>
    <vt:vector size="6" baseType="variant">
      <vt:variant>
        <vt:lpstr>已用的字体</vt:lpstr>
      </vt:variant>
      <vt:variant>
        <vt:i4>16</vt:i4>
      </vt:variant>
      <vt:variant>
        <vt:lpstr>主题</vt:lpstr>
      </vt:variant>
      <vt:variant>
        <vt:i4>1</vt:i4>
      </vt:variant>
      <vt:variant>
        <vt:lpstr>幻灯片标题</vt:lpstr>
      </vt:variant>
      <vt:variant>
        <vt:i4>51</vt:i4>
      </vt:variant>
    </vt:vector>
  </HeadingPairs>
  <TitlesOfParts>
    <vt:vector size="68" baseType="lpstr">
      <vt:lpstr>Arial</vt:lpstr>
      <vt:lpstr>宋体</vt:lpstr>
      <vt:lpstr>Wingdings</vt:lpstr>
      <vt:lpstr>汉仪大黑简</vt:lpstr>
      <vt:lpstr>黑体</vt:lpstr>
      <vt:lpstr>微软雅黑</vt:lpstr>
      <vt:lpstr>汉仪中等线简</vt:lpstr>
      <vt:lpstr>标准粗黑</vt:lpstr>
      <vt:lpstr>汉仪综艺体简</vt:lpstr>
      <vt:lpstr>Arial</vt:lpstr>
      <vt:lpstr>HarmonyOS Sans SC</vt:lpstr>
      <vt:lpstr>Arial Narrow</vt:lpstr>
      <vt:lpstr>Calibri</vt:lpstr>
      <vt:lpstr>仿宋</vt:lpstr>
      <vt:lpstr>等线</vt:lpstr>
      <vt:lpstr>Arial Unicode MS</vt:lpstr>
      <vt:lpstr>Office theme</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ShineWave-Paul</cp:lastModifiedBy>
  <cp:revision>13</cp:revision>
  <dcterms:created xsi:type="dcterms:W3CDTF">2026-04-24T08:01:00Z</dcterms:created>
  <dcterms:modified xsi:type="dcterms:W3CDTF">2026-05-21T05:24:10Z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O">
    <vt:lpwstr>wqlLaW5nc29mdCBQREYgdG8gV1BTIDExMA</vt:lpwstr>
  </property>
  <property fmtid="{D5CDD505-2E9C-101B-9397-08002B2CF9AE}" pid="3" name="Created">
    <vt:filetime>2026-04-26T11:37:20Z</vt:filetime>
  </property>
  <property fmtid="{D5CDD505-2E9C-101B-9397-08002B2CF9AE}" pid="4" name="ICV">
    <vt:lpwstr>51A860E4DDC94FCBA902B4538DFB087C_13</vt:lpwstr>
  </property>
  <property fmtid="{D5CDD505-2E9C-101B-9397-08002B2CF9AE}" pid="5" name="KSOProductBuildVer">
    <vt:lpwstr>2052-12.1.0.22089</vt:lpwstr>
  </property>
</Properties>
</file>